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802" r:id="rId3"/>
    <p:sldId id="578" r:id="rId4"/>
    <p:sldId id="514" r:id="rId5"/>
    <p:sldId id="580" r:id="rId6"/>
    <p:sldId id="803" r:id="rId7"/>
    <p:sldId id="780" r:id="rId8"/>
    <p:sldId id="582" r:id="rId9"/>
    <p:sldId id="782" r:id="rId10"/>
    <p:sldId id="583" r:id="rId11"/>
    <p:sldId id="591" r:id="rId12"/>
    <p:sldId id="592" r:id="rId13"/>
    <p:sldId id="491" r:id="rId14"/>
    <p:sldId id="492" r:id="rId15"/>
    <p:sldId id="787" r:id="rId16"/>
    <p:sldId id="789" r:id="rId17"/>
    <p:sldId id="783" r:id="rId18"/>
    <p:sldId id="495" r:id="rId19"/>
    <p:sldId id="596" r:id="rId20"/>
    <p:sldId id="494" r:id="rId21"/>
    <p:sldId id="595" r:id="rId22"/>
    <p:sldId id="525" r:id="rId23"/>
    <p:sldId id="621" r:id="rId24"/>
    <p:sldId id="620" r:id="rId25"/>
    <p:sldId id="498" r:id="rId26"/>
    <p:sldId id="497" r:id="rId27"/>
    <p:sldId id="519" r:id="rId28"/>
    <p:sldId id="901" r:id="rId29"/>
    <p:sldId id="785" r:id="rId30"/>
    <p:sldId id="534" r:id="rId31"/>
    <p:sldId id="626" r:id="rId32"/>
    <p:sldId id="804" r:id="rId33"/>
    <p:sldId id="540" r:id="rId34"/>
    <p:sldId id="535" r:id="rId35"/>
    <p:sldId id="536" r:id="rId36"/>
    <p:sldId id="537" r:id="rId37"/>
    <p:sldId id="538" r:id="rId38"/>
    <p:sldId id="541" r:id="rId39"/>
    <p:sldId id="627" r:id="rId40"/>
    <p:sldId id="543" r:id="rId41"/>
    <p:sldId id="542" r:id="rId42"/>
    <p:sldId id="544" r:id="rId43"/>
    <p:sldId id="805" r:id="rId44"/>
    <p:sldId id="545" r:id="rId45"/>
    <p:sldId id="547" r:id="rId46"/>
    <p:sldId id="561" r:id="rId47"/>
    <p:sldId id="820" r:id="rId48"/>
    <p:sldId id="659" r:id="rId49"/>
    <p:sldId id="819" r:id="rId50"/>
    <p:sldId id="816" r:id="rId51"/>
    <p:sldId id="817" r:id="rId52"/>
    <p:sldId id="822" r:id="rId53"/>
    <p:sldId id="823" r:id="rId54"/>
    <p:sldId id="546" r:id="rId55"/>
    <p:sldId id="574" r:id="rId56"/>
    <p:sldId id="550" r:id="rId57"/>
    <p:sldId id="551" r:id="rId58"/>
    <p:sldId id="806" r:id="rId59"/>
    <p:sldId id="552" r:id="rId60"/>
    <p:sldId id="807" r:id="rId61"/>
    <p:sldId id="808" r:id="rId62"/>
    <p:sldId id="809" r:id="rId63"/>
    <p:sldId id="810" r:id="rId64"/>
    <p:sldId id="553" r:id="rId65"/>
    <p:sldId id="554" r:id="rId66"/>
    <p:sldId id="555" r:id="rId67"/>
    <p:sldId id="812" r:id="rId68"/>
    <p:sldId id="563" r:id="rId69"/>
    <p:sldId id="564" r:id="rId70"/>
    <p:sldId id="565" r:id="rId71"/>
    <p:sldId id="566" r:id="rId72"/>
    <p:sldId id="567" r:id="rId73"/>
    <p:sldId id="569" r:id="rId74"/>
    <p:sldId id="570" r:id="rId75"/>
    <p:sldId id="571" r:id="rId76"/>
    <p:sldId id="813" r:id="rId77"/>
    <p:sldId id="811" r:id="rId78"/>
    <p:sldId id="556" r:id="rId79"/>
    <p:sldId id="557" r:id="rId80"/>
    <p:sldId id="562" r:id="rId81"/>
    <p:sldId id="634" r:id="rId82"/>
    <p:sldId id="635" r:id="rId83"/>
    <p:sldId id="825" r:id="rId84"/>
    <p:sldId id="636" r:id="rId85"/>
    <p:sldId id="637" r:id="rId86"/>
    <p:sldId id="638" r:id="rId87"/>
    <p:sldId id="639" r:id="rId88"/>
    <p:sldId id="640" r:id="rId89"/>
    <p:sldId id="643" r:id="rId90"/>
    <p:sldId id="644" r:id="rId91"/>
    <p:sldId id="645" r:id="rId92"/>
    <p:sldId id="790" r:id="rId93"/>
    <p:sldId id="791" r:id="rId94"/>
    <p:sldId id="793" r:id="rId95"/>
    <p:sldId id="794" r:id="rId96"/>
    <p:sldId id="795" r:id="rId97"/>
    <p:sldId id="796" r:id="rId98"/>
    <p:sldId id="797" r:id="rId99"/>
    <p:sldId id="798" r:id="rId100"/>
    <p:sldId id="799" r:id="rId101"/>
    <p:sldId id="824" r:id="rId102"/>
    <p:sldId id="800" r:id="rId103"/>
    <p:sldId id="801" r:id="rId104"/>
    <p:sldId id="520" r:id="rId105"/>
    <p:sldId id="786" r:id="rId106"/>
    <p:sldId id="616" r:id="rId107"/>
    <p:sldId id="658" r:id="rId108"/>
    <p:sldId id="788" r:id="rId109"/>
    <p:sldId id="778" r:id="rId110"/>
    <p:sldId id="527" r:id="rId111"/>
    <p:sldId id="633" r:id="rId112"/>
    <p:sldId id="814" r:id="rId113"/>
  </p:sldIdLst>
  <p:sldSz cx="9144000" cy="6858000" type="screen4x3"/>
  <p:notesSz cx="6769100" cy="9906000"/>
  <p:custShowLst>
    <p:custShow name="Custom Show 1" id="0">
      <p:sldLst>
        <p:sld r:id="rId2"/>
        <p:sld r:id="rId34"/>
        <p:sld r:id="rId39"/>
        <p:sld r:id="rId41"/>
        <p:sld r:id="rId42"/>
        <p:sld r:id="rId43"/>
        <p:sld r:id="rId45"/>
        <p:sld r:id="rId55"/>
        <p:sld r:id="rId46"/>
        <p:sld r:id="rId57"/>
        <p:sld r:id="rId58"/>
        <p:sld r:id="rId60"/>
        <p:sld r:id="rId65"/>
        <p:sld r:id="rId66"/>
        <p:sld r:id="rId67"/>
        <p:sld r:id="rId79"/>
        <p:sld r:id="rId80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E1"/>
    <a:srgbClr val="008000"/>
    <a:srgbClr val="009900"/>
    <a:srgbClr val="FF0000"/>
    <a:srgbClr val="F0F0F0"/>
    <a:srgbClr val="F02E00"/>
    <a:srgbClr val="FFC7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06" autoAdjust="0"/>
    <p:restoredTop sz="95673" autoAdjust="0"/>
  </p:normalViewPr>
  <p:slideViewPr>
    <p:cSldViewPr snapToGrid="0">
      <p:cViewPr>
        <p:scale>
          <a:sx n="105" d="100"/>
          <a:sy n="105" d="100"/>
        </p:scale>
        <p:origin x="432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47304"/>
    </p:cViewPr>
  </p:sorterViewPr>
  <p:notesViewPr>
    <p:cSldViewPr snapToGrid="0">
      <p:cViewPr varScale="1">
        <p:scale>
          <a:sx n="54" d="100"/>
          <a:sy n="54" d="100"/>
        </p:scale>
        <p:origin x="-1848" y="-96"/>
      </p:cViewPr>
      <p:guideLst>
        <p:guide orient="horz" pos="3120"/>
        <p:guide pos="2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notesMaster" Target="notesMasters/notesMaster1.xml"/><Relationship Id="rId115" Type="http://schemas.openxmlformats.org/officeDocument/2006/relationships/handoutMaster" Target="handoutMasters/handoutMaster1.xml"/><Relationship Id="rId116" Type="http://schemas.openxmlformats.org/officeDocument/2006/relationships/presProps" Target="presProps.xml"/><Relationship Id="rId117" Type="http://schemas.openxmlformats.org/officeDocument/2006/relationships/viewProps" Target="viewProps.xml"/><Relationship Id="rId118" Type="http://schemas.openxmlformats.org/officeDocument/2006/relationships/theme" Target="theme/theme1.xml"/><Relationship Id="rId119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Times New Roman" charset="0"/>
              </a:defRPr>
            </a:lvl1pPr>
          </a:lstStyle>
          <a:p>
            <a:fld id="{79F72E05-4412-C648-8AD5-7566B0E90F1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2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r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8025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688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  <a:endParaRPr lang="en-US"/>
          </a:p>
          <a:p>
            <a:pPr lvl="1"/>
            <a:r>
              <a:rPr lang="he-IL"/>
              <a:t>רמה שנייה</a:t>
            </a:r>
            <a:endParaRPr lang="en-US"/>
          </a:p>
          <a:p>
            <a:pPr lvl="2"/>
            <a:r>
              <a:rPr lang="he-IL"/>
              <a:t>רמה שלישית</a:t>
            </a:r>
            <a:endParaRPr lang="en-US"/>
          </a:p>
          <a:p>
            <a:pPr lvl="3"/>
            <a:r>
              <a:rPr lang="he-IL"/>
              <a:t>רמה רביעית</a:t>
            </a:r>
            <a:endParaRPr lang="en-US"/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r" defTabSz="952500" rtl="1">
              <a:defRPr sz="1200">
                <a:solidFill>
                  <a:schemeClr val="tx1"/>
                </a:solidFill>
                <a:latin typeface="Math C" charset="0"/>
                <a:cs typeface="Arial" charset="0"/>
              </a:defRPr>
            </a:lvl1pPr>
          </a:lstStyle>
          <a:p>
            <a:fld id="{4CFB72C3-5B25-8448-B698-186BDE6102EE}" type="slidenum">
              <a:rPr lang="he-IL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0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6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05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27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7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30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34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031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36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0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37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49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40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6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41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257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42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1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44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93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45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1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13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50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257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51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1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54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71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55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808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56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38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57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273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59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533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61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273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64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000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65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1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15134A-FC72-A848-9169-FCF7CDE347D3}" type="slidenum">
              <a:rPr lang="he-IL" sz="1200">
                <a:solidFill>
                  <a:schemeClr val="tx1"/>
                </a:solidFill>
                <a:latin typeface="Math C" charset="0"/>
              </a:rPr>
              <a:pPr/>
              <a:t>18</a:t>
            </a:fld>
            <a:endParaRPr lang="en-US" sz="1200">
              <a:solidFill>
                <a:schemeClr val="tx1"/>
              </a:solidFill>
              <a:latin typeface="Math 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6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76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357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80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73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DD64E-B62D-4E8A-BEF6-9E83B2F087B8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DD64E-B62D-4E8A-BEF6-9E83B2F087B8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7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93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054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94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229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97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898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98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504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99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9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100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2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25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15134A-FC72-A848-9169-FCF7CDE347D3}" type="slidenum">
              <a:rPr lang="he-IL" sz="1200">
                <a:solidFill>
                  <a:schemeClr val="tx1"/>
                </a:solidFill>
                <a:latin typeface="Math C" charset="0"/>
              </a:rPr>
              <a:pPr/>
              <a:t>19</a:t>
            </a:fld>
            <a:endParaRPr lang="en-US" sz="1200">
              <a:solidFill>
                <a:schemeClr val="tx1"/>
              </a:solidFill>
              <a:latin typeface="Math 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727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103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9696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104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23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105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23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106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23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107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23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108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23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109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23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110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51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22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76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23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26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24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04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25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04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secure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26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4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4BA82-A5E5-8544-88A7-D3F1A0A472A7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43D78-6F27-E442-9A66-FF7A6BDADD5F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1A0F-8ADF-6141-BC58-52601DEB801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04B3-BE37-5347-9FEA-5675243893B5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B84F-729B-D24B-AB2E-131A744FFA7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EDF-CE26-D84F-8DEE-6F9199931119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42584-238B-A245-A1EE-DD2A542CD11E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1EF06-0F36-334D-B89B-0543A99EB4F8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A942-C96B-2E4F-B549-E60F2F57FFE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032E-F77E-AE4F-A50B-235317667ECC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CB2E6-218A-5A4D-B41C-184A52BBA7F2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36591"/>
            <a:ext cx="1905000" cy="2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 i="0">
                <a:solidFill>
                  <a:schemeClr val="tx1"/>
                </a:solidFill>
                <a:latin typeface="Calibri Light"/>
                <a:cs typeface="Times New Roman" charset="0"/>
              </a:defRPr>
            </a:lvl1pPr>
          </a:lstStyle>
          <a:p>
            <a:fld id="{89FD7B80-A883-FF49-98DE-0C9BC9596ACE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l.acm.org/citation.cfm?doid=78607.214943" TargetMode="External"/><Relationship Id="rId3" Type="http://schemas.openxmlformats.org/officeDocument/2006/relationships/image" Target="../media/image12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tau.ac.il/~maon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0368</a:t>
            </a:r>
            <a:r>
              <a:rPr lang="en-US" sz="3200" dirty="0"/>
              <a:t>-3133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53838" y="2785012"/>
            <a:ext cx="6400800" cy="2729806"/>
          </a:xfrm>
        </p:spPr>
        <p:txBody>
          <a:bodyPr/>
          <a:lstStyle/>
          <a:p>
            <a:r>
              <a:rPr lang="en-US" dirty="0" smtClean="0"/>
              <a:t>Lecture 1:</a:t>
            </a:r>
          </a:p>
          <a:p>
            <a:r>
              <a:rPr lang="en-US" smtClean="0"/>
              <a:t>Introduction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 smtClean="0"/>
              <a:t>Noam Rinetzky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AutoShape 10"/>
          <p:cNvCxnSpPr>
            <a:cxnSpLocks noChangeShapeType="1"/>
          </p:cNvCxnSpPr>
          <p:nvPr/>
        </p:nvCxnSpPr>
        <p:spPr bwMode="auto">
          <a:xfrm flipV="1">
            <a:off x="5715000" y="3186113"/>
            <a:ext cx="1601788" cy="4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Compiler?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320" y="1524000"/>
            <a:ext cx="217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source language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7182" y="1524000"/>
            <a:ext cx="2067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target 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1490" y="6213764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Compiler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27" name="AutoShape 9"/>
          <p:cNvCxnSpPr>
            <a:cxnSpLocks noChangeShapeType="1"/>
          </p:cNvCxnSpPr>
          <p:nvPr/>
        </p:nvCxnSpPr>
        <p:spPr bwMode="auto">
          <a:xfrm>
            <a:off x="1662113" y="3186114"/>
            <a:ext cx="1270432" cy="43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80" y="1981199"/>
            <a:ext cx="2795500" cy="329517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program-generating tools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11131" y="1788134"/>
            <a:ext cx="8262891" cy="2749050"/>
          </a:xfrm>
        </p:spPr>
        <p:txBody>
          <a:bodyPr/>
          <a:lstStyle/>
          <a:p>
            <a:r>
              <a:rPr lang="en-US" sz="2400" dirty="0" smtClean="0"/>
              <a:t>Simpler compiler construction</a:t>
            </a:r>
          </a:p>
          <a:p>
            <a:pPr lvl="1"/>
            <a:r>
              <a:rPr lang="en-US" sz="2000" dirty="0" smtClean="0"/>
              <a:t>Less error prone</a:t>
            </a:r>
          </a:p>
          <a:p>
            <a:pPr lvl="1"/>
            <a:r>
              <a:rPr lang="en-US" sz="2000" dirty="0" smtClean="0"/>
              <a:t>More flexible</a:t>
            </a:r>
          </a:p>
          <a:p>
            <a:r>
              <a:rPr lang="en-US" sz="2400" dirty="0" smtClean="0"/>
              <a:t>Use of pre-canned tailored code</a:t>
            </a:r>
          </a:p>
          <a:p>
            <a:pPr lvl="1"/>
            <a:r>
              <a:rPr lang="en-US" sz="2000" dirty="0" smtClean="0"/>
              <a:t>Use of dirty program tricks</a:t>
            </a:r>
          </a:p>
          <a:p>
            <a:r>
              <a:rPr lang="en-US" sz="2400" dirty="0" smtClean="0"/>
              <a:t>Reuse of specification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81329" y="4857364"/>
            <a:ext cx="5549351" cy="1781972"/>
            <a:chOff x="855200" y="1899421"/>
            <a:chExt cx="5549351" cy="1781972"/>
          </a:xfrm>
        </p:grpSpPr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3195634" y="1946525"/>
              <a:ext cx="1147762" cy="40011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no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rtl="1">
                <a:spcBef>
                  <a:spcPct val="50000"/>
                </a:spcBef>
              </a:pPr>
              <a:r>
                <a:rPr lang="en-US" sz="2000">
                  <a:latin typeface="Consolas"/>
                  <a:cs typeface="Consolas"/>
                </a:rPr>
                <a:t>tool</a:t>
              </a:r>
            </a:p>
          </p:txBody>
        </p:sp>
        <p:sp>
          <p:nvSpPr>
            <p:cNvPr id="28687" name="Text Box 6"/>
            <p:cNvSpPr txBox="1">
              <a:spLocks noChangeArrowheads="1"/>
            </p:cNvSpPr>
            <p:nvPr/>
          </p:nvSpPr>
          <p:spPr bwMode="auto">
            <a:xfrm>
              <a:off x="855200" y="1899421"/>
              <a:ext cx="2017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onsolas"/>
                  <a:cs typeface="Consolas"/>
                </a:rPr>
                <a:t>specification</a:t>
              </a:r>
            </a:p>
          </p:txBody>
        </p:sp>
        <p:sp>
          <p:nvSpPr>
            <p:cNvPr id="28688" name="Line 7"/>
            <p:cNvSpPr>
              <a:spLocks noChangeShapeType="1"/>
            </p:cNvSpPr>
            <p:nvPr/>
          </p:nvSpPr>
          <p:spPr bwMode="auto">
            <a:xfrm>
              <a:off x="2819456" y="2133716"/>
              <a:ext cx="363970" cy="536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2000">
                <a:latin typeface="Consolas"/>
                <a:cs typeface="Consolas"/>
              </a:endParaRPr>
            </a:p>
          </p:txBody>
        </p:sp>
        <p:sp>
          <p:nvSpPr>
            <p:cNvPr id="28678" name="Text Box 9"/>
            <p:cNvSpPr txBox="1">
              <a:spLocks noChangeArrowheads="1"/>
            </p:cNvSpPr>
            <p:nvPr/>
          </p:nvSpPr>
          <p:spPr bwMode="auto">
            <a:xfrm>
              <a:off x="1297574" y="2964480"/>
              <a:ext cx="11811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onsolas"/>
                  <a:cs typeface="Consolas"/>
                </a:rPr>
                <a:t>input</a:t>
              </a:r>
            </a:p>
          </p:txBody>
        </p:sp>
        <p:sp>
          <p:nvSpPr>
            <p:cNvPr id="28679" name="Line 10"/>
            <p:cNvSpPr>
              <a:spLocks noChangeShapeType="1"/>
            </p:cNvSpPr>
            <p:nvPr/>
          </p:nvSpPr>
          <p:spPr bwMode="auto">
            <a:xfrm>
              <a:off x="2268868" y="3208737"/>
              <a:ext cx="458787" cy="1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Text Box 12"/>
            <p:cNvSpPr txBox="1">
              <a:spLocks noChangeArrowheads="1"/>
            </p:cNvSpPr>
            <p:nvPr/>
          </p:nvSpPr>
          <p:spPr bwMode="auto">
            <a:xfrm>
              <a:off x="2697243" y="3021583"/>
              <a:ext cx="22129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nsolas"/>
                  <a:cs typeface="Consolas"/>
                </a:rPr>
                <a:t>(generated) code</a:t>
              </a:r>
              <a:endParaRPr lang="en-US" sz="2000" dirty="0">
                <a:latin typeface="Consolas"/>
                <a:cs typeface="Consolas"/>
              </a:endParaRPr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3771981" y="2332019"/>
              <a:ext cx="0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2000">
                <a:latin typeface="Consolas"/>
                <a:cs typeface="Consolas"/>
              </a:endParaRPr>
            </a:p>
          </p:txBody>
        </p:sp>
        <p:sp>
          <p:nvSpPr>
            <p:cNvPr id="28681" name="Oval 14"/>
            <p:cNvSpPr>
              <a:spLocks noChangeArrowheads="1"/>
            </p:cNvSpPr>
            <p:nvPr/>
          </p:nvSpPr>
          <p:spPr bwMode="auto">
            <a:xfrm>
              <a:off x="2727238" y="2766993"/>
              <a:ext cx="207645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Text Box 15"/>
            <p:cNvSpPr txBox="1">
              <a:spLocks noChangeArrowheads="1"/>
            </p:cNvSpPr>
            <p:nvPr/>
          </p:nvSpPr>
          <p:spPr bwMode="auto">
            <a:xfrm>
              <a:off x="5223451" y="2966902"/>
              <a:ext cx="11811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onsolas"/>
                  <a:cs typeface="Consolas"/>
                </a:rPr>
                <a:t>output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4777507" y="3202378"/>
              <a:ext cx="458787" cy="15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Compiler Construction Toolset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Lexical analysis generators</a:t>
            </a:r>
          </a:p>
          <a:p>
            <a:pPr lvl="1"/>
            <a:r>
              <a:rPr lang="en-US" dirty="0" err="1" smtClean="0"/>
              <a:t>Lex</a:t>
            </a:r>
            <a:r>
              <a:rPr lang="en-US" dirty="0" smtClean="0"/>
              <a:t>, </a:t>
            </a:r>
            <a:r>
              <a:rPr lang="en-US" dirty="0" err="1" smtClean="0"/>
              <a:t>JLex</a:t>
            </a:r>
            <a:endParaRPr lang="en-US" dirty="0" smtClean="0"/>
          </a:p>
          <a:p>
            <a:r>
              <a:rPr lang="en-US" dirty="0" smtClean="0"/>
              <a:t>Parser generators</a:t>
            </a:r>
          </a:p>
          <a:p>
            <a:pPr lvl="1"/>
            <a:r>
              <a:rPr lang="en-US" dirty="0" err="1" smtClean="0"/>
              <a:t>Yacc</a:t>
            </a:r>
            <a:r>
              <a:rPr lang="en-US" dirty="0" smtClean="0"/>
              <a:t>, </a:t>
            </a:r>
            <a:r>
              <a:rPr lang="en-US" dirty="0" err="1" smtClean="0"/>
              <a:t>Jcup</a:t>
            </a:r>
            <a:endParaRPr lang="en-US" dirty="0" smtClean="0"/>
          </a:p>
          <a:p>
            <a:r>
              <a:rPr lang="en-US" dirty="0" smtClean="0"/>
              <a:t>Syntax-directed translators</a:t>
            </a:r>
          </a:p>
          <a:p>
            <a:r>
              <a:rPr lang="en-US" dirty="0" smtClean="0"/>
              <a:t>Dataflow analysis engines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Wide applicability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Structured data can be expressed using context free grammars</a:t>
            </a:r>
          </a:p>
          <a:p>
            <a:pPr lvl="1"/>
            <a:r>
              <a:rPr lang="en-US" smtClean="0"/>
              <a:t>HTML files</a:t>
            </a:r>
          </a:p>
          <a:p>
            <a:pPr lvl="1"/>
            <a:r>
              <a:rPr lang="en-US" smtClean="0"/>
              <a:t>Postscript</a:t>
            </a:r>
          </a:p>
          <a:p>
            <a:pPr lvl="1"/>
            <a:r>
              <a:rPr lang="en-US" smtClean="0"/>
              <a:t>Tex/dvi files</a:t>
            </a:r>
          </a:p>
          <a:p>
            <a:pPr lvl="1"/>
            <a:r>
              <a:rPr lang="en-US" smtClean="0"/>
              <a:t>…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Generally useful algorithms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Parser generators</a:t>
            </a:r>
          </a:p>
          <a:p>
            <a:r>
              <a:rPr lang="en-US" smtClean="0"/>
              <a:t>Garbage collection</a:t>
            </a:r>
          </a:p>
          <a:p>
            <a:r>
              <a:rPr lang="en-US" smtClean="0"/>
              <a:t>Dynamic programming</a:t>
            </a:r>
          </a:p>
          <a:p>
            <a:r>
              <a:rPr lang="en-US" smtClean="0"/>
              <a:t>Graph coloring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compiler?</a:t>
            </a:r>
          </a:p>
        </p:txBody>
      </p:sp>
      <p:pic>
        <p:nvPicPr>
          <p:cNvPr id="2" name="Picture 1" descr="MasterCopy_DrawingHands_zps044c42c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55" y="1943100"/>
            <a:ext cx="5068745" cy="41332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compiler?</a:t>
            </a:r>
          </a:p>
        </p:txBody>
      </p:sp>
      <p:sp>
        <p:nvSpPr>
          <p:cNvPr id="372744" name="AutoShape 8"/>
          <p:cNvSpPr>
            <a:spLocks noChangeArrowheads="1"/>
          </p:cNvSpPr>
          <p:nvPr/>
        </p:nvSpPr>
        <p:spPr bwMode="auto">
          <a:xfrm>
            <a:off x="3816350" y="1871663"/>
            <a:ext cx="1663700" cy="6334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+mn-lt"/>
              </a:rPr>
              <a:t>L1 Compiler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69000" y="1666876"/>
            <a:ext cx="3086100" cy="1042987"/>
            <a:chOff x="5969000" y="1671638"/>
            <a:chExt cx="3086100" cy="1042987"/>
          </a:xfrm>
        </p:grpSpPr>
        <p:sp>
          <p:nvSpPr>
            <p:cNvPr id="13348" name="Text Box 9"/>
            <p:cNvSpPr txBox="1">
              <a:spLocks noChangeArrowheads="1"/>
            </p:cNvSpPr>
            <p:nvPr/>
          </p:nvSpPr>
          <p:spPr bwMode="auto">
            <a:xfrm>
              <a:off x="5969000" y="1671638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Executable compiler</a:t>
              </a:r>
            </a:p>
          </p:txBody>
        </p:sp>
        <p:sp>
          <p:nvSpPr>
            <p:cNvPr id="13349" name="Text Box 10"/>
            <p:cNvSpPr txBox="1">
              <a:spLocks noChangeArrowheads="1"/>
            </p:cNvSpPr>
            <p:nvPr/>
          </p:nvSpPr>
          <p:spPr bwMode="auto">
            <a:xfrm>
              <a:off x="8432800" y="1674394"/>
              <a:ext cx="61118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exe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388" y="1666789"/>
            <a:ext cx="3086100" cy="1043074"/>
            <a:chOff x="179388" y="1666789"/>
            <a:chExt cx="3086100" cy="1043074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79388" y="1666876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L2 Compiler source 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842043" y="1670382"/>
              <a:ext cx="414337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txt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84903" y="1666789"/>
              <a:ext cx="757237" cy="33855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L1</a:t>
              </a:r>
            </a:p>
          </p:txBody>
        </p:sp>
      </p:grpSp>
      <p:cxnSp>
        <p:nvCxnSpPr>
          <p:cNvPr id="372749" name="AutoShape 13"/>
          <p:cNvCxnSpPr>
            <a:cxnSpLocks noChangeShapeType="1"/>
          </p:cNvCxnSpPr>
          <p:nvPr/>
        </p:nvCxnSpPr>
        <p:spPr bwMode="auto">
          <a:xfrm flipV="1">
            <a:off x="3265488" y="2185194"/>
            <a:ext cx="550862" cy="6351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2753" name="AutoShape 17"/>
          <p:cNvCxnSpPr>
            <a:cxnSpLocks noChangeShapeType="1"/>
          </p:cNvCxnSpPr>
          <p:nvPr/>
        </p:nvCxnSpPr>
        <p:spPr bwMode="auto">
          <a:xfrm>
            <a:off x="5500688" y="2188369"/>
            <a:ext cx="44926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compiler?</a:t>
            </a:r>
          </a:p>
        </p:txBody>
      </p:sp>
      <p:sp>
        <p:nvSpPr>
          <p:cNvPr id="372744" name="AutoShape 8"/>
          <p:cNvSpPr>
            <a:spLocks noChangeArrowheads="1"/>
          </p:cNvSpPr>
          <p:nvPr/>
        </p:nvSpPr>
        <p:spPr bwMode="auto">
          <a:xfrm>
            <a:off x="3816350" y="1871663"/>
            <a:ext cx="1663700" cy="6334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+mn-lt"/>
              </a:rPr>
              <a:t>L1 Compiler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69000" y="1666876"/>
            <a:ext cx="3086100" cy="1042987"/>
            <a:chOff x="5969000" y="1671638"/>
            <a:chExt cx="3086100" cy="1042987"/>
          </a:xfrm>
        </p:grpSpPr>
        <p:sp>
          <p:nvSpPr>
            <p:cNvPr id="13348" name="Text Box 9"/>
            <p:cNvSpPr txBox="1">
              <a:spLocks noChangeArrowheads="1"/>
            </p:cNvSpPr>
            <p:nvPr/>
          </p:nvSpPr>
          <p:spPr bwMode="auto">
            <a:xfrm>
              <a:off x="5969000" y="1671638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Executable compiler</a:t>
              </a:r>
            </a:p>
          </p:txBody>
        </p:sp>
        <p:sp>
          <p:nvSpPr>
            <p:cNvPr id="13349" name="Text Box 10"/>
            <p:cNvSpPr txBox="1">
              <a:spLocks noChangeArrowheads="1"/>
            </p:cNvSpPr>
            <p:nvPr/>
          </p:nvSpPr>
          <p:spPr bwMode="auto">
            <a:xfrm>
              <a:off x="8432800" y="1674394"/>
              <a:ext cx="61118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exe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388" y="1666789"/>
            <a:ext cx="3086100" cy="1043074"/>
            <a:chOff x="179388" y="1666789"/>
            <a:chExt cx="3086100" cy="1043074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79388" y="1666876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L2 Compiler source 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842043" y="1670382"/>
              <a:ext cx="414337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txt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84903" y="1666789"/>
              <a:ext cx="757237" cy="33855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L1</a:t>
              </a:r>
            </a:p>
          </p:txBody>
        </p:sp>
      </p:grpSp>
      <p:cxnSp>
        <p:nvCxnSpPr>
          <p:cNvPr id="372749" name="AutoShape 13"/>
          <p:cNvCxnSpPr>
            <a:cxnSpLocks noChangeShapeType="1"/>
          </p:cNvCxnSpPr>
          <p:nvPr/>
        </p:nvCxnSpPr>
        <p:spPr bwMode="auto">
          <a:xfrm flipV="1">
            <a:off x="3265488" y="2185194"/>
            <a:ext cx="550862" cy="6351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2753" name="AutoShape 17"/>
          <p:cNvCxnSpPr>
            <a:cxnSpLocks noChangeShapeType="1"/>
          </p:cNvCxnSpPr>
          <p:nvPr/>
        </p:nvCxnSpPr>
        <p:spPr bwMode="auto">
          <a:xfrm>
            <a:off x="5500688" y="2188369"/>
            <a:ext cx="44926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770313" y="3560763"/>
            <a:ext cx="1663700" cy="6334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+mn-lt"/>
              </a:rPr>
              <a:t>L2 Compiler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922963" y="3355976"/>
            <a:ext cx="3086100" cy="1042987"/>
            <a:chOff x="5922963" y="3360738"/>
            <a:chExt cx="3086100" cy="1042987"/>
          </a:xfrm>
        </p:grpSpPr>
        <p:sp>
          <p:nvSpPr>
            <p:cNvPr id="13346" name="Text Box 20"/>
            <p:cNvSpPr txBox="1">
              <a:spLocks noChangeArrowheads="1"/>
            </p:cNvSpPr>
            <p:nvPr/>
          </p:nvSpPr>
          <p:spPr bwMode="auto">
            <a:xfrm>
              <a:off x="5922963" y="3360738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Executable program</a:t>
              </a:r>
            </a:p>
          </p:txBody>
        </p:sp>
        <p:sp>
          <p:nvSpPr>
            <p:cNvPr id="13347" name="Text Box 21"/>
            <p:cNvSpPr txBox="1">
              <a:spLocks noChangeArrowheads="1"/>
            </p:cNvSpPr>
            <p:nvPr/>
          </p:nvSpPr>
          <p:spPr bwMode="auto">
            <a:xfrm>
              <a:off x="8386763" y="3363494"/>
              <a:ext cx="61118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exe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6548" y="3355889"/>
            <a:ext cx="3088940" cy="1043074"/>
            <a:chOff x="130510" y="3355889"/>
            <a:chExt cx="3088940" cy="1043074"/>
          </a:xfrm>
        </p:grpSpPr>
        <p:sp>
          <p:nvSpPr>
            <p:cNvPr id="13343" name="Text Box 22"/>
            <p:cNvSpPr txBox="1">
              <a:spLocks noChangeArrowheads="1"/>
            </p:cNvSpPr>
            <p:nvPr/>
          </p:nvSpPr>
          <p:spPr bwMode="auto">
            <a:xfrm>
              <a:off x="133350" y="3355976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Program source </a:t>
              </a:r>
            </a:p>
          </p:txBody>
        </p:sp>
        <p:sp>
          <p:nvSpPr>
            <p:cNvPr id="13344" name="Text Box 23"/>
            <p:cNvSpPr txBox="1">
              <a:spLocks noChangeArrowheads="1"/>
            </p:cNvSpPr>
            <p:nvPr/>
          </p:nvSpPr>
          <p:spPr bwMode="auto">
            <a:xfrm>
              <a:off x="2804360" y="3359482"/>
              <a:ext cx="41433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txt</a:t>
              </a:r>
            </a:p>
          </p:txBody>
        </p:sp>
        <p:sp>
          <p:nvSpPr>
            <p:cNvPr id="13345" name="Text Box 24"/>
            <p:cNvSpPr txBox="1">
              <a:spLocks noChangeArrowheads="1"/>
            </p:cNvSpPr>
            <p:nvPr/>
          </p:nvSpPr>
          <p:spPr bwMode="auto">
            <a:xfrm>
              <a:off x="130510" y="3355889"/>
              <a:ext cx="757238" cy="33855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L2</a:t>
              </a:r>
            </a:p>
          </p:txBody>
        </p:sp>
      </p:grpSp>
      <p:cxnSp>
        <p:nvCxnSpPr>
          <p:cNvPr id="372761" name="AutoShape 25"/>
          <p:cNvCxnSpPr>
            <a:cxnSpLocks noChangeShapeType="1"/>
            <a:stCxn id="13343" idx="3"/>
          </p:cNvCxnSpPr>
          <p:nvPr/>
        </p:nvCxnSpPr>
        <p:spPr bwMode="auto">
          <a:xfrm>
            <a:off x="3265488" y="3877470"/>
            <a:ext cx="504825" cy="238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2762" name="AutoShape 26"/>
          <p:cNvCxnSpPr>
            <a:cxnSpLocks noChangeShapeType="1"/>
          </p:cNvCxnSpPr>
          <p:nvPr/>
        </p:nvCxnSpPr>
        <p:spPr bwMode="auto">
          <a:xfrm>
            <a:off x="5454650" y="3874691"/>
            <a:ext cx="468313" cy="555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7" name="AutoShape 37"/>
          <p:cNvCxnSpPr>
            <a:cxnSpLocks noChangeShapeType="1"/>
            <a:stCxn id="13348" idx="2"/>
            <a:endCxn id="372754" idx="0"/>
          </p:cNvCxnSpPr>
          <p:nvPr/>
        </p:nvCxnSpPr>
        <p:spPr bwMode="auto">
          <a:xfrm rot="5400000">
            <a:off x="5631657" y="1680370"/>
            <a:ext cx="850900" cy="29098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8" name="Text Box 38"/>
          <p:cNvSpPr txBox="1">
            <a:spLocks noChangeArrowheads="1"/>
          </p:cNvSpPr>
          <p:nvPr/>
        </p:nvSpPr>
        <p:spPr bwMode="auto">
          <a:xfrm>
            <a:off x="5723777" y="277654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compiler?</a:t>
            </a:r>
          </a:p>
        </p:txBody>
      </p:sp>
      <p:sp>
        <p:nvSpPr>
          <p:cNvPr id="372744" name="AutoShape 8"/>
          <p:cNvSpPr>
            <a:spLocks noChangeArrowheads="1"/>
          </p:cNvSpPr>
          <p:nvPr/>
        </p:nvSpPr>
        <p:spPr bwMode="auto">
          <a:xfrm>
            <a:off x="3816350" y="1871663"/>
            <a:ext cx="1663700" cy="6334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+mn-lt"/>
              </a:rPr>
              <a:t>L1 Compiler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69000" y="1666876"/>
            <a:ext cx="3086100" cy="1042987"/>
            <a:chOff x="5969000" y="1671638"/>
            <a:chExt cx="3086100" cy="1042987"/>
          </a:xfrm>
        </p:grpSpPr>
        <p:sp>
          <p:nvSpPr>
            <p:cNvPr id="13348" name="Text Box 9"/>
            <p:cNvSpPr txBox="1">
              <a:spLocks noChangeArrowheads="1"/>
            </p:cNvSpPr>
            <p:nvPr/>
          </p:nvSpPr>
          <p:spPr bwMode="auto">
            <a:xfrm>
              <a:off x="5969000" y="1671638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Executable compiler</a:t>
              </a:r>
            </a:p>
          </p:txBody>
        </p:sp>
        <p:sp>
          <p:nvSpPr>
            <p:cNvPr id="13349" name="Text Box 10"/>
            <p:cNvSpPr txBox="1">
              <a:spLocks noChangeArrowheads="1"/>
            </p:cNvSpPr>
            <p:nvPr/>
          </p:nvSpPr>
          <p:spPr bwMode="auto">
            <a:xfrm>
              <a:off x="8432800" y="1674394"/>
              <a:ext cx="61118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exe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388" y="1666789"/>
            <a:ext cx="3086100" cy="1043074"/>
            <a:chOff x="179388" y="1666789"/>
            <a:chExt cx="3086100" cy="1043074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79388" y="1666876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L2 Compiler source 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842043" y="1670382"/>
              <a:ext cx="414337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txt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84903" y="1666789"/>
              <a:ext cx="757237" cy="33855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L1</a:t>
              </a:r>
            </a:p>
          </p:txBody>
        </p:sp>
      </p:grpSp>
      <p:cxnSp>
        <p:nvCxnSpPr>
          <p:cNvPr id="372749" name="AutoShape 13"/>
          <p:cNvCxnSpPr>
            <a:cxnSpLocks noChangeShapeType="1"/>
          </p:cNvCxnSpPr>
          <p:nvPr/>
        </p:nvCxnSpPr>
        <p:spPr bwMode="auto">
          <a:xfrm flipV="1">
            <a:off x="3265488" y="2185194"/>
            <a:ext cx="550862" cy="6351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2753" name="AutoShape 17"/>
          <p:cNvCxnSpPr>
            <a:cxnSpLocks noChangeShapeType="1"/>
          </p:cNvCxnSpPr>
          <p:nvPr/>
        </p:nvCxnSpPr>
        <p:spPr bwMode="auto">
          <a:xfrm>
            <a:off x="5500688" y="2188369"/>
            <a:ext cx="44926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770313" y="3560763"/>
            <a:ext cx="1663700" cy="6334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+mn-lt"/>
              </a:rPr>
              <a:t>L2 Compiler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922963" y="3355976"/>
            <a:ext cx="3086100" cy="1042987"/>
            <a:chOff x="5922963" y="3360738"/>
            <a:chExt cx="3086100" cy="1042987"/>
          </a:xfrm>
        </p:grpSpPr>
        <p:sp>
          <p:nvSpPr>
            <p:cNvPr id="13346" name="Text Box 20"/>
            <p:cNvSpPr txBox="1">
              <a:spLocks noChangeArrowheads="1"/>
            </p:cNvSpPr>
            <p:nvPr/>
          </p:nvSpPr>
          <p:spPr bwMode="auto">
            <a:xfrm>
              <a:off x="5922963" y="3360738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Executable program</a:t>
              </a:r>
            </a:p>
          </p:txBody>
        </p:sp>
        <p:sp>
          <p:nvSpPr>
            <p:cNvPr id="13347" name="Text Box 21"/>
            <p:cNvSpPr txBox="1">
              <a:spLocks noChangeArrowheads="1"/>
            </p:cNvSpPr>
            <p:nvPr/>
          </p:nvSpPr>
          <p:spPr bwMode="auto">
            <a:xfrm>
              <a:off x="8386763" y="3363494"/>
              <a:ext cx="61118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exe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6548" y="3355889"/>
            <a:ext cx="3088940" cy="1043074"/>
            <a:chOff x="130510" y="3355889"/>
            <a:chExt cx="3088940" cy="1043074"/>
          </a:xfrm>
        </p:grpSpPr>
        <p:sp>
          <p:nvSpPr>
            <p:cNvPr id="13343" name="Text Box 22"/>
            <p:cNvSpPr txBox="1">
              <a:spLocks noChangeArrowheads="1"/>
            </p:cNvSpPr>
            <p:nvPr/>
          </p:nvSpPr>
          <p:spPr bwMode="auto">
            <a:xfrm>
              <a:off x="133350" y="3355976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Program source </a:t>
              </a:r>
            </a:p>
          </p:txBody>
        </p:sp>
        <p:sp>
          <p:nvSpPr>
            <p:cNvPr id="13344" name="Text Box 23"/>
            <p:cNvSpPr txBox="1">
              <a:spLocks noChangeArrowheads="1"/>
            </p:cNvSpPr>
            <p:nvPr/>
          </p:nvSpPr>
          <p:spPr bwMode="auto">
            <a:xfrm>
              <a:off x="2804360" y="3359482"/>
              <a:ext cx="41433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txt</a:t>
              </a:r>
            </a:p>
          </p:txBody>
        </p:sp>
        <p:sp>
          <p:nvSpPr>
            <p:cNvPr id="13345" name="Text Box 24"/>
            <p:cNvSpPr txBox="1">
              <a:spLocks noChangeArrowheads="1"/>
            </p:cNvSpPr>
            <p:nvPr/>
          </p:nvSpPr>
          <p:spPr bwMode="auto">
            <a:xfrm>
              <a:off x="130510" y="3355889"/>
              <a:ext cx="757238" cy="33855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L2</a:t>
              </a:r>
            </a:p>
          </p:txBody>
        </p:sp>
      </p:grpSp>
      <p:cxnSp>
        <p:nvCxnSpPr>
          <p:cNvPr id="372761" name="AutoShape 25"/>
          <p:cNvCxnSpPr>
            <a:cxnSpLocks noChangeShapeType="1"/>
            <a:stCxn id="13343" idx="3"/>
          </p:cNvCxnSpPr>
          <p:nvPr/>
        </p:nvCxnSpPr>
        <p:spPr bwMode="auto">
          <a:xfrm>
            <a:off x="3265488" y="3877470"/>
            <a:ext cx="504825" cy="238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2762" name="AutoShape 26"/>
          <p:cNvCxnSpPr>
            <a:cxnSpLocks noChangeShapeType="1"/>
          </p:cNvCxnSpPr>
          <p:nvPr/>
        </p:nvCxnSpPr>
        <p:spPr bwMode="auto">
          <a:xfrm>
            <a:off x="5454650" y="3874691"/>
            <a:ext cx="468313" cy="555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7" name="AutoShape 37"/>
          <p:cNvCxnSpPr>
            <a:cxnSpLocks noChangeShapeType="1"/>
            <a:stCxn id="13348" idx="2"/>
            <a:endCxn id="372754" idx="0"/>
          </p:cNvCxnSpPr>
          <p:nvPr/>
        </p:nvCxnSpPr>
        <p:spPr bwMode="auto">
          <a:xfrm rot="5400000">
            <a:off x="5631657" y="1680370"/>
            <a:ext cx="850900" cy="29098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8" name="Text Box 38"/>
          <p:cNvSpPr txBox="1">
            <a:spLocks noChangeArrowheads="1"/>
          </p:cNvSpPr>
          <p:nvPr/>
        </p:nvSpPr>
        <p:spPr bwMode="auto">
          <a:xfrm>
            <a:off x="5723777" y="277654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=</a:t>
            </a:r>
          </a:p>
        </p:txBody>
      </p:sp>
      <p:sp>
        <p:nvSpPr>
          <p:cNvPr id="26" name="Slide Number Placeholder 36"/>
          <p:cNvSpPr txBox="1">
            <a:spLocks/>
          </p:cNvSpPr>
          <p:nvPr/>
        </p:nvSpPr>
        <p:spPr bwMode="auto">
          <a:xfrm>
            <a:off x="7239000" y="6436591"/>
            <a:ext cx="1905000" cy="2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28FE3B63-E6F9-6441-8D44-20E16C212FB5}" type="slidenum">
              <a:rPr lang="he-IL" smtClean="0"/>
              <a:pPr/>
              <a:t>107</a:t>
            </a:fld>
            <a:endParaRPr lang="en-US"/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3771900" y="5588585"/>
            <a:ext cx="1663700" cy="6334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+mn-lt"/>
              </a:rPr>
              <a:t>Program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913438" y="5383797"/>
            <a:ext cx="3086100" cy="1042988"/>
            <a:chOff x="5913438" y="5324475"/>
            <a:chExt cx="3086100" cy="1042988"/>
          </a:xfrm>
        </p:grpSpPr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5913438" y="5324475"/>
              <a:ext cx="3086100" cy="104298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Output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8377238" y="5327232"/>
              <a:ext cx="61118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Y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3238" y="5392152"/>
            <a:ext cx="3112250" cy="1042988"/>
            <a:chOff x="488950" y="5443120"/>
            <a:chExt cx="2597150" cy="1042988"/>
          </a:xfrm>
        </p:grpSpPr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88950" y="5443120"/>
              <a:ext cx="2597150" cy="104298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</a:rPr>
                <a:t>Input 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671010" y="5443538"/>
              <a:ext cx="41433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X</a:t>
              </a:r>
            </a:p>
          </p:txBody>
        </p:sp>
      </p:grpSp>
      <p:cxnSp>
        <p:nvCxnSpPr>
          <p:cNvPr id="34" name="AutoShape 34"/>
          <p:cNvCxnSpPr>
            <a:cxnSpLocks noChangeShapeType="1"/>
            <a:stCxn id="32" idx="3"/>
          </p:cNvCxnSpPr>
          <p:nvPr/>
        </p:nvCxnSpPr>
        <p:spPr bwMode="auto">
          <a:xfrm flipV="1">
            <a:off x="3265488" y="5905291"/>
            <a:ext cx="510758" cy="835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35"/>
          <p:cNvCxnSpPr>
            <a:cxnSpLocks noChangeShapeType="1"/>
          </p:cNvCxnSpPr>
          <p:nvPr/>
        </p:nvCxnSpPr>
        <p:spPr bwMode="auto">
          <a:xfrm>
            <a:off x="5445125" y="5905291"/>
            <a:ext cx="449263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AutoShape 41"/>
          <p:cNvCxnSpPr>
            <a:cxnSpLocks noChangeShapeType="1"/>
            <a:endCxn id="27" idx="0"/>
          </p:cNvCxnSpPr>
          <p:nvPr/>
        </p:nvCxnSpPr>
        <p:spPr bwMode="auto">
          <a:xfrm rot="5400000">
            <a:off x="5426409" y="3548981"/>
            <a:ext cx="1216946" cy="28622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5647409" y="4620386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a compiler </a:t>
            </a: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49" y="2717800"/>
            <a:ext cx="4313011" cy="3289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a compiler </a:t>
            </a:r>
          </a:p>
        </p:txBody>
      </p:sp>
      <p:sp>
        <p:nvSpPr>
          <p:cNvPr id="372744" name="AutoShape 8"/>
          <p:cNvSpPr>
            <a:spLocks noChangeArrowheads="1"/>
          </p:cNvSpPr>
          <p:nvPr/>
        </p:nvSpPr>
        <p:spPr bwMode="auto">
          <a:xfrm>
            <a:off x="3816350" y="1871663"/>
            <a:ext cx="1663700" cy="6334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+mn-lt"/>
              </a:rPr>
              <a:t>L1 Compiler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69000" y="1666876"/>
            <a:ext cx="3086100" cy="1042987"/>
            <a:chOff x="5969000" y="1671638"/>
            <a:chExt cx="3086100" cy="1042987"/>
          </a:xfrm>
        </p:grpSpPr>
        <p:sp>
          <p:nvSpPr>
            <p:cNvPr id="13348" name="Text Box 9"/>
            <p:cNvSpPr txBox="1">
              <a:spLocks noChangeArrowheads="1"/>
            </p:cNvSpPr>
            <p:nvPr/>
          </p:nvSpPr>
          <p:spPr bwMode="auto">
            <a:xfrm>
              <a:off x="5969000" y="1671638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simple      </a:t>
              </a:r>
              <a:endParaRPr lang="en-US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L2 executable </a:t>
              </a:r>
              <a:r>
                <a:rPr lang="en-US" dirty="0">
                  <a:latin typeface="+mn-lt"/>
                </a:rPr>
                <a:t>compiler</a:t>
              </a:r>
            </a:p>
          </p:txBody>
        </p:sp>
        <p:sp>
          <p:nvSpPr>
            <p:cNvPr id="13349" name="Text Box 10"/>
            <p:cNvSpPr txBox="1">
              <a:spLocks noChangeArrowheads="1"/>
            </p:cNvSpPr>
            <p:nvPr/>
          </p:nvSpPr>
          <p:spPr bwMode="auto">
            <a:xfrm>
              <a:off x="8432800" y="1674394"/>
              <a:ext cx="61118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exe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388" y="1666789"/>
            <a:ext cx="3086100" cy="1043074"/>
            <a:chOff x="179388" y="1666789"/>
            <a:chExt cx="3086100" cy="1043074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79388" y="1666876"/>
              <a:ext cx="3086100" cy="104298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Simple</a:t>
              </a:r>
              <a:endParaRPr lang="en-US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L2 </a:t>
              </a:r>
              <a:r>
                <a:rPr lang="en-US" dirty="0" smtClean="0">
                  <a:latin typeface="+mn-lt"/>
                </a:rPr>
                <a:t>compiler </a:t>
              </a:r>
              <a:r>
                <a:rPr lang="en-US" dirty="0">
                  <a:latin typeface="+mn-lt"/>
                </a:rPr>
                <a:t>source 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842043" y="1670382"/>
              <a:ext cx="414337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txt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84903" y="1666789"/>
              <a:ext cx="757237" cy="33855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L1</a:t>
              </a:r>
            </a:p>
          </p:txBody>
        </p:sp>
      </p:grpSp>
      <p:cxnSp>
        <p:nvCxnSpPr>
          <p:cNvPr id="372749" name="AutoShape 13"/>
          <p:cNvCxnSpPr>
            <a:cxnSpLocks noChangeShapeType="1"/>
          </p:cNvCxnSpPr>
          <p:nvPr/>
        </p:nvCxnSpPr>
        <p:spPr bwMode="auto">
          <a:xfrm flipV="1">
            <a:off x="3265488" y="2185194"/>
            <a:ext cx="550862" cy="6351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2753" name="AutoShape 17"/>
          <p:cNvCxnSpPr>
            <a:cxnSpLocks noChangeShapeType="1"/>
          </p:cNvCxnSpPr>
          <p:nvPr/>
        </p:nvCxnSpPr>
        <p:spPr bwMode="auto">
          <a:xfrm>
            <a:off x="5500688" y="2188369"/>
            <a:ext cx="44926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770313" y="3560763"/>
            <a:ext cx="1663700" cy="6334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+mn-lt"/>
              </a:rPr>
              <a:t>L2</a:t>
            </a:r>
            <a:r>
              <a:rPr lang="en-US" baseline="30000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Compiler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922963" y="3355976"/>
            <a:ext cx="3086100" cy="1015663"/>
            <a:chOff x="5922963" y="3360738"/>
            <a:chExt cx="3086100" cy="1015663"/>
          </a:xfrm>
        </p:grpSpPr>
        <p:sp>
          <p:nvSpPr>
            <p:cNvPr id="13346" name="Text Box 20"/>
            <p:cNvSpPr txBox="1">
              <a:spLocks noChangeArrowheads="1"/>
            </p:cNvSpPr>
            <p:nvPr/>
          </p:nvSpPr>
          <p:spPr bwMode="auto">
            <a:xfrm>
              <a:off x="5922963" y="3360738"/>
              <a:ext cx="3086100" cy="101566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Inefficient adv.   </a:t>
              </a: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L2 executable compiler</a:t>
              </a:r>
              <a:endParaRPr lang="en-US" dirty="0">
                <a:latin typeface="+mn-lt"/>
              </a:endParaRPr>
            </a:p>
          </p:txBody>
        </p:sp>
        <p:sp>
          <p:nvSpPr>
            <p:cNvPr id="13347" name="Text Box 21"/>
            <p:cNvSpPr txBox="1">
              <a:spLocks noChangeArrowheads="1"/>
            </p:cNvSpPr>
            <p:nvPr/>
          </p:nvSpPr>
          <p:spPr bwMode="auto">
            <a:xfrm>
              <a:off x="8386763" y="3363494"/>
              <a:ext cx="61118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exe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6548" y="3397669"/>
            <a:ext cx="3088940" cy="1015750"/>
            <a:chOff x="130510" y="3355889"/>
            <a:chExt cx="3088940" cy="1015750"/>
          </a:xfrm>
        </p:grpSpPr>
        <p:sp>
          <p:nvSpPr>
            <p:cNvPr id="13343" name="Text Box 22"/>
            <p:cNvSpPr txBox="1">
              <a:spLocks noChangeArrowheads="1"/>
            </p:cNvSpPr>
            <p:nvPr/>
          </p:nvSpPr>
          <p:spPr bwMode="auto">
            <a:xfrm>
              <a:off x="133350" y="3355976"/>
              <a:ext cx="3086100" cy="101566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advanced</a:t>
              </a:r>
              <a:endParaRPr lang="en-US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L2 </a:t>
              </a:r>
              <a:r>
                <a:rPr lang="en-US" dirty="0" smtClean="0">
                  <a:latin typeface="+mn-lt"/>
                </a:rPr>
                <a:t>compiler </a:t>
              </a:r>
              <a:r>
                <a:rPr lang="en-US" dirty="0">
                  <a:latin typeface="+mn-lt"/>
                </a:rPr>
                <a:t>source </a:t>
              </a:r>
            </a:p>
          </p:txBody>
        </p:sp>
        <p:sp>
          <p:nvSpPr>
            <p:cNvPr id="13344" name="Text Box 23"/>
            <p:cNvSpPr txBox="1">
              <a:spLocks noChangeArrowheads="1"/>
            </p:cNvSpPr>
            <p:nvPr/>
          </p:nvSpPr>
          <p:spPr bwMode="auto">
            <a:xfrm>
              <a:off x="2804360" y="3359482"/>
              <a:ext cx="41433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txt</a:t>
              </a:r>
            </a:p>
          </p:txBody>
        </p:sp>
        <p:sp>
          <p:nvSpPr>
            <p:cNvPr id="13345" name="Text Box 24"/>
            <p:cNvSpPr txBox="1">
              <a:spLocks noChangeArrowheads="1"/>
            </p:cNvSpPr>
            <p:nvPr/>
          </p:nvSpPr>
          <p:spPr bwMode="auto">
            <a:xfrm>
              <a:off x="130510" y="3355889"/>
              <a:ext cx="757238" cy="33855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L2</a:t>
              </a:r>
            </a:p>
          </p:txBody>
        </p:sp>
      </p:grpSp>
      <p:cxnSp>
        <p:nvCxnSpPr>
          <p:cNvPr id="372761" name="AutoShape 25"/>
          <p:cNvCxnSpPr>
            <a:cxnSpLocks noChangeShapeType="1"/>
            <a:stCxn id="13343" idx="3"/>
          </p:cNvCxnSpPr>
          <p:nvPr/>
        </p:nvCxnSpPr>
        <p:spPr bwMode="auto">
          <a:xfrm>
            <a:off x="3265488" y="3905588"/>
            <a:ext cx="504825" cy="1604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2762" name="AutoShape 26"/>
          <p:cNvCxnSpPr>
            <a:cxnSpLocks noChangeShapeType="1"/>
          </p:cNvCxnSpPr>
          <p:nvPr/>
        </p:nvCxnSpPr>
        <p:spPr bwMode="auto">
          <a:xfrm>
            <a:off x="5454650" y="3874691"/>
            <a:ext cx="468313" cy="555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2763" name="AutoShape 27"/>
          <p:cNvSpPr>
            <a:spLocks noChangeArrowheads="1"/>
          </p:cNvSpPr>
          <p:nvPr/>
        </p:nvSpPr>
        <p:spPr bwMode="auto">
          <a:xfrm>
            <a:off x="3771900" y="5588585"/>
            <a:ext cx="1663700" cy="6334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dirty="0">
                <a:latin typeface="+mn-lt"/>
              </a:rPr>
              <a:t>L2 </a:t>
            </a:r>
            <a:r>
              <a:rPr lang="en-US" dirty="0" smtClean="0">
                <a:latin typeface="+mn-lt"/>
              </a:rPr>
              <a:t>Compiler</a:t>
            </a:r>
            <a:endParaRPr lang="en-US" dirty="0"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13438" y="5383797"/>
            <a:ext cx="3086100" cy="1015663"/>
            <a:chOff x="5913438" y="5324475"/>
            <a:chExt cx="3086100" cy="1015663"/>
          </a:xfrm>
        </p:grpSpPr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5913438" y="5324475"/>
              <a:ext cx="3086100" cy="101566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mtClean="0">
                  <a:latin typeface="+mn-lt"/>
                </a:rPr>
                <a:t>Efficient adv.   </a:t>
              </a:r>
              <a:endParaRPr lang="en-US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L2 executable </a:t>
              </a:r>
              <a:r>
                <a:rPr lang="en-US" dirty="0" smtClean="0">
                  <a:latin typeface="+mn-lt"/>
                </a:rPr>
                <a:t>compiler</a:t>
              </a:r>
              <a:endParaRPr lang="en-US" dirty="0">
                <a:latin typeface="+mn-lt"/>
              </a:endParaRPr>
            </a:p>
          </p:txBody>
        </p:sp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8377238" y="5327232"/>
              <a:ext cx="61118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3238" y="5392152"/>
            <a:ext cx="3112250" cy="1015663"/>
            <a:chOff x="488950" y="5443120"/>
            <a:chExt cx="2597150" cy="1015663"/>
          </a:xfrm>
        </p:grpSpPr>
        <p:sp>
          <p:nvSpPr>
            <p:cNvPr id="13339" name="Text Box 31"/>
            <p:cNvSpPr txBox="1">
              <a:spLocks noChangeArrowheads="1"/>
            </p:cNvSpPr>
            <p:nvPr/>
          </p:nvSpPr>
          <p:spPr bwMode="auto">
            <a:xfrm>
              <a:off x="488950" y="5443120"/>
              <a:ext cx="2597150" cy="101566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advanced</a:t>
              </a:r>
              <a:endParaRPr lang="en-US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L2 compiler source </a:t>
              </a:r>
            </a:p>
          </p:txBody>
        </p:sp>
        <p:sp>
          <p:nvSpPr>
            <p:cNvPr id="13340" name="Text Box 32"/>
            <p:cNvSpPr txBox="1">
              <a:spLocks noChangeArrowheads="1"/>
            </p:cNvSpPr>
            <p:nvPr/>
          </p:nvSpPr>
          <p:spPr bwMode="auto">
            <a:xfrm>
              <a:off x="2671010" y="5443538"/>
              <a:ext cx="414338" cy="30777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X</a:t>
              </a:r>
            </a:p>
          </p:txBody>
        </p:sp>
      </p:grpSp>
      <p:cxnSp>
        <p:nvCxnSpPr>
          <p:cNvPr id="372770" name="AutoShape 34"/>
          <p:cNvCxnSpPr>
            <a:cxnSpLocks noChangeShapeType="1"/>
            <a:stCxn id="13339" idx="3"/>
          </p:cNvCxnSpPr>
          <p:nvPr/>
        </p:nvCxnSpPr>
        <p:spPr bwMode="auto">
          <a:xfrm>
            <a:off x="3265488" y="5899984"/>
            <a:ext cx="510758" cy="531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2771" name="AutoShape 35"/>
          <p:cNvCxnSpPr>
            <a:cxnSpLocks noChangeShapeType="1"/>
          </p:cNvCxnSpPr>
          <p:nvPr/>
        </p:nvCxnSpPr>
        <p:spPr bwMode="auto">
          <a:xfrm>
            <a:off x="5445125" y="5905291"/>
            <a:ext cx="449263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7" name="AutoShape 37"/>
          <p:cNvCxnSpPr>
            <a:cxnSpLocks noChangeShapeType="1"/>
            <a:stCxn id="13348" idx="2"/>
            <a:endCxn id="372754" idx="0"/>
          </p:cNvCxnSpPr>
          <p:nvPr/>
        </p:nvCxnSpPr>
        <p:spPr bwMode="auto">
          <a:xfrm rot="5400000">
            <a:off x="5631657" y="1680370"/>
            <a:ext cx="850900" cy="29098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8" name="Text Box 38"/>
          <p:cNvSpPr txBox="1">
            <a:spLocks noChangeArrowheads="1"/>
          </p:cNvSpPr>
          <p:nvPr/>
        </p:nvSpPr>
        <p:spPr bwMode="auto">
          <a:xfrm>
            <a:off x="5723777" y="277654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=</a:t>
            </a:r>
          </a:p>
        </p:txBody>
      </p:sp>
      <p:cxnSp>
        <p:nvCxnSpPr>
          <p:cNvPr id="13335" name="AutoShape 41"/>
          <p:cNvCxnSpPr>
            <a:cxnSpLocks noChangeShapeType="1"/>
            <a:stCxn id="13346" idx="2"/>
            <a:endCxn id="372763" idx="0"/>
          </p:cNvCxnSpPr>
          <p:nvPr/>
        </p:nvCxnSpPr>
        <p:spPr bwMode="auto">
          <a:xfrm rot="5400000">
            <a:off x="5426409" y="3548981"/>
            <a:ext cx="1216946" cy="28622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6" name="Text Box 42"/>
          <p:cNvSpPr txBox="1">
            <a:spLocks noChangeArrowheads="1"/>
          </p:cNvSpPr>
          <p:nvPr/>
        </p:nvSpPr>
        <p:spPr bwMode="auto">
          <a:xfrm>
            <a:off x="5647409" y="4620386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Compiler?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314700" y="1676400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3116" y="4572000"/>
            <a:ext cx="1413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err="1" smtClean="0"/>
              <a:t>int</a:t>
            </a:r>
            <a:r>
              <a:rPr lang="en-US" sz="2000" dirty="0" smtClean="0"/>
              <a:t> a, b;</a:t>
            </a:r>
          </a:p>
          <a:p>
            <a:pPr algn="l"/>
            <a:r>
              <a:rPr lang="en-US" sz="2000" dirty="0" smtClean="0"/>
              <a:t>a = 2;</a:t>
            </a:r>
          </a:p>
          <a:p>
            <a:pPr algn="l"/>
            <a:r>
              <a:rPr lang="en-US" sz="2000" dirty="0" smtClean="0"/>
              <a:t>b = a*2 + 1;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7316788" y="4572000"/>
            <a:ext cx="1598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dirty="0" smtClean="0"/>
              <a:t>MOV R1,2</a:t>
            </a:r>
            <a:endParaRPr lang="pt-BR" sz="2000" dirty="0"/>
          </a:p>
          <a:p>
            <a:pPr algn="l"/>
            <a:r>
              <a:rPr lang="pt-BR" sz="2000" dirty="0" smtClean="0"/>
              <a:t>SAL R1</a:t>
            </a:r>
            <a:endParaRPr lang="pt-BR" sz="2000" dirty="0"/>
          </a:p>
          <a:p>
            <a:pPr algn="l"/>
            <a:r>
              <a:rPr lang="pt-BR" sz="2000" dirty="0" smtClean="0"/>
              <a:t>INC R1</a:t>
            </a:r>
            <a:endParaRPr lang="pt-BR" sz="2000" dirty="0"/>
          </a:p>
          <a:p>
            <a:pPr algn="l"/>
            <a:r>
              <a:rPr lang="pt-BR" sz="2000" dirty="0" smtClean="0"/>
              <a:t>MOV R2,R1</a:t>
            </a:r>
            <a:endParaRPr lang="pt-B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 Design</a:t>
            </a:r>
            <a:endParaRPr lang="en-US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the compilation phase</a:t>
            </a:r>
          </a:p>
          <a:p>
            <a:pPr lvl="1"/>
            <a:r>
              <a:rPr lang="en-US" dirty="0" smtClean="0"/>
              <a:t>Portability of the compiler frontend</a:t>
            </a:r>
          </a:p>
          <a:p>
            <a:pPr lvl="1"/>
            <a:r>
              <a:rPr lang="en-US" dirty="0" smtClean="0"/>
              <a:t>Reusability of the compiler backend</a:t>
            </a:r>
          </a:p>
          <a:p>
            <a:r>
              <a:rPr lang="en-US" dirty="0" smtClean="0"/>
              <a:t>Professional compilers are integrated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541" y="4084915"/>
            <a:ext cx="1420812" cy="2787650"/>
            <a:chOff x="52" y="2410"/>
            <a:chExt cx="895" cy="1756"/>
          </a:xfrm>
        </p:grpSpPr>
        <p:sp>
          <p:nvSpPr>
            <p:cNvPr id="24624" name="Text Box 5"/>
            <p:cNvSpPr txBox="1">
              <a:spLocks noChangeArrowheads="1"/>
            </p:cNvSpPr>
            <p:nvPr/>
          </p:nvSpPr>
          <p:spPr bwMode="auto">
            <a:xfrm>
              <a:off x="236" y="2729"/>
              <a:ext cx="5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Java</a:t>
              </a:r>
            </a:p>
          </p:txBody>
        </p:sp>
        <p:sp>
          <p:nvSpPr>
            <p:cNvPr id="24625" name="Text Box 6"/>
            <p:cNvSpPr txBox="1">
              <a:spLocks noChangeArrowheads="1"/>
            </p:cNvSpPr>
            <p:nvPr/>
          </p:nvSpPr>
          <p:spPr bwMode="auto">
            <a:xfrm>
              <a:off x="236" y="3112"/>
              <a:ext cx="5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24626" name="Text Box 7"/>
            <p:cNvSpPr txBox="1">
              <a:spLocks noChangeArrowheads="1"/>
            </p:cNvSpPr>
            <p:nvPr/>
          </p:nvSpPr>
          <p:spPr bwMode="auto">
            <a:xfrm>
              <a:off x="52" y="3495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Pascal</a:t>
              </a:r>
            </a:p>
          </p:txBody>
        </p:sp>
        <p:sp>
          <p:nvSpPr>
            <p:cNvPr id="24627" name="Text Box 8"/>
            <p:cNvSpPr txBox="1">
              <a:spLocks noChangeArrowheads="1"/>
            </p:cNvSpPr>
            <p:nvPr/>
          </p:nvSpPr>
          <p:spPr bwMode="auto">
            <a:xfrm>
              <a:off x="220" y="2410"/>
              <a:ext cx="5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C++</a:t>
              </a:r>
            </a:p>
          </p:txBody>
        </p:sp>
        <p:sp>
          <p:nvSpPr>
            <p:cNvPr id="24628" name="Text Box 9"/>
            <p:cNvSpPr txBox="1">
              <a:spLocks noChangeArrowheads="1"/>
            </p:cNvSpPr>
            <p:nvPr/>
          </p:nvSpPr>
          <p:spPr bwMode="auto">
            <a:xfrm>
              <a:off x="52" y="3878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ML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41603" y="4216601"/>
            <a:ext cx="1323975" cy="2006600"/>
            <a:chOff x="1601" y="2414"/>
            <a:chExt cx="834" cy="1264"/>
          </a:xfrm>
        </p:grpSpPr>
        <p:sp>
          <p:nvSpPr>
            <p:cNvPr id="24621" name="Text Box 11"/>
            <p:cNvSpPr txBox="1">
              <a:spLocks noChangeArrowheads="1"/>
            </p:cNvSpPr>
            <p:nvPr/>
          </p:nvSpPr>
          <p:spPr bwMode="auto">
            <a:xfrm>
              <a:off x="1601" y="2414"/>
              <a:ext cx="8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Pentium</a:t>
              </a:r>
            </a:p>
          </p:txBody>
        </p:sp>
        <p:sp>
          <p:nvSpPr>
            <p:cNvPr id="24622" name="Text Box 12"/>
            <p:cNvSpPr txBox="1">
              <a:spLocks noChangeArrowheads="1"/>
            </p:cNvSpPr>
            <p:nvPr/>
          </p:nvSpPr>
          <p:spPr bwMode="auto">
            <a:xfrm>
              <a:off x="1602" y="2902"/>
              <a:ext cx="8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MIPS</a:t>
              </a:r>
            </a:p>
          </p:txBody>
        </p:sp>
        <p:sp>
          <p:nvSpPr>
            <p:cNvPr id="24623" name="Text Box 13"/>
            <p:cNvSpPr txBox="1">
              <a:spLocks noChangeArrowheads="1"/>
            </p:cNvSpPr>
            <p:nvPr/>
          </p:nvSpPr>
          <p:spPr bwMode="auto">
            <a:xfrm>
              <a:off x="1602" y="3390"/>
              <a:ext cx="8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err="1"/>
                <a:t>Sparc</a:t>
              </a:r>
              <a:endParaRPr lang="en-US" dirty="0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089025" y="4294389"/>
            <a:ext cx="1536700" cy="1635125"/>
            <a:chOff x="686" y="2463"/>
            <a:chExt cx="968" cy="1030"/>
          </a:xfrm>
        </p:grpSpPr>
        <p:sp>
          <p:nvSpPr>
            <p:cNvPr id="24618" name="Line 15"/>
            <p:cNvSpPr>
              <a:spLocks noChangeShapeType="1"/>
            </p:cNvSpPr>
            <p:nvPr/>
          </p:nvSpPr>
          <p:spPr bwMode="auto">
            <a:xfrm>
              <a:off x="686" y="2463"/>
              <a:ext cx="858" cy="11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Line 16"/>
            <p:cNvSpPr>
              <a:spLocks noChangeShapeType="1"/>
            </p:cNvSpPr>
            <p:nvPr/>
          </p:nvSpPr>
          <p:spPr bwMode="auto">
            <a:xfrm>
              <a:off x="686" y="2512"/>
              <a:ext cx="968" cy="51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Line 17"/>
            <p:cNvSpPr>
              <a:spLocks noChangeShapeType="1"/>
            </p:cNvSpPr>
            <p:nvPr/>
          </p:nvSpPr>
          <p:spPr bwMode="auto">
            <a:xfrm>
              <a:off x="686" y="2549"/>
              <a:ext cx="932" cy="9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954088" y="4449964"/>
            <a:ext cx="1671637" cy="1538287"/>
            <a:chOff x="601" y="2561"/>
            <a:chExt cx="1053" cy="969"/>
          </a:xfrm>
        </p:grpSpPr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V="1">
              <a:off x="699" y="2561"/>
              <a:ext cx="857" cy="30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Line 20"/>
            <p:cNvSpPr>
              <a:spLocks noChangeShapeType="1"/>
            </p:cNvSpPr>
            <p:nvPr/>
          </p:nvSpPr>
          <p:spPr bwMode="auto">
            <a:xfrm>
              <a:off x="723" y="2892"/>
              <a:ext cx="919" cy="1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Line 21"/>
            <p:cNvSpPr>
              <a:spLocks noChangeShapeType="1"/>
            </p:cNvSpPr>
            <p:nvPr/>
          </p:nvSpPr>
          <p:spPr bwMode="auto">
            <a:xfrm>
              <a:off x="601" y="2917"/>
              <a:ext cx="1053" cy="6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225550" y="4489651"/>
            <a:ext cx="1420813" cy="1673225"/>
            <a:chOff x="772" y="2586"/>
            <a:chExt cx="895" cy="1054"/>
          </a:xfrm>
        </p:grpSpPr>
        <p:sp>
          <p:nvSpPr>
            <p:cNvPr id="24612" name="Line 23"/>
            <p:cNvSpPr>
              <a:spLocks noChangeShapeType="1"/>
            </p:cNvSpPr>
            <p:nvPr/>
          </p:nvSpPr>
          <p:spPr bwMode="auto">
            <a:xfrm flipV="1">
              <a:off x="784" y="2586"/>
              <a:ext cx="883" cy="10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Line 24"/>
            <p:cNvSpPr>
              <a:spLocks noChangeShapeType="1"/>
            </p:cNvSpPr>
            <p:nvPr/>
          </p:nvSpPr>
          <p:spPr bwMode="auto">
            <a:xfrm flipV="1">
              <a:off x="772" y="3101"/>
              <a:ext cx="833" cy="53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Line 25"/>
            <p:cNvSpPr>
              <a:spLocks noChangeShapeType="1"/>
            </p:cNvSpPr>
            <p:nvPr/>
          </p:nvSpPr>
          <p:spPr bwMode="auto">
            <a:xfrm flipV="1">
              <a:off x="772" y="3603"/>
              <a:ext cx="797" cy="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3002" name="Line 26"/>
          <p:cNvSpPr>
            <a:spLocks noChangeShapeType="1"/>
          </p:cNvSpPr>
          <p:nvPr/>
        </p:nvSpPr>
        <p:spPr bwMode="auto">
          <a:xfrm flipV="1">
            <a:off x="1011239" y="4461984"/>
            <a:ext cx="1645796" cy="218666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03" name="Line 27"/>
          <p:cNvSpPr>
            <a:spLocks noChangeShapeType="1"/>
          </p:cNvSpPr>
          <p:nvPr/>
        </p:nvSpPr>
        <p:spPr bwMode="auto">
          <a:xfrm flipV="1">
            <a:off x="1031875" y="5286576"/>
            <a:ext cx="1555750" cy="13620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04" name="Line 28"/>
          <p:cNvSpPr>
            <a:spLocks noChangeShapeType="1"/>
          </p:cNvSpPr>
          <p:nvPr/>
        </p:nvSpPr>
        <p:spPr bwMode="auto">
          <a:xfrm flipV="1">
            <a:off x="1069975" y="6066039"/>
            <a:ext cx="1555750" cy="7000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069975" y="4392814"/>
            <a:ext cx="1517650" cy="1600200"/>
            <a:chOff x="674" y="2525"/>
            <a:chExt cx="956" cy="1008"/>
          </a:xfrm>
        </p:grpSpPr>
        <p:sp>
          <p:nvSpPr>
            <p:cNvPr id="24609" name="Line 30"/>
            <p:cNvSpPr>
              <a:spLocks noChangeShapeType="1"/>
            </p:cNvSpPr>
            <p:nvPr/>
          </p:nvSpPr>
          <p:spPr bwMode="auto">
            <a:xfrm flipV="1">
              <a:off x="711" y="3088"/>
              <a:ext cx="821" cy="9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Line 31"/>
            <p:cNvSpPr>
              <a:spLocks noChangeShapeType="1"/>
            </p:cNvSpPr>
            <p:nvPr/>
          </p:nvSpPr>
          <p:spPr bwMode="auto">
            <a:xfrm flipV="1">
              <a:off x="674" y="2525"/>
              <a:ext cx="956" cy="67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Line 32"/>
            <p:cNvSpPr>
              <a:spLocks noChangeShapeType="1"/>
            </p:cNvSpPr>
            <p:nvPr/>
          </p:nvSpPr>
          <p:spPr bwMode="auto">
            <a:xfrm>
              <a:off x="682" y="3216"/>
              <a:ext cx="864" cy="3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225925" y="4091521"/>
            <a:ext cx="1420813" cy="2819401"/>
            <a:chOff x="147" y="2275"/>
            <a:chExt cx="895" cy="1776"/>
          </a:xfrm>
        </p:grpSpPr>
        <p:sp>
          <p:nvSpPr>
            <p:cNvPr id="24604" name="Text Box 34"/>
            <p:cNvSpPr txBox="1">
              <a:spLocks noChangeArrowheads="1"/>
            </p:cNvSpPr>
            <p:nvPr/>
          </p:nvSpPr>
          <p:spPr bwMode="auto">
            <a:xfrm>
              <a:off x="331" y="2684"/>
              <a:ext cx="5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Java</a:t>
              </a:r>
            </a:p>
          </p:txBody>
        </p:sp>
        <p:sp>
          <p:nvSpPr>
            <p:cNvPr id="24605" name="Text Box 35"/>
            <p:cNvSpPr txBox="1">
              <a:spLocks noChangeArrowheads="1"/>
            </p:cNvSpPr>
            <p:nvPr/>
          </p:nvSpPr>
          <p:spPr bwMode="auto">
            <a:xfrm>
              <a:off x="331" y="3067"/>
              <a:ext cx="5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24606" name="Text Box 36"/>
            <p:cNvSpPr txBox="1">
              <a:spLocks noChangeArrowheads="1"/>
            </p:cNvSpPr>
            <p:nvPr/>
          </p:nvSpPr>
          <p:spPr bwMode="auto">
            <a:xfrm>
              <a:off x="147" y="3450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Pascal</a:t>
              </a:r>
            </a:p>
          </p:txBody>
        </p:sp>
        <p:sp>
          <p:nvSpPr>
            <p:cNvPr id="24607" name="Text Box 37"/>
            <p:cNvSpPr txBox="1">
              <a:spLocks noChangeArrowheads="1"/>
            </p:cNvSpPr>
            <p:nvPr/>
          </p:nvSpPr>
          <p:spPr bwMode="auto">
            <a:xfrm>
              <a:off x="310" y="2275"/>
              <a:ext cx="5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C++</a:t>
              </a:r>
            </a:p>
          </p:txBody>
        </p:sp>
        <p:sp>
          <p:nvSpPr>
            <p:cNvPr id="24608" name="Text Box 38"/>
            <p:cNvSpPr txBox="1">
              <a:spLocks noChangeArrowheads="1"/>
            </p:cNvSpPr>
            <p:nvPr/>
          </p:nvSpPr>
          <p:spPr bwMode="auto">
            <a:xfrm>
              <a:off x="147" y="3763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ML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7243505" y="4312183"/>
            <a:ext cx="1323975" cy="2006600"/>
            <a:chOff x="1451" y="2414"/>
            <a:chExt cx="834" cy="1264"/>
          </a:xfrm>
        </p:grpSpPr>
        <p:sp>
          <p:nvSpPr>
            <p:cNvPr id="24601" name="Text Box 40"/>
            <p:cNvSpPr txBox="1">
              <a:spLocks noChangeArrowheads="1"/>
            </p:cNvSpPr>
            <p:nvPr/>
          </p:nvSpPr>
          <p:spPr bwMode="auto">
            <a:xfrm>
              <a:off x="1451" y="2414"/>
              <a:ext cx="8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Pentium</a:t>
              </a:r>
            </a:p>
          </p:txBody>
        </p:sp>
        <p:sp>
          <p:nvSpPr>
            <p:cNvPr id="24602" name="Text Box 41"/>
            <p:cNvSpPr txBox="1">
              <a:spLocks noChangeArrowheads="1"/>
            </p:cNvSpPr>
            <p:nvPr/>
          </p:nvSpPr>
          <p:spPr bwMode="auto">
            <a:xfrm>
              <a:off x="1452" y="2902"/>
              <a:ext cx="8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MIPS</a:t>
              </a:r>
            </a:p>
          </p:txBody>
        </p:sp>
        <p:sp>
          <p:nvSpPr>
            <p:cNvPr id="24603" name="Text Box 42"/>
            <p:cNvSpPr txBox="1">
              <a:spLocks noChangeArrowheads="1"/>
            </p:cNvSpPr>
            <p:nvPr/>
          </p:nvSpPr>
          <p:spPr bwMode="auto">
            <a:xfrm>
              <a:off x="1452" y="3390"/>
              <a:ext cx="8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Sparc</a:t>
              </a:r>
            </a:p>
          </p:txBody>
        </p:sp>
      </p:grpSp>
      <p:sp>
        <p:nvSpPr>
          <p:cNvPr id="383019" name="Text Box 43"/>
          <p:cNvSpPr txBox="1">
            <a:spLocks noChangeArrowheads="1"/>
          </p:cNvSpPr>
          <p:nvPr/>
        </p:nvSpPr>
        <p:spPr bwMode="auto">
          <a:xfrm>
            <a:off x="6054468" y="5215139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IR</a:t>
            </a:r>
          </a:p>
        </p:txBody>
      </p:sp>
      <p:sp>
        <p:nvSpPr>
          <p:cNvPr id="383020" name="Line 44"/>
          <p:cNvSpPr>
            <a:spLocks noChangeShapeType="1"/>
          </p:cNvSpPr>
          <p:nvPr/>
        </p:nvSpPr>
        <p:spPr bwMode="auto">
          <a:xfrm>
            <a:off x="5222159" y="4345001"/>
            <a:ext cx="970421" cy="9018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21" name="Line 45"/>
          <p:cNvSpPr>
            <a:spLocks noChangeShapeType="1"/>
          </p:cNvSpPr>
          <p:nvPr/>
        </p:nvSpPr>
        <p:spPr bwMode="auto">
          <a:xfrm>
            <a:off x="5292468" y="5078614"/>
            <a:ext cx="655637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22" name="Line 46"/>
          <p:cNvSpPr>
            <a:spLocks noChangeShapeType="1"/>
          </p:cNvSpPr>
          <p:nvPr/>
        </p:nvSpPr>
        <p:spPr bwMode="auto">
          <a:xfrm flipV="1">
            <a:off x="5247225" y="5550100"/>
            <a:ext cx="929480" cy="56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23" name="Line 47"/>
          <p:cNvSpPr>
            <a:spLocks noChangeShapeType="1"/>
          </p:cNvSpPr>
          <p:nvPr/>
        </p:nvSpPr>
        <p:spPr bwMode="auto">
          <a:xfrm flipV="1">
            <a:off x="5372557" y="5642175"/>
            <a:ext cx="834311" cy="59958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24" name="Line 48"/>
          <p:cNvSpPr>
            <a:spLocks noChangeShapeType="1"/>
          </p:cNvSpPr>
          <p:nvPr/>
        </p:nvSpPr>
        <p:spPr bwMode="auto">
          <a:xfrm flipV="1">
            <a:off x="5230514" y="5748538"/>
            <a:ext cx="1022391" cy="102799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25" name="Line 49"/>
          <p:cNvSpPr>
            <a:spLocks noChangeShapeType="1"/>
          </p:cNvSpPr>
          <p:nvPr/>
        </p:nvSpPr>
        <p:spPr bwMode="auto">
          <a:xfrm flipV="1">
            <a:off x="6600809" y="4651575"/>
            <a:ext cx="795096" cy="67940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26" name="Line 50"/>
          <p:cNvSpPr>
            <a:spLocks noChangeShapeType="1"/>
          </p:cNvSpPr>
          <p:nvPr/>
        </p:nvSpPr>
        <p:spPr bwMode="auto">
          <a:xfrm flipV="1">
            <a:off x="6642586" y="5321501"/>
            <a:ext cx="859682" cy="18495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27" name="Line 51"/>
          <p:cNvSpPr>
            <a:spLocks noChangeShapeType="1"/>
          </p:cNvSpPr>
          <p:nvPr/>
        </p:nvSpPr>
        <p:spPr bwMode="auto">
          <a:xfrm>
            <a:off x="6609163" y="5606725"/>
            <a:ext cx="877229" cy="5228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02" grpId="0" animBg="1"/>
      <p:bldP spid="383003" grpId="0" animBg="1"/>
      <p:bldP spid="383004" grpId="0" animBg="1"/>
      <p:bldP spid="383019" grpId="0"/>
      <p:bldP spid="383020" grpId="0" animBg="1"/>
      <p:bldP spid="383021" grpId="0" animBg="1"/>
      <p:bldP spid="383022" grpId="0" animBg="1"/>
      <p:bldP spid="383023" grpId="0" animBg="1"/>
      <p:bldP spid="383024" grpId="0" animBg="1"/>
      <p:bldP spid="383025" grpId="0" animBg="1"/>
      <p:bldP spid="383026" grpId="0" animBg="1"/>
      <p:bldP spid="38302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</a:t>
            </a:r>
            <a:endParaRPr lang="en-US" dirty="0"/>
          </a:p>
        </p:txBody>
      </p: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1799132"/>
            <a:ext cx="1392238" cy="815975"/>
            <a:chOff x="149" y="1503"/>
            <a:chExt cx="877" cy="514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5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Tahoma" pitchFamily="34" charset="0"/>
                </a:rPr>
                <a:t>Source</a:t>
              </a:r>
              <a:br>
                <a:rPr lang="en-US" sz="1400" dirty="0" smtClean="0">
                  <a:latin typeface="Tahoma" pitchFamily="34" charset="0"/>
                </a:rPr>
              </a:br>
              <a:r>
                <a:rPr lang="en-US" sz="1400" dirty="0" smtClean="0">
                  <a:latin typeface="Tahoma" pitchFamily="34" charset="0"/>
                </a:rPr>
                <a:t>Language 1 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663" y="1503"/>
              <a:ext cx="359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813069"/>
            <a:ext cx="2093912" cy="7848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Semantic</a:t>
            </a:r>
            <a:br>
              <a:rPr lang="en-US" sz="1800" dirty="0" smtClean="0">
                <a:latin typeface="Tahoma" pitchFamily="34" charset="0"/>
              </a:rPr>
            </a:br>
            <a:r>
              <a:rPr lang="en-US" sz="1800" dirty="0" smtClean="0">
                <a:latin typeface="Tahoma" pitchFamily="34" charset="0"/>
              </a:rPr>
              <a:t>Representation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11813" y="2813069"/>
            <a:ext cx="1333500" cy="7848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TL2</a:t>
            </a:r>
            <a:endParaRPr lang="en-US" sz="1800" dirty="0">
              <a:latin typeface="Tahoma" pitchFamily="34" charset="0"/>
            </a:endParaRP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23" idx="1"/>
          </p:cNvCxnSpPr>
          <p:nvPr/>
        </p:nvCxnSpPr>
        <p:spPr bwMode="auto">
          <a:xfrm flipV="1">
            <a:off x="1643063" y="2207119"/>
            <a:ext cx="362160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24" idx="3"/>
            <a:endCxn id="42" idx="1"/>
          </p:cNvCxnSpPr>
          <p:nvPr/>
        </p:nvCxnSpPr>
        <p:spPr bwMode="auto">
          <a:xfrm>
            <a:off x="6945313" y="2207119"/>
            <a:ext cx="563168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8" name="AutoShape 12"/>
          <p:cNvCxnSpPr>
            <a:cxnSpLocks noChangeShapeType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05223" y="2813069"/>
            <a:ext cx="1349375" cy="7848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SL2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116" y="4895671"/>
            <a:ext cx="1413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err="1" smtClean="0"/>
              <a:t>int</a:t>
            </a:r>
            <a:r>
              <a:rPr lang="en-US" sz="2000" dirty="0" smtClean="0"/>
              <a:t> a, b;</a:t>
            </a:r>
          </a:p>
          <a:p>
            <a:pPr algn="l"/>
            <a:r>
              <a:rPr lang="en-US" sz="2000" dirty="0" smtClean="0"/>
              <a:t>a = 2;</a:t>
            </a:r>
          </a:p>
          <a:p>
            <a:pPr algn="l"/>
            <a:r>
              <a:rPr lang="en-US" sz="2000" dirty="0" smtClean="0"/>
              <a:t>b = a*2 + 1;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7540980" y="4643542"/>
            <a:ext cx="1315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dirty="0" smtClean="0"/>
              <a:t>MOV R1,2</a:t>
            </a:r>
            <a:endParaRPr lang="pt-BR" sz="1600" dirty="0"/>
          </a:p>
          <a:p>
            <a:pPr algn="l"/>
            <a:r>
              <a:rPr lang="pt-BR" sz="1600" dirty="0" smtClean="0"/>
              <a:t>SAL R1</a:t>
            </a:r>
            <a:endParaRPr lang="pt-BR" sz="1600" dirty="0"/>
          </a:p>
          <a:p>
            <a:pPr algn="l"/>
            <a:r>
              <a:rPr lang="pt-BR" sz="1600" dirty="0" smtClean="0"/>
              <a:t>INC R1</a:t>
            </a:r>
            <a:endParaRPr lang="pt-BR" sz="1600" dirty="0"/>
          </a:p>
          <a:p>
            <a:pPr algn="l"/>
            <a:r>
              <a:rPr lang="pt-BR" sz="1600" dirty="0" smtClean="0"/>
              <a:t>MOV R2,R1</a:t>
            </a:r>
            <a:endParaRPr lang="pt-BR" sz="1600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005223" y="3763215"/>
            <a:ext cx="1349375" cy="7848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SL3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005223" y="1814704"/>
            <a:ext cx="1349375" cy="7848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SL1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11813" y="1814704"/>
            <a:ext cx="1333500" cy="7848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TL1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611813" y="3763215"/>
            <a:ext cx="1333500" cy="7848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TL3</a:t>
            </a:r>
            <a:endParaRPr lang="en-US" sz="1800" dirty="0">
              <a:latin typeface="Tahoma" pitchFamily="34" charset="0"/>
            </a:endParaRPr>
          </a:p>
        </p:txBody>
      </p: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250825" y="2797497"/>
            <a:ext cx="1392238" cy="815975"/>
            <a:chOff x="149" y="1503"/>
            <a:chExt cx="877" cy="514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5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Tahoma" pitchFamily="34" charset="0"/>
                </a:rPr>
                <a:t>Source</a:t>
              </a:r>
              <a:br>
                <a:rPr lang="en-US" sz="1400" dirty="0" smtClean="0">
                  <a:latin typeface="Tahoma" pitchFamily="34" charset="0"/>
                </a:rPr>
              </a:br>
              <a:r>
                <a:rPr lang="en-US" sz="1400" dirty="0" smtClean="0">
                  <a:latin typeface="Tahoma" pitchFamily="34" charset="0"/>
                </a:rPr>
                <a:t>Language 1 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663" y="1503"/>
              <a:ext cx="359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250825" y="3747643"/>
            <a:ext cx="1392238" cy="815975"/>
            <a:chOff x="149" y="1503"/>
            <a:chExt cx="877" cy="514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5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Tahoma" pitchFamily="34" charset="0"/>
                </a:rPr>
                <a:t>Source</a:t>
              </a:r>
              <a:br>
                <a:rPr lang="en-US" sz="1400" dirty="0" smtClean="0">
                  <a:latin typeface="Tahoma" pitchFamily="34" charset="0"/>
                </a:rPr>
              </a:br>
              <a:r>
                <a:rPr lang="en-US" sz="1400" dirty="0" smtClean="0">
                  <a:latin typeface="Tahoma" pitchFamily="34" charset="0"/>
                </a:rPr>
                <a:t>Language 1 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663" y="1503"/>
              <a:ext cx="359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33" name="AutoShape 9"/>
          <p:cNvCxnSpPr>
            <a:cxnSpLocks noChangeShapeType="1"/>
            <a:stCxn id="28" idx="3"/>
            <a:endCxn id="408590" idx="1"/>
          </p:cNvCxnSpPr>
          <p:nvPr/>
        </p:nvCxnSpPr>
        <p:spPr bwMode="auto">
          <a:xfrm flipV="1">
            <a:off x="1643063" y="3205484"/>
            <a:ext cx="362160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9"/>
          <p:cNvCxnSpPr>
            <a:cxnSpLocks noChangeShapeType="1"/>
            <a:stCxn id="31" idx="3"/>
            <a:endCxn id="20" idx="1"/>
          </p:cNvCxnSpPr>
          <p:nvPr/>
        </p:nvCxnSpPr>
        <p:spPr bwMode="auto">
          <a:xfrm flipV="1">
            <a:off x="1643063" y="4155630"/>
            <a:ext cx="362160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7508481" y="1799132"/>
            <a:ext cx="1392238" cy="815975"/>
            <a:chOff x="643" y="2209"/>
            <a:chExt cx="877" cy="514"/>
          </a:xfrm>
        </p:grpSpPr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643" y="2209"/>
              <a:ext cx="877" cy="5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Tahoma" pitchFamily="34" charset="0"/>
                </a:rPr>
                <a:t>Executable</a:t>
              </a:r>
              <a:br>
                <a:rPr lang="en-US" sz="1400" dirty="0" smtClean="0">
                  <a:latin typeface="Tahoma" pitchFamily="34" charset="0"/>
                </a:rPr>
              </a:br>
              <a:r>
                <a:rPr lang="en-US" sz="1400" dirty="0" smtClean="0">
                  <a:latin typeface="Tahoma" pitchFamily="34" charset="0"/>
                </a:rPr>
                <a:t>target 1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1157" y="2209"/>
              <a:ext cx="359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Tahoma" pitchFamily="34" charset="0"/>
                </a:rPr>
                <a:t>exe</a:t>
              </a:r>
              <a:endParaRPr lang="en-US" sz="1400" dirty="0">
                <a:latin typeface="Tahoma" pitchFamily="34" charset="0"/>
              </a:endParaRPr>
            </a:p>
          </p:txBody>
        </p:sp>
      </p:grpSp>
      <p:cxnSp>
        <p:nvCxnSpPr>
          <p:cNvPr id="45" name="AutoShape 10"/>
          <p:cNvCxnSpPr>
            <a:cxnSpLocks noChangeShapeType="1"/>
            <a:stCxn id="408584" idx="3"/>
            <a:endCxn id="47" idx="1"/>
          </p:cNvCxnSpPr>
          <p:nvPr/>
        </p:nvCxnSpPr>
        <p:spPr bwMode="auto">
          <a:xfrm>
            <a:off x="6945313" y="3205484"/>
            <a:ext cx="563168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7508481" y="2797497"/>
            <a:ext cx="1392238" cy="815975"/>
            <a:chOff x="643" y="2209"/>
            <a:chExt cx="877" cy="514"/>
          </a:xfrm>
        </p:grpSpPr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643" y="2209"/>
              <a:ext cx="877" cy="5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Tahoma" pitchFamily="34" charset="0"/>
                </a:rPr>
                <a:t>Executable</a:t>
              </a:r>
              <a:br>
                <a:rPr lang="en-US" sz="1400" dirty="0" smtClean="0">
                  <a:latin typeface="Tahoma" pitchFamily="34" charset="0"/>
                </a:rPr>
              </a:br>
              <a:r>
                <a:rPr lang="en-US" sz="1400" dirty="0" smtClean="0">
                  <a:latin typeface="Tahoma" pitchFamily="34" charset="0"/>
                </a:rPr>
                <a:t>target 1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1157" y="2209"/>
              <a:ext cx="359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Tahoma" pitchFamily="34" charset="0"/>
                </a:rPr>
                <a:t>exe</a:t>
              </a:r>
              <a:endParaRPr lang="en-US" sz="1400" dirty="0">
                <a:latin typeface="Tahoma" pitchFamily="34" charset="0"/>
              </a:endParaRPr>
            </a:p>
          </p:txBody>
        </p:sp>
      </p:grpSp>
      <p:cxnSp>
        <p:nvCxnSpPr>
          <p:cNvPr id="49" name="AutoShape 10"/>
          <p:cNvCxnSpPr>
            <a:cxnSpLocks noChangeShapeType="1"/>
            <a:stCxn id="25" idx="3"/>
            <a:endCxn id="51" idx="1"/>
          </p:cNvCxnSpPr>
          <p:nvPr/>
        </p:nvCxnSpPr>
        <p:spPr bwMode="auto">
          <a:xfrm>
            <a:off x="6945313" y="4155630"/>
            <a:ext cx="575763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Group 21"/>
          <p:cNvGrpSpPr>
            <a:grpSpLocks/>
          </p:cNvGrpSpPr>
          <p:nvPr/>
        </p:nvGrpSpPr>
        <p:grpSpPr bwMode="auto">
          <a:xfrm>
            <a:off x="7521076" y="3747643"/>
            <a:ext cx="1392238" cy="815975"/>
            <a:chOff x="643" y="2209"/>
            <a:chExt cx="877" cy="514"/>
          </a:xfrm>
        </p:grpSpPr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643" y="2209"/>
              <a:ext cx="877" cy="5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Tahoma" pitchFamily="34" charset="0"/>
                </a:rPr>
                <a:t>Executable</a:t>
              </a:r>
              <a:br>
                <a:rPr lang="en-US" sz="1400" dirty="0" smtClean="0">
                  <a:latin typeface="Tahoma" pitchFamily="34" charset="0"/>
                </a:rPr>
              </a:br>
              <a:r>
                <a:rPr lang="en-US" sz="1400" dirty="0" smtClean="0">
                  <a:latin typeface="Tahoma" pitchFamily="34" charset="0"/>
                </a:rPr>
                <a:t>target 1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1157" y="2209"/>
              <a:ext cx="359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Tahoma" pitchFamily="34" charset="0"/>
                </a:rPr>
                <a:t>exe</a:t>
              </a:r>
              <a:endParaRPr lang="en-US" sz="1400" dirty="0">
                <a:latin typeface="Tahom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527347" y="182940"/>
            <a:ext cx="1397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dirty="0"/>
              <a:t>SET   R1,2</a:t>
            </a:r>
          </a:p>
          <a:p>
            <a:pPr algn="l"/>
            <a:r>
              <a:rPr lang="pt-BR" sz="1600" dirty="0"/>
              <a:t>STORE #0,R1</a:t>
            </a:r>
          </a:p>
          <a:p>
            <a:pPr algn="l"/>
            <a:r>
              <a:rPr lang="pt-BR" sz="1600" dirty="0"/>
              <a:t>SHIFT R1,1</a:t>
            </a:r>
          </a:p>
          <a:p>
            <a:pPr algn="l"/>
            <a:r>
              <a:rPr lang="pt-BR" sz="1600" dirty="0"/>
              <a:t>STORE #1,R1</a:t>
            </a:r>
          </a:p>
          <a:p>
            <a:pPr algn="l"/>
            <a:r>
              <a:rPr lang="pt-BR" sz="1600" dirty="0"/>
              <a:t>ADD   R1,1</a:t>
            </a:r>
          </a:p>
          <a:p>
            <a:pPr algn="l"/>
            <a:r>
              <a:rPr lang="pt-BR" sz="1600" dirty="0"/>
              <a:t>STORE #2,R1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169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64" y="562429"/>
            <a:ext cx="4711700" cy="5905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Compiler?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320" y="1524000"/>
            <a:ext cx="217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source language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7182" y="1524000"/>
            <a:ext cx="2067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target language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1981200"/>
            <a:ext cx="1058303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</a:t>
            </a:r>
          </a:p>
          <a:p>
            <a:r>
              <a:rPr lang="en-US" sz="1600" dirty="0" smtClean="0"/>
              <a:t>C++</a:t>
            </a:r>
          </a:p>
          <a:p>
            <a:r>
              <a:rPr lang="en-US" sz="1600" dirty="0" smtClean="0"/>
              <a:t>Pascal</a:t>
            </a:r>
          </a:p>
          <a:p>
            <a:r>
              <a:rPr lang="en-US" sz="1600" dirty="0" smtClean="0"/>
              <a:t>Java</a:t>
            </a:r>
          </a:p>
          <a:p>
            <a:endParaRPr lang="en-US" sz="1600" dirty="0"/>
          </a:p>
          <a:p>
            <a:r>
              <a:rPr lang="en-US" sz="1600" dirty="0" smtClean="0"/>
              <a:t>Postscript</a:t>
            </a:r>
          </a:p>
          <a:p>
            <a:r>
              <a:rPr lang="en-US" sz="1600" dirty="0" err="1" smtClean="0"/>
              <a:t>TeX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Perl</a:t>
            </a:r>
          </a:p>
          <a:p>
            <a:r>
              <a:rPr lang="en-US" sz="1600" dirty="0" smtClean="0"/>
              <a:t>JavaScript</a:t>
            </a:r>
          </a:p>
          <a:p>
            <a:r>
              <a:rPr lang="en-US" sz="1600" dirty="0" smtClean="0"/>
              <a:t>Python</a:t>
            </a:r>
          </a:p>
          <a:p>
            <a:r>
              <a:rPr lang="en-US" sz="1600" dirty="0" smtClean="0"/>
              <a:t>Ruby</a:t>
            </a:r>
          </a:p>
          <a:p>
            <a:endParaRPr lang="en-US" sz="1600" dirty="0"/>
          </a:p>
          <a:p>
            <a:r>
              <a:rPr lang="en-US" sz="1600" dirty="0" smtClean="0"/>
              <a:t>Prolog</a:t>
            </a:r>
          </a:p>
          <a:p>
            <a:endParaRPr lang="en-US" sz="1600" dirty="0" smtClean="0"/>
          </a:p>
          <a:p>
            <a:r>
              <a:rPr lang="en-US" sz="1600" dirty="0" smtClean="0"/>
              <a:t>Lisp</a:t>
            </a:r>
          </a:p>
          <a:p>
            <a:r>
              <a:rPr lang="en-US" sz="1600" dirty="0" smtClean="0"/>
              <a:t>Scheme</a:t>
            </a:r>
          </a:p>
          <a:p>
            <a:r>
              <a:rPr lang="en-US" sz="1600" dirty="0" smtClean="0"/>
              <a:t>ML</a:t>
            </a:r>
          </a:p>
          <a:p>
            <a:r>
              <a:rPr lang="en-US" sz="1600" dirty="0" err="1" smtClean="0"/>
              <a:t>OCaml</a:t>
            </a:r>
            <a:endParaRPr lang="en-US" sz="16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6882027" y="1981200"/>
            <a:ext cx="1970762" cy="415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IA32</a:t>
            </a:r>
          </a:p>
          <a:p>
            <a:r>
              <a:rPr lang="en-US" dirty="0" smtClean="0"/>
              <a:t>IA64</a:t>
            </a:r>
          </a:p>
          <a:p>
            <a:r>
              <a:rPr lang="en-US" dirty="0" smtClean="0"/>
              <a:t>SPARC </a:t>
            </a:r>
          </a:p>
          <a:p>
            <a:endParaRPr lang="en-US" dirty="0"/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C++</a:t>
            </a:r>
          </a:p>
          <a:p>
            <a:r>
              <a:rPr lang="en-US" dirty="0" smtClean="0"/>
              <a:t>Pascal</a:t>
            </a:r>
          </a:p>
          <a:p>
            <a:r>
              <a:rPr lang="en-US" dirty="0" smtClean="0"/>
              <a:t>Java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Java </a:t>
            </a:r>
            <a:r>
              <a:rPr lang="en-US" dirty="0" err="1" smtClean="0">
                <a:solidFill>
                  <a:srgbClr val="3366FF"/>
                </a:solidFill>
              </a:rPr>
              <a:t>Bytecode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1" name="AutoShape 9"/>
          <p:cNvCxnSpPr>
            <a:cxnSpLocks noChangeShapeType="1"/>
            <a:endCxn id="14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"/>
          <p:cNvCxnSpPr>
            <a:cxnSpLocks noChangeShapeType="1"/>
            <a:stCxn id="14" idx="3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314700" y="1676400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Compiler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High Level Programming Languages</a:t>
            </a:r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420252" y="1669472"/>
            <a:ext cx="7938657" cy="5061528"/>
          </a:xfrm>
        </p:spPr>
        <p:txBody>
          <a:bodyPr/>
          <a:lstStyle/>
          <a:p>
            <a:r>
              <a:rPr lang="en-US" sz="2800" dirty="0" smtClean="0">
                <a:solidFill>
                  <a:srgbClr val="3366FF"/>
                </a:solidFill>
              </a:rPr>
              <a:t>Imperative</a:t>
            </a:r>
            <a:r>
              <a:rPr lang="en-US" sz="2800" dirty="0" smtClean="0"/>
              <a:t> </a:t>
            </a:r>
            <a:r>
              <a:rPr lang="en-US" sz="2400" dirty="0" err="1" smtClean="0"/>
              <a:t>Algol</a:t>
            </a:r>
            <a:r>
              <a:rPr lang="en-US" sz="2400" dirty="0" smtClean="0"/>
              <a:t>, PL1, Fortran, Pascal, Ada, Modula, C</a:t>
            </a:r>
          </a:p>
          <a:p>
            <a:pPr lvl="1"/>
            <a:r>
              <a:rPr lang="en-US" sz="2400" dirty="0" smtClean="0"/>
              <a:t>Closely related to “von Neumann” Computers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Object-oriented </a:t>
            </a:r>
            <a:r>
              <a:rPr lang="en-US" sz="2400" dirty="0" err="1" smtClean="0"/>
              <a:t>Simula</a:t>
            </a:r>
            <a:r>
              <a:rPr lang="en-US" sz="2400" dirty="0" smtClean="0"/>
              <a:t>, Smalltalk, Modula3, C++, Java, C#, Python</a:t>
            </a:r>
          </a:p>
          <a:p>
            <a:pPr lvl="1"/>
            <a:r>
              <a:rPr lang="en-US" sz="2400" dirty="0" smtClean="0"/>
              <a:t> Data abstraction and ‘evolutionary’ form of program development</a:t>
            </a:r>
          </a:p>
          <a:p>
            <a:pPr lvl="2"/>
            <a:r>
              <a:rPr lang="en-US" sz="2000" dirty="0" smtClean="0"/>
              <a:t>Class an implementation of an abstract data type (</a:t>
            </a:r>
            <a:r>
              <a:rPr lang="en-US" sz="2000" dirty="0" err="1" smtClean="0"/>
              <a:t>data+code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Objects Instances of a class</a:t>
            </a:r>
          </a:p>
          <a:p>
            <a:pPr lvl="2"/>
            <a:r>
              <a:rPr lang="en-US" sz="2000" dirty="0" smtClean="0"/>
              <a:t>Inheritance + generics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Functional</a:t>
            </a:r>
            <a:r>
              <a:rPr lang="en-US" sz="2800" dirty="0" smtClean="0"/>
              <a:t> </a:t>
            </a:r>
            <a:r>
              <a:rPr lang="en-US" sz="2400" dirty="0" smtClean="0"/>
              <a:t>Lisp, Scheme, ML, Miranda, Hope, </a:t>
            </a:r>
            <a:r>
              <a:rPr lang="en-US" sz="2400" dirty="0" err="1" smtClean="0"/>
              <a:t>Haskel</a:t>
            </a:r>
            <a:r>
              <a:rPr lang="en-US" sz="2400" dirty="0" smtClean="0"/>
              <a:t>, </a:t>
            </a:r>
            <a:r>
              <a:rPr lang="en-US" sz="2400" dirty="0" err="1" smtClean="0"/>
              <a:t>OCaml</a:t>
            </a:r>
            <a:r>
              <a:rPr lang="en-US" sz="2400" dirty="0" smtClean="0"/>
              <a:t>, F# 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Logic Programming</a:t>
            </a:r>
            <a:r>
              <a:rPr lang="en-US" sz="2800" dirty="0" smtClean="0"/>
              <a:t> </a:t>
            </a:r>
            <a:r>
              <a:rPr lang="en-US" sz="2400" dirty="0" smtClean="0"/>
              <a:t>Prolog</a:t>
            </a:r>
          </a:p>
          <a:p>
            <a:pPr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Languages</a:t>
            </a:r>
            <a:endParaRPr 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662709" y="1784926"/>
            <a:ext cx="8158018" cy="4911437"/>
          </a:xfrm>
        </p:spPr>
        <p:txBody>
          <a:bodyPr/>
          <a:lstStyle/>
          <a:p>
            <a:r>
              <a:rPr lang="en-US" sz="2800" dirty="0" smtClean="0">
                <a:solidFill>
                  <a:srgbClr val="3366FF"/>
                </a:solidFill>
              </a:rPr>
              <a:t>Hardware description languages </a:t>
            </a:r>
            <a:r>
              <a:rPr lang="en-US" sz="2800" dirty="0" smtClean="0"/>
              <a:t>VHDL</a:t>
            </a:r>
          </a:p>
          <a:p>
            <a:pPr lvl="1"/>
            <a:r>
              <a:rPr lang="en-US" sz="2400" dirty="0" smtClean="0"/>
              <a:t>The program describes Hardware components</a:t>
            </a:r>
          </a:p>
          <a:p>
            <a:pPr lvl="1"/>
            <a:r>
              <a:rPr lang="en-US" sz="2400" dirty="0" smtClean="0"/>
              <a:t>The compiler generates hardware layouts</a:t>
            </a:r>
          </a:p>
          <a:p>
            <a:r>
              <a:rPr lang="en-US" sz="2800" dirty="0">
                <a:solidFill>
                  <a:srgbClr val="3366FF"/>
                </a:solidFill>
              </a:rPr>
              <a:t>Graphics and Text processing </a:t>
            </a:r>
            <a:r>
              <a:rPr lang="en-US" sz="2800" dirty="0" err="1"/>
              <a:t>TeX</a:t>
            </a:r>
            <a:r>
              <a:rPr lang="en-US" sz="2800" dirty="0"/>
              <a:t>, </a:t>
            </a:r>
            <a:r>
              <a:rPr lang="en-US" sz="2800" dirty="0" err="1"/>
              <a:t>LaTeX</a:t>
            </a:r>
            <a:r>
              <a:rPr lang="en-US" sz="2800" dirty="0"/>
              <a:t>,  postscript</a:t>
            </a:r>
          </a:p>
          <a:p>
            <a:pPr lvl="1"/>
            <a:r>
              <a:rPr lang="en-US" sz="2400" dirty="0"/>
              <a:t>The compiler generates page layouts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Scripting languages </a:t>
            </a:r>
            <a:r>
              <a:rPr lang="en-US" sz="2800" dirty="0" smtClean="0"/>
              <a:t>Shell, C-shell, Perl</a:t>
            </a:r>
          </a:p>
          <a:p>
            <a:pPr lvl="1"/>
            <a:r>
              <a:rPr lang="en-US" sz="2400" dirty="0" smtClean="0"/>
              <a:t>Include primitives constructs from the current software environment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Web/Internet</a:t>
            </a:r>
            <a:r>
              <a:rPr lang="en-US" sz="2800" dirty="0" smtClean="0"/>
              <a:t> HTML, </a:t>
            </a:r>
            <a:r>
              <a:rPr lang="en-US" sz="2800" dirty="0" err="1" smtClean="0"/>
              <a:t>Telescript</a:t>
            </a:r>
            <a:r>
              <a:rPr lang="en-US" sz="2800" dirty="0" smtClean="0"/>
              <a:t>, JAVA, </a:t>
            </a:r>
            <a:r>
              <a:rPr lang="en-US" sz="2800" dirty="0" err="1" smtClean="0"/>
              <a:t>Javascript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Intermediate-languages </a:t>
            </a:r>
            <a:r>
              <a:rPr lang="en-US" sz="2800" dirty="0" smtClean="0"/>
              <a:t>Java 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, IDL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</a:t>
            </a:r>
            <a:r>
              <a:rPr lang="en-US" dirty="0" err="1" smtClean="0"/>
              <a:t>Prog</a:t>
            </a:r>
            <a:r>
              <a:rPr lang="en-US" dirty="0"/>
              <a:t>.</a:t>
            </a:r>
            <a:r>
              <a:rPr lang="en-US" dirty="0" smtClean="0"/>
              <a:t> Lang.,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Why?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llatin_National_Fores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0" b="27774"/>
          <a:stretch/>
        </p:blipFill>
        <p:spPr>
          <a:xfrm>
            <a:off x="1701801" y="3136612"/>
            <a:ext cx="5168900" cy="2197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</a:t>
            </a:r>
            <a:r>
              <a:rPr lang="en-US" dirty="0" err="1" smtClean="0"/>
              <a:t>Prog</a:t>
            </a:r>
            <a:r>
              <a:rPr lang="en-US" dirty="0"/>
              <a:t>.</a:t>
            </a:r>
            <a:r>
              <a:rPr lang="en-US" dirty="0" smtClean="0"/>
              <a:t> Lang.,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Why?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1803311-morloc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1" y="5516452"/>
            <a:ext cx="2159000" cy="1216337"/>
          </a:xfrm>
          <a:prstGeom prst="rect">
            <a:avLst/>
          </a:prstGeom>
        </p:spPr>
      </p:pic>
      <p:pic>
        <p:nvPicPr>
          <p:cNvPr id="4" name="Picture 3" descr="9279907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1612900"/>
            <a:ext cx="2209800" cy="1381125"/>
          </a:xfrm>
          <a:prstGeom prst="rect">
            <a:avLst/>
          </a:prstGeom>
        </p:spPr>
      </p:pic>
      <p:pic>
        <p:nvPicPr>
          <p:cNvPr id="5" name="Picture 4" descr="images-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9144"/>
            <a:ext cx="954938" cy="595155"/>
          </a:xfrm>
          <a:prstGeom prst="rect">
            <a:avLst/>
          </a:prstGeom>
        </p:spPr>
      </p:pic>
      <p:pic>
        <p:nvPicPr>
          <p:cNvPr id="6" name="Picture 5" descr="images-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905500"/>
            <a:ext cx="1536700" cy="622516"/>
          </a:xfrm>
          <a:prstGeom prst="rect">
            <a:avLst/>
          </a:prstGeom>
        </p:spPr>
      </p:pic>
      <p:pic>
        <p:nvPicPr>
          <p:cNvPr id="11" name="Picture 10" descr="Spiral Slide small_0.jpg.png"/>
          <p:cNvPicPr>
            <a:picLocks noChangeAspect="1"/>
          </p:cNvPicPr>
          <p:nvPr/>
        </p:nvPicPr>
        <p:blipFill rotWithShape="1">
          <a:blip r:embed="rId7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28800"/>
          <a:stretch/>
        </p:blipFill>
        <p:spPr>
          <a:xfrm>
            <a:off x="3416300" y="3035300"/>
            <a:ext cx="1778000" cy="245458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vs. Interpreter </a:t>
            </a:r>
            <a:endParaRPr lang="en-US" dirty="0"/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0" y="2418080"/>
            <a:ext cx="3098800" cy="30988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90" y="2443480"/>
            <a:ext cx="2628900" cy="3098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which </a:t>
            </a:r>
            <a:r>
              <a:rPr lang="en-US" dirty="0" smtClean="0">
                <a:solidFill>
                  <a:srgbClr val="3366FF"/>
                </a:solidFill>
              </a:rPr>
              <a:t>transforms</a:t>
            </a:r>
            <a:r>
              <a:rPr lang="en-US" dirty="0" smtClean="0"/>
              <a:t> programs </a:t>
            </a:r>
          </a:p>
          <a:p>
            <a:r>
              <a:rPr lang="en-US" dirty="0" smtClean="0"/>
              <a:t>Input a program (P)</a:t>
            </a:r>
          </a:p>
          <a:p>
            <a:r>
              <a:rPr lang="en-US" dirty="0" smtClean="0"/>
              <a:t>Output an object program (O)</a:t>
            </a:r>
          </a:p>
          <a:p>
            <a:pPr lvl="1"/>
            <a:r>
              <a:rPr lang="en-US" dirty="0" smtClean="0"/>
              <a:t>For any x, “O(x)” “=“ “P(x)”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528368" y="4307147"/>
            <a:ext cx="2109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Compiler</a:t>
            </a:r>
            <a:endParaRPr lang="en-US" dirty="0">
              <a:latin typeface="Tahoma" pitchFamily="34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52574" y="4895078"/>
            <a:ext cx="1392238" cy="1409700"/>
            <a:chOff x="149" y="1503"/>
            <a:chExt cx="877" cy="888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29" name="AutoShape 9"/>
          <p:cNvCxnSpPr>
            <a:cxnSpLocks noChangeShapeType="1"/>
            <a:stCxn id="27" idx="3"/>
            <a:endCxn id="31" idx="1"/>
          </p:cNvCxnSpPr>
          <p:nvPr/>
        </p:nvCxnSpPr>
        <p:spPr bwMode="auto">
          <a:xfrm flipV="1">
            <a:off x="1744812" y="5595165"/>
            <a:ext cx="922187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12"/>
          <p:cNvCxnSpPr>
            <a:cxnSpLocks noChangeShapeType="1"/>
            <a:stCxn id="31" idx="1"/>
            <a:endCxn id="31" idx="1"/>
          </p:cNvCxnSpPr>
          <p:nvPr/>
        </p:nvCxnSpPr>
        <p:spPr bwMode="auto">
          <a:xfrm>
            <a:off x="2666999" y="5595165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666999" y="4737915"/>
            <a:ext cx="3822701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AutoShape 9"/>
          <p:cNvCxnSpPr>
            <a:cxnSpLocks noChangeShapeType="1"/>
            <a:stCxn id="31" idx="3"/>
          </p:cNvCxnSpPr>
          <p:nvPr/>
        </p:nvCxnSpPr>
        <p:spPr bwMode="auto">
          <a:xfrm>
            <a:off x="6489700" y="5595165"/>
            <a:ext cx="1003449" cy="1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7491108" y="4922941"/>
            <a:ext cx="1554569" cy="1409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Executable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code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8307228" y="4924016"/>
            <a:ext cx="730250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exe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3922" y="631171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09707" y="6333020"/>
            <a:ext cx="40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C to Assembly</a:t>
            </a:r>
            <a:endParaRPr lang="en-US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479206" y="2602889"/>
            <a:ext cx="2109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Compiler</a:t>
            </a:r>
            <a:endParaRPr lang="en-US" dirty="0">
              <a:latin typeface="Tahoma" pitchFamily="34" charset="0"/>
            </a:endParaRPr>
          </a:p>
        </p:txBody>
      </p:sp>
      <p:cxnSp>
        <p:nvCxnSpPr>
          <p:cNvPr id="29" name="AutoShape 9"/>
          <p:cNvCxnSpPr>
            <a:cxnSpLocks noChangeShapeType="1"/>
            <a:endCxn id="31" idx="1"/>
          </p:cNvCxnSpPr>
          <p:nvPr/>
        </p:nvCxnSpPr>
        <p:spPr bwMode="auto">
          <a:xfrm>
            <a:off x="1731162" y="3888525"/>
            <a:ext cx="1050138" cy="238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12"/>
          <p:cNvCxnSpPr>
            <a:cxnSpLocks noChangeShapeType="1"/>
            <a:stCxn id="31" idx="1"/>
            <a:endCxn id="31" idx="1"/>
          </p:cNvCxnSpPr>
          <p:nvPr/>
        </p:nvCxnSpPr>
        <p:spPr bwMode="auto">
          <a:xfrm>
            <a:off x="2781300" y="3890907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781300" y="3033657"/>
            <a:ext cx="358140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AutoShape 9"/>
          <p:cNvCxnSpPr>
            <a:cxnSpLocks noChangeShapeType="1"/>
            <a:stCxn id="31" idx="3"/>
          </p:cNvCxnSpPr>
          <p:nvPr/>
        </p:nvCxnSpPr>
        <p:spPr bwMode="auto">
          <a:xfrm>
            <a:off x="6362700" y="3890907"/>
            <a:ext cx="1081287" cy="1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0620" y="3175446"/>
            <a:ext cx="22152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x;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scanf</a:t>
            </a:r>
            <a:r>
              <a:rPr lang="en-US" sz="1800" dirty="0">
                <a:latin typeface="Consolas"/>
                <a:cs typeface="Consolas"/>
              </a:rPr>
              <a:t>(“%d”</a:t>
            </a:r>
            <a:r>
              <a:rPr lang="en-US" sz="1800" dirty="0" smtClean="0">
                <a:latin typeface="Consolas"/>
                <a:cs typeface="Consolas"/>
              </a:rPr>
              <a:t>, &amp;</a:t>
            </a:r>
            <a:r>
              <a:rPr lang="en-US" sz="1800" dirty="0">
                <a:latin typeface="Consolas"/>
                <a:cs typeface="Consolas"/>
              </a:rPr>
              <a:t>x);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x = x + 1 ;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printf</a:t>
            </a:r>
            <a:r>
              <a:rPr lang="en-US" sz="1800" dirty="0">
                <a:latin typeface="Consolas"/>
                <a:cs typeface="Consolas"/>
              </a:rPr>
              <a:t>(“%d”</a:t>
            </a:r>
            <a:r>
              <a:rPr lang="en-US" sz="1800" dirty="0" smtClean="0">
                <a:latin typeface="Consolas"/>
                <a:cs typeface="Consolas"/>
              </a:rPr>
              <a:t>, x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357805" y="2737948"/>
            <a:ext cx="26264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 smtClean="0">
                <a:latin typeface="Consolas"/>
              </a:rPr>
              <a:t>add %</a:t>
            </a:r>
            <a:r>
              <a:rPr lang="en-US" sz="1600" dirty="0">
                <a:latin typeface="Consolas"/>
              </a:rPr>
              <a:t>fp,-8, %l1</a:t>
            </a:r>
          </a:p>
          <a:p>
            <a:pPr algn="l"/>
            <a:r>
              <a:rPr lang="en-US" sz="1600" dirty="0" err="1" smtClean="0">
                <a:latin typeface="Consolas"/>
              </a:rPr>
              <a:t>mov</a:t>
            </a:r>
            <a:r>
              <a:rPr lang="en-US" sz="1600" dirty="0" smtClean="0">
                <a:latin typeface="Consolas"/>
              </a:rPr>
              <a:t> %</a:t>
            </a:r>
            <a:r>
              <a:rPr lang="en-US" sz="1600" dirty="0">
                <a:latin typeface="Consolas"/>
              </a:rPr>
              <a:t>l1, %o1</a:t>
            </a:r>
          </a:p>
          <a:p>
            <a:pPr algn="l"/>
            <a:r>
              <a:rPr lang="en-US" sz="1600" dirty="0" smtClean="0">
                <a:latin typeface="Consolas"/>
              </a:rPr>
              <a:t>call </a:t>
            </a:r>
            <a:r>
              <a:rPr lang="en-US" sz="1600" dirty="0" err="1" smtClean="0">
                <a:latin typeface="Consolas"/>
              </a:rPr>
              <a:t>scanf</a:t>
            </a:r>
            <a:endParaRPr lang="en-US" sz="1600" dirty="0">
              <a:latin typeface="Consolas"/>
            </a:endParaRPr>
          </a:p>
          <a:p>
            <a:pPr algn="l"/>
            <a:r>
              <a:rPr lang="en-US" sz="1600" dirty="0" err="1" smtClean="0">
                <a:latin typeface="Consolas"/>
              </a:rPr>
              <a:t>ld</a:t>
            </a:r>
            <a:r>
              <a:rPr lang="en-US" sz="1600" dirty="0" smtClean="0">
                <a:latin typeface="Consolas"/>
              </a:rPr>
              <a:t> [</a:t>
            </a:r>
            <a:r>
              <a:rPr lang="en-US" sz="1600" dirty="0">
                <a:latin typeface="Consolas"/>
              </a:rPr>
              <a:t>%fp-8],%l0</a:t>
            </a:r>
          </a:p>
          <a:p>
            <a:pPr algn="l"/>
            <a:r>
              <a:rPr lang="en-US" sz="1600" dirty="0" smtClean="0">
                <a:latin typeface="Consolas"/>
              </a:rPr>
              <a:t>add %</a:t>
            </a:r>
            <a:r>
              <a:rPr lang="en-US" sz="1600" dirty="0">
                <a:latin typeface="Consolas"/>
              </a:rPr>
              <a:t>l0,1,%l0</a:t>
            </a:r>
          </a:p>
          <a:p>
            <a:pPr algn="l"/>
            <a:r>
              <a:rPr lang="en-US" sz="1600" dirty="0" err="1" smtClean="0">
                <a:latin typeface="Consolas"/>
              </a:rPr>
              <a:t>st</a:t>
            </a:r>
            <a:r>
              <a:rPr lang="en-US" sz="1600" dirty="0" smtClean="0">
                <a:latin typeface="Consolas"/>
              </a:rPr>
              <a:t> %</a:t>
            </a:r>
            <a:r>
              <a:rPr lang="en-US" sz="1600" dirty="0">
                <a:latin typeface="Consolas"/>
              </a:rPr>
              <a:t>l0,[%fp-8]</a:t>
            </a:r>
          </a:p>
          <a:p>
            <a:pPr algn="l"/>
            <a:r>
              <a:rPr lang="en-US" sz="1600" dirty="0" err="1" smtClean="0">
                <a:latin typeface="Consolas"/>
              </a:rPr>
              <a:t>ld</a:t>
            </a:r>
            <a:r>
              <a:rPr lang="en-US" sz="1600" dirty="0" smtClean="0">
                <a:latin typeface="Consolas"/>
              </a:rPr>
              <a:t> [</a:t>
            </a:r>
            <a:r>
              <a:rPr lang="en-US" sz="1600" dirty="0">
                <a:latin typeface="Consolas"/>
              </a:rPr>
              <a:t>%fp-8], %l1</a:t>
            </a:r>
          </a:p>
          <a:p>
            <a:pPr algn="l"/>
            <a:r>
              <a:rPr lang="en-US" sz="1600" dirty="0" err="1" smtClean="0">
                <a:latin typeface="Consolas"/>
              </a:rPr>
              <a:t>mov</a:t>
            </a:r>
            <a:r>
              <a:rPr lang="en-US" sz="1600" dirty="0" smtClean="0">
                <a:latin typeface="Consolas"/>
              </a:rPr>
              <a:t>  %</a:t>
            </a:r>
            <a:r>
              <a:rPr lang="en-US" sz="1600" dirty="0">
                <a:latin typeface="Consolas"/>
              </a:rPr>
              <a:t>l1, %o1</a:t>
            </a:r>
          </a:p>
          <a:p>
            <a:pPr algn="l"/>
            <a:r>
              <a:rPr lang="en-US" sz="1600" dirty="0">
                <a:latin typeface="Consolas"/>
              </a:rPr>
              <a:t>call </a:t>
            </a:r>
            <a:r>
              <a:rPr lang="en-US" sz="1600" dirty="0" err="1" smtClean="0">
                <a:latin typeface="Consolas"/>
              </a:rPr>
              <a:t>printf</a:t>
            </a:r>
            <a:r>
              <a:rPr lang="en-US" sz="1600" dirty="0" smtClean="0">
                <a:latin typeface="Consolas"/>
              </a:rPr>
              <a:t>     </a:t>
            </a:r>
            <a:endParaRPr lang="en-US" sz="1600" dirty="0">
              <a:latin typeface="Consola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84110" y="2026260"/>
            <a:ext cx="1417664" cy="3721213"/>
            <a:chOff x="7484110" y="2026260"/>
            <a:chExt cx="1417664" cy="3721213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7484110" y="2026260"/>
              <a:ext cx="1392238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5</a:t>
              </a: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7509536" y="5347363"/>
              <a:ext cx="1392238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6</a:t>
              </a:r>
              <a:endParaRPr lang="en-US" sz="2000" dirty="0">
                <a:latin typeface="Tahoma" pitchFamily="34" charset="0"/>
              </a:endParaRPr>
            </a:p>
          </p:txBody>
        </p:sp>
        <p:cxnSp>
          <p:nvCxnSpPr>
            <p:cNvPr id="32" name="AutoShape 9"/>
            <p:cNvCxnSpPr>
              <a:cxnSpLocks noChangeShapeType="1"/>
              <a:endCxn id="24" idx="0"/>
            </p:cNvCxnSpPr>
            <p:nvPr/>
          </p:nvCxnSpPr>
          <p:spPr bwMode="auto">
            <a:xfrm>
              <a:off x="8177161" y="5063613"/>
              <a:ext cx="0" cy="2837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9"/>
            <p:cNvCxnSpPr>
              <a:cxnSpLocks noChangeShapeType="1"/>
            </p:cNvCxnSpPr>
            <p:nvPr/>
          </p:nvCxnSpPr>
          <p:spPr bwMode="auto">
            <a:xfrm>
              <a:off x="8190270" y="2438400"/>
              <a:ext cx="0" cy="2837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ase-make-sure-your-cell-phone-is-off-stock-aluminum-sign-18x24-inconte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1144"/>
            <a:ext cx="9506857" cy="95068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Interpreter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which </a:t>
            </a:r>
            <a:r>
              <a:rPr lang="en-US" dirty="0">
                <a:solidFill>
                  <a:srgbClr val="3366FF"/>
                </a:solidFill>
              </a:rPr>
              <a:t>executes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 </a:t>
            </a:r>
            <a:r>
              <a:rPr lang="en-US" dirty="0" smtClean="0"/>
              <a:t>program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Input </a:t>
            </a:r>
            <a:r>
              <a:rPr lang="en-US" dirty="0" smtClean="0"/>
              <a:t>a program (P) + its input (x)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Output </a:t>
            </a:r>
            <a:r>
              <a:rPr lang="en-US" dirty="0" smtClean="0"/>
              <a:t>the computed output (P(x))</a:t>
            </a:r>
            <a:endParaRPr lang="en-US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602110" y="3823727"/>
            <a:ext cx="2109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Interpreter</a:t>
            </a:r>
            <a:endParaRPr lang="en-US" dirty="0">
              <a:latin typeface="Tahoma" pitchFamily="34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26316" y="4411658"/>
            <a:ext cx="1392238" cy="1409700"/>
            <a:chOff x="149" y="1503"/>
            <a:chExt cx="877" cy="888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25" name="AutoShape 9"/>
          <p:cNvCxnSpPr>
            <a:cxnSpLocks noChangeShapeType="1"/>
            <a:stCxn id="23" idx="3"/>
            <a:endCxn id="18" idx="1"/>
          </p:cNvCxnSpPr>
          <p:nvPr/>
        </p:nvCxnSpPr>
        <p:spPr bwMode="auto">
          <a:xfrm flipV="1">
            <a:off x="1818554" y="5111745"/>
            <a:ext cx="84336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12"/>
          <p:cNvCxnSpPr>
            <a:cxnSpLocks noChangeShapeType="1"/>
          </p:cNvCxnSpPr>
          <p:nvPr/>
        </p:nvCxnSpPr>
        <p:spPr bwMode="auto">
          <a:xfrm>
            <a:off x="2050329" y="5111745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60885" y="6426195"/>
            <a:ext cx="1392238" cy="40011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Input</a:t>
            </a:r>
            <a:endParaRPr lang="en-US" sz="2000" dirty="0">
              <a:latin typeface="Tahoma" pitchFamily="34" charset="0"/>
            </a:endParaRPr>
          </a:p>
        </p:txBody>
      </p:sp>
      <p:cxnSp>
        <p:nvCxnSpPr>
          <p:cNvPr id="29" name="AutoShape 9"/>
          <p:cNvCxnSpPr>
            <a:cxnSpLocks noChangeShapeType="1"/>
            <a:stCxn id="28" idx="0"/>
          </p:cNvCxnSpPr>
          <p:nvPr/>
        </p:nvCxnSpPr>
        <p:spPr bwMode="auto">
          <a:xfrm flipV="1">
            <a:off x="4657004" y="5968995"/>
            <a:ext cx="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566891" y="4913105"/>
            <a:ext cx="1392238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Output</a:t>
            </a:r>
            <a:endParaRPr lang="en-US" sz="2000" dirty="0">
              <a:latin typeface="Tahoma" pitchFamily="34" charset="0"/>
            </a:endParaRPr>
          </a:p>
        </p:txBody>
      </p:sp>
      <p:cxnSp>
        <p:nvCxnSpPr>
          <p:cNvPr id="31" name="AutoShape 9"/>
          <p:cNvCxnSpPr>
            <a:cxnSpLocks noChangeShapeType="1"/>
            <a:stCxn id="18" idx="3"/>
            <a:endCxn id="30" idx="1"/>
          </p:cNvCxnSpPr>
          <p:nvPr/>
        </p:nvCxnSpPr>
        <p:spPr bwMode="auto">
          <a:xfrm>
            <a:off x="6654800" y="5111745"/>
            <a:ext cx="912091" cy="1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661919" y="4254495"/>
            <a:ext cx="3992881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Interpreting (running) .</a:t>
            </a:r>
            <a:r>
              <a:rPr lang="en-US" dirty="0" err="1" smtClean="0"/>
              <a:t>py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which </a:t>
            </a:r>
            <a:r>
              <a:rPr lang="en-US" dirty="0" smtClean="0">
                <a:solidFill>
                  <a:srgbClr val="3366FF"/>
                </a:solidFill>
              </a:rPr>
              <a:t>executes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 program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Input </a:t>
            </a:r>
            <a:r>
              <a:rPr lang="en-US" dirty="0" smtClean="0"/>
              <a:t>a program (P) + its input (x)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Output </a:t>
            </a:r>
            <a:r>
              <a:rPr lang="en-US" dirty="0" smtClean="0"/>
              <a:t>the computed output (“P(x)”)</a:t>
            </a:r>
            <a:endParaRPr lang="en-US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602110" y="3823727"/>
            <a:ext cx="2109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Interpreter</a:t>
            </a:r>
            <a:endParaRPr lang="en-US" dirty="0">
              <a:latin typeface="Tahoma" pitchFamily="34" charset="0"/>
            </a:endParaRPr>
          </a:p>
        </p:txBody>
      </p:sp>
      <p:cxnSp>
        <p:nvCxnSpPr>
          <p:cNvPr id="25" name="AutoShape 9"/>
          <p:cNvCxnSpPr>
            <a:cxnSpLocks noChangeShapeType="1"/>
            <a:endCxn id="27" idx="1"/>
          </p:cNvCxnSpPr>
          <p:nvPr/>
        </p:nvCxnSpPr>
        <p:spPr bwMode="auto">
          <a:xfrm>
            <a:off x="1861960" y="5109363"/>
            <a:ext cx="799959" cy="238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12"/>
          <p:cNvCxnSpPr>
            <a:cxnSpLocks noChangeShapeType="1"/>
            <a:stCxn id="27" idx="1"/>
            <a:endCxn id="27" idx="1"/>
          </p:cNvCxnSpPr>
          <p:nvPr/>
        </p:nvCxnSpPr>
        <p:spPr bwMode="auto">
          <a:xfrm>
            <a:off x="2661919" y="5111745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2661919" y="4254495"/>
            <a:ext cx="3992881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60885" y="6426195"/>
            <a:ext cx="1392238" cy="40011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5</a:t>
            </a:r>
            <a:endParaRPr lang="en-US" sz="2000" dirty="0">
              <a:latin typeface="Tahoma" pitchFamily="34" charset="0"/>
            </a:endParaRPr>
          </a:p>
        </p:txBody>
      </p:sp>
      <p:cxnSp>
        <p:nvCxnSpPr>
          <p:cNvPr id="29" name="AutoShape 9"/>
          <p:cNvCxnSpPr>
            <a:cxnSpLocks noChangeShapeType="1"/>
            <a:stCxn id="28" idx="0"/>
            <a:endCxn id="27" idx="2"/>
          </p:cNvCxnSpPr>
          <p:nvPr/>
        </p:nvCxnSpPr>
        <p:spPr bwMode="auto">
          <a:xfrm flipV="1">
            <a:off x="4657004" y="5968995"/>
            <a:ext cx="1356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9"/>
          <p:cNvCxnSpPr>
            <a:cxnSpLocks noChangeShapeType="1"/>
            <a:stCxn id="27" idx="3"/>
            <a:endCxn id="30" idx="1"/>
          </p:cNvCxnSpPr>
          <p:nvPr/>
        </p:nvCxnSpPr>
        <p:spPr bwMode="auto">
          <a:xfrm>
            <a:off x="6654800" y="5111745"/>
            <a:ext cx="912091" cy="1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-57358" y="4424477"/>
            <a:ext cx="22152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x;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scanf</a:t>
            </a:r>
            <a:r>
              <a:rPr lang="en-US" sz="1800" dirty="0">
                <a:latin typeface="Consolas"/>
                <a:cs typeface="Consolas"/>
              </a:rPr>
              <a:t>(“%d”</a:t>
            </a:r>
            <a:r>
              <a:rPr lang="en-US" sz="1800" dirty="0" smtClean="0">
                <a:latin typeface="Consolas"/>
                <a:cs typeface="Consolas"/>
              </a:rPr>
              <a:t>, &amp;</a:t>
            </a:r>
            <a:r>
              <a:rPr lang="en-US" sz="1800" dirty="0">
                <a:latin typeface="Consolas"/>
                <a:cs typeface="Consolas"/>
              </a:rPr>
              <a:t>x);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x = x + 1 ;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printf</a:t>
            </a:r>
            <a:r>
              <a:rPr lang="en-US" sz="1800" dirty="0">
                <a:latin typeface="Consolas"/>
                <a:cs typeface="Consolas"/>
              </a:rPr>
              <a:t>(“%d”</a:t>
            </a:r>
            <a:r>
              <a:rPr lang="en-US" sz="1800" dirty="0" smtClean="0">
                <a:latin typeface="Consolas"/>
                <a:cs typeface="Consolas"/>
              </a:rPr>
              <a:t>, x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66891" y="4866966"/>
            <a:ext cx="1392238" cy="461665"/>
            <a:chOff x="7566891" y="4866966"/>
            <a:chExt cx="1392238" cy="461665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7566891" y="4913105"/>
              <a:ext cx="1392238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31355" y="4866966"/>
              <a:ext cx="688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12" name="Picture 11" descr="images-1.jpe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3200"/>
            <a:ext cx="2092960" cy="20929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Compiler vs. Interpreter</a:t>
            </a:r>
            <a:endParaRPr lang="en-US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60363" y="1808163"/>
            <a:ext cx="1444625" cy="1590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Source</a:t>
            </a:r>
          </a:p>
          <a:p>
            <a:pPr>
              <a:spcBef>
                <a:spcPct val="50000"/>
              </a:spcBef>
            </a:pPr>
            <a:r>
              <a:rPr lang="en-US"/>
              <a:t>Code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632325" y="1808163"/>
            <a:ext cx="1641475" cy="1590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Executable</a:t>
            </a:r>
          </a:p>
          <a:p>
            <a:pPr>
              <a:spcBef>
                <a:spcPct val="50000"/>
              </a:spcBef>
            </a:pPr>
            <a:r>
              <a:rPr lang="en-US"/>
              <a:t>Code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27" name="Text Box 7"/>
          <p:cNvSpPr txBox="1">
            <a:spLocks noChangeArrowheads="1"/>
          </p:cNvSpPr>
          <p:nvPr/>
        </p:nvSpPr>
        <p:spPr bwMode="auto">
          <a:xfrm>
            <a:off x="7164388" y="1808163"/>
            <a:ext cx="1641475" cy="1590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Machine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360363" y="4691063"/>
            <a:ext cx="1444625" cy="1590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Source</a:t>
            </a:r>
          </a:p>
          <a:p>
            <a:pPr>
              <a:spcBef>
                <a:spcPct val="50000"/>
              </a:spcBef>
            </a:pPr>
            <a:r>
              <a:rPr lang="en-US"/>
              <a:t>Code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2695575" y="4691063"/>
            <a:ext cx="1993900" cy="1590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Intermediate</a:t>
            </a:r>
          </a:p>
          <a:p>
            <a:pPr>
              <a:spcBef>
                <a:spcPct val="50000"/>
              </a:spcBef>
            </a:pPr>
            <a:r>
              <a:rPr lang="en-US"/>
              <a:t>Code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22" name="Text Box 16"/>
          <p:cNvSpPr txBox="1">
            <a:spLocks noChangeArrowheads="1"/>
          </p:cNvSpPr>
          <p:nvPr/>
        </p:nvSpPr>
        <p:spPr bwMode="auto">
          <a:xfrm>
            <a:off x="7234238" y="4702175"/>
            <a:ext cx="1641475" cy="1590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Interpreter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cxnSp>
        <p:nvCxnSpPr>
          <p:cNvPr id="21513" name="AutoShape 21"/>
          <p:cNvCxnSpPr>
            <a:cxnSpLocks noChangeShapeType="1"/>
          </p:cNvCxnSpPr>
          <p:nvPr/>
        </p:nvCxnSpPr>
        <p:spPr bwMode="auto">
          <a:xfrm>
            <a:off x="1828800" y="2617788"/>
            <a:ext cx="2774950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4" name="AutoShape 22"/>
          <p:cNvCxnSpPr>
            <a:cxnSpLocks noChangeShapeType="1"/>
          </p:cNvCxnSpPr>
          <p:nvPr/>
        </p:nvCxnSpPr>
        <p:spPr bwMode="auto">
          <a:xfrm>
            <a:off x="6297613" y="2690813"/>
            <a:ext cx="83026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5" name="AutoShape 23"/>
          <p:cNvCxnSpPr>
            <a:cxnSpLocks noChangeShapeType="1"/>
            <a:stCxn id="21510" idx="3"/>
            <a:endCxn id="21511" idx="1"/>
          </p:cNvCxnSpPr>
          <p:nvPr/>
        </p:nvCxnSpPr>
        <p:spPr bwMode="auto">
          <a:xfrm>
            <a:off x="1804988" y="5486401"/>
            <a:ext cx="890587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6" name="AutoShape 24"/>
          <p:cNvCxnSpPr>
            <a:cxnSpLocks noChangeShapeType="1"/>
            <a:stCxn id="21511" idx="3"/>
            <a:endCxn id="21522" idx="1"/>
          </p:cNvCxnSpPr>
          <p:nvPr/>
        </p:nvCxnSpPr>
        <p:spPr bwMode="auto">
          <a:xfrm>
            <a:off x="4708525" y="5486400"/>
            <a:ext cx="2506663" cy="1111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17" name="Text Box 25"/>
          <p:cNvSpPr txBox="1">
            <a:spLocks noChangeArrowheads="1"/>
          </p:cNvSpPr>
          <p:nvPr/>
        </p:nvSpPr>
        <p:spPr bwMode="auto">
          <a:xfrm>
            <a:off x="1317625" y="6256338"/>
            <a:ext cx="198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preprocessing</a:t>
            </a:r>
          </a:p>
        </p:txBody>
      </p:sp>
      <p:sp>
        <p:nvSpPr>
          <p:cNvPr id="21518" name="Text Box 26"/>
          <p:cNvSpPr txBox="1">
            <a:spLocks noChangeArrowheads="1"/>
          </p:cNvSpPr>
          <p:nvPr/>
        </p:nvSpPr>
        <p:spPr bwMode="auto">
          <a:xfrm>
            <a:off x="5543550" y="3362325"/>
            <a:ext cx="198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processing</a:t>
            </a:r>
          </a:p>
        </p:txBody>
      </p:sp>
      <p:sp>
        <p:nvSpPr>
          <p:cNvPr id="21519" name="Text Box 27"/>
          <p:cNvSpPr txBox="1">
            <a:spLocks noChangeArrowheads="1"/>
          </p:cNvSpPr>
          <p:nvPr/>
        </p:nvSpPr>
        <p:spPr bwMode="auto">
          <a:xfrm>
            <a:off x="2136775" y="3290888"/>
            <a:ext cx="198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preprocessing</a:t>
            </a:r>
          </a:p>
        </p:txBody>
      </p:sp>
      <p:sp>
        <p:nvSpPr>
          <p:cNvPr id="21520" name="Text Box 28"/>
          <p:cNvSpPr txBox="1">
            <a:spLocks noChangeArrowheads="1"/>
          </p:cNvSpPr>
          <p:nvPr/>
        </p:nvSpPr>
        <p:spPr bwMode="auto">
          <a:xfrm>
            <a:off x="5019675" y="5592763"/>
            <a:ext cx="198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Compiled programs are usually more efficient than interpreted</a:t>
            </a:r>
            <a:endParaRPr lang="en-US" dirty="0"/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155080" y="3574104"/>
            <a:ext cx="254373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 err="1">
                <a:latin typeface="Consolas"/>
                <a:cs typeface="Consolas"/>
              </a:rPr>
              <a:t>scanf</a:t>
            </a:r>
            <a:r>
              <a:rPr lang="en-US" sz="1800" dirty="0">
                <a:latin typeface="Consolas"/>
                <a:cs typeface="Consolas"/>
              </a:rPr>
              <a:t>(“%</a:t>
            </a:r>
            <a:r>
              <a:rPr lang="en-US" sz="1800" dirty="0" err="1">
                <a:latin typeface="Consolas"/>
                <a:cs typeface="Consolas"/>
              </a:rPr>
              <a:t>d”</a:t>
            </a:r>
            <a:r>
              <a:rPr lang="en-US" sz="1800" dirty="0" err="1" smtClean="0">
                <a:latin typeface="Consolas"/>
                <a:cs typeface="Consolas"/>
              </a:rPr>
              <a:t>,&amp;</a:t>
            </a:r>
            <a:r>
              <a:rPr lang="en-US" sz="1800" dirty="0" err="1">
                <a:latin typeface="Consolas"/>
                <a:cs typeface="Consolas"/>
              </a:rPr>
              <a:t>x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y = 5 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z = 7 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x = x </a:t>
            </a:r>
            <a:r>
              <a:rPr lang="en-US" sz="1800" dirty="0" smtClean="0">
                <a:latin typeface="Consolas"/>
                <a:cs typeface="Consolas"/>
              </a:rPr>
              <a:t>+ </a:t>
            </a:r>
            <a:r>
              <a:rPr lang="en-US" sz="1800" dirty="0" smtClean="0">
                <a:solidFill>
                  <a:srgbClr val="FF0000"/>
                </a:solidFill>
                <a:latin typeface="Consolas"/>
                <a:cs typeface="Consolas"/>
              </a:rPr>
              <a:t>y * z</a:t>
            </a:r>
            <a:r>
              <a:rPr lang="en-US" sz="1800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printf</a:t>
            </a:r>
            <a:r>
              <a:rPr lang="en-US" sz="1800" dirty="0">
                <a:latin typeface="Consolas"/>
                <a:cs typeface="Consolas"/>
              </a:rPr>
              <a:t>(“%</a:t>
            </a:r>
            <a:r>
              <a:rPr lang="en-US" sz="1800" dirty="0" err="1">
                <a:latin typeface="Consolas"/>
                <a:cs typeface="Consolas"/>
              </a:rPr>
              <a:t>d”</a:t>
            </a:r>
            <a:r>
              <a:rPr lang="en-US" sz="1800" dirty="0" err="1" smtClean="0">
                <a:latin typeface="Consolas"/>
                <a:cs typeface="Consolas"/>
              </a:rPr>
              <a:t>,x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pPr algn="l"/>
            <a:endParaRPr lang="en-US" sz="1800" dirty="0">
              <a:latin typeface="Consolas"/>
              <a:cs typeface="Consolas"/>
            </a:endParaRPr>
          </a:p>
        </p:txBody>
      </p:sp>
      <p:sp>
        <p:nvSpPr>
          <p:cNvPr id="378887" name="Text Box 7"/>
          <p:cNvSpPr txBox="1">
            <a:spLocks noChangeArrowheads="1"/>
          </p:cNvSpPr>
          <p:nvPr/>
        </p:nvSpPr>
        <p:spPr bwMode="auto">
          <a:xfrm>
            <a:off x="6283301" y="2405162"/>
            <a:ext cx="30667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 smtClean="0">
                <a:latin typeface="Consolas"/>
                <a:cs typeface="Consolas"/>
              </a:rPr>
              <a:t>add   %</a:t>
            </a:r>
            <a:r>
              <a:rPr lang="en-US" sz="1800" dirty="0">
                <a:latin typeface="Consolas"/>
                <a:cs typeface="Consolas"/>
              </a:rPr>
              <a:t>fp,-8, %l1</a:t>
            </a:r>
          </a:p>
          <a:p>
            <a:pPr algn="l"/>
            <a:r>
              <a:rPr lang="en-US" sz="1800" dirty="0" err="1" smtClean="0">
                <a:latin typeface="Consolas"/>
                <a:cs typeface="Consolas"/>
              </a:rPr>
              <a:t>mov</a:t>
            </a:r>
            <a:r>
              <a:rPr lang="en-US" sz="1800" dirty="0" smtClean="0">
                <a:latin typeface="Consolas"/>
                <a:cs typeface="Consolas"/>
              </a:rPr>
              <a:t>   </a:t>
            </a:r>
            <a:r>
              <a:rPr lang="en-US" sz="1800" dirty="0">
                <a:latin typeface="Consolas"/>
                <a:cs typeface="Consolas"/>
              </a:rPr>
              <a:t>%l1, %o1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call  </a:t>
            </a:r>
            <a:r>
              <a:rPr lang="en-US" sz="1800" dirty="0" err="1" smtClean="0">
                <a:latin typeface="Consolas"/>
                <a:cs typeface="Consolas"/>
              </a:rPr>
              <a:t>scanf</a:t>
            </a:r>
            <a:endParaRPr lang="en-US" sz="1800" dirty="0">
              <a:latin typeface="Consolas"/>
              <a:cs typeface="Consolas"/>
            </a:endParaRP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mov</a:t>
            </a:r>
            <a:r>
              <a:rPr lang="en-US" sz="1800" dirty="0">
                <a:latin typeface="Consolas"/>
                <a:cs typeface="Consolas"/>
              </a:rPr>
              <a:t>   </a:t>
            </a:r>
            <a:r>
              <a:rPr lang="en-US" sz="1800" dirty="0" smtClean="0">
                <a:latin typeface="Consolas"/>
                <a:cs typeface="Consolas"/>
              </a:rPr>
              <a:t>5</a:t>
            </a:r>
            <a:r>
              <a:rPr lang="en-US" sz="1800" dirty="0">
                <a:latin typeface="Consolas"/>
                <a:cs typeface="Consolas"/>
              </a:rPr>
              <a:t>, %l0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 err="1">
                <a:latin typeface="Consolas"/>
                <a:cs typeface="Consolas"/>
              </a:rPr>
              <a:t>st</a:t>
            </a:r>
            <a:r>
              <a:rPr lang="en-US" sz="1800" dirty="0">
                <a:latin typeface="Consolas"/>
                <a:cs typeface="Consolas"/>
              </a:rPr>
              <a:t>   </a:t>
            </a:r>
            <a:r>
              <a:rPr lang="en-US" sz="1800" dirty="0" smtClean="0">
                <a:latin typeface="Consolas"/>
                <a:cs typeface="Consolas"/>
              </a:rPr>
              <a:t> %</a:t>
            </a:r>
            <a:r>
              <a:rPr lang="en-US" sz="1800" dirty="0">
                <a:latin typeface="Consolas"/>
                <a:cs typeface="Consolas"/>
              </a:rPr>
              <a:t>l0,[%fp-12]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mov</a:t>
            </a:r>
            <a:r>
              <a:rPr lang="en-US" sz="1800" dirty="0">
                <a:latin typeface="Consolas"/>
                <a:cs typeface="Consolas"/>
              </a:rPr>
              <a:t>   </a:t>
            </a:r>
            <a:r>
              <a:rPr lang="en-US" sz="1800" dirty="0" smtClean="0">
                <a:latin typeface="Consolas"/>
                <a:cs typeface="Consolas"/>
              </a:rPr>
              <a:t>7</a:t>
            </a:r>
            <a:r>
              <a:rPr lang="en-US" sz="1800" dirty="0">
                <a:latin typeface="Consolas"/>
                <a:cs typeface="Consolas"/>
              </a:rPr>
              <a:t>,%l0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st</a:t>
            </a:r>
            <a:r>
              <a:rPr lang="en-US" sz="1800" dirty="0">
                <a:latin typeface="Consolas"/>
                <a:cs typeface="Consolas"/>
              </a:rPr>
              <a:t>    %l0,[%fp-16]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ld</a:t>
            </a:r>
            <a:r>
              <a:rPr lang="en-US" sz="1800" dirty="0">
                <a:latin typeface="Consolas"/>
                <a:cs typeface="Consolas"/>
              </a:rPr>
              <a:t>    </a:t>
            </a:r>
            <a:r>
              <a:rPr lang="en-US" sz="1800" dirty="0" smtClean="0">
                <a:latin typeface="Consolas"/>
                <a:cs typeface="Consolas"/>
              </a:rPr>
              <a:t>[</a:t>
            </a:r>
            <a:r>
              <a:rPr lang="en-US" sz="1800" dirty="0">
                <a:latin typeface="Consolas"/>
                <a:cs typeface="Consolas"/>
              </a:rPr>
              <a:t>%fp-8], %l0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ld</a:t>
            </a:r>
            <a:r>
              <a:rPr lang="en-US" sz="1800" dirty="0">
                <a:latin typeface="Consolas"/>
                <a:cs typeface="Consolas"/>
              </a:rPr>
              <a:t>    </a:t>
            </a:r>
            <a:r>
              <a:rPr lang="en-US" sz="1800" dirty="0" smtClean="0">
                <a:latin typeface="Consolas"/>
                <a:cs typeface="Consolas"/>
              </a:rPr>
              <a:t>[</a:t>
            </a:r>
            <a:r>
              <a:rPr lang="en-US" sz="1800" dirty="0">
                <a:latin typeface="Consolas"/>
                <a:cs typeface="Consolas"/>
              </a:rPr>
              <a:t>%fp-8],%l0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add   %l0, 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35</a:t>
            </a:r>
            <a:r>
              <a:rPr lang="en-US" sz="1800" dirty="0">
                <a:solidFill>
                  <a:srgbClr val="FFFF00"/>
                </a:solidFill>
                <a:latin typeface="Consolas"/>
                <a:cs typeface="Consolas"/>
              </a:rPr>
              <a:t> </a:t>
            </a:r>
            <a:r>
              <a:rPr lang="en-US" sz="1800" dirty="0">
                <a:latin typeface="Consolas"/>
                <a:cs typeface="Consolas"/>
              </a:rPr>
              <a:t>,%l0</a:t>
            </a:r>
          </a:p>
          <a:p>
            <a:pPr algn="l"/>
            <a:r>
              <a:rPr lang="en-US" sz="1800" dirty="0" err="1">
                <a:latin typeface="Consolas"/>
                <a:cs typeface="Consolas"/>
              </a:rPr>
              <a:t>st</a:t>
            </a:r>
            <a:r>
              <a:rPr lang="en-US" sz="1800" dirty="0">
                <a:latin typeface="Consolas"/>
                <a:cs typeface="Consolas"/>
              </a:rPr>
              <a:t>    </a:t>
            </a:r>
            <a:r>
              <a:rPr lang="en-US" sz="1800" dirty="0" smtClean="0">
                <a:latin typeface="Consolas"/>
                <a:cs typeface="Consolas"/>
              </a:rPr>
              <a:t>%</a:t>
            </a:r>
            <a:r>
              <a:rPr lang="en-US" sz="1800" dirty="0">
                <a:latin typeface="Consolas"/>
                <a:cs typeface="Consolas"/>
              </a:rPr>
              <a:t>l0,[%fp-8]</a:t>
            </a:r>
          </a:p>
          <a:p>
            <a:pPr algn="l"/>
            <a:r>
              <a:rPr lang="en-US" sz="1800" dirty="0" err="1" smtClean="0">
                <a:latin typeface="Consolas"/>
                <a:cs typeface="Consolas"/>
              </a:rPr>
              <a:t>ld</a:t>
            </a:r>
            <a:r>
              <a:rPr lang="en-US" sz="1800" dirty="0" smtClean="0">
                <a:latin typeface="Consolas"/>
                <a:cs typeface="Consolas"/>
              </a:rPr>
              <a:t>    [</a:t>
            </a:r>
            <a:r>
              <a:rPr lang="en-US" sz="1800" dirty="0">
                <a:latin typeface="Consolas"/>
                <a:cs typeface="Consolas"/>
              </a:rPr>
              <a:t>%fp-8], %l1</a:t>
            </a:r>
          </a:p>
          <a:p>
            <a:pPr algn="l"/>
            <a:r>
              <a:rPr lang="en-US" sz="1800" dirty="0" err="1" smtClean="0">
                <a:latin typeface="Consolas"/>
                <a:cs typeface="Consolas"/>
              </a:rPr>
              <a:t>mov</a:t>
            </a:r>
            <a:r>
              <a:rPr lang="en-US" sz="1800" dirty="0" smtClean="0">
                <a:latin typeface="Consolas"/>
                <a:cs typeface="Consolas"/>
              </a:rPr>
              <a:t>   %</a:t>
            </a:r>
            <a:r>
              <a:rPr lang="en-US" sz="1800" dirty="0">
                <a:latin typeface="Consolas"/>
                <a:cs typeface="Consolas"/>
              </a:rPr>
              <a:t>l1, %</a:t>
            </a:r>
            <a:r>
              <a:rPr lang="en-US" sz="1800" dirty="0" smtClean="0">
                <a:latin typeface="Consolas"/>
                <a:cs typeface="Consolas"/>
              </a:rPr>
              <a:t>o1 </a:t>
            </a:r>
          </a:p>
          <a:p>
            <a:pPr algn="l"/>
            <a:r>
              <a:rPr lang="en-US" sz="1800" dirty="0" smtClean="0">
                <a:latin typeface="Consolas"/>
                <a:cs typeface="Consolas"/>
              </a:rPr>
              <a:t>call  </a:t>
            </a:r>
            <a:r>
              <a:rPr lang="en-US" sz="1800" dirty="0" err="1" smtClean="0">
                <a:latin typeface="Consolas"/>
                <a:cs typeface="Consolas"/>
              </a:rPr>
              <a:t>printf</a:t>
            </a:r>
            <a:endParaRPr lang="en-US" sz="1800" dirty="0">
              <a:latin typeface="Consolas"/>
              <a:cs typeface="Consolas"/>
            </a:endParaRPr>
          </a:p>
        </p:txBody>
      </p:sp>
      <p:cxnSp>
        <p:nvCxnSpPr>
          <p:cNvPr id="11" name="AutoShape 9"/>
          <p:cNvCxnSpPr>
            <a:cxnSpLocks noChangeShapeType="1"/>
            <a:endCxn id="13" idx="1"/>
          </p:cNvCxnSpPr>
          <p:nvPr/>
        </p:nvCxnSpPr>
        <p:spPr bwMode="auto">
          <a:xfrm flipV="1">
            <a:off x="2005318" y="4442756"/>
            <a:ext cx="476260" cy="2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481578" y="3585506"/>
            <a:ext cx="3317116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AutoShape 9"/>
          <p:cNvCxnSpPr>
            <a:cxnSpLocks noChangeShapeType="1"/>
          </p:cNvCxnSpPr>
          <p:nvPr/>
        </p:nvCxnSpPr>
        <p:spPr bwMode="auto">
          <a:xfrm flipV="1">
            <a:off x="5809052" y="4444752"/>
            <a:ext cx="476260" cy="2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144988" y="2995611"/>
            <a:ext cx="2109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Compiler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Compilers report </a:t>
            </a:r>
            <a:br>
              <a:rPr lang="en-US" dirty="0" smtClean="0"/>
            </a:br>
            <a:r>
              <a:rPr lang="en-US" dirty="0" smtClean="0"/>
              <a:t>input-independent  </a:t>
            </a:r>
            <a:r>
              <a:rPr lang="en-US" dirty="0" smtClean="0">
                <a:solidFill>
                  <a:srgbClr val="1A8CFF"/>
                </a:solidFill>
              </a:rPr>
              <a:t>possible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Input-program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Compiler-</a:t>
            </a:r>
            <a:r>
              <a:rPr lang="en-US" dirty="0" smtClean="0"/>
              <a:t>Output </a:t>
            </a:r>
          </a:p>
          <a:p>
            <a:pPr lvl="1"/>
            <a:r>
              <a:rPr lang="en-US" sz="2400" dirty="0" smtClean="0">
                <a:latin typeface="Consolas"/>
                <a:cs typeface="Consolas"/>
              </a:rPr>
              <a:t>“</a:t>
            </a:r>
            <a:r>
              <a:rPr lang="en-US" sz="2400" dirty="0">
                <a:latin typeface="Consolas"/>
                <a:cs typeface="Consolas"/>
              </a:rPr>
              <a:t>line 88: x may be used before set''</a:t>
            </a:r>
          </a:p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25948" y="2476786"/>
            <a:ext cx="407486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dirty="0" err="1">
                <a:latin typeface="Consolas"/>
                <a:cs typeface="Consolas"/>
              </a:rPr>
              <a:t>scanf</a:t>
            </a:r>
            <a:r>
              <a:rPr lang="en-US" dirty="0">
                <a:latin typeface="Consolas"/>
                <a:cs typeface="Consolas"/>
              </a:rPr>
              <a:t>(“%d”,  &amp;y);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if (y &lt; 0)</a:t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	x = 5;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...</a:t>
            </a:r>
          </a:p>
          <a:p>
            <a:pPr algn="l"/>
            <a:r>
              <a:rPr lang="en-US" smtClean="0">
                <a:latin typeface="Consolas"/>
                <a:cs typeface="Consolas"/>
              </a:rPr>
              <a:t>if </a:t>
            </a:r>
            <a:r>
              <a:rPr lang="en-US" dirty="0">
                <a:latin typeface="Consolas"/>
                <a:cs typeface="Consolas"/>
              </a:rPr>
              <a:t>(y &lt;= 0)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	z = x + 1;</a:t>
            </a:r>
          </a:p>
          <a:p>
            <a:pPr algn="l"/>
            <a:endParaRPr lang="en-US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Interpreters report </a:t>
            </a:r>
            <a:br>
              <a:rPr lang="en-US" dirty="0" smtClean="0"/>
            </a:br>
            <a:r>
              <a:rPr lang="en-US" dirty="0" smtClean="0"/>
              <a:t>input-specific </a:t>
            </a:r>
            <a:r>
              <a:rPr lang="en-US" dirty="0" smtClean="0">
                <a:solidFill>
                  <a:srgbClr val="1A8CFF"/>
                </a:solidFill>
              </a:rPr>
              <a:t>definite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Input-program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Input data </a:t>
            </a:r>
          </a:p>
          <a:p>
            <a:pPr lvl="1"/>
            <a:r>
              <a:rPr lang="en-US" dirty="0" smtClean="0"/>
              <a:t>y = -1</a:t>
            </a:r>
          </a:p>
          <a:p>
            <a:pPr lvl="1"/>
            <a:r>
              <a:rPr lang="en-US" dirty="0" smtClean="0"/>
              <a:t>y </a:t>
            </a:r>
            <a:r>
              <a:rPr lang="en-US" dirty="0"/>
              <a:t>= 0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25948" y="2476786"/>
            <a:ext cx="407486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dirty="0" err="1">
                <a:latin typeface="Consolas"/>
                <a:cs typeface="Consolas"/>
              </a:rPr>
              <a:t>scanf</a:t>
            </a:r>
            <a:r>
              <a:rPr lang="en-US" dirty="0">
                <a:latin typeface="Consolas"/>
                <a:cs typeface="Consolas"/>
              </a:rPr>
              <a:t>(“%d”,  &amp;y);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if (y &lt; 0)</a:t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	x = 5;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...</a:t>
            </a:r>
          </a:p>
          <a:p>
            <a:pPr algn="l"/>
            <a:r>
              <a:rPr lang="en-US" dirty="0" smtClean="0">
                <a:latin typeface="Consolas"/>
                <a:cs typeface="Consolas"/>
              </a:rPr>
              <a:t>if (</a:t>
            </a:r>
            <a:r>
              <a:rPr lang="en-US" dirty="0">
                <a:latin typeface="Consolas"/>
                <a:cs typeface="Consolas"/>
              </a:rPr>
              <a:t>y &lt;= 0)</a:t>
            </a:r>
          </a:p>
          <a:p>
            <a:pPr algn="l"/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z </a:t>
            </a:r>
            <a:r>
              <a:rPr lang="en-US" dirty="0">
                <a:latin typeface="Consolas"/>
                <a:cs typeface="Consolas"/>
              </a:rPr>
              <a:t>= x + 1;</a:t>
            </a:r>
          </a:p>
          <a:p>
            <a:pPr algn="l"/>
            <a:endParaRPr lang="en-US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Interpreter    vs.      Compiler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4199" y="1981200"/>
            <a:ext cx="3918055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Conceptually simpler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“define” the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prog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ang. </a:t>
            </a:r>
          </a:p>
          <a:p>
            <a:r>
              <a:rPr lang="en-US" sz="2400" dirty="0" smtClean="0"/>
              <a:t>Can provide more specific error report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Easier to </a:t>
            </a:r>
            <a:r>
              <a:rPr lang="en-US" sz="2400" dirty="0" smtClean="0">
                <a:solidFill>
                  <a:srgbClr val="0000FF"/>
                </a:solidFill>
              </a:rPr>
              <a:t>port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 smtClean="0">
                <a:solidFill>
                  <a:srgbClr val="FF6600"/>
                </a:solidFill>
              </a:rPr>
              <a:t>Faster response time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[More secure]</a:t>
            </a:r>
            <a:endParaRPr lang="en-US" sz="24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4082" name="Rectangle 18"/>
          <p:cNvSpPr>
            <a:spLocks noGrp="1" noChangeArrowheads="1"/>
          </p:cNvSpPr>
          <p:nvPr>
            <p:ph sz="half" idx="2"/>
          </p:nvPr>
        </p:nvSpPr>
        <p:spPr>
          <a:xfrm>
            <a:off x="4699000" y="1981200"/>
            <a:ext cx="44958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953735"/>
                </a:solidFill>
              </a:rPr>
              <a:t>How do we know the translation is correct?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Can report errors before input is given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More efficient code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Compilation can be expensive 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move computations to compile-time</a:t>
            </a:r>
          </a:p>
          <a:p>
            <a:r>
              <a:rPr lang="en-US" sz="2400" i="1" dirty="0" smtClean="0">
                <a:solidFill>
                  <a:srgbClr val="FF6600"/>
                </a:solidFill>
              </a:rPr>
              <a:t>compile-time + execution-time &lt; interpretation-time </a:t>
            </a:r>
            <a:r>
              <a:rPr lang="en-US" sz="2400" dirty="0" smtClean="0">
                <a:solidFill>
                  <a:srgbClr val="FF6600"/>
                </a:solidFill>
              </a:rPr>
              <a:t>is possible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470400" y="1866900"/>
            <a:ext cx="0" cy="467360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BEDF-CE26-D84F-8DEE-6F9199931119}" type="slidenum">
              <a:rPr lang="he-IL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compilers and interpreters are programs written in high level language</a:t>
            </a:r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Compilers and interpreters share functionality</a:t>
            </a:r>
          </a:p>
          <a:p>
            <a:endParaRPr lang="en-US" dirty="0"/>
          </a:p>
          <a:p>
            <a:r>
              <a:rPr lang="en-US" dirty="0" smtClean="0"/>
              <a:t>In this course we focus on </a:t>
            </a:r>
            <a:r>
              <a:rPr lang="en-US" b="1" dirty="0" smtClean="0"/>
              <a:t>compilers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754017" y="2240280"/>
            <a:ext cx="1301082" cy="716280"/>
            <a:chOff x="7754017" y="2240280"/>
            <a:chExt cx="1301082" cy="716280"/>
          </a:xfrm>
        </p:grpSpPr>
        <p:pic>
          <p:nvPicPr>
            <p:cNvPr id="2" name="Picture 1" descr="images-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5592" y="2241125"/>
              <a:ext cx="709507" cy="709507"/>
            </a:xfrm>
            <a:prstGeom prst="rect">
              <a:avLst/>
            </a:prstGeom>
          </p:spPr>
        </p:pic>
        <p:pic>
          <p:nvPicPr>
            <p:cNvPr id="3" name="Picture 2" descr="images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017" y="2240280"/>
              <a:ext cx="607663" cy="71628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754017" y="3827780"/>
            <a:ext cx="1301082" cy="716280"/>
            <a:chOff x="7754017" y="3827780"/>
            <a:chExt cx="1301082" cy="716280"/>
          </a:xfrm>
        </p:grpSpPr>
        <p:pic>
          <p:nvPicPr>
            <p:cNvPr id="9" name="Picture 8" descr="images-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5592" y="3828625"/>
              <a:ext cx="709507" cy="709507"/>
            </a:xfrm>
            <a:prstGeom prst="rect">
              <a:avLst/>
            </a:prstGeom>
          </p:spPr>
        </p:pic>
        <p:pic>
          <p:nvPicPr>
            <p:cNvPr id="10" name="Picture 9" descr="images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017" y="3827780"/>
              <a:ext cx="607663" cy="716280"/>
            </a:xfrm>
            <a:prstGeom prst="rect">
              <a:avLst/>
            </a:prstGeom>
          </p:spPr>
        </p:pic>
      </p:grpSp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17" y="5229013"/>
            <a:ext cx="607663" cy="7162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2288"/>
            <a:ext cx="7772400" cy="2249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Everything should be built top-down, except the first </a:t>
            </a:r>
            <a:r>
              <a:rPr lang="en-US" dirty="0" smtClean="0"/>
              <a:t>time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-- Alan J. Perlis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29356" y="4329321"/>
            <a:ext cx="4962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2"/>
              </a:rPr>
              <a:t>Alan Jay Perlis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 (1922 – 1990)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pioneer in the field of programming language and compilers, first recipient of the Turing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Award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91712"/>
            <a:ext cx="2057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0: A Simple Interpreter </a:t>
            </a:r>
            <a:endParaRPr lang="en-US" dirty="0"/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993900"/>
            <a:ext cx="3098800" cy="3098800"/>
          </a:xfrm>
          <a:prstGeom prst="rect">
            <a:avLst/>
          </a:prstGeom>
        </p:spPr>
      </p:pic>
      <p:pic>
        <p:nvPicPr>
          <p:cNvPr id="8" name="Picture 7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5427764"/>
            <a:ext cx="1943100" cy="12333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Lecturer: Noam Rinetzky</a:t>
            </a:r>
          </a:p>
          <a:p>
            <a:pPr lvl="1"/>
            <a:r>
              <a:rPr lang="en-US" i="1" dirty="0" err="1" smtClean="0"/>
              <a:t>maon@tau.ac.il</a:t>
            </a:r>
            <a:endParaRPr lang="en-US" i="1" dirty="0" smtClean="0"/>
          </a:p>
          <a:p>
            <a:pPr lvl="1"/>
            <a:r>
              <a:rPr lang="en-US" i="1" dirty="0" smtClean="0">
                <a:hlinkClick r:id="rId2"/>
              </a:rPr>
              <a:t>http://www.cs.tau.ac.il/~maon</a:t>
            </a:r>
            <a:endParaRPr lang="en-US" i="1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T.A.: Oren </a:t>
            </a:r>
            <a:r>
              <a:rPr lang="en-US" dirty="0" err="1" smtClean="0"/>
              <a:t>Ish</a:t>
            </a:r>
            <a:r>
              <a:rPr lang="en-US" dirty="0" smtClean="0"/>
              <a:t> Shalom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Textbooks: </a:t>
            </a:r>
          </a:p>
          <a:p>
            <a:pPr lvl="1"/>
            <a:r>
              <a:rPr lang="en-US" dirty="0" smtClean="0"/>
              <a:t>Modern Compiler Design </a:t>
            </a:r>
          </a:p>
          <a:p>
            <a:pPr lvl="1"/>
            <a:r>
              <a:rPr lang="en-US" dirty="0" smtClean="0"/>
              <a:t>Compilers: principles, techniques and tools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compiler/interpreter</a:t>
            </a:r>
            <a:endParaRPr lang="en-US" dirty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Trivial programming language</a:t>
            </a:r>
          </a:p>
          <a:p>
            <a:r>
              <a:rPr lang="en-US" dirty="0" smtClean="0"/>
              <a:t>Stack machine</a:t>
            </a:r>
          </a:p>
          <a:p>
            <a:r>
              <a:rPr lang="en-US" dirty="0" smtClean="0"/>
              <a:t>Compiler/interpreter written in C</a:t>
            </a:r>
          </a:p>
          <a:p>
            <a:r>
              <a:rPr lang="en-US" dirty="0" smtClean="0"/>
              <a:t>Demonstrate the basic steps</a:t>
            </a:r>
          </a:p>
          <a:p>
            <a:endParaRPr lang="en-US" dirty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Textbook: Modern </a:t>
            </a:r>
            <a:r>
              <a:rPr lang="en-US" dirty="0"/>
              <a:t>Compiler Design </a:t>
            </a:r>
            <a:r>
              <a:rPr lang="en-US" dirty="0" smtClean="0"/>
              <a:t>1.2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Conceptual Structure of a Compiler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11813" y="2763838"/>
            <a:ext cx="1333500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314700" y="1676400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(IR)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Structure of toy Compiler / interpreter</a:t>
            </a:r>
            <a:endParaRPr lang="en-US" dirty="0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7285705" y="2222635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Executable code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49317" y="2226700"/>
            <a:ext cx="730250" cy="280032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B3D9FF"/>
                </a:solidFill>
                <a:latin typeface="Tahoma" pitchFamily="34" charset="0"/>
              </a:rPr>
              <a:t>exe</a:t>
            </a:r>
          </a:p>
        </p:txBody>
      </p: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45234" y="2446318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 (</a:t>
            </a:r>
            <a:r>
              <a:rPr lang="en-US" sz="1800" dirty="0">
                <a:latin typeface="Tahoma" pitchFamily="34" charset="0"/>
              </a:rPr>
              <a:t>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endCxn id="408579" idx="1"/>
          </p:cNvCxnSpPr>
          <p:nvPr/>
        </p:nvCxnSpPr>
        <p:spPr bwMode="auto">
          <a:xfrm flipV="1">
            <a:off x="7038055" y="2707270"/>
            <a:ext cx="247650" cy="1649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(NOP)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(AST)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0435" y="5300949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Execution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Engine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38882" y="3242112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Execution Engine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279352" y="3335949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Output*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28" name="AutoShape 10"/>
          <p:cNvCxnSpPr>
            <a:cxnSpLocks noChangeShapeType="1"/>
            <a:endCxn id="27" idx="1"/>
          </p:cNvCxnSpPr>
          <p:nvPr/>
        </p:nvCxnSpPr>
        <p:spPr bwMode="auto">
          <a:xfrm>
            <a:off x="6985160" y="3701607"/>
            <a:ext cx="294192" cy="11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589444" y="6306515"/>
            <a:ext cx="5458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* Programs in our PL do not take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Language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parameterized expressions</a:t>
            </a:r>
          </a:p>
          <a:p>
            <a:r>
              <a:rPr lang="en-US" dirty="0" smtClean="0"/>
              <a:t>Arguments can be a single digit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smtClean="0"/>
              <a:t> </a:t>
            </a:r>
            <a:r>
              <a:rPr lang="en-US"/>
              <a:t>(</a:t>
            </a:r>
            <a:r>
              <a:rPr lang="en-US" smtClean="0"/>
              <a:t>4 </a:t>
            </a:r>
            <a:r>
              <a:rPr lang="en-US" dirty="0" smtClean="0"/>
              <a:t>+ (3 </a:t>
            </a:r>
            <a:r>
              <a:rPr lang="en-US" smtClean="0"/>
              <a:t>* 9))</a:t>
            </a:r>
            <a:endParaRPr lang="en-US" dirty="0" smtClean="0"/>
          </a:p>
          <a:p>
            <a:pPr lvl="1">
              <a:buFont typeface="Lucida Grande"/>
              <a:buChar char="✗"/>
            </a:pPr>
            <a:r>
              <a:rPr lang="en-US" dirty="0" smtClean="0"/>
              <a:t>3 + 4 + 5</a:t>
            </a:r>
          </a:p>
          <a:p>
            <a:pPr lvl="1">
              <a:buFont typeface="Lucida Grande"/>
              <a:buChar char="✗"/>
            </a:pPr>
            <a:r>
              <a:rPr lang="en-US" dirty="0" smtClean="0"/>
              <a:t>(12 + 3)</a:t>
            </a:r>
            <a:br>
              <a:rPr lang="en-US" dirty="0" smtClean="0"/>
            </a:br>
            <a:endParaRPr lang="en-US" dirty="0">
              <a:sym typeface="Symbol" charset="0"/>
            </a:endParaRP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645849" y="4916308"/>
            <a:ext cx="8344051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>
                <a:latin typeface="+mn-lt"/>
              </a:rPr>
              <a:t>expression </a:t>
            </a:r>
            <a:r>
              <a:rPr lang="en-US" dirty="0">
                <a:latin typeface="+mn-lt"/>
                <a:sym typeface="Symbol" charset="0"/>
              </a:rPr>
              <a:t> digit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(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 expression operator expression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)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>
                <a:latin typeface="+mn-lt"/>
                <a:sym typeface="Symbol" charset="0"/>
              </a:rPr>
              <a:t>operator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+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*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>
                <a:latin typeface="+mn-lt"/>
                <a:sym typeface="Symbol" charset="0"/>
              </a:rPr>
              <a:t>digit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0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1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2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3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4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5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6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7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8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9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dirty="0">
              <a:latin typeface="+mn-lt"/>
              <a:sym typeface="Symbol" charset="0"/>
            </a:endParaRPr>
          </a:p>
          <a:p>
            <a:pPr algn="l"/>
            <a:endParaRPr lang="en-US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abstract syntax tree (AST)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Intermediate program representation</a:t>
            </a:r>
          </a:p>
          <a:p>
            <a:r>
              <a:rPr lang="en-US" dirty="0" smtClean="0"/>
              <a:t>Defines a tree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reserves program hierarchy</a:t>
            </a:r>
          </a:p>
          <a:p>
            <a:r>
              <a:rPr lang="en-US" dirty="0" smtClean="0"/>
              <a:t>Generated by the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parser</a:t>
            </a:r>
          </a:p>
          <a:p>
            <a:r>
              <a:rPr lang="en-US" dirty="0" smtClean="0"/>
              <a:t>Keywords and punctuation symbols are not stored </a:t>
            </a:r>
          </a:p>
          <a:p>
            <a:pPr lvl="1"/>
            <a:r>
              <a:rPr lang="en-US" dirty="0" smtClean="0"/>
              <a:t>Not relevant once the tree exists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Concrete syntax tree</a:t>
            </a:r>
            <a:r>
              <a:rPr lang="en-US" baseline="30000" dirty="0" smtClean="0"/>
              <a:t>#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5*(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a+b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641725" y="2139950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expression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679575" y="3414713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number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5894388" y="3400425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expression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641725" y="3400425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*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4502150" y="5281613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identifier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993956" y="4173971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expression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4926013" y="4186238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(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7823200" y="4186238"/>
            <a:ext cx="118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)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6505575" y="5281613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+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7448550" y="5281613"/>
            <a:ext cx="157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identifier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4491038" y="5942013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a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7348538" y="5979478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 dirty="0"/>
              <a:t>b</a:t>
            </a:r>
            <a:r>
              <a:rPr lang="ja-JP" altLang="en-US" dirty="0"/>
              <a:t>’</a:t>
            </a:r>
            <a:endParaRPr lang="en-US" dirty="0"/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1679575" y="4172182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 dirty="0"/>
              <a:t>5</a:t>
            </a:r>
            <a:r>
              <a:rPr lang="ja-JP" altLang="en-US" dirty="0"/>
              <a:t>’</a:t>
            </a:r>
            <a:endParaRPr lang="en-US" dirty="0"/>
          </a:p>
        </p:txBody>
      </p:sp>
      <p:cxnSp>
        <p:nvCxnSpPr>
          <p:cNvPr id="33808" name="AutoShape 20"/>
          <p:cNvCxnSpPr>
            <a:cxnSpLocks noChangeShapeType="1"/>
            <a:stCxn id="33795" idx="2"/>
            <a:endCxn id="33796" idx="0"/>
          </p:cNvCxnSpPr>
          <p:nvPr/>
        </p:nvCxnSpPr>
        <p:spPr bwMode="auto">
          <a:xfrm flipH="1">
            <a:off x="2682875" y="2597150"/>
            <a:ext cx="1962150" cy="81756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9" name="AutoShape 21"/>
          <p:cNvCxnSpPr>
            <a:cxnSpLocks noChangeShapeType="1"/>
            <a:stCxn id="33795" idx="2"/>
            <a:endCxn id="33798" idx="0"/>
          </p:cNvCxnSpPr>
          <p:nvPr/>
        </p:nvCxnSpPr>
        <p:spPr bwMode="auto">
          <a:xfrm>
            <a:off x="4645025" y="2597150"/>
            <a:ext cx="0" cy="80327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0" name="AutoShape 22"/>
          <p:cNvCxnSpPr>
            <a:cxnSpLocks noChangeShapeType="1"/>
          </p:cNvCxnSpPr>
          <p:nvPr/>
        </p:nvCxnSpPr>
        <p:spPr bwMode="auto">
          <a:xfrm>
            <a:off x="4645025" y="2597150"/>
            <a:ext cx="2252663" cy="74136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1" name="AutoShape 23"/>
          <p:cNvCxnSpPr>
            <a:cxnSpLocks noChangeShapeType="1"/>
            <a:stCxn id="33797" idx="2"/>
            <a:endCxn id="33801" idx="0"/>
          </p:cNvCxnSpPr>
          <p:nvPr/>
        </p:nvCxnSpPr>
        <p:spPr bwMode="auto">
          <a:xfrm flipH="1">
            <a:off x="5576888" y="3857625"/>
            <a:ext cx="1320800" cy="32861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2" name="AutoShape 24"/>
          <p:cNvCxnSpPr>
            <a:cxnSpLocks noChangeShapeType="1"/>
          </p:cNvCxnSpPr>
          <p:nvPr/>
        </p:nvCxnSpPr>
        <p:spPr bwMode="auto">
          <a:xfrm>
            <a:off x="6897688" y="3845433"/>
            <a:ext cx="0" cy="24057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3" name="AutoShape 25"/>
          <p:cNvCxnSpPr>
            <a:cxnSpLocks noChangeShapeType="1"/>
          </p:cNvCxnSpPr>
          <p:nvPr/>
        </p:nvCxnSpPr>
        <p:spPr bwMode="auto">
          <a:xfrm>
            <a:off x="6897688" y="3853228"/>
            <a:ext cx="1376362" cy="29368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4" name="AutoShape 27"/>
          <p:cNvCxnSpPr>
            <a:cxnSpLocks noChangeShapeType="1"/>
            <a:stCxn id="33800" idx="2"/>
            <a:endCxn id="33803" idx="0"/>
          </p:cNvCxnSpPr>
          <p:nvPr/>
        </p:nvCxnSpPr>
        <p:spPr bwMode="auto">
          <a:xfrm>
            <a:off x="6997256" y="4631171"/>
            <a:ext cx="2826" cy="65044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5" name="AutoShape 28"/>
          <p:cNvCxnSpPr>
            <a:cxnSpLocks noChangeShapeType="1"/>
          </p:cNvCxnSpPr>
          <p:nvPr/>
        </p:nvCxnSpPr>
        <p:spPr bwMode="auto">
          <a:xfrm>
            <a:off x="6989762" y="4646327"/>
            <a:ext cx="1192213" cy="57308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6" name="AutoShape 29"/>
          <p:cNvCxnSpPr>
            <a:cxnSpLocks noChangeShapeType="1"/>
            <a:stCxn id="33800" idx="2"/>
            <a:endCxn id="33799" idx="0"/>
          </p:cNvCxnSpPr>
          <p:nvPr/>
        </p:nvCxnSpPr>
        <p:spPr bwMode="auto">
          <a:xfrm flipH="1">
            <a:off x="5505450" y="4631171"/>
            <a:ext cx="1491806" cy="65044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7" name="AutoShape 30"/>
          <p:cNvCxnSpPr>
            <a:cxnSpLocks noChangeShapeType="1"/>
            <a:stCxn id="33796" idx="2"/>
            <a:endCxn id="33807" idx="0"/>
          </p:cNvCxnSpPr>
          <p:nvPr/>
        </p:nvCxnSpPr>
        <p:spPr bwMode="auto">
          <a:xfrm>
            <a:off x="2682875" y="3871913"/>
            <a:ext cx="0" cy="300269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8" name="AutoShape 31"/>
          <p:cNvCxnSpPr>
            <a:cxnSpLocks noChangeShapeType="1"/>
            <a:stCxn id="33799" idx="2"/>
            <a:endCxn id="33805" idx="0"/>
          </p:cNvCxnSpPr>
          <p:nvPr/>
        </p:nvCxnSpPr>
        <p:spPr bwMode="auto">
          <a:xfrm flipH="1">
            <a:off x="5494338" y="5738813"/>
            <a:ext cx="11112" cy="2032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19" name="AutoShape 32"/>
          <p:cNvCxnSpPr>
            <a:cxnSpLocks noChangeShapeType="1"/>
            <a:stCxn id="33804" idx="2"/>
            <a:endCxn id="33806" idx="0"/>
          </p:cNvCxnSpPr>
          <p:nvPr/>
        </p:nvCxnSpPr>
        <p:spPr bwMode="auto">
          <a:xfrm>
            <a:off x="8233569" y="5738813"/>
            <a:ext cx="18257" cy="24066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415110" y="6228025"/>
            <a:ext cx="149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chemeClr val="tx1"/>
                </a:solidFill>
              </a:rPr>
              <a:t>#</a:t>
            </a:r>
            <a:r>
              <a:rPr lang="en-US" dirty="0" smtClean="0">
                <a:solidFill>
                  <a:schemeClr val="tx1"/>
                </a:solidFill>
              </a:rPr>
              <a:t>Parse 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Abstract Syntax </a:t>
            </a:r>
            <a:r>
              <a:rPr lang="en-US" dirty="0"/>
              <a:t>tree for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5*(</a:t>
            </a:r>
            <a:r>
              <a:rPr lang="en-US" dirty="0" err="1">
                <a:solidFill>
                  <a:srgbClr val="0000FF"/>
                </a:solidFill>
                <a:latin typeface="Consolas"/>
                <a:cs typeface="Consolas"/>
              </a:rPr>
              <a:t>a+b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641725" y="2139950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*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6380163" y="3482975"/>
            <a:ext cx="98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+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4821" name="Text Box 13"/>
          <p:cNvSpPr txBox="1">
            <a:spLocks noChangeArrowheads="1"/>
          </p:cNvSpPr>
          <p:nvPr/>
        </p:nvSpPr>
        <p:spPr bwMode="auto">
          <a:xfrm>
            <a:off x="4448175" y="4498975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a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4822" name="Text Box 14"/>
          <p:cNvSpPr txBox="1">
            <a:spLocks noChangeArrowheads="1"/>
          </p:cNvSpPr>
          <p:nvPr/>
        </p:nvSpPr>
        <p:spPr bwMode="auto">
          <a:xfrm>
            <a:off x="7067550" y="4519613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b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4823" name="Text Box 15"/>
          <p:cNvSpPr txBox="1">
            <a:spLocks noChangeArrowheads="1"/>
          </p:cNvSpPr>
          <p:nvPr/>
        </p:nvSpPr>
        <p:spPr bwMode="auto">
          <a:xfrm>
            <a:off x="1582738" y="3460750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5</a:t>
            </a:r>
            <a:r>
              <a:rPr lang="ja-JP" altLang="en-US"/>
              <a:t>’</a:t>
            </a:r>
            <a:endParaRPr lang="en-US"/>
          </a:p>
        </p:txBody>
      </p:sp>
      <p:cxnSp>
        <p:nvCxnSpPr>
          <p:cNvPr id="34824" name="AutoShape 16"/>
          <p:cNvCxnSpPr>
            <a:cxnSpLocks noChangeShapeType="1"/>
            <a:stCxn id="34819" idx="2"/>
          </p:cNvCxnSpPr>
          <p:nvPr/>
        </p:nvCxnSpPr>
        <p:spPr bwMode="auto">
          <a:xfrm flipH="1">
            <a:off x="2682875" y="2597150"/>
            <a:ext cx="1962150" cy="81756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5" name="AutoShape 18"/>
          <p:cNvCxnSpPr>
            <a:cxnSpLocks noChangeShapeType="1"/>
          </p:cNvCxnSpPr>
          <p:nvPr/>
        </p:nvCxnSpPr>
        <p:spPr bwMode="auto">
          <a:xfrm>
            <a:off x="4645025" y="2595563"/>
            <a:ext cx="2252663" cy="74136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6" name="AutoShape 28"/>
          <p:cNvCxnSpPr>
            <a:cxnSpLocks noChangeShapeType="1"/>
            <a:stCxn id="34820" idx="2"/>
            <a:endCxn id="34821" idx="0"/>
          </p:cNvCxnSpPr>
          <p:nvPr/>
        </p:nvCxnSpPr>
        <p:spPr bwMode="auto">
          <a:xfrm flipH="1">
            <a:off x="5451475" y="3940175"/>
            <a:ext cx="1423988" cy="5588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7" name="AutoShape 29"/>
          <p:cNvCxnSpPr>
            <a:cxnSpLocks noChangeShapeType="1"/>
            <a:stCxn id="34820" idx="2"/>
          </p:cNvCxnSpPr>
          <p:nvPr/>
        </p:nvCxnSpPr>
        <p:spPr bwMode="auto">
          <a:xfrm>
            <a:off x="6875463" y="3940175"/>
            <a:ext cx="1104900" cy="50641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Annotated Abstract Syntax tree</a:t>
            </a:r>
            <a:endParaRPr lang="en-US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641725" y="2139950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*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380163" y="3482975"/>
            <a:ext cx="98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+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448175" y="4498975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a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067550" y="4519613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b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82738" y="3460750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‘</a:t>
            </a:r>
            <a:r>
              <a:rPr lang="en-US"/>
              <a:t>5</a:t>
            </a:r>
            <a:r>
              <a:rPr lang="ja-JP" altLang="en-US"/>
              <a:t>’</a:t>
            </a:r>
            <a:endParaRPr lang="en-US"/>
          </a:p>
        </p:txBody>
      </p:sp>
      <p:cxnSp>
        <p:nvCxnSpPr>
          <p:cNvPr id="35848" name="AutoShape 8"/>
          <p:cNvCxnSpPr>
            <a:cxnSpLocks noChangeShapeType="1"/>
            <a:stCxn id="35843" idx="2"/>
          </p:cNvCxnSpPr>
          <p:nvPr/>
        </p:nvCxnSpPr>
        <p:spPr bwMode="auto">
          <a:xfrm flipH="1">
            <a:off x="2682875" y="2597150"/>
            <a:ext cx="1962150" cy="81756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49" name="AutoShape 9"/>
          <p:cNvCxnSpPr>
            <a:cxnSpLocks noChangeShapeType="1"/>
          </p:cNvCxnSpPr>
          <p:nvPr/>
        </p:nvCxnSpPr>
        <p:spPr bwMode="auto">
          <a:xfrm>
            <a:off x="4645025" y="2595563"/>
            <a:ext cx="2252663" cy="74136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0" name="AutoShape 10"/>
          <p:cNvCxnSpPr>
            <a:cxnSpLocks noChangeShapeType="1"/>
            <a:stCxn id="35844" idx="2"/>
            <a:endCxn id="35845" idx="0"/>
          </p:cNvCxnSpPr>
          <p:nvPr/>
        </p:nvCxnSpPr>
        <p:spPr bwMode="auto">
          <a:xfrm flipH="1">
            <a:off x="5451475" y="3940175"/>
            <a:ext cx="1423988" cy="5588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1" name="AutoShape 11"/>
          <p:cNvCxnSpPr>
            <a:cxnSpLocks noChangeShapeType="1"/>
            <a:stCxn id="35844" idx="2"/>
          </p:cNvCxnSpPr>
          <p:nvPr/>
        </p:nvCxnSpPr>
        <p:spPr bwMode="auto">
          <a:xfrm>
            <a:off x="6875463" y="3940175"/>
            <a:ext cx="1104900" cy="50641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383213" y="1809750"/>
            <a:ext cx="1381125" cy="1042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type:real</a:t>
            </a:r>
          </a:p>
          <a:p>
            <a:pPr>
              <a:spcBef>
                <a:spcPct val="50000"/>
              </a:spcBef>
            </a:pPr>
            <a:r>
              <a:rPr lang="en-US"/>
              <a:t>loc: reg1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218363" y="2978150"/>
            <a:ext cx="1558925" cy="1042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type:real</a:t>
            </a:r>
          </a:p>
          <a:p>
            <a:pPr>
              <a:spcBef>
                <a:spcPct val="50000"/>
              </a:spcBef>
            </a:pPr>
            <a:r>
              <a:rPr lang="en-US"/>
              <a:t>loc: reg2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620829" y="4860652"/>
            <a:ext cx="1558925" cy="1042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 smtClean="0"/>
              <a:t>type:real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err="1" smtClean="0"/>
              <a:t>loc</a:t>
            </a:r>
            <a:r>
              <a:rPr lang="en-US" dirty="0" smtClean="0"/>
              <a:t>: sp+8</a:t>
            </a:r>
            <a:endParaRPr lang="en-US" dirty="0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155903" y="4848717"/>
            <a:ext cx="1558925" cy="1042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type:real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err="1"/>
              <a:t>loc</a:t>
            </a:r>
            <a:r>
              <a:rPr lang="en-US" dirty="0"/>
              <a:t>: sp+24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895710" y="3463214"/>
            <a:ext cx="1746250" cy="49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type:integer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/>
          </p:nvPr>
        </p:nvSpPr>
        <p:spPr>
          <a:xfrm>
            <a:off x="-217712" y="609600"/>
            <a:ext cx="9706429" cy="1143000"/>
          </a:xfrm>
        </p:spPr>
        <p:txBody>
          <a:bodyPr/>
          <a:lstStyle/>
          <a:p>
            <a:r>
              <a:rPr lang="en-US" dirty="0" smtClean="0"/>
              <a:t>Driver for the toy compiler/interpreter</a:t>
            </a:r>
            <a:endParaRPr lang="en-US" dirty="0"/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1257300" y="2057400"/>
            <a:ext cx="763290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parser.h</a:t>
            </a:r>
            <a:r>
              <a:rPr lang="en-US" sz="1600" dirty="0">
                <a:latin typeface="Consolas"/>
                <a:cs typeface="Consolas"/>
              </a:rPr>
              <a:t>"      /* for type </a:t>
            </a:r>
            <a:r>
              <a:rPr lang="en-US" sz="1600" dirty="0" err="1">
                <a:latin typeface="Consolas"/>
                <a:cs typeface="Consolas"/>
              </a:rPr>
              <a:t>AST_node</a:t>
            </a:r>
            <a:r>
              <a:rPr lang="en-US" sz="1600" dirty="0">
                <a:latin typeface="Consolas"/>
                <a:cs typeface="Consolas"/>
              </a:rPr>
              <a:t> */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backend.h</a:t>
            </a:r>
            <a:r>
              <a:rPr lang="en-US" sz="1600" dirty="0">
                <a:latin typeface="Consolas"/>
                <a:cs typeface="Consolas"/>
              </a:rPr>
              <a:t>"     /* for Process() */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error.h</a:t>
            </a:r>
            <a:r>
              <a:rPr lang="en-US" sz="1600" dirty="0">
                <a:latin typeface="Consolas"/>
                <a:cs typeface="Consolas"/>
              </a:rPr>
              <a:t>"       /* for Error() */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main(void)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AST_node</a:t>
            </a:r>
            <a:r>
              <a:rPr lang="en-US" sz="1600" dirty="0">
                <a:latin typeface="Consolas"/>
                <a:cs typeface="Consolas"/>
              </a:rPr>
              <a:t> *</a:t>
            </a:r>
            <a:r>
              <a:rPr lang="en-US" sz="1600" dirty="0" err="1">
                <a:latin typeface="Consolas"/>
                <a:cs typeface="Consolas"/>
              </a:rPr>
              <a:t>icode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 if (!</a:t>
            </a:r>
            <a:r>
              <a:rPr lang="en-US" sz="1600" dirty="0" err="1">
                <a:latin typeface="Consolas"/>
                <a:cs typeface="Consolas"/>
              </a:rPr>
              <a:t>Parse_program</a:t>
            </a:r>
            <a:r>
              <a:rPr lang="en-US" sz="1600" dirty="0">
                <a:latin typeface="Consolas"/>
                <a:cs typeface="Consolas"/>
              </a:rPr>
              <a:t>(&amp;</a:t>
            </a:r>
            <a:r>
              <a:rPr lang="en-US" sz="1600" dirty="0" err="1">
                <a:latin typeface="Consolas"/>
                <a:cs typeface="Consolas"/>
              </a:rPr>
              <a:t>icode</a:t>
            </a:r>
            <a:r>
              <a:rPr lang="en-US" sz="1600" dirty="0">
                <a:latin typeface="Consolas"/>
                <a:cs typeface="Consolas"/>
              </a:rPr>
              <a:t>)) Error("No top-level expression");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Process(</a:t>
            </a:r>
            <a:r>
              <a:rPr lang="en-US" sz="1600" dirty="0" err="1">
                <a:latin typeface="Consolas"/>
                <a:cs typeface="Consolas"/>
              </a:rPr>
              <a:t>icode</a:t>
            </a:r>
            <a:r>
              <a:rPr lang="en-US" sz="1600" dirty="0">
                <a:latin typeface="Consolas"/>
                <a:cs typeface="Consolas"/>
              </a:rPr>
              <a:t>);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 return 0;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algn="l">
              <a:spcBef>
                <a:spcPct val="50000"/>
              </a:spcBef>
            </a:pP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Structure of toy Compiler / interpreter</a:t>
            </a:r>
            <a:endParaRPr lang="en-US" dirty="0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7285705" y="2222635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Executable code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49317" y="2226700"/>
            <a:ext cx="730250" cy="280032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B3D9FF"/>
                </a:solidFill>
                <a:latin typeface="Tahoma" pitchFamily="34" charset="0"/>
              </a:rPr>
              <a:t>exe</a:t>
            </a:r>
          </a:p>
        </p:txBody>
      </p: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45234" y="2446318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 (</a:t>
            </a:r>
            <a:r>
              <a:rPr lang="en-US" sz="1800" dirty="0">
                <a:latin typeface="Tahoma" pitchFamily="34" charset="0"/>
              </a:rPr>
              <a:t>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endCxn id="408579" idx="1"/>
          </p:cNvCxnSpPr>
          <p:nvPr/>
        </p:nvCxnSpPr>
        <p:spPr bwMode="auto">
          <a:xfrm flipV="1">
            <a:off x="7038055" y="2707270"/>
            <a:ext cx="247650" cy="1649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(NOP)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(AST)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0435" y="5300949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Execution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Engine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38882" y="3242112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Execution Engine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279352" y="3335949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Output*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28" name="AutoShape 10"/>
          <p:cNvCxnSpPr>
            <a:cxnSpLocks noChangeShapeType="1"/>
            <a:endCxn id="27" idx="1"/>
          </p:cNvCxnSpPr>
          <p:nvPr/>
        </p:nvCxnSpPr>
        <p:spPr bwMode="auto">
          <a:xfrm>
            <a:off x="6985160" y="3701607"/>
            <a:ext cx="294192" cy="11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589444" y="6306515"/>
            <a:ext cx="5458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* Programs in our PL do not take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76920" y="1847992"/>
            <a:ext cx="7772400" cy="4114800"/>
          </a:xfrm>
        </p:spPr>
        <p:txBody>
          <a:bodyPr/>
          <a:lstStyle/>
          <a:p>
            <a:r>
              <a:rPr lang="en-US" dirty="0" smtClean="0"/>
              <a:t>Compiler Project 50%</a:t>
            </a:r>
          </a:p>
          <a:p>
            <a:pPr lvl="1"/>
            <a:r>
              <a:rPr lang="en-US" dirty="0" smtClean="0"/>
              <a:t>4-4.5 practical exercises</a:t>
            </a:r>
          </a:p>
          <a:p>
            <a:pPr lvl="1"/>
            <a:r>
              <a:rPr lang="en-US" dirty="0" smtClean="0"/>
              <a:t>Groups of 3</a:t>
            </a:r>
          </a:p>
          <a:p>
            <a:pPr lvl="1"/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Final exam 50% 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must pass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Lexical Analysis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Partitions the inputs into tokens</a:t>
            </a:r>
          </a:p>
          <a:p>
            <a:pPr lvl="1"/>
            <a:r>
              <a:rPr lang="en-US" dirty="0" smtClean="0"/>
              <a:t>DIGIT</a:t>
            </a:r>
          </a:p>
          <a:p>
            <a:pPr lvl="1"/>
            <a:r>
              <a:rPr lang="en-US" dirty="0" smtClean="0"/>
              <a:t>EOF</a:t>
            </a:r>
          </a:p>
          <a:p>
            <a:pPr lvl="1"/>
            <a:r>
              <a:rPr lang="ja-JP" altLang="en-US" dirty="0" smtClean="0"/>
              <a:t>‘</a:t>
            </a:r>
            <a:r>
              <a:rPr lang="en-US" dirty="0" smtClean="0"/>
              <a:t>*</a:t>
            </a:r>
            <a:r>
              <a:rPr lang="ja-JP" altLang="en-US" dirty="0" smtClean="0"/>
              <a:t>’</a:t>
            </a:r>
            <a:endParaRPr lang="en-US" dirty="0" smtClean="0"/>
          </a:p>
          <a:p>
            <a:pPr lvl="1"/>
            <a:r>
              <a:rPr lang="ja-JP" altLang="en-US" dirty="0" smtClean="0"/>
              <a:t>‘</a:t>
            </a:r>
            <a:r>
              <a:rPr lang="en-US" dirty="0" smtClean="0"/>
              <a:t>+</a:t>
            </a:r>
            <a:r>
              <a:rPr lang="ja-JP" altLang="en-US" dirty="0" smtClean="0"/>
              <a:t>’</a:t>
            </a:r>
            <a:endParaRPr lang="en-US" dirty="0" smtClean="0"/>
          </a:p>
          <a:p>
            <a:pPr lvl="1"/>
            <a:r>
              <a:rPr lang="ja-JP" altLang="en-US" dirty="0" smtClean="0"/>
              <a:t>‘</a:t>
            </a:r>
            <a:r>
              <a:rPr lang="en-US" dirty="0" smtClean="0"/>
              <a:t>(</a:t>
            </a:r>
            <a:r>
              <a:rPr lang="ja-JP" altLang="en-US" dirty="0" smtClean="0"/>
              <a:t>‘</a:t>
            </a:r>
            <a:endParaRPr lang="en-US" dirty="0" smtClean="0"/>
          </a:p>
          <a:p>
            <a:pPr lvl="1"/>
            <a:r>
              <a:rPr lang="ja-JP" altLang="en-US" dirty="0" smtClean="0"/>
              <a:t>‘</a:t>
            </a:r>
            <a:r>
              <a:rPr lang="en-US" dirty="0" smtClean="0"/>
              <a:t>)</a:t>
            </a:r>
            <a:r>
              <a:rPr lang="ja-JP" altLang="en-US" dirty="0" smtClean="0"/>
              <a:t>’</a:t>
            </a:r>
            <a:endParaRPr lang="en-US" dirty="0" smtClean="0"/>
          </a:p>
          <a:p>
            <a:r>
              <a:rPr lang="en-US" dirty="0" smtClean="0"/>
              <a:t>Each token has its representation</a:t>
            </a:r>
          </a:p>
          <a:p>
            <a:r>
              <a:rPr lang="en-US" dirty="0" smtClean="0"/>
              <a:t>Ignores whitespaces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 smtClean="0"/>
              <a:t>lex.h</a:t>
            </a:r>
            <a:r>
              <a:rPr lang="en-US" dirty="0" smtClean="0"/>
              <a:t>: Header </a:t>
            </a:r>
            <a:r>
              <a:rPr lang="en-US" dirty="0"/>
              <a:t>F</a:t>
            </a:r>
            <a:r>
              <a:rPr lang="en-US" dirty="0" smtClean="0"/>
              <a:t>ile for </a:t>
            </a:r>
            <a:r>
              <a:rPr lang="en-US" dirty="0"/>
              <a:t>L</a:t>
            </a:r>
            <a:r>
              <a:rPr lang="en-US" dirty="0" smtClean="0"/>
              <a:t>exical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184275" y="2265363"/>
            <a:ext cx="7543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/* Define class constants */</a:t>
            </a: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/* Values 0-255 are reserved for ASCII characters */</a:t>
            </a: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define </a:t>
            </a:r>
            <a:r>
              <a:rPr lang="en-US" sz="1600" dirty="0" err="1" smtClean="0">
                <a:latin typeface="Consolas"/>
                <a:cs typeface="Consolas"/>
              </a:rPr>
              <a:t>EoF</a:t>
            </a:r>
            <a:r>
              <a:rPr lang="en-US" sz="1600" dirty="0" smtClean="0">
                <a:latin typeface="Consolas"/>
                <a:cs typeface="Consolas"/>
              </a:rPr>
              <a:t>     256</a:t>
            </a:r>
            <a:endParaRPr lang="en-US" sz="1600" dirty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#define </a:t>
            </a:r>
            <a:r>
              <a:rPr lang="en-US" sz="1600" dirty="0" smtClean="0">
                <a:latin typeface="Consolas"/>
                <a:cs typeface="Consolas"/>
              </a:rPr>
              <a:t>DIGIT   257</a:t>
            </a:r>
            <a:endParaRPr lang="en-US" sz="1600" dirty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600" dirty="0" err="1">
                <a:latin typeface="Consolas"/>
                <a:cs typeface="Consolas"/>
              </a:rPr>
              <a:t>typedef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struct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{</a:t>
            </a: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class; </a:t>
            </a:r>
            <a:endParaRPr lang="en-US" sz="1600" dirty="0" smtClean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repr</a:t>
            </a:r>
            <a:r>
              <a:rPr lang="en-US" sz="1600" dirty="0">
                <a:latin typeface="Consolas"/>
                <a:cs typeface="Consolas"/>
              </a:rPr>
              <a:t>;} </a:t>
            </a:r>
            <a:r>
              <a:rPr lang="en-US" sz="1600" dirty="0" err="1">
                <a:latin typeface="Consolas"/>
                <a:cs typeface="Consolas"/>
              </a:rPr>
              <a:t>Token_type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Consolas"/>
                <a:cs typeface="Consolas"/>
              </a:rPr>
              <a:t>extern  </a:t>
            </a:r>
            <a:r>
              <a:rPr lang="en-US" sz="1600" dirty="0" err="1" smtClean="0">
                <a:latin typeface="Consolas"/>
                <a:cs typeface="Consolas"/>
              </a:rPr>
              <a:t>Token_type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Token;</a:t>
            </a: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extern </a:t>
            </a:r>
            <a:r>
              <a:rPr lang="en-US" sz="1600" dirty="0" smtClean="0">
                <a:latin typeface="Consolas"/>
                <a:cs typeface="Consolas"/>
              </a:rPr>
              <a:t> void </a:t>
            </a:r>
            <a:r>
              <a:rPr lang="en-US" sz="1600" dirty="0" err="1">
                <a:latin typeface="Consolas"/>
                <a:cs typeface="Consolas"/>
              </a:rPr>
              <a:t>get_next_token</a:t>
            </a:r>
            <a:r>
              <a:rPr lang="en-US" sz="1600" dirty="0">
                <a:latin typeface="Consolas"/>
                <a:cs typeface="Consolas"/>
              </a:rPr>
              <a:t>(void);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1266741" y="1065765"/>
            <a:ext cx="6296025" cy="67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>
                <a:latin typeface="Consolas"/>
                <a:cs typeface="Consolas"/>
              </a:rPr>
              <a:t>#include </a:t>
            </a:r>
            <a:r>
              <a:rPr lang="en-US" sz="1600" dirty="0" smtClean="0">
                <a:latin typeface="Consolas"/>
                <a:cs typeface="Consolas"/>
              </a:rPr>
              <a:t>"</a:t>
            </a:r>
            <a:r>
              <a:rPr lang="en-US" sz="1600" dirty="0" err="1">
                <a:latin typeface="Consolas"/>
                <a:cs typeface="Consolas"/>
              </a:rPr>
              <a:t>lex.h</a:t>
            </a:r>
            <a:r>
              <a:rPr lang="en-US" sz="1600" dirty="0">
                <a:latin typeface="Consolas"/>
                <a:cs typeface="Consolas"/>
              </a:rPr>
              <a:t>"  </a:t>
            </a:r>
          </a:p>
          <a:p>
            <a:pPr algn="l"/>
            <a:r>
              <a:rPr lang="en-US" sz="1600" dirty="0" err="1">
                <a:latin typeface="Consolas"/>
                <a:cs typeface="Consolas"/>
              </a:rPr>
              <a:t>token_type</a:t>
            </a:r>
            <a:r>
              <a:rPr lang="en-US" sz="1600" dirty="0">
                <a:latin typeface="Consolas"/>
                <a:cs typeface="Consolas"/>
              </a:rPr>
              <a:t> Token</a:t>
            </a:r>
            <a:r>
              <a:rPr lang="en-US" sz="1600" dirty="0" smtClean="0">
                <a:latin typeface="Consolas"/>
                <a:cs typeface="Consolas"/>
              </a:rPr>
              <a:t>;		// Global variable</a:t>
            </a:r>
            <a:endParaRPr lang="en-US" sz="1600" dirty="0">
              <a:latin typeface="Consolas"/>
              <a:cs typeface="Consolas"/>
            </a:endParaRPr>
          </a:p>
          <a:p>
            <a:pPr algn="l"/>
            <a:endParaRPr lang="en-US" sz="1600" dirty="0" smtClean="0">
              <a:latin typeface="Consolas"/>
              <a:cs typeface="Consolas"/>
            </a:endParaRPr>
          </a:p>
          <a:p>
            <a:pPr algn="l"/>
            <a:r>
              <a:rPr lang="en-US" sz="1600" dirty="0" smtClean="0">
                <a:latin typeface="Consolas"/>
                <a:cs typeface="Consolas"/>
              </a:rPr>
              <a:t>void </a:t>
            </a:r>
            <a:r>
              <a:rPr lang="en-US" sz="1600" dirty="0" err="1">
                <a:latin typeface="Consolas"/>
                <a:cs typeface="Consolas"/>
              </a:rPr>
              <a:t>get_next_token</a:t>
            </a:r>
            <a:r>
              <a:rPr lang="en-US" sz="1600" dirty="0">
                <a:latin typeface="Consolas"/>
                <a:cs typeface="Consolas"/>
              </a:rPr>
              <a:t>(void)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do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 = </a:t>
            </a:r>
            <a:r>
              <a:rPr lang="en-US" sz="1600" dirty="0" err="1">
                <a:latin typeface="Consolas"/>
                <a:cs typeface="Consolas"/>
              </a:rPr>
              <a:t>getchar</a:t>
            </a:r>
            <a:r>
              <a:rPr lang="en-US" sz="1600" dirty="0">
                <a:latin typeface="Consolas"/>
                <a:cs typeface="Consolas"/>
              </a:rPr>
              <a:t>();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if (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 &lt; 0)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    </a:t>
            </a:r>
            <a:r>
              <a:rPr lang="en-US" sz="1600" dirty="0" err="1">
                <a:latin typeface="Consolas"/>
                <a:cs typeface="Consolas"/>
              </a:rPr>
              <a:t>Token.class</a:t>
            </a:r>
            <a:r>
              <a:rPr lang="en-US" sz="1600" dirty="0">
                <a:latin typeface="Consolas"/>
                <a:cs typeface="Consolas"/>
              </a:rPr>
              <a:t> = </a:t>
            </a:r>
            <a:r>
              <a:rPr lang="en-US" sz="1600" dirty="0" err="1">
                <a:latin typeface="Consolas"/>
                <a:cs typeface="Consolas"/>
              </a:rPr>
              <a:t>EoF</a:t>
            </a:r>
            <a:r>
              <a:rPr lang="en-US" sz="1600" dirty="0">
                <a:latin typeface="Consolas"/>
                <a:cs typeface="Consolas"/>
              </a:rPr>
              <a:t>; </a:t>
            </a:r>
            <a:r>
              <a:rPr lang="en-US" sz="1600" dirty="0" err="1">
                <a:latin typeface="Consolas"/>
                <a:cs typeface="Consolas"/>
              </a:rPr>
              <a:t>Token.repr</a:t>
            </a:r>
            <a:r>
              <a:rPr lang="en-US" sz="1600" dirty="0">
                <a:latin typeface="Consolas"/>
                <a:cs typeface="Consolas"/>
              </a:rPr>
              <a:t> = '#';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    return;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} while (</a:t>
            </a:r>
            <a:r>
              <a:rPr lang="en-US" sz="1600" dirty="0" err="1">
                <a:latin typeface="Consolas"/>
                <a:cs typeface="Consolas"/>
              </a:rPr>
              <a:t>Layout_char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));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if ('0' &lt;=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 &amp;&amp;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 &lt;= '9') {</a:t>
            </a:r>
            <a:r>
              <a:rPr lang="en-US" sz="1600" dirty="0" err="1">
                <a:latin typeface="Consolas"/>
                <a:cs typeface="Consolas"/>
              </a:rPr>
              <a:t>Token.class</a:t>
            </a:r>
            <a:r>
              <a:rPr lang="en-US" sz="1600" dirty="0">
                <a:latin typeface="Consolas"/>
                <a:cs typeface="Consolas"/>
              </a:rPr>
              <a:t> = DIGIT;}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else {</a:t>
            </a:r>
            <a:r>
              <a:rPr lang="en-US" sz="1600" dirty="0" err="1">
                <a:latin typeface="Consolas"/>
                <a:cs typeface="Consolas"/>
              </a:rPr>
              <a:t>Token.class</a:t>
            </a:r>
            <a:r>
              <a:rPr lang="en-US" sz="1600" dirty="0">
                <a:latin typeface="Consolas"/>
                <a:cs typeface="Consolas"/>
              </a:rPr>
              <a:t> =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;}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Token.repr</a:t>
            </a:r>
            <a:r>
              <a:rPr lang="en-US" sz="1600" dirty="0">
                <a:latin typeface="Consolas"/>
                <a:cs typeface="Consolas"/>
              </a:rPr>
              <a:t> =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 </a:t>
            </a:r>
            <a:endParaRPr lang="en-US" sz="1600" dirty="0" smtClean="0">
              <a:latin typeface="Consolas"/>
              <a:cs typeface="Consolas"/>
            </a:endParaRP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 smtClean="0">
                <a:latin typeface="Consolas"/>
                <a:cs typeface="Consolas"/>
              </a:rPr>
              <a:t>static 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Layout_char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switch (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	case ' ': case '\t': case '\n': return 1;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	default:                        return 0;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endParaRPr lang="en-US" sz="1600" dirty="0" smtClean="0">
              <a:latin typeface="Consolas"/>
              <a:cs typeface="Consolas"/>
            </a:endParaRP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34" y="0"/>
            <a:ext cx="7772400" cy="1143000"/>
          </a:xfrm>
        </p:spPr>
        <p:txBody>
          <a:bodyPr/>
          <a:lstStyle/>
          <a:p>
            <a:r>
              <a:rPr lang="en-US" dirty="0" smtClean="0"/>
              <a:t>Lexical Analyzer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Structure of toy Compiler / interpreter</a:t>
            </a:r>
            <a:endParaRPr lang="en-US" dirty="0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7285705" y="2222635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Executable code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49317" y="2226700"/>
            <a:ext cx="730250" cy="280032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B3D9FF"/>
                </a:solidFill>
                <a:latin typeface="Tahoma" pitchFamily="34" charset="0"/>
              </a:rPr>
              <a:t>exe</a:t>
            </a:r>
          </a:p>
        </p:txBody>
      </p: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45234" y="2446318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 (</a:t>
            </a:r>
            <a:r>
              <a:rPr lang="en-US" sz="1800" dirty="0">
                <a:latin typeface="Tahoma" pitchFamily="34" charset="0"/>
              </a:rPr>
              <a:t>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endCxn id="408579" idx="1"/>
          </p:cNvCxnSpPr>
          <p:nvPr/>
        </p:nvCxnSpPr>
        <p:spPr bwMode="auto">
          <a:xfrm flipV="1">
            <a:off x="7038055" y="2707270"/>
            <a:ext cx="247650" cy="1649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solidFill>
            <a:srgbClr val="93CDD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(NOP)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(AST)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0435" y="5300949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Execution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Engine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38882" y="3242112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Execution Engine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279352" y="3335949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Output*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28" name="AutoShape 10"/>
          <p:cNvCxnSpPr>
            <a:cxnSpLocks noChangeShapeType="1"/>
            <a:endCxn id="27" idx="1"/>
          </p:cNvCxnSpPr>
          <p:nvPr/>
        </p:nvCxnSpPr>
        <p:spPr bwMode="auto">
          <a:xfrm>
            <a:off x="6985160" y="3701607"/>
            <a:ext cx="294192" cy="11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589444" y="6306515"/>
            <a:ext cx="5458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* Programs in our PL do not take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Parser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Invokes lexical analyzer</a:t>
            </a:r>
          </a:p>
          <a:p>
            <a:r>
              <a:rPr lang="en-US" smtClean="0"/>
              <a:t>Reports syntax errors</a:t>
            </a:r>
          </a:p>
          <a:p>
            <a:r>
              <a:rPr lang="en-US" smtClean="0"/>
              <a:t>Constructs AST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Parser Header File</a:t>
            </a:r>
            <a:endParaRPr lang="en-US" dirty="0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603250" y="2327275"/>
            <a:ext cx="8147050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 err="1">
                <a:latin typeface="Consolas"/>
                <a:cs typeface="Consolas"/>
              </a:rPr>
              <a:t>typedef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Operator;</a:t>
            </a:r>
          </a:p>
          <a:p>
            <a:pPr algn="l">
              <a:spcBef>
                <a:spcPct val="50000"/>
              </a:spcBef>
            </a:pPr>
            <a:r>
              <a:rPr lang="en-US" sz="1400" dirty="0" err="1">
                <a:latin typeface="Consolas"/>
                <a:cs typeface="Consolas"/>
              </a:rPr>
              <a:t>typedef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struct</a:t>
            </a:r>
            <a:r>
              <a:rPr lang="en-US" sz="1400" dirty="0">
                <a:latin typeface="Consolas"/>
                <a:cs typeface="Consolas"/>
              </a:rPr>
              <a:t> _expression {   </a:t>
            </a:r>
            <a:endParaRPr lang="en-US" sz="1400" dirty="0" smtClean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400" dirty="0" smtClean="0">
                <a:latin typeface="Consolas"/>
                <a:cs typeface="Consolas"/>
              </a:rPr>
              <a:t>    char </a:t>
            </a:r>
            <a:r>
              <a:rPr lang="en-US" sz="1400" dirty="0">
                <a:latin typeface="Consolas"/>
                <a:cs typeface="Consolas"/>
              </a:rPr>
              <a:t>type; </a:t>
            </a:r>
            <a:r>
              <a:rPr lang="en-US" sz="1400" dirty="0" smtClean="0">
                <a:latin typeface="Consolas"/>
                <a:cs typeface="Consolas"/>
              </a:rPr>
              <a:t>   			    /* </a:t>
            </a:r>
            <a:r>
              <a:rPr lang="en-US" sz="1400" dirty="0">
                <a:latin typeface="Consolas"/>
                <a:cs typeface="Consolas"/>
              </a:rPr>
              <a:t>'D' or 'P' */ </a:t>
            </a:r>
            <a:endParaRPr lang="en-US" sz="1400" dirty="0" smtClean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int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>
                <a:latin typeface="Consolas"/>
                <a:cs typeface="Consolas"/>
              </a:rPr>
              <a:t>value; </a:t>
            </a:r>
            <a:r>
              <a:rPr lang="en-US" sz="1400" dirty="0" smtClean="0">
                <a:latin typeface="Consolas"/>
                <a:cs typeface="Consolas"/>
              </a:rPr>
              <a:t>   			    /* </a:t>
            </a:r>
            <a:r>
              <a:rPr lang="en-US" sz="1400" dirty="0">
                <a:latin typeface="Consolas"/>
                <a:cs typeface="Consolas"/>
              </a:rPr>
              <a:t>for 'D' type </a:t>
            </a:r>
            <a:r>
              <a:rPr lang="en-US" sz="1400" dirty="0" smtClean="0">
                <a:latin typeface="Consolas"/>
                <a:cs typeface="Consolas"/>
              </a:rPr>
              <a:t>expression *</a:t>
            </a:r>
            <a:r>
              <a:rPr lang="en-US" sz="1400" dirty="0">
                <a:latin typeface="Consolas"/>
                <a:cs typeface="Consolas"/>
              </a:rPr>
              <a:t>/    </a:t>
            </a:r>
            <a:endParaRPr lang="en-US" sz="1400" dirty="0" smtClean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struct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>
                <a:latin typeface="Consolas"/>
                <a:cs typeface="Consolas"/>
              </a:rPr>
              <a:t>_expression *left, *right; </a:t>
            </a:r>
            <a:r>
              <a:rPr lang="en-US" sz="1400" dirty="0" smtClean="0">
                <a:latin typeface="Consolas"/>
                <a:cs typeface="Consolas"/>
              </a:rPr>
              <a:t>   /</a:t>
            </a:r>
            <a:r>
              <a:rPr lang="en-US" sz="1400" dirty="0">
                <a:latin typeface="Consolas"/>
                <a:cs typeface="Consolas"/>
              </a:rPr>
              <a:t>* for </a:t>
            </a:r>
            <a:r>
              <a:rPr lang="en-US" sz="1400" dirty="0" smtClean="0">
                <a:latin typeface="Consolas"/>
                <a:cs typeface="Consolas"/>
              </a:rPr>
              <a:t>'P' type expression */ 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Operator </a:t>
            </a:r>
            <a:r>
              <a:rPr lang="en-US" sz="1400" dirty="0" err="1">
                <a:latin typeface="Consolas"/>
                <a:cs typeface="Consolas"/>
              </a:rPr>
              <a:t>oper</a:t>
            </a:r>
            <a:r>
              <a:rPr lang="en-US" sz="1400" dirty="0">
                <a:latin typeface="Consolas"/>
                <a:cs typeface="Consolas"/>
              </a:rPr>
              <a:t>;                    </a:t>
            </a:r>
            <a:r>
              <a:rPr lang="en-US" sz="1400" dirty="0" smtClean="0">
                <a:latin typeface="Consolas"/>
                <a:cs typeface="Consolas"/>
              </a:rPr>
              <a:t>   /</a:t>
            </a:r>
            <a:r>
              <a:rPr lang="en-US" sz="1400" dirty="0">
                <a:latin typeface="Consolas"/>
                <a:cs typeface="Consolas"/>
              </a:rPr>
              <a:t>* for 'P' type </a:t>
            </a:r>
            <a:r>
              <a:rPr lang="en-US" sz="1400" dirty="0" smtClean="0">
                <a:latin typeface="Consolas"/>
                <a:cs typeface="Consolas"/>
              </a:rPr>
              <a:t>expression </a:t>
            </a:r>
            <a:r>
              <a:rPr lang="en-US" sz="1400" dirty="0">
                <a:latin typeface="Consolas"/>
                <a:cs typeface="Consolas"/>
              </a:rPr>
              <a:t>*/    </a:t>
            </a:r>
          </a:p>
          <a:p>
            <a:pPr algn="l">
              <a:spcBef>
                <a:spcPct val="50000"/>
              </a:spcBef>
            </a:pPr>
            <a:r>
              <a:rPr lang="en-US" sz="1400" dirty="0" smtClean="0">
                <a:latin typeface="Consolas"/>
                <a:cs typeface="Consolas"/>
              </a:rPr>
              <a:t>} </a:t>
            </a:r>
            <a:r>
              <a:rPr lang="en-US" sz="1400" dirty="0">
                <a:latin typeface="Consolas"/>
                <a:cs typeface="Consolas"/>
              </a:rPr>
              <a:t>Expression;</a:t>
            </a:r>
          </a:p>
          <a:p>
            <a:pPr algn="l">
              <a:spcBef>
                <a:spcPct val="50000"/>
              </a:spcBef>
            </a:pPr>
            <a:endParaRPr lang="en-US" sz="1400" dirty="0" smtClean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>
                <a:latin typeface="Consolas"/>
                <a:cs typeface="Consolas"/>
              </a:rPr>
              <a:t>Expression </a:t>
            </a:r>
            <a:r>
              <a:rPr lang="en-US" sz="1400" dirty="0" err="1">
                <a:latin typeface="Consolas"/>
                <a:cs typeface="Consolas"/>
              </a:rPr>
              <a:t>AST_node</a:t>
            </a:r>
            <a:r>
              <a:rPr lang="en-US" sz="1400" dirty="0">
                <a:latin typeface="Consolas"/>
                <a:cs typeface="Consolas"/>
              </a:rPr>
              <a:t>;  </a:t>
            </a:r>
            <a:r>
              <a:rPr lang="en-US" sz="1400" dirty="0" smtClean="0">
                <a:latin typeface="Consolas"/>
                <a:cs typeface="Consolas"/>
              </a:rPr>
              <a:t>	    /</a:t>
            </a:r>
            <a:r>
              <a:rPr lang="en-US" sz="1400" dirty="0">
                <a:latin typeface="Consolas"/>
                <a:cs typeface="Consolas"/>
              </a:rPr>
              <a:t>* the top node is an Expression */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latin typeface="Consolas"/>
                <a:cs typeface="Consolas"/>
              </a:rPr>
              <a:t>extern 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Parse_program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AST_node</a:t>
            </a:r>
            <a:r>
              <a:rPr lang="en-US" sz="1400" dirty="0">
                <a:latin typeface="Consolas"/>
                <a:cs typeface="Consolas"/>
              </a:rPr>
              <a:t> **);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AST for (2 * ((3*4)+9))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584152" y="1848592"/>
            <a:ext cx="5959042" cy="4714875"/>
            <a:chOff x="1809750" y="2024063"/>
            <a:chExt cx="5959042" cy="4714875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3267075" y="2066926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795713" y="2024063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V="1">
              <a:off x="3281363" y="2506937"/>
              <a:ext cx="1419498" cy="29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H="1">
              <a:off x="3727700" y="2506938"/>
              <a:ext cx="1" cy="4288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4189540" y="2506938"/>
              <a:ext cx="6223" cy="4441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3794125" y="2538413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3404957" y="287843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err="1">
                  <a:latin typeface="+mj-lt"/>
                  <a:cs typeface="Times New Roman" charset="0"/>
                </a:rPr>
                <a:t>oper</a:t>
              </a:r>
              <a:endParaRPr lang="en-US" dirty="0">
                <a:latin typeface="+mj-lt"/>
                <a:cs typeface="Times New Roman" charset="0"/>
              </a:endParaRPr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2304583" y="204950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  <a:cs typeface="Times New Roman" charset="0"/>
                </a:rPr>
                <a:t>type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2257425" y="250031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left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4552950" y="248126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right</a:t>
              </a:r>
            </a:p>
          </p:txBody>
        </p:sp>
        <p:sp>
          <p:nvSpPr>
            <p:cNvPr id="67" name="Rectangle 17"/>
            <p:cNvSpPr>
              <a:spLocks noChangeArrowheads="1"/>
            </p:cNvSpPr>
            <p:nvPr/>
          </p:nvSpPr>
          <p:spPr bwMode="auto">
            <a:xfrm>
              <a:off x="4891088" y="3362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5440343" y="3319463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 flipV="1">
              <a:off x="4874051" y="3801639"/>
              <a:ext cx="14679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 flipH="1">
              <a:off x="5327643" y="3818133"/>
              <a:ext cx="8247" cy="4370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 flipH="1">
              <a:off x="5814223" y="3819526"/>
              <a:ext cx="5552" cy="4439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5438756" y="380082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dirty="0">
                  <a:cs typeface="Times New Roman" charset="0"/>
                </a:rPr>
                <a:t>+</a:t>
              </a:r>
              <a:endParaRPr lang="en-US" dirty="0">
                <a:cs typeface="Times New Roman" charset="0"/>
              </a:endParaRP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3271838" y="4471988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3800475" y="442912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286125" y="4914900"/>
              <a:ext cx="1414462" cy="79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3700463" y="4941269"/>
              <a:ext cx="3175" cy="4270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 flipH="1">
              <a:off x="4197350" y="4929188"/>
              <a:ext cx="3175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3798888" y="494347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2124075" y="3395663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2647157" y="33528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auto">
            <a:xfrm flipV="1">
              <a:off x="2103017" y="3818132"/>
              <a:ext cx="146798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2670969" y="3867150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2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6319838" y="4505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6842919" y="4462463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 flipV="1">
              <a:off x="6334125" y="4939657"/>
              <a:ext cx="1434667" cy="85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6866732" y="4976813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9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>
              <a:off x="4829175" y="57721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5352257" y="57292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 flipV="1">
              <a:off x="4843463" y="62007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44"/>
            <p:cNvSpPr txBox="1">
              <a:spLocks noChangeArrowheads="1"/>
            </p:cNvSpPr>
            <p:nvPr/>
          </p:nvSpPr>
          <p:spPr bwMode="auto">
            <a:xfrm>
              <a:off x="5376069" y="62436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4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1" name="Rectangle 46"/>
            <p:cNvSpPr>
              <a:spLocks noChangeArrowheads="1"/>
            </p:cNvSpPr>
            <p:nvPr/>
          </p:nvSpPr>
          <p:spPr bwMode="auto">
            <a:xfrm>
              <a:off x="1809750" y="58102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92" name="Rectangle 47"/>
            <p:cNvSpPr>
              <a:spLocks noChangeArrowheads="1"/>
            </p:cNvSpPr>
            <p:nvPr/>
          </p:nvSpPr>
          <p:spPr bwMode="auto">
            <a:xfrm>
              <a:off x="2332832" y="57673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3" name="Line 48"/>
            <p:cNvSpPr>
              <a:spLocks noChangeShapeType="1"/>
            </p:cNvSpPr>
            <p:nvPr/>
          </p:nvSpPr>
          <p:spPr bwMode="auto">
            <a:xfrm flipV="1">
              <a:off x="1824038" y="62388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49"/>
            <p:cNvSpPr txBox="1">
              <a:spLocks noChangeArrowheads="1"/>
            </p:cNvSpPr>
            <p:nvPr/>
          </p:nvSpPr>
          <p:spPr bwMode="auto">
            <a:xfrm>
              <a:off x="2356644" y="62817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3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5" name="Line 50"/>
            <p:cNvSpPr>
              <a:spLocks noChangeShapeType="1"/>
            </p:cNvSpPr>
            <p:nvPr/>
          </p:nvSpPr>
          <p:spPr bwMode="auto">
            <a:xfrm flipH="1">
              <a:off x="2859088" y="2762250"/>
              <a:ext cx="663575" cy="6207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1"/>
            <p:cNvSpPr>
              <a:spLocks noChangeShapeType="1"/>
            </p:cNvSpPr>
            <p:nvPr/>
          </p:nvSpPr>
          <p:spPr bwMode="auto">
            <a:xfrm>
              <a:off x="4378325" y="2674938"/>
              <a:ext cx="1135063" cy="692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2"/>
            <p:cNvSpPr>
              <a:spLocks noChangeShapeType="1"/>
            </p:cNvSpPr>
            <p:nvPr/>
          </p:nvSpPr>
          <p:spPr bwMode="auto">
            <a:xfrm flipH="1">
              <a:off x="4502929" y="3983063"/>
              <a:ext cx="577298" cy="4865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3"/>
            <p:cNvSpPr>
              <a:spLocks noChangeShapeType="1"/>
            </p:cNvSpPr>
            <p:nvPr/>
          </p:nvSpPr>
          <p:spPr bwMode="auto">
            <a:xfrm>
              <a:off x="6078132" y="3999555"/>
              <a:ext cx="470086" cy="5030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4"/>
            <p:cNvSpPr>
              <a:spLocks noChangeShapeType="1"/>
            </p:cNvSpPr>
            <p:nvPr/>
          </p:nvSpPr>
          <p:spPr bwMode="auto">
            <a:xfrm>
              <a:off x="4437063" y="5181600"/>
              <a:ext cx="958850" cy="5746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 flipH="1">
              <a:off x="2755900" y="5167313"/>
              <a:ext cx="781050" cy="6778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AST for (2 * ((3*4)+9))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584152" y="1848592"/>
            <a:ext cx="5959042" cy="4714875"/>
            <a:chOff x="1809750" y="2024063"/>
            <a:chExt cx="5959042" cy="4714875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3267075" y="2066926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795713" y="2024063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V="1">
              <a:off x="3281363" y="2506937"/>
              <a:ext cx="1419498" cy="29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H="1">
              <a:off x="3727700" y="2506938"/>
              <a:ext cx="1" cy="4288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4189540" y="2506938"/>
              <a:ext cx="6223" cy="4441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3794125" y="2538413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3404957" y="287843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err="1">
                  <a:latin typeface="+mj-lt"/>
                  <a:cs typeface="Times New Roman" charset="0"/>
                </a:rPr>
                <a:t>oper</a:t>
              </a:r>
              <a:endParaRPr lang="en-US" dirty="0">
                <a:latin typeface="+mj-lt"/>
                <a:cs typeface="Times New Roman" charset="0"/>
              </a:endParaRPr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2304583" y="204950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  <a:cs typeface="Times New Roman" charset="0"/>
                </a:rPr>
                <a:t>type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2257425" y="250031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left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4552950" y="248126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right</a:t>
              </a:r>
            </a:p>
          </p:txBody>
        </p:sp>
        <p:sp>
          <p:nvSpPr>
            <p:cNvPr id="67" name="Rectangle 17"/>
            <p:cNvSpPr>
              <a:spLocks noChangeArrowheads="1"/>
            </p:cNvSpPr>
            <p:nvPr/>
          </p:nvSpPr>
          <p:spPr bwMode="auto">
            <a:xfrm>
              <a:off x="4891088" y="3362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5440343" y="3319463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 flipV="1">
              <a:off x="4874051" y="3801639"/>
              <a:ext cx="14679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 flipH="1">
              <a:off x="5327643" y="3818133"/>
              <a:ext cx="8247" cy="4370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 flipH="1">
              <a:off x="5814223" y="3819526"/>
              <a:ext cx="5552" cy="4439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5438756" y="380082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dirty="0">
                  <a:cs typeface="Times New Roman" charset="0"/>
                </a:rPr>
                <a:t>+</a:t>
              </a:r>
              <a:endParaRPr lang="en-US" dirty="0">
                <a:cs typeface="Times New Roman" charset="0"/>
              </a:endParaRP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3271838" y="4471988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3800475" y="442912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286125" y="4914900"/>
              <a:ext cx="1414462" cy="79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3700463" y="4941269"/>
              <a:ext cx="3175" cy="4270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 flipH="1">
              <a:off x="4197350" y="4929188"/>
              <a:ext cx="3175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3798888" y="494347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2124075" y="3395663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2647157" y="33528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auto">
            <a:xfrm flipV="1">
              <a:off x="2103017" y="3818132"/>
              <a:ext cx="146798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2670969" y="3867150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2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6319838" y="4505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6842919" y="4462463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 flipV="1">
              <a:off x="6334125" y="4939657"/>
              <a:ext cx="1434667" cy="85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6866732" y="4976813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9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>
              <a:off x="4829175" y="57721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5352257" y="57292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 flipV="1">
              <a:off x="4843463" y="62007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44"/>
            <p:cNvSpPr txBox="1">
              <a:spLocks noChangeArrowheads="1"/>
            </p:cNvSpPr>
            <p:nvPr/>
          </p:nvSpPr>
          <p:spPr bwMode="auto">
            <a:xfrm>
              <a:off x="5376069" y="62436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4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1" name="Rectangle 46"/>
            <p:cNvSpPr>
              <a:spLocks noChangeArrowheads="1"/>
            </p:cNvSpPr>
            <p:nvPr/>
          </p:nvSpPr>
          <p:spPr bwMode="auto">
            <a:xfrm>
              <a:off x="1809750" y="58102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92" name="Rectangle 47"/>
            <p:cNvSpPr>
              <a:spLocks noChangeArrowheads="1"/>
            </p:cNvSpPr>
            <p:nvPr/>
          </p:nvSpPr>
          <p:spPr bwMode="auto">
            <a:xfrm>
              <a:off x="2332832" y="57673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3" name="Line 48"/>
            <p:cNvSpPr>
              <a:spLocks noChangeShapeType="1"/>
            </p:cNvSpPr>
            <p:nvPr/>
          </p:nvSpPr>
          <p:spPr bwMode="auto">
            <a:xfrm flipV="1">
              <a:off x="1824038" y="62388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49"/>
            <p:cNvSpPr txBox="1">
              <a:spLocks noChangeArrowheads="1"/>
            </p:cNvSpPr>
            <p:nvPr/>
          </p:nvSpPr>
          <p:spPr bwMode="auto">
            <a:xfrm>
              <a:off x="2356644" y="62817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3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5" name="Line 50"/>
            <p:cNvSpPr>
              <a:spLocks noChangeShapeType="1"/>
            </p:cNvSpPr>
            <p:nvPr/>
          </p:nvSpPr>
          <p:spPr bwMode="auto">
            <a:xfrm flipH="1">
              <a:off x="2859088" y="2762250"/>
              <a:ext cx="663575" cy="6207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1"/>
            <p:cNvSpPr>
              <a:spLocks noChangeShapeType="1"/>
            </p:cNvSpPr>
            <p:nvPr/>
          </p:nvSpPr>
          <p:spPr bwMode="auto">
            <a:xfrm>
              <a:off x="4378325" y="2674938"/>
              <a:ext cx="1135063" cy="692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2"/>
            <p:cNvSpPr>
              <a:spLocks noChangeShapeType="1"/>
            </p:cNvSpPr>
            <p:nvPr/>
          </p:nvSpPr>
          <p:spPr bwMode="auto">
            <a:xfrm flipH="1">
              <a:off x="4502929" y="3983063"/>
              <a:ext cx="577298" cy="4865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3"/>
            <p:cNvSpPr>
              <a:spLocks noChangeShapeType="1"/>
            </p:cNvSpPr>
            <p:nvPr/>
          </p:nvSpPr>
          <p:spPr bwMode="auto">
            <a:xfrm>
              <a:off x="6078132" y="3999555"/>
              <a:ext cx="470086" cy="5030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4"/>
            <p:cNvSpPr>
              <a:spLocks noChangeShapeType="1"/>
            </p:cNvSpPr>
            <p:nvPr/>
          </p:nvSpPr>
          <p:spPr bwMode="auto">
            <a:xfrm>
              <a:off x="4437063" y="5181600"/>
              <a:ext cx="958850" cy="5746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 flipH="1">
              <a:off x="2755900" y="5167313"/>
              <a:ext cx="781050" cy="6778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for the Toy Compiler</a:t>
            </a:r>
            <a:endParaRPr lang="en-US" dirty="0"/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1257300" y="2057400"/>
            <a:ext cx="763290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parser.h</a:t>
            </a:r>
            <a:r>
              <a:rPr lang="en-US" sz="1600" dirty="0">
                <a:latin typeface="Consolas"/>
                <a:cs typeface="Consolas"/>
              </a:rPr>
              <a:t>"      /* for type </a:t>
            </a:r>
            <a:r>
              <a:rPr lang="en-US" sz="1600" dirty="0" err="1">
                <a:latin typeface="Consolas"/>
                <a:cs typeface="Consolas"/>
              </a:rPr>
              <a:t>AST_node</a:t>
            </a:r>
            <a:r>
              <a:rPr lang="en-US" sz="1600" dirty="0">
                <a:latin typeface="Consolas"/>
                <a:cs typeface="Consolas"/>
              </a:rPr>
              <a:t> */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backend.h</a:t>
            </a:r>
            <a:r>
              <a:rPr lang="en-US" sz="1600" dirty="0">
                <a:latin typeface="Consolas"/>
                <a:cs typeface="Consolas"/>
              </a:rPr>
              <a:t>"     /* for Process() */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error.h</a:t>
            </a:r>
            <a:r>
              <a:rPr lang="en-US" sz="1600" dirty="0">
                <a:latin typeface="Consolas"/>
                <a:cs typeface="Consolas"/>
              </a:rPr>
              <a:t>"       /* for Error() */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main(void)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AST_node</a:t>
            </a:r>
            <a:r>
              <a:rPr lang="en-US" sz="1600" dirty="0">
                <a:latin typeface="Consolas"/>
                <a:cs typeface="Consolas"/>
              </a:rPr>
              <a:t> *</a:t>
            </a:r>
            <a:r>
              <a:rPr lang="en-US" sz="1600" dirty="0" err="1">
                <a:latin typeface="Consolas"/>
                <a:cs typeface="Consolas"/>
              </a:rPr>
              <a:t>icode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 if (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!</a:t>
            </a:r>
            <a:r>
              <a:rPr lang="en-US" sz="1600" b="1" dirty="0" err="1">
                <a:solidFill>
                  <a:srgbClr val="0000FF"/>
                </a:solidFill>
                <a:latin typeface="Consolas"/>
                <a:cs typeface="Consolas"/>
              </a:rPr>
              <a:t>Parse_program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(&amp;</a:t>
            </a:r>
            <a:r>
              <a:rPr lang="en-US" sz="1600" b="1" dirty="0" err="1">
                <a:solidFill>
                  <a:srgbClr val="0000FF"/>
                </a:solidFill>
                <a:latin typeface="Consolas"/>
                <a:cs typeface="Consolas"/>
              </a:rPr>
              <a:t>icode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r>
              <a:rPr lang="en-US" sz="1600" dirty="0">
                <a:latin typeface="Consolas"/>
                <a:cs typeface="Consolas"/>
              </a:rPr>
              <a:t>) Error("No top-level expression");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Process(</a:t>
            </a:r>
            <a:r>
              <a:rPr lang="en-US" sz="1600" dirty="0" err="1">
                <a:latin typeface="Consolas"/>
                <a:cs typeface="Consolas"/>
              </a:rPr>
              <a:t>icode</a:t>
            </a:r>
            <a:r>
              <a:rPr lang="en-US" sz="1600" dirty="0">
                <a:latin typeface="Consolas"/>
                <a:cs typeface="Consolas"/>
              </a:rPr>
              <a:t>);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 return 0;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algn="l">
              <a:spcBef>
                <a:spcPct val="50000"/>
              </a:spcBef>
            </a:pP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Language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parenthesized expressions</a:t>
            </a:r>
          </a:p>
          <a:p>
            <a:r>
              <a:rPr lang="en-US" dirty="0" smtClean="0"/>
              <a:t>Arguments can be a single digit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 </a:t>
            </a:r>
            <a:r>
              <a:rPr lang="en-US" dirty="0"/>
              <a:t>(</a:t>
            </a:r>
            <a:r>
              <a:rPr lang="en-US" dirty="0" smtClean="0"/>
              <a:t>4 + (3 * 9))</a:t>
            </a:r>
          </a:p>
          <a:p>
            <a:pPr lvl="1">
              <a:buFont typeface="Lucida Grande"/>
              <a:buChar char="✗"/>
            </a:pPr>
            <a:r>
              <a:rPr lang="en-US" dirty="0" smtClean="0"/>
              <a:t>3 + 4 + 5</a:t>
            </a:r>
          </a:p>
          <a:p>
            <a:pPr lvl="1">
              <a:buFont typeface="Lucida Grande"/>
              <a:buChar char="✗"/>
            </a:pPr>
            <a:r>
              <a:rPr lang="en-US" dirty="0" smtClean="0"/>
              <a:t>(12 + 3)</a:t>
            </a:r>
            <a:br>
              <a:rPr lang="en-US" dirty="0" smtClean="0"/>
            </a:br>
            <a:endParaRPr lang="en-US" dirty="0">
              <a:sym typeface="Symbol" charset="0"/>
            </a:endParaRP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645849" y="4916308"/>
            <a:ext cx="8344051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>
                <a:latin typeface="+mn-lt"/>
              </a:rPr>
              <a:t>expression </a:t>
            </a:r>
            <a:r>
              <a:rPr lang="en-US" dirty="0">
                <a:latin typeface="+mn-lt"/>
                <a:sym typeface="Symbol" charset="0"/>
              </a:rPr>
              <a:t> digit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(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 expression operator expression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)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>
                <a:latin typeface="+mn-lt"/>
                <a:sym typeface="Symbol" charset="0"/>
              </a:rPr>
              <a:t>operator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+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*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dirty="0">
              <a:latin typeface="+mn-lt"/>
              <a:sym typeface="Symbol" charset="0"/>
            </a:endParaRPr>
          </a:p>
          <a:p>
            <a:pPr algn="l">
              <a:spcBef>
                <a:spcPct val="20000"/>
              </a:spcBef>
            </a:pPr>
            <a:r>
              <a:rPr lang="en-US" dirty="0">
                <a:latin typeface="+mn-lt"/>
                <a:sym typeface="Symbol" charset="0"/>
              </a:rPr>
              <a:t>digit 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0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1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2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3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4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5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6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7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8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r>
              <a:rPr lang="en-US" dirty="0">
                <a:latin typeface="+mn-lt"/>
                <a:sym typeface="Symbol" charset="0"/>
              </a:rPr>
              <a:t> | </a:t>
            </a:r>
            <a:r>
              <a:rPr lang="ja-JP" altLang="en-US" dirty="0">
                <a:latin typeface="+mn-lt"/>
                <a:sym typeface="Symbol" charset="0"/>
              </a:rPr>
              <a:t>‘</a:t>
            </a:r>
            <a:r>
              <a:rPr lang="en-US" dirty="0">
                <a:latin typeface="+mn-lt"/>
                <a:sym typeface="Symbol" charset="0"/>
              </a:rPr>
              <a:t>9</a:t>
            </a:r>
            <a:r>
              <a:rPr lang="ja-JP" altLang="en-US" dirty="0">
                <a:latin typeface="+mn-lt"/>
                <a:sym typeface="Symbol" charset="0"/>
              </a:rPr>
              <a:t>’</a:t>
            </a:r>
            <a:endParaRPr lang="en-US" dirty="0">
              <a:latin typeface="+mn-lt"/>
              <a:sym typeface="Symbol" charset="0"/>
            </a:endParaRPr>
          </a:p>
          <a:p>
            <a:pPr algn="l"/>
            <a:endParaRPr lang="en-US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981200"/>
            <a:ext cx="8053009" cy="4114800"/>
          </a:xfrm>
        </p:spPr>
        <p:txBody>
          <a:bodyPr/>
          <a:lstStyle/>
          <a:p>
            <a:r>
              <a:rPr lang="en-US" dirty="0" smtClean="0"/>
              <a:t>What is a compiler</a:t>
            </a:r>
          </a:p>
          <a:p>
            <a:r>
              <a:rPr lang="en-US" dirty="0" smtClean="0"/>
              <a:t>How does it work</a:t>
            </a:r>
          </a:p>
          <a:p>
            <a:r>
              <a:rPr lang="en-US" dirty="0" smtClean="0"/>
              <a:t>(Reusable) techniques &amp; tools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 smtClean="0"/>
              <a:t>lex.h</a:t>
            </a:r>
            <a:r>
              <a:rPr lang="en-US" dirty="0" smtClean="0"/>
              <a:t>: Header </a:t>
            </a:r>
            <a:r>
              <a:rPr lang="en-US" dirty="0"/>
              <a:t>F</a:t>
            </a:r>
            <a:r>
              <a:rPr lang="en-US" dirty="0" smtClean="0"/>
              <a:t>ile for </a:t>
            </a:r>
            <a:r>
              <a:rPr lang="en-US" dirty="0"/>
              <a:t>L</a:t>
            </a:r>
            <a:r>
              <a:rPr lang="en-US" dirty="0" smtClean="0"/>
              <a:t>exical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184275" y="2265363"/>
            <a:ext cx="7543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/* Define class constants *</a:t>
            </a:r>
            <a:r>
              <a:rPr lang="en-US" sz="1600" dirty="0" smtClean="0">
                <a:latin typeface="Consolas"/>
                <a:cs typeface="Consolas"/>
              </a:rPr>
              <a:t>/</a:t>
            </a: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Consolas"/>
                <a:cs typeface="Consolas"/>
              </a:rPr>
              <a:t>/* Integers are used to encode characters + special codes */</a:t>
            </a:r>
            <a:endParaRPr lang="en-US" sz="1600" dirty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/* Values 0-255 are reserved for ASCII characters */</a:t>
            </a: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define </a:t>
            </a:r>
            <a:r>
              <a:rPr lang="en-US" sz="1600" dirty="0" err="1" smtClean="0">
                <a:latin typeface="Consolas"/>
                <a:cs typeface="Consolas"/>
              </a:rPr>
              <a:t>EoF</a:t>
            </a:r>
            <a:r>
              <a:rPr lang="en-US" sz="1600" dirty="0" smtClean="0">
                <a:latin typeface="Consolas"/>
                <a:cs typeface="Consolas"/>
              </a:rPr>
              <a:t>     256</a:t>
            </a:r>
            <a:endParaRPr lang="en-US" sz="1600" dirty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#define </a:t>
            </a:r>
            <a:r>
              <a:rPr lang="en-US" sz="1600" dirty="0" smtClean="0">
                <a:latin typeface="Consolas"/>
                <a:cs typeface="Consolas"/>
              </a:rPr>
              <a:t>DIGIT   257</a:t>
            </a:r>
            <a:endParaRPr lang="en-US" sz="1600" dirty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600" dirty="0" err="1">
                <a:latin typeface="Consolas"/>
                <a:cs typeface="Consolas"/>
              </a:rPr>
              <a:t>typedef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struct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{</a:t>
            </a: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class; </a:t>
            </a:r>
            <a:endParaRPr lang="en-US" sz="1600" dirty="0" smtClean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repr</a:t>
            </a:r>
            <a:r>
              <a:rPr lang="en-US" sz="1600" dirty="0">
                <a:latin typeface="Consolas"/>
                <a:cs typeface="Consolas"/>
              </a:rPr>
              <a:t>;} </a:t>
            </a:r>
            <a:r>
              <a:rPr lang="en-US" sz="1600" dirty="0" err="1">
                <a:latin typeface="Consolas"/>
                <a:cs typeface="Consolas"/>
              </a:rPr>
              <a:t>Token_type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>
              <a:spcBef>
                <a:spcPct val="50000"/>
              </a:spcBef>
            </a:pPr>
            <a:endParaRPr lang="en-US" sz="1600" dirty="0" smtClean="0">
              <a:latin typeface="Consolas"/>
              <a:cs typeface="Consolas"/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Consolas"/>
                <a:cs typeface="Consolas"/>
              </a:rPr>
              <a:t>extern  </a:t>
            </a:r>
            <a:r>
              <a:rPr lang="en-US" sz="1600" dirty="0" err="1" smtClean="0">
                <a:latin typeface="Consolas"/>
                <a:cs typeface="Consolas"/>
              </a:rPr>
              <a:t>Token_type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Token;</a:t>
            </a: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Consolas"/>
                <a:cs typeface="Consolas"/>
              </a:rPr>
              <a:t>extern </a:t>
            </a:r>
            <a:r>
              <a:rPr lang="en-US" sz="1600" dirty="0" smtClean="0">
                <a:latin typeface="Consolas"/>
                <a:cs typeface="Consolas"/>
              </a:rPr>
              <a:t> void </a:t>
            </a:r>
            <a:r>
              <a:rPr lang="en-US" sz="1600" dirty="0" err="1">
                <a:latin typeface="Consolas"/>
                <a:cs typeface="Consolas"/>
              </a:rPr>
              <a:t>get_next_token</a:t>
            </a:r>
            <a:r>
              <a:rPr lang="en-US" sz="1600" dirty="0">
                <a:latin typeface="Consolas"/>
                <a:cs typeface="Consolas"/>
              </a:rPr>
              <a:t>(void);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1266741" y="848051"/>
            <a:ext cx="7586973" cy="69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>
                <a:latin typeface="Consolas"/>
                <a:cs typeface="Consolas"/>
              </a:rPr>
              <a:t>#include </a:t>
            </a:r>
            <a:r>
              <a:rPr lang="en-US" sz="1600" dirty="0" smtClean="0">
                <a:latin typeface="Consolas"/>
                <a:cs typeface="Consolas"/>
              </a:rPr>
              <a:t>"</a:t>
            </a:r>
            <a:r>
              <a:rPr lang="en-US" sz="1600" dirty="0" err="1">
                <a:latin typeface="Consolas"/>
                <a:cs typeface="Consolas"/>
              </a:rPr>
              <a:t>lex.h</a:t>
            </a:r>
            <a:r>
              <a:rPr lang="en-US" sz="1600" dirty="0">
                <a:latin typeface="Consolas"/>
                <a:cs typeface="Consolas"/>
              </a:rPr>
              <a:t>"  </a:t>
            </a:r>
          </a:p>
          <a:p>
            <a:pPr algn="l"/>
            <a:r>
              <a:rPr lang="en-US" sz="1600" dirty="0" err="1">
                <a:latin typeface="Consolas"/>
                <a:cs typeface="Consolas"/>
              </a:rPr>
              <a:t>token_type</a:t>
            </a:r>
            <a:r>
              <a:rPr lang="en-US" sz="1600" dirty="0">
                <a:latin typeface="Consolas"/>
                <a:cs typeface="Consolas"/>
              </a:rPr>
              <a:t> Token</a:t>
            </a:r>
            <a:r>
              <a:rPr lang="en-US" sz="1600" dirty="0" smtClean="0">
                <a:latin typeface="Consolas"/>
                <a:cs typeface="Consolas"/>
              </a:rPr>
              <a:t>;		// Global variable</a:t>
            </a:r>
            <a:endParaRPr lang="en-US" sz="1600" dirty="0">
              <a:latin typeface="Consolas"/>
              <a:cs typeface="Consolas"/>
            </a:endParaRPr>
          </a:p>
          <a:p>
            <a:pPr algn="l"/>
            <a:endParaRPr lang="en-US" sz="1600" dirty="0" smtClean="0">
              <a:latin typeface="Consolas"/>
              <a:cs typeface="Consolas"/>
            </a:endParaRPr>
          </a:p>
          <a:p>
            <a:pPr algn="l"/>
            <a:r>
              <a:rPr lang="en-US" sz="1600" dirty="0" smtClean="0">
                <a:latin typeface="Consolas"/>
                <a:cs typeface="Consolas"/>
              </a:rPr>
              <a:t>void </a:t>
            </a:r>
            <a:r>
              <a:rPr lang="en-US" sz="1600" dirty="0" err="1">
                <a:latin typeface="Consolas"/>
                <a:cs typeface="Consolas"/>
              </a:rPr>
              <a:t>get_next_token</a:t>
            </a:r>
            <a:r>
              <a:rPr lang="en-US" sz="1600" dirty="0">
                <a:latin typeface="Consolas"/>
                <a:cs typeface="Consolas"/>
              </a:rPr>
              <a:t>(void)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do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 = </a:t>
            </a:r>
            <a:r>
              <a:rPr lang="en-US" sz="1600" dirty="0" err="1">
                <a:latin typeface="Consolas"/>
                <a:cs typeface="Consolas"/>
              </a:rPr>
              <a:t>getchar</a:t>
            </a:r>
            <a:r>
              <a:rPr lang="en-US" sz="1600" dirty="0">
                <a:latin typeface="Consolas"/>
                <a:cs typeface="Consolas"/>
              </a:rPr>
              <a:t>();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if (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 &lt; 0)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    </a:t>
            </a:r>
            <a:r>
              <a:rPr lang="en-US" sz="1600" dirty="0" err="1">
                <a:solidFill>
                  <a:srgbClr val="1A8CFF"/>
                </a:solidFill>
                <a:latin typeface="Consolas"/>
                <a:cs typeface="Consolas"/>
              </a:rPr>
              <a:t>Token.class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 = </a:t>
            </a:r>
            <a:r>
              <a:rPr lang="en-US" sz="1600" dirty="0" err="1">
                <a:solidFill>
                  <a:srgbClr val="1A8CFF"/>
                </a:solidFill>
                <a:latin typeface="Consolas"/>
                <a:cs typeface="Consolas"/>
              </a:rPr>
              <a:t>EoF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; </a:t>
            </a:r>
            <a:r>
              <a:rPr lang="en-US" sz="1600" dirty="0" err="1">
                <a:solidFill>
                  <a:srgbClr val="1A8CFF"/>
                </a:solidFill>
                <a:latin typeface="Consolas"/>
                <a:cs typeface="Consolas"/>
              </a:rPr>
              <a:t>Token.repr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 = '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#’</a:t>
            </a:r>
            <a:r>
              <a:rPr lang="en-US" sz="1600" dirty="0" smtClean="0">
                <a:latin typeface="Consolas"/>
                <a:cs typeface="Consolas"/>
              </a:rPr>
              <a:t>; return;}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 } while (</a:t>
            </a:r>
            <a:r>
              <a:rPr lang="en-US" sz="1600" dirty="0" err="1">
                <a:latin typeface="Consolas"/>
                <a:cs typeface="Consolas"/>
              </a:rPr>
              <a:t>Layout_char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))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 if ('0' &lt;=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 &amp;&amp;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 &lt;= '9') </a:t>
            </a:r>
            <a:endParaRPr lang="en-US" sz="1600" dirty="0" smtClean="0">
              <a:latin typeface="Consolas"/>
              <a:cs typeface="Consolas"/>
            </a:endParaRP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	</a:t>
            </a:r>
            <a:r>
              <a:rPr lang="en-US" sz="1600" dirty="0" err="1" smtClean="0">
                <a:solidFill>
                  <a:srgbClr val="1A8CFF"/>
                </a:solidFill>
                <a:latin typeface="Consolas"/>
                <a:cs typeface="Consolas"/>
              </a:rPr>
              <a:t>Token.class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= DIGIT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;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 else </a:t>
            </a:r>
            <a:endParaRPr lang="en-US" sz="1600" dirty="0" smtClean="0">
              <a:latin typeface="Consolas"/>
              <a:cs typeface="Consolas"/>
            </a:endParaRPr>
          </a:p>
          <a:p>
            <a:pPr algn="l"/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	</a:t>
            </a:r>
            <a:r>
              <a:rPr lang="en-US" sz="1600" dirty="0" err="1" smtClean="0">
                <a:solidFill>
                  <a:srgbClr val="1A8CFF"/>
                </a:solidFill>
                <a:latin typeface="Consolas"/>
                <a:cs typeface="Consolas"/>
              </a:rPr>
              <a:t>Token.class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= </a:t>
            </a:r>
            <a:r>
              <a:rPr lang="en-US" sz="1600" dirty="0" err="1">
                <a:solidFill>
                  <a:srgbClr val="1A8CFF"/>
                </a:solidFill>
                <a:latin typeface="Consolas"/>
                <a:cs typeface="Consolas"/>
              </a:rPr>
              <a:t>ch</a:t>
            </a:r>
            <a:r>
              <a:rPr lang="en-US" sz="1600" dirty="0" smtClean="0">
                <a:solidFill>
                  <a:srgbClr val="1A8CFF"/>
                </a:solidFill>
                <a:latin typeface="Consolas"/>
                <a:cs typeface="Consolas"/>
              </a:rPr>
              <a:t>;</a:t>
            </a:r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1A8CFF"/>
                </a:solidFill>
                <a:latin typeface="Consolas"/>
                <a:cs typeface="Consolas"/>
              </a:rPr>
              <a:t>Token.repr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 = </a:t>
            </a:r>
            <a:r>
              <a:rPr lang="en-US" sz="1600" dirty="0" err="1">
                <a:solidFill>
                  <a:srgbClr val="1A8CFF"/>
                </a:solidFill>
                <a:latin typeface="Consolas"/>
                <a:cs typeface="Consolas"/>
              </a:rPr>
              <a:t>ch</a:t>
            </a:r>
            <a:r>
              <a:rPr lang="en-US" sz="1600" dirty="0">
                <a:solidFill>
                  <a:srgbClr val="1A8CFF"/>
                </a:solidFill>
                <a:latin typeface="Consolas"/>
                <a:cs typeface="Consolas"/>
              </a:rPr>
              <a:t>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 </a:t>
            </a:r>
            <a:endParaRPr lang="en-US" sz="1600" dirty="0" smtClean="0">
              <a:latin typeface="Consolas"/>
              <a:cs typeface="Consolas"/>
            </a:endParaRP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 smtClean="0">
                <a:latin typeface="Consolas"/>
                <a:cs typeface="Consolas"/>
              </a:rPr>
              <a:t>static 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Layout_char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switch (</a:t>
            </a:r>
            <a:r>
              <a:rPr lang="en-US" sz="1600" dirty="0" err="1">
                <a:latin typeface="Consolas"/>
                <a:cs typeface="Consolas"/>
              </a:rPr>
              <a:t>ch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	case ' ': case '\t': case '\n': return 1;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	default:                        return 0;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endParaRPr lang="en-US" sz="1600" dirty="0" smtClean="0">
              <a:latin typeface="Consolas"/>
              <a:cs typeface="Consolas"/>
            </a:endParaRP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34" y="0"/>
            <a:ext cx="7772400" cy="1143000"/>
          </a:xfrm>
        </p:spPr>
        <p:txBody>
          <a:bodyPr/>
          <a:lstStyle/>
          <a:p>
            <a:r>
              <a:rPr lang="en-US" dirty="0" smtClean="0"/>
              <a:t>Lexical Analyzer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AST for (2 * ((3*4)+9))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584152" y="1848592"/>
            <a:ext cx="5959042" cy="4714875"/>
            <a:chOff x="1809750" y="2024063"/>
            <a:chExt cx="5959042" cy="4714875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3267075" y="2066926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795713" y="2024063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V="1">
              <a:off x="3281363" y="2506937"/>
              <a:ext cx="1419498" cy="29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H="1">
              <a:off x="3727700" y="2506938"/>
              <a:ext cx="1" cy="4288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4189540" y="2506938"/>
              <a:ext cx="6223" cy="4441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3794125" y="2538413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3404957" y="287843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err="1">
                  <a:latin typeface="+mj-lt"/>
                  <a:cs typeface="Times New Roman" charset="0"/>
                </a:rPr>
                <a:t>oper</a:t>
              </a:r>
              <a:endParaRPr lang="en-US" dirty="0">
                <a:latin typeface="+mj-lt"/>
                <a:cs typeface="Times New Roman" charset="0"/>
              </a:endParaRPr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2304583" y="204950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  <a:cs typeface="Times New Roman" charset="0"/>
                </a:rPr>
                <a:t>type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2257425" y="250031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left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4552950" y="248126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right</a:t>
              </a:r>
            </a:p>
          </p:txBody>
        </p:sp>
        <p:sp>
          <p:nvSpPr>
            <p:cNvPr id="67" name="Rectangle 17"/>
            <p:cNvSpPr>
              <a:spLocks noChangeArrowheads="1"/>
            </p:cNvSpPr>
            <p:nvPr/>
          </p:nvSpPr>
          <p:spPr bwMode="auto">
            <a:xfrm>
              <a:off x="4891088" y="3362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5440343" y="3319463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 flipV="1">
              <a:off x="4874051" y="3801639"/>
              <a:ext cx="14679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 flipH="1">
              <a:off x="5327643" y="3818133"/>
              <a:ext cx="8247" cy="4370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 flipH="1">
              <a:off x="5814223" y="3819526"/>
              <a:ext cx="5552" cy="4439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5438756" y="380082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dirty="0">
                  <a:cs typeface="Times New Roman" charset="0"/>
                </a:rPr>
                <a:t>+</a:t>
              </a:r>
              <a:endParaRPr lang="en-US" dirty="0">
                <a:cs typeface="Times New Roman" charset="0"/>
              </a:endParaRP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3271838" y="4471988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3800475" y="442912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286125" y="4914900"/>
              <a:ext cx="1414462" cy="79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3700463" y="4941269"/>
              <a:ext cx="3175" cy="4270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 flipH="1">
              <a:off x="4197350" y="4929188"/>
              <a:ext cx="3175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3798888" y="494347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2124075" y="3395663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2647157" y="33528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auto">
            <a:xfrm flipV="1">
              <a:off x="2103017" y="3818132"/>
              <a:ext cx="146798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2670969" y="3867150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2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6319838" y="4505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6842919" y="4462463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 flipV="1">
              <a:off x="6334125" y="4939657"/>
              <a:ext cx="1434667" cy="85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6866732" y="4976813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9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>
              <a:off x="4829175" y="57721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5352257" y="57292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 flipV="1">
              <a:off x="4843463" y="62007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44"/>
            <p:cNvSpPr txBox="1">
              <a:spLocks noChangeArrowheads="1"/>
            </p:cNvSpPr>
            <p:nvPr/>
          </p:nvSpPr>
          <p:spPr bwMode="auto">
            <a:xfrm>
              <a:off x="5376069" y="62436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4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1" name="Rectangle 46"/>
            <p:cNvSpPr>
              <a:spLocks noChangeArrowheads="1"/>
            </p:cNvSpPr>
            <p:nvPr/>
          </p:nvSpPr>
          <p:spPr bwMode="auto">
            <a:xfrm>
              <a:off x="1809750" y="58102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92" name="Rectangle 47"/>
            <p:cNvSpPr>
              <a:spLocks noChangeArrowheads="1"/>
            </p:cNvSpPr>
            <p:nvPr/>
          </p:nvSpPr>
          <p:spPr bwMode="auto">
            <a:xfrm>
              <a:off x="2332832" y="57673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3" name="Line 48"/>
            <p:cNvSpPr>
              <a:spLocks noChangeShapeType="1"/>
            </p:cNvSpPr>
            <p:nvPr/>
          </p:nvSpPr>
          <p:spPr bwMode="auto">
            <a:xfrm flipV="1">
              <a:off x="1824038" y="62388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49"/>
            <p:cNvSpPr txBox="1">
              <a:spLocks noChangeArrowheads="1"/>
            </p:cNvSpPr>
            <p:nvPr/>
          </p:nvSpPr>
          <p:spPr bwMode="auto">
            <a:xfrm>
              <a:off x="2356644" y="62817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3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5" name="Line 50"/>
            <p:cNvSpPr>
              <a:spLocks noChangeShapeType="1"/>
            </p:cNvSpPr>
            <p:nvPr/>
          </p:nvSpPr>
          <p:spPr bwMode="auto">
            <a:xfrm flipH="1">
              <a:off x="2859088" y="2762250"/>
              <a:ext cx="663575" cy="6207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1"/>
            <p:cNvSpPr>
              <a:spLocks noChangeShapeType="1"/>
            </p:cNvSpPr>
            <p:nvPr/>
          </p:nvSpPr>
          <p:spPr bwMode="auto">
            <a:xfrm>
              <a:off x="4378325" y="2674938"/>
              <a:ext cx="1135063" cy="692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2"/>
            <p:cNvSpPr>
              <a:spLocks noChangeShapeType="1"/>
            </p:cNvSpPr>
            <p:nvPr/>
          </p:nvSpPr>
          <p:spPr bwMode="auto">
            <a:xfrm flipH="1">
              <a:off x="4502929" y="3983063"/>
              <a:ext cx="577298" cy="4865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3"/>
            <p:cNvSpPr>
              <a:spLocks noChangeShapeType="1"/>
            </p:cNvSpPr>
            <p:nvPr/>
          </p:nvSpPr>
          <p:spPr bwMode="auto">
            <a:xfrm>
              <a:off x="6078132" y="3999555"/>
              <a:ext cx="470086" cy="5030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4"/>
            <p:cNvSpPr>
              <a:spLocks noChangeShapeType="1"/>
            </p:cNvSpPr>
            <p:nvPr/>
          </p:nvSpPr>
          <p:spPr bwMode="auto">
            <a:xfrm>
              <a:off x="4437063" y="5181600"/>
              <a:ext cx="958850" cy="5746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 flipH="1">
              <a:off x="2755900" y="5167313"/>
              <a:ext cx="781050" cy="6778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for the Toy Compiler</a:t>
            </a:r>
            <a:endParaRPr lang="en-US" dirty="0"/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1257300" y="2057400"/>
            <a:ext cx="763290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parser.h</a:t>
            </a:r>
            <a:r>
              <a:rPr lang="en-US" sz="1600" dirty="0">
                <a:latin typeface="Consolas"/>
                <a:cs typeface="Consolas"/>
              </a:rPr>
              <a:t>"      /* for type </a:t>
            </a:r>
            <a:r>
              <a:rPr lang="en-US" sz="1600" dirty="0" err="1">
                <a:latin typeface="Consolas"/>
                <a:cs typeface="Consolas"/>
              </a:rPr>
              <a:t>AST_node</a:t>
            </a:r>
            <a:r>
              <a:rPr lang="en-US" sz="1600" dirty="0">
                <a:latin typeface="Consolas"/>
                <a:cs typeface="Consolas"/>
              </a:rPr>
              <a:t> */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backend.h</a:t>
            </a:r>
            <a:r>
              <a:rPr lang="en-US" sz="1600" dirty="0">
                <a:latin typeface="Consolas"/>
                <a:cs typeface="Consolas"/>
              </a:rPr>
              <a:t>"     /* for Process() */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error.h</a:t>
            </a:r>
            <a:r>
              <a:rPr lang="en-US" sz="1600" dirty="0">
                <a:latin typeface="Consolas"/>
                <a:cs typeface="Consolas"/>
              </a:rPr>
              <a:t>"       /* for Error() */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main(void)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AST_node</a:t>
            </a:r>
            <a:r>
              <a:rPr lang="en-US" sz="1600" dirty="0">
                <a:latin typeface="Consolas"/>
                <a:cs typeface="Consolas"/>
              </a:rPr>
              <a:t> *</a:t>
            </a:r>
            <a:r>
              <a:rPr lang="en-US" sz="1600" dirty="0" err="1">
                <a:latin typeface="Consolas"/>
                <a:cs typeface="Consolas"/>
              </a:rPr>
              <a:t>icode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 if (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!</a:t>
            </a:r>
            <a:r>
              <a:rPr lang="en-US" sz="1600" b="1" dirty="0" err="1">
                <a:solidFill>
                  <a:srgbClr val="0000FF"/>
                </a:solidFill>
                <a:latin typeface="Consolas"/>
                <a:cs typeface="Consolas"/>
              </a:rPr>
              <a:t>Parse_program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(&amp;</a:t>
            </a:r>
            <a:r>
              <a:rPr lang="en-US" sz="1600" b="1" dirty="0" err="1">
                <a:solidFill>
                  <a:srgbClr val="0000FF"/>
                </a:solidFill>
                <a:latin typeface="Consolas"/>
                <a:cs typeface="Consolas"/>
              </a:rPr>
              <a:t>icode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r>
              <a:rPr lang="en-US" sz="1600" dirty="0">
                <a:latin typeface="Consolas"/>
                <a:cs typeface="Consolas"/>
              </a:rPr>
              <a:t>) Error("No top-level expression");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Process(</a:t>
            </a:r>
            <a:r>
              <a:rPr lang="en-US" sz="1600" dirty="0" err="1">
                <a:latin typeface="Consolas"/>
                <a:cs typeface="Consolas"/>
              </a:rPr>
              <a:t>icode</a:t>
            </a:r>
            <a:r>
              <a:rPr lang="en-US" sz="1600" dirty="0">
                <a:latin typeface="Consolas"/>
                <a:cs typeface="Consolas"/>
              </a:rPr>
              <a:t>);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    return 0;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algn="l">
              <a:spcBef>
                <a:spcPct val="50000"/>
              </a:spcBef>
            </a:pP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627312" y="0"/>
            <a:ext cx="7772400" cy="1143000"/>
          </a:xfrm>
        </p:spPr>
        <p:txBody>
          <a:bodyPr/>
          <a:lstStyle/>
          <a:p>
            <a:r>
              <a:rPr lang="en-US" dirty="0" smtClean="0"/>
              <a:t>Parser Environment</a:t>
            </a:r>
            <a:endParaRPr lang="en-US" dirty="0"/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011999" y="1057029"/>
            <a:ext cx="7970113" cy="575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>
                <a:latin typeface="Consolas"/>
                <a:cs typeface="Consolas"/>
              </a:rPr>
              <a:t>#include </a:t>
            </a:r>
            <a:r>
              <a:rPr lang="en-US" sz="1600" dirty="0" smtClean="0">
                <a:latin typeface="Consolas"/>
                <a:cs typeface="Consolas"/>
              </a:rPr>
              <a:t>"</a:t>
            </a:r>
            <a:r>
              <a:rPr lang="en-US" sz="1600" dirty="0" err="1" smtClean="0">
                <a:latin typeface="Consolas"/>
                <a:cs typeface="Consolas"/>
              </a:rPr>
              <a:t>lex.h</a:t>
            </a:r>
            <a:r>
              <a:rPr lang="en-US" sz="1600" dirty="0" smtClean="0">
                <a:latin typeface="Consolas"/>
                <a:cs typeface="Consolas"/>
              </a:rPr>
              <a:t>”, "</a:t>
            </a:r>
            <a:r>
              <a:rPr lang="en-US" sz="1600" dirty="0" err="1" smtClean="0">
                <a:latin typeface="Consolas"/>
                <a:cs typeface="Consolas"/>
              </a:rPr>
              <a:t>error.h</a:t>
            </a:r>
            <a:r>
              <a:rPr lang="en-US" sz="1600" dirty="0" smtClean="0">
                <a:latin typeface="Consolas"/>
                <a:cs typeface="Consolas"/>
              </a:rPr>
              <a:t>”, "</a:t>
            </a:r>
            <a:r>
              <a:rPr lang="en-US" sz="1600" dirty="0" err="1">
                <a:latin typeface="Consolas"/>
                <a:cs typeface="Consolas"/>
              </a:rPr>
              <a:t>parser.h</a:t>
            </a:r>
            <a:r>
              <a:rPr lang="en-US" sz="1600" dirty="0">
                <a:latin typeface="Consolas"/>
                <a:cs typeface="Consolas"/>
              </a:rPr>
              <a:t>" </a:t>
            </a:r>
            <a:endParaRPr lang="en-US" sz="1600" dirty="0" smtClean="0">
              <a:latin typeface="Consolas"/>
              <a:cs typeface="Consolas"/>
            </a:endParaRP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r>
              <a:rPr lang="en-US" sz="1600" dirty="0">
                <a:latin typeface="Consolas"/>
                <a:cs typeface="Consolas"/>
              </a:rPr>
              <a:t>static Expression *</a:t>
            </a:r>
            <a:r>
              <a:rPr lang="en-US" sz="1600" dirty="0" err="1">
                <a:latin typeface="Consolas"/>
                <a:cs typeface="Consolas"/>
              </a:rPr>
              <a:t>new_expression</a:t>
            </a:r>
            <a:r>
              <a:rPr lang="en-US" sz="1600" dirty="0">
                <a:latin typeface="Consolas"/>
                <a:cs typeface="Consolas"/>
              </a:rPr>
              <a:t>(void)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return (Expression *)</a:t>
            </a:r>
            <a:r>
              <a:rPr lang="en-US" sz="1600" dirty="0" err="1">
                <a:latin typeface="Consolas"/>
                <a:cs typeface="Consolas"/>
              </a:rPr>
              <a:t>malloc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sizeof</a:t>
            </a:r>
            <a:r>
              <a:rPr lang="en-US" sz="1600" dirty="0">
                <a:latin typeface="Consolas"/>
                <a:cs typeface="Consolas"/>
              </a:rPr>
              <a:t> (Expression));</a:t>
            </a:r>
          </a:p>
          <a:p>
            <a:pPr algn="l"/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algn="l"/>
            <a:r>
              <a:rPr lang="en-US" sz="1600" dirty="0" smtClean="0">
                <a:latin typeface="Consolas"/>
                <a:cs typeface="Consolas"/>
              </a:rPr>
              <a:t> </a:t>
            </a: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endParaRPr lang="en-US" sz="1600" dirty="0">
              <a:latin typeface="Consolas"/>
              <a:cs typeface="Consolas"/>
            </a:endParaRPr>
          </a:p>
          <a:p>
            <a:pPr algn="l"/>
            <a:endParaRPr lang="en-US" sz="1600" dirty="0" smtClean="0">
              <a:latin typeface="Consolas"/>
              <a:cs typeface="Consolas"/>
            </a:endParaRPr>
          </a:p>
          <a:p>
            <a:pPr algn="l"/>
            <a:r>
              <a:rPr lang="en-US" sz="1600" dirty="0" smtClean="0">
                <a:latin typeface="Consolas"/>
                <a:cs typeface="Consolas"/>
              </a:rPr>
              <a:t>static 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Parse_operator</a:t>
            </a:r>
            <a:r>
              <a:rPr lang="en-US" sz="1600" dirty="0">
                <a:latin typeface="Consolas"/>
                <a:cs typeface="Consolas"/>
              </a:rPr>
              <a:t>(Operator *</a:t>
            </a:r>
            <a:r>
              <a:rPr lang="en-US" sz="1600" dirty="0" err="1">
                <a:latin typeface="Consolas"/>
                <a:cs typeface="Consolas"/>
              </a:rPr>
              <a:t>oper_p</a:t>
            </a:r>
            <a:r>
              <a:rPr lang="en-US" sz="1600" dirty="0">
                <a:latin typeface="Consolas"/>
                <a:cs typeface="Consolas"/>
              </a:rPr>
              <a:t>);</a:t>
            </a:r>
          </a:p>
          <a:p>
            <a:pPr algn="l"/>
            <a:r>
              <a:rPr lang="en-US" sz="1600" dirty="0" smtClean="0">
                <a:latin typeface="Consolas"/>
                <a:cs typeface="Consolas"/>
              </a:rPr>
              <a:t>static 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Parse_expression</a:t>
            </a:r>
            <a:r>
              <a:rPr lang="en-US" sz="1600" dirty="0">
                <a:latin typeface="Consolas"/>
                <a:cs typeface="Consolas"/>
              </a:rPr>
              <a:t>(Expression **</a:t>
            </a:r>
            <a:r>
              <a:rPr lang="en-US" sz="1600" dirty="0" err="1">
                <a:latin typeface="Consolas"/>
                <a:cs typeface="Consolas"/>
              </a:rPr>
              <a:t>expr_p</a:t>
            </a:r>
            <a:r>
              <a:rPr lang="en-US" sz="1600" dirty="0">
                <a:latin typeface="Consolas"/>
                <a:cs typeface="Consolas"/>
              </a:rPr>
              <a:t>);</a:t>
            </a:r>
          </a:p>
          <a:p>
            <a:pPr algn="l"/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Parse_program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AST_node</a:t>
            </a:r>
            <a:r>
              <a:rPr lang="en-US" sz="1600" dirty="0">
                <a:latin typeface="Consolas"/>
                <a:cs typeface="Consolas"/>
              </a:rPr>
              <a:t> **</a:t>
            </a:r>
            <a:r>
              <a:rPr lang="en-US" sz="1600" dirty="0" err="1">
                <a:latin typeface="Consolas"/>
                <a:cs typeface="Consolas"/>
              </a:rPr>
              <a:t>icode_p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Expression *</a:t>
            </a:r>
            <a:r>
              <a:rPr lang="en-US" sz="1600" dirty="0" err="1">
                <a:latin typeface="Consolas"/>
                <a:cs typeface="Consolas"/>
              </a:rPr>
              <a:t>expr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get_next_token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()</a:t>
            </a:r>
            <a:r>
              <a:rPr lang="en-US" sz="1600" dirty="0">
                <a:latin typeface="Consolas"/>
                <a:cs typeface="Consolas"/>
              </a:rPr>
              <a:t>;           /* start the lexical analyzer */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if (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Parse_expression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(&amp;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expr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)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if (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Token.class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 != 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EoF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    Error("Garbage after end of program");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*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icode_p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 = 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expr</a:t>
            </a:r>
            <a:r>
              <a:rPr lang="en-US" sz="1600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return 1;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return 0;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Parsing</a:t>
            </a:r>
            <a:endParaRPr lang="en-US" dirty="0"/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>
          <a:xfrm>
            <a:off x="669089" y="1747238"/>
            <a:ext cx="7772400" cy="4114800"/>
          </a:xfrm>
        </p:spPr>
        <p:txBody>
          <a:bodyPr/>
          <a:lstStyle/>
          <a:p>
            <a:r>
              <a:rPr lang="en-US" sz="2400" dirty="0" smtClean="0"/>
              <a:t>Optimistically build the tree from the root to leaves</a:t>
            </a:r>
          </a:p>
          <a:p>
            <a:r>
              <a:rPr lang="en-US" sz="2400" dirty="0" smtClean="0"/>
              <a:t>For every P </a:t>
            </a:r>
            <a:r>
              <a:rPr lang="en-US" sz="2400" dirty="0" smtClean="0">
                <a:sym typeface="Symbol" charset="0"/>
              </a:rPr>
              <a:t> A1 A2 … An | B1 B2 … </a:t>
            </a:r>
            <a:r>
              <a:rPr lang="en-US" sz="2400" dirty="0" err="1" smtClean="0">
                <a:sym typeface="Symbol" charset="0"/>
              </a:rPr>
              <a:t>Bm</a:t>
            </a:r>
            <a:endParaRPr lang="en-US" sz="2400" dirty="0" smtClean="0">
              <a:sym typeface="Symbol" charset="0"/>
            </a:endParaRPr>
          </a:p>
          <a:p>
            <a:pPr lvl="1"/>
            <a:r>
              <a:rPr lang="en-US" sz="2000" dirty="0" smtClean="0">
                <a:sym typeface="Symbol" charset="0"/>
              </a:rPr>
              <a:t>If A1 succeeds</a:t>
            </a:r>
          </a:p>
          <a:p>
            <a:pPr lvl="2"/>
            <a:r>
              <a:rPr lang="en-US" sz="1800" dirty="0" smtClean="0">
                <a:sym typeface="Symbol" charset="0"/>
              </a:rPr>
              <a:t>If A2 succeeds &amp; A3 succeeds &amp; …</a:t>
            </a:r>
          </a:p>
          <a:p>
            <a:pPr lvl="2"/>
            <a:r>
              <a:rPr lang="en-US" sz="1800" dirty="0" smtClean="0">
                <a:sym typeface="Symbol" charset="0"/>
              </a:rPr>
              <a:t>Else </a:t>
            </a:r>
            <a:r>
              <a:rPr lang="en-US" sz="1800" dirty="0" smtClean="0">
                <a:solidFill>
                  <a:srgbClr val="3366FF"/>
                </a:solidFill>
                <a:sym typeface="Symbol" charset="0"/>
              </a:rPr>
              <a:t>fail</a:t>
            </a:r>
          </a:p>
          <a:p>
            <a:pPr lvl="1"/>
            <a:r>
              <a:rPr lang="en-US" sz="2000" dirty="0" smtClean="0">
                <a:sym typeface="Symbol" charset="0"/>
              </a:rPr>
              <a:t>Else if B1 succeeds</a:t>
            </a:r>
          </a:p>
          <a:p>
            <a:pPr lvl="2"/>
            <a:r>
              <a:rPr lang="en-US" sz="1800" dirty="0" smtClean="0">
                <a:sym typeface="Symbol" charset="0"/>
              </a:rPr>
              <a:t>If B2 </a:t>
            </a:r>
            <a:r>
              <a:rPr lang="en-US" sz="1800" dirty="0">
                <a:sym typeface="Symbol" charset="0"/>
              </a:rPr>
              <a:t>succeeds &amp; </a:t>
            </a:r>
            <a:r>
              <a:rPr lang="en-US" sz="1800" dirty="0" smtClean="0">
                <a:sym typeface="Symbol" charset="0"/>
              </a:rPr>
              <a:t>B3 succeeds &amp; ..</a:t>
            </a:r>
            <a:endParaRPr lang="en-US" sz="1800" dirty="0">
              <a:sym typeface="Symbol" charset="0"/>
            </a:endParaRPr>
          </a:p>
          <a:p>
            <a:pPr lvl="2"/>
            <a:r>
              <a:rPr lang="en-US" sz="1800" dirty="0" smtClean="0">
                <a:sym typeface="Symbol" charset="0"/>
              </a:rPr>
              <a:t>Else </a:t>
            </a:r>
            <a:r>
              <a:rPr lang="en-US" sz="1800" dirty="0" smtClean="0">
                <a:solidFill>
                  <a:srgbClr val="3366FF"/>
                </a:solidFill>
                <a:sym typeface="Symbol" charset="0"/>
              </a:rPr>
              <a:t>fail</a:t>
            </a:r>
          </a:p>
          <a:p>
            <a:pPr lvl="1"/>
            <a:r>
              <a:rPr lang="en-US" sz="2000" dirty="0" smtClean="0">
                <a:sym typeface="Symbol" charset="0"/>
              </a:rPr>
              <a:t>Else </a:t>
            </a:r>
            <a:r>
              <a:rPr lang="en-US" sz="2000" dirty="0" smtClean="0">
                <a:solidFill>
                  <a:srgbClr val="3366FF"/>
                </a:solidFill>
                <a:sym typeface="Symbol" charset="0"/>
              </a:rPr>
              <a:t>fail</a:t>
            </a:r>
          </a:p>
          <a:p>
            <a:pPr lvl="1"/>
            <a:endParaRPr lang="en-US" sz="1050" dirty="0" smtClean="0"/>
          </a:p>
          <a:p>
            <a:r>
              <a:rPr lang="en-US" sz="2400" dirty="0" smtClean="0"/>
              <a:t>Recursive descent parsing</a:t>
            </a:r>
          </a:p>
          <a:p>
            <a:pPr lvl="1"/>
            <a:r>
              <a:rPr lang="en-US" sz="2000" dirty="0" smtClean="0"/>
              <a:t>Simplified: </a:t>
            </a:r>
            <a:r>
              <a:rPr lang="en-US" sz="2000" dirty="0" smtClean="0">
                <a:sym typeface="Symbol" charset="0"/>
              </a:rPr>
              <a:t>no backtracking</a:t>
            </a:r>
            <a:endParaRPr lang="en-US" sz="2000" dirty="0" smtClean="0"/>
          </a:p>
          <a:p>
            <a:r>
              <a:rPr lang="en-US" sz="2400" dirty="0" smtClean="0"/>
              <a:t>Can be applied for certain grammars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248936" y="896395"/>
            <a:ext cx="889506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onsolas"/>
                <a:cs typeface="Consolas"/>
              </a:rPr>
              <a:t>static 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Consolas"/>
                <a:cs typeface="Consolas"/>
              </a:rPr>
              <a:t>Parse_expression</a:t>
            </a:r>
            <a:r>
              <a:rPr lang="en-US" sz="1400" dirty="0">
                <a:latin typeface="Consolas"/>
                <a:cs typeface="Consolas"/>
              </a:rPr>
              <a:t>(Expression **</a:t>
            </a:r>
            <a:r>
              <a:rPr lang="en-US" sz="1400" dirty="0" err="1">
                <a:latin typeface="Consolas"/>
                <a:cs typeface="Consolas"/>
              </a:rPr>
              <a:t>expr_p</a:t>
            </a:r>
            <a:r>
              <a:rPr lang="en-US" sz="14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Expression *</a:t>
            </a:r>
            <a:r>
              <a:rPr lang="en-US" sz="1400" dirty="0" err="1">
                <a:latin typeface="Consolas"/>
                <a:cs typeface="Consolas"/>
              </a:rPr>
              <a:t>expr</a:t>
            </a:r>
            <a:r>
              <a:rPr lang="en-US" sz="1400" dirty="0">
                <a:latin typeface="Consolas"/>
                <a:cs typeface="Consolas"/>
              </a:rPr>
              <a:t> = *</a:t>
            </a:r>
            <a:r>
              <a:rPr lang="en-US" sz="1400" dirty="0" err="1">
                <a:latin typeface="Consolas"/>
                <a:cs typeface="Consolas"/>
              </a:rPr>
              <a:t>expr_p</a:t>
            </a:r>
            <a:r>
              <a:rPr lang="en-US" sz="1400" dirty="0">
                <a:latin typeface="Consolas"/>
                <a:cs typeface="Consolas"/>
              </a:rPr>
              <a:t> = </a:t>
            </a:r>
            <a:r>
              <a:rPr lang="en-US" sz="1400" dirty="0" err="1">
                <a:latin typeface="Consolas"/>
                <a:cs typeface="Consolas"/>
              </a:rPr>
              <a:t>new_expression</a:t>
            </a:r>
            <a:r>
              <a:rPr lang="en-US" sz="1400" dirty="0">
                <a:latin typeface="Consolas"/>
                <a:cs typeface="Consolas"/>
              </a:rPr>
              <a:t>();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if (</a:t>
            </a:r>
            <a:r>
              <a:rPr lang="en-US" sz="1400" dirty="0" err="1">
                <a:latin typeface="Consolas"/>
                <a:cs typeface="Consolas"/>
              </a:rPr>
              <a:t>Token.class</a:t>
            </a:r>
            <a:r>
              <a:rPr lang="en-US" sz="1400" dirty="0">
                <a:latin typeface="Consolas"/>
                <a:cs typeface="Consolas"/>
              </a:rPr>
              <a:t> == DIGIT) {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</a:t>
            </a:r>
            <a:r>
              <a:rPr lang="en-US" sz="1400" dirty="0" err="1">
                <a:latin typeface="Consolas"/>
                <a:cs typeface="Consolas"/>
              </a:rPr>
              <a:t>expr</a:t>
            </a:r>
            <a:r>
              <a:rPr lang="en-US" sz="1400" dirty="0">
                <a:latin typeface="Consolas"/>
                <a:cs typeface="Consolas"/>
              </a:rPr>
              <a:t>-&gt;type = 'D'; </a:t>
            </a:r>
            <a:r>
              <a:rPr lang="en-US" sz="1400" dirty="0" err="1">
                <a:latin typeface="Consolas"/>
                <a:cs typeface="Consolas"/>
              </a:rPr>
              <a:t>expr</a:t>
            </a:r>
            <a:r>
              <a:rPr lang="en-US" sz="1400" dirty="0">
                <a:latin typeface="Consolas"/>
                <a:cs typeface="Consolas"/>
              </a:rPr>
              <a:t>-&gt;value = </a:t>
            </a:r>
            <a:r>
              <a:rPr lang="en-US" sz="1400" dirty="0" err="1">
                <a:latin typeface="Consolas"/>
                <a:cs typeface="Consolas"/>
              </a:rPr>
              <a:t>Token.repr</a:t>
            </a:r>
            <a:r>
              <a:rPr lang="en-US" sz="1400" dirty="0">
                <a:latin typeface="Consolas"/>
                <a:cs typeface="Consolas"/>
              </a:rPr>
              <a:t> - '0';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</a:t>
            </a:r>
            <a:r>
              <a:rPr lang="en-US" sz="1400" dirty="0" err="1">
                <a:latin typeface="Consolas"/>
                <a:cs typeface="Consolas"/>
              </a:rPr>
              <a:t>get_next_token</a:t>
            </a:r>
            <a:r>
              <a:rPr lang="en-US" sz="1400" dirty="0">
                <a:latin typeface="Consolas"/>
                <a:cs typeface="Consolas"/>
              </a:rPr>
              <a:t>();    return 1;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}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if (</a:t>
            </a:r>
            <a:r>
              <a:rPr lang="en-US" sz="1400" dirty="0" err="1">
                <a:latin typeface="Consolas"/>
                <a:cs typeface="Consolas"/>
              </a:rPr>
              <a:t>Token.class</a:t>
            </a:r>
            <a:r>
              <a:rPr lang="en-US" sz="1400" dirty="0">
                <a:latin typeface="Consolas"/>
                <a:cs typeface="Consolas"/>
              </a:rPr>
              <a:t> == '(') {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</a:t>
            </a:r>
            <a:r>
              <a:rPr lang="en-US" sz="1400" dirty="0" err="1">
                <a:latin typeface="Consolas"/>
                <a:cs typeface="Consolas"/>
              </a:rPr>
              <a:t>expr</a:t>
            </a:r>
            <a:r>
              <a:rPr lang="en-US" sz="1400" dirty="0">
                <a:latin typeface="Consolas"/>
                <a:cs typeface="Consolas"/>
              </a:rPr>
              <a:t>-&gt;type = 'P';  </a:t>
            </a:r>
            <a:r>
              <a:rPr lang="en-US" sz="1400" dirty="0" err="1">
                <a:latin typeface="Consolas"/>
                <a:cs typeface="Consolas"/>
              </a:rPr>
              <a:t>get_next_token</a:t>
            </a:r>
            <a:r>
              <a:rPr lang="en-US" sz="1400" dirty="0">
                <a:latin typeface="Consolas"/>
                <a:cs typeface="Consolas"/>
              </a:rPr>
              <a:t>();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if (!</a:t>
            </a:r>
            <a:r>
              <a:rPr lang="en-US" sz="1400" dirty="0" err="1">
                <a:latin typeface="Consolas"/>
                <a:cs typeface="Consolas"/>
              </a:rPr>
              <a:t>Parse_expression</a:t>
            </a:r>
            <a:r>
              <a:rPr lang="en-US" sz="1400" dirty="0">
                <a:latin typeface="Consolas"/>
                <a:cs typeface="Consolas"/>
              </a:rPr>
              <a:t>(&amp;</a:t>
            </a:r>
            <a:r>
              <a:rPr lang="en-US" sz="1400" dirty="0" err="1">
                <a:latin typeface="Consolas"/>
                <a:cs typeface="Consolas"/>
              </a:rPr>
              <a:t>expr</a:t>
            </a:r>
            <a:r>
              <a:rPr lang="en-US" sz="1400" dirty="0">
                <a:latin typeface="Consolas"/>
                <a:cs typeface="Consolas"/>
              </a:rPr>
              <a:t>-&gt;left)) {  Error("Missing expression"); }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if (!</a:t>
            </a:r>
            <a:r>
              <a:rPr lang="en-US" sz="1400" dirty="0" err="1">
                <a:latin typeface="Consolas"/>
                <a:cs typeface="Consolas"/>
              </a:rPr>
              <a:t>Parse_operator</a:t>
            </a:r>
            <a:r>
              <a:rPr lang="en-US" sz="1400" dirty="0">
                <a:latin typeface="Consolas"/>
                <a:cs typeface="Consolas"/>
              </a:rPr>
              <a:t>(&amp;</a:t>
            </a:r>
            <a:r>
              <a:rPr lang="en-US" sz="1400" dirty="0" err="1">
                <a:latin typeface="Consolas"/>
                <a:cs typeface="Consolas"/>
              </a:rPr>
              <a:t>expr</a:t>
            </a:r>
            <a:r>
              <a:rPr lang="en-US" sz="1400" dirty="0">
                <a:latin typeface="Consolas"/>
                <a:cs typeface="Consolas"/>
              </a:rPr>
              <a:t>-&gt;</a:t>
            </a:r>
            <a:r>
              <a:rPr lang="en-US" sz="1400" dirty="0" err="1">
                <a:latin typeface="Consolas"/>
                <a:cs typeface="Consolas"/>
              </a:rPr>
              <a:t>oper</a:t>
            </a:r>
            <a:r>
              <a:rPr lang="en-US" sz="1400" dirty="0">
                <a:latin typeface="Consolas"/>
                <a:cs typeface="Consolas"/>
              </a:rPr>
              <a:t>)) { Error("Missing operator"); }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if (!</a:t>
            </a:r>
            <a:r>
              <a:rPr lang="en-US" sz="1400" dirty="0" err="1">
                <a:latin typeface="Consolas"/>
                <a:cs typeface="Consolas"/>
              </a:rPr>
              <a:t>Parse_expression</a:t>
            </a:r>
            <a:r>
              <a:rPr lang="en-US" sz="1400" dirty="0">
                <a:latin typeface="Consolas"/>
                <a:cs typeface="Consolas"/>
              </a:rPr>
              <a:t>(&amp;</a:t>
            </a:r>
            <a:r>
              <a:rPr lang="en-US" sz="1400" dirty="0" err="1">
                <a:latin typeface="Consolas"/>
                <a:cs typeface="Consolas"/>
              </a:rPr>
              <a:t>expr</a:t>
            </a:r>
            <a:r>
              <a:rPr lang="en-US" sz="1400" dirty="0">
                <a:latin typeface="Consolas"/>
                <a:cs typeface="Consolas"/>
              </a:rPr>
              <a:t>-&gt;right)) { Error("Missing expression"); }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if (</a:t>
            </a:r>
            <a:r>
              <a:rPr lang="en-US" sz="1400" dirty="0" err="1">
                <a:latin typeface="Consolas"/>
                <a:cs typeface="Consolas"/>
              </a:rPr>
              <a:t>Token.class</a:t>
            </a:r>
            <a:r>
              <a:rPr lang="en-US" sz="1400" dirty="0">
                <a:latin typeface="Consolas"/>
                <a:cs typeface="Consolas"/>
              </a:rPr>
              <a:t> != ')') {  Error("Missing )"); }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</a:t>
            </a:r>
            <a:r>
              <a:rPr lang="en-US" sz="1400" dirty="0" err="1">
                <a:latin typeface="Consolas"/>
                <a:cs typeface="Consolas"/>
              </a:rPr>
              <a:t>get_next_token</a:t>
            </a:r>
            <a:r>
              <a:rPr lang="en-US" sz="1400" dirty="0">
                <a:latin typeface="Consolas"/>
                <a:cs typeface="Consolas"/>
              </a:rPr>
              <a:t>();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return 1;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}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/* failed on both attempts */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err="1">
                <a:latin typeface="Consolas"/>
                <a:cs typeface="Consolas"/>
              </a:rPr>
              <a:t>free_expression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expr</a:t>
            </a:r>
            <a:r>
              <a:rPr lang="en-US" sz="1400" dirty="0">
                <a:latin typeface="Consolas"/>
                <a:cs typeface="Consolas"/>
              </a:rPr>
              <a:t>); return 0;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23" y="-125708"/>
            <a:ext cx="7772400" cy="1143000"/>
          </a:xfrm>
        </p:spPr>
        <p:txBody>
          <a:bodyPr/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8967" y="4846105"/>
            <a:ext cx="718026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onsolas"/>
                <a:cs typeface="Consolas"/>
              </a:rPr>
              <a:t>static 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Consolas"/>
                <a:cs typeface="Consolas"/>
              </a:rPr>
              <a:t>Parse_operator</a:t>
            </a:r>
            <a:r>
              <a:rPr lang="en-US" sz="1400" dirty="0">
                <a:latin typeface="Consolas"/>
                <a:cs typeface="Consolas"/>
              </a:rPr>
              <a:t>(Operator *</a:t>
            </a:r>
            <a:r>
              <a:rPr lang="en-US" sz="1400" dirty="0" err="1">
                <a:latin typeface="Consolas"/>
                <a:cs typeface="Consolas"/>
              </a:rPr>
              <a:t>oper</a:t>
            </a:r>
            <a:r>
              <a:rPr lang="en-US" sz="14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if (</a:t>
            </a:r>
            <a:r>
              <a:rPr lang="en-US" sz="1400" dirty="0" err="1">
                <a:latin typeface="Consolas"/>
                <a:cs typeface="Consolas"/>
              </a:rPr>
              <a:t>Token.class</a:t>
            </a:r>
            <a:r>
              <a:rPr lang="en-US" sz="1400" dirty="0">
                <a:latin typeface="Consolas"/>
                <a:cs typeface="Consolas"/>
              </a:rPr>
              <a:t> == '+') {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*</a:t>
            </a:r>
            <a:r>
              <a:rPr lang="en-US" sz="1400" dirty="0" err="1">
                <a:latin typeface="Consolas"/>
                <a:cs typeface="Consolas"/>
              </a:rPr>
              <a:t>oper</a:t>
            </a:r>
            <a:r>
              <a:rPr lang="en-US" sz="1400" dirty="0">
                <a:latin typeface="Consolas"/>
                <a:cs typeface="Consolas"/>
              </a:rPr>
              <a:t> = '+'; </a:t>
            </a:r>
            <a:r>
              <a:rPr lang="en-US" sz="1400" dirty="0" err="1">
                <a:latin typeface="Consolas"/>
                <a:cs typeface="Consolas"/>
              </a:rPr>
              <a:t>get_next_token</a:t>
            </a:r>
            <a:r>
              <a:rPr lang="en-US" sz="1400" dirty="0">
                <a:latin typeface="Consolas"/>
                <a:cs typeface="Consolas"/>
              </a:rPr>
              <a:t>(); return 1;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}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if (</a:t>
            </a:r>
            <a:r>
              <a:rPr lang="en-US" sz="1400" dirty="0" err="1">
                <a:latin typeface="Consolas"/>
                <a:cs typeface="Consolas"/>
              </a:rPr>
              <a:t>Token.class</a:t>
            </a:r>
            <a:r>
              <a:rPr lang="en-US" sz="1400" dirty="0">
                <a:latin typeface="Consolas"/>
                <a:cs typeface="Consolas"/>
              </a:rPr>
              <a:t> == '*') {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    *</a:t>
            </a:r>
            <a:r>
              <a:rPr lang="en-US" sz="1400" dirty="0" err="1">
                <a:latin typeface="Consolas"/>
                <a:cs typeface="Consolas"/>
              </a:rPr>
              <a:t>oper</a:t>
            </a:r>
            <a:r>
              <a:rPr lang="en-US" sz="1400" dirty="0">
                <a:latin typeface="Consolas"/>
                <a:cs typeface="Consolas"/>
              </a:rPr>
              <a:t> = '*'; </a:t>
            </a:r>
            <a:r>
              <a:rPr lang="en-US" sz="1400" dirty="0" err="1">
                <a:latin typeface="Consolas"/>
                <a:cs typeface="Consolas"/>
              </a:rPr>
              <a:t>get_next_token</a:t>
            </a:r>
            <a:r>
              <a:rPr lang="en-US" sz="1400" dirty="0">
                <a:latin typeface="Consolas"/>
                <a:cs typeface="Consolas"/>
              </a:rPr>
              <a:t>(); return 1;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}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    return 0;</a:t>
            </a:r>
          </a:p>
          <a:p>
            <a:pPr algn="l"/>
            <a:r>
              <a:rPr lang="en-US" sz="1400" dirty="0">
                <a:latin typeface="Consolas"/>
                <a:cs typeface="Consolas"/>
              </a:rPr>
              <a:t>}</a:t>
            </a:r>
          </a:p>
          <a:p>
            <a:pPr algn="l">
              <a:spcBef>
                <a:spcPct val="50000"/>
              </a:spcBef>
            </a:pP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AST for (2 * ((3*4)+9))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701157" y="1948861"/>
            <a:ext cx="5959042" cy="4714875"/>
            <a:chOff x="1809750" y="2024063"/>
            <a:chExt cx="5959042" cy="4714875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3267075" y="2066926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795713" y="2024063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V="1">
              <a:off x="3281363" y="2506937"/>
              <a:ext cx="1419498" cy="29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H="1">
              <a:off x="3727700" y="2506938"/>
              <a:ext cx="1" cy="4288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4189540" y="2506938"/>
              <a:ext cx="6223" cy="4441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3794125" y="2538413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3404957" y="287843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err="1">
                  <a:latin typeface="+mj-lt"/>
                  <a:cs typeface="Times New Roman" charset="0"/>
                </a:rPr>
                <a:t>oper</a:t>
              </a:r>
              <a:endParaRPr lang="en-US" dirty="0">
                <a:latin typeface="+mj-lt"/>
                <a:cs typeface="Times New Roman" charset="0"/>
              </a:endParaRPr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2304583" y="204950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  <a:cs typeface="Times New Roman" charset="0"/>
                </a:rPr>
                <a:t>type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2257425" y="250031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left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4552950" y="248126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right</a:t>
              </a:r>
            </a:p>
          </p:txBody>
        </p:sp>
        <p:sp>
          <p:nvSpPr>
            <p:cNvPr id="67" name="Rectangle 17"/>
            <p:cNvSpPr>
              <a:spLocks noChangeArrowheads="1"/>
            </p:cNvSpPr>
            <p:nvPr/>
          </p:nvSpPr>
          <p:spPr bwMode="auto">
            <a:xfrm>
              <a:off x="4891088" y="3362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5440343" y="3319463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 flipV="1">
              <a:off x="4874051" y="3801639"/>
              <a:ext cx="14679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 flipH="1">
              <a:off x="5327643" y="3818133"/>
              <a:ext cx="8247" cy="4370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 flipH="1">
              <a:off x="5814223" y="3819526"/>
              <a:ext cx="5552" cy="4439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5438756" y="380082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dirty="0">
                  <a:cs typeface="Times New Roman" charset="0"/>
                </a:rPr>
                <a:t>+</a:t>
              </a:r>
              <a:endParaRPr lang="en-US" dirty="0">
                <a:cs typeface="Times New Roman" charset="0"/>
              </a:endParaRP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3271838" y="4471988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3800475" y="442912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286125" y="4914900"/>
              <a:ext cx="1414462" cy="79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3700463" y="4941269"/>
              <a:ext cx="3175" cy="4270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 flipH="1">
              <a:off x="4197350" y="4929188"/>
              <a:ext cx="3175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3798888" y="494347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2124075" y="3395663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2647157" y="33528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auto">
            <a:xfrm flipV="1">
              <a:off x="2103017" y="3818132"/>
              <a:ext cx="146798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2670969" y="3867150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2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6319838" y="4505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6842919" y="4462463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 flipV="1">
              <a:off x="6334125" y="4939657"/>
              <a:ext cx="1434667" cy="85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6866732" y="4976813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9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>
              <a:off x="4829175" y="57721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5352257" y="57292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 flipV="1">
              <a:off x="4843463" y="62007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44"/>
            <p:cNvSpPr txBox="1">
              <a:spLocks noChangeArrowheads="1"/>
            </p:cNvSpPr>
            <p:nvPr/>
          </p:nvSpPr>
          <p:spPr bwMode="auto">
            <a:xfrm>
              <a:off x="5376069" y="62436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4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1" name="Rectangle 46"/>
            <p:cNvSpPr>
              <a:spLocks noChangeArrowheads="1"/>
            </p:cNvSpPr>
            <p:nvPr/>
          </p:nvSpPr>
          <p:spPr bwMode="auto">
            <a:xfrm>
              <a:off x="1809750" y="58102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92" name="Rectangle 47"/>
            <p:cNvSpPr>
              <a:spLocks noChangeArrowheads="1"/>
            </p:cNvSpPr>
            <p:nvPr/>
          </p:nvSpPr>
          <p:spPr bwMode="auto">
            <a:xfrm>
              <a:off x="2332832" y="57673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3" name="Line 48"/>
            <p:cNvSpPr>
              <a:spLocks noChangeShapeType="1"/>
            </p:cNvSpPr>
            <p:nvPr/>
          </p:nvSpPr>
          <p:spPr bwMode="auto">
            <a:xfrm flipV="1">
              <a:off x="1824038" y="62388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49"/>
            <p:cNvSpPr txBox="1">
              <a:spLocks noChangeArrowheads="1"/>
            </p:cNvSpPr>
            <p:nvPr/>
          </p:nvSpPr>
          <p:spPr bwMode="auto">
            <a:xfrm>
              <a:off x="2356644" y="62817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3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5" name="Line 50"/>
            <p:cNvSpPr>
              <a:spLocks noChangeShapeType="1"/>
            </p:cNvSpPr>
            <p:nvPr/>
          </p:nvSpPr>
          <p:spPr bwMode="auto">
            <a:xfrm flipH="1">
              <a:off x="2859088" y="2762250"/>
              <a:ext cx="663575" cy="6207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1"/>
            <p:cNvSpPr>
              <a:spLocks noChangeShapeType="1"/>
            </p:cNvSpPr>
            <p:nvPr/>
          </p:nvSpPr>
          <p:spPr bwMode="auto">
            <a:xfrm>
              <a:off x="4378325" y="2674938"/>
              <a:ext cx="1135063" cy="692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2"/>
            <p:cNvSpPr>
              <a:spLocks noChangeShapeType="1"/>
            </p:cNvSpPr>
            <p:nvPr/>
          </p:nvSpPr>
          <p:spPr bwMode="auto">
            <a:xfrm flipH="1">
              <a:off x="4502929" y="3983063"/>
              <a:ext cx="577298" cy="4865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3"/>
            <p:cNvSpPr>
              <a:spLocks noChangeShapeType="1"/>
            </p:cNvSpPr>
            <p:nvPr/>
          </p:nvSpPr>
          <p:spPr bwMode="auto">
            <a:xfrm>
              <a:off x="6078132" y="3999555"/>
              <a:ext cx="470086" cy="5030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4"/>
            <p:cNvSpPr>
              <a:spLocks noChangeShapeType="1"/>
            </p:cNvSpPr>
            <p:nvPr/>
          </p:nvSpPr>
          <p:spPr bwMode="auto">
            <a:xfrm>
              <a:off x="4437063" y="5181600"/>
              <a:ext cx="958850" cy="5746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 flipH="1">
              <a:off x="2755900" y="5167313"/>
              <a:ext cx="781050" cy="6778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Structure of toy Compiler / interpreter</a:t>
            </a:r>
            <a:endParaRPr lang="en-US" dirty="0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7285705" y="2222635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Executable code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49317" y="2226700"/>
            <a:ext cx="730250" cy="280032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B3D9FF"/>
                </a:solidFill>
                <a:latin typeface="Tahoma" pitchFamily="34" charset="0"/>
              </a:rPr>
              <a:t>exe</a:t>
            </a:r>
          </a:p>
        </p:txBody>
      </p: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45234" y="2446318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 (</a:t>
            </a:r>
            <a:r>
              <a:rPr lang="en-US" sz="1800" dirty="0">
                <a:latin typeface="Tahoma" pitchFamily="34" charset="0"/>
              </a:rPr>
              <a:t>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endCxn id="408579" idx="1"/>
          </p:cNvCxnSpPr>
          <p:nvPr/>
        </p:nvCxnSpPr>
        <p:spPr bwMode="auto">
          <a:xfrm flipV="1">
            <a:off x="7038055" y="2707270"/>
            <a:ext cx="247650" cy="1649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solidFill>
            <a:srgbClr val="93CDD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(NOP)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(AST)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0435" y="5300949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Execution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Engine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38882" y="3242112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Execution Engine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279352" y="3335949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Output*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28" name="AutoShape 10"/>
          <p:cNvCxnSpPr>
            <a:cxnSpLocks noChangeShapeType="1"/>
            <a:endCxn id="27" idx="1"/>
          </p:cNvCxnSpPr>
          <p:nvPr/>
        </p:nvCxnSpPr>
        <p:spPr bwMode="auto">
          <a:xfrm>
            <a:off x="6985160" y="3701607"/>
            <a:ext cx="294192" cy="11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589444" y="6306515"/>
            <a:ext cx="5458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* Programs in our PL do not take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Analysis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Trivial in our case</a:t>
            </a:r>
          </a:p>
          <a:p>
            <a:r>
              <a:rPr lang="en-US" dirty="0" smtClean="0"/>
              <a:t>No identifiers</a:t>
            </a:r>
          </a:p>
          <a:p>
            <a:r>
              <a:rPr lang="en-US" dirty="0" smtClean="0"/>
              <a:t>No procedure / functions</a:t>
            </a:r>
          </a:p>
          <a:p>
            <a:r>
              <a:rPr lang="en-US" dirty="0" smtClean="0"/>
              <a:t>A single type for all expressions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981200"/>
            <a:ext cx="8053009" cy="4114800"/>
          </a:xfrm>
        </p:spPr>
        <p:txBody>
          <a:bodyPr/>
          <a:lstStyle/>
          <a:p>
            <a:r>
              <a:rPr lang="en-US" dirty="0" smtClean="0"/>
              <a:t>What is a compiler</a:t>
            </a:r>
          </a:p>
          <a:p>
            <a:r>
              <a:rPr lang="en-US" dirty="0" smtClean="0"/>
              <a:t>How does it work</a:t>
            </a:r>
          </a:p>
          <a:p>
            <a:r>
              <a:rPr lang="en-US" dirty="0" smtClean="0"/>
              <a:t>(Reusable) techniques &amp; tools</a:t>
            </a:r>
            <a:endParaRPr lang="en-US" dirty="0"/>
          </a:p>
          <a:p>
            <a:endParaRPr lang="en-US" sz="1800" dirty="0" smtClean="0"/>
          </a:p>
          <a:p>
            <a:r>
              <a:rPr lang="en-US" dirty="0" smtClean="0"/>
              <a:t>Programming language implementation</a:t>
            </a:r>
          </a:p>
          <a:p>
            <a:pPr lvl="1"/>
            <a:r>
              <a:rPr lang="en-US" dirty="0" smtClean="0"/>
              <a:t>runtime systems </a:t>
            </a:r>
          </a:p>
          <a:p>
            <a:r>
              <a:rPr lang="en-US" dirty="0" smtClean="0"/>
              <a:t>Execution environments</a:t>
            </a:r>
          </a:p>
          <a:p>
            <a:pPr lvl="1"/>
            <a:r>
              <a:rPr lang="en-US" dirty="0" smtClean="0"/>
              <a:t>Assembly, linkers, loaders, OS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Structure of toy Compiler / interpreter</a:t>
            </a:r>
            <a:endParaRPr lang="en-US" dirty="0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7285705" y="2222635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Executable code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49317" y="2226700"/>
            <a:ext cx="730250" cy="280032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B3D9FF"/>
                </a:solidFill>
                <a:latin typeface="Tahoma" pitchFamily="34" charset="0"/>
              </a:rPr>
              <a:t>exe</a:t>
            </a:r>
          </a:p>
        </p:txBody>
      </p: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45234" y="2446318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 (</a:t>
            </a:r>
            <a:r>
              <a:rPr lang="en-US" sz="1800" dirty="0">
                <a:latin typeface="Tahoma" pitchFamily="34" charset="0"/>
              </a:rPr>
              <a:t>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endCxn id="408579" idx="1"/>
          </p:cNvCxnSpPr>
          <p:nvPr/>
        </p:nvCxnSpPr>
        <p:spPr bwMode="auto">
          <a:xfrm flipV="1">
            <a:off x="7038055" y="2707270"/>
            <a:ext cx="247650" cy="1649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(NOP)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solidFill>
            <a:srgbClr val="93CDD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(AST)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0435" y="5300949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Execution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Engine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38882" y="3242112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Execution Engine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279352" y="3335949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Output*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28" name="AutoShape 10"/>
          <p:cNvCxnSpPr>
            <a:cxnSpLocks noChangeShapeType="1"/>
            <a:endCxn id="27" idx="1"/>
          </p:cNvCxnSpPr>
          <p:nvPr/>
        </p:nvCxnSpPr>
        <p:spPr bwMode="auto">
          <a:xfrm>
            <a:off x="6985160" y="3701607"/>
            <a:ext cx="294192" cy="11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589444" y="6306515"/>
            <a:ext cx="5458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* Programs in our PL do not take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Representation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701157" y="1948861"/>
            <a:ext cx="5959042" cy="4714875"/>
            <a:chOff x="1809750" y="2024063"/>
            <a:chExt cx="5959042" cy="4714875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3267075" y="2066926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795713" y="2024063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V="1">
              <a:off x="3281363" y="2506937"/>
              <a:ext cx="1419498" cy="29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H="1">
              <a:off x="3727700" y="2506938"/>
              <a:ext cx="1" cy="4288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4189540" y="2506938"/>
              <a:ext cx="6223" cy="4441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3794125" y="2538413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3404957" y="287843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err="1">
                  <a:latin typeface="+mj-lt"/>
                  <a:cs typeface="Times New Roman" charset="0"/>
                </a:rPr>
                <a:t>oper</a:t>
              </a:r>
              <a:endParaRPr lang="en-US" dirty="0">
                <a:latin typeface="+mj-lt"/>
                <a:cs typeface="Times New Roman" charset="0"/>
              </a:endParaRPr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2304583" y="204950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  <a:cs typeface="Times New Roman" charset="0"/>
                </a:rPr>
                <a:t>type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2257425" y="250031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left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4552950" y="248126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right</a:t>
              </a:r>
            </a:p>
          </p:txBody>
        </p:sp>
        <p:sp>
          <p:nvSpPr>
            <p:cNvPr id="67" name="Rectangle 17"/>
            <p:cNvSpPr>
              <a:spLocks noChangeArrowheads="1"/>
            </p:cNvSpPr>
            <p:nvPr/>
          </p:nvSpPr>
          <p:spPr bwMode="auto">
            <a:xfrm>
              <a:off x="4891088" y="3362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5440343" y="3319463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 flipV="1">
              <a:off x="4874051" y="3801639"/>
              <a:ext cx="14679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 flipH="1">
              <a:off x="5327643" y="3818133"/>
              <a:ext cx="8247" cy="4370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 flipH="1">
              <a:off x="5814223" y="3819526"/>
              <a:ext cx="5552" cy="4439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5438756" y="380082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dirty="0">
                  <a:cs typeface="Times New Roman" charset="0"/>
                </a:rPr>
                <a:t>+</a:t>
              </a:r>
              <a:endParaRPr lang="en-US" dirty="0">
                <a:cs typeface="Times New Roman" charset="0"/>
              </a:endParaRP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3271838" y="4471988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3800475" y="442912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286125" y="4914900"/>
              <a:ext cx="1414462" cy="79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3700463" y="4941269"/>
              <a:ext cx="3175" cy="4270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 flipH="1">
              <a:off x="4197350" y="4929188"/>
              <a:ext cx="3175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3798888" y="494347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2124075" y="3395663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2647157" y="33528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auto">
            <a:xfrm flipV="1">
              <a:off x="2103017" y="3818132"/>
              <a:ext cx="146798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2670969" y="3867150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2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6319838" y="4505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6842919" y="4462463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 flipV="1">
              <a:off x="6334125" y="4939657"/>
              <a:ext cx="1434667" cy="85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6866732" y="4976813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9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>
              <a:off x="4829175" y="57721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5352257" y="57292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 flipV="1">
              <a:off x="4843463" y="62007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44"/>
            <p:cNvSpPr txBox="1">
              <a:spLocks noChangeArrowheads="1"/>
            </p:cNvSpPr>
            <p:nvPr/>
          </p:nvSpPr>
          <p:spPr bwMode="auto">
            <a:xfrm>
              <a:off x="5376069" y="62436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4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1" name="Rectangle 46"/>
            <p:cNvSpPr>
              <a:spLocks noChangeArrowheads="1"/>
            </p:cNvSpPr>
            <p:nvPr/>
          </p:nvSpPr>
          <p:spPr bwMode="auto">
            <a:xfrm>
              <a:off x="1809750" y="58102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92" name="Rectangle 47"/>
            <p:cNvSpPr>
              <a:spLocks noChangeArrowheads="1"/>
            </p:cNvSpPr>
            <p:nvPr/>
          </p:nvSpPr>
          <p:spPr bwMode="auto">
            <a:xfrm>
              <a:off x="2332832" y="57673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3" name="Line 48"/>
            <p:cNvSpPr>
              <a:spLocks noChangeShapeType="1"/>
            </p:cNvSpPr>
            <p:nvPr/>
          </p:nvSpPr>
          <p:spPr bwMode="auto">
            <a:xfrm flipV="1">
              <a:off x="1824038" y="62388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49"/>
            <p:cNvSpPr txBox="1">
              <a:spLocks noChangeArrowheads="1"/>
            </p:cNvSpPr>
            <p:nvPr/>
          </p:nvSpPr>
          <p:spPr bwMode="auto">
            <a:xfrm>
              <a:off x="2356644" y="62817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3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5" name="Line 50"/>
            <p:cNvSpPr>
              <a:spLocks noChangeShapeType="1"/>
            </p:cNvSpPr>
            <p:nvPr/>
          </p:nvSpPr>
          <p:spPr bwMode="auto">
            <a:xfrm flipH="1">
              <a:off x="2859088" y="2762250"/>
              <a:ext cx="663575" cy="6207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1"/>
            <p:cNvSpPr>
              <a:spLocks noChangeShapeType="1"/>
            </p:cNvSpPr>
            <p:nvPr/>
          </p:nvSpPr>
          <p:spPr bwMode="auto">
            <a:xfrm>
              <a:off x="4378325" y="2674938"/>
              <a:ext cx="1135063" cy="692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2"/>
            <p:cNvSpPr>
              <a:spLocks noChangeShapeType="1"/>
            </p:cNvSpPr>
            <p:nvPr/>
          </p:nvSpPr>
          <p:spPr bwMode="auto">
            <a:xfrm flipH="1">
              <a:off x="4502929" y="3983063"/>
              <a:ext cx="577298" cy="4865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3"/>
            <p:cNvSpPr>
              <a:spLocks noChangeShapeType="1"/>
            </p:cNvSpPr>
            <p:nvPr/>
          </p:nvSpPr>
          <p:spPr bwMode="auto">
            <a:xfrm>
              <a:off x="6078132" y="3999555"/>
              <a:ext cx="470086" cy="5030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4"/>
            <p:cNvSpPr>
              <a:spLocks noChangeShapeType="1"/>
            </p:cNvSpPr>
            <p:nvPr/>
          </p:nvSpPr>
          <p:spPr bwMode="auto">
            <a:xfrm>
              <a:off x="4437063" y="5181600"/>
              <a:ext cx="958850" cy="5746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 flipH="1">
              <a:off x="2755900" y="5167313"/>
              <a:ext cx="781050" cy="6778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IR: 3-Address Code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3535" y="2240865"/>
            <a:ext cx="2216322" cy="30469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Courier New"/>
                <a:cs typeface="Courier New"/>
              </a:rPr>
              <a:t>L1: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_t0=a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_t1=b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_t2=_t0*_t1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_t3=d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_t4=_t2-_t3</a:t>
            </a:r>
          </a:p>
          <a:p>
            <a:pPr algn="l" rtl="0"/>
            <a:r>
              <a:rPr lang="en-US" dirty="0" smtClean="0">
                <a:latin typeface="Courier New"/>
                <a:cs typeface="Courier New"/>
              </a:rPr>
              <a:t>GOTO L1</a:t>
            </a:r>
            <a:br>
              <a:rPr lang="en-US" dirty="0" smtClean="0">
                <a:latin typeface="Courier New"/>
                <a:cs typeface="Courier New"/>
              </a:rPr>
            </a:br>
            <a:endParaRPr lang="he-IL" dirty="0" smtClean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4571" y="5914571"/>
            <a:ext cx="564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“Simple Basic-like programming language”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Structure of toy Compiler / interpreter</a:t>
            </a:r>
            <a:endParaRPr lang="en-US" dirty="0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7285705" y="2222635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Executable code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49317" y="2226700"/>
            <a:ext cx="730250" cy="280032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B3D9FF"/>
                </a:solidFill>
                <a:latin typeface="Tahoma" pitchFamily="34" charset="0"/>
              </a:rPr>
              <a:t>exe</a:t>
            </a:r>
          </a:p>
        </p:txBody>
      </p: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45234" y="2446318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 (</a:t>
            </a:r>
            <a:r>
              <a:rPr lang="en-US" sz="1800" dirty="0">
                <a:latin typeface="Tahoma" pitchFamily="34" charset="0"/>
              </a:rPr>
              <a:t>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endCxn id="408579" idx="1"/>
          </p:cNvCxnSpPr>
          <p:nvPr/>
        </p:nvCxnSpPr>
        <p:spPr bwMode="auto">
          <a:xfrm flipV="1">
            <a:off x="7038055" y="2707270"/>
            <a:ext cx="247650" cy="1649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(NOP)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(AST)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61693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0435" y="5300949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Execution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Engine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38882" y="3242112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Execution Engine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279352" y="3335949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Output*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28" name="AutoShape 10"/>
          <p:cNvCxnSpPr>
            <a:cxnSpLocks noChangeShapeType="1"/>
            <a:endCxn id="27" idx="1"/>
          </p:cNvCxnSpPr>
          <p:nvPr/>
        </p:nvCxnSpPr>
        <p:spPr bwMode="auto">
          <a:xfrm>
            <a:off x="6985160" y="3701607"/>
            <a:ext cx="294192" cy="11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589444" y="6306515"/>
            <a:ext cx="5458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* Programs in our PL do not take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generation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Stack based machine</a:t>
            </a:r>
          </a:p>
          <a:p>
            <a:r>
              <a:rPr lang="en-US" smtClean="0"/>
              <a:t>Four instructions</a:t>
            </a:r>
          </a:p>
          <a:p>
            <a:pPr lvl="1"/>
            <a:r>
              <a:rPr lang="en-US" smtClean="0"/>
              <a:t>PUSH n</a:t>
            </a:r>
          </a:p>
          <a:p>
            <a:pPr lvl="1"/>
            <a:r>
              <a:rPr lang="en-US" smtClean="0"/>
              <a:t>ADD</a:t>
            </a:r>
          </a:p>
          <a:p>
            <a:pPr lvl="1"/>
            <a:r>
              <a:rPr lang="en-US" smtClean="0"/>
              <a:t>MULT</a:t>
            </a:r>
          </a:p>
          <a:p>
            <a:pPr lvl="1"/>
            <a:r>
              <a:rPr lang="en-US" smtClean="0"/>
              <a:t>PRINT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generation</a:t>
            </a:r>
            <a:endParaRPr lang="en-US" dirty="0"/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791744" y="1709615"/>
            <a:ext cx="7077075" cy="501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parser.h</a:t>
            </a:r>
            <a:r>
              <a:rPr lang="en-US" sz="1600" dirty="0">
                <a:latin typeface="Consolas"/>
                <a:cs typeface="Consolas"/>
              </a:rPr>
              <a:t>"      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#include    "</a:t>
            </a:r>
            <a:r>
              <a:rPr lang="en-US" sz="1600" dirty="0" err="1">
                <a:latin typeface="Consolas"/>
                <a:cs typeface="Consolas"/>
              </a:rPr>
              <a:t>backend.h</a:t>
            </a:r>
            <a:r>
              <a:rPr lang="en-US" sz="1600" dirty="0">
                <a:latin typeface="Consolas"/>
                <a:cs typeface="Consolas"/>
              </a:rPr>
              <a:t>" 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static void </a:t>
            </a:r>
            <a:r>
              <a:rPr lang="en-US" sz="1600" dirty="0" err="1">
                <a:latin typeface="Consolas"/>
                <a:cs typeface="Consolas"/>
              </a:rPr>
              <a:t>Code_gen_expression</a:t>
            </a:r>
            <a:r>
              <a:rPr lang="en-US" sz="1600" dirty="0">
                <a:latin typeface="Consolas"/>
                <a:cs typeface="Consolas"/>
              </a:rPr>
              <a:t>(Expression *</a:t>
            </a:r>
            <a:r>
              <a:rPr lang="en-US" sz="1600" dirty="0" err="1">
                <a:latin typeface="Consolas"/>
                <a:cs typeface="Consolas"/>
              </a:rPr>
              <a:t>expr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switch (</a:t>
            </a:r>
            <a:r>
              <a:rPr lang="en-US" sz="1600" dirty="0" err="1">
                <a:latin typeface="Consolas"/>
                <a:cs typeface="Consolas"/>
              </a:rPr>
              <a:t>expr</a:t>
            </a:r>
            <a:r>
              <a:rPr lang="en-US" sz="1600" dirty="0">
                <a:latin typeface="Consolas"/>
                <a:cs typeface="Consolas"/>
              </a:rPr>
              <a:t>-&gt;type)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case 'D':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</a:t>
            </a:r>
            <a:r>
              <a:rPr lang="en-US" sz="1600" dirty="0" err="1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("PUSH %d\n", </a:t>
            </a:r>
            <a:r>
              <a:rPr lang="en-US" sz="1600" dirty="0" err="1">
                <a:latin typeface="Consolas"/>
                <a:cs typeface="Consolas"/>
              </a:rPr>
              <a:t>expr</a:t>
            </a:r>
            <a:r>
              <a:rPr lang="en-US" sz="1600" dirty="0">
                <a:latin typeface="Consolas"/>
                <a:cs typeface="Consolas"/>
              </a:rPr>
              <a:t>-&gt;value);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break;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case 'P':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</a:t>
            </a:r>
            <a:r>
              <a:rPr lang="en-US" sz="1600" dirty="0" err="1">
                <a:latin typeface="Consolas"/>
                <a:cs typeface="Consolas"/>
              </a:rPr>
              <a:t>Code_gen_expression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expr</a:t>
            </a:r>
            <a:r>
              <a:rPr lang="en-US" sz="1600" dirty="0">
                <a:latin typeface="Consolas"/>
                <a:cs typeface="Consolas"/>
              </a:rPr>
              <a:t>-&gt;left);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</a:t>
            </a:r>
            <a:r>
              <a:rPr lang="en-US" sz="1600" dirty="0" err="1">
                <a:latin typeface="Consolas"/>
                <a:cs typeface="Consolas"/>
              </a:rPr>
              <a:t>Code_gen_expression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expr</a:t>
            </a:r>
            <a:r>
              <a:rPr lang="en-US" sz="1600" dirty="0">
                <a:latin typeface="Consolas"/>
                <a:cs typeface="Consolas"/>
              </a:rPr>
              <a:t>-&gt;right);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switch (</a:t>
            </a:r>
            <a:r>
              <a:rPr lang="en-US" sz="1600" dirty="0" err="1">
                <a:latin typeface="Consolas"/>
                <a:cs typeface="Consolas"/>
              </a:rPr>
              <a:t>expr</a:t>
            </a:r>
            <a:r>
              <a:rPr lang="en-US" sz="1600" dirty="0">
                <a:latin typeface="Consolas"/>
                <a:cs typeface="Consolas"/>
              </a:rPr>
              <a:t>-&gt;</a:t>
            </a:r>
            <a:r>
              <a:rPr lang="en-US" sz="1600" dirty="0" err="1">
                <a:latin typeface="Consolas"/>
                <a:cs typeface="Consolas"/>
              </a:rPr>
              <a:t>oper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case '+': </a:t>
            </a:r>
            <a:r>
              <a:rPr lang="en-US" sz="1600" dirty="0" err="1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("ADD\n"); break;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case '*': </a:t>
            </a:r>
            <a:r>
              <a:rPr lang="en-US" sz="1600" dirty="0" err="1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("MULT\n"); break;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    break;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void Process(</a:t>
            </a:r>
            <a:r>
              <a:rPr lang="en-US" sz="1600" dirty="0" err="1">
                <a:latin typeface="Consolas"/>
                <a:cs typeface="Consolas"/>
              </a:rPr>
              <a:t>AST_node</a:t>
            </a:r>
            <a:r>
              <a:rPr lang="en-US" sz="1600" dirty="0">
                <a:latin typeface="Consolas"/>
                <a:cs typeface="Consolas"/>
              </a:rPr>
              <a:t> *</a:t>
            </a:r>
            <a:r>
              <a:rPr lang="en-US" sz="1600" dirty="0" err="1">
                <a:latin typeface="Consolas"/>
                <a:cs typeface="Consolas"/>
              </a:rPr>
              <a:t>icode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Code_gen_expression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icode</a:t>
            </a:r>
            <a:r>
              <a:rPr lang="en-US" sz="1600" dirty="0">
                <a:latin typeface="Consolas"/>
                <a:cs typeface="Consolas"/>
              </a:rPr>
              <a:t>); </a:t>
            </a:r>
            <a:r>
              <a:rPr lang="en-US" sz="1600" dirty="0" err="1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("PRINT\n");</a:t>
            </a:r>
          </a:p>
          <a:p>
            <a:pPr algn="l"/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Compiling (2*((3*4)+9))</a:t>
            </a:r>
            <a:endParaRPr lang="en-US" dirty="0"/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6838950" y="2401888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PUSH 2</a:t>
            </a: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6838950" y="2944813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PUSH 3</a:t>
            </a:r>
          </a:p>
        </p:txBody>
      </p:sp>
      <p:sp>
        <p:nvSpPr>
          <p:cNvPr id="428041" name="Text Box 9"/>
          <p:cNvSpPr txBox="1">
            <a:spLocks noChangeArrowheads="1"/>
          </p:cNvSpPr>
          <p:nvPr/>
        </p:nvSpPr>
        <p:spPr bwMode="auto">
          <a:xfrm>
            <a:off x="6838950" y="3487738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PUSH 4</a:t>
            </a:r>
          </a:p>
        </p:txBody>
      </p:sp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6838950" y="4030663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MULT</a:t>
            </a:r>
          </a:p>
        </p:txBody>
      </p: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6838950" y="4573588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PUSH 9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6838950" y="5116513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ADD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6838950" y="5659438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MULT</a:t>
            </a:r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6838950" y="6202363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PRINT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06564" y="2024063"/>
            <a:ext cx="5959042" cy="4714875"/>
            <a:chOff x="1809750" y="2024063"/>
            <a:chExt cx="5959042" cy="4714875"/>
          </a:xfrm>
        </p:grpSpPr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>
              <a:off x="3267075" y="2066926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3795713" y="2024063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7" name="Line 8"/>
            <p:cNvSpPr>
              <a:spLocks noChangeShapeType="1"/>
            </p:cNvSpPr>
            <p:nvPr/>
          </p:nvSpPr>
          <p:spPr bwMode="auto">
            <a:xfrm flipV="1">
              <a:off x="3281363" y="2506937"/>
              <a:ext cx="1419498" cy="29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"/>
            <p:cNvSpPr>
              <a:spLocks noChangeShapeType="1"/>
            </p:cNvSpPr>
            <p:nvPr/>
          </p:nvSpPr>
          <p:spPr bwMode="auto">
            <a:xfrm flipH="1">
              <a:off x="3727700" y="2506938"/>
              <a:ext cx="1" cy="4288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"/>
            <p:cNvSpPr>
              <a:spLocks noChangeShapeType="1"/>
            </p:cNvSpPr>
            <p:nvPr/>
          </p:nvSpPr>
          <p:spPr bwMode="auto">
            <a:xfrm>
              <a:off x="4189540" y="2506938"/>
              <a:ext cx="6223" cy="4441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11"/>
            <p:cNvSpPr txBox="1">
              <a:spLocks noChangeArrowheads="1"/>
            </p:cNvSpPr>
            <p:nvPr/>
          </p:nvSpPr>
          <p:spPr bwMode="auto">
            <a:xfrm>
              <a:off x="3794125" y="2538413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71" name="Text Box 12"/>
            <p:cNvSpPr txBox="1">
              <a:spLocks noChangeArrowheads="1"/>
            </p:cNvSpPr>
            <p:nvPr/>
          </p:nvSpPr>
          <p:spPr bwMode="auto">
            <a:xfrm>
              <a:off x="3404957" y="287843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err="1">
                  <a:latin typeface="+mj-lt"/>
                  <a:cs typeface="Times New Roman" charset="0"/>
                </a:rPr>
                <a:t>oper</a:t>
              </a:r>
              <a:endParaRPr lang="en-US" dirty="0">
                <a:latin typeface="+mj-lt"/>
                <a:cs typeface="Times New Roman" charset="0"/>
              </a:endParaRPr>
            </a:p>
          </p:txBody>
        </p:sp>
        <p:sp>
          <p:nvSpPr>
            <p:cNvPr id="72" name="Text Box 13"/>
            <p:cNvSpPr txBox="1">
              <a:spLocks noChangeArrowheads="1"/>
            </p:cNvSpPr>
            <p:nvPr/>
          </p:nvSpPr>
          <p:spPr bwMode="auto">
            <a:xfrm>
              <a:off x="2304583" y="204950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  <a:cs typeface="Times New Roman" charset="0"/>
                </a:rPr>
                <a:t>type</a:t>
              </a:r>
            </a:p>
          </p:txBody>
        </p:sp>
        <p:sp>
          <p:nvSpPr>
            <p:cNvPr id="73" name="Text Box 14"/>
            <p:cNvSpPr txBox="1">
              <a:spLocks noChangeArrowheads="1"/>
            </p:cNvSpPr>
            <p:nvPr/>
          </p:nvSpPr>
          <p:spPr bwMode="auto">
            <a:xfrm>
              <a:off x="2257425" y="250031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left</a:t>
              </a:r>
            </a:p>
          </p:txBody>
        </p:sp>
        <p:sp>
          <p:nvSpPr>
            <p:cNvPr id="74" name="Text Box 15"/>
            <p:cNvSpPr txBox="1">
              <a:spLocks noChangeArrowheads="1"/>
            </p:cNvSpPr>
            <p:nvPr/>
          </p:nvSpPr>
          <p:spPr bwMode="auto">
            <a:xfrm>
              <a:off x="4552950" y="248126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right</a:t>
              </a: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4891088" y="3362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76" name="Rectangle 18"/>
            <p:cNvSpPr>
              <a:spLocks noChangeArrowheads="1"/>
            </p:cNvSpPr>
            <p:nvPr/>
          </p:nvSpPr>
          <p:spPr bwMode="auto">
            <a:xfrm>
              <a:off x="5440343" y="3319463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7" name="Line 19"/>
            <p:cNvSpPr>
              <a:spLocks noChangeShapeType="1"/>
            </p:cNvSpPr>
            <p:nvPr/>
          </p:nvSpPr>
          <p:spPr bwMode="auto">
            <a:xfrm flipV="1">
              <a:off x="4874051" y="3801639"/>
              <a:ext cx="14679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0"/>
            <p:cNvSpPr>
              <a:spLocks noChangeShapeType="1"/>
            </p:cNvSpPr>
            <p:nvPr/>
          </p:nvSpPr>
          <p:spPr bwMode="auto">
            <a:xfrm flipH="1">
              <a:off x="5327643" y="3818133"/>
              <a:ext cx="8247" cy="4370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1"/>
            <p:cNvSpPr>
              <a:spLocks noChangeShapeType="1"/>
            </p:cNvSpPr>
            <p:nvPr/>
          </p:nvSpPr>
          <p:spPr bwMode="auto">
            <a:xfrm flipH="1">
              <a:off x="5814223" y="3819526"/>
              <a:ext cx="5552" cy="4439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22"/>
            <p:cNvSpPr txBox="1">
              <a:spLocks noChangeArrowheads="1"/>
            </p:cNvSpPr>
            <p:nvPr/>
          </p:nvSpPr>
          <p:spPr bwMode="auto">
            <a:xfrm>
              <a:off x="5438756" y="380082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dirty="0">
                  <a:cs typeface="Times New Roman" charset="0"/>
                </a:rPr>
                <a:t>+</a:t>
              </a:r>
              <a:endParaRPr lang="en-US" dirty="0">
                <a:cs typeface="Times New Roman" charset="0"/>
              </a:endParaRPr>
            </a:p>
          </p:txBody>
        </p:sp>
        <p:sp>
          <p:nvSpPr>
            <p:cNvPr id="81" name="Rectangle 24"/>
            <p:cNvSpPr>
              <a:spLocks noChangeArrowheads="1"/>
            </p:cNvSpPr>
            <p:nvPr/>
          </p:nvSpPr>
          <p:spPr bwMode="auto">
            <a:xfrm>
              <a:off x="3271838" y="4471988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3800475" y="442912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83" name="Line 26"/>
            <p:cNvSpPr>
              <a:spLocks noChangeShapeType="1"/>
            </p:cNvSpPr>
            <p:nvPr/>
          </p:nvSpPr>
          <p:spPr bwMode="auto">
            <a:xfrm>
              <a:off x="3286125" y="4914900"/>
              <a:ext cx="1414462" cy="79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7"/>
            <p:cNvSpPr>
              <a:spLocks noChangeShapeType="1"/>
            </p:cNvSpPr>
            <p:nvPr/>
          </p:nvSpPr>
          <p:spPr bwMode="auto">
            <a:xfrm>
              <a:off x="3700463" y="4941269"/>
              <a:ext cx="3175" cy="4270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 flipH="1">
              <a:off x="4197350" y="4929188"/>
              <a:ext cx="3175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9"/>
            <p:cNvSpPr txBox="1">
              <a:spLocks noChangeArrowheads="1"/>
            </p:cNvSpPr>
            <p:nvPr/>
          </p:nvSpPr>
          <p:spPr bwMode="auto">
            <a:xfrm>
              <a:off x="3798888" y="494347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87" name="Rectangle 31"/>
            <p:cNvSpPr>
              <a:spLocks noChangeArrowheads="1"/>
            </p:cNvSpPr>
            <p:nvPr/>
          </p:nvSpPr>
          <p:spPr bwMode="auto">
            <a:xfrm>
              <a:off x="2124075" y="3395663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88" name="Rectangle 32"/>
            <p:cNvSpPr>
              <a:spLocks noChangeArrowheads="1"/>
            </p:cNvSpPr>
            <p:nvPr/>
          </p:nvSpPr>
          <p:spPr bwMode="auto">
            <a:xfrm>
              <a:off x="2647157" y="33528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 flipV="1">
              <a:off x="2103017" y="3818132"/>
              <a:ext cx="146798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34"/>
            <p:cNvSpPr txBox="1">
              <a:spLocks noChangeArrowheads="1"/>
            </p:cNvSpPr>
            <p:nvPr/>
          </p:nvSpPr>
          <p:spPr bwMode="auto">
            <a:xfrm>
              <a:off x="2670969" y="3867150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2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1" name="Rectangle 36"/>
            <p:cNvSpPr>
              <a:spLocks noChangeArrowheads="1"/>
            </p:cNvSpPr>
            <p:nvPr/>
          </p:nvSpPr>
          <p:spPr bwMode="auto">
            <a:xfrm>
              <a:off x="6319838" y="4505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92" name="Rectangle 37"/>
            <p:cNvSpPr>
              <a:spLocks noChangeArrowheads="1"/>
            </p:cNvSpPr>
            <p:nvPr/>
          </p:nvSpPr>
          <p:spPr bwMode="auto">
            <a:xfrm>
              <a:off x="6842919" y="4462463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3" name="Line 38"/>
            <p:cNvSpPr>
              <a:spLocks noChangeShapeType="1"/>
            </p:cNvSpPr>
            <p:nvPr/>
          </p:nvSpPr>
          <p:spPr bwMode="auto">
            <a:xfrm flipV="1">
              <a:off x="6334125" y="4939657"/>
              <a:ext cx="1434667" cy="85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6866732" y="4976813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9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5" name="Rectangle 41"/>
            <p:cNvSpPr>
              <a:spLocks noChangeArrowheads="1"/>
            </p:cNvSpPr>
            <p:nvPr/>
          </p:nvSpPr>
          <p:spPr bwMode="auto">
            <a:xfrm>
              <a:off x="4829175" y="57721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96" name="Rectangle 42"/>
            <p:cNvSpPr>
              <a:spLocks noChangeArrowheads="1"/>
            </p:cNvSpPr>
            <p:nvPr/>
          </p:nvSpPr>
          <p:spPr bwMode="auto">
            <a:xfrm>
              <a:off x="5352257" y="57292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7" name="Line 43"/>
            <p:cNvSpPr>
              <a:spLocks noChangeShapeType="1"/>
            </p:cNvSpPr>
            <p:nvPr/>
          </p:nvSpPr>
          <p:spPr bwMode="auto">
            <a:xfrm flipV="1">
              <a:off x="4843463" y="62007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44"/>
            <p:cNvSpPr txBox="1">
              <a:spLocks noChangeArrowheads="1"/>
            </p:cNvSpPr>
            <p:nvPr/>
          </p:nvSpPr>
          <p:spPr bwMode="auto">
            <a:xfrm>
              <a:off x="5376069" y="62436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4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9" name="Rectangle 46"/>
            <p:cNvSpPr>
              <a:spLocks noChangeArrowheads="1"/>
            </p:cNvSpPr>
            <p:nvPr/>
          </p:nvSpPr>
          <p:spPr bwMode="auto">
            <a:xfrm>
              <a:off x="1809750" y="58102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100" name="Rectangle 47"/>
            <p:cNvSpPr>
              <a:spLocks noChangeArrowheads="1"/>
            </p:cNvSpPr>
            <p:nvPr/>
          </p:nvSpPr>
          <p:spPr bwMode="auto">
            <a:xfrm>
              <a:off x="2332832" y="57673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01" name="Line 48"/>
            <p:cNvSpPr>
              <a:spLocks noChangeShapeType="1"/>
            </p:cNvSpPr>
            <p:nvPr/>
          </p:nvSpPr>
          <p:spPr bwMode="auto">
            <a:xfrm flipV="1">
              <a:off x="1824038" y="62388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49"/>
            <p:cNvSpPr txBox="1">
              <a:spLocks noChangeArrowheads="1"/>
            </p:cNvSpPr>
            <p:nvPr/>
          </p:nvSpPr>
          <p:spPr bwMode="auto">
            <a:xfrm>
              <a:off x="2356644" y="62817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3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 flipH="1">
              <a:off x="2859088" y="2762250"/>
              <a:ext cx="663575" cy="6207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51"/>
            <p:cNvSpPr>
              <a:spLocks noChangeShapeType="1"/>
            </p:cNvSpPr>
            <p:nvPr/>
          </p:nvSpPr>
          <p:spPr bwMode="auto">
            <a:xfrm>
              <a:off x="4378325" y="2674938"/>
              <a:ext cx="1135063" cy="692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52"/>
            <p:cNvSpPr>
              <a:spLocks noChangeShapeType="1"/>
            </p:cNvSpPr>
            <p:nvPr/>
          </p:nvSpPr>
          <p:spPr bwMode="auto">
            <a:xfrm flipH="1">
              <a:off x="4502929" y="3983063"/>
              <a:ext cx="577298" cy="4865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53"/>
            <p:cNvSpPr>
              <a:spLocks noChangeShapeType="1"/>
            </p:cNvSpPr>
            <p:nvPr/>
          </p:nvSpPr>
          <p:spPr bwMode="auto">
            <a:xfrm>
              <a:off x="6078132" y="3999555"/>
              <a:ext cx="470086" cy="5030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54"/>
            <p:cNvSpPr>
              <a:spLocks noChangeShapeType="1"/>
            </p:cNvSpPr>
            <p:nvPr/>
          </p:nvSpPr>
          <p:spPr bwMode="auto">
            <a:xfrm>
              <a:off x="4437063" y="5181600"/>
              <a:ext cx="958850" cy="5746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55"/>
            <p:cNvSpPr>
              <a:spLocks noChangeShapeType="1"/>
            </p:cNvSpPr>
            <p:nvPr/>
          </p:nvSpPr>
          <p:spPr bwMode="auto">
            <a:xfrm flipH="1">
              <a:off x="2755900" y="5167313"/>
              <a:ext cx="781050" cy="6778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/>
      <p:bldP spid="428040" grpId="0"/>
      <p:bldP spid="428041" grpId="0"/>
      <p:bldP spid="428042" grpId="0"/>
      <p:bldP spid="428043" grpId="0"/>
      <p:bldP spid="428044" grpId="0"/>
      <p:bldP spid="428045" grpId="0"/>
      <p:bldP spid="42804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Executing Compiled Program</a:t>
            </a:r>
            <a:endParaRPr lang="en-US" dirty="0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7285705" y="2222635"/>
            <a:ext cx="1693862" cy="969270"/>
          </a:xfrm>
          <a:prstGeom prst="rect">
            <a:avLst/>
          </a:prstGeom>
          <a:solidFill>
            <a:srgbClr val="66B3FF"/>
          </a:solidFill>
          <a:ln w="38100">
            <a:solidFill>
              <a:srgbClr val="ADADAD"/>
            </a:solidFill>
            <a:miter lim="800000"/>
            <a:headEnd/>
            <a:tailEnd/>
          </a:ln>
          <a:effectLst/>
          <a:extLst/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Executable code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49317" y="2226700"/>
            <a:ext cx="730250" cy="280032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B3D9FF"/>
                </a:solidFill>
                <a:latin typeface="Tahoma" pitchFamily="34" charset="0"/>
              </a:rPr>
              <a:t>exe</a:t>
            </a:r>
          </a:p>
        </p:txBody>
      </p: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45234" y="2446318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 (</a:t>
            </a:r>
            <a:r>
              <a:rPr lang="en-US" sz="1800" dirty="0">
                <a:latin typeface="Tahoma" pitchFamily="34" charset="0"/>
              </a:rPr>
              <a:t>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endCxn id="408579" idx="1"/>
          </p:cNvCxnSpPr>
          <p:nvPr/>
        </p:nvCxnSpPr>
        <p:spPr bwMode="auto">
          <a:xfrm flipV="1">
            <a:off x="7038055" y="2707270"/>
            <a:ext cx="247650" cy="1649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(NOP)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(AST)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0435" y="5300949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Execution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Engine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38882" y="3242112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Execution Engine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279352" y="3335949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Output*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28" name="AutoShape 10"/>
          <p:cNvCxnSpPr>
            <a:cxnSpLocks noChangeShapeType="1"/>
            <a:endCxn id="27" idx="1"/>
          </p:cNvCxnSpPr>
          <p:nvPr/>
        </p:nvCxnSpPr>
        <p:spPr bwMode="auto">
          <a:xfrm>
            <a:off x="6985160" y="3701607"/>
            <a:ext cx="294192" cy="11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589444" y="6306515"/>
            <a:ext cx="5458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* Programs in our PL do not take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Generated Code Execution</a:t>
            </a:r>
            <a:endParaRPr lang="en-US" dirty="0"/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289050" y="2251075"/>
            <a:ext cx="16557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</a:rPr>
              <a:t>PUSH 2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3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4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9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ADD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PRINT</a:t>
            </a:r>
          </a:p>
        </p:txBody>
      </p:sp>
      <p:sp>
        <p:nvSpPr>
          <p:cNvPr id="55300" name="Line 8"/>
          <p:cNvSpPr>
            <a:spLocks noChangeShapeType="1"/>
          </p:cNvSpPr>
          <p:nvPr/>
        </p:nvSpPr>
        <p:spPr bwMode="auto">
          <a:xfrm flipV="1">
            <a:off x="0" y="2543175"/>
            <a:ext cx="1230313" cy="17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259138" y="1944688"/>
            <a:ext cx="124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Stack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14913" y="1938338"/>
            <a:ext cx="1401762" cy="1228725"/>
            <a:chOff x="3159" y="1221"/>
            <a:chExt cx="883" cy="774"/>
          </a:xfrm>
        </p:grpSpPr>
        <p:sp>
          <p:nvSpPr>
            <p:cNvPr id="55304" name="Text Box 11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/>
                <a:t>Stack’</a:t>
              </a:r>
              <a:endParaRPr lang="en-US" dirty="0"/>
            </a:p>
          </p:txBody>
        </p:sp>
        <p:sp>
          <p:nvSpPr>
            <p:cNvPr id="55305" name="Text Box 12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Generated Code Execution</a:t>
            </a:r>
            <a:endParaRPr lang="en-US" dirty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89050" y="2251075"/>
            <a:ext cx="16557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/>
              <a:t>PUSH 2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</a:rPr>
              <a:t>PUSH 3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4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9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ADD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PRINT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0" y="3025775"/>
            <a:ext cx="1230313" cy="17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14913" y="1938338"/>
            <a:ext cx="1401762" cy="1776412"/>
            <a:chOff x="3159" y="1221"/>
            <a:chExt cx="883" cy="1119"/>
          </a:xfrm>
        </p:grpSpPr>
        <p:sp>
          <p:nvSpPr>
            <p:cNvPr id="56330" name="Text Box 7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/>
                <a:t>Stack’</a:t>
              </a:r>
              <a:endParaRPr lang="en-US" dirty="0"/>
            </a:p>
          </p:txBody>
        </p:sp>
        <p:sp>
          <p:nvSpPr>
            <p:cNvPr id="56331" name="Text Box 8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56326" name="Group 9"/>
          <p:cNvGrpSpPr>
            <a:grpSpLocks/>
          </p:cNvGrpSpPr>
          <p:nvPr/>
        </p:nvGrpSpPr>
        <p:grpSpPr bwMode="auto">
          <a:xfrm>
            <a:off x="3278188" y="1931988"/>
            <a:ext cx="1401762" cy="1228725"/>
            <a:chOff x="3159" y="1221"/>
            <a:chExt cx="883" cy="774"/>
          </a:xfrm>
        </p:grpSpPr>
        <p:sp>
          <p:nvSpPr>
            <p:cNvPr id="56328" name="Text Box 10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Stack</a:t>
              </a:r>
            </a:p>
          </p:txBody>
        </p:sp>
        <p:sp>
          <p:nvSpPr>
            <p:cNvPr id="56329" name="Text Box 11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n-US" dirty="0"/>
              <a:t>Compilers: principles, techniques and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Generated Code Execution</a:t>
            </a:r>
            <a:endParaRPr lang="en-US" dirty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89050" y="2251075"/>
            <a:ext cx="16557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/>
              <a:t>PUSH 2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3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</a:rPr>
              <a:t>PUSH 4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9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ADD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PRINT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0" y="3590925"/>
            <a:ext cx="1230313" cy="17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4913" y="1938338"/>
            <a:ext cx="1401762" cy="2324100"/>
            <a:chOff x="3159" y="1221"/>
            <a:chExt cx="883" cy="1464"/>
          </a:xfrm>
        </p:grpSpPr>
        <p:sp>
          <p:nvSpPr>
            <p:cNvPr id="57354" name="Text Box 6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/>
                <a:t>Stack’</a:t>
              </a:r>
              <a:endParaRPr lang="en-US" dirty="0"/>
            </a:p>
          </p:txBody>
        </p:sp>
        <p:sp>
          <p:nvSpPr>
            <p:cNvPr id="57355" name="Text Box 7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57350" name="Group 8"/>
          <p:cNvGrpSpPr>
            <a:grpSpLocks/>
          </p:cNvGrpSpPr>
          <p:nvPr/>
        </p:nvGrpSpPr>
        <p:grpSpPr bwMode="auto">
          <a:xfrm>
            <a:off x="3278188" y="1931988"/>
            <a:ext cx="1401762" cy="1776412"/>
            <a:chOff x="3159" y="1221"/>
            <a:chExt cx="883" cy="1119"/>
          </a:xfrm>
        </p:grpSpPr>
        <p:sp>
          <p:nvSpPr>
            <p:cNvPr id="57352" name="Text Box 9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Stack</a:t>
              </a:r>
            </a:p>
          </p:txBody>
        </p:sp>
        <p:sp>
          <p:nvSpPr>
            <p:cNvPr id="57353" name="Text Box 10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Generated Code Execution</a:t>
            </a:r>
            <a:endParaRPr lang="en-US" dirty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289050" y="2251075"/>
            <a:ext cx="16557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/>
              <a:t>PUSH 2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3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4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</a:rPr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9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ADD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PRINT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0" y="4106863"/>
            <a:ext cx="1230313" cy="17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4913" y="1938338"/>
            <a:ext cx="1401762" cy="1776412"/>
            <a:chOff x="3159" y="1221"/>
            <a:chExt cx="883" cy="1119"/>
          </a:xfrm>
        </p:grpSpPr>
        <p:sp>
          <p:nvSpPr>
            <p:cNvPr id="58378" name="Text Box 6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/>
                <a:t>Stack’</a:t>
              </a:r>
              <a:endParaRPr lang="en-US" dirty="0"/>
            </a:p>
          </p:txBody>
        </p:sp>
        <p:sp>
          <p:nvSpPr>
            <p:cNvPr id="58379" name="Text Box 7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12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58374" name="Group 8"/>
          <p:cNvGrpSpPr>
            <a:grpSpLocks/>
          </p:cNvGrpSpPr>
          <p:nvPr/>
        </p:nvGrpSpPr>
        <p:grpSpPr bwMode="auto">
          <a:xfrm>
            <a:off x="3278188" y="1931988"/>
            <a:ext cx="1401762" cy="2324100"/>
            <a:chOff x="3159" y="1221"/>
            <a:chExt cx="883" cy="1464"/>
          </a:xfrm>
        </p:grpSpPr>
        <p:sp>
          <p:nvSpPr>
            <p:cNvPr id="58376" name="Text Box 9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Stack</a:t>
              </a:r>
            </a:p>
          </p:txBody>
        </p:sp>
        <p:sp>
          <p:nvSpPr>
            <p:cNvPr id="58377" name="Text Box 10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Generated Code Execution</a:t>
            </a:r>
            <a:endParaRPr lang="en-US" dirty="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289050" y="2251075"/>
            <a:ext cx="16557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/>
              <a:t>PUSH 2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3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4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</a:rPr>
              <a:t>PUSH 9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ADD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PRINT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V="1">
            <a:off x="0" y="4687888"/>
            <a:ext cx="1230313" cy="17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4913" y="1938338"/>
            <a:ext cx="1401762" cy="2324100"/>
            <a:chOff x="3159" y="1221"/>
            <a:chExt cx="883" cy="1464"/>
          </a:xfrm>
        </p:grpSpPr>
        <p:sp>
          <p:nvSpPr>
            <p:cNvPr id="59402" name="Text Box 6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/>
                <a:t>Stack’</a:t>
              </a:r>
              <a:endParaRPr lang="en-US" dirty="0"/>
            </a:p>
          </p:txBody>
        </p:sp>
        <p:sp>
          <p:nvSpPr>
            <p:cNvPr id="59403" name="Text Box 7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12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59398" name="Group 8"/>
          <p:cNvGrpSpPr>
            <a:grpSpLocks/>
          </p:cNvGrpSpPr>
          <p:nvPr/>
        </p:nvGrpSpPr>
        <p:grpSpPr bwMode="auto">
          <a:xfrm>
            <a:off x="3278188" y="1931988"/>
            <a:ext cx="1401762" cy="1776412"/>
            <a:chOff x="3159" y="1221"/>
            <a:chExt cx="883" cy="1119"/>
          </a:xfrm>
        </p:grpSpPr>
        <p:sp>
          <p:nvSpPr>
            <p:cNvPr id="59400" name="Text Box 9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Stack</a:t>
              </a:r>
            </a:p>
          </p:txBody>
        </p:sp>
        <p:sp>
          <p:nvSpPr>
            <p:cNvPr id="59401" name="Text Box 10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12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Generated Code Execution</a:t>
            </a:r>
            <a:endParaRPr lang="en-US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289050" y="2251075"/>
            <a:ext cx="16557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/>
              <a:t>PUSH 2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3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4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9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</a:rPr>
              <a:t>ADD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PRINT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V="1">
            <a:off x="0" y="5303838"/>
            <a:ext cx="1230313" cy="17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4913" y="1938338"/>
            <a:ext cx="1401762" cy="1776412"/>
            <a:chOff x="3159" y="1221"/>
            <a:chExt cx="883" cy="1119"/>
          </a:xfrm>
        </p:grpSpPr>
        <p:sp>
          <p:nvSpPr>
            <p:cNvPr id="60426" name="Text Box 6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/>
                <a:t>Stack’</a:t>
              </a:r>
              <a:endParaRPr lang="en-US" dirty="0"/>
            </a:p>
          </p:txBody>
        </p:sp>
        <p:sp>
          <p:nvSpPr>
            <p:cNvPr id="60427" name="Text Box 7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21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60422" name="Group 8"/>
          <p:cNvGrpSpPr>
            <a:grpSpLocks/>
          </p:cNvGrpSpPr>
          <p:nvPr/>
        </p:nvGrpSpPr>
        <p:grpSpPr bwMode="auto">
          <a:xfrm>
            <a:off x="3278188" y="1931988"/>
            <a:ext cx="1401762" cy="2324100"/>
            <a:chOff x="3159" y="1221"/>
            <a:chExt cx="883" cy="1464"/>
          </a:xfrm>
        </p:grpSpPr>
        <p:sp>
          <p:nvSpPr>
            <p:cNvPr id="60424" name="Text Box 9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Stack</a:t>
              </a:r>
            </a:p>
          </p:txBody>
        </p:sp>
        <p:sp>
          <p:nvSpPr>
            <p:cNvPr id="60425" name="Text Box 10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12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Generated Code Execution</a:t>
            </a:r>
            <a:endParaRPr lang="en-US" dirty="0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289050" y="2251075"/>
            <a:ext cx="16557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/>
              <a:t>PUSH 2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3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4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9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ADD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</a:rPr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PRINT</a:t>
            </a: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V="1">
            <a:off x="0" y="5770563"/>
            <a:ext cx="1230313" cy="17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4913" y="1938338"/>
            <a:ext cx="1401762" cy="1228725"/>
            <a:chOff x="3159" y="1221"/>
            <a:chExt cx="883" cy="774"/>
          </a:xfrm>
        </p:grpSpPr>
        <p:sp>
          <p:nvSpPr>
            <p:cNvPr id="61450" name="Text Box 6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/>
                <a:t>Stack’</a:t>
              </a:r>
              <a:endParaRPr lang="en-US" dirty="0"/>
            </a:p>
          </p:txBody>
        </p:sp>
        <p:sp>
          <p:nvSpPr>
            <p:cNvPr id="61451" name="Text Box 7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42</a:t>
              </a:r>
            </a:p>
          </p:txBody>
        </p:sp>
      </p:grpSp>
      <p:grpSp>
        <p:nvGrpSpPr>
          <p:cNvPr id="61446" name="Group 8"/>
          <p:cNvGrpSpPr>
            <a:grpSpLocks/>
          </p:cNvGrpSpPr>
          <p:nvPr/>
        </p:nvGrpSpPr>
        <p:grpSpPr bwMode="auto">
          <a:xfrm>
            <a:off x="3278188" y="1931988"/>
            <a:ext cx="1401762" cy="1776412"/>
            <a:chOff x="3159" y="1221"/>
            <a:chExt cx="883" cy="1119"/>
          </a:xfrm>
        </p:grpSpPr>
        <p:sp>
          <p:nvSpPr>
            <p:cNvPr id="61448" name="Text Box 9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Stack</a:t>
              </a:r>
            </a:p>
          </p:txBody>
        </p:sp>
        <p:sp>
          <p:nvSpPr>
            <p:cNvPr id="61449" name="Text Box 10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21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Generated Code Execution</a:t>
            </a:r>
            <a:endParaRPr lang="en-US" dirty="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289050" y="2251075"/>
            <a:ext cx="16557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/>
              <a:t>PUSH 2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3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4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PUSH 9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ADD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MULT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</a:rPr>
              <a:t>PRINT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0" y="6318250"/>
            <a:ext cx="1230313" cy="17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4913" y="1938338"/>
            <a:ext cx="1401762" cy="1228725"/>
            <a:chOff x="3159" y="1221"/>
            <a:chExt cx="883" cy="774"/>
          </a:xfrm>
        </p:grpSpPr>
        <p:sp>
          <p:nvSpPr>
            <p:cNvPr id="62474" name="Text Box 6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/>
                <a:t>Stack’</a:t>
              </a:r>
              <a:endParaRPr lang="en-US" dirty="0"/>
            </a:p>
          </p:txBody>
        </p:sp>
        <p:sp>
          <p:nvSpPr>
            <p:cNvPr id="62475" name="Text Box 7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62470" name="Group 8"/>
          <p:cNvGrpSpPr>
            <a:grpSpLocks/>
          </p:cNvGrpSpPr>
          <p:nvPr/>
        </p:nvGrpSpPr>
        <p:grpSpPr bwMode="auto">
          <a:xfrm>
            <a:off x="3278188" y="1931988"/>
            <a:ext cx="1401762" cy="1228725"/>
            <a:chOff x="3159" y="1221"/>
            <a:chExt cx="883" cy="774"/>
          </a:xfrm>
        </p:grpSpPr>
        <p:sp>
          <p:nvSpPr>
            <p:cNvPr id="62472" name="Text Box 9"/>
            <p:cNvSpPr txBox="1">
              <a:spLocks noChangeArrowheads="1"/>
            </p:cNvSpPr>
            <p:nvPr/>
          </p:nvSpPr>
          <p:spPr bwMode="auto">
            <a:xfrm>
              <a:off x="3159" y="1221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Stack</a:t>
              </a:r>
            </a:p>
          </p:txBody>
        </p:sp>
        <p:sp>
          <p:nvSpPr>
            <p:cNvPr id="62473" name="Text Box 10"/>
            <p:cNvSpPr txBox="1">
              <a:spLocks noChangeArrowheads="1"/>
            </p:cNvSpPr>
            <p:nvPr/>
          </p:nvSpPr>
          <p:spPr bwMode="auto">
            <a:xfrm>
              <a:off x="3393" y="1707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42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Shortcuts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generating machine code</a:t>
            </a:r>
          </a:p>
          <a:p>
            <a:pPr lvl="1"/>
            <a:r>
              <a:rPr lang="en-US" dirty="0" smtClean="0"/>
              <a:t>Use assembler</a:t>
            </a:r>
          </a:p>
          <a:p>
            <a:r>
              <a:rPr lang="en-US" dirty="0" smtClean="0"/>
              <a:t>Generate C code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Structure of toy Compiler / interpreter</a:t>
            </a:r>
            <a:endParaRPr lang="en-US" dirty="0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7285705" y="2222635"/>
            <a:ext cx="1693862" cy="969270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Executable code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49317" y="2226700"/>
            <a:ext cx="730250" cy="280032"/>
          </a:xfrm>
          <a:prstGeom prst="rect">
            <a:avLst/>
          </a:prstGeom>
          <a:noFill/>
          <a:ln w="38100">
            <a:solidFill>
              <a:srgbClr val="ADADA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B3D9FF"/>
                </a:solidFill>
                <a:latin typeface="Tahoma" pitchFamily="34" charset="0"/>
              </a:rPr>
              <a:t>exe</a:t>
            </a:r>
          </a:p>
        </p:txBody>
      </p: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45234" y="2446318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Backend (</a:t>
            </a:r>
            <a:r>
              <a:rPr lang="en-US" sz="1800" dirty="0">
                <a:latin typeface="Tahoma" pitchFamily="34" charset="0"/>
              </a:rPr>
              <a:t>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endCxn id="408579" idx="1"/>
          </p:cNvCxnSpPr>
          <p:nvPr/>
        </p:nvCxnSpPr>
        <p:spPr bwMode="auto">
          <a:xfrm flipV="1">
            <a:off x="7038055" y="2707270"/>
            <a:ext cx="247650" cy="1649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(NOP)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(AST)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616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0435" y="5300949"/>
            <a:ext cx="1066800" cy="616934"/>
          </a:xfrm>
          <a:prstGeom prst="rect">
            <a:avLst/>
          </a:prstGeom>
          <a:solidFill>
            <a:srgbClr val="66B3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Execution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Engine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38882" y="3242112"/>
            <a:ext cx="133350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Execution Engine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279352" y="3335949"/>
            <a:ext cx="1693862" cy="969270"/>
          </a:xfrm>
          <a:prstGeom prst="rect">
            <a:avLst/>
          </a:prstGeom>
          <a:solidFill>
            <a:srgbClr val="66B3FF"/>
          </a:solidFill>
          <a:ln w="38100">
            <a:solidFill>
              <a:srgbClr val="ADADAD"/>
            </a:solidFill>
            <a:miter lim="800000"/>
            <a:headEnd/>
            <a:tailEnd/>
          </a:ln>
          <a:effectLst/>
          <a:extLst/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Output*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28" name="AutoShape 10"/>
          <p:cNvCxnSpPr>
            <a:cxnSpLocks noChangeShapeType="1"/>
            <a:endCxn id="27" idx="1"/>
          </p:cNvCxnSpPr>
          <p:nvPr/>
        </p:nvCxnSpPr>
        <p:spPr bwMode="auto">
          <a:xfrm>
            <a:off x="6985160" y="3701607"/>
            <a:ext cx="294192" cy="11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589444" y="6306515"/>
            <a:ext cx="5458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rPr>
              <a:t>* Programs in our PL do not take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Interpretation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Bottom-up evaluation of expressions</a:t>
            </a:r>
          </a:p>
          <a:p>
            <a:r>
              <a:rPr lang="en-US" smtClean="0"/>
              <a:t>The same interface of the compiler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25413" y="530225"/>
            <a:ext cx="8321675" cy="59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>
                <a:latin typeface="Consolas"/>
                <a:cs typeface="Consolas"/>
              </a:rPr>
              <a:t>#include </a:t>
            </a:r>
            <a:r>
              <a:rPr lang="en-US" sz="1800" dirty="0" smtClean="0">
                <a:latin typeface="Consolas"/>
                <a:cs typeface="Consolas"/>
              </a:rPr>
              <a:t>"</a:t>
            </a:r>
            <a:r>
              <a:rPr lang="en-US" sz="1800" dirty="0" err="1">
                <a:latin typeface="Consolas"/>
                <a:cs typeface="Consolas"/>
              </a:rPr>
              <a:t>parser.h</a:t>
            </a:r>
            <a:r>
              <a:rPr lang="en-US" sz="1800" dirty="0">
                <a:latin typeface="Consolas"/>
                <a:cs typeface="Consolas"/>
              </a:rPr>
              <a:t>"      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#include "</a:t>
            </a:r>
            <a:r>
              <a:rPr lang="en-US" sz="1800" dirty="0" err="1" smtClean="0">
                <a:latin typeface="Consolas"/>
                <a:cs typeface="Consolas"/>
              </a:rPr>
              <a:t>backend.h</a:t>
            </a:r>
            <a:r>
              <a:rPr lang="en-US" sz="1800" dirty="0" smtClean="0">
                <a:latin typeface="Consolas"/>
                <a:cs typeface="Consolas"/>
              </a:rPr>
              <a:t>”</a:t>
            </a:r>
          </a:p>
          <a:p>
            <a:pPr algn="l"/>
            <a:endParaRPr lang="en-US" sz="1800" dirty="0">
              <a:latin typeface="Consolas"/>
              <a:cs typeface="Consolas"/>
            </a:endParaRPr>
          </a:p>
          <a:p>
            <a:pPr algn="l"/>
            <a:r>
              <a:rPr lang="en-US" sz="1800" dirty="0">
                <a:latin typeface="Consolas"/>
                <a:cs typeface="Consolas"/>
              </a:rPr>
              <a:t>static </a:t>
            </a: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Interpret_expression</a:t>
            </a:r>
            <a:r>
              <a:rPr lang="en-US" sz="1800" dirty="0">
                <a:latin typeface="Consolas"/>
                <a:cs typeface="Consolas"/>
              </a:rPr>
              <a:t>(Expression *</a:t>
            </a:r>
            <a:r>
              <a:rPr lang="en-US" sz="1800" dirty="0" err="1">
                <a:latin typeface="Consolas"/>
                <a:cs typeface="Consolas"/>
              </a:rPr>
              <a:t>expr</a:t>
            </a:r>
            <a:r>
              <a:rPr lang="en-US" sz="18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switch (</a:t>
            </a:r>
            <a:r>
              <a:rPr lang="en-US" sz="1800" dirty="0" err="1">
                <a:latin typeface="Consolas"/>
                <a:cs typeface="Consolas"/>
              </a:rPr>
              <a:t>expr</a:t>
            </a:r>
            <a:r>
              <a:rPr lang="en-US" sz="1800" dirty="0">
                <a:latin typeface="Consolas"/>
                <a:cs typeface="Consolas"/>
              </a:rPr>
              <a:t>-&gt;type) {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case 'D':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    return </a:t>
            </a:r>
            <a:r>
              <a:rPr lang="en-US" sz="1800" dirty="0" err="1">
                <a:latin typeface="Consolas"/>
                <a:cs typeface="Consolas"/>
              </a:rPr>
              <a:t>expr</a:t>
            </a:r>
            <a:r>
              <a:rPr lang="en-US" sz="1800" dirty="0">
                <a:latin typeface="Consolas"/>
                <a:cs typeface="Consolas"/>
              </a:rPr>
              <a:t>-&gt;value;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    break;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case 'P': 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e_left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Interpret_expression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latin typeface="Consolas"/>
                <a:cs typeface="Consolas"/>
              </a:rPr>
              <a:t>expr</a:t>
            </a:r>
            <a:r>
              <a:rPr lang="en-US" sz="1800" dirty="0">
                <a:latin typeface="Consolas"/>
                <a:cs typeface="Consolas"/>
              </a:rPr>
              <a:t>-&gt;left);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e_right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Interpret_expression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latin typeface="Consolas"/>
                <a:cs typeface="Consolas"/>
              </a:rPr>
              <a:t>expr</a:t>
            </a:r>
            <a:r>
              <a:rPr lang="en-US" sz="1800" dirty="0">
                <a:latin typeface="Consolas"/>
                <a:cs typeface="Consolas"/>
              </a:rPr>
              <a:t>-&gt;right);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    switch (</a:t>
            </a:r>
            <a:r>
              <a:rPr lang="en-US" sz="1800" dirty="0" err="1">
                <a:latin typeface="Consolas"/>
                <a:cs typeface="Consolas"/>
              </a:rPr>
              <a:t>expr</a:t>
            </a:r>
            <a:r>
              <a:rPr lang="en-US" sz="1800" dirty="0">
                <a:latin typeface="Consolas"/>
                <a:cs typeface="Consolas"/>
              </a:rPr>
              <a:t>-&gt;</a:t>
            </a:r>
            <a:r>
              <a:rPr lang="en-US" sz="1800" dirty="0" err="1">
                <a:latin typeface="Consolas"/>
                <a:cs typeface="Consolas"/>
              </a:rPr>
              <a:t>oper</a:t>
            </a:r>
            <a:r>
              <a:rPr lang="en-US" sz="18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    case '+': return </a:t>
            </a:r>
            <a:r>
              <a:rPr lang="en-US" sz="1800" dirty="0" err="1">
                <a:latin typeface="Consolas"/>
                <a:cs typeface="Consolas"/>
              </a:rPr>
              <a:t>e_left</a:t>
            </a:r>
            <a:r>
              <a:rPr lang="en-US" sz="1800" dirty="0">
                <a:latin typeface="Consolas"/>
                <a:cs typeface="Consolas"/>
              </a:rPr>
              <a:t> + </a:t>
            </a:r>
            <a:r>
              <a:rPr lang="en-US" sz="1800" dirty="0" err="1">
                <a:latin typeface="Consolas"/>
                <a:cs typeface="Consolas"/>
              </a:rPr>
              <a:t>e_right</a:t>
            </a:r>
            <a:r>
              <a:rPr lang="en-US" sz="1800" dirty="0">
                <a:latin typeface="Consolas"/>
                <a:cs typeface="Consolas"/>
              </a:rPr>
              <a:t>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    case '*': return </a:t>
            </a:r>
            <a:r>
              <a:rPr lang="en-US" sz="1800" dirty="0" err="1">
                <a:latin typeface="Consolas"/>
                <a:cs typeface="Consolas"/>
              </a:rPr>
              <a:t>e_left</a:t>
            </a:r>
            <a:r>
              <a:rPr lang="en-US" sz="1800" dirty="0">
                <a:latin typeface="Consolas"/>
                <a:cs typeface="Consolas"/>
              </a:rPr>
              <a:t> * </a:t>
            </a:r>
            <a:r>
              <a:rPr lang="en-US" sz="1800" dirty="0" err="1">
                <a:latin typeface="Consolas"/>
                <a:cs typeface="Consolas"/>
              </a:rPr>
              <a:t>e_right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  <a:endParaRPr lang="en-US" sz="1800" dirty="0">
              <a:latin typeface="Consolas"/>
              <a:cs typeface="Consolas"/>
            </a:endParaRPr>
          </a:p>
          <a:p>
            <a:pPr algn="l"/>
            <a:r>
              <a:rPr lang="en-US" sz="1800" dirty="0">
                <a:latin typeface="Consolas"/>
                <a:cs typeface="Consolas"/>
              </a:rPr>
              <a:t>        break;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}</a:t>
            </a:r>
          </a:p>
          <a:p>
            <a:pPr algn="l"/>
            <a:r>
              <a:rPr lang="en-US" sz="1800" dirty="0" smtClean="0">
                <a:latin typeface="Consolas"/>
                <a:cs typeface="Consolas"/>
              </a:rPr>
              <a:t>}</a:t>
            </a:r>
          </a:p>
          <a:p>
            <a:pPr algn="l"/>
            <a:endParaRPr lang="en-US" sz="1800" dirty="0">
              <a:latin typeface="Consolas"/>
              <a:cs typeface="Consolas"/>
            </a:endParaRPr>
          </a:p>
          <a:p>
            <a:pPr algn="l"/>
            <a:r>
              <a:rPr lang="en-US" sz="1800" dirty="0">
                <a:latin typeface="Consolas"/>
                <a:cs typeface="Consolas"/>
              </a:rPr>
              <a:t>void Process(</a:t>
            </a:r>
            <a:r>
              <a:rPr lang="en-US" sz="1800" dirty="0" err="1">
                <a:latin typeface="Consolas"/>
                <a:cs typeface="Consolas"/>
              </a:rPr>
              <a:t>AST_node</a:t>
            </a:r>
            <a:r>
              <a:rPr lang="en-US" sz="1800" dirty="0">
                <a:latin typeface="Consolas"/>
                <a:cs typeface="Consolas"/>
              </a:rPr>
              <a:t> *</a:t>
            </a:r>
            <a:r>
              <a:rPr lang="en-US" sz="1800" dirty="0" err="1">
                <a:latin typeface="Consolas"/>
                <a:cs typeface="Consolas"/>
              </a:rPr>
              <a:t>icode</a:t>
            </a:r>
            <a:r>
              <a:rPr lang="en-US" sz="1800" dirty="0">
                <a:latin typeface="Consolas"/>
                <a:cs typeface="Consolas"/>
              </a:rPr>
              <a:t>) {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    </a:t>
            </a:r>
            <a:r>
              <a:rPr lang="en-US" sz="1800" dirty="0" err="1">
                <a:latin typeface="Consolas"/>
                <a:cs typeface="Consolas"/>
              </a:rPr>
              <a:t>printf</a:t>
            </a:r>
            <a:r>
              <a:rPr lang="en-US" sz="1800" dirty="0">
                <a:latin typeface="Consolas"/>
                <a:cs typeface="Consolas"/>
              </a:rPr>
              <a:t>("%d\n", </a:t>
            </a:r>
            <a:r>
              <a:rPr lang="en-US" sz="1800" dirty="0" err="1">
                <a:latin typeface="Consolas"/>
                <a:cs typeface="Consolas"/>
              </a:rPr>
              <a:t>Interpret_expression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latin typeface="Consolas"/>
                <a:cs typeface="Consolas"/>
              </a:rPr>
              <a:t>icode</a:t>
            </a:r>
            <a:r>
              <a:rPr lang="en-US" sz="1800" dirty="0">
                <a:latin typeface="Consolas"/>
                <a:cs typeface="Consolas"/>
              </a:rPr>
              <a:t>));</a:t>
            </a:r>
          </a:p>
          <a:p>
            <a:pPr algn="l"/>
            <a:r>
              <a:rPr lang="en-US" sz="18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Compiler?</a:t>
            </a:r>
            <a:endParaRPr lang="en-US" dirty="0"/>
          </a:p>
        </p:txBody>
      </p:sp>
      <p:pic>
        <p:nvPicPr>
          <p:cNvPr id="6" name="Picture 5" descr="practice-philosophy-thinking-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118360"/>
            <a:ext cx="6350000" cy="3606800"/>
          </a:xfrm>
          <a:prstGeom prst="rect">
            <a:avLst/>
          </a:prstGeom>
        </p:spPr>
      </p:pic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30" y="4649470"/>
            <a:ext cx="1644650" cy="109444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20" y="2113280"/>
            <a:ext cx="1590269" cy="1874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(2*((3*4)+9))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09750" y="2024063"/>
            <a:ext cx="5959042" cy="4714875"/>
            <a:chOff x="1809750" y="2024063"/>
            <a:chExt cx="5959042" cy="4714875"/>
          </a:xfrm>
        </p:grpSpPr>
        <p:sp>
          <p:nvSpPr>
            <p:cNvPr id="65585" name="Rectangle 6"/>
            <p:cNvSpPr>
              <a:spLocks noChangeArrowheads="1"/>
            </p:cNvSpPr>
            <p:nvPr/>
          </p:nvSpPr>
          <p:spPr bwMode="auto">
            <a:xfrm>
              <a:off x="3267075" y="2066926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5586" name="Rectangle 7"/>
            <p:cNvSpPr>
              <a:spLocks noChangeArrowheads="1"/>
            </p:cNvSpPr>
            <p:nvPr/>
          </p:nvSpPr>
          <p:spPr bwMode="auto">
            <a:xfrm>
              <a:off x="3795713" y="2024063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5587" name="Line 8"/>
            <p:cNvSpPr>
              <a:spLocks noChangeShapeType="1"/>
            </p:cNvSpPr>
            <p:nvPr/>
          </p:nvSpPr>
          <p:spPr bwMode="auto">
            <a:xfrm flipV="1">
              <a:off x="3281363" y="2506937"/>
              <a:ext cx="1419498" cy="29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8" name="Line 9"/>
            <p:cNvSpPr>
              <a:spLocks noChangeShapeType="1"/>
            </p:cNvSpPr>
            <p:nvPr/>
          </p:nvSpPr>
          <p:spPr bwMode="auto">
            <a:xfrm flipH="1">
              <a:off x="3727700" y="2506938"/>
              <a:ext cx="1" cy="4288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9" name="Line 10"/>
            <p:cNvSpPr>
              <a:spLocks noChangeShapeType="1"/>
            </p:cNvSpPr>
            <p:nvPr/>
          </p:nvSpPr>
          <p:spPr bwMode="auto">
            <a:xfrm>
              <a:off x="4189540" y="2506938"/>
              <a:ext cx="6223" cy="4441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0" name="Text Box 11"/>
            <p:cNvSpPr txBox="1">
              <a:spLocks noChangeArrowheads="1"/>
            </p:cNvSpPr>
            <p:nvPr/>
          </p:nvSpPr>
          <p:spPr bwMode="auto">
            <a:xfrm>
              <a:off x="3794125" y="2538413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5540" name="Text Box 12"/>
            <p:cNvSpPr txBox="1">
              <a:spLocks noChangeArrowheads="1"/>
            </p:cNvSpPr>
            <p:nvPr/>
          </p:nvSpPr>
          <p:spPr bwMode="auto">
            <a:xfrm>
              <a:off x="3404957" y="287843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err="1">
                  <a:latin typeface="+mj-lt"/>
                  <a:cs typeface="Times New Roman" charset="0"/>
                </a:rPr>
                <a:t>oper</a:t>
              </a:r>
              <a:endParaRPr lang="en-US" dirty="0">
                <a:latin typeface="+mj-lt"/>
                <a:cs typeface="Times New Roman" charset="0"/>
              </a:endParaRPr>
            </a:p>
          </p:txBody>
        </p:sp>
        <p:sp>
          <p:nvSpPr>
            <p:cNvPr id="65541" name="Text Box 13"/>
            <p:cNvSpPr txBox="1">
              <a:spLocks noChangeArrowheads="1"/>
            </p:cNvSpPr>
            <p:nvPr/>
          </p:nvSpPr>
          <p:spPr bwMode="auto">
            <a:xfrm>
              <a:off x="2304583" y="2049506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  <a:cs typeface="Times New Roman" charset="0"/>
                </a:rPr>
                <a:t>type</a:t>
              </a:r>
            </a:p>
          </p:txBody>
        </p:sp>
        <p:sp>
          <p:nvSpPr>
            <p:cNvPr id="65542" name="Text Box 14"/>
            <p:cNvSpPr txBox="1">
              <a:spLocks noChangeArrowheads="1"/>
            </p:cNvSpPr>
            <p:nvPr/>
          </p:nvSpPr>
          <p:spPr bwMode="auto">
            <a:xfrm>
              <a:off x="2257425" y="250031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left</a:t>
              </a:r>
            </a:p>
          </p:txBody>
        </p:sp>
        <p:sp>
          <p:nvSpPr>
            <p:cNvPr id="65543" name="Text Box 15"/>
            <p:cNvSpPr txBox="1">
              <a:spLocks noChangeArrowheads="1"/>
            </p:cNvSpPr>
            <p:nvPr/>
          </p:nvSpPr>
          <p:spPr bwMode="auto">
            <a:xfrm>
              <a:off x="4552950" y="2481263"/>
              <a:ext cx="1085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+mn-lt"/>
                  <a:cs typeface="Times New Roman" charset="0"/>
                </a:rPr>
                <a:t>right</a:t>
              </a:r>
            </a:p>
          </p:txBody>
        </p:sp>
        <p:sp>
          <p:nvSpPr>
            <p:cNvPr id="65579" name="Rectangle 17"/>
            <p:cNvSpPr>
              <a:spLocks noChangeArrowheads="1"/>
            </p:cNvSpPr>
            <p:nvPr/>
          </p:nvSpPr>
          <p:spPr bwMode="auto">
            <a:xfrm>
              <a:off x="4891088" y="3362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5580" name="Rectangle 18"/>
            <p:cNvSpPr>
              <a:spLocks noChangeArrowheads="1"/>
            </p:cNvSpPr>
            <p:nvPr/>
          </p:nvSpPr>
          <p:spPr bwMode="auto">
            <a:xfrm>
              <a:off x="5440343" y="3319463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5581" name="Line 19"/>
            <p:cNvSpPr>
              <a:spLocks noChangeShapeType="1"/>
            </p:cNvSpPr>
            <p:nvPr/>
          </p:nvSpPr>
          <p:spPr bwMode="auto">
            <a:xfrm flipV="1">
              <a:off x="4874051" y="3801639"/>
              <a:ext cx="14679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2" name="Line 20"/>
            <p:cNvSpPr>
              <a:spLocks noChangeShapeType="1"/>
            </p:cNvSpPr>
            <p:nvPr/>
          </p:nvSpPr>
          <p:spPr bwMode="auto">
            <a:xfrm flipH="1">
              <a:off x="5327643" y="3818133"/>
              <a:ext cx="8247" cy="4370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3" name="Line 21"/>
            <p:cNvSpPr>
              <a:spLocks noChangeShapeType="1"/>
            </p:cNvSpPr>
            <p:nvPr/>
          </p:nvSpPr>
          <p:spPr bwMode="auto">
            <a:xfrm flipH="1">
              <a:off x="5814223" y="3819526"/>
              <a:ext cx="5552" cy="4439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4" name="Text Box 22"/>
            <p:cNvSpPr txBox="1">
              <a:spLocks noChangeArrowheads="1"/>
            </p:cNvSpPr>
            <p:nvPr/>
          </p:nvSpPr>
          <p:spPr bwMode="auto">
            <a:xfrm>
              <a:off x="5438756" y="380082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dirty="0">
                  <a:cs typeface="Times New Roman" charset="0"/>
                </a:rPr>
                <a:t>+</a:t>
              </a:r>
              <a:endParaRPr lang="en-US" dirty="0">
                <a:cs typeface="Times New Roman" charset="0"/>
              </a:endParaRPr>
            </a:p>
          </p:txBody>
        </p:sp>
        <p:sp>
          <p:nvSpPr>
            <p:cNvPr id="65573" name="Rectangle 24"/>
            <p:cNvSpPr>
              <a:spLocks noChangeArrowheads="1"/>
            </p:cNvSpPr>
            <p:nvPr/>
          </p:nvSpPr>
          <p:spPr bwMode="auto">
            <a:xfrm>
              <a:off x="3271838" y="4471988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5574" name="Rectangle 25"/>
            <p:cNvSpPr>
              <a:spLocks noChangeArrowheads="1"/>
            </p:cNvSpPr>
            <p:nvPr/>
          </p:nvSpPr>
          <p:spPr bwMode="auto">
            <a:xfrm>
              <a:off x="3800475" y="442912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5575" name="Line 26"/>
            <p:cNvSpPr>
              <a:spLocks noChangeShapeType="1"/>
            </p:cNvSpPr>
            <p:nvPr/>
          </p:nvSpPr>
          <p:spPr bwMode="auto">
            <a:xfrm>
              <a:off x="3286125" y="4914900"/>
              <a:ext cx="1414462" cy="79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Line 27"/>
            <p:cNvSpPr>
              <a:spLocks noChangeShapeType="1"/>
            </p:cNvSpPr>
            <p:nvPr/>
          </p:nvSpPr>
          <p:spPr bwMode="auto">
            <a:xfrm>
              <a:off x="3700463" y="4941269"/>
              <a:ext cx="3175" cy="4270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7" name="Line 28"/>
            <p:cNvSpPr>
              <a:spLocks noChangeShapeType="1"/>
            </p:cNvSpPr>
            <p:nvPr/>
          </p:nvSpPr>
          <p:spPr bwMode="auto">
            <a:xfrm flipH="1">
              <a:off x="4197350" y="4929188"/>
              <a:ext cx="3175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8" name="Text Box 29"/>
            <p:cNvSpPr txBox="1">
              <a:spLocks noChangeArrowheads="1"/>
            </p:cNvSpPr>
            <p:nvPr/>
          </p:nvSpPr>
          <p:spPr bwMode="auto">
            <a:xfrm>
              <a:off x="3798888" y="4943475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*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5569" name="Rectangle 31"/>
            <p:cNvSpPr>
              <a:spLocks noChangeArrowheads="1"/>
            </p:cNvSpPr>
            <p:nvPr/>
          </p:nvSpPr>
          <p:spPr bwMode="auto">
            <a:xfrm>
              <a:off x="2124075" y="3395663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5570" name="Rectangle 32"/>
            <p:cNvSpPr>
              <a:spLocks noChangeArrowheads="1"/>
            </p:cNvSpPr>
            <p:nvPr/>
          </p:nvSpPr>
          <p:spPr bwMode="auto">
            <a:xfrm>
              <a:off x="2647157" y="33528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5571" name="Line 33"/>
            <p:cNvSpPr>
              <a:spLocks noChangeShapeType="1"/>
            </p:cNvSpPr>
            <p:nvPr/>
          </p:nvSpPr>
          <p:spPr bwMode="auto">
            <a:xfrm flipV="1">
              <a:off x="2103017" y="3818132"/>
              <a:ext cx="146798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2" name="Text Box 34"/>
            <p:cNvSpPr txBox="1">
              <a:spLocks noChangeArrowheads="1"/>
            </p:cNvSpPr>
            <p:nvPr/>
          </p:nvSpPr>
          <p:spPr bwMode="auto">
            <a:xfrm>
              <a:off x="2670969" y="3867150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2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5565" name="Rectangle 36"/>
            <p:cNvSpPr>
              <a:spLocks noChangeArrowheads="1"/>
            </p:cNvSpPr>
            <p:nvPr/>
          </p:nvSpPr>
          <p:spPr bwMode="auto">
            <a:xfrm>
              <a:off x="6319838" y="4505326"/>
              <a:ext cx="1443037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5566" name="Rectangle 37"/>
            <p:cNvSpPr>
              <a:spLocks noChangeArrowheads="1"/>
            </p:cNvSpPr>
            <p:nvPr/>
          </p:nvSpPr>
          <p:spPr bwMode="auto">
            <a:xfrm>
              <a:off x="6842919" y="4462463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5567" name="Line 38"/>
            <p:cNvSpPr>
              <a:spLocks noChangeShapeType="1"/>
            </p:cNvSpPr>
            <p:nvPr/>
          </p:nvSpPr>
          <p:spPr bwMode="auto">
            <a:xfrm flipV="1">
              <a:off x="6334125" y="4939657"/>
              <a:ext cx="1434667" cy="85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8" name="Text Box 39"/>
            <p:cNvSpPr txBox="1">
              <a:spLocks noChangeArrowheads="1"/>
            </p:cNvSpPr>
            <p:nvPr/>
          </p:nvSpPr>
          <p:spPr bwMode="auto">
            <a:xfrm>
              <a:off x="6866732" y="4976813"/>
              <a:ext cx="3571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9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5561" name="Rectangle 41"/>
            <p:cNvSpPr>
              <a:spLocks noChangeArrowheads="1"/>
            </p:cNvSpPr>
            <p:nvPr/>
          </p:nvSpPr>
          <p:spPr bwMode="auto">
            <a:xfrm>
              <a:off x="4829175" y="57721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5562" name="Rectangle 42"/>
            <p:cNvSpPr>
              <a:spLocks noChangeArrowheads="1"/>
            </p:cNvSpPr>
            <p:nvPr/>
          </p:nvSpPr>
          <p:spPr bwMode="auto">
            <a:xfrm>
              <a:off x="5352257" y="57292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5563" name="Line 43"/>
            <p:cNvSpPr>
              <a:spLocks noChangeShapeType="1"/>
            </p:cNvSpPr>
            <p:nvPr/>
          </p:nvSpPr>
          <p:spPr bwMode="auto">
            <a:xfrm flipV="1">
              <a:off x="4843463" y="62007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4" name="Text Box 44"/>
            <p:cNvSpPr txBox="1">
              <a:spLocks noChangeArrowheads="1"/>
            </p:cNvSpPr>
            <p:nvPr/>
          </p:nvSpPr>
          <p:spPr bwMode="auto">
            <a:xfrm>
              <a:off x="5376069" y="62436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4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5557" name="Rectangle 46"/>
            <p:cNvSpPr>
              <a:spLocks noChangeArrowheads="1"/>
            </p:cNvSpPr>
            <p:nvPr/>
          </p:nvSpPr>
          <p:spPr bwMode="auto">
            <a:xfrm>
              <a:off x="1809750" y="5810251"/>
              <a:ext cx="1443038" cy="885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cs typeface="Times New Roman" charset="0"/>
              </a:endParaRPr>
            </a:p>
          </p:txBody>
        </p:sp>
        <p:sp>
          <p:nvSpPr>
            <p:cNvPr id="65558" name="Rectangle 47"/>
            <p:cNvSpPr>
              <a:spLocks noChangeArrowheads="1"/>
            </p:cNvSpPr>
            <p:nvPr/>
          </p:nvSpPr>
          <p:spPr bwMode="auto">
            <a:xfrm>
              <a:off x="2332832" y="576738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5559" name="Line 48"/>
            <p:cNvSpPr>
              <a:spLocks noChangeShapeType="1"/>
            </p:cNvSpPr>
            <p:nvPr/>
          </p:nvSpPr>
          <p:spPr bwMode="auto">
            <a:xfrm flipV="1">
              <a:off x="1824038" y="6238876"/>
              <a:ext cx="1385888" cy="14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Text Box 49"/>
            <p:cNvSpPr txBox="1">
              <a:spLocks noChangeArrowheads="1"/>
            </p:cNvSpPr>
            <p:nvPr/>
          </p:nvSpPr>
          <p:spPr bwMode="auto">
            <a:xfrm>
              <a:off x="2356644" y="6281738"/>
              <a:ext cx="357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>
                  <a:cs typeface="Times New Roman" charset="0"/>
                </a:rPr>
                <a:t>3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65550" name="Line 50"/>
            <p:cNvSpPr>
              <a:spLocks noChangeShapeType="1"/>
            </p:cNvSpPr>
            <p:nvPr/>
          </p:nvSpPr>
          <p:spPr bwMode="auto">
            <a:xfrm flipH="1">
              <a:off x="2859088" y="2762250"/>
              <a:ext cx="663575" cy="6207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1" name="Line 51"/>
            <p:cNvSpPr>
              <a:spLocks noChangeShapeType="1"/>
            </p:cNvSpPr>
            <p:nvPr/>
          </p:nvSpPr>
          <p:spPr bwMode="auto">
            <a:xfrm>
              <a:off x="4378325" y="2674938"/>
              <a:ext cx="1135063" cy="692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2" name="Line 52"/>
            <p:cNvSpPr>
              <a:spLocks noChangeShapeType="1"/>
            </p:cNvSpPr>
            <p:nvPr/>
          </p:nvSpPr>
          <p:spPr bwMode="auto">
            <a:xfrm flipH="1">
              <a:off x="4502929" y="3983063"/>
              <a:ext cx="577298" cy="4865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Line 53"/>
            <p:cNvSpPr>
              <a:spLocks noChangeShapeType="1"/>
            </p:cNvSpPr>
            <p:nvPr/>
          </p:nvSpPr>
          <p:spPr bwMode="auto">
            <a:xfrm>
              <a:off x="6078132" y="3999555"/>
              <a:ext cx="470086" cy="5030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4" name="Line 54"/>
            <p:cNvSpPr>
              <a:spLocks noChangeShapeType="1"/>
            </p:cNvSpPr>
            <p:nvPr/>
          </p:nvSpPr>
          <p:spPr bwMode="auto">
            <a:xfrm>
              <a:off x="4437063" y="5181600"/>
              <a:ext cx="958850" cy="5746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5" name="Line 55"/>
            <p:cNvSpPr>
              <a:spLocks noChangeShapeType="1"/>
            </p:cNvSpPr>
            <p:nvPr/>
          </p:nvSpPr>
          <p:spPr bwMode="auto">
            <a:xfrm flipH="1">
              <a:off x="2755900" y="5167313"/>
              <a:ext cx="781050" cy="6778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Summary: Journey inside a compiler</a:t>
            </a:r>
            <a:endParaRPr lang="en-US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4640" y="6362700"/>
            <a:ext cx="76200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3366FF"/>
                </a:solidFill>
                <a:latin typeface="Tahoma" pitchFamily="34" charset="0"/>
              </a:rPr>
              <a:t>Lexical</a:t>
            </a:r>
            <a:br>
              <a:rPr lang="en-US" sz="1200" dirty="0">
                <a:solidFill>
                  <a:srgbClr val="3366FF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3366FF"/>
                </a:solidFill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943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</a:t>
            </a: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Sem.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250824" y="2481266"/>
            <a:ext cx="1806575" cy="1023939"/>
            <a:chOff x="149" y="1503"/>
            <a:chExt cx="877" cy="645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4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>
                <a:spcBef>
                  <a:spcPct val="50000"/>
                </a:spcBef>
              </a:pPr>
              <a:endParaRPr lang="en-US" sz="1800" dirty="0" smtClean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dirty="0" smtClean="0"/>
                <a:t>x = b*b – 4*a*c</a:t>
              </a:r>
            </a:p>
            <a:p>
              <a:pPr algn="ctr">
                <a:spcBef>
                  <a:spcPct val="50000"/>
                </a:spcBef>
              </a:pPr>
              <a:endParaRPr lang="en-US" sz="1600" dirty="0">
                <a:latin typeface="Tahoma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6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2362200" y="2824167"/>
            <a:ext cx="457200" cy="300033"/>
          </a:xfrm>
          <a:prstGeom prst="rightArrow">
            <a:avLst/>
          </a:prstGeom>
          <a:solidFill>
            <a:srgbClr val="33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0415" y="3010242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&lt;</a:t>
            </a:r>
            <a:r>
              <a:rPr lang="en-US" sz="1800" dirty="0" err="1" smtClean="0"/>
              <a:t>ID,”x</a:t>
            </a:r>
            <a:r>
              <a:rPr lang="en-US" sz="1800" dirty="0" smtClean="0"/>
              <a:t>”&gt; &lt;EQ&gt; &lt;</a:t>
            </a:r>
            <a:r>
              <a:rPr lang="en-US" sz="1800" dirty="0" err="1" smtClean="0"/>
              <a:t>ID,”b</a:t>
            </a:r>
            <a:r>
              <a:rPr lang="en-US" sz="1800" dirty="0" smtClean="0"/>
              <a:t>”&gt; &lt;MULT&gt; &lt;</a:t>
            </a:r>
            <a:r>
              <a:rPr lang="en-US" sz="1800" dirty="0" err="1" smtClean="0"/>
              <a:t>ID,”</a:t>
            </a:r>
            <a:r>
              <a:rPr lang="en-US" sz="1800" dirty="0" err="1"/>
              <a:t>b</a:t>
            </a:r>
            <a:r>
              <a:rPr lang="en-US" sz="1800" dirty="0"/>
              <a:t>”&gt;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&lt;MINUS&gt; &lt;INT,4&gt; &lt;MULT&gt; </a:t>
            </a:r>
            <a:r>
              <a:rPr lang="en-US" sz="1800" dirty="0"/>
              <a:t>&lt;</a:t>
            </a:r>
            <a:r>
              <a:rPr lang="en-US" sz="1800" dirty="0" err="1"/>
              <a:t>ID</a:t>
            </a:r>
            <a:r>
              <a:rPr lang="en-US" sz="1800" dirty="0" err="1" smtClean="0"/>
              <a:t>,”a</a:t>
            </a:r>
            <a:r>
              <a:rPr lang="en-US" sz="1800" dirty="0" smtClean="0"/>
              <a:t>”&gt; </a:t>
            </a:r>
            <a:r>
              <a:rPr lang="en-US" sz="1800" dirty="0"/>
              <a:t>&lt;MULT&gt; </a:t>
            </a:r>
            <a:r>
              <a:rPr lang="en-US" sz="1800" dirty="0" smtClean="0"/>
              <a:t>&lt;</a:t>
            </a:r>
            <a:r>
              <a:rPr lang="en-US" sz="1800" dirty="0" err="1"/>
              <a:t>ID</a:t>
            </a:r>
            <a:r>
              <a:rPr lang="en-US" sz="1800" dirty="0" err="1" smtClean="0"/>
              <a:t>,”c</a:t>
            </a:r>
            <a:r>
              <a:rPr lang="en-US" sz="1800" dirty="0" smtClean="0"/>
              <a:t>”&gt;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7765295" y="2195649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Token</a:t>
            </a:r>
            <a:br>
              <a:rPr lang="en-US" sz="1800" dirty="0" smtClean="0"/>
            </a:br>
            <a:r>
              <a:rPr lang="en-US" sz="1800" dirty="0" smtClean="0"/>
              <a:t>Stream</a:t>
            </a:r>
            <a:endParaRPr 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3124200" y="2234985"/>
            <a:ext cx="5816136" cy="1575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3366FF"/>
                </a:solidFill>
                <a:latin typeface="Tahoma" pitchFamily="34" charset="0"/>
              </a:rPr>
              <a:t>Syntax </a:t>
            </a:r>
            <a:r>
              <a:rPr lang="en-US" sz="1200" dirty="0" smtClean="0">
                <a:solidFill>
                  <a:srgbClr val="3366FF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3366FF"/>
              </a:solidFill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40098"/>
            <a:ext cx="9014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&lt;</a:t>
            </a:r>
            <a:r>
              <a:rPr lang="en-US" sz="1600" dirty="0" err="1" smtClean="0">
                <a:latin typeface="+mn-lt"/>
              </a:rPr>
              <a:t>ID,”x</a:t>
            </a:r>
            <a:r>
              <a:rPr lang="en-US" sz="1600" dirty="0" smtClean="0">
                <a:latin typeface="+mn-lt"/>
              </a:rPr>
              <a:t>”&gt; &lt;EQ&gt; &lt;</a:t>
            </a:r>
            <a:r>
              <a:rPr lang="en-US" sz="1600" dirty="0" err="1" smtClean="0">
                <a:latin typeface="+mn-lt"/>
              </a:rPr>
              <a:t>ID,”b</a:t>
            </a:r>
            <a:r>
              <a:rPr lang="en-US" sz="1600" dirty="0" smtClean="0">
                <a:latin typeface="+mn-lt"/>
              </a:rPr>
              <a:t>”&gt; &lt;MULT&gt; &lt;</a:t>
            </a:r>
            <a:r>
              <a:rPr lang="en-US" sz="1600" dirty="0" err="1" smtClean="0">
                <a:latin typeface="+mn-lt"/>
              </a:rPr>
              <a:t>ID,”b</a:t>
            </a:r>
            <a:r>
              <a:rPr lang="en-US" sz="1600" dirty="0" smtClean="0">
                <a:latin typeface="+mn-lt"/>
              </a:rPr>
              <a:t>”&gt; &lt;MINUS&gt; &lt;INT,4&gt; &lt;MULT&gt; &lt;</a:t>
            </a:r>
            <a:r>
              <a:rPr lang="en-US" sz="1600" dirty="0" err="1" smtClean="0">
                <a:latin typeface="+mn-lt"/>
              </a:rPr>
              <a:t>ID,”a</a:t>
            </a:r>
            <a:r>
              <a:rPr lang="en-US" sz="1600" dirty="0" smtClean="0">
                <a:latin typeface="+mn-lt"/>
              </a:rPr>
              <a:t>”&gt; &lt;MULT&gt; &lt;</a:t>
            </a:r>
            <a:r>
              <a:rPr lang="en-US" sz="1600" dirty="0" err="1" smtClean="0">
                <a:latin typeface="+mn-lt"/>
              </a:rPr>
              <a:t>ID,”c</a:t>
            </a:r>
            <a:r>
              <a:rPr lang="en-US" sz="1600" dirty="0" smtClean="0">
                <a:latin typeface="+mn-lt"/>
              </a:rPr>
              <a:t>”&gt;</a:t>
            </a:r>
            <a:endParaRPr lang="en-US" sz="1600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99057" y="1069639"/>
            <a:ext cx="295275" cy="210521"/>
          </a:xfrm>
          <a:prstGeom prst="downArrow">
            <a:avLst/>
          </a:prstGeom>
          <a:solidFill>
            <a:srgbClr val="33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7626" y="5802868"/>
            <a:ext cx="44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‘b’</a:t>
            </a:r>
            <a:endParaRPr lang="en-US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0805" y="5879068"/>
            <a:ext cx="44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‘4’</a:t>
            </a:r>
            <a:endParaRPr lang="en-US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1498" y="5281136"/>
            <a:ext cx="44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‘b’</a:t>
            </a:r>
            <a:endParaRPr lang="en-US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8246" y="5475656"/>
            <a:ext cx="43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‘a’</a:t>
            </a:r>
            <a:endParaRPr lang="en-US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0179" y="4373032"/>
            <a:ext cx="42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‘c’</a:t>
            </a:r>
            <a:endParaRPr lang="en-US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7788" y="5269468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1660" y="4659868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8588" y="5421868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2460" y="4876800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7192" y="3765211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8917" y="4659868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5085" y="4038600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29" name="Straight Connector 28"/>
          <p:cNvCxnSpPr>
            <a:stCxn id="21" idx="2"/>
            <a:endCxn id="11" idx="0"/>
          </p:cNvCxnSpPr>
          <p:nvPr/>
        </p:nvCxnSpPr>
        <p:spPr>
          <a:xfrm>
            <a:off x="1701330" y="5669578"/>
            <a:ext cx="0" cy="133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2"/>
            <a:endCxn id="18" idx="0"/>
          </p:cNvCxnSpPr>
          <p:nvPr/>
        </p:nvCxnSpPr>
        <p:spPr>
          <a:xfrm>
            <a:off x="3365202" y="5059978"/>
            <a:ext cx="0" cy="221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2"/>
            <a:endCxn id="17" idx="0"/>
          </p:cNvCxnSpPr>
          <p:nvPr/>
        </p:nvCxnSpPr>
        <p:spPr>
          <a:xfrm>
            <a:off x="4292130" y="5821978"/>
            <a:ext cx="0" cy="57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2"/>
            <a:endCxn id="19" idx="0"/>
          </p:cNvCxnSpPr>
          <p:nvPr/>
        </p:nvCxnSpPr>
        <p:spPr>
          <a:xfrm>
            <a:off x="5956002" y="5276910"/>
            <a:ext cx="0" cy="198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2"/>
            <a:endCxn id="20" idx="0"/>
          </p:cNvCxnSpPr>
          <p:nvPr/>
        </p:nvCxnSpPr>
        <p:spPr>
          <a:xfrm>
            <a:off x="7090734" y="4165321"/>
            <a:ext cx="0" cy="207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2"/>
            <a:endCxn id="21" idx="0"/>
          </p:cNvCxnSpPr>
          <p:nvPr/>
        </p:nvCxnSpPr>
        <p:spPr>
          <a:xfrm flipH="1">
            <a:off x="1701330" y="5059978"/>
            <a:ext cx="1" cy="20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2"/>
            <a:endCxn id="26" idx="0"/>
          </p:cNvCxnSpPr>
          <p:nvPr/>
        </p:nvCxnSpPr>
        <p:spPr>
          <a:xfrm>
            <a:off x="1701331" y="4438710"/>
            <a:ext cx="0" cy="221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62789" y="4045786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cxnSp>
        <p:nvCxnSpPr>
          <p:cNvPr id="52" name="Straight Connector 51"/>
          <p:cNvCxnSpPr>
            <a:stCxn id="51" idx="2"/>
            <a:endCxn id="22" idx="0"/>
          </p:cNvCxnSpPr>
          <p:nvPr/>
        </p:nvCxnSpPr>
        <p:spPr>
          <a:xfrm flipH="1">
            <a:off x="3365202" y="4445896"/>
            <a:ext cx="1" cy="213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35492" y="4041303"/>
            <a:ext cx="801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MULT</a:t>
            </a:r>
            <a:endParaRPr lang="en-US" sz="2000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9907" y="3429000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59" name="Straight Connector 58"/>
          <p:cNvCxnSpPr>
            <a:stCxn id="58" idx="2"/>
            <a:endCxn id="56" idx="0"/>
          </p:cNvCxnSpPr>
          <p:nvPr/>
        </p:nvCxnSpPr>
        <p:spPr>
          <a:xfrm>
            <a:off x="2536153" y="3829110"/>
            <a:ext cx="0" cy="212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2"/>
            <a:endCxn id="27" idx="0"/>
          </p:cNvCxnSpPr>
          <p:nvPr/>
        </p:nvCxnSpPr>
        <p:spPr>
          <a:xfrm flipH="1">
            <a:off x="1701331" y="3829110"/>
            <a:ext cx="834822" cy="20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  <a:endCxn id="51" idx="0"/>
          </p:cNvCxnSpPr>
          <p:nvPr/>
        </p:nvCxnSpPr>
        <p:spPr>
          <a:xfrm>
            <a:off x="2536153" y="3829110"/>
            <a:ext cx="829050" cy="216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883833" y="2530733"/>
            <a:ext cx="130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expression</a:t>
            </a:r>
            <a:endParaRPr lang="en-US" sz="2000" dirty="0">
              <a:latin typeface="+mn-lt"/>
            </a:endParaRPr>
          </a:p>
        </p:txBody>
      </p:sp>
      <p:cxnSp>
        <p:nvCxnSpPr>
          <p:cNvPr id="72" name="Straight Connector 71"/>
          <p:cNvCxnSpPr>
            <a:stCxn id="71" idx="2"/>
            <a:endCxn id="58" idx="0"/>
          </p:cNvCxnSpPr>
          <p:nvPr/>
        </p:nvCxnSpPr>
        <p:spPr>
          <a:xfrm>
            <a:off x="2536153" y="2930843"/>
            <a:ext cx="0" cy="498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996637" y="1905000"/>
            <a:ext cx="130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expression</a:t>
            </a:r>
            <a:endParaRPr lang="en-US" sz="2000" dirty="0">
              <a:latin typeface="+mn-lt"/>
            </a:endParaRPr>
          </a:p>
        </p:txBody>
      </p:sp>
      <p:cxnSp>
        <p:nvCxnSpPr>
          <p:cNvPr id="77" name="Straight Connector 76"/>
          <p:cNvCxnSpPr>
            <a:stCxn id="76" idx="2"/>
            <a:endCxn id="71" idx="0"/>
          </p:cNvCxnSpPr>
          <p:nvPr/>
        </p:nvCxnSpPr>
        <p:spPr>
          <a:xfrm flipH="1">
            <a:off x="2536153" y="2305110"/>
            <a:ext cx="2112804" cy="22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89717" y="4888468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45885" y="4267200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82" name="Straight Connector 81"/>
          <p:cNvCxnSpPr>
            <a:stCxn id="81" idx="2"/>
            <a:endCxn id="80" idx="0"/>
          </p:cNvCxnSpPr>
          <p:nvPr/>
        </p:nvCxnSpPr>
        <p:spPr>
          <a:xfrm>
            <a:off x="4292131" y="4667310"/>
            <a:ext cx="0" cy="221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53589" y="4274386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cxnSp>
        <p:nvCxnSpPr>
          <p:cNvPr id="84" name="Straight Connector 83"/>
          <p:cNvCxnSpPr>
            <a:stCxn id="83" idx="2"/>
            <a:endCxn id="24" idx="0"/>
          </p:cNvCxnSpPr>
          <p:nvPr/>
        </p:nvCxnSpPr>
        <p:spPr>
          <a:xfrm flipH="1">
            <a:off x="5956002" y="4674496"/>
            <a:ext cx="1" cy="202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726292" y="4269903"/>
            <a:ext cx="801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MULT</a:t>
            </a:r>
            <a:endParaRPr lang="en-US" sz="200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80707" y="3657600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126953" y="4057710"/>
            <a:ext cx="0" cy="212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6" idx="2"/>
            <a:endCxn id="81" idx="0"/>
          </p:cNvCxnSpPr>
          <p:nvPr/>
        </p:nvCxnSpPr>
        <p:spPr>
          <a:xfrm flipH="1">
            <a:off x="4292131" y="4057710"/>
            <a:ext cx="834822" cy="20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6" idx="2"/>
            <a:endCxn id="83" idx="0"/>
          </p:cNvCxnSpPr>
          <p:nvPr/>
        </p:nvCxnSpPr>
        <p:spPr>
          <a:xfrm>
            <a:off x="5126953" y="4057710"/>
            <a:ext cx="829050" cy="216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474633" y="3150666"/>
            <a:ext cx="130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expression</a:t>
            </a:r>
            <a:endParaRPr lang="en-US" sz="2000" dirty="0">
              <a:latin typeface="+mn-lt"/>
            </a:endParaRPr>
          </a:p>
        </p:txBody>
      </p:sp>
      <p:cxnSp>
        <p:nvCxnSpPr>
          <p:cNvPr id="91" name="Straight Connector 90"/>
          <p:cNvCxnSpPr>
            <a:stCxn id="90" idx="2"/>
            <a:endCxn id="86" idx="0"/>
          </p:cNvCxnSpPr>
          <p:nvPr/>
        </p:nvCxnSpPr>
        <p:spPr>
          <a:xfrm>
            <a:off x="5126953" y="3550776"/>
            <a:ext cx="0" cy="106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6" idx="2"/>
            <a:endCxn id="101" idx="0"/>
          </p:cNvCxnSpPr>
          <p:nvPr/>
        </p:nvCxnSpPr>
        <p:spPr>
          <a:xfrm>
            <a:off x="4648957" y="2305110"/>
            <a:ext cx="1585891" cy="22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888602" y="2530733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103" name="Straight Connector 102"/>
          <p:cNvCxnSpPr>
            <a:stCxn id="101" idx="2"/>
            <a:endCxn id="90" idx="0"/>
          </p:cNvCxnSpPr>
          <p:nvPr/>
        </p:nvCxnSpPr>
        <p:spPr>
          <a:xfrm flipH="1">
            <a:off x="5126953" y="2930843"/>
            <a:ext cx="1107895" cy="219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39783" y="3150666"/>
            <a:ext cx="801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MULT</a:t>
            </a:r>
            <a:endParaRPr lang="en-US" sz="2000" dirty="0">
              <a:latin typeface="+mn-lt"/>
            </a:endParaRPr>
          </a:p>
        </p:txBody>
      </p:sp>
      <p:cxnSp>
        <p:nvCxnSpPr>
          <p:cNvPr id="107" name="Straight Connector 106"/>
          <p:cNvCxnSpPr>
            <a:stCxn id="101" idx="2"/>
            <a:endCxn id="106" idx="0"/>
          </p:cNvCxnSpPr>
          <p:nvPr/>
        </p:nvCxnSpPr>
        <p:spPr>
          <a:xfrm>
            <a:off x="6234848" y="2930843"/>
            <a:ext cx="5596" cy="219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688321" y="3150666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cxnSp>
        <p:nvCxnSpPr>
          <p:cNvPr id="112" name="Straight Connector 111"/>
          <p:cNvCxnSpPr>
            <a:stCxn id="111" idx="2"/>
            <a:endCxn id="25" idx="0"/>
          </p:cNvCxnSpPr>
          <p:nvPr/>
        </p:nvCxnSpPr>
        <p:spPr>
          <a:xfrm flipH="1">
            <a:off x="7090734" y="3550776"/>
            <a:ext cx="1" cy="214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1" idx="2"/>
            <a:endCxn id="111" idx="0"/>
          </p:cNvCxnSpPr>
          <p:nvPr/>
        </p:nvCxnSpPr>
        <p:spPr>
          <a:xfrm>
            <a:off x="6234848" y="2930843"/>
            <a:ext cx="855887" cy="219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0" idx="2"/>
            <a:endCxn id="23" idx="0"/>
          </p:cNvCxnSpPr>
          <p:nvPr/>
        </p:nvCxnSpPr>
        <p:spPr>
          <a:xfrm flipH="1">
            <a:off x="4292130" y="5288578"/>
            <a:ext cx="1" cy="133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76" idx="2"/>
            <a:endCxn id="123" idx="0"/>
          </p:cNvCxnSpPr>
          <p:nvPr/>
        </p:nvCxnSpPr>
        <p:spPr>
          <a:xfrm flipH="1">
            <a:off x="4648165" y="2305110"/>
            <a:ext cx="792" cy="229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189896" y="2534787"/>
            <a:ext cx="91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MINUS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3188" y="2069068"/>
            <a:ext cx="736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Syntax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Tree</a:t>
            </a:r>
            <a:endParaRPr lang="en-US" sz="1600" dirty="0"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330961"/>
            <a:ext cx="8082500" cy="4917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Summary: Journey inside a compiler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82</a:t>
            </a:fld>
            <a:endParaRPr lang="en-US"/>
          </a:p>
        </p:txBody>
      </p:sp>
      <p:cxnSp>
        <p:nvCxnSpPr>
          <p:cNvPr id="67" name="Straight Connector 66"/>
          <p:cNvCxnSpPr>
            <a:stCxn id="75" idx="2"/>
          </p:cNvCxnSpPr>
          <p:nvPr/>
        </p:nvCxnSpPr>
        <p:spPr>
          <a:xfrm>
            <a:off x="2810000" y="1654870"/>
            <a:ext cx="1726677" cy="302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5" idx="2"/>
            <a:endCxn id="79" idx="0"/>
          </p:cNvCxnSpPr>
          <p:nvPr/>
        </p:nvCxnSpPr>
        <p:spPr>
          <a:xfrm flipH="1">
            <a:off x="1101890" y="1654870"/>
            <a:ext cx="1708110" cy="261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171018" y="1254760"/>
            <a:ext cx="1277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Statement</a:t>
            </a:r>
            <a:endParaRPr lang="en-US" sz="20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90020" y="2450068"/>
            <a:ext cx="42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‘x’</a:t>
            </a:r>
            <a:endParaRPr lang="en-US" sz="20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98348" y="1916668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cxnSp>
        <p:nvCxnSpPr>
          <p:cNvPr id="92" name="Straight Connector 91"/>
          <p:cNvCxnSpPr>
            <a:stCxn id="79" idx="2"/>
            <a:endCxn id="78" idx="0"/>
          </p:cNvCxnSpPr>
          <p:nvPr/>
        </p:nvCxnSpPr>
        <p:spPr>
          <a:xfrm>
            <a:off x="1101890" y="2316778"/>
            <a:ext cx="0" cy="133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564251" y="186706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EQ</a:t>
            </a:r>
            <a:endParaRPr lang="en-US" sz="2000" dirty="0">
              <a:latin typeface="+mn-lt"/>
            </a:endParaRPr>
          </a:p>
        </p:txBody>
      </p:sp>
      <p:cxnSp>
        <p:nvCxnSpPr>
          <p:cNvPr id="95" name="Straight Connector 94"/>
          <p:cNvCxnSpPr>
            <a:endCxn id="94" idx="0"/>
          </p:cNvCxnSpPr>
          <p:nvPr/>
        </p:nvCxnSpPr>
        <p:spPr>
          <a:xfrm flipH="1">
            <a:off x="2810473" y="1654870"/>
            <a:ext cx="2" cy="212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3366FF"/>
                </a:solidFill>
                <a:latin typeface="Tahoma" pitchFamily="34" charset="0"/>
              </a:rPr>
              <a:t>Syntax </a:t>
            </a:r>
            <a:r>
              <a:rPr lang="en-US" sz="1200" dirty="0" smtClean="0">
                <a:solidFill>
                  <a:srgbClr val="3366FF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3366FF"/>
              </a:solidFill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7626" y="5802868"/>
            <a:ext cx="44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‘b’</a:t>
            </a:r>
            <a:endParaRPr lang="en-US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0805" y="5879068"/>
            <a:ext cx="44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‘4’</a:t>
            </a:r>
            <a:endParaRPr lang="en-US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1498" y="5281136"/>
            <a:ext cx="44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‘b’</a:t>
            </a:r>
            <a:endParaRPr lang="en-US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8246" y="5475656"/>
            <a:ext cx="43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‘a’</a:t>
            </a:r>
            <a:endParaRPr lang="en-US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0179" y="4373032"/>
            <a:ext cx="42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‘c’</a:t>
            </a:r>
            <a:endParaRPr lang="en-US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7788" y="5269468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1660" y="4659868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8588" y="5421868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2460" y="4876800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7192" y="3765211"/>
            <a:ext cx="40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8917" y="4659868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5085" y="4038600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29" name="Straight Connector 28"/>
          <p:cNvCxnSpPr>
            <a:stCxn id="21" idx="2"/>
            <a:endCxn id="11" idx="0"/>
          </p:cNvCxnSpPr>
          <p:nvPr/>
        </p:nvCxnSpPr>
        <p:spPr>
          <a:xfrm>
            <a:off x="1701330" y="5669578"/>
            <a:ext cx="0" cy="133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2"/>
            <a:endCxn id="18" idx="0"/>
          </p:cNvCxnSpPr>
          <p:nvPr/>
        </p:nvCxnSpPr>
        <p:spPr>
          <a:xfrm>
            <a:off x="3365202" y="5059978"/>
            <a:ext cx="0" cy="221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2"/>
            <a:endCxn id="17" idx="0"/>
          </p:cNvCxnSpPr>
          <p:nvPr/>
        </p:nvCxnSpPr>
        <p:spPr>
          <a:xfrm>
            <a:off x="4292130" y="5821978"/>
            <a:ext cx="0" cy="57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2"/>
            <a:endCxn id="19" idx="0"/>
          </p:cNvCxnSpPr>
          <p:nvPr/>
        </p:nvCxnSpPr>
        <p:spPr>
          <a:xfrm>
            <a:off x="5956002" y="5276910"/>
            <a:ext cx="0" cy="198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2"/>
            <a:endCxn id="20" idx="0"/>
          </p:cNvCxnSpPr>
          <p:nvPr/>
        </p:nvCxnSpPr>
        <p:spPr>
          <a:xfrm>
            <a:off x="7090734" y="4165321"/>
            <a:ext cx="0" cy="207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2"/>
            <a:endCxn id="21" idx="0"/>
          </p:cNvCxnSpPr>
          <p:nvPr/>
        </p:nvCxnSpPr>
        <p:spPr>
          <a:xfrm flipH="1">
            <a:off x="1701330" y="5059978"/>
            <a:ext cx="1" cy="20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2"/>
            <a:endCxn id="26" idx="0"/>
          </p:cNvCxnSpPr>
          <p:nvPr/>
        </p:nvCxnSpPr>
        <p:spPr>
          <a:xfrm>
            <a:off x="1701331" y="4438710"/>
            <a:ext cx="0" cy="221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62789" y="4045786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cxnSp>
        <p:nvCxnSpPr>
          <p:cNvPr id="52" name="Straight Connector 51"/>
          <p:cNvCxnSpPr>
            <a:stCxn id="51" idx="2"/>
            <a:endCxn id="22" idx="0"/>
          </p:cNvCxnSpPr>
          <p:nvPr/>
        </p:nvCxnSpPr>
        <p:spPr>
          <a:xfrm flipH="1">
            <a:off x="3365202" y="4445896"/>
            <a:ext cx="1" cy="213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35492" y="4041303"/>
            <a:ext cx="801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MULT</a:t>
            </a:r>
            <a:endParaRPr lang="en-US" sz="2000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9907" y="3429000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59" name="Straight Connector 58"/>
          <p:cNvCxnSpPr>
            <a:stCxn id="58" idx="2"/>
            <a:endCxn id="56" idx="0"/>
          </p:cNvCxnSpPr>
          <p:nvPr/>
        </p:nvCxnSpPr>
        <p:spPr>
          <a:xfrm>
            <a:off x="2536153" y="3829110"/>
            <a:ext cx="0" cy="212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2"/>
            <a:endCxn id="27" idx="0"/>
          </p:cNvCxnSpPr>
          <p:nvPr/>
        </p:nvCxnSpPr>
        <p:spPr>
          <a:xfrm flipH="1">
            <a:off x="1701331" y="3829110"/>
            <a:ext cx="834822" cy="20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  <a:endCxn id="51" idx="0"/>
          </p:cNvCxnSpPr>
          <p:nvPr/>
        </p:nvCxnSpPr>
        <p:spPr>
          <a:xfrm>
            <a:off x="2536153" y="3829110"/>
            <a:ext cx="829050" cy="216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883833" y="2530733"/>
            <a:ext cx="130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expression</a:t>
            </a:r>
            <a:endParaRPr lang="en-US" sz="2000" dirty="0">
              <a:latin typeface="+mn-lt"/>
            </a:endParaRPr>
          </a:p>
        </p:txBody>
      </p:sp>
      <p:cxnSp>
        <p:nvCxnSpPr>
          <p:cNvPr id="72" name="Straight Connector 71"/>
          <p:cNvCxnSpPr>
            <a:stCxn id="71" idx="2"/>
            <a:endCxn id="58" idx="0"/>
          </p:cNvCxnSpPr>
          <p:nvPr/>
        </p:nvCxnSpPr>
        <p:spPr>
          <a:xfrm>
            <a:off x="2536153" y="2930843"/>
            <a:ext cx="0" cy="498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996637" y="1905000"/>
            <a:ext cx="130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expression</a:t>
            </a:r>
            <a:endParaRPr lang="en-US" sz="2000" dirty="0">
              <a:latin typeface="+mn-lt"/>
            </a:endParaRPr>
          </a:p>
        </p:txBody>
      </p:sp>
      <p:cxnSp>
        <p:nvCxnSpPr>
          <p:cNvPr id="77" name="Straight Connector 76"/>
          <p:cNvCxnSpPr>
            <a:stCxn id="76" idx="2"/>
            <a:endCxn id="71" idx="0"/>
          </p:cNvCxnSpPr>
          <p:nvPr/>
        </p:nvCxnSpPr>
        <p:spPr>
          <a:xfrm flipH="1">
            <a:off x="2536153" y="2305110"/>
            <a:ext cx="2112804" cy="22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89717" y="4888468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45885" y="4267200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82" name="Straight Connector 81"/>
          <p:cNvCxnSpPr>
            <a:stCxn id="81" idx="2"/>
            <a:endCxn id="80" idx="0"/>
          </p:cNvCxnSpPr>
          <p:nvPr/>
        </p:nvCxnSpPr>
        <p:spPr>
          <a:xfrm>
            <a:off x="4292131" y="4667310"/>
            <a:ext cx="0" cy="221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53589" y="4274386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cxnSp>
        <p:nvCxnSpPr>
          <p:cNvPr id="84" name="Straight Connector 83"/>
          <p:cNvCxnSpPr>
            <a:stCxn id="83" idx="2"/>
            <a:endCxn id="24" idx="0"/>
          </p:cNvCxnSpPr>
          <p:nvPr/>
        </p:nvCxnSpPr>
        <p:spPr>
          <a:xfrm flipH="1">
            <a:off x="5956002" y="4674496"/>
            <a:ext cx="1" cy="202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726292" y="4269903"/>
            <a:ext cx="801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MULT</a:t>
            </a:r>
            <a:endParaRPr lang="en-US" sz="200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80707" y="3657600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126953" y="4057710"/>
            <a:ext cx="0" cy="212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6" idx="2"/>
            <a:endCxn id="81" idx="0"/>
          </p:cNvCxnSpPr>
          <p:nvPr/>
        </p:nvCxnSpPr>
        <p:spPr>
          <a:xfrm flipH="1">
            <a:off x="4292131" y="4057710"/>
            <a:ext cx="834822" cy="20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6" idx="2"/>
            <a:endCxn id="83" idx="0"/>
          </p:cNvCxnSpPr>
          <p:nvPr/>
        </p:nvCxnSpPr>
        <p:spPr>
          <a:xfrm>
            <a:off x="5126953" y="4057710"/>
            <a:ext cx="829050" cy="216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474633" y="3150666"/>
            <a:ext cx="130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expression</a:t>
            </a:r>
            <a:endParaRPr lang="en-US" sz="2000" dirty="0">
              <a:latin typeface="+mn-lt"/>
            </a:endParaRPr>
          </a:p>
        </p:txBody>
      </p:sp>
      <p:cxnSp>
        <p:nvCxnSpPr>
          <p:cNvPr id="91" name="Straight Connector 90"/>
          <p:cNvCxnSpPr>
            <a:stCxn id="90" idx="2"/>
            <a:endCxn id="86" idx="0"/>
          </p:cNvCxnSpPr>
          <p:nvPr/>
        </p:nvCxnSpPr>
        <p:spPr>
          <a:xfrm>
            <a:off x="5126953" y="3550776"/>
            <a:ext cx="0" cy="106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6" idx="2"/>
            <a:endCxn id="101" idx="0"/>
          </p:cNvCxnSpPr>
          <p:nvPr/>
        </p:nvCxnSpPr>
        <p:spPr>
          <a:xfrm>
            <a:off x="4648957" y="2305110"/>
            <a:ext cx="1585891" cy="22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888602" y="2530733"/>
            <a:ext cx="69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term</a:t>
            </a:r>
            <a:endParaRPr lang="en-US" sz="2000" dirty="0">
              <a:latin typeface="+mn-lt"/>
            </a:endParaRPr>
          </a:p>
        </p:txBody>
      </p:sp>
      <p:cxnSp>
        <p:nvCxnSpPr>
          <p:cNvPr id="103" name="Straight Connector 102"/>
          <p:cNvCxnSpPr>
            <a:stCxn id="101" idx="2"/>
            <a:endCxn id="90" idx="0"/>
          </p:cNvCxnSpPr>
          <p:nvPr/>
        </p:nvCxnSpPr>
        <p:spPr>
          <a:xfrm flipH="1">
            <a:off x="5126953" y="2930843"/>
            <a:ext cx="1107895" cy="219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39783" y="3150666"/>
            <a:ext cx="801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MULT</a:t>
            </a:r>
            <a:endParaRPr lang="en-US" sz="2000" dirty="0">
              <a:latin typeface="+mn-lt"/>
            </a:endParaRPr>
          </a:p>
        </p:txBody>
      </p:sp>
      <p:cxnSp>
        <p:nvCxnSpPr>
          <p:cNvPr id="107" name="Straight Connector 106"/>
          <p:cNvCxnSpPr>
            <a:stCxn id="101" idx="2"/>
            <a:endCxn id="106" idx="0"/>
          </p:cNvCxnSpPr>
          <p:nvPr/>
        </p:nvCxnSpPr>
        <p:spPr>
          <a:xfrm>
            <a:off x="6234848" y="2930843"/>
            <a:ext cx="5596" cy="219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688321" y="3150666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factor</a:t>
            </a:r>
            <a:endParaRPr lang="en-US" sz="2000" dirty="0">
              <a:latin typeface="+mn-lt"/>
            </a:endParaRPr>
          </a:p>
        </p:txBody>
      </p:sp>
      <p:cxnSp>
        <p:nvCxnSpPr>
          <p:cNvPr id="112" name="Straight Connector 111"/>
          <p:cNvCxnSpPr>
            <a:stCxn id="111" idx="2"/>
            <a:endCxn id="25" idx="0"/>
          </p:cNvCxnSpPr>
          <p:nvPr/>
        </p:nvCxnSpPr>
        <p:spPr>
          <a:xfrm flipH="1">
            <a:off x="7090734" y="3550776"/>
            <a:ext cx="1" cy="214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1" idx="2"/>
            <a:endCxn id="111" idx="0"/>
          </p:cNvCxnSpPr>
          <p:nvPr/>
        </p:nvCxnSpPr>
        <p:spPr>
          <a:xfrm>
            <a:off x="6234848" y="2930843"/>
            <a:ext cx="855887" cy="219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0" idx="2"/>
            <a:endCxn id="23" idx="0"/>
          </p:cNvCxnSpPr>
          <p:nvPr/>
        </p:nvCxnSpPr>
        <p:spPr>
          <a:xfrm flipH="1">
            <a:off x="4292130" y="5288578"/>
            <a:ext cx="1" cy="133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76" idx="2"/>
            <a:endCxn id="123" idx="0"/>
          </p:cNvCxnSpPr>
          <p:nvPr/>
        </p:nvCxnSpPr>
        <p:spPr>
          <a:xfrm flipH="1">
            <a:off x="4648165" y="2305110"/>
            <a:ext cx="792" cy="229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189896" y="2534787"/>
            <a:ext cx="91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MINUS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3188" y="2069068"/>
            <a:ext cx="736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Syntax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Tree</a:t>
            </a:r>
            <a:endParaRPr lang="en-US" sz="1600" dirty="0"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981200"/>
            <a:ext cx="80825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Summary: Journey inside a compiler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83</a:t>
            </a:fld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0" y="801058"/>
            <a:ext cx="9014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+mn-lt"/>
              </a:rPr>
              <a:t>&lt;</a:t>
            </a:r>
            <a:r>
              <a:rPr lang="en-US" sz="1600" dirty="0" err="1" smtClean="0">
                <a:solidFill>
                  <a:schemeClr val="bg2">
                    <a:lumMod val="90000"/>
                  </a:schemeClr>
                </a:solidFill>
                <a:latin typeface="+mn-lt"/>
              </a:rPr>
              <a:t>ID,”x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latin typeface="+mn-lt"/>
              </a:rPr>
              <a:t>”&gt; &lt;EQ&gt; </a:t>
            </a:r>
            <a:r>
              <a:rPr lang="en-US" sz="1600" dirty="0" smtClean="0">
                <a:latin typeface="+mn-lt"/>
              </a:rPr>
              <a:t>&lt;</a:t>
            </a:r>
            <a:r>
              <a:rPr lang="en-US" sz="1600" dirty="0" err="1" smtClean="0">
                <a:latin typeface="+mn-lt"/>
              </a:rPr>
              <a:t>ID,”b</a:t>
            </a:r>
            <a:r>
              <a:rPr lang="en-US" sz="1600" dirty="0" smtClean="0">
                <a:latin typeface="+mn-lt"/>
              </a:rPr>
              <a:t>”&gt; &lt;MULT&gt; &lt;</a:t>
            </a:r>
            <a:r>
              <a:rPr lang="en-US" sz="1600" dirty="0" err="1" smtClean="0">
                <a:latin typeface="+mn-lt"/>
              </a:rPr>
              <a:t>ID,”b</a:t>
            </a:r>
            <a:r>
              <a:rPr lang="en-US" sz="1600" dirty="0" smtClean="0">
                <a:latin typeface="+mn-lt"/>
              </a:rPr>
              <a:t>”&gt; &lt;MINUS&gt; &lt;INT,4&gt; &lt;MULT&gt; &lt;</a:t>
            </a:r>
            <a:r>
              <a:rPr lang="en-US" sz="1600" dirty="0" err="1" smtClean="0">
                <a:latin typeface="+mn-lt"/>
              </a:rPr>
              <a:t>ID,”a</a:t>
            </a:r>
            <a:r>
              <a:rPr lang="en-US" sz="1600" dirty="0" smtClean="0">
                <a:latin typeface="+mn-lt"/>
              </a:rPr>
              <a:t>”&gt; &lt;MULT&gt; &lt;</a:t>
            </a:r>
            <a:r>
              <a:rPr lang="en-US" sz="1600" dirty="0" err="1" smtClean="0">
                <a:latin typeface="+mn-lt"/>
              </a:rPr>
              <a:t>ID,”c</a:t>
            </a:r>
            <a:r>
              <a:rPr lang="en-US" sz="1600" dirty="0" smtClean="0">
                <a:latin typeface="+mn-lt"/>
              </a:rPr>
              <a:t>”&gt;</a:t>
            </a:r>
            <a:endParaRPr lang="en-US" sz="1600" dirty="0">
              <a:latin typeface="+mn-lt"/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4499057" y="1150918"/>
            <a:ext cx="308800" cy="754081"/>
          </a:xfrm>
          <a:prstGeom prst="downArrow">
            <a:avLst/>
          </a:prstGeom>
          <a:solidFill>
            <a:srgbClr val="33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7552" y="4016667"/>
            <a:ext cx="49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‘b’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3332" y="5372562"/>
            <a:ext cx="494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‘4’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6057" y="401666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‘b’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89362" y="5372562"/>
            <a:ext cx="48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‘a’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2736" y="4016667"/>
            <a:ext cx="468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‘c’</a:t>
            </a:r>
            <a:endParaRPr lang="en-US" dirty="0">
              <a:latin typeface="+mn-lt"/>
            </a:endParaRPr>
          </a:p>
        </p:txBody>
      </p:sp>
      <p:cxnSp>
        <p:nvCxnSpPr>
          <p:cNvPr id="29" name="Straight Connector 28"/>
          <p:cNvCxnSpPr>
            <a:stCxn id="56" idx="2"/>
            <a:endCxn id="11" idx="0"/>
          </p:cNvCxnSpPr>
          <p:nvPr/>
        </p:nvCxnSpPr>
        <p:spPr>
          <a:xfrm flipH="1">
            <a:off x="1777531" y="3307531"/>
            <a:ext cx="834822" cy="709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6" idx="2"/>
            <a:endCxn id="18" idx="0"/>
          </p:cNvCxnSpPr>
          <p:nvPr/>
        </p:nvCxnSpPr>
        <p:spPr>
          <a:xfrm>
            <a:off x="2612353" y="3307531"/>
            <a:ext cx="829049" cy="709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5" idx="2"/>
            <a:endCxn id="17" idx="0"/>
          </p:cNvCxnSpPr>
          <p:nvPr/>
        </p:nvCxnSpPr>
        <p:spPr>
          <a:xfrm flipH="1">
            <a:off x="4290455" y="4478332"/>
            <a:ext cx="912698" cy="894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5" idx="2"/>
            <a:endCxn id="19" idx="0"/>
          </p:cNvCxnSpPr>
          <p:nvPr/>
        </p:nvCxnSpPr>
        <p:spPr>
          <a:xfrm>
            <a:off x="5203153" y="4478332"/>
            <a:ext cx="829049" cy="894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48123" y="284586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MULT</a:t>
            </a:r>
            <a:endParaRPr lang="en-US" dirty="0">
              <a:latin typeface="+mn-lt"/>
            </a:endParaRPr>
          </a:p>
        </p:txBody>
      </p:sp>
      <p:cxnSp>
        <p:nvCxnSpPr>
          <p:cNvPr id="77" name="Straight Connector 76"/>
          <p:cNvCxnSpPr>
            <a:stCxn id="123" idx="2"/>
            <a:endCxn id="56" idx="0"/>
          </p:cNvCxnSpPr>
          <p:nvPr/>
        </p:nvCxnSpPr>
        <p:spPr>
          <a:xfrm flipH="1">
            <a:off x="2612353" y="2041711"/>
            <a:ext cx="1938625" cy="804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738923" y="4016667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MULT</a:t>
            </a:r>
            <a:endParaRPr lang="en-US" dirty="0">
              <a:latin typeface="+mn-lt"/>
            </a:endParaRPr>
          </a:p>
        </p:txBody>
      </p:sp>
      <p:cxnSp>
        <p:nvCxnSpPr>
          <p:cNvPr id="87" name="Straight Connector 86"/>
          <p:cNvCxnSpPr>
            <a:stCxn id="106" idx="2"/>
            <a:endCxn id="85" idx="0"/>
          </p:cNvCxnSpPr>
          <p:nvPr/>
        </p:nvCxnSpPr>
        <p:spPr>
          <a:xfrm flipH="1">
            <a:off x="5203153" y="3307531"/>
            <a:ext cx="1113491" cy="709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3" idx="2"/>
            <a:endCxn id="106" idx="0"/>
          </p:cNvCxnSpPr>
          <p:nvPr/>
        </p:nvCxnSpPr>
        <p:spPr>
          <a:xfrm>
            <a:off x="4550978" y="2041711"/>
            <a:ext cx="1765666" cy="804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52414" y="284586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MULT</a:t>
            </a:r>
            <a:endParaRPr lang="en-US" dirty="0">
              <a:latin typeface="+mn-lt"/>
            </a:endParaRPr>
          </a:p>
        </p:txBody>
      </p:sp>
      <p:cxnSp>
        <p:nvCxnSpPr>
          <p:cNvPr id="112" name="Straight Connector 111"/>
          <p:cNvCxnSpPr>
            <a:stCxn id="106" idx="2"/>
            <a:endCxn id="20" idx="0"/>
          </p:cNvCxnSpPr>
          <p:nvPr/>
        </p:nvCxnSpPr>
        <p:spPr>
          <a:xfrm>
            <a:off x="6316644" y="3307531"/>
            <a:ext cx="850291" cy="709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19522" y="1580046"/>
            <a:ext cx="106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MINUS</a:t>
            </a:r>
            <a:endParaRPr lang="en-US" dirty="0">
              <a:latin typeface="+mn-lt"/>
            </a:endParaRPr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3366FF"/>
                </a:solidFill>
                <a:latin typeface="Tahoma" pitchFamily="34" charset="0"/>
              </a:rPr>
              <a:t>Syntax </a:t>
            </a:r>
            <a:r>
              <a:rPr lang="en-US" sz="1200" dirty="0" smtClean="0">
                <a:solidFill>
                  <a:srgbClr val="3366FF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3366FF"/>
              </a:solidFill>
              <a:latin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9153" y="1524000"/>
            <a:ext cx="885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Abstract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Syntax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Tree</a:t>
            </a:r>
            <a:endParaRPr lang="en-US" sz="1600" dirty="0">
              <a:latin typeface="+mn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600" y="1447800"/>
            <a:ext cx="80825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Summary: Journey inside a compiler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</a:t>
            </a: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3366FF"/>
                </a:solidFill>
                <a:latin typeface="Tahoma" pitchFamily="34" charset="0"/>
              </a:rPr>
              <a:t>Sem.</a:t>
            </a:r>
            <a:br>
              <a:rPr lang="en-US" sz="1200" dirty="0">
                <a:solidFill>
                  <a:srgbClr val="3366FF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3366FF"/>
                </a:solidFill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8868" y="4016667"/>
            <a:ext cx="42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‘b’</a:t>
            </a:r>
            <a:endParaRPr lang="en-US" sz="18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3934" y="5372562"/>
            <a:ext cx="41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‘4’</a:t>
            </a:r>
            <a:endParaRPr lang="en-US" sz="1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2740" y="4016667"/>
            <a:ext cx="42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‘b’</a:t>
            </a:r>
            <a:endParaRPr lang="en-US" sz="18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8893" y="5372562"/>
            <a:ext cx="41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‘a’</a:t>
            </a:r>
            <a:endParaRPr lang="en-US" sz="1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0106" y="4016667"/>
            <a:ext cx="39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‘c’</a:t>
            </a:r>
            <a:endParaRPr lang="en-US" sz="1800" dirty="0">
              <a:latin typeface="+mn-lt"/>
            </a:endParaRPr>
          </a:p>
        </p:txBody>
      </p:sp>
      <p:cxnSp>
        <p:nvCxnSpPr>
          <p:cNvPr id="29" name="Straight Connector 28"/>
          <p:cNvCxnSpPr>
            <a:stCxn id="56" idx="2"/>
            <a:endCxn id="11" idx="0"/>
          </p:cNvCxnSpPr>
          <p:nvPr/>
        </p:nvCxnSpPr>
        <p:spPr>
          <a:xfrm flipH="1">
            <a:off x="1869435" y="3215198"/>
            <a:ext cx="834823" cy="801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6" idx="2"/>
            <a:endCxn id="18" idx="0"/>
          </p:cNvCxnSpPr>
          <p:nvPr/>
        </p:nvCxnSpPr>
        <p:spPr>
          <a:xfrm>
            <a:off x="2704258" y="3215198"/>
            <a:ext cx="829049" cy="801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5" idx="2"/>
            <a:endCxn id="17" idx="0"/>
          </p:cNvCxnSpPr>
          <p:nvPr/>
        </p:nvCxnSpPr>
        <p:spPr>
          <a:xfrm flipH="1">
            <a:off x="4382360" y="4385999"/>
            <a:ext cx="912698" cy="986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5" idx="2"/>
            <a:endCxn id="19" idx="0"/>
          </p:cNvCxnSpPr>
          <p:nvPr/>
        </p:nvCxnSpPr>
        <p:spPr>
          <a:xfrm>
            <a:off x="5295058" y="4385999"/>
            <a:ext cx="829048" cy="986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329796" y="284586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MULT</a:t>
            </a:r>
            <a:endParaRPr lang="en-US" sz="1800" dirty="0">
              <a:latin typeface="+mn-lt"/>
            </a:endParaRPr>
          </a:p>
        </p:txBody>
      </p:sp>
      <p:cxnSp>
        <p:nvCxnSpPr>
          <p:cNvPr id="77" name="Straight Connector 76"/>
          <p:cNvCxnSpPr>
            <a:stCxn id="123" idx="2"/>
            <a:endCxn id="56" idx="0"/>
          </p:cNvCxnSpPr>
          <p:nvPr/>
        </p:nvCxnSpPr>
        <p:spPr>
          <a:xfrm flipH="1">
            <a:off x="2704258" y="1949378"/>
            <a:ext cx="1938624" cy="896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920596" y="401666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MULT</a:t>
            </a:r>
            <a:endParaRPr lang="en-US" sz="1800" dirty="0">
              <a:latin typeface="+mn-lt"/>
            </a:endParaRPr>
          </a:p>
        </p:txBody>
      </p:sp>
      <p:cxnSp>
        <p:nvCxnSpPr>
          <p:cNvPr id="87" name="Straight Connector 86"/>
          <p:cNvCxnSpPr>
            <a:stCxn id="106" idx="2"/>
            <a:endCxn id="85" idx="0"/>
          </p:cNvCxnSpPr>
          <p:nvPr/>
        </p:nvCxnSpPr>
        <p:spPr>
          <a:xfrm flipH="1">
            <a:off x="5295058" y="3215198"/>
            <a:ext cx="1113491" cy="801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3" idx="2"/>
            <a:endCxn id="106" idx="0"/>
          </p:cNvCxnSpPr>
          <p:nvPr/>
        </p:nvCxnSpPr>
        <p:spPr>
          <a:xfrm>
            <a:off x="4642882" y="1949378"/>
            <a:ext cx="1765667" cy="896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034087" y="284586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MULT</a:t>
            </a:r>
            <a:endParaRPr lang="en-US" sz="1800" dirty="0">
              <a:latin typeface="+mn-lt"/>
            </a:endParaRPr>
          </a:p>
        </p:txBody>
      </p:sp>
      <p:cxnSp>
        <p:nvCxnSpPr>
          <p:cNvPr id="112" name="Straight Connector 111"/>
          <p:cNvCxnSpPr>
            <a:stCxn id="106" idx="2"/>
            <a:endCxn id="20" idx="0"/>
          </p:cNvCxnSpPr>
          <p:nvPr/>
        </p:nvCxnSpPr>
        <p:spPr>
          <a:xfrm>
            <a:off x="6408549" y="3215198"/>
            <a:ext cx="850290" cy="801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221207" y="1580046"/>
            <a:ext cx="84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MINUS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0821" y="51816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3366FF"/>
                </a:solidFill>
                <a:latin typeface="+mn-lt"/>
              </a:rPr>
            </a:b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: sp+8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0044" y="509556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3366FF"/>
                </a:solidFill>
                <a:latin typeface="+mn-lt"/>
              </a:rPr>
            </a:b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const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342" y="3878167"/>
            <a:ext cx="113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3366FF"/>
                </a:solidFill>
                <a:latin typeface="+mn-lt"/>
              </a:rPr>
            </a:b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: sp+16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9967" y="3877235"/>
            <a:ext cx="113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3366FF"/>
                </a:solidFill>
                <a:latin typeface="+mn-lt"/>
              </a:rPr>
            </a:b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: sp+16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6169" y="3877234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3366FF"/>
                </a:solidFill>
                <a:latin typeface="+mn-lt"/>
              </a:rPr>
            </a:b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: sp+24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7452" y="3878167"/>
            <a:ext cx="96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3366FF"/>
                </a:solidFill>
                <a:latin typeface="+mn-lt"/>
              </a:rPr>
            </a:b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: R2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9893" y="2707366"/>
            <a:ext cx="96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3366FF"/>
                </a:solidFill>
                <a:latin typeface="+mn-lt"/>
              </a:rPr>
            </a:b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: R2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30626" y="2707365"/>
            <a:ext cx="96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3366FF"/>
                </a:solidFill>
                <a:latin typeface="+mn-lt"/>
              </a:rPr>
            </a:b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: R1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82473" y="1441546"/>
            <a:ext cx="96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3366FF"/>
                </a:solidFill>
                <a:latin typeface="+mn-lt"/>
              </a:rPr>
            </a:br>
            <a:r>
              <a:rPr lang="en-US" sz="18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: R1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66027" y="1482318"/>
            <a:ext cx="1072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Annotated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Abstract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Syntax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Tree</a:t>
            </a:r>
            <a:endParaRPr lang="en-US" sz="1600" dirty="0">
              <a:latin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9600" y="1447800"/>
            <a:ext cx="80825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Summary: Journey inside a compiler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inside a compiler</a:t>
            </a:r>
            <a:endParaRPr lang="en-US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</a:t>
            </a: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75423" y="6387768"/>
            <a:ext cx="70485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3366FF"/>
                </a:solidFill>
                <a:latin typeface="Tahoma" pitchFamily="34" charset="0"/>
              </a:rPr>
              <a:t>Inter.</a:t>
            </a:r>
            <a:br>
              <a:rPr lang="en-US" sz="1200" dirty="0">
                <a:solidFill>
                  <a:srgbClr val="3366FF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3366FF"/>
                </a:solidFill>
                <a:latin typeface="Tahoma" pitchFamily="34" charset="0"/>
              </a:rPr>
              <a:t>Rep</a:t>
            </a:r>
            <a:r>
              <a:rPr lang="en-US" sz="1200" dirty="0" smtClean="0">
                <a:solidFill>
                  <a:srgbClr val="3366FF"/>
                </a:solidFill>
                <a:latin typeface="Tahoma" pitchFamily="34" charset="0"/>
              </a:rPr>
              <a:t>.</a:t>
            </a:r>
            <a:endParaRPr lang="en-US" sz="1200" dirty="0">
              <a:solidFill>
                <a:srgbClr val="3366FF"/>
              </a:solidFill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438" y="4016667"/>
            <a:ext cx="342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‘b’</a:t>
            </a:r>
            <a:endParaRPr lang="en-US" sz="1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7812" y="5372562"/>
            <a:ext cx="33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‘4’</a:t>
            </a:r>
            <a:endParaRPr lang="en-US" sz="12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5960" y="4016667"/>
            <a:ext cx="342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‘b’</a:t>
            </a:r>
            <a:endParaRPr lang="en-US" sz="1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9923" y="537256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‘a’</a:t>
            </a:r>
            <a:endParaRPr lang="en-US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374" y="4016667"/>
            <a:ext cx="326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‘c’</a:t>
            </a:r>
            <a:endParaRPr lang="en-US" sz="1200" dirty="0">
              <a:latin typeface="+mn-lt"/>
            </a:endParaRPr>
          </a:p>
        </p:txBody>
      </p:sp>
      <p:cxnSp>
        <p:nvCxnSpPr>
          <p:cNvPr id="29" name="Straight Connector 28"/>
          <p:cNvCxnSpPr>
            <a:stCxn id="56" idx="2"/>
            <a:endCxn id="11" idx="0"/>
          </p:cNvCxnSpPr>
          <p:nvPr/>
        </p:nvCxnSpPr>
        <p:spPr>
          <a:xfrm flipH="1">
            <a:off x="1046594" y="3122865"/>
            <a:ext cx="537871" cy="893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6" idx="2"/>
            <a:endCxn id="18" idx="0"/>
          </p:cNvCxnSpPr>
          <p:nvPr/>
        </p:nvCxnSpPr>
        <p:spPr>
          <a:xfrm>
            <a:off x="1584465" y="3122865"/>
            <a:ext cx="392651" cy="893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5" idx="2"/>
            <a:endCxn id="17" idx="0"/>
          </p:cNvCxnSpPr>
          <p:nvPr/>
        </p:nvCxnSpPr>
        <p:spPr>
          <a:xfrm flipH="1">
            <a:off x="2917540" y="4293666"/>
            <a:ext cx="476842" cy="1078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5" idx="2"/>
            <a:endCxn id="19" idx="0"/>
          </p:cNvCxnSpPr>
          <p:nvPr/>
        </p:nvCxnSpPr>
        <p:spPr>
          <a:xfrm>
            <a:off x="3394382" y="4293666"/>
            <a:ext cx="524818" cy="1078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307135" y="2845866"/>
            <a:ext cx="554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MULT</a:t>
            </a:r>
            <a:endParaRPr lang="en-US" sz="1200" dirty="0">
              <a:latin typeface="+mn-lt"/>
            </a:endParaRPr>
          </a:p>
        </p:txBody>
      </p:sp>
      <p:cxnSp>
        <p:nvCxnSpPr>
          <p:cNvPr id="77" name="Straight Connector 76"/>
          <p:cNvCxnSpPr>
            <a:stCxn id="123" idx="2"/>
            <a:endCxn id="56" idx="0"/>
          </p:cNvCxnSpPr>
          <p:nvPr/>
        </p:nvCxnSpPr>
        <p:spPr>
          <a:xfrm flipH="1">
            <a:off x="1584465" y="1857045"/>
            <a:ext cx="1032808" cy="988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90452" y="4016667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MULT</a:t>
            </a:r>
            <a:endParaRPr lang="en-US" sz="1200" dirty="0"/>
          </a:p>
        </p:txBody>
      </p:sp>
      <p:cxnSp>
        <p:nvCxnSpPr>
          <p:cNvPr id="87" name="Straight Connector 86"/>
          <p:cNvCxnSpPr>
            <a:stCxn id="106" idx="2"/>
            <a:endCxn id="85" idx="0"/>
          </p:cNvCxnSpPr>
          <p:nvPr/>
        </p:nvCxnSpPr>
        <p:spPr>
          <a:xfrm flipH="1">
            <a:off x="3394382" y="3122865"/>
            <a:ext cx="639264" cy="893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3" idx="2"/>
            <a:endCxn id="106" idx="0"/>
          </p:cNvCxnSpPr>
          <p:nvPr/>
        </p:nvCxnSpPr>
        <p:spPr>
          <a:xfrm>
            <a:off x="2617273" y="1857045"/>
            <a:ext cx="1416373" cy="988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756316" y="2845866"/>
            <a:ext cx="554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MULT</a:t>
            </a:r>
            <a:endParaRPr lang="en-US" sz="1200" dirty="0">
              <a:latin typeface="+mn-lt"/>
            </a:endParaRPr>
          </a:p>
        </p:txBody>
      </p:sp>
      <p:cxnSp>
        <p:nvCxnSpPr>
          <p:cNvPr id="112" name="Straight Connector 111"/>
          <p:cNvCxnSpPr>
            <a:stCxn id="106" idx="2"/>
            <a:endCxn id="20" idx="0"/>
          </p:cNvCxnSpPr>
          <p:nvPr/>
        </p:nvCxnSpPr>
        <p:spPr>
          <a:xfrm>
            <a:off x="4033646" y="3122865"/>
            <a:ext cx="598994" cy="893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305378" y="1580046"/>
            <a:ext cx="623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MINUS</a:t>
            </a:r>
            <a:endParaRPr lang="en-US" sz="1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775" y="5181600"/>
            <a:ext cx="737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+mn-lt"/>
              </a:rPr>
            </a:b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: sp+8</a:t>
            </a:r>
            <a:endParaRPr lang="en-US" sz="1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11782" y="5220899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+mn-lt"/>
              </a:rPr>
            </a:b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const</a:t>
            </a:r>
            <a:endParaRPr lang="en-US" sz="1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550" y="3878167"/>
            <a:ext cx="81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+mn-lt"/>
              </a:rPr>
            </a:b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: sp+16</a:t>
            </a:r>
            <a:endParaRPr lang="en-US" sz="1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2547" y="3877235"/>
            <a:ext cx="81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+mn-lt"/>
              </a:rPr>
            </a:b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: sp+16</a:t>
            </a:r>
            <a:endParaRPr lang="en-US" sz="1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1739" y="3877234"/>
            <a:ext cx="81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+mn-lt"/>
              </a:rPr>
            </a:b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: sp+24</a:t>
            </a:r>
            <a:endParaRPr lang="en-US" sz="1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05732" y="3878167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+mn-lt"/>
              </a:rPr>
            </a:b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: R2</a:t>
            </a:r>
            <a:endParaRPr lang="en-US" sz="1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8305" y="2707366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+mn-lt"/>
              </a:rPr>
            </a:b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: R2</a:t>
            </a:r>
            <a:endParaRPr lang="en-US" sz="1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5815" y="2707365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+mn-lt"/>
              </a:rPr>
            </a:b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: R1</a:t>
            </a:r>
            <a:endParaRPr lang="en-US" sz="1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02905" y="1441546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+mn-lt"/>
              </a:rPr>
            </a:br>
            <a:r>
              <a:rPr lang="en-US" sz="12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200" dirty="0" smtClean="0">
                <a:solidFill>
                  <a:srgbClr val="3366FF"/>
                </a:solidFill>
                <a:latin typeface="+mn-lt"/>
              </a:rPr>
              <a:t>: R1</a:t>
            </a:r>
            <a:endParaRPr lang="en-US" sz="1200" dirty="0">
              <a:solidFill>
                <a:srgbClr val="3366FF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38800" y="1580046"/>
            <a:ext cx="0" cy="443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32480" y="1981200"/>
            <a:ext cx="14014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2 = 4*a</a:t>
            </a:r>
          </a:p>
          <a:p>
            <a:pPr algn="l"/>
            <a:r>
              <a:rPr lang="en-US" dirty="0" smtClean="0">
                <a:latin typeface="+mn-lt"/>
              </a:rPr>
              <a:t>R1=b*b</a:t>
            </a:r>
          </a:p>
          <a:p>
            <a:pPr algn="l"/>
            <a:r>
              <a:rPr lang="en-US" dirty="0" smtClean="0">
                <a:latin typeface="+mn-lt"/>
              </a:rPr>
              <a:t>R2= R2*c</a:t>
            </a:r>
          </a:p>
          <a:p>
            <a:pPr algn="l"/>
            <a:r>
              <a:rPr lang="en-US" dirty="0" smtClean="0">
                <a:latin typeface="+mn-lt"/>
              </a:rPr>
              <a:t>R1=R1-R2</a:t>
            </a:r>
            <a:endParaRPr lang="en-US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90189" y="1482318"/>
            <a:ext cx="148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Intermediate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Representation</a:t>
            </a:r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inside a compiler</a:t>
            </a:r>
            <a:endParaRPr lang="en-US" dirty="0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3366FF"/>
                </a:solidFill>
                <a:latin typeface="Tahoma" pitchFamily="34" charset="0"/>
              </a:rPr>
              <a:t>Code Gen.</a:t>
            </a:r>
            <a:endParaRPr lang="en-US" sz="1200" dirty="0">
              <a:solidFill>
                <a:srgbClr val="3366FF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006" y="4016667"/>
            <a:ext cx="329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‘b’</a:t>
            </a:r>
            <a:endParaRPr lang="en-US" sz="11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4261" y="5372562"/>
            <a:ext cx="32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‘4’</a:t>
            </a:r>
            <a:endParaRPr lang="en-US" sz="11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2528" y="4016667"/>
            <a:ext cx="329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‘b’</a:t>
            </a:r>
            <a:endParaRPr lang="en-US" sz="11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7884" y="5372562"/>
            <a:ext cx="322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‘a’</a:t>
            </a:r>
            <a:endParaRPr lang="en-US" sz="11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5285" y="4016667"/>
            <a:ext cx="314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‘c’</a:t>
            </a:r>
            <a:endParaRPr lang="en-US" sz="1100" dirty="0">
              <a:latin typeface="+mn-lt"/>
            </a:endParaRPr>
          </a:p>
        </p:txBody>
      </p:sp>
      <p:cxnSp>
        <p:nvCxnSpPr>
          <p:cNvPr id="29" name="Straight Connector 28"/>
          <p:cNvCxnSpPr>
            <a:stCxn id="56" idx="2"/>
            <a:endCxn id="11" idx="0"/>
          </p:cNvCxnSpPr>
          <p:nvPr/>
        </p:nvCxnSpPr>
        <p:spPr>
          <a:xfrm flipH="1">
            <a:off x="1046593" y="3107476"/>
            <a:ext cx="537871" cy="909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6" idx="2"/>
            <a:endCxn id="18" idx="0"/>
          </p:cNvCxnSpPr>
          <p:nvPr/>
        </p:nvCxnSpPr>
        <p:spPr>
          <a:xfrm>
            <a:off x="1584464" y="3107476"/>
            <a:ext cx="392651" cy="909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5" idx="2"/>
            <a:endCxn id="17" idx="0"/>
          </p:cNvCxnSpPr>
          <p:nvPr/>
        </p:nvCxnSpPr>
        <p:spPr>
          <a:xfrm flipH="1">
            <a:off x="2917540" y="4278277"/>
            <a:ext cx="476841" cy="1094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5" idx="2"/>
            <a:endCxn id="19" idx="0"/>
          </p:cNvCxnSpPr>
          <p:nvPr/>
        </p:nvCxnSpPr>
        <p:spPr>
          <a:xfrm>
            <a:off x="3394381" y="4278277"/>
            <a:ext cx="524819" cy="1094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322551" y="2845866"/>
            <a:ext cx="523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MULT</a:t>
            </a:r>
            <a:endParaRPr lang="en-US" sz="1100" dirty="0">
              <a:latin typeface="+mn-lt"/>
            </a:endParaRPr>
          </a:p>
        </p:txBody>
      </p:sp>
      <p:cxnSp>
        <p:nvCxnSpPr>
          <p:cNvPr id="77" name="Straight Connector 76"/>
          <p:cNvCxnSpPr>
            <a:stCxn id="123" idx="2"/>
            <a:endCxn id="56" idx="0"/>
          </p:cNvCxnSpPr>
          <p:nvPr/>
        </p:nvCxnSpPr>
        <p:spPr>
          <a:xfrm flipH="1">
            <a:off x="1584464" y="1841656"/>
            <a:ext cx="1032808" cy="1004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132468" y="4016667"/>
            <a:ext cx="523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MULT</a:t>
            </a:r>
            <a:endParaRPr lang="en-US" sz="1100" dirty="0">
              <a:latin typeface="+mn-lt"/>
            </a:endParaRPr>
          </a:p>
        </p:txBody>
      </p:sp>
      <p:cxnSp>
        <p:nvCxnSpPr>
          <p:cNvPr id="87" name="Straight Connector 86"/>
          <p:cNvCxnSpPr>
            <a:stCxn id="106" idx="2"/>
            <a:endCxn id="85" idx="0"/>
          </p:cNvCxnSpPr>
          <p:nvPr/>
        </p:nvCxnSpPr>
        <p:spPr>
          <a:xfrm flipH="1">
            <a:off x="3394381" y="3107476"/>
            <a:ext cx="639264" cy="909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3" idx="2"/>
            <a:endCxn id="106" idx="0"/>
          </p:cNvCxnSpPr>
          <p:nvPr/>
        </p:nvCxnSpPr>
        <p:spPr>
          <a:xfrm>
            <a:off x="2617272" y="1841656"/>
            <a:ext cx="1416373" cy="1004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771732" y="2845866"/>
            <a:ext cx="523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MULT</a:t>
            </a:r>
            <a:endParaRPr lang="en-US" sz="1100" dirty="0">
              <a:latin typeface="+mn-lt"/>
            </a:endParaRPr>
          </a:p>
        </p:txBody>
      </p:sp>
      <p:cxnSp>
        <p:nvCxnSpPr>
          <p:cNvPr id="112" name="Straight Connector 111"/>
          <p:cNvCxnSpPr>
            <a:stCxn id="106" idx="2"/>
            <a:endCxn id="20" idx="0"/>
          </p:cNvCxnSpPr>
          <p:nvPr/>
        </p:nvCxnSpPr>
        <p:spPr>
          <a:xfrm>
            <a:off x="4033645" y="3107476"/>
            <a:ext cx="598995" cy="909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314144" y="158004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MINUS</a:t>
            </a:r>
            <a:endParaRPr lang="en-US" sz="11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4887" y="5181600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3366FF"/>
                </a:solidFill>
                <a:latin typeface="+mn-lt"/>
              </a:rPr>
            </a:b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: sp+8</a:t>
            </a:r>
            <a:endParaRPr lang="en-US" sz="11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9066" y="5095563"/>
            <a:ext cx="739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3366FF"/>
                </a:solidFill>
                <a:latin typeface="+mn-lt"/>
              </a:rPr>
            </a:b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const</a:t>
            </a:r>
            <a:endParaRPr lang="en-US" sz="11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878167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3366FF"/>
                </a:solidFill>
                <a:latin typeface="+mn-lt"/>
              </a:rPr>
            </a:b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: sp+16</a:t>
            </a:r>
            <a:endParaRPr lang="en-US" sz="11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09597" y="3877235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3366FF"/>
                </a:solidFill>
                <a:latin typeface="+mn-lt"/>
              </a:rPr>
            </a:b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: sp+16</a:t>
            </a:r>
            <a:endParaRPr lang="en-US" sz="11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44781" y="3877234"/>
            <a:ext cx="769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3366FF"/>
                </a:solidFill>
                <a:latin typeface="+mn-lt"/>
              </a:rPr>
            </a:b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: sp+24</a:t>
            </a:r>
            <a:endParaRPr lang="en-US" sz="11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26571" y="3878167"/>
            <a:ext cx="6687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3366FF"/>
                </a:solidFill>
                <a:latin typeface="+mn-lt"/>
              </a:rPr>
            </a:b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: R2</a:t>
            </a:r>
            <a:endParaRPr lang="en-US" sz="11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19144" y="2707366"/>
            <a:ext cx="6687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3366FF"/>
                </a:solidFill>
                <a:latin typeface="+mn-lt"/>
              </a:rPr>
            </a:b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: R2</a:t>
            </a:r>
            <a:endParaRPr lang="en-US" sz="11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6654" y="2707365"/>
            <a:ext cx="6687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3366FF"/>
                </a:solidFill>
                <a:latin typeface="+mn-lt"/>
              </a:rPr>
            </a:b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: R1</a:t>
            </a:r>
            <a:endParaRPr lang="en-US" sz="11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23744" y="1441546"/>
            <a:ext cx="6687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type: </a:t>
            </a: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int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3366FF"/>
                </a:solidFill>
                <a:latin typeface="+mn-lt"/>
              </a:rPr>
            </a:br>
            <a:r>
              <a:rPr lang="en-US" sz="1100" dirty="0" err="1" smtClean="0">
                <a:solidFill>
                  <a:srgbClr val="3366FF"/>
                </a:solidFill>
                <a:latin typeface="+mn-lt"/>
              </a:rPr>
              <a:t>loc</a:t>
            </a:r>
            <a:r>
              <a:rPr lang="en-US" sz="1100" dirty="0" smtClean="0">
                <a:solidFill>
                  <a:srgbClr val="3366FF"/>
                </a:solidFill>
                <a:latin typeface="+mn-lt"/>
              </a:rPr>
              <a:t>: R1</a:t>
            </a:r>
            <a:endParaRPr lang="en-US" sz="1100" dirty="0">
              <a:solidFill>
                <a:srgbClr val="3366FF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38800" y="1580046"/>
            <a:ext cx="0" cy="443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02260" y="1981200"/>
            <a:ext cx="11986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R</a:t>
            </a:r>
            <a:r>
              <a:rPr lang="en-US" sz="2000" dirty="0" smtClean="0">
                <a:latin typeface="+mn-lt"/>
              </a:rPr>
              <a:t>2 = 4*a</a:t>
            </a:r>
          </a:p>
          <a:p>
            <a:pPr algn="l"/>
            <a:r>
              <a:rPr lang="en-US" sz="2000" dirty="0" smtClean="0">
                <a:latin typeface="+mn-lt"/>
              </a:rPr>
              <a:t>R1=b*b</a:t>
            </a:r>
          </a:p>
          <a:p>
            <a:pPr algn="l"/>
            <a:r>
              <a:rPr lang="en-US" sz="2000" dirty="0" smtClean="0">
                <a:latin typeface="+mn-lt"/>
              </a:rPr>
              <a:t>R2= R2*c</a:t>
            </a:r>
          </a:p>
          <a:p>
            <a:pPr algn="l"/>
            <a:r>
              <a:rPr lang="en-US" sz="2000" dirty="0" smtClean="0">
                <a:latin typeface="+mn-lt"/>
              </a:rPr>
              <a:t>R1=R1-R2</a:t>
            </a:r>
            <a:endParaRPr lang="en-US" sz="2000" dirty="0">
              <a:latin typeface="+mn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638800" y="3562071"/>
            <a:ext cx="3143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1426" y="3895234"/>
            <a:ext cx="18888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MOV R2,(sp+8)</a:t>
            </a:r>
          </a:p>
          <a:p>
            <a:pPr algn="l"/>
            <a:r>
              <a:rPr lang="en-US" sz="2000" dirty="0" smtClean="0">
                <a:latin typeface="+mn-lt"/>
              </a:rPr>
              <a:t>SAL R2,2</a:t>
            </a:r>
          </a:p>
          <a:p>
            <a:pPr algn="l"/>
            <a:r>
              <a:rPr lang="en-US" sz="2000" dirty="0" smtClean="0">
                <a:latin typeface="+mn-lt"/>
              </a:rPr>
              <a:t>MOV R1,(sp+16)</a:t>
            </a:r>
          </a:p>
          <a:p>
            <a:pPr algn="l"/>
            <a:r>
              <a:rPr lang="en-US" sz="2000" dirty="0" smtClean="0">
                <a:latin typeface="+mn-lt"/>
              </a:rPr>
              <a:t>MUL R1,(sp+16)</a:t>
            </a:r>
          </a:p>
          <a:p>
            <a:pPr algn="l"/>
            <a:r>
              <a:rPr lang="en-US" sz="2000" dirty="0" smtClean="0">
                <a:latin typeface="+mn-lt"/>
              </a:rPr>
              <a:t>MUL R2,(sp+24)</a:t>
            </a:r>
          </a:p>
          <a:p>
            <a:pPr algn="l"/>
            <a:r>
              <a:rPr lang="en-US" sz="2000" dirty="0" smtClean="0">
                <a:latin typeface="+mn-lt"/>
              </a:rPr>
              <a:t>SUB R1,R2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</a:t>
            </a: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93936" y="1482318"/>
            <a:ext cx="148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Intermediate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Representation</a:t>
            </a:r>
            <a:endParaRPr lang="en-US" sz="16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72400" y="3693502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Assembly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Code</a:t>
            </a:r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every stage…</a:t>
            </a:r>
          </a:p>
          <a:p>
            <a:endParaRPr lang="en-US" dirty="0" smtClean="0"/>
          </a:p>
          <a:p>
            <a:r>
              <a:rPr lang="en-US" dirty="0" smtClean="0"/>
              <a:t>Lexical analysis: illegal tokens</a:t>
            </a:r>
          </a:p>
          <a:p>
            <a:r>
              <a:rPr lang="en-US" dirty="0" smtClean="0"/>
              <a:t>Syntax analysis: illegal syntax </a:t>
            </a:r>
          </a:p>
          <a:p>
            <a:r>
              <a:rPr lang="en-US" dirty="0" smtClean="0"/>
              <a:t>Semantic analysis: incompatible types, undefined variables, …</a:t>
            </a:r>
          </a:p>
          <a:p>
            <a:endParaRPr lang="en-US" dirty="0"/>
          </a:p>
          <a:p>
            <a:r>
              <a:rPr lang="en-US" dirty="0" smtClean="0"/>
              <a:t>Every phase tries to recover and proceed with compilation (why?)</a:t>
            </a:r>
          </a:p>
          <a:p>
            <a:pPr lvl="1"/>
            <a:r>
              <a:rPr lang="en-US" dirty="0" smtClean="0"/>
              <a:t>Divergence is a challenge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Real Anatomy of a Compiler</a:t>
            </a:r>
            <a:endParaRPr lang="en-US" sz="3600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727493" y="4931242"/>
            <a:ext cx="1067087" cy="954088"/>
            <a:chOff x="4566" y="1503"/>
            <a:chExt cx="964" cy="60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66" y="1503"/>
              <a:ext cx="964" cy="60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code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070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1761565"/>
            <a:ext cx="990600" cy="1046163"/>
            <a:chOff x="149" y="1503"/>
            <a:chExt cx="877" cy="65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5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Tahoma" pitchFamily="34" charset="0"/>
                </a:rPr>
                <a:t>text 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11" name="AutoShape 9"/>
          <p:cNvCxnSpPr>
            <a:cxnSpLocks noChangeShapeType="1"/>
            <a:stCxn id="9" idx="3"/>
            <a:endCxn id="25" idx="1"/>
          </p:cNvCxnSpPr>
          <p:nvPr/>
        </p:nvCxnSpPr>
        <p:spPr bwMode="auto">
          <a:xfrm flipV="1">
            <a:off x="1143000" y="2284646"/>
            <a:ext cx="542365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"/>
          <p:cNvCxnSpPr>
            <a:cxnSpLocks noChangeShapeType="1"/>
            <a:stCxn id="94" idx="3"/>
            <a:endCxn id="6" idx="1"/>
          </p:cNvCxnSpPr>
          <p:nvPr/>
        </p:nvCxnSpPr>
        <p:spPr bwMode="auto">
          <a:xfrm>
            <a:off x="6925255" y="5404598"/>
            <a:ext cx="802238" cy="3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2"/>
          <p:cNvCxnSpPr>
            <a:cxnSpLocks noChangeShapeType="1"/>
            <a:stCxn id="15" idx="1"/>
            <a:endCxn id="15" idx="1"/>
          </p:cNvCxnSpPr>
          <p:nvPr/>
        </p:nvCxnSpPr>
        <p:spPr bwMode="auto">
          <a:xfrm>
            <a:off x="1349191" y="3835773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349191" y="1602440"/>
            <a:ext cx="6073594" cy="4466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2968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02023" y="1922696"/>
            <a:ext cx="82867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Sem.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85365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Process text input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26" name="AutoShape 9"/>
          <p:cNvCxnSpPr>
            <a:cxnSpLocks noChangeShapeType="1"/>
            <a:stCxn id="25" idx="3"/>
            <a:endCxn id="16" idx="1"/>
          </p:cNvCxnSpPr>
          <p:nvPr/>
        </p:nvCxnSpPr>
        <p:spPr bwMode="auto">
          <a:xfrm>
            <a:off x="2447365" y="2284646"/>
            <a:ext cx="84953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2382498" y="199166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characters</a:t>
            </a:r>
            <a:endParaRPr lang="en-US" sz="1400" dirty="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7446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Syntax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cxnSp>
        <p:nvCxnSpPr>
          <p:cNvPr id="33" name="AutoShape 9"/>
          <p:cNvCxnSpPr>
            <a:cxnSpLocks noChangeShapeType="1"/>
            <a:stCxn id="16" idx="3"/>
            <a:endCxn id="32" idx="1"/>
          </p:cNvCxnSpPr>
          <p:nvPr/>
        </p:nvCxnSpPr>
        <p:spPr bwMode="auto">
          <a:xfrm>
            <a:off x="4058898" y="2284646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067863" y="1989428"/>
            <a:ext cx="68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tokens</a:t>
            </a:r>
            <a:endParaRPr lang="en-US" sz="1400" dirty="0"/>
          </a:p>
        </p:txBody>
      </p:sp>
      <p:cxnSp>
        <p:nvCxnSpPr>
          <p:cNvPr id="44" name="AutoShape 9"/>
          <p:cNvCxnSpPr>
            <a:cxnSpLocks noChangeShapeType="1"/>
            <a:stCxn id="32" idx="3"/>
            <a:endCxn id="18" idx="1"/>
          </p:cNvCxnSpPr>
          <p:nvPr/>
        </p:nvCxnSpPr>
        <p:spPr bwMode="auto">
          <a:xfrm>
            <a:off x="5506698" y="2284646"/>
            <a:ext cx="695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619046" y="1994646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AST</a:t>
            </a:r>
            <a:endParaRPr lang="en-US" sz="1400" dirty="0"/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2196360" y="344020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 code generation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63" name="Curved Connector 62"/>
          <p:cNvCxnSpPr>
            <a:stCxn id="18" idx="3"/>
            <a:endCxn id="61" idx="1"/>
          </p:cNvCxnSpPr>
          <p:nvPr/>
        </p:nvCxnSpPr>
        <p:spPr>
          <a:xfrm flipH="1">
            <a:off x="2196360" y="2284646"/>
            <a:ext cx="4834338" cy="1517510"/>
          </a:xfrm>
          <a:prstGeom prst="curvedConnector5">
            <a:avLst>
              <a:gd name="adj1" fmla="val -4729"/>
              <a:gd name="adj2" fmla="val 50000"/>
              <a:gd name="adj3" fmla="val 10472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72760" y="2741727"/>
            <a:ext cx="13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Annotated AST</a:t>
            </a:r>
            <a:endParaRPr lang="en-US" sz="1400" dirty="0"/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26555" y="343796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 code optimization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69" name="AutoShape 9"/>
          <p:cNvCxnSpPr>
            <a:cxnSpLocks noChangeShapeType="1"/>
            <a:stCxn id="61" idx="3"/>
            <a:endCxn id="68" idx="1"/>
          </p:cNvCxnSpPr>
          <p:nvPr/>
        </p:nvCxnSpPr>
        <p:spPr bwMode="auto">
          <a:xfrm flipV="1">
            <a:off x="3316955" y="3799916"/>
            <a:ext cx="609600" cy="22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469355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</a:t>
            </a:r>
            <a:endParaRPr lang="en-US" sz="1400" dirty="0"/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5549160" y="3435725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generation</a:t>
            </a:r>
          </a:p>
        </p:txBody>
      </p:sp>
      <p:cxnSp>
        <p:nvCxnSpPr>
          <p:cNvPr id="75" name="AutoShape 9"/>
          <p:cNvCxnSpPr>
            <a:cxnSpLocks noChangeShapeType="1"/>
            <a:stCxn id="68" idx="3"/>
            <a:endCxn id="74" idx="1"/>
          </p:cNvCxnSpPr>
          <p:nvPr/>
        </p:nvCxnSpPr>
        <p:spPr bwMode="auto">
          <a:xfrm flipV="1">
            <a:off x="5047150" y="3797675"/>
            <a:ext cx="502010" cy="2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5114380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</a:t>
            </a:r>
            <a:endParaRPr lang="en-US" sz="1400" dirty="0"/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2176303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Target code optimization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82" name="Curved Connector 81"/>
          <p:cNvCxnSpPr>
            <a:stCxn id="74" idx="3"/>
            <a:endCxn id="81" idx="1"/>
          </p:cNvCxnSpPr>
          <p:nvPr/>
        </p:nvCxnSpPr>
        <p:spPr>
          <a:xfrm flipH="1">
            <a:off x="2176303" y="3797675"/>
            <a:ext cx="4493452" cy="1606923"/>
          </a:xfrm>
          <a:prstGeom prst="curvedConnector5">
            <a:avLst>
              <a:gd name="adj1" fmla="val -5087"/>
              <a:gd name="adj2" fmla="val 50000"/>
              <a:gd name="adj3" fmla="val 105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20360" y="4304564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Symbolic Instructions</a:t>
            </a:r>
            <a:endParaRPr lang="en-US" sz="1400" dirty="0"/>
          </a:p>
        </p:txBody>
      </p:sp>
      <p:cxnSp>
        <p:nvCxnSpPr>
          <p:cNvPr id="88" name="AutoShape 9"/>
          <p:cNvCxnSpPr>
            <a:cxnSpLocks noChangeShapeType="1"/>
            <a:stCxn id="81" idx="3"/>
            <a:endCxn id="93" idx="1"/>
          </p:cNvCxnSpPr>
          <p:nvPr/>
        </p:nvCxnSpPr>
        <p:spPr bwMode="auto">
          <a:xfrm>
            <a:off x="3296898" y="5404598"/>
            <a:ext cx="678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469355" y="5078506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</a:t>
            </a:r>
            <a:endParaRPr lang="en-US" sz="1400" dirty="0"/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39758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Machine code 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58046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Write executable output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99" name="AutoShape 9"/>
          <p:cNvCxnSpPr>
            <a:cxnSpLocks noChangeShapeType="1"/>
            <a:stCxn id="93" idx="3"/>
            <a:endCxn id="94" idx="1"/>
          </p:cNvCxnSpPr>
          <p:nvPr/>
        </p:nvCxnSpPr>
        <p:spPr bwMode="auto">
          <a:xfrm>
            <a:off x="5096455" y="5404598"/>
            <a:ext cx="7082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5275234" y="507850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Compiler?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“A </a:t>
            </a:r>
            <a:r>
              <a:rPr lang="en-US" sz="3500" dirty="0"/>
              <a:t>compiler is a </a:t>
            </a:r>
            <a:r>
              <a:rPr lang="en-US" sz="3500" dirty="0">
                <a:solidFill>
                  <a:srgbClr val="3366FF"/>
                </a:solidFill>
              </a:rPr>
              <a:t>computer program </a:t>
            </a:r>
            <a:r>
              <a:rPr lang="en-US" sz="3500" dirty="0" smtClean="0"/>
              <a:t>that </a:t>
            </a:r>
            <a:r>
              <a:rPr lang="en-US" sz="3500" dirty="0">
                <a:solidFill>
                  <a:srgbClr val="3366FF"/>
                </a:solidFill>
              </a:rPr>
              <a:t>transforms</a:t>
            </a:r>
            <a:r>
              <a:rPr lang="en-US" sz="3500" dirty="0"/>
              <a:t> source code written in a programming language </a:t>
            </a:r>
            <a:r>
              <a:rPr lang="en-US" sz="3500" dirty="0" smtClean="0"/>
              <a:t>(</a:t>
            </a:r>
            <a:r>
              <a:rPr lang="en-US" sz="3500" dirty="0" smtClean="0">
                <a:solidFill>
                  <a:srgbClr val="3366FF"/>
                </a:solidFill>
              </a:rPr>
              <a:t>source </a:t>
            </a:r>
            <a:r>
              <a:rPr lang="en-US" sz="3500" dirty="0">
                <a:solidFill>
                  <a:srgbClr val="3366FF"/>
                </a:solidFill>
              </a:rPr>
              <a:t>language</a:t>
            </a:r>
            <a:r>
              <a:rPr lang="en-US" sz="3500" dirty="0"/>
              <a:t>) into another </a:t>
            </a:r>
            <a:r>
              <a:rPr lang="en-US" sz="3500" dirty="0" smtClean="0"/>
              <a:t>language (</a:t>
            </a:r>
            <a:r>
              <a:rPr lang="en-US" sz="3500" dirty="0" smtClean="0">
                <a:solidFill>
                  <a:srgbClr val="3366FF"/>
                </a:solidFill>
              </a:rPr>
              <a:t>target language</a:t>
            </a:r>
            <a:r>
              <a:rPr lang="en-US" sz="3500" dirty="0" smtClean="0"/>
              <a:t>).</a:t>
            </a:r>
          </a:p>
          <a:p>
            <a:pPr marL="0" indent="0">
              <a:buNone/>
            </a:pP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sz="3500" dirty="0" smtClean="0"/>
              <a:t>The </a:t>
            </a:r>
            <a:r>
              <a:rPr lang="en-US" sz="3500" dirty="0"/>
              <a:t>most common reason for wanting to transform source code is to create an </a:t>
            </a:r>
            <a:r>
              <a:rPr lang="en-US" sz="3500" dirty="0">
                <a:solidFill>
                  <a:srgbClr val="3366FF"/>
                </a:solidFill>
              </a:rPr>
              <a:t>executable program</a:t>
            </a:r>
            <a:r>
              <a:rPr lang="en-US" sz="3500" dirty="0" smtClean="0"/>
              <a:t>.”</a:t>
            </a:r>
            <a:br>
              <a:rPr lang="en-US" sz="35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--</a:t>
            </a:r>
            <a:r>
              <a:rPr lang="en-US" i="1" dirty="0" smtClean="0"/>
              <a:t>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“Optimal code” is out of reach </a:t>
            </a:r>
          </a:p>
          <a:p>
            <a:pPr lvl="1"/>
            <a:r>
              <a:rPr lang="en-US" dirty="0" smtClean="0"/>
              <a:t>many problems are </a:t>
            </a:r>
            <a:r>
              <a:rPr lang="en-US" dirty="0" err="1" smtClean="0"/>
              <a:t>undecidable</a:t>
            </a:r>
            <a:r>
              <a:rPr lang="en-US" dirty="0" smtClean="0"/>
              <a:t> or too expensive (NP-complete)</a:t>
            </a:r>
          </a:p>
          <a:p>
            <a:pPr lvl="1"/>
            <a:r>
              <a:rPr lang="en-US" dirty="0" smtClean="0"/>
              <a:t>Use approximation and/or heuristics </a:t>
            </a:r>
          </a:p>
          <a:p>
            <a:endParaRPr lang="en-US" dirty="0" smtClean="0"/>
          </a:p>
          <a:p>
            <a:r>
              <a:rPr lang="en-US" dirty="0" smtClean="0"/>
              <a:t>Loop optimizations: hoisting, unrolling, … </a:t>
            </a:r>
          </a:p>
          <a:p>
            <a:r>
              <a:rPr lang="en-US" dirty="0" smtClean="0"/>
              <a:t>Peephole optimizations</a:t>
            </a:r>
          </a:p>
          <a:p>
            <a:r>
              <a:rPr lang="en-US" dirty="0" smtClean="0"/>
              <a:t>Constant propagation</a:t>
            </a:r>
          </a:p>
          <a:p>
            <a:pPr lvl="1"/>
            <a:r>
              <a:rPr lang="en-US" dirty="0" smtClean="0"/>
              <a:t>Leverage compile-time information to save work at runtime (pre-computation)</a:t>
            </a:r>
          </a:p>
          <a:p>
            <a:r>
              <a:rPr lang="en-US" dirty="0" smtClean="0"/>
              <a:t>Dead code elimination</a:t>
            </a:r>
          </a:p>
          <a:p>
            <a:pPr lvl="1"/>
            <a:r>
              <a:rPr lang="en-US" dirty="0" smtClean="0"/>
              <a:t>space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Register allocation</a:t>
            </a:r>
          </a:p>
          <a:p>
            <a:pPr lvl="1"/>
            <a:r>
              <a:rPr lang="en-US" dirty="0" smtClean="0"/>
              <a:t>Optimal register assignment is NP-Complete</a:t>
            </a:r>
          </a:p>
          <a:p>
            <a:pPr lvl="1"/>
            <a:r>
              <a:rPr lang="en-US" dirty="0" smtClean="0"/>
              <a:t>In practice, known heuristics perform well</a:t>
            </a:r>
          </a:p>
          <a:p>
            <a:r>
              <a:rPr lang="en-US" dirty="0" smtClean="0"/>
              <a:t>assign variables to memory locations</a:t>
            </a:r>
          </a:p>
          <a:p>
            <a:r>
              <a:rPr lang="en-US" dirty="0" smtClean="0"/>
              <a:t>Instruction selection</a:t>
            </a:r>
          </a:p>
          <a:p>
            <a:pPr lvl="1"/>
            <a:r>
              <a:rPr lang="en-US" dirty="0" smtClean="0"/>
              <a:t>Convert IR to actual machine instructions</a:t>
            </a:r>
          </a:p>
          <a:p>
            <a:pPr lvl="1"/>
            <a:endParaRPr lang="en-US" dirty="0"/>
          </a:p>
          <a:p>
            <a:r>
              <a:rPr lang="en-US" dirty="0" smtClean="0"/>
              <a:t>Modern architectures</a:t>
            </a:r>
          </a:p>
          <a:p>
            <a:pPr lvl="1"/>
            <a:r>
              <a:rPr lang="en-US" dirty="0" smtClean="0"/>
              <a:t>Multicores</a:t>
            </a:r>
          </a:p>
          <a:p>
            <a:pPr lvl="1"/>
            <a:r>
              <a:rPr lang="en-US" dirty="0" smtClean="0"/>
              <a:t>Challenging memory hierarchies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 a More General Note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85" y="2344057"/>
            <a:ext cx="2578100" cy="314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981200"/>
            <a:ext cx="8053009" cy="4114800"/>
          </a:xfrm>
        </p:spPr>
        <p:txBody>
          <a:bodyPr/>
          <a:lstStyle/>
          <a:p>
            <a:r>
              <a:rPr lang="en-US" dirty="0" smtClean="0"/>
              <a:t>What is a compiler</a:t>
            </a:r>
          </a:p>
          <a:p>
            <a:r>
              <a:rPr lang="en-US" dirty="0" smtClean="0"/>
              <a:t>How does it work</a:t>
            </a:r>
          </a:p>
          <a:p>
            <a:r>
              <a:rPr lang="en-US" dirty="0" smtClean="0"/>
              <a:t>(Reusable) techniques &amp; tools</a:t>
            </a:r>
            <a:endParaRPr lang="en-US" dirty="0"/>
          </a:p>
          <a:p>
            <a:endParaRPr lang="en-US" sz="1800" dirty="0" smtClean="0"/>
          </a:p>
          <a:p>
            <a:r>
              <a:rPr lang="en-US" dirty="0" smtClean="0"/>
              <a:t>Programming language implementation</a:t>
            </a:r>
          </a:p>
          <a:p>
            <a:pPr lvl="1"/>
            <a:r>
              <a:rPr lang="en-US" dirty="0" smtClean="0"/>
              <a:t>runtime systems </a:t>
            </a:r>
          </a:p>
          <a:p>
            <a:r>
              <a:rPr lang="en-US" dirty="0" smtClean="0"/>
              <a:t>Execution environments</a:t>
            </a:r>
          </a:p>
          <a:p>
            <a:pPr lvl="1"/>
            <a:r>
              <a:rPr lang="en-US" dirty="0" smtClean="0"/>
              <a:t>Assembly, linkers, loaders, OS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17" y="3791856"/>
            <a:ext cx="2576286" cy="2576286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Compilers, and Beyond …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Compiler construction is successful</a:t>
            </a:r>
          </a:p>
          <a:p>
            <a:pPr lvl="1"/>
            <a:r>
              <a:rPr lang="en-US" smtClean="0"/>
              <a:t>Clear problem </a:t>
            </a:r>
          </a:p>
          <a:p>
            <a:pPr lvl="1"/>
            <a:r>
              <a:rPr lang="en-US" smtClean="0"/>
              <a:t>Proper structure of the solution</a:t>
            </a:r>
          </a:p>
          <a:p>
            <a:pPr lvl="1"/>
            <a:r>
              <a:rPr lang="en-US" smtClean="0"/>
              <a:t>Judicious use of formalisms</a:t>
            </a:r>
          </a:p>
          <a:p>
            <a:r>
              <a:rPr lang="en-US" smtClean="0"/>
              <a:t>Wider application</a:t>
            </a:r>
          </a:p>
          <a:p>
            <a:pPr lvl="1"/>
            <a:r>
              <a:rPr lang="en-US" smtClean="0"/>
              <a:t>Many conversions can be viewed as compilation</a:t>
            </a:r>
          </a:p>
          <a:p>
            <a:r>
              <a:rPr lang="en-US" smtClean="0"/>
              <a:t>Useful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Conceptual Structure of a Compiler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11813" y="2763838"/>
            <a:ext cx="1333500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314700" y="1676400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Conceptual Structure of a Compiler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B3D9FF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3D9FF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B3D9FF"/>
                  </a:solidFill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443288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611813" y="2763838"/>
            <a:ext cx="1333500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(synthesis)</a:t>
            </a:r>
          </a:p>
        </p:txBody>
      </p: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314700" y="1676400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2019300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38163" y="4471731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681126" y="4471731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8243" y="4471731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44713" y="4471731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(IR)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000078" y="4471731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Judicious use of formalisms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Regular expressions (lexical analysis)</a:t>
            </a:r>
          </a:p>
          <a:p>
            <a:r>
              <a:rPr lang="en-US" sz="2400" dirty="0" smtClean="0"/>
              <a:t>Context-free grammars  (syntactic analysis)</a:t>
            </a:r>
          </a:p>
          <a:p>
            <a:r>
              <a:rPr lang="en-US" sz="2400" dirty="0" smtClean="0"/>
              <a:t>Attribute grammars (context analysis)</a:t>
            </a:r>
          </a:p>
          <a:p>
            <a:r>
              <a:rPr lang="en-US" sz="2400" dirty="0" smtClean="0"/>
              <a:t>Code generator generators (dynamic programming)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But also some nitty-gritty programming</a:t>
            </a:r>
            <a:endParaRPr lang="en-US" sz="2400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629277" y="4129146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472240" y="4129146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Parsing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3439357" y="4129146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335827" y="4129146"/>
            <a:ext cx="1219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Representation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(IR)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791192" y="4129146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program-generating tools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Parts of the compiler are automatically generated from specification</a:t>
            </a:r>
          </a:p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14051" y="3424067"/>
            <a:ext cx="7867535" cy="2913481"/>
            <a:chOff x="914051" y="3424067"/>
            <a:chExt cx="7867535" cy="2913481"/>
          </a:xfrm>
        </p:grpSpPr>
        <p:sp>
          <p:nvSpPr>
            <p:cNvPr id="26635" name="Text Box 16"/>
            <p:cNvSpPr txBox="1">
              <a:spLocks noChangeArrowheads="1"/>
            </p:cNvSpPr>
            <p:nvPr/>
          </p:nvSpPr>
          <p:spPr bwMode="auto">
            <a:xfrm>
              <a:off x="6283153" y="5622357"/>
              <a:ext cx="2498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Stream of tokens</a:t>
              </a:r>
              <a:endParaRPr lang="en-US" dirty="0">
                <a:latin typeface="+mn-lt"/>
              </a:endParaRPr>
            </a:p>
          </p:txBody>
        </p:sp>
        <p:sp>
          <p:nvSpPr>
            <p:cNvPr id="386052" name="Text Box 4"/>
            <p:cNvSpPr txBox="1">
              <a:spLocks noChangeArrowheads="1"/>
            </p:cNvSpPr>
            <p:nvPr/>
          </p:nvSpPr>
          <p:spPr bwMode="auto">
            <a:xfrm>
              <a:off x="3981101" y="4393366"/>
              <a:ext cx="1147763" cy="58477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rtl="1">
                <a:spcBef>
                  <a:spcPct val="50000"/>
                </a:spcBef>
              </a:pPr>
              <a:r>
                <a:rPr lang="en-US" sz="3200">
                  <a:latin typeface="+mn-lt"/>
                </a:rPr>
                <a:t>Jlex</a:t>
              </a:r>
            </a:p>
          </p:txBody>
        </p:sp>
        <p:sp>
          <p:nvSpPr>
            <p:cNvPr id="26641" name="Text Box 6"/>
            <p:cNvSpPr txBox="1">
              <a:spLocks noChangeArrowheads="1"/>
            </p:cNvSpPr>
            <p:nvPr/>
          </p:nvSpPr>
          <p:spPr bwMode="auto">
            <a:xfrm>
              <a:off x="3278338" y="3424067"/>
              <a:ext cx="2697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regular expressions</a:t>
              </a:r>
            </a:p>
          </p:txBody>
        </p:sp>
        <p:sp>
          <p:nvSpPr>
            <p:cNvPr id="26642" name="Line 7"/>
            <p:cNvSpPr>
              <a:spLocks noChangeShapeType="1"/>
            </p:cNvSpPr>
            <p:nvPr/>
          </p:nvSpPr>
          <p:spPr bwMode="auto">
            <a:xfrm>
              <a:off x="4495233" y="3952282"/>
              <a:ext cx="3393" cy="4183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Text Box 9"/>
            <p:cNvSpPr txBox="1">
              <a:spLocks noChangeArrowheads="1"/>
            </p:cNvSpPr>
            <p:nvPr/>
          </p:nvSpPr>
          <p:spPr bwMode="auto">
            <a:xfrm>
              <a:off x="914051" y="5590415"/>
              <a:ext cx="1981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input program</a:t>
              </a:r>
            </a:p>
          </p:txBody>
        </p:sp>
        <p:sp>
          <p:nvSpPr>
            <p:cNvPr id="26640" name="Line 10"/>
            <p:cNvSpPr>
              <a:spLocks noChangeShapeType="1"/>
            </p:cNvSpPr>
            <p:nvPr/>
          </p:nvSpPr>
          <p:spPr bwMode="auto">
            <a:xfrm>
              <a:off x="2892076" y="5877173"/>
              <a:ext cx="6651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12"/>
            <p:cNvSpPr txBox="1">
              <a:spLocks noChangeArrowheads="1"/>
            </p:cNvSpPr>
            <p:nvPr/>
          </p:nvSpPr>
          <p:spPr bwMode="auto">
            <a:xfrm>
              <a:off x="3449289" y="5573960"/>
              <a:ext cx="2212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scanner</a:t>
              </a:r>
            </a:p>
          </p:txBody>
        </p:sp>
        <p:sp>
          <p:nvSpPr>
            <p:cNvPr id="26638" name="Line 13"/>
            <p:cNvSpPr>
              <a:spLocks noChangeShapeType="1"/>
            </p:cNvSpPr>
            <p:nvPr/>
          </p:nvSpPr>
          <p:spPr bwMode="auto">
            <a:xfrm>
              <a:off x="4524027" y="4988173"/>
              <a:ext cx="0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2" name="Oval 14"/>
            <p:cNvSpPr>
              <a:spLocks noChangeArrowheads="1"/>
            </p:cNvSpPr>
            <p:nvPr/>
          </p:nvSpPr>
          <p:spPr bwMode="auto">
            <a:xfrm>
              <a:off x="3546126" y="5423148"/>
              <a:ext cx="207645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601245" y="5878761"/>
              <a:ext cx="6651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program-generating tools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Parts of the compiler are automatically generated from specification</a:t>
            </a:r>
          </a:p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526389" y="3421834"/>
            <a:ext cx="7704527" cy="2915713"/>
            <a:chOff x="1136342" y="3480325"/>
            <a:chExt cx="7704527" cy="2915713"/>
          </a:xfrm>
        </p:grpSpPr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4591050" y="4451856"/>
              <a:ext cx="1147763" cy="58477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rtl="1">
                <a:spcBef>
                  <a:spcPct val="50000"/>
                </a:spcBef>
              </a:pPr>
              <a:r>
                <a:rPr lang="en-US" sz="3200" dirty="0" err="1" smtClean="0">
                  <a:latin typeface="+mn-lt"/>
                </a:rPr>
                <a:t>Jcup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3659689" y="3480325"/>
              <a:ext cx="31867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Context free grammar</a:t>
              </a:r>
              <a:endParaRPr lang="en-US" dirty="0">
                <a:latin typeface="+mn-lt"/>
              </a:endParaRPr>
            </a:p>
          </p:txBody>
        </p:sp>
        <p:sp>
          <p:nvSpPr>
            <p:cNvPr id="71" name="Line 7"/>
            <p:cNvSpPr>
              <a:spLocks noChangeShapeType="1"/>
            </p:cNvSpPr>
            <p:nvPr/>
          </p:nvSpPr>
          <p:spPr bwMode="auto">
            <a:xfrm>
              <a:off x="5105182" y="4010772"/>
              <a:ext cx="3393" cy="4183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1136342" y="5687711"/>
              <a:ext cx="2623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Stream of tokens</a:t>
              </a:r>
              <a:endParaRPr lang="en-US" dirty="0">
                <a:latin typeface="+mn-lt"/>
              </a:endParaRPr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3502025" y="5918543"/>
              <a:ext cx="6651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4059238" y="5632450"/>
              <a:ext cx="2212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parser</a:t>
              </a:r>
              <a:endParaRPr lang="en-US" dirty="0">
                <a:latin typeface="+mn-lt"/>
              </a:endParaRPr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5133976" y="5046663"/>
              <a:ext cx="0" cy="431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6859669" y="5689943"/>
              <a:ext cx="1981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 smtClean="0">
                  <a:latin typeface="+mn-lt"/>
                </a:rPr>
                <a:t>Syntax tree</a:t>
              </a:r>
              <a:endParaRPr lang="en-US" dirty="0">
                <a:latin typeface="+mn-lt"/>
              </a:endParaRPr>
            </a:p>
          </p:txBody>
        </p:sp>
        <p:sp>
          <p:nvSpPr>
            <p:cNvPr id="77" name="Oval 14"/>
            <p:cNvSpPr>
              <a:spLocks noChangeArrowheads="1"/>
            </p:cNvSpPr>
            <p:nvPr/>
          </p:nvSpPr>
          <p:spPr bwMode="auto">
            <a:xfrm>
              <a:off x="4156075" y="5481638"/>
              <a:ext cx="207645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0"/>
            <p:cNvSpPr>
              <a:spLocks noChangeShapeType="1"/>
            </p:cNvSpPr>
            <p:nvPr/>
          </p:nvSpPr>
          <p:spPr bwMode="auto">
            <a:xfrm>
              <a:off x="6211194" y="5937251"/>
              <a:ext cx="6651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">
  <a:themeElements>
    <a:clrScheme name="Custom 4">
      <a:dk1>
        <a:srgbClr val="004080"/>
      </a:dk1>
      <a:lt1>
        <a:srgbClr val="000000"/>
      </a:lt1>
      <a:dk2>
        <a:srgbClr val="E6E6E6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noam.thmx</Template>
  <TotalTime>11902</TotalTime>
  <Words>4255</Words>
  <Application>Microsoft Macintosh PowerPoint</Application>
  <PresentationFormat>On-screen Show (4:3)</PresentationFormat>
  <Paragraphs>1801</Paragraphs>
  <Slides>112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  <vt:variant>
        <vt:lpstr>Custom Shows</vt:lpstr>
      </vt:variant>
      <vt:variant>
        <vt:i4>1</vt:i4>
      </vt:variant>
    </vt:vector>
  </HeadingPairs>
  <TitlesOfParts>
    <vt:vector size="126" baseType="lpstr">
      <vt:lpstr>Calibri</vt:lpstr>
      <vt:lpstr>Calibri Light</vt:lpstr>
      <vt:lpstr>Consolas</vt:lpstr>
      <vt:lpstr>Courier New</vt:lpstr>
      <vt:lpstr>Lucida Grande</vt:lpstr>
      <vt:lpstr>Math C</vt:lpstr>
      <vt:lpstr>ＭＳ Ｐゴシック</vt:lpstr>
      <vt:lpstr>Symbol</vt:lpstr>
      <vt:lpstr>Tahoma</vt:lpstr>
      <vt:lpstr>Times New Roman</vt:lpstr>
      <vt:lpstr>Wingdings</vt:lpstr>
      <vt:lpstr>Arial</vt:lpstr>
      <vt:lpstr>noam</vt:lpstr>
      <vt:lpstr>Compilation   0368-3133</vt:lpstr>
      <vt:lpstr>PowerPoint Presentation</vt:lpstr>
      <vt:lpstr>Admin</vt:lpstr>
      <vt:lpstr>Admin</vt:lpstr>
      <vt:lpstr>Course Goals</vt:lpstr>
      <vt:lpstr>Course Goals</vt:lpstr>
      <vt:lpstr>Introduction</vt:lpstr>
      <vt:lpstr>What is a Compiler?</vt:lpstr>
      <vt:lpstr>What is a Compiler?</vt:lpstr>
      <vt:lpstr>What is a Compiler?</vt:lpstr>
      <vt:lpstr>What is a Compiler?</vt:lpstr>
      <vt:lpstr>What is a Compiler?</vt:lpstr>
      <vt:lpstr>High Level Programming Languages</vt:lpstr>
      <vt:lpstr>More Languages</vt:lpstr>
      <vt:lpstr>High Level Prog. Lang., Why?</vt:lpstr>
      <vt:lpstr>High Level Prog. Lang., Why?</vt:lpstr>
      <vt:lpstr>Compiler vs. Interpreter </vt:lpstr>
      <vt:lpstr>Compiler</vt:lpstr>
      <vt:lpstr>Compiling C to Assembly</vt:lpstr>
      <vt:lpstr>Interpreter</vt:lpstr>
      <vt:lpstr>Interpreting (running) .py programs</vt:lpstr>
      <vt:lpstr>Compiler vs. Interpreter</vt:lpstr>
      <vt:lpstr>Compiled programs are usually more efficient than interpreted</vt:lpstr>
      <vt:lpstr>Compilers report  input-independent  possible errors</vt:lpstr>
      <vt:lpstr>Interpreters report  input-specific definite errors</vt:lpstr>
      <vt:lpstr>Interpreter    vs.      Compiler</vt:lpstr>
      <vt:lpstr>Concluding Remarks</vt:lpstr>
      <vt:lpstr>PowerPoint Presentation</vt:lpstr>
      <vt:lpstr>Ex 0: A Simple Interpreter </vt:lpstr>
      <vt:lpstr>Toy compiler/interpreter</vt:lpstr>
      <vt:lpstr>Conceptual Structure of a Compiler</vt:lpstr>
      <vt:lpstr>Structure of toy Compiler / interpreter</vt:lpstr>
      <vt:lpstr>Source Language</vt:lpstr>
      <vt:lpstr>The abstract syntax tree (AST)</vt:lpstr>
      <vt:lpstr>Concrete syntax tree# for 5*(a+b)</vt:lpstr>
      <vt:lpstr>Abstract Syntax tree for 5*(a+b)</vt:lpstr>
      <vt:lpstr>Annotated Abstract Syntax tree</vt:lpstr>
      <vt:lpstr>Driver for the toy compiler/interpreter</vt:lpstr>
      <vt:lpstr>Structure of toy Compiler / interpreter</vt:lpstr>
      <vt:lpstr>Lexical Analysis</vt:lpstr>
      <vt:lpstr>lex.h: Header File for Lexical Analysis</vt:lpstr>
      <vt:lpstr>Lexical Analyzer</vt:lpstr>
      <vt:lpstr>Structure of toy Compiler / interpreter</vt:lpstr>
      <vt:lpstr>Parser</vt:lpstr>
      <vt:lpstr>Parser Header File</vt:lpstr>
      <vt:lpstr>AST for (2 * ((3*4)+9))</vt:lpstr>
      <vt:lpstr>AST for (2 * ((3*4)+9))</vt:lpstr>
      <vt:lpstr>Driver for the Toy Compiler</vt:lpstr>
      <vt:lpstr>Source Language</vt:lpstr>
      <vt:lpstr>lex.h: Header File for Lexical Analysis</vt:lpstr>
      <vt:lpstr>Lexical Analyzer</vt:lpstr>
      <vt:lpstr>AST for (2 * ((3*4)+9))</vt:lpstr>
      <vt:lpstr>Driver for the Toy Compiler</vt:lpstr>
      <vt:lpstr>Parser Environment</vt:lpstr>
      <vt:lpstr>Top-Down Parsing</vt:lpstr>
      <vt:lpstr>Parser</vt:lpstr>
      <vt:lpstr>AST for (2 * ((3*4)+9))</vt:lpstr>
      <vt:lpstr>Structure of toy Compiler / interpreter</vt:lpstr>
      <vt:lpstr>Semantic Analysis </vt:lpstr>
      <vt:lpstr>Structure of toy Compiler / interpreter</vt:lpstr>
      <vt:lpstr>Intermediate Representation</vt:lpstr>
      <vt:lpstr>Alternative IR: 3-Address Code</vt:lpstr>
      <vt:lpstr>Structure of toy Compiler / interpreter</vt:lpstr>
      <vt:lpstr>Code generation</vt:lpstr>
      <vt:lpstr>Code generation</vt:lpstr>
      <vt:lpstr>Compiling (2*((3*4)+9))</vt:lpstr>
      <vt:lpstr>Executing Compiled Program</vt:lpstr>
      <vt:lpstr>Generated Code Execution</vt:lpstr>
      <vt:lpstr>Generated Code Execution</vt:lpstr>
      <vt:lpstr>Generated Code Execution</vt:lpstr>
      <vt:lpstr>Generated Code Execution</vt:lpstr>
      <vt:lpstr>Generated Code Execution</vt:lpstr>
      <vt:lpstr>Generated Code Execution</vt:lpstr>
      <vt:lpstr>Generated Code Execution</vt:lpstr>
      <vt:lpstr>Generated Code Execution</vt:lpstr>
      <vt:lpstr>Shortcuts</vt:lpstr>
      <vt:lpstr>Structure of toy Compiler / interpreter</vt:lpstr>
      <vt:lpstr>Interpretation</vt:lpstr>
      <vt:lpstr>PowerPoint Presentation</vt:lpstr>
      <vt:lpstr>Interpreting (2*((3*4)+9))</vt:lpstr>
      <vt:lpstr>Summary: Journey inside a compiler</vt:lpstr>
      <vt:lpstr>PowerPoint Presentation</vt:lpstr>
      <vt:lpstr>PowerPoint Presentation</vt:lpstr>
      <vt:lpstr>PowerPoint Presentation</vt:lpstr>
      <vt:lpstr>PowerPoint Presentation</vt:lpstr>
      <vt:lpstr>Journey inside a compiler</vt:lpstr>
      <vt:lpstr>Journey inside a compiler</vt:lpstr>
      <vt:lpstr>Error Checking</vt:lpstr>
      <vt:lpstr>The Real Anatomy of a Compiler</vt:lpstr>
      <vt:lpstr>Optimizations</vt:lpstr>
      <vt:lpstr>Machine code generation</vt:lpstr>
      <vt:lpstr>And on a More General Note</vt:lpstr>
      <vt:lpstr>Course Goals</vt:lpstr>
      <vt:lpstr>To Compilers, and Beyond …</vt:lpstr>
      <vt:lpstr>Conceptual Structure of a Compiler</vt:lpstr>
      <vt:lpstr>Conceptual Structure of a Compiler</vt:lpstr>
      <vt:lpstr>Judicious use of formalisms</vt:lpstr>
      <vt:lpstr>Use of program-generating tools</vt:lpstr>
      <vt:lpstr>Use of program-generating tools</vt:lpstr>
      <vt:lpstr>Use of program-generating tools</vt:lpstr>
      <vt:lpstr>Compiler Construction Toolset</vt:lpstr>
      <vt:lpstr>Wide applicability</vt:lpstr>
      <vt:lpstr>Generally useful algorithms</vt:lpstr>
      <vt:lpstr>How to write a compiler?</vt:lpstr>
      <vt:lpstr>How to write a compiler?</vt:lpstr>
      <vt:lpstr>How to write a compiler?</vt:lpstr>
      <vt:lpstr>How to write a compiler?</vt:lpstr>
      <vt:lpstr>Bootstrapping a compiler </vt:lpstr>
      <vt:lpstr>Bootstrapping a compiler </vt:lpstr>
      <vt:lpstr>Proper Design</vt:lpstr>
      <vt:lpstr>Modularity</vt:lpstr>
      <vt:lpstr>PowerPoint Presentation</vt:lpstr>
      <vt:lpstr>Custom Show 1</vt:lpstr>
    </vt:vector>
  </TitlesOfParts>
  <Company>University of Wisconsin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Shape Analysis via 3-Valued Logic</dc:title>
  <dc:creator>Thomas Reps</dc:creator>
  <cp:lastModifiedBy>Noam Rinetzky</cp:lastModifiedBy>
  <cp:revision>892</cp:revision>
  <cp:lastPrinted>2016-11-01T10:26:31Z</cp:lastPrinted>
  <dcterms:created xsi:type="dcterms:W3CDTF">1998-04-16T20:54:14Z</dcterms:created>
  <dcterms:modified xsi:type="dcterms:W3CDTF">2016-11-01T10:27:16Z</dcterms:modified>
</cp:coreProperties>
</file>