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54.xml" ContentType="application/vnd.openxmlformats-officedocument.presentationml.notesSlide+xml"/>
  <Override PartName="/ppt/notesSlides/notesSlide43.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35.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53.xml" ContentType="application/vnd.openxmlformats-officedocument.presentationml.notesSlide+xml"/>
  <Override PartName="/ppt/notesSlides/notesSlide49.xml" ContentType="application/vnd.openxmlformats-officedocument.presentationml.notesSlide+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50.xml" ContentType="application/vnd.openxmlformats-officedocument.presentationml.notesSlide+xml"/>
  <Override PartName="/ppt/notesSlides/notesSlide67.xml" ContentType="application/vnd.openxmlformats-officedocument.presentationml.notesSlide+xml"/>
  <Override PartName="/ppt/notesSlides/notesSlide42.xml" ContentType="application/vnd.openxmlformats-officedocument.presentationml.notesSlide+xml"/>
  <Override PartName="/ppt/notesSlides/notesSlide26.xml" ContentType="application/vnd.openxmlformats-officedocument.presentationml.notesSlide+xml"/>
  <Override PartName="/ppt/notesSlides/notesSlide40.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56.xml" ContentType="application/vnd.openxmlformats-officedocument.presentationml.notesSlide+xml"/>
  <Override PartName="/ppt/notesSlides/notesSlide69.xml" ContentType="application/vnd.openxmlformats-officedocument.presentationml.notesSlide+xml"/>
  <Override PartName="/ppt/notesSlides/notesSlide68.xml" ContentType="application/vnd.openxmlformats-officedocument.presentationml.notesSlide+xml"/>
  <Override PartName="/ppt/notesSlides/notesSlide18.xml" ContentType="application/vnd.openxmlformats-officedocument.presentationml.notesSlide+xml"/>
  <Override PartName="/ppt/notesSlides/notesSlide39.xml" ContentType="application/vnd.openxmlformats-officedocument.presentationml.notesSlide+xml"/>
  <Override PartName="/ppt/notesSlides/notesSlide65.xml" ContentType="application/vnd.openxmlformats-officedocument.presentationml.notesSlide+xml"/>
  <Override PartName="/ppt/notesSlides/notesSlide20.xml" ContentType="application/vnd.openxmlformats-officedocument.presentationml.notesSlide+xml"/>
  <Override PartName="/ppt/notesSlides/notesSlide62.xml" ContentType="application/vnd.openxmlformats-officedocument.presentationml.notesSlide+xml"/>
  <Override PartName="/ppt/notesSlides/notesSlide24.xml" ContentType="application/vnd.openxmlformats-officedocument.presentationml.notesSlide+xml"/>
  <Override PartName="/ppt/notesSlides/notesSlide48.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47.xml" ContentType="application/vnd.openxmlformats-officedocument.presentationml.notesSlide+xml"/>
  <Override PartName="/ppt/notesSlides/notesSlide59.xml" ContentType="application/vnd.openxmlformats-officedocument.presentationml.notesSlide+xml"/>
  <Override PartName="/ppt/notesSlides/notesSlide32.xml" ContentType="application/vnd.openxmlformats-officedocument.presentationml.notesSlide+xml"/>
  <Override PartName="/ppt/notesSlides/notesSlide37.xml" ContentType="application/vnd.openxmlformats-officedocument.presentationml.notesSlide+xml"/>
  <Override PartName="/ppt/notesSlides/notesSlide31.xml" ContentType="application/vnd.openxmlformats-officedocument.presentationml.notesSlide+xml"/>
  <Override PartName="/ppt/notesSlides/notesSlide58.xml" ContentType="application/vnd.openxmlformats-officedocument.presentationml.notesSlide+xml"/>
  <Override PartName="/ppt/notesSlides/notesSlide63.xml" ContentType="application/vnd.openxmlformats-officedocument.presentationml.notesSlide+xml"/>
  <Override PartName="/ppt/notesSlides/notesSlide52.xml" ContentType="application/vnd.openxmlformats-officedocument.presentationml.notesSlide+xml"/>
  <Override PartName="/ppt/notesSlides/notesSlide61.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38.xml" ContentType="application/vnd.openxmlformats-officedocument.presentationml.notesSlide+xml"/>
  <Override PartName="/ppt/notesSlides/notesSlide8.xml" ContentType="application/vnd.openxmlformats-officedocument.presentationml.notesSlide+xml"/>
  <Override PartName="/ppt/notesSlides/notesSlide71.xml" ContentType="application/vnd.openxmlformats-officedocument.presentationml.notesSlide+xml"/>
  <Override PartName="/ppt/notesSlides/notesSlide45.xml" ContentType="application/vnd.openxmlformats-officedocument.presentationml.notesSlide+xml"/>
  <Override PartName="/ppt/notesSlides/notesSlide66.xml" ContentType="application/vnd.openxmlformats-officedocument.presentationml.notesSlide+xml"/>
  <Override PartName="/ppt/notesSlides/notesSlide55.xml" ContentType="application/vnd.openxmlformats-officedocument.presentationml.notesSlide+xml"/>
  <Override PartName="/ppt/notesSlides/notesSlide44.xml" ContentType="application/vnd.openxmlformats-officedocument.presentationml.notesSlide+xml"/>
  <Override PartName="/ppt/notesSlides/notesSlide57.xml" ContentType="application/vnd.openxmlformats-officedocument.presentationml.notesSlide+xml"/>
  <Override PartName="/ppt/notesSlides/notesSlide60.xml" ContentType="application/vnd.openxmlformats-officedocument.presentationml.notesSlide+xml"/>
  <Override PartName="/ppt/notesSlides/notesSlide73.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70.xml" ContentType="application/vnd.openxmlformats-officedocument.presentationml.notesSlide+xml"/>
  <Override PartName="/ppt/notesSlides/notesSlide34.xml" ContentType="application/vnd.openxmlformats-officedocument.presentationml.notesSlide+xml"/>
  <Override PartName="/ppt/notesSlides/notesSlide51.xml" ContentType="application/vnd.openxmlformats-officedocument.presentationml.notesSlide+xml"/>
  <Override PartName="/ppt/notesSlides/notesSlide21.xml" ContentType="application/vnd.openxmlformats-officedocument.presentationml.notesSlide+xml"/>
  <Override PartName="/ppt/notesSlides/notesSlide36.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0.xml" ContentType="application/vnd.openxmlformats-officedocument.presentationml.slide+xml"/>
  <Override PartName="/ppt/slides/slide37.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56.xml" ContentType="application/vnd.openxmlformats-officedocument.presentationml.slide+xml"/>
  <Override PartName="/ppt/slides/slide24.xml" ContentType="application/vnd.openxmlformats-officedocument.presentationml.slide+xml"/>
  <Override PartName="/ppt/slides/slide61.xml" ContentType="application/vnd.openxmlformats-officedocument.presentationml.slide+xml"/>
  <Override PartName="/ppt/slides/slide50.xml" ContentType="application/vnd.openxmlformats-officedocument.presentationml.slide+xml"/>
  <Override PartName="/ppt/slides/slide11.xml" ContentType="application/vnd.openxmlformats-officedocument.presentationml.slide+xml"/>
  <Override PartName="/ppt/slides/slide42.xml" ContentType="application/vnd.openxmlformats-officedocument.presentationml.slide+xml"/>
  <Override PartName="/ppt/slides/slide68.xml" ContentType="application/vnd.openxmlformats-officedocument.presentationml.slide+xml"/>
  <Override PartName="/ppt/slides/slide53.xml" ContentType="application/vnd.openxmlformats-officedocument.presentationml.slide+xml"/>
  <Override PartName="/ppt/slides/slide40.xml" ContentType="application/vnd.openxmlformats-officedocument.presentationml.slide+xml"/>
  <Override PartName="/ppt/slides/slide1.xml" ContentType="application/vnd.openxmlformats-officedocument.presentationml.slide+xml"/>
  <Override PartName="/ppt/slides/slide44.xml" ContentType="application/vnd.openxmlformats-officedocument.presentationml.slide+xml"/>
  <Override PartName="/ppt/slides/slide72.xml" ContentType="application/vnd.openxmlformats-officedocument.presentationml.slide+xml"/>
  <Override PartName="/ppt/slides/slide46.xml" ContentType="application/vnd.openxmlformats-officedocument.presentationml.slide+xml"/>
  <Override PartName="/ppt/slides/slide71.xml" ContentType="application/vnd.openxmlformats-officedocument.presentationml.slide+xml"/>
  <Override PartName="/ppt/slides/slide3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58.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73.xml" ContentType="application/vnd.openxmlformats-officedocument.presentationml.slide+xml"/>
  <Override PartName="/ppt/slides/slide49.xml" ContentType="application/vnd.openxmlformats-officedocument.presentationml.slide+xml"/>
  <Override PartName="/ppt/slides/slide4.xml" ContentType="application/vnd.openxmlformats-officedocument.presentationml.slide+xml"/>
  <Override PartName="/ppt/slides/slide28.xml" ContentType="application/vnd.openxmlformats-officedocument.presentationml.slide+xml"/>
  <Override PartName="/ppt/slides/slide14.xml" ContentType="application/vnd.openxmlformats-officedocument.presentationml.slide+xml"/>
  <Override PartName="/ppt/slides/slide5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62.xml" ContentType="application/vnd.openxmlformats-officedocument.presentationml.slide+xml"/>
  <Override PartName="/ppt/slides/slide69.xml" ContentType="application/vnd.openxmlformats-officedocument.presentationml.slide+xml"/>
  <Override PartName="/ppt/slides/slide65.xml" ContentType="application/vnd.openxmlformats-officedocument.presentationml.slide+xml"/>
  <Override PartName="/ppt/slides/slide48.xml" ContentType="application/vnd.openxmlformats-officedocument.presentationml.slide+xml"/>
  <Override PartName="/ppt/slides/slide2.xml" ContentType="application/vnd.openxmlformats-officedocument.presentationml.slide+xml"/>
  <Override PartName="/ppt/slides/slide67.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54.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34.xml" ContentType="application/vnd.openxmlformats-officedocument.presentationml.slide+xml"/>
  <Override PartName="/ppt/slides/slide60.xml" ContentType="application/vnd.openxmlformats-officedocument.presentationml.slide+xml"/>
  <Override PartName="/ppt/slides/slide10.xml" ContentType="application/vnd.openxmlformats-officedocument.presentationml.slide+xml"/>
  <Override PartName="/ppt/slides/slide51.xml" ContentType="application/vnd.openxmlformats-officedocument.presentationml.slide+xml"/>
  <Override PartName="/ppt/slides/slide57.xml" ContentType="application/vnd.openxmlformats-officedocument.presentationml.slide+xml"/>
  <Override PartName="/ppt/slides/slide31.xml" ContentType="application/vnd.openxmlformats-officedocument.presentationml.slide+xml"/>
  <Override PartName="/ppt/slides/slide43.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38.xml" ContentType="application/vnd.openxmlformats-officedocument.presentationml.slide+xml"/>
  <Override PartName="/ppt/slides/slide12.xml" ContentType="application/vnd.openxmlformats-officedocument.presentationml.slide+xml"/>
  <Override PartName="/ppt/slides/slide64.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6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59.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55.xml" ContentType="application/vnd.openxmlformats-officedocument.presentationml.slide+xml"/>
  <Override PartName="/ppt/slides/slide5.xml" ContentType="application/vnd.openxmlformats-officedocument.presentationml.slide+xml"/>
  <Override PartName="/ppt/slides/slide6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4.xml" Type="http://schemas.openxmlformats.org/officeDocument/2006/relationships/slide" Id="rId39"/><Relationship Target="slides/slide33.xml" Type="http://schemas.openxmlformats.org/officeDocument/2006/relationships/slide" Id="rId38"/><Relationship Target="slides/slide32.xml" Type="http://schemas.openxmlformats.org/officeDocument/2006/relationships/slide" Id="rId37"/><Relationship Target="slides/slide31.xml" Type="http://schemas.openxmlformats.org/officeDocument/2006/relationships/slide" Id="rId36"/><Relationship Target="slides/slide25.xml" Type="http://schemas.openxmlformats.org/officeDocument/2006/relationships/slide" Id="rId30"/><Relationship Target="slides/slide26.xml" Type="http://schemas.openxmlformats.org/officeDocument/2006/relationships/slide" Id="rId31"/><Relationship Target="slides/slide66.xml" Type="http://schemas.openxmlformats.org/officeDocument/2006/relationships/slide" Id="rId71"/><Relationship Target="slides/slide29.xml" Type="http://schemas.openxmlformats.org/officeDocument/2006/relationships/slide" Id="rId34"/><Relationship Target="slides/slide65.xml" Type="http://schemas.openxmlformats.org/officeDocument/2006/relationships/slide" Id="rId70"/><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70.xml" Type="http://schemas.openxmlformats.org/officeDocument/2006/relationships/slide" Id="rId75"/><Relationship Target="slides/slide69.xml" Type="http://schemas.openxmlformats.org/officeDocument/2006/relationships/slide" Id="rId74"/><Relationship Target="slides/slide68.xml" Type="http://schemas.openxmlformats.org/officeDocument/2006/relationships/slide" Id="rId73"/><Relationship Target="slides/slide67.xml" Type="http://schemas.openxmlformats.org/officeDocument/2006/relationships/slide" Id="rId72"/><Relationship Target="slides/slide73.xml" Type="http://schemas.openxmlformats.org/officeDocument/2006/relationships/slide" Id="rId78"/><Relationship Target="slides/slide72.xml" Type="http://schemas.openxmlformats.org/officeDocument/2006/relationships/slide" Id="rId77"/><Relationship Target="slides/slide71.xml" Type="http://schemas.openxmlformats.org/officeDocument/2006/relationships/slide" Id="rId76"/><Relationship Target="slides/slide43.xml" Type="http://schemas.openxmlformats.org/officeDocument/2006/relationships/slide" Id="rId48"/><Relationship Target="slides/slide42.xml" Type="http://schemas.openxmlformats.org/officeDocument/2006/relationships/slide" Id="rId47"/><Relationship Target="slides/slide44.xml" Type="http://schemas.openxmlformats.org/officeDocument/2006/relationships/slide" Id="rId49"/><Relationship Target="presProps.xml" Type="http://schemas.openxmlformats.org/officeDocument/2006/relationships/presProps" Id="rId2"/><Relationship Target="theme/theme2.xml" Type="http://schemas.openxmlformats.org/officeDocument/2006/relationships/theme" Id="rId1"/><Relationship Target="slides/slide35.xml" Type="http://schemas.openxmlformats.org/officeDocument/2006/relationships/slide" Id="rId40"/><Relationship Target="slideMasters/slideMaster1.xml" Type="http://schemas.openxmlformats.org/officeDocument/2006/relationships/slideMaster" Id="rId4"/><Relationship Target="slides/slide36.xml" Type="http://schemas.openxmlformats.org/officeDocument/2006/relationships/slide" Id="rId41"/><Relationship Target="tableStyles.xml" Type="http://schemas.openxmlformats.org/officeDocument/2006/relationships/tableStyles" Id="rId3"/><Relationship Target="slides/slide37.xml" Type="http://schemas.openxmlformats.org/officeDocument/2006/relationships/slide" Id="rId42"/><Relationship Target="slides/slide38.xml" Type="http://schemas.openxmlformats.org/officeDocument/2006/relationships/slide" Id="rId43"/><Relationship Target="slides/slide39.xml" Type="http://schemas.openxmlformats.org/officeDocument/2006/relationships/slide" Id="rId44"/><Relationship Target="slides/slide40.xml" Type="http://schemas.openxmlformats.org/officeDocument/2006/relationships/slide" Id="rId45"/><Relationship Target="slides/slide41.xml" Type="http://schemas.openxmlformats.org/officeDocument/2006/relationships/slide" Id="rId46"/><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 Target="slides/slide53.xml" Type="http://schemas.openxmlformats.org/officeDocument/2006/relationships/slide" Id="rId58"/><Relationship Target="slides/slide54.xml" Type="http://schemas.openxmlformats.org/officeDocument/2006/relationships/slide" Id="rId59"/><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52.xml" Type="http://schemas.openxmlformats.org/officeDocument/2006/relationships/slide" Id="rId57"/><Relationship Target="slides/slide51.xml" Type="http://schemas.openxmlformats.org/officeDocument/2006/relationships/slide" Id="rId56"/><Relationship Target="slides/slide50.xml" Type="http://schemas.openxmlformats.org/officeDocument/2006/relationships/slide" Id="rId55"/><Relationship Target="slides/slide49.xml" Type="http://schemas.openxmlformats.org/officeDocument/2006/relationships/slide" Id="rId54"/><Relationship Target="slides/slide48.xml" Type="http://schemas.openxmlformats.org/officeDocument/2006/relationships/slide" Id="rId53"/><Relationship Target="slides/slide47.xml" Type="http://schemas.openxmlformats.org/officeDocument/2006/relationships/slide" Id="rId52"/><Relationship Target="slides/slide46.xml" Type="http://schemas.openxmlformats.org/officeDocument/2006/relationships/slide" Id="rId51"/><Relationship Target="slides/slide45.xml" Type="http://schemas.openxmlformats.org/officeDocument/2006/relationships/slide" Id="rId50"/><Relationship Target="slides/slide64.xml" Type="http://schemas.openxmlformats.org/officeDocument/2006/relationships/slide" Id="rId69"/><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slides/slide16.xml" Type="http://schemas.openxmlformats.org/officeDocument/2006/relationships/slide" Id="rId21"/><Relationship Target="slides/slide17.xml" Type="http://schemas.openxmlformats.org/officeDocument/2006/relationships/slide" Id="rId22"/><Relationship Target="slides/slide55.xml" Type="http://schemas.openxmlformats.org/officeDocument/2006/relationships/slide" Id="rId60"/><Relationship Target="slides/slide18.xml" Type="http://schemas.openxmlformats.org/officeDocument/2006/relationships/slide" Id="rId23"/><Relationship Target="slides/slide19.xml" Type="http://schemas.openxmlformats.org/officeDocument/2006/relationships/slide" Id="rId24"/><Relationship Target="slides/slide15.xml" Type="http://schemas.openxmlformats.org/officeDocument/2006/relationships/slide" Id="rId20"/><Relationship Target="slides/slide61.xml" Type="http://schemas.openxmlformats.org/officeDocument/2006/relationships/slide" Id="rId66"/><Relationship Target="slides/slide60.xml" Type="http://schemas.openxmlformats.org/officeDocument/2006/relationships/slide" Id="rId65"/><Relationship Target="slides/slide63.xml" Type="http://schemas.openxmlformats.org/officeDocument/2006/relationships/slide" Id="rId68"/><Relationship Target="slides/slide62.xml" Type="http://schemas.openxmlformats.org/officeDocument/2006/relationships/slide" Id="rId67"/><Relationship Target="slides/slide57.xml" Type="http://schemas.openxmlformats.org/officeDocument/2006/relationships/slide" Id="rId62"/><Relationship Target="slides/slide56.xml" Type="http://schemas.openxmlformats.org/officeDocument/2006/relationships/slide" Id="rId61"/><Relationship Target="slides/slide59.xml" Type="http://schemas.openxmlformats.org/officeDocument/2006/relationships/slide" Id="rId64"/><Relationship Target="slides/slide58.xml" Type="http://schemas.openxmlformats.org/officeDocument/2006/relationships/slide" Id="rId63"/></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 name="Shape 33"/>
        <p:cNvGrpSpPr/>
        <p:nvPr/>
      </p:nvGrpSpPr>
      <p:grpSpPr>
        <a:xfrm>
          <a:off y="0" x="0"/>
          <a:ext cy="0" cx="0"/>
          <a:chOff y="0" x="0"/>
          <a:chExt cy="0" cx="0"/>
        </a:xfrm>
      </p:grpSpPr>
      <p:sp>
        <p:nvSpPr>
          <p:cNvPr id="34" name="Shape 3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5" name="Shape 3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9" name="Shape 8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3" name="Shape 93"/>
        <p:cNvGrpSpPr/>
        <p:nvPr/>
      </p:nvGrpSpPr>
      <p:grpSpPr>
        <a:xfrm>
          <a:off y="0" x="0"/>
          <a:ext cy="0" cx="0"/>
          <a:chOff y="0" x="0"/>
          <a:chExt cy="0" cx="0"/>
        </a:xfrm>
      </p:grpSpPr>
      <p:sp>
        <p:nvSpPr>
          <p:cNvPr id="94" name="Shape 9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5" name="Shape 9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9" name="Shape 99"/>
        <p:cNvGrpSpPr/>
        <p:nvPr/>
      </p:nvGrpSpPr>
      <p:grpSpPr>
        <a:xfrm>
          <a:off y="0" x="0"/>
          <a:ext cy="0" cx="0"/>
          <a:chOff y="0" x="0"/>
          <a:chExt cy="0" cx="0"/>
        </a:xfrm>
      </p:grpSpPr>
      <p:sp>
        <p:nvSpPr>
          <p:cNvPr id="100" name="Shape 10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1" name="Shape 10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6" name="Shape 106"/>
        <p:cNvGrpSpPr/>
        <p:nvPr/>
      </p:nvGrpSpPr>
      <p:grpSpPr>
        <a:xfrm>
          <a:off y="0" x="0"/>
          <a:ext cy="0" cx="0"/>
          <a:chOff y="0" x="0"/>
          <a:chExt cy="0" cx="0"/>
        </a:xfrm>
      </p:grpSpPr>
      <p:sp>
        <p:nvSpPr>
          <p:cNvPr id="107" name="Shape 10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8" name="Shape 10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3" name="Shape 113"/>
        <p:cNvGrpSpPr/>
        <p:nvPr/>
      </p:nvGrpSpPr>
      <p:grpSpPr>
        <a:xfrm>
          <a:off y="0" x="0"/>
          <a:ext cy="0" cx="0"/>
          <a:chOff y="0" x="0"/>
          <a:chExt cy="0" cx="0"/>
        </a:xfrm>
      </p:grpSpPr>
      <p:sp>
        <p:nvSpPr>
          <p:cNvPr id="114" name="Shape 11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5" name="Shape 11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0" name="Shape 120"/>
        <p:cNvGrpSpPr/>
        <p:nvPr/>
      </p:nvGrpSpPr>
      <p:grpSpPr>
        <a:xfrm>
          <a:off y="0" x="0"/>
          <a:ext cy="0" cx="0"/>
          <a:chOff y="0" x="0"/>
          <a:chExt cy="0" cx="0"/>
        </a:xfrm>
      </p:grpSpPr>
      <p:sp>
        <p:nvSpPr>
          <p:cNvPr id="121" name="Shape 12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2" name="Shape 12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6" name="Shape 126"/>
        <p:cNvGrpSpPr/>
        <p:nvPr/>
      </p:nvGrpSpPr>
      <p:grpSpPr>
        <a:xfrm>
          <a:off y="0" x="0"/>
          <a:ext cy="0" cx="0"/>
          <a:chOff y="0" x="0"/>
          <a:chExt cy="0" cx="0"/>
        </a:xfrm>
      </p:grpSpPr>
      <p:sp>
        <p:nvSpPr>
          <p:cNvPr id="127" name="Shape 12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8" name="Shape 12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3" name="Shape 133"/>
        <p:cNvGrpSpPr/>
        <p:nvPr/>
      </p:nvGrpSpPr>
      <p:grpSpPr>
        <a:xfrm>
          <a:off y="0" x="0"/>
          <a:ext cy="0" cx="0"/>
          <a:chOff y="0" x="0"/>
          <a:chExt cy="0" cx="0"/>
        </a:xfrm>
      </p:grpSpPr>
      <p:sp>
        <p:nvSpPr>
          <p:cNvPr id="134" name="Shape 13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5" name="Shape 13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9" name="Shape 139"/>
        <p:cNvGrpSpPr/>
        <p:nvPr/>
      </p:nvGrpSpPr>
      <p:grpSpPr>
        <a:xfrm>
          <a:off y="0" x="0"/>
          <a:ext cy="0" cx="0"/>
          <a:chOff y="0" x="0"/>
          <a:chExt cy="0" cx="0"/>
        </a:xfrm>
      </p:grpSpPr>
      <p:sp>
        <p:nvSpPr>
          <p:cNvPr id="140" name="Shape 14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1" name="Shape 14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5" name="Shape 145"/>
        <p:cNvGrpSpPr/>
        <p:nvPr/>
      </p:nvGrpSpPr>
      <p:grpSpPr>
        <a:xfrm>
          <a:off y="0" x="0"/>
          <a:ext cy="0" cx="0"/>
          <a:chOff y="0" x="0"/>
          <a:chExt cy="0" cx="0"/>
        </a:xfrm>
      </p:grpSpPr>
      <p:sp>
        <p:nvSpPr>
          <p:cNvPr id="146" name="Shape 14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7" name="Shape 14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 name="Shape 39"/>
        <p:cNvGrpSpPr/>
        <p:nvPr/>
      </p:nvGrpSpPr>
      <p:grpSpPr>
        <a:xfrm>
          <a:off y="0" x="0"/>
          <a:ext cy="0" cx="0"/>
          <a:chOff y="0" x="0"/>
          <a:chExt cy="0" cx="0"/>
        </a:xfrm>
      </p:grpSpPr>
      <p:sp>
        <p:nvSpPr>
          <p:cNvPr id="40" name="Shape 4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1" name="Shape 4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1" name="Shape 151"/>
        <p:cNvGrpSpPr/>
        <p:nvPr/>
      </p:nvGrpSpPr>
      <p:grpSpPr>
        <a:xfrm>
          <a:off y="0" x="0"/>
          <a:ext cy="0" cx="0"/>
          <a:chOff y="0" x="0"/>
          <a:chExt cy="0" cx="0"/>
        </a:xfrm>
      </p:grpSpPr>
      <p:sp>
        <p:nvSpPr>
          <p:cNvPr id="152" name="Shape 15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3" name="Shape 15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7" name="Shape 157"/>
        <p:cNvGrpSpPr/>
        <p:nvPr/>
      </p:nvGrpSpPr>
      <p:grpSpPr>
        <a:xfrm>
          <a:off y="0" x="0"/>
          <a:ext cy="0" cx="0"/>
          <a:chOff y="0" x="0"/>
          <a:chExt cy="0" cx="0"/>
        </a:xfrm>
      </p:grpSpPr>
      <p:sp>
        <p:nvSpPr>
          <p:cNvPr id="158" name="Shape 15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9" name="Shape 15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4" name="Shape 164"/>
        <p:cNvGrpSpPr/>
        <p:nvPr/>
      </p:nvGrpSpPr>
      <p:grpSpPr>
        <a:xfrm>
          <a:off y="0" x="0"/>
          <a:ext cy="0" cx="0"/>
          <a:chOff y="0" x="0"/>
          <a:chExt cy="0" cx="0"/>
        </a:xfrm>
      </p:grpSpPr>
      <p:sp>
        <p:nvSpPr>
          <p:cNvPr id="165" name="Shape 16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66" name="Shape 16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0" name="Shape 170"/>
        <p:cNvGrpSpPr/>
        <p:nvPr/>
      </p:nvGrpSpPr>
      <p:grpSpPr>
        <a:xfrm>
          <a:off y="0" x="0"/>
          <a:ext cy="0" cx="0"/>
          <a:chOff y="0" x="0"/>
          <a:chExt cy="0" cx="0"/>
        </a:xfrm>
      </p:grpSpPr>
      <p:sp>
        <p:nvSpPr>
          <p:cNvPr id="171" name="Shape 17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2" name="Shape 17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6" name="Shape 176"/>
        <p:cNvGrpSpPr/>
        <p:nvPr/>
      </p:nvGrpSpPr>
      <p:grpSpPr>
        <a:xfrm>
          <a:off y="0" x="0"/>
          <a:ext cy="0" cx="0"/>
          <a:chOff y="0" x="0"/>
          <a:chExt cy="0" cx="0"/>
        </a:xfrm>
      </p:grpSpPr>
      <p:sp>
        <p:nvSpPr>
          <p:cNvPr id="177" name="Shape 17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8" name="Shape 17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3" name="Shape 183"/>
        <p:cNvGrpSpPr/>
        <p:nvPr/>
      </p:nvGrpSpPr>
      <p:grpSpPr>
        <a:xfrm>
          <a:off y="0" x="0"/>
          <a:ext cy="0" cx="0"/>
          <a:chOff y="0" x="0"/>
          <a:chExt cy="0" cx="0"/>
        </a:xfrm>
      </p:grpSpPr>
      <p:sp>
        <p:nvSpPr>
          <p:cNvPr id="184" name="Shape 18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85" name="Shape 18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9" name="Shape 189"/>
        <p:cNvGrpSpPr/>
        <p:nvPr/>
      </p:nvGrpSpPr>
      <p:grpSpPr>
        <a:xfrm>
          <a:off y="0" x="0"/>
          <a:ext cy="0" cx="0"/>
          <a:chOff y="0" x="0"/>
          <a:chExt cy="0" cx="0"/>
        </a:xfrm>
      </p:grpSpPr>
      <p:sp>
        <p:nvSpPr>
          <p:cNvPr id="190" name="Shape 19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91" name="Shape 19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5" name="Shape 195"/>
        <p:cNvGrpSpPr/>
        <p:nvPr/>
      </p:nvGrpSpPr>
      <p:grpSpPr>
        <a:xfrm>
          <a:off y="0" x="0"/>
          <a:ext cy="0" cx="0"/>
          <a:chOff y="0" x="0"/>
          <a:chExt cy="0" cx="0"/>
        </a:xfrm>
      </p:grpSpPr>
      <p:sp>
        <p:nvSpPr>
          <p:cNvPr id="196" name="Shape 19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97" name="Shape 19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1" name="Shape 201"/>
        <p:cNvGrpSpPr/>
        <p:nvPr/>
      </p:nvGrpSpPr>
      <p:grpSpPr>
        <a:xfrm>
          <a:off y="0" x="0"/>
          <a:ext cy="0" cx="0"/>
          <a:chOff y="0" x="0"/>
          <a:chExt cy="0" cx="0"/>
        </a:xfrm>
      </p:grpSpPr>
      <p:sp>
        <p:nvSpPr>
          <p:cNvPr id="202" name="Shape 20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03" name="Shape 20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7" name="Shape 207"/>
        <p:cNvGrpSpPr/>
        <p:nvPr/>
      </p:nvGrpSpPr>
      <p:grpSpPr>
        <a:xfrm>
          <a:off y="0" x="0"/>
          <a:ext cy="0" cx="0"/>
          <a:chOff y="0" x="0"/>
          <a:chExt cy="0" cx="0"/>
        </a:xfrm>
      </p:grpSpPr>
      <p:sp>
        <p:nvSpPr>
          <p:cNvPr id="208" name="Shape 20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09" name="Shape 20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 name="Shape 45"/>
        <p:cNvGrpSpPr/>
        <p:nvPr/>
      </p:nvGrpSpPr>
      <p:grpSpPr>
        <a:xfrm>
          <a:off y="0" x="0"/>
          <a:ext cy="0" cx="0"/>
          <a:chOff y="0" x="0"/>
          <a:chExt cy="0" cx="0"/>
        </a:xfrm>
      </p:grpSpPr>
      <p:sp>
        <p:nvSpPr>
          <p:cNvPr id="46" name="Shape 4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7" name="Shape 4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3" name="Shape 213"/>
        <p:cNvGrpSpPr/>
        <p:nvPr/>
      </p:nvGrpSpPr>
      <p:grpSpPr>
        <a:xfrm>
          <a:off y="0" x="0"/>
          <a:ext cy="0" cx="0"/>
          <a:chOff y="0" x="0"/>
          <a:chExt cy="0" cx="0"/>
        </a:xfrm>
      </p:grpSpPr>
      <p:sp>
        <p:nvSpPr>
          <p:cNvPr id="214" name="Shape 21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15" name="Shape 21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9" name="Shape 219"/>
        <p:cNvGrpSpPr/>
        <p:nvPr/>
      </p:nvGrpSpPr>
      <p:grpSpPr>
        <a:xfrm>
          <a:off y="0" x="0"/>
          <a:ext cy="0" cx="0"/>
          <a:chOff y="0" x="0"/>
          <a:chExt cy="0" cx="0"/>
        </a:xfrm>
      </p:grpSpPr>
      <p:sp>
        <p:nvSpPr>
          <p:cNvPr id="220" name="Shape 22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21" name="Shape 22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5" name="Shape 225"/>
        <p:cNvGrpSpPr/>
        <p:nvPr/>
      </p:nvGrpSpPr>
      <p:grpSpPr>
        <a:xfrm>
          <a:off y="0" x="0"/>
          <a:ext cy="0" cx="0"/>
          <a:chOff y="0" x="0"/>
          <a:chExt cy="0" cx="0"/>
        </a:xfrm>
      </p:grpSpPr>
      <p:sp>
        <p:nvSpPr>
          <p:cNvPr id="226" name="Shape 22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27" name="Shape 22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1" name="Shape 231"/>
        <p:cNvGrpSpPr/>
        <p:nvPr/>
      </p:nvGrpSpPr>
      <p:grpSpPr>
        <a:xfrm>
          <a:off y="0" x="0"/>
          <a:ext cy="0" cx="0"/>
          <a:chOff y="0" x="0"/>
          <a:chExt cy="0" cx="0"/>
        </a:xfrm>
      </p:grpSpPr>
      <p:sp>
        <p:nvSpPr>
          <p:cNvPr id="232" name="Shape 23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33" name="Shape 23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7" name="Shape 237"/>
        <p:cNvGrpSpPr/>
        <p:nvPr/>
      </p:nvGrpSpPr>
      <p:grpSpPr>
        <a:xfrm>
          <a:off y="0" x="0"/>
          <a:ext cy="0" cx="0"/>
          <a:chOff y="0" x="0"/>
          <a:chExt cy="0" cx="0"/>
        </a:xfrm>
      </p:grpSpPr>
      <p:sp>
        <p:nvSpPr>
          <p:cNvPr id="238" name="Shape 23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39" name="Shape 23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3" name="Shape 243"/>
        <p:cNvGrpSpPr/>
        <p:nvPr/>
      </p:nvGrpSpPr>
      <p:grpSpPr>
        <a:xfrm>
          <a:off y="0" x="0"/>
          <a:ext cy="0" cx="0"/>
          <a:chOff y="0" x="0"/>
          <a:chExt cy="0" cx="0"/>
        </a:xfrm>
      </p:grpSpPr>
      <p:sp>
        <p:nvSpPr>
          <p:cNvPr id="244" name="Shape 24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45" name="Shape 24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9" name="Shape 249"/>
        <p:cNvGrpSpPr/>
        <p:nvPr/>
      </p:nvGrpSpPr>
      <p:grpSpPr>
        <a:xfrm>
          <a:off y="0" x="0"/>
          <a:ext cy="0" cx="0"/>
          <a:chOff y="0" x="0"/>
          <a:chExt cy="0" cx="0"/>
        </a:xfrm>
      </p:grpSpPr>
      <p:sp>
        <p:nvSpPr>
          <p:cNvPr id="250" name="Shape 25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51" name="Shape 25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5" name="Shape 255"/>
        <p:cNvGrpSpPr/>
        <p:nvPr/>
      </p:nvGrpSpPr>
      <p:grpSpPr>
        <a:xfrm>
          <a:off y="0" x="0"/>
          <a:ext cy="0" cx="0"/>
          <a:chOff y="0" x="0"/>
          <a:chExt cy="0" cx="0"/>
        </a:xfrm>
      </p:grpSpPr>
      <p:sp>
        <p:nvSpPr>
          <p:cNvPr id="256" name="Shape 25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57" name="Shape 25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2" name="Shape 262"/>
        <p:cNvGrpSpPr/>
        <p:nvPr/>
      </p:nvGrpSpPr>
      <p:grpSpPr>
        <a:xfrm>
          <a:off y="0" x="0"/>
          <a:ext cy="0" cx="0"/>
          <a:chOff y="0" x="0"/>
          <a:chExt cy="0" cx="0"/>
        </a:xfrm>
      </p:grpSpPr>
      <p:sp>
        <p:nvSpPr>
          <p:cNvPr id="263" name="Shape 26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64" name="Shape 26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8" name="Shape 268"/>
        <p:cNvGrpSpPr/>
        <p:nvPr/>
      </p:nvGrpSpPr>
      <p:grpSpPr>
        <a:xfrm>
          <a:off y="0" x="0"/>
          <a:ext cy="0" cx="0"/>
          <a:chOff y="0" x="0"/>
          <a:chExt cy="0" cx="0"/>
        </a:xfrm>
      </p:grpSpPr>
      <p:sp>
        <p:nvSpPr>
          <p:cNvPr id="269" name="Shape 26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70" name="Shape 27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 name="Shape 51"/>
        <p:cNvGrpSpPr/>
        <p:nvPr/>
      </p:nvGrpSpPr>
      <p:grpSpPr>
        <a:xfrm>
          <a:off y="0" x="0"/>
          <a:ext cy="0" cx="0"/>
          <a:chOff y="0" x="0"/>
          <a:chExt cy="0" cx="0"/>
        </a:xfrm>
      </p:grpSpPr>
      <p:sp>
        <p:nvSpPr>
          <p:cNvPr id="52" name="Shape 5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3" name="Shape 5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5" name="Shape 275"/>
        <p:cNvGrpSpPr/>
        <p:nvPr/>
      </p:nvGrpSpPr>
      <p:grpSpPr>
        <a:xfrm>
          <a:off y="0" x="0"/>
          <a:ext cy="0" cx="0"/>
          <a:chOff y="0" x="0"/>
          <a:chExt cy="0" cx="0"/>
        </a:xfrm>
      </p:grpSpPr>
      <p:sp>
        <p:nvSpPr>
          <p:cNvPr id="276" name="Shape 27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77" name="Shape 27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1" name="Shape 281"/>
        <p:cNvGrpSpPr/>
        <p:nvPr/>
      </p:nvGrpSpPr>
      <p:grpSpPr>
        <a:xfrm>
          <a:off y="0" x="0"/>
          <a:ext cy="0" cx="0"/>
          <a:chOff y="0" x="0"/>
          <a:chExt cy="0" cx="0"/>
        </a:xfrm>
      </p:grpSpPr>
      <p:sp>
        <p:nvSpPr>
          <p:cNvPr id="282" name="Shape 28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83" name="Shape 28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7" name="Shape 287"/>
        <p:cNvGrpSpPr/>
        <p:nvPr/>
      </p:nvGrpSpPr>
      <p:grpSpPr>
        <a:xfrm>
          <a:off y="0" x="0"/>
          <a:ext cy="0" cx="0"/>
          <a:chOff y="0" x="0"/>
          <a:chExt cy="0" cx="0"/>
        </a:xfrm>
      </p:grpSpPr>
      <p:sp>
        <p:nvSpPr>
          <p:cNvPr id="288" name="Shape 28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89" name="Shape 28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3" name="Shape 293"/>
        <p:cNvGrpSpPr/>
        <p:nvPr/>
      </p:nvGrpSpPr>
      <p:grpSpPr>
        <a:xfrm>
          <a:off y="0" x="0"/>
          <a:ext cy="0" cx="0"/>
          <a:chOff y="0" x="0"/>
          <a:chExt cy="0" cx="0"/>
        </a:xfrm>
      </p:grpSpPr>
      <p:sp>
        <p:nvSpPr>
          <p:cNvPr id="294" name="Shape 29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95" name="Shape 29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9" name="Shape 299"/>
        <p:cNvGrpSpPr/>
        <p:nvPr/>
      </p:nvGrpSpPr>
      <p:grpSpPr>
        <a:xfrm>
          <a:off y="0" x="0"/>
          <a:ext cy="0" cx="0"/>
          <a:chOff y="0" x="0"/>
          <a:chExt cy="0" cx="0"/>
        </a:xfrm>
      </p:grpSpPr>
      <p:sp>
        <p:nvSpPr>
          <p:cNvPr id="300" name="Shape 30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01" name="Shape 30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5" name="Shape 305"/>
        <p:cNvGrpSpPr/>
        <p:nvPr/>
      </p:nvGrpSpPr>
      <p:grpSpPr>
        <a:xfrm>
          <a:off y="0" x="0"/>
          <a:ext cy="0" cx="0"/>
          <a:chOff y="0" x="0"/>
          <a:chExt cy="0" cx="0"/>
        </a:xfrm>
      </p:grpSpPr>
      <p:sp>
        <p:nvSpPr>
          <p:cNvPr id="306" name="Shape 30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07" name="Shape 30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1" name="Shape 311"/>
        <p:cNvGrpSpPr/>
        <p:nvPr/>
      </p:nvGrpSpPr>
      <p:grpSpPr>
        <a:xfrm>
          <a:off y="0" x="0"/>
          <a:ext cy="0" cx="0"/>
          <a:chOff y="0" x="0"/>
          <a:chExt cy="0" cx="0"/>
        </a:xfrm>
      </p:grpSpPr>
      <p:sp>
        <p:nvSpPr>
          <p:cNvPr id="312" name="Shape 31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13" name="Shape 31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8" name="Shape 318"/>
        <p:cNvGrpSpPr/>
        <p:nvPr/>
      </p:nvGrpSpPr>
      <p:grpSpPr>
        <a:xfrm>
          <a:off y="0" x="0"/>
          <a:ext cy="0" cx="0"/>
          <a:chOff y="0" x="0"/>
          <a:chExt cy="0" cx="0"/>
        </a:xfrm>
      </p:grpSpPr>
      <p:sp>
        <p:nvSpPr>
          <p:cNvPr id="319" name="Shape 31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20" name="Shape 32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5" name="Shape 325"/>
        <p:cNvGrpSpPr/>
        <p:nvPr/>
      </p:nvGrpSpPr>
      <p:grpSpPr>
        <a:xfrm>
          <a:off y="0" x="0"/>
          <a:ext cy="0" cx="0"/>
          <a:chOff y="0" x="0"/>
          <a:chExt cy="0" cx="0"/>
        </a:xfrm>
      </p:grpSpPr>
      <p:sp>
        <p:nvSpPr>
          <p:cNvPr id="326" name="Shape 32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27" name="Shape 32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2" name="Shape 332"/>
        <p:cNvGrpSpPr/>
        <p:nvPr/>
      </p:nvGrpSpPr>
      <p:grpSpPr>
        <a:xfrm>
          <a:off y="0" x="0"/>
          <a:ext cy="0" cx="0"/>
          <a:chOff y="0" x="0"/>
          <a:chExt cy="0" cx="0"/>
        </a:xfrm>
      </p:grpSpPr>
      <p:sp>
        <p:nvSpPr>
          <p:cNvPr id="333" name="Shape 33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34" name="Shape 33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9" name="Shape 5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8" name="Shape 338"/>
        <p:cNvGrpSpPr/>
        <p:nvPr/>
      </p:nvGrpSpPr>
      <p:grpSpPr>
        <a:xfrm>
          <a:off y="0" x="0"/>
          <a:ext cy="0" cx="0"/>
          <a:chOff y="0" x="0"/>
          <a:chExt cy="0" cx="0"/>
        </a:xfrm>
      </p:grpSpPr>
      <p:sp>
        <p:nvSpPr>
          <p:cNvPr id="339" name="Shape 33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40" name="Shape 34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4" name="Shape 344"/>
        <p:cNvGrpSpPr/>
        <p:nvPr/>
      </p:nvGrpSpPr>
      <p:grpSpPr>
        <a:xfrm>
          <a:off y="0" x="0"/>
          <a:ext cy="0" cx="0"/>
          <a:chOff y="0" x="0"/>
          <a:chExt cy="0" cx="0"/>
        </a:xfrm>
      </p:grpSpPr>
      <p:sp>
        <p:nvSpPr>
          <p:cNvPr id="345" name="Shape 34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46" name="Shape 34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0" name="Shape 350"/>
        <p:cNvGrpSpPr/>
        <p:nvPr/>
      </p:nvGrpSpPr>
      <p:grpSpPr>
        <a:xfrm>
          <a:off y="0" x="0"/>
          <a:ext cy="0" cx="0"/>
          <a:chOff y="0" x="0"/>
          <a:chExt cy="0" cx="0"/>
        </a:xfrm>
      </p:grpSpPr>
      <p:sp>
        <p:nvSpPr>
          <p:cNvPr id="351" name="Shape 35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52" name="Shape 35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6" name="Shape 356"/>
        <p:cNvGrpSpPr/>
        <p:nvPr/>
      </p:nvGrpSpPr>
      <p:grpSpPr>
        <a:xfrm>
          <a:off y="0" x="0"/>
          <a:ext cy="0" cx="0"/>
          <a:chOff y="0" x="0"/>
          <a:chExt cy="0" cx="0"/>
        </a:xfrm>
      </p:grpSpPr>
      <p:sp>
        <p:nvSpPr>
          <p:cNvPr id="357" name="Shape 35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58" name="Shape 35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2" name="Shape 362"/>
        <p:cNvGrpSpPr/>
        <p:nvPr/>
      </p:nvGrpSpPr>
      <p:grpSpPr>
        <a:xfrm>
          <a:off y="0" x="0"/>
          <a:ext cy="0" cx="0"/>
          <a:chOff y="0" x="0"/>
          <a:chExt cy="0" cx="0"/>
        </a:xfrm>
      </p:grpSpPr>
      <p:sp>
        <p:nvSpPr>
          <p:cNvPr id="363" name="Shape 36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64" name="Shape 36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8" name="Shape 368"/>
        <p:cNvGrpSpPr/>
        <p:nvPr/>
      </p:nvGrpSpPr>
      <p:grpSpPr>
        <a:xfrm>
          <a:off y="0" x="0"/>
          <a:ext cy="0" cx="0"/>
          <a:chOff y="0" x="0"/>
          <a:chExt cy="0" cx="0"/>
        </a:xfrm>
      </p:grpSpPr>
      <p:sp>
        <p:nvSpPr>
          <p:cNvPr id="369" name="Shape 36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70" name="Shape 37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9" name="Shape 399"/>
        <p:cNvGrpSpPr/>
        <p:nvPr/>
      </p:nvGrpSpPr>
      <p:grpSpPr>
        <a:xfrm>
          <a:off y="0" x="0"/>
          <a:ext cy="0" cx="0"/>
          <a:chOff y="0" x="0"/>
          <a:chExt cy="0" cx="0"/>
        </a:xfrm>
      </p:grpSpPr>
      <p:sp>
        <p:nvSpPr>
          <p:cNvPr id="400" name="Shape 40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01" name="Shape 40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5" name="Shape 405"/>
        <p:cNvGrpSpPr/>
        <p:nvPr/>
      </p:nvGrpSpPr>
      <p:grpSpPr>
        <a:xfrm>
          <a:off y="0" x="0"/>
          <a:ext cy="0" cx="0"/>
          <a:chOff y="0" x="0"/>
          <a:chExt cy="0" cx="0"/>
        </a:xfrm>
      </p:grpSpPr>
      <p:sp>
        <p:nvSpPr>
          <p:cNvPr id="406" name="Shape 40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07" name="Shape 40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1" name="Shape 411"/>
        <p:cNvGrpSpPr/>
        <p:nvPr/>
      </p:nvGrpSpPr>
      <p:grpSpPr>
        <a:xfrm>
          <a:off y="0" x="0"/>
          <a:ext cy="0" cx="0"/>
          <a:chOff y="0" x="0"/>
          <a:chExt cy="0" cx="0"/>
        </a:xfrm>
      </p:grpSpPr>
      <p:sp>
        <p:nvSpPr>
          <p:cNvPr id="412" name="Shape 41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13" name="Shape 41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8" name="Shape 418"/>
        <p:cNvGrpSpPr/>
        <p:nvPr/>
      </p:nvGrpSpPr>
      <p:grpSpPr>
        <a:xfrm>
          <a:off y="0" x="0"/>
          <a:ext cy="0" cx="0"/>
          <a:chOff y="0" x="0"/>
          <a:chExt cy="0" cx="0"/>
        </a:xfrm>
      </p:grpSpPr>
      <p:sp>
        <p:nvSpPr>
          <p:cNvPr id="419" name="Shape 41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20" name="Shape 42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5" name="Shape 6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4" name="Shape 424"/>
        <p:cNvGrpSpPr/>
        <p:nvPr/>
      </p:nvGrpSpPr>
      <p:grpSpPr>
        <a:xfrm>
          <a:off y="0" x="0"/>
          <a:ext cy="0" cx="0"/>
          <a:chOff y="0" x="0"/>
          <a:chExt cy="0" cx="0"/>
        </a:xfrm>
      </p:grpSpPr>
      <p:sp>
        <p:nvSpPr>
          <p:cNvPr id="425" name="Shape 42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26" name="Shape 42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0" name="Shape 430"/>
        <p:cNvGrpSpPr/>
        <p:nvPr/>
      </p:nvGrpSpPr>
      <p:grpSpPr>
        <a:xfrm>
          <a:off y="0" x="0"/>
          <a:ext cy="0" cx="0"/>
          <a:chOff y="0" x="0"/>
          <a:chExt cy="0" cx="0"/>
        </a:xfrm>
      </p:grpSpPr>
      <p:sp>
        <p:nvSpPr>
          <p:cNvPr id="431" name="Shape 43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32" name="Shape 43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5" name="Shape 485"/>
        <p:cNvGrpSpPr/>
        <p:nvPr/>
      </p:nvGrpSpPr>
      <p:grpSpPr>
        <a:xfrm>
          <a:off y="0" x="0"/>
          <a:ext cy="0" cx="0"/>
          <a:chOff y="0" x="0"/>
          <a:chExt cy="0" cx="0"/>
        </a:xfrm>
      </p:grpSpPr>
      <p:sp>
        <p:nvSpPr>
          <p:cNvPr id="486" name="Shape 48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87" name="Shape 48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3" name="Shape 493"/>
        <p:cNvGrpSpPr/>
        <p:nvPr/>
      </p:nvGrpSpPr>
      <p:grpSpPr>
        <a:xfrm>
          <a:off y="0" x="0"/>
          <a:ext cy="0" cx="0"/>
          <a:chOff y="0" x="0"/>
          <a:chExt cy="0" cx="0"/>
        </a:xfrm>
      </p:grpSpPr>
      <p:sp>
        <p:nvSpPr>
          <p:cNvPr id="494" name="Shape 49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95" name="Shape 49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0" name="Shape 500"/>
        <p:cNvGrpSpPr/>
        <p:nvPr/>
      </p:nvGrpSpPr>
      <p:grpSpPr>
        <a:xfrm>
          <a:off y="0" x="0"/>
          <a:ext cy="0" cx="0"/>
          <a:chOff y="0" x="0"/>
          <a:chExt cy="0" cx="0"/>
        </a:xfrm>
      </p:grpSpPr>
      <p:sp>
        <p:nvSpPr>
          <p:cNvPr id="501" name="Shape 50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02" name="Shape 50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7" name="Shape 507"/>
        <p:cNvGrpSpPr/>
        <p:nvPr/>
      </p:nvGrpSpPr>
      <p:grpSpPr>
        <a:xfrm>
          <a:off y="0" x="0"/>
          <a:ext cy="0" cx="0"/>
          <a:chOff y="0" x="0"/>
          <a:chExt cy="0" cx="0"/>
        </a:xfrm>
      </p:grpSpPr>
      <p:sp>
        <p:nvSpPr>
          <p:cNvPr id="508" name="Shape 50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09" name="Shape 50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3" name="Shape 513"/>
        <p:cNvGrpSpPr/>
        <p:nvPr/>
      </p:nvGrpSpPr>
      <p:grpSpPr>
        <a:xfrm>
          <a:off y="0" x="0"/>
          <a:ext cy="0" cx="0"/>
          <a:chOff y="0" x="0"/>
          <a:chExt cy="0" cx="0"/>
        </a:xfrm>
      </p:grpSpPr>
      <p:sp>
        <p:nvSpPr>
          <p:cNvPr id="514" name="Shape 51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15" name="Shape 51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9" name="Shape 519"/>
        <p:cNvGrpSpPr/>
        <p:nvPr/>
      </p:nvGrpSpPr>
      <p:grpSpPr>
        <a:xfrm>
          <a:off y="0" x="0"/>
          <a:ext cy="0" cx="0"/>
          <a:chOff y="0" x="0"/>
          <a:chExt cy="0" cx="0"/>
        </a:xfrm>
      </p:grpSpPr>
      <p:sp>
        <p:nvSpPr>
          <p:cNvPr id="520" name="Shape 52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21" name="Shape 52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25" name="Shape 525"/>
        <p:cNvGrpSpPr/>
        <p:nvPr/>
      </p:nvGrpSpPr>
      <p:grpSpPr>
        <a:xfrm>
          <a:off y="0" x="0"/>
          <a:ext cy="0" cx="0"/>
          <a:chOff y="0" x="0"/>
          <a:chExt cy="0" cx="0"/>
        </a:xfrm>
      </p:grpSpPr>
      <p:sp>
        <p:nvSpPr>
          <p:cNvPr id="526" name="Shape 52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27" name="Shape 52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1" name="Shape 531"/>
        <p:cNvGrpSpPr/>
        <p:nvPr/>
      </p:nvGrpSpPr>
      <p:grpSpPr>
        <a:xfrm>
          <a:off y="0" x="0"/>
          <a:ext cy="0" cx="0"/>
          <a:chOff y="0" x="0"/>
          <a:chExt cy="0" cx="0"/>
        </a:xfrm>
      </p:grpSpPr>
      <p:sp>
        <p:nvSpPr>
          <p:cNvPr id="532" name="Shape 53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33" name="Shape 53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 name="Shape 69"/>
        <p:cNvGrpSpPr/>
        <p:nvPr/>
      </p:nvGrpSpPr>
      <p:grpSpPr>
        <a:xfrm>
          <a:off y="0" x="0"/>
          <a:ext cy="0" cx="0"/>
          <a:chOff y="0" x="0"/>
          <a:chExt cy="0" cx="0"/>
        </a:xfrm>
      </p:grpSpPr>
      <p:sp>
        <p:nvSpPr>
          <p:cNvPr id="70" name="Shape 7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1" name="Shape 7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8" name="Shape 538"/>
        <p:cNvGrpSpPr/>
        <p:nvPr/>
      </p:nvGrpSpPr>
      <p:grpSpPr>
        <a:xfrm>
          <a:off y="0" x="0"/>
          <a:ext cy="0" cx="0"/>
          <a:chOff y="0" x="0"/>
          <a:chExt cy="0" cx="0"/>
        </a:xfrm>
      </p:grpSpPr>
      <p:sp>
        <p:nvSpPr>
          <p:cNvPr id="539" name="Shape 53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40" name="Shape 54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5" name="Shape 545"/>
        <p:cNvGrpSpPr/>
        <p:nvPr/>
      </p:nvGrpSpPr>
      <p:grpSpPr>
        <a:xfrm>
          <a:off y="0" x="0"/>
          <a:ext cy="0" cx="0"/>
          <a:chOff y="0" x="0"/>
          <a:chExt cy="0" cx="0"/>
        </a:xfrm>
      </p:grpSpPr>
      <p:sp>
        <p:nvSpPr>
          <p:cNvPr id="546" name="Shape 54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47" name="Shape 54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1" name="Shape 551"/>
        <p:cNvGrpSpPr/>
        <p:nvPr/>
      </p:nvGrpSpPr>
      <p:grpSpPr>
        <a:xfrm>
          <a:off y="0" x="0"/>
          <a:ext cy="0" cx="0"/>
          <a:chOff y="0" x="0"/>
          <a:chExt cy="0" cx="0"/>
        </a:xfrm>
      </p:grpSpPr>
      <p:sp>
        <p:nvSpPr>
          <p:cNvPr id="552" name="Shape 55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53" name="Shape 55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7" name="Shape 557"/>
        <p:cNvGrpSpPr/>
        <p:nvPr/>
      </p:nvGrpSpPr>
      <p:grpSpPr>
        <a:xfrm>
          <a:off y="0" x="0"/>
          <a:ext cy="0" cx="0"/>
          <a:chOff y="0" x="0"/>
          <a:chExt cy="0" cx="0"/>
        </a:xfrm>
      </p:grpSpPr>
      <p:sp>
        <p:nvSpPr>
          <p:cNvPr id="558" name="Shape 55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59" name="Shape 55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 name="Shape 75"/>
        <p:cNvGrpSpPr/>
        <p:nvPr/>
      </p:nvGrpSpPr>
      <p:grpSpPr>
        <a:xfrm>
          <a:off y="0" x="0"/>
          <a:ext cy="0" cx="0"/>
          <a:chOff y="0" x="0"/>
          <a:chExt cy="0" cx="0"/>
        </a:xfrm>
      </p:grpSpPr>
      <p:sp>
        <p:nvSpPr>
          <p:cNvPr id="76" name="Shape 7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7" name="Shape 7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3" name="Shape 8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y="0" x="0"/>
          <a:ext cy="0" cx="0"/>
          <a:chOff y="0" x="0"/>
          <a:chExt cy="0" cx="0"/>
        </a:xfrm>
      </p:grpSpPr>
      <p:sp>
        <p:nvSpPr>
          <p:cNvPr id="9" name="Shape 9"/>
          <p:cNvSpPr txBox="1"/>
          <p:nvPr>
            <p:ph type="ctrTitle"/>
          </p:nvPr>
        </p:nvSpPr>
        <p:spPr>
          <a:xfrm>
            <a:off y="751679" x="457200"/>
            <a:ext cy="4012499" cx="8229600"/>
          </a:xfrm>
          <a:prstGeom prst="rect">
            <a:avLst/>
          </a:prstGeom>
        </p:spPr>
        <p:txBody>
          <a:bodyPr bIns="91425" rIns="91425" lIns="91425" tIns="91425" anchor="t"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p:txBody>
      </p:sp>
      <p:sp>
        <p:nvSpPr>
          <p:cNvPr id="10" name="Shape 10"/>
          <p:cNvSpPr txBox="1"/>
          <p:nvPr>
            <p:ph idx="1" type="subTitle"/>
          </p:nvPr>
        </p:nvSpPr>
        <p:spPr>
          <a:xfrm>
            <a:off y="4955189" x="457200"/>
            <a:ext cy="1643400" cx="8229600"/>
          </a:xfrm>
          <a:prstGeom prst="rect">
            <a:avLst/>
          </a:prstGeom>
        </p:spPr>
        <p:txBody>
          <a:bodyPr bIns="91425" rIns="91425" lIns="91425" tIns="91425" anchor="t" anchorCtr="0"/>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p:txBody>
      </p:sp>
      <p:cxnSp>
        <p:nvCxnSpPr>
          <p:cNvPr id="11" name="Shape 11"/>
          <p:cNvCxnSpPr/>
          <p:nvPr/>
        </p:nvCxnSpPr>
        <p:spPr>
          <a:xfrm>
            <a:off y="548639" x="457200"/>
            <a:ext cy="0" cx="8229600"/>
          </a:xfrm>
          <a:prstGeom prst="straightConnector1">
            <a:avLst/>
          </a:prstGeom>
          <a:noFill/>
          <a:ln w="57150" cap="flat">
            <a:solidFill>
              <a:schemeClr val="accent1"/>
            </a:solidFill>
            <a:prstDash val="solid"/>
            <a:round/>
            <a:headEnd w="med" len="med" type="none"/>
            <a:tailEnd w="med" len="med" type="none"/>
          </a:ln>
        </p:spPr>
      </p:cxnSp>
      <p:cxnSp>
        <p:nvCxnSpPr>
          <p:cNvPr id="12" name="Shape 12"/>
          <p:cNvCxnSpPr/>
          <p:nvPr/>
        </p:nvCxnSpPr>
        <p:spPr>
          <a:xfrm>
            <a:off y="4844510" x="457200"/>
            <a:ext cy="0" cx="8229600"/>
          </a:xfrm>
          <a:prstGeom prst="straightConnector1">
            <a:avLst/>
          </a:prstGeom>
          <a:noFill/>
          <a:ln w="57150" cap="flat">
            <a:solidFill>
              <a:schemeClr val="accent1"/>
            </a:solidFill>
            <a:prstDash val="solid"/>
            <a:round/>
            <a:headEnd w="med" len="med" type="none"/>
            <a:tailEnd w="med" len="med"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p:spPr>
        <p:txBody>
          <a:bodyPr bIns="91425" rIns="91425" lIns="91425" t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p:txBody>
      </p:sp>
      <p:sp>
        <p:nvSpPr>
          <p:cNvPr id="15" name="Shape 15"/>
          <p:cNvSpPr txBox="1"/>
          <p:nvPr>
            <p:ph idx="1" type="body"/>
          </p:nvPr>
        </p:nvSpPr>
        <p:spPr>
          <a:xfrm>
            <a:off y="1600200" x="457200"/>
            <a:ext cy="4967700"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16" name="Shape 16"/>
          <p:cNvCxnSpPr/>
          <p:nvPr/>
        </p:nvCxnSpPr>
        <p:spPr>
          <a:xfrm>
            <a:off y="1524000" x="457200"/>
            <a:ext cy="0" cx="8229600"/>
          </a:xfrm>
          <a:prstGeom prst="straightConnector1">
            <a:avLst/>
          </a:prstGeom>
          <a:noFill/>
          <a:ln w="50800" cap="flat">
            <a:solidFill>
              <a:srgbClr val="DA0002"/>
            </a:solidFill>
            <a:prstDash val="solid"/>
            <a:round/>
            <a:headEnd w="med" len="med" type="none"/>
            <a:tailEnd w="med" len="med"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p:spPr>
        <p:txBody>
          <a:bodyPr bIns="91425" rIns="91425" lIns="91425" t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p:txBody>
      </p:sp>
      <p:sp>
        <p:nvSpPr>
          <p:cNvPr id="19" name="Shape 19"/>
          <p:cNvSpPr txBox="1"/>
          <p:nvPr>
            <p:ph idx="1" type="body"/>
          </p:nvPr>
        </p:nvSpPr>
        <p:spPr>
          <a:xfrm>
            <a:off y="1600200" x="457200"/>
            <a:ext cy="4967700"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2" type="body"/>
          </p:nvPr>
        </p:nvSpPr>
        <p:spPr>
          <a:xfrm>
            <a:off y="1600200" x="4692273"/>
            <a:ext cy="4967700"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21" name="Shape 21"/>
          <p:cNvCxnSpPr/>
          <p:nvPr/>
        </p:nvCxnSpPr>
        <p:spPr>
          <a:xfrm>
            <a:off y="1524000" x="457200"/>
            <a:ext cy="0" cx="8229600"/>
          </a:xfrm>
          <a:prstGeom prst="straightConnector1">
            <a:avLst/>
          </a:prstGeom>
          <a:noFill/>
          <a:ln w="50800" cap="flat">
            <a:solidFill>
              <a:srgbClr val="DA0002"/>
            </a:solidFill>
            <a:prstDash val="solid"/>
            <a:round/>
            <a:headEnd w="med" len="med" type="none"/>
            <a:tailEnd w="med" len="med"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2" name="Shape 22"/>
        <p:cNvGrpSpPr/>
        <p:nvPr/>
      </p:nvGrpSpPr>
      <p:grpSpPr>
        <a:xfrm>
          <a:off y="0" x="0"/>
          <a:ext cy="0" cx="0"/>
          <a:chOff y="0" x="0"/>
          <a:chExt cy="0" cx="0"/>
        </a:xfrm>
      </p:grpSpPr>
      <p:sp>
        <p:nvSpPr>
          <p:cNvPr id="23" name="Shape 23"/>
          <p:cNvSpPr txBox="1"/>
          <p:nvPr>
            <p:ph type="title"/>
          </p:nvPr>
        </p:nvSpPr>
        <p:spPr>
          <a:xfrm>
            <a:off y="274637" x="457200"/>
            <a:ext cy="11430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24" name="Shape 24"/>
          <p:cNvCxnSpPr/>
          <p:nvPr/>
        </p:nvCxnSpPr>
        <p:spPr>
          <a:xfrm>
            <a:off y="1524000" x="457200"/>
            <a:ext cy="0" cx="8229600"/>
          </a:xfrm>
          <a:prstGeom prst="straightConnector1">
            <a:avLst/>
          </a:prstGeom>
          <a:noFill/>
          <a:ln w="50800" cap="flat">
            <a:solidFill>
              <a:schemeClr val="accent1"/>
            </a:solidFill>
            <a:prstDash val="solid"/>
            <a:round/>
            <a:headEnd w="med" len="med" type="none"/>
            <a:tailEnd w="med" len="med"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5" name="Shape 25"/>
        <p:cNvGrpSpPr/>
        <p:nvPr/>
      </p:nvGrpSpPr>
      <p:grpSpPr>
        <a:xfrm>
          <a:off y="0" x="0"/>
          <a:ext cy="0" cx="0"/>
          <a:chOff y="0" x="0"/>
          <a:chExt cy="0" cx="0"/>
        </a:xfrm>
      </p:grpSpPr>
      <p:sp>
        <p:nvSpPr>
          <p:cNvPr id="26" name="Shape 26"/>
          <p:cNvSpPr txBox="1"/>
          <p:nvPr>
            <p:ph idx="1" type="body"/>
          </p:nvPr>
        </p:nvSpPr>
        <p:spPr>
          <a:xfrm>
            <a:off y="5875078" x="457200"/>
            <a:ext cy="692700" cx="8229600"/>
          </a:xfrm>
          <a:prstGeom prst="rect">
            <a:avLst/>
          </a:prstGeom>
        </p:spPr>
        <p:txBody>
          <a:bodyPr bIns="91425" rIns="91425" lIns="91425" tIns="91425" anchor="t" anchorCtr="0"/>
          <a:lstStyle>
            <a:lvl1pPr algn="ctr">
              <a:spcBef>
                <a:spcPts val="0"/>
              </a:spcBef>
              <a:buSzPct val="100000"/>
              <a:buNone/>
              <a:defRPr sz="1800"/>
            </a:lvl1pPr>
          </a:lstStyle>
          <a:p/>
        </p:txBody>
      </p:sp>
      <p:cxnSp>
        <p:nvCxnSpPr>
          <p:cNvPr id="27" name="Shape 27"/>
          <p:cNvCxnSpPr/>
          <p:nvPr/>
        </p:nvCxnSpPr>
        <p:spPr>
          <a:xfrm>
            <a:off y="5757014" x="457200"/>
            <a:ext cy="0" cx="8229600"/>
          </a:xfrm>
          <a:prstGeom prst="straightConnector1">
            <a:avLst/>
          </a:prstGeom>
          <a:noFill/>
          <a:ln w="50800" cap="flat">
            <a:solidFill>
              <a:schemeClr val="lt2"/>
            </a:solidFill>
            <a:prstDash val="solid"/>
            <a:round/>
            <a:headEnd w="med" len="med" type="none"/>
            <a:tailEnd w="med" len="med"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8" name="Shape 28"/>
        <p:cNvGrpSpPr/>
        <p:nvPr/>
      </p:nvGrpSpPr>
      <p:grpSpPr>
        <a:xfrm>
          <a:off y="0" x="0"/>
          <a:ext cy="0" cx="0"/>
          <a:chOff y="0" x="0"/>
          <a:chExt cy="0" cx="0"/>
        </a:xfrm>
      </p:grpSpPr>
      <p:cxnSp>
        <p:nvCxnSpPr>
          <p:cNvPr id="29" name="Shape 29"/>
          <p:cNvCxnSpPr/>
          <p:nvPr/>
        </p:nvCxnSpPr>
        <p:spPr>
          <a:xfrm>
            <a:off y="150852" x="457200"/>
            <a:ext cy="0" cx="8229600"/>
          </a:xfrm>
          <a:prstGeom prst="straightConnector1">
            <a:avLst/>
          </a:prstGeom>
          <a:noFill/>
          <a:ln w="50800" cap="flat">
            <a:solidFill>
              <a:schemeClr val="lt2"/>
            </a:solidFill>
            <a:prstDash val="solid"/>
            <a:round/>
            <a:headEnd w="med" len="med" type="none"/>
            <a:tailEnd w="med" len="med" type="none"/>
          </a:ln>
        </p:spPr>
      </p:cxn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spcBef>
                <a:spcPts val="0"/>
              </a:spcBef>
              <a:buClr>
                <a:schemeClr val="accent1"/>
              </a:buClr>
              <a:buSzPct val="100000"/>
              <a:buNone/>
              <a:defRPr b="1" sz="3600">
                <a:solidFill>
                  <a:schemeClr val="accent1"/>
                </a:solidFill>
              </a:defRPr>
            </a:lvl1pPr>
            <a:lvl2pPr>
              <a:spcBef>
                <a:spcPts val="0"/>
              </a:spcBef>
              <a:buClr>
                <a:schemeClr val="accent1"/>
              </a:buClr>
              <a:buSzPct val="100000"/>
              <a:buNone/>
              <a:defRPr b="1" sz="3600">
                <a:solidFill>
                  <a:schemeClr val="accent1"/>
                </a:solidFill>
              </a:defRPr>
            </a:lvl2pPr>
            <a:lvl3pPr>
              <a:spcBef>
                <a:spcPts val="0"/>
              </a:spcBef>
              <a:buClr>
                <a:schemeClr val="accent1"/>
              </a:buClr>
              <a:buSzPct val="100000"/>
              <a:buNone/>
              <a:defRPr b="1" sz="3600">
                <a:solidFill>
                  <a:schemeClr val="accent1"/>
                </a:solidFill>
              </a:defRPr>
            </a:lvl3pPr>
            <a:lvl4pPr>
              <a:spcBef>
                <a:spcPts val="0"/>
              </a:spcBef>
              <a:buClr>
                <a:schemeClr val="accent1"/>
              </a:buClr>
              <a:buSzPct val="100000"/>
              <a:buNone/>
              <a:defRPr b="1" sz="3600">
                <a:solidFill>
                  <a:schemeClr val="accent1"/>
                </a:solidFill>
              </a:defRPr>
            </a:lvl4pPr>
            <a:lvl5pPr>
              <a:spcBef>
                <a:spcPts val="0"/>
              </a:spcBef>
              <a:buClr>
                <a:schemeClr val="accent1"/>
              </a:buClr>
              <a:buSzPct val="100000"/>
              <a:buNone/>
              <a:defRPr b="1" sz="3600">
                <a:solidFill>
                  <a:schemeClr val="accent1"/>
                </a:solidFill>
              </a:defRPr>
            </a:lvl5pPr>
            <a:lvl6pPr>
              <a:spcBef>
                <a:spcPts val="0"/>
              </a:spcBef>
              <a:buClr>
                <a:schemeClr val="accent1"/>
              </a:buClr>
              <a:buSzPct val="100000"/>
              <a:buNone/>
              <a:defRPr b="1" sz="3600">
                <a:solidFill>
                  <a:schemeClr val="accent1"/>
                </a:solidFill>
              </a:defRPr>
            </a:lvl6pPr>
            <a:lvl7pPr>
              <a:spcBef>
                <a:spcPts val="0"/>
              </a:spcBef>
              <a:buClr>
                <a:schemeClr val="accent1"/>
              </a:buClr>
              <a:buSzPct val="100000"/>
              <a:buNone/>
              <a:defRPr b="1" sz="3600">
                <a:solidFill>
                  <a:schemeClr val="accent1"/>
                </a:solidFill>
              </a:defRPr>
            </a:lvl7pPr>
            <a:lvl8pPr>
              <a:spcBef>
                <a:spcPts val="0"/>
              </a:spcBef>
              <a:buClr>
                <a:schemeClr val="accent1"/>
              </a:buClr>
              <a:buSzPct val="100000"/>
              <a:buNone/>
              <a:defRPr b="1" sz="3600">
                <a:solidFill>
                  <a:schemeClr val="accent1"/>
                </a:solidFill>
              </a:defRPr>
            </a:lvl8pPr>
            <a:lvl9pPr>
              <a:spcBef>
                <a:spcPts val="0"/>
              </a:spcBef>
              <a:buClr>
                <a:schemeClr val="accent1"/>
              </a:buClr>
              <a:buSzPct val="100000"/>
              <a:buNone/>
              <a:defRPr b="1" sz="3600">
                <a:solidFill>
                  <a:schemeClr val="accent1"/>
                </a:solidFill>
              </a:defRPr>
            </a:lvl9pPr>
          </a:lstStyle>
          <a:p/>
        </p:txBody>
      </p:sp>
      <p:sp>
        <p:nvSpPr>
          <p:cNvPr id="6" name="Shape 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cxnSp>
        <p:nvCxnSpPr>
          <p:cNvPr id="7" name="Shape 7"/>
          <p:cNvCxnSpPr/>
          <p:nvPr/>
        </p:nvCxnSpPr>
        <p:spPr>
          <a:xfrm>
            <a:off y="6697679" x="457200"/>
            <a:ext cy="0" cx="8229600"/>
          </a:xfrm>
          <a:prstGeom prst="straightConnector1">
            <a:avLst/>
          </a:prstGeom>
          <a:noFill/>
          <a:ln w="50800" cap="flat">
            <a:solidFill>
              <a:schemeClr val="lt2"/>
            </a:solidFill>
            <a:prstDash val="solid"/>
            <a:round/>
            <a:headEnd w="med" len="med" type="none"/>
            <a:tailEnd w="med" len="med" type="none"/>
          </a:ln>
        </p:spPr>
      </p:cxn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 Target="../media/image05.pn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 Target="../media/image04.png" Type="http://schemas.openxmlformats.org/officeDocument/2006/relationships/image" Id="rId3"/></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 Target="../media/image13.png" Type="http://schemas.openxmlformats.org/officeDocument/2006/relationships/image" Id="rId3"/></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 Target="../media/image06.png" Type="http://schemas.openxmlformats.org/officeDocument/2006/relationships/image" Id="rId3"/></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2.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2.xml" Type="http://schemas.openxmlformats.org/officeDocument/2006/relationships/slideLayout" Id="rId1"/></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2.xml" Type="http://schemas.openxmlformats.org/officeDocument/2006/relationships/slideLayout" Id="rId1"/></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2.xml" Type="http://schemas.openxmlformats.org/officeDocument/2006/relationships/slideLayout" Id="rId1"/></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2.xml" Type="http://schemas.openxmlformats.org/officeDocument/2006/relationships/slideLayout" Id="rId1"/></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2.xml" Type="http://schemas.openxmlformats.org/officeDocument/2006/relationships/slideLayout" Id="rId1"/></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2.xml" Type="http://schemas.openxmlformats.org/officeDocument/2006/relationships/slideLayout" Id="rId1"/></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2.xml" Type="http://schemas.openxmlformats.org/officeDocument/2006/relationships/slideLayout" Id="rId1"/></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2.xml" Type="http://schemas.openxmlformats.org/officeDocument/2006/relationships/slideLayout" Id="rId1"/><Relationship Target="../media/image03.png" Type="http://schemas.openxmlformats.org/officeDocument/2006/relationships/image" Id="rId3"/></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2.xml" Type="http://schemas.openxmlformats.org/officeDocument/2006/relationships/slideLayout" Id="rId1"/><Relationship Target="../media/image10.png" Type="http://schemas.openxmlformats.org/officeDocument/2006/relationships/image" Id="rId3"/></Relationships>
</file>

<file path=ppt/slides/_rels/slide41.xml.rels><?xml version="1.0" encoding="UTF-8" standalone="yes"?><Relationships xmlns="http://schemas.openxmlformats.org/package/2006/relationships"><Relationship Target="../notesSlides/notesSlide41.xml" Type="http://schemas.openxmlformats.org/officeDocument/2006/relationships/notesSlide" Id="rId2"/><Relationship Target="../slideLayouts/slideLayout2.xml" Type="http://schemas.openxmlformats.org/officeDocument/2006/relationships/slideLayout" Id="rId1"/><Relationship Target="../media/image07.png" Type="http://schemas.openxmlformats.org/officeDocument/2006/relationships/image" Id="rId3"/></Relationships>
</file>

<file path=ppt/slides/_rels/slide42.xml.rels><?xml version="1.0" encoding="UTF-8" standalone="yes"?><Relationships xmlns="http://schemas.openxmlformats.org/package/2006/relationships"><Relationship Target="../notesSlides/notesSlide42.xml" Type="http://schemas.openxmlformats.org/officeDocument/2006/relationships/notesSlide" Id="rId2"/><Relationship Target="../slideLayouts/slideLayout2.xml" Type="http://schemas.openxmlformats.org/officeDocument/2006/relationships/slideLayout" Id="rId1"/></Relationships>
</file>

<file path=ppt/slides/_rels/slide43.xml.rels><?xml version="1.0" encoding="UTF-8" standalone="yes"?><Relationships xmlns="http://schemas.openxmlformats.org/package/2006/relationships"><Relationship Target="../notesSlides/notesSlide43.xml" Type="http://schemas.openxmlformats.org/officeDocument/2006/relationships/notesSlide" Id="rId2"/><Relationship Target="../slideLayouts/slideLayout2.xml" Type="http://schemas.openxmlformats.org/officeDocument/2006/relationships/slideLayout" Id="rId1"/></Relationships>
</file>

<file path=ppt/slides/_rels/slide44.xml.rels><?xml version="1.0" encoding="UTF-8" standalone="yes"?><Relationships xmlns="http://schemas.openxmlformats.org/package/2006/relationships"><Relationship Target="../notesSlides/notesSlide44.xml" Type="http://schemas.openxmlformats.org/officeDocument/2006/relationships/notesSlide" Id="rId2"/><Relationship Target="../slideLayouts/slideLayout2.xml" Type="http://schemas.openxmlformats.org/officeDocument/2006/relationships/slideLayout" Id="rId1"/></Relationships>
</file>

<file path=ppt/slides/_rels/slide45.xml.rels><?xml version="1.0" encoding="UTF-8" standalone="yes"?><Relationships xmlns="http://schemas.openxmlformats.org/package/2006/relationships"><Relationship Target="../notesSlides/notesSlide45.xml" Type="http://schemas.openxmlformats.org/officeDocument/2006/relationships/notesSlide" Id="rId2"/><Relationship Target="../slideLayouts/slideLayout2.xml" Type="http://schemas.openxmlformats.org/officeDocument/2006/relationships/slideLayout" Id="rId1"/></Relationships>
</file>

<file path=ppt/slides/_rels/slide46.xml.rels><?xml version="1.0" encoding="UTF-8" standalone="yes"?><Relationships xmlns="http://schemas.openxmlformats.org/package/2006/relationships"><Relationship Target="../notesSlides/notesSlide46.xml" Type="http://schemas.openxmlformats.org/officeDocument/2006/relationships/notesSlide" Id="rId2"/><Relationship Target="../slideLayouts/slideLayout2.xml" Type="http://schemas.openxmlformats.org/officeDocument/2006/relationships/slideLayout" Id="rId1"/></Relationships>
</file>

<file path=ppt/slides/_rels/slide47.xml.rels><?xml version="1.0" encoding="UTF-8" standalone="yes"?><Relationships xmlns="http://schemas.openxmlformats.org/package/2006/relationships"><Relationship Target="../notesSlides/notesSlide47.xml" Type="http://schemas.openxmlformats.org/officeDocument/2006/relationships/notesSlide" Id="rId2"/><Relationship Target="../slideLayouts/slideLayout2.xml" Type="http://schemas.openxmlformats.org/officeDocument/2006/relationships/slideLayout" Id="rId1"/><Relationship Target="../media/image12.png" Type="http://schemas.openxmlformats.org/officeDocument/2006/relationships/image" Id="rId3"/></Relationships>
</file>

<file path=ppt/slides/_rels/slide48.xml.rels><?xml version="1.0" encoding="UTF-8" standalone="yes"?><Relationships xmlns="http://schemas.openxmlformats.org/package/2006/relationships"><Relationship Target="../notesSlides/notesSlide48.xml" Type="http://schemas.openxmlformats.org/officeDocument/2006/relationships/notesSlide" Id="rId2"/><Relationship Target="../slideLayouts/slideLayout2.xml" Type="http://schemas.openxmlformats.org/officeDocument/2006/relationships/slideLayout" Id="rId1"/><Relationship Target="../media/image08.png" Type="http://schemas.openxmlformats.org/officeDocument/2006/relationships/image" Id="rId3"/></Relationships>
</file>

<file path=ppt/slides/_rels/slide49.xml.rels><?xml version="1.0" encoding="UTF-8" standalone="yes"?><Relationships xmlns="http://schemas.openxmlformats.org/package/2006/relationships"><Relationship Target="../notesSlides/notesSlide49.xml" Type="http://schemas.openxmlformats.org/officeDocument/2006/relationships/notesSlide" Id="rId2"/><Relationship Target="../slideLayouts/slideLayout2.xml" Type="http://schemas.openxmlformats.org/officeDocument/2006/relationships/slideLayout" Id="rId1"/><Relationship Target="../media/image09.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50.xml.rels><?xml version="1.0" encoding="UTF-8" standalone="yes"?><Relationships xmlns="http://schemas.openxmlformats.org/package/2006/relationships"><Relationship Target="../notesSlides/notesSlide50.xml" Type="http://schemas.openxmlformats.org/officeDocument/2006/relationships/notesSlide" Id="rId2"/><Relationship Target="../slideLayouts/slideLayout2.xml" Type="http://schemas.openxmlformats.org/officeDocument/2006/relationships/slideLayout" Id="rId1"/></Relationships>
</file>

<file path=ppt/slides/_rels/slide51.xml.rels><?xml version="1.0" encoding="UTF-8" standalone="yes"?><Relationships xmlns="http://schemas.openxmlformats.org/package/2006/relationships"><Relationship Target="../notesSlides/notesSlide51.xml" Type="http://schemas.openxmlformats.org/officeDocument/2006/relationships/notesSlide" Id="rId2"/><Relationship Target="../slideLayouts/slideLayout2.xml" Type="http://schemas.openxmlformats.org/officeDocument/2006/relationships/slideLayout" Id="rId1"/></Relationships>
</file>

<file path=ppt/slides/_rels/slide52.xml.rels><?xml version="1.0" encoding="UTF-8" standalone="yes"?><Relationships xmlns="http://schemas.openxmlformats.org/package/2006/relationships"><Relationship Target="../notesSlides/notesSlide52.xml" Type="http://schemas.openxmlformats.org/officeDocument/2006/relationships/notesSlide" Id="rId2"/><Relationship Target="../slideLayouts/slideLayout2.xml" Type="http://schemas.openxmlformats.org/officeDocument/2006/relationships/slideLayout" Id="rId1"/></Relationships>
</file>

<file path=ppt/slides/_rels/slide53.xml.rels><?xml version="1.0" encoding="UTF-8" standalone="yes"?><Relationships xmlns="http://schemas.openxmlformats.org/package/2006/relationships"><Relationship Target="../notesSlides/notesSlide53.xml" Type="http://schemas.openxmlformats.org/officeDocument/2006/relationships/notesSlide" Id="rId2"/><Relationship Target="../slideLayouts/slideLayout1.xml" Type="http://schemas.openxmlformats.org/officeDocument/2006/relationships/slideLayout" Id="rId1"/></Relationships>
</file>

<file path=ppt/slides/_rels/slide54.xml.rels><?xml version="1.0" encoding="UTF-8" standalone="yes"?><Relationships xmlns="http://schemas.openxmlformats.org/package/2006/relationships"><Relationship Target="../notesSlides/notesSlide54.xml" Type="http://schemas.openxmlformats.org/officeDocument/2006/relationships/notesSlide" Id="rId2"/><Relationship Target="../slideLayouts/slideLayout1.xml" Type="http://schemas.openxmlformats.org/officeDocument/2006/relationships/slideLayout" Id="rId1"/></Relationships>
</file>

<file path=ppt/slides/_rels/slide55.xml.rels><?xml version="1.0" encoding="UTF-8" standalone="yes"?><Relationships xmlns="http://schemas.openxmlformats.org/package/2006/relationships"><Relationship Target="../notesSlides/notesSlide55.xml" Type="http://schemas.openxmlformats.org/officeDocument/2006/relationships/notesSlide" Id="rId2"/><Relationship Target="../slideLayouts/slideLayout2.xml" Type="http://schemas.openxmlformats.org/officeDocument/2006/relationships/slideLayout" Id="rId1"/></Relationships>
</file>

<file path=ppt/slides/_rels/slide56.xml.rels><?xml version="1.0" encoding="UTF-8" standalone="yes"?><Relationships xmlns="http://schemas.openxmlformats.org/package/2006/relationships"><Relationship Target="../notesSlides/notesSlide56.xml" Type="http://schemas.openxmlformats.org/officeDocument/2006/relationships/notesSlide" Id="rId2"/><Relationship Target="../slideLayouts/slideLayout2.xml" Type="http://schemas.openxmlformats.org/officeDocument/2006/relationships/slideLayout" Id="rId1"/></Relationships>
</file>

<file path=ppt/slides/_rels/slide57.xml.rels><?xml version="1.0" encoding="UTF-8" standalone="yes"?><Relationships xmlns="http://schemas.openxmlformats.org/package/2006/relationships"><Relationship Target="../notesSlides/notesSlide57.xml" Type="http://schemas.openxmlformats.org/officeDocument/2006/relationships/notesSlide" Id="rId2"/><Relationship Target="../slideLayouts/slideLayout2.xml" Type="http://schemas.openxmlformats.org/officeDocument/2006/relationships/slideLayout" Id="rId1"/><Relationship Target="../media/image11.png" Type="http://schemas.openxmlformats.org/officeDocument/2006/relationships/image" Id="rId3"/></Relationships>
</file>

<file path=ppt/slides/_rels/slide58.xml.rels><?xml version="1.0" encoding="UTF-8" standalone="yes"?><Relationships xmlns="http://schemas.openxmlformats.org/package/2006/relationships"><Relationship Target="../notesSlides/notesSlide58.xml" Type="http://schemas.openxmlformats.org/officeDocument/2006/relationships/notesSlide" Id="rId2"/><Relationship Target="../slideLayouts/slideLayout2.xml" Type="http://schemas.openxmlformats.org/officeDocument/2006/relationships/slideLayout" Id="rId1"/></Relationships>
</file>

<file path=ppt/slides/_rels/slide59.xml.rels><?xml version="1.0" encoding="UTF-8" standalone="yes"?><Relationships xmlns="http://schemas.openxmlformats.org/package/2006/relationships"><Relationship Target="../notesSlides/notesSlide59.xml" Type="http://schemas.openxmlformats.org/officeDocument/2006/relationships/notesSlide" Id="rId2"/><Relationship Target="../slideLayouts/slideLayout2.xml" Type="http://schemas.openxmlformats.org/officeDocument/2006/relationships/slideLayout" Id="rId1"/><Relationship Target="../media/image17.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60.xml.rels><?xml version="1.0" encoding="UTF-8" standalone="yes"?><Relationships xmlns="http://schemas.openxmlformats.org/package/2006/relationships"><Relationship Target="../notesSlides/notesSlide60.xml" Type="http://schemas.openxmlformats.org/officeDocument/2006/relationships/notesSlide" Id="rId2"/><Relationship Target="../slideLayouts/slideLayout2.xml" Type="http://schemas.openxmlformats.org/officeDocument/2006/relationships/slideLayout" Id="rId1"/></Relationships>
</file>

<file path=ppt/slides/_rels/slide61.xml.rels><?xml version="1.0" encoding="UTF-8" standalone="yes"?><Relationships xmlns="http://schemas.openxmlformats.org/package/2006/relationships"><Relationship Target="../notesSlides/notesSlide61.xml" Type="http://schemas.openxmlformats.org/officeDocument/2006/relationships/notesSlide" Id="rId2"/><Relationship Target="../slideLayouts/slideLayout2.xml" Type="http://schemas.openxmlformats.org/officeDocument/2006/relationships/slideLayout" Id="rId1"/></Relationships>
</file>

<file path=ppt/slides/_rels/slide62.xml.rels><?xml version="1.0" encoding="UTF-8" standalone="yes"?><Relationships xmlns="http://schemas.openxmlformats.org/package/2006/relationships"><Relationship Target="../notesSlides/notesSlide62.xml" Type="http://schemas.openxmlformats.org/officeDocument/2006/relationships/notesSlide" Id="rId2"/><Relationship Target="../slideLayouts/slideLayout2.xml" Type="http://schemas.openxmlformats.org/officeDocument/2006/relationships/slideLayout" Id="rId1"/></Relationships>
</file>

<file path=ppt/slides/_rels/slide63.xml.rels><?xml version="1.0" encoding="UTF-8" standalone="yes"?><Relationships xmlns="http://schemas.openxmlformats.org/package/2006/relationships"><Relationship Target="../notesSlides/notesSlide63.xml" Type="http://schemas.openxmlformats.org/officeDocument/2006/relationships/notesSlide" Id="rId2"/><Relationship Target="../slideLayouts/slideLayout2.xml" Type="http://schemas.openxmlformats.org/officeDocument/2006/relationships/slideLayout" Id="rId1"/><Relationship Target="../media/image15.png" Type="http://schemas.openxmlformats.org/officeDocument/2006/relationships/image" Id="rId4"/><Relationship Target="../media/image14.png" Type="http://schemas.openxmlformats.org/officeDocument/2006/relationships/image" Id="rId3"/></Relationships>
</file>

<file path=ppt/slides/_rels/slide64.xml.rels><?xml version="1.0" encoding="UTF-8" standalone="yes"?><Relationships xmlns="http://schemas.openxmlformats.org/package/2006/relationships"><Relationship Target="../notesSlides/notesSlide64.xml" Type="http://schemas.openxmlformats.org/officeDocument/2006/relationships/notesSlide" Id="rId2"/><Relationship Target="../slideLayouts/slideLayout2.xml" Type="http://schemas.openxmlformats.org/officeDocument/2006/relationships/slideLayout" Id="rId1"/><Relationship Target="../media/image20.png" Type="http://schemas.openxmlformats.org/officeDocument/2006/relationships/image" Id="rId3"/></Relationships>
</file>

<file path=ppt/slides/_rels/slide65.xml.rels><?xml version="1.0" encoding="UTF-8" standalone="yes"?><Relationships xmlns="http://schemas.openxmlformats.org/package/2006/relationships"><Relationship Target="../notesSlides/notesSlide65.xml" Type="http://schemas.openxmlformats.org/officeDocument/2006/relationships/notesSlide" Id="rId2"/><Relationship Target="../slideLayouts/slideLayout2.xml" Type="http://schemas.openxmlformats.org/officeDocument/2006/relationships/slideLayout" Id="rId1"/><Relationship Target="../media/image16.png" Type="http://schemas.openxmlformats.org/officeDocument/2006/relationships/image" Id="rId3"/></Relationships>
</file>

<file path=ppt/slides/_rels/slide66.xml.rels><?xml version="1.0" encoding="UTF-8" standalone="yes"?><Relationships xmlns="http://schemas.openxmlformats.org/package/2006/relationships"><Relationship Target="../notesSlides/notesSlide66.xml" Type="http://schemas.openxmlformats.org/officeDocument/2006/relationships/notesSlide" Id="rId2"/><Relationship Target="../slideLayouts/slideLayout2.xml" Type="http://schemas.openxmlformats.org/officeDocument/2006/relationships/slideLayout" Id="rId1"/></Relationships>
</file>

<file path=ppt/slides/_rels/slide67.xml.rels><?xml version="1.0" encoding="UTF-8" standalone="yes"?><Relationships xmlns="http://schemas.openxmlformats.org/package/2006/relationships"><Relationship Target="../notesSlides/notesSlide67.xml" Type="http://schemas.openxmlformats.org/officeDocument/2006/relationships/notesSlide" Id="rId2"/><Relationship Target="../slideLayouts/slideLayout2.xml" Type="http://schemas.openxmlformats.org/officeDocument/2006/relationships/slideLayout" Id="rId1"/></Relationships>
</file>

<file path=ppt/slides/_rels/slide68.xml.rels><?xml version="1.0" encoding="UTF-8" standalone="yes"?><Relationships xmlns="http://schemas.openxmlformats.org/package/2006/relationships"><Relationship Target="../notesSlides/notesSlide68.xml" Type="http://schemas.openxmlformats.org/officeDocument/2006/relationships/notesSlide" Id="rId2"/><Relationship Target="../slideLayouts/slideLayout2.xml" Type="http://schemas.openxmlformats.org/officeDocument/2006/relationships/slideLayout" Id="rId1"/></Relationships>
</file>

<file path=ppt/slides/_rels/slide69.xml.rels><?xml version="1.0" encoding="UTF-8" standalone="yes"?><Relationships xmlns="http://schemas.openxmlformats.org/package/2006/relationships"><Relationship Target="../notesSlides/notesSlide69.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70.xml.rels><?xml version="1.0" encoding="UTF-8" standalone="yes"?><Relationships xmlns="http://schemas.openxmlformats.org/package/2006/relationships"><Relationship Target="../notesSlides/notesSlide70.xml" Type="http://schemas.openxmlformats.org/officeDocument/2006/relationships/notesSlide" Id="rId2"/><Relationship Target="../slideLayouts/slideLayout2.xml" Type="http://schemas.openxmlformats.org/officeDocument/2006/relationships/slideLayout" Id="rId1"/><Relationship Target="../media/image18.jpg" Type="http://schemas.openxmlformats.org/officeDocument/2006/relationships/image" Id="rId3"/></Relationships>
</file>

<file path=ppt/slides/_rels/slide71.xml.rels><?xml version="1.0" encoding="UTF-8" standalone="yes"?><Relationships xmlns="http://schemas.openxmlformats.org/package/2006/relationships"><Relationship Target="../notesSlides/notesSlide71.xml" Type="http://schemas.openxmlformats.org/officeDocument/2006/relationships/notesSlide" Id="rId2"/><Relationship Target="../slideLayouts/slideLayout2.xml" Type="http://schemas.openxmlformats.org/officeDocument/2006/relationships/slideLayout" Id="rId1"/><Relationship Target="../media/image18.jpg" Type="http://schemas.openxmlformats.org/officeDocument/2006/relationships/image" Id="rId3"/></Relationships>
</file>

<file path=ppt/slides/_rels/slide72.xml.rels><?xml version="1.0" encoding="UTF-8" standalone="yes"?><Relationships xmlns="http://schemas.openxmlformats.org/package/2006/relationships"><Relationship Target="../notesSlides/notesSlide72.xml" Type="http://schemas.openxmlformats.org/officeDocument/2006/relationships/notesSlide" Id="rId2"/><Relationship Target="../slideLayouts/slideLayout2.xml" Type="http://schemas.openxmlformats.org/officeDocument/2006/relationships/slideLayout" Id="rId1"/><Relationship Target="../media/image19.png" Type="http://schemas.openxmlformats.org/officeDocument/2006/relationships/image" Id="rId3"/></Relationships>
</file>

<file path=ppt/slides/_rels/slide73.xml.rels><?xml version="1.0" encoding="UTF-8" standalone="yes"?><Relationships xmlns="http://schemas.openxmlformats.org/package/2006/relationships"><Relationship Target="../notesSlides/notesSlide73.xml" Type="http://schemas.openxmlformats.org/officeDocument/2006/relationships/notesSlide" Id="rId2"/><Relationship Target="../slideLayouts/slideLayout2.xml" Type="http://schemas.openxmlformats.org/officeDocument/2006/relationships/slideLayout" Id="rId1"/><Relationship Target="../media/image21.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0" name="Shape 30"/>
        <p:cNvGrpSpPr/>
        <p:nvPr/>
      </p:nvGrpSpPr>
      <p:grpSpPr>
        <a:xfrm>
          <a:off y="0" x="0"/>
          <a:ext cy="0" cx="0"/>
          <a:chOff y="0" x="0"/>
          <a:chExt cy="0" cx="0"/>
        </a:xfrm>
      </p:grpSpPr>
      <p:sp>
        <p:nvSpPr>
          <p:cNvPr id="31" name="Shape 31"/>
          <p:cNvSpPr txBox="1"/>
          <p:nvPr>
            <p:ph type="ctrTitle"/>
          </p:nvPr>
        </p:nvSpPr>
        <p:spPr>
          <a:xfrm>
            <a:off y="531273" x="685800"/>
            <a:ext cy="1546500" cx="7772400"/>
          </a:xfrm>
          <a:prstGeom prst="rect">
            <a:avLst/>
          </a:prstGeom>
        </p:spPr>
        <p:txBody>
          <a:bodyPr bIns="91425" rIns="91425" lIns="91425" tIns="91425" anchor="t" anchorCtr="0">
            <a:noAutofit/>
          </a:bodyPr>
          <a:lstStyle/>
          <a:p>
            <a:pPr>
              <a:spcBef>
                <a:spcPts val="0"/>
              </a:spcBef>
              <a:buNone/>
            </a:pPr>
            <a:r>
              <a:rPr sz="6000" lang="en"/>
              <a:t>Mark-Sweep and Mark-Compact GC</a:t>
            </a:r>
          </a:p>
        </p:txBody>
      </p:sp>
      <p:sp>
        <p:nvSpPr>
          <p:cNvPr id="32" name="Shape 32"/>
          <p:cNvSpPr txBox="1"/>
          <p:nvPr>
            <p:ph idx="1" type="subTitle"/>
          </p:nvPr>
        </p:nvSpPr>
        <p:spPr>
          <a:xfrm>
            <a:off y="2655403" x="685800"/>
            <a:ext cy="4323900" cx="7772400"/>
          </a:xfrm>
          <a:prstGeom prst="rect">
            <a:avLst/>
          </a:prstGeom>
        </p:spPr>
        <p:txBody>
          <a:bodyPr bIns="91425" rIns="91425" lIns="91425" tIns="91425" anchor="t" anchorCtr="0">
            <a:noAutofit/>
          </a:bodyPr>
          <a:lstStyle/>
          <a:p>
            <a:pPr rtl="0" lvl="0">
              <a:spcBef>
                <a:spcPts val="0"/>
              </a:spcBef>
              <a:buClr>
                <a:schemeClr val="dk1"/>
              </a:buClr>
              <a:buSzPct val="30555"/>
              <a:buFont typeface="Arial"/>
              <a:buNone/>
            </a:pPr>
            <a:r>
              <a:rPr sz="3600" lang="en"/>
              <a:t>Richard Jones</a:t>
            </a:r>
          </a:p>
          <a:p>
            <a:pPr rtl="0" lvl="0">
              <a:spcBef>
                <a:spcPts val="0"/>
              </a:spcBef>
              <a:buClr>
                <a:schemeClr val="dk1"/>
              </a:buClr>
              <a:buSzPct val="30555"/>
              <a:buFont typeface="Arial"/>
              <a:buNone/>
            </a:pPr>
            <a:r>
              <a:rPr sz="3600" lang="en"/>
              <a:t>Anthony Hoskins</a:t>
            </a:r>
          </a:p>
          <a:p>
            <a:pPr rtl="0" lvl="0">
              <a:spcBef>
                <a:spcPts val="0"/>
              </a:spcBef>
              <a:buClr>
                <a:schemeClr val="dk1"/>
              </a:buClr>
              <a:buSzPct val="30555"/>
              <a:buFont typeface="Arial"/>
              <a:buNone/>
            </a:pPr>
            <a:r>
              <a:rPr sz="3600" lang="en"/>
              <a:t>Eliot Moss</a:t>
            </a:r>
          </a:p>
          <a:p>
            <a:pPr rtl="0">
              <a:spcBef>
                <a:spcPts val="0"/>
              </a:spcBef>
              <a:buNone/>
            </a:pPr>
            <a:r>
              <a:t/>
            </a:r>
            <a:endParaRPr/>
          </a:p>
          <a:p>
            <a:pPr rtl="0" lvl="0">
              <a:spcBef>
                <a:spcPts val="0"/>
              </a:spcBef>
              <a:buClr>
                <a:schemeClr val="dk1"/>
              </a:buClr>
              <a:buSzPct val="30555"/>
              <a:buFont typeface="Arial"/>
              <a:buNone/>
            </a:pPr>
            <a:r>
              <a:rPr sz="3600" lang="en"/>
              <a:t>Presented by Pavel Brodsky</a:t>
            </a:r>
          </a:p>
          <a:p>
            <a:pPr rtl="0" lvl="0">
              <a:spcBef>
                <a:spcPts val="0"/>
              </a:spcBef>
              <a:buClr>
                <a:schemeClr val="dk1"/>
              </a:buClr>
              <a:buSzPct val="30555"/>
              <a:buFont typeface="Arial"/>
              <a:buNone/>
            </a:pPr>
            <a:r>
              <a:rPr sz="3600" lang="en"/>
              <a:t>04/11/14</a:t>
            </a:r>
          </a:p>
          <a:p>
            <a:pPr>
              <a:spcBef>
                <a:spcPts val="0"/>
              </a:spcBef>
              <a:buNone/>
            </a:pPr>
            <a:r>
              <a:t/>
            </a:r>
            <a:endParaRPr sz="3600"/>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y="0" x="0"/>
          <a:ext cy="0" cx="0"/>
          <a:chOff y="0" x="0"/>
          <a:chExt cy="0" cx="0"/>
        </a:xfrm>
      </p:grpSpPr>
      <p:sp>
        <p:nvSpPr>
          <p:cNvPr id="85" name="Shape 85"/>
          <p:cNvSpPr txBox="1"/>
          <p:nvPr>
            <p:ph type="title"/>
          </p:nvPr>
        </p:nvSpPr>
        <p:spPr>
          <a:xfrm>
            <a:off y="274637" x="457200"/>
            <a:ext cy="1143000" cx="8229600"/>
          </a:xfrm>
          <a:prstGeom prst="rect">
            <a:avLst/>
          </a:prstGeom>
        </p:spPr>
        <p:txBody>
          <a:bodyPr bIns="91425" rIns="91425" lIns="91425" tIns="91425" anchor="b" anchorCtr="0">
            <a:noAutofit/>
          </a:bodyPr>
          <a:lstStyle/>
          <a:p>
            <a:pPr lvl="0">
              <a:spcBef>
                <a:spcPts val="0"/>
              </a:spcBef>
              <a:buNone/>
            </a:pPr>
            <a:r>
              <a:rPr lang="en"/>
              <a:t>Mark-Sweep (McCarthy, 1960)</a:t>
            </a:r>
          </a:p>
        </p:txBody>
      </p:sp>
      <p:sp>
        <p:nvSpPr>
          <p:cNvPr id="86" name="Shape 8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Two main phases:</a:t>
            </a:r>
          </a:p>
          <a:p>
            <a:pPr rtl="0" lvl="1" indent="-381000" marL="914400">
              <a:spcBef>
                <a:spcPts val="0"/>
              </a:spcBef>
              <a:buClr>
                <a:schemeClr val="dk1"/>
              </a:buClr>
              <a:buSzPct val="80000"/>
              <a:buFont typeface="Arial"/>
              <a:buChar char="○"/>
            </a:pPr>
            <a:r>
              <a:rPr b="1" lang="en"/>
              <a:t>Tracing/</a:t>
            </a:r>
            <a:r>
              <a:rPr b="1" lang="en">
                <a:solidFill>
                  <a:srgbClr val="3C78D8"/>
                </a:solidFill>
              </a:rPr>
              <a:t>Marking</a:t>
            </a:r>
            <a:r>
              <a:rPr lang="en"/>
              <a:t>: </a:t>
            </a:r>
          </a:p>
          <a:p>
            <a:pPr rtl="0" lvl="2" indent="-381000" marL="1371600">
              <a:spcBef>
                <a:spcPts val="0"/>
              </a:spcBef>
              <a:buClr>
                <a:schemeClr val="dk1"/>
              </a:buClr>
              <a:buSzPct val="80000"/>
              <a:buFont typeface="Arial"/>
              <a:buChar char="■"/>
            </a:pPr>
            <a:r>
              <a:rPr lang="en"/>
              <a:t>Traverse the graph of objects from the </a:t>
            </a:r>
            <a:r>
              <a:rPr lang="en" i="1">
                <a:solidFill>
                  <a:srgbClr val="6AA84F"/>
                </a:solidFill>
              </a:rPr>
              <a:t>roots</a:t>
            </a:r>
          </a:p>
          <a:p>
            <a:pPr rtl="0" lvl="2" indent="-381000" marL="1371600">
              <a:spcBef>
                <a:spcPts val="0"/>
              </a:spcBef>
              <a:buClr>
                <a:schemeClr val="dk1"/>
              </a:buClr>
              <a:buSzPct val="80000"/>
              <a:buFont typeface="Arial"/>
              <a:buChar char="■"/>
            </a:pPr>
            <a:r>
              <a:rPr lang="en"/>
              <a:t>Follow pointers </a:t>
            </a:r>
          </a:p>
          <a:p>
            <a:pPr rtl="0" lvl="2" indent="-381000" marL="1371600">
              <a:spcBef>
                <a:spcPts val="0"/>
              </a:spcBef>
              <a:buClr>
                <a:schemeClr val="dk1"/>
              </a:buClr>
              <a:buSzPct val="80000"/>
              <a:buFont typeface="Arial"/>
              <a:buChar char="■"/>
            </a:pPr>
            <a:r>
              <a:rPr lang="en" i="1">
                <a:solidFill>
                  <a:srgbClr val="6AA84F"/>
                </a:solidFill>
              </a:rPr>
              <a:t>Mark </a:t>
            </a:r>
            <a:r>
              <a:rPr lang="en"/>
              <a:t>each encountered object. </a:t>
            </a:r>
          </a:p>
          <a:p>
            <a:pPr rtl="0" lvl="1" indent="-381000" marL="914400">
              <a:spcBef>
                <a:spcPts val="0"/>
              </a:spcBef>
              <a:buClr>
                <a:schemeClr val="dk1"/>
              </a:buClr>
              <a:buSzPct val="80000"/>
              <a:buFont typeface="Arial"/>
              <a:buChar char="○"/>
            </a:pPr>
            <a:r>
              <a:rPr b="1" lang="en">
                <a:solidFill>
                  <a:srgbClr val="3C78D8"/>
                </a:solidFill>
              </a:rPr>
              <a:t>Sweeping</a:t>
            </a:r>
            <a:r>
              <a:rPr lang="en"/>
              <a:t>: </a:t>
            </a:r>
          </a:p>
          <a:p>
            <a:pPr rtl="0" lvl="2" indent="-381000" marL="1371600">
              <a:spcBef>
                <a:spcPts val="0"/>
              </a:spcBef>
              <a:buClr>
                <a:schemeClr val="dk1"/>
              </a:buClr>
              <a:buSzPct val="80000"/>
              <a:buFont typeface="Arial"/>
              <a:buChar char="■"/>
            </a:pPr>
            <a:r>
              <a:rPr lang="en"/>
              <a:t>Examine every object in the heap</a:t>
            </a:r>
          </a:p>
          <a:p>
            <a:pPr rtl="0" lvl="2" indent="-381000" marL="1371600">
              <a:spcBef>
                <a:spcPts val="0"/>
              </a:spcBef>
              <a:buClr>
                <a:schemeClr val="dk1"/>
              </a:buClr>
              <a:buSzPct val="80000"/>
              <a:buFont typeface="Arial"/>
              <a:buChar char="■"/>
            </a:pPr>
            <a:r>
              <a:rPr lang="en"/>
              <a:t>Reclaim the space of any unmarked object (</a:t>
            </a:r>
            <a:r>
              <a:rPr lang="en" i="1"/>
              <a:t>garbage</a:t>
            </a:r>
            <a:r>
              <a:rPr lang="en"/>
              <a:t>).</a:t>
            </a:r>
          </a:p>
          <a:p>
            <a:pPr>
              <a:spcBef>
                <a:spcPts val="0"/>
              </a:spcBef>
              <a:buNone/>
            </a:pPr>
            <a:r>
              <a:t/>
            </a:r>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y="0" x="0"/>
          <a:ext cy="0" cx="0"/>
          <a:chOff y="0" x="0"/>
          <a:chExt cy="0" cx="0"/>
        </a:xfrm>
      </p:grpSpPr>
      <p:sp>
        <p:nvSpPr>
          <p:cNvPr id="91" name="Shape 91"/>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
              <a:t>Bitmap marking</a:t>
            </a:r>
          </a:p>
        </p:txBody>
      </p:sp>
      <p:sp>
        <p:nvSpPr>
          <p:cNvPr id="92" name="Shape 9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Use a </a:t>
            </a:r>
            <a:r>
              <a:rPr b="1" lang="en">
                <a:solidFill>
                  <a:srgbClr val="3C78D8"/>
                </a:solidFill>
              </a:rPr>
              <a:t>mark-bit</a:t>
            </a:r>
            <a:r>
              <a:rPr lang="en" i="1">
                <a:solidFill>
                  <a:srgbClr val="FF0000"/>
                </a:solidFill>
              </a:rPr>
              <a:t> </a:t>
            </a:r>
            <a:r>
              <a:rPr lang="en"/>
              <a:t>to determine the </a:t>
            </a:r>
            <a:r>
              <a:rPr lang="en" i="1">
                <a:solidFill>
                  <a:srgbClr val="6AA84F"/>
                </a:solidFill>
              </a:rPr>
              <a:t>liveness </a:t>
            </a:r>
            <a:r>
              <a:rPr lang="en"/>
              <a:t>of an object (1 = </a:t>
            </a:r>
            <a:r>
              <a:rPr lang="en" i="1">
                <a:solidFill>
                  <a:srgbClr val="6AA84F"/>
                </a:solidFill>
              </a:rPr>
              <a:t>live</a:t>
            </a:r>
            <a:r>
              <a:rPr lang="en"/>
              <a:t>, 0 = </a:t>
            </a:r>
            <a:r>
              <a:rPr lang="en" i="1">
                <a:solidFill>
                  <a:srgbClr val="6AA84F"/>
                </a:solidFill>
              </a:rPr>
              <a:t>dead</a:t>
            </a:r>
            <a:r>
              <a:rPr lang="en"/>
              <a:t>).</a:t>
            </a:r>
          </a:p>
          <a:p>
            <a:pPr rtl="0" lvl="0" indent="-419100" marL="457200">
              <a:spcBef>
                <a:spcPts val="0"/>
              </a:spcBef>
              <a:buClr>
                <a:srgbClr val="000000"/>
              </a:buClr>
              <a:buSzPct val="100000"/>
              <a:buFont typeface="Arial"/>
              <a:buChar char="●"/>
            </a:pPr>
            <a:r>
              <a:rPr lang="en">
                <a:solidFill>
                  <a:srgbClr val="000000"/>
                </a:solidFill>
              </a:rPr>
              <a:t>Two ways to keep track of </a:t>
            </a:r>
            <a:r>
              <a:rPr lang="en" i="1">
                <a:solidFill>
                  <a:srgbClr val="6AA84F"/>
                </a:solidFill>
              </a:rPr>
              <a:t>mark-bits</a:t>
            </a:r>
            <a:r>
              <a:rPr lang="en">
                <a:solidFill>
                  <a:srgbClr val="000000"/>
                </a:solidFill>
              </a:rPr>
              <a:t>:</a:t>
            </a:r>
          </a:p>
          <a:p>
            <a:pPr rtl="0" lvl="1" indent="-381000" marL="914400">
              <a:spcBef>
                <a:spcPts val="0"/>
              </a:spcBef>
              <a:buClr>
                <a:srgbClr val="000000"/>
              </a:buClr>
              <a:buSzPct val="80000"/>
              <a:buFont typeface="Arial"/>
              <a:buChar char="○"/>
            </a:pPr>
            <a:r>
              <a:rPr lang="en">
                <a:solidFill>
                  <a:srgbClr val="000000"/>
                </a:solidFill>
              </a:rPr>
              <a:t>A bit in the header of an object.</a:t>
            </a:r>
          </a:p>
          <a:p>
            <a:pPr rtl="0" lvl="1" indent="-381000" marL="914400">
              <a:spcBef>
                <a:spcPts val="0"/>
              </a:spcBef>
              <a:buClr>
                <a:srgbClr val="000000"/>
              </a:buClr>
              <a:buSzPct val="80000"/>
              <a:buFont typeface="Arial"/>
              <a:buChar char="○"/>
            </a:pPr>
            <a:r>
              <a:rPr lang="en"/>
              <a:t>A </a:t>
            </a:r>
            <a:r>
              <a:rPr b="1" lang="en">
                <a:solidFill>
                  <a:srgbClr val="3C78D8"/>
                </a:solidFill>
              </a:rPr>
              <a:t>bitmap</a:t>
            </a:r>
            <a:r>
              <a:rPr lang="en"/>
              <a:t>.</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y="0" x="0"/>
          <a:ext cy="0" cx="0"/>
          <a:chOff y="0" x="0"/>
          <a:chExt cy="0" cx="0"/>
        </a:xfrm>
      </p:grpSpPr>
      <p:sp>
        <p:nvSpPr>
          <p:cNvPr id="97" name="Shape 97"/>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Mark-Sweep (cont.)</a:t>
            </a:r>
          </a:p>
        </p:txBody>
      </p:sp>
      <p:sp>
        <p:nvSpPr>
          <p:cNvPr id="98" name="Shape 9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An </a:t>
            </a:r>
            <a:r>
              <a:rPr b="1" lang="en">
                <a:solidFill>
                  <a:srgbClr val="000000"/>
                </a:solidFill>
              </a:rPr>
              <a:t>indirect </a:t>
            </a:r>
            <a:r>
              <a:rPr lang="en"/>
              <a:t>collection algorithm:</a:t>
            </a:r>
          </a:p>
          <a:p>
            <a:pPr rtl="0" lvl="1" indent="-381000" marL="914400">
              <a:spcBef>
                <a:spcPts val="0"/>
              </a:spcBef>
              <a:buClr>
                <a:schemeClr val="dk1"/>
              </a:buClr>
              <a:buSzPct val="80000"/>
              <a:buFont typeface="Arial"/>
              <a:buChar char="○"/>
            </a:pPr>
            <a:r>
              <a:rPr lang="en"/>
              <a:t>Doesn’t identify garbage.</a:t>
            </a:r>
          </a:p>
          <a:p>
            <a:pPr rtl="0" lvl="1" indent="-381000" marL="914400">
              <a:spcBef>
                <a:spcPts val="0"/>
              </a:spcBef>
              <a:buClr>
                <a:schemeClr val="dk1"/>
              </a:buClr>
              <a:buSzPct val="80000"/>
              <a:buFont typeface="Arial"/>
              <a:buChar char="○"/>
            </a:pPr>
            <a:r>
              <a:rPr lang="en"/>
              <a:t>Identifies all the live objects.</a:t>
            </a:r>
          </a:p>
          <a:p>
            <a:pPr rtl="0" lvl="2" indent="-381000" marL="1371600">
              <a:spcBef>
                <a:spcPts val="0"/>
              </a:spcBef>
              <a:buClr>
                <a:schemeClr val="dk1"/>
              </a:buClr>
              <a:buSzPct val="80000"/>
              <a:buFont typeface="Arial"/>
              <a:buChar char="■"/>
            </a:pPr>
            <a:r>
              <a:rPr lang="en"/>
              <a:t>Concludes that all the rest is garbage. </a:t>
            </a:r>
          </a:p>
          <a:p>
            <a:pPr rtl="0" lvl="0" indent="-419100" marL="457200">
              <a:spcBef>
                <a:spcPts val="0"/>
              </a:spcBef>
              <a:buClr>
                <a:schemeClr val="dk1"/>
              </a:buClr>
              <a:buSzPct val="100000"/>
              <a:buFont typeface="Arial"/>
              <a:buChar char="●"/>
            </a:pPr>
            <a:r>
              <a:rPr lang="en"/>
              <a:t>Recalculates the </a:t>
            </a:r>
            <a:r>
              <a:rPr b="1" lang="en">
                <a:solidFill>
                  <a:srgbClr val="3C78D8"/>
                </a:solidFill>
              </a:rPr>
              <a:t>live set</a:t>
            </a:r>
            <a:r>
              <a:rPr lang="en"/>
              <a:t> (a set of all the </a:t>
            </a:r>
            <a:r>
              <a:rPr lang="en" i="1">
                <a:solidFill>
                  <a:srgbClr val="6AA84F"/>
                </a:solidFill>
              </a:rPr>
              <a:t>marked</a:t>
            </a:r>
            <a:r>
              <a:rPr lang="en"/>
              <a:t>/</a:t>
            </a:r>
            <a:r>
              <a:rPr lang="en" i="1">
                <a:solidFill>
                  <a:srgbClr val="6AA84F"/>
                </a:solidFill>
              </a:rPr>
              <a:t>live</a:t>
            </a:r>
            <a:r>
              <a:rPr lang="en"/>
              <a:t> objects) with each invocation.</a:t>
            </a:r>
          </a:p>
          <a:p>
            <a:pPr lvl="0" indent="-419100" marL="457200">
              <a:spcBef>
                <a:spcPts val="0"/>
              </a:spcBef>
              <a:buClr>
                <a:schemeClr val="dk1"/>
              </a:buClr>
              <a:buSzPct val="100000"/>
              <a:buFont typeface="Arial"/>
              <a:buChar char="●"/>
            </a:pPr>
            <a:r>
              <a:rPr lang="en" i="1"/>
              <a:t>Whiteboard example</a:t>
            </a:r>
            <a:r>
              <a:rPr lang="en"/>
              <a:t>.</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y="0" x="0"/>
          <a:ext cy="0" cx="0"/>
          <a:chOff y="0" x="0"/>
          <a:chExt cy="0" cx="0"/>
        </a:xfrm>
      </p:grpSpPr>
      <p:sp>
        <p:nvSpPr>
          <p:cNvPr id="103" name="Shape 103"/>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latin typeface="Courier New"/>
                <a:ea typeface="Courier New"/>
                <a:cs typeface="Courier New"/>
                <a:sym typeface="Courier New"/>
              </a:rPr>
              <a:t>New</a:t>
            </a:r>
          </a:p>
        </p:txBody>
      </p:sp>
      <p:pic>
        <p:nvPicPr>
          <p:cNvPr id="104" name="Shape 104"/>
          <p:cNvPicPr preferRelativeResize="0"/>
          <p:nvPr/>
        </p:nvPicPr>
        <p:blipFill>
          <a:blip r:embed="rId3">
            <a:alphaModFix/>
          </a:blip>
          <a:stretch>
            <a:fillRect/>
          </a:stretch>
        </p:blipFill>
        <p:spPr>
          <a:xfrm>
            <a:off y="2697225" x="1195575"/>
            <a:ext cy="3629025" cx="6753225"/>
          </a:xfrm>
          <a:prstGeom prst="rect">
            <a:avLst/>
          </a:prstGeom>
          <a:noFill/>
          <a:ln>
            <a:noFill/>
          </a:ln>
        </p:spPr>
      </p:pic>
      <p:sp>
        <p:nvSpPr>
          <p:cNvPr id="105" name="Shape 105"/>
          <p:cNvSpPr txBox="1"/>
          <p:nvPr/>
        </p:nvSpPr>
        <p:spPr>
          <a:xfrm>
            <a:off y="1637150" x="457200"/>
            <a:ext cy="702600" cx="8229600"/>
          </a:xfrm>
          <a:prstGeom prst="rect">
            <a:avLst/>
          </a:prstGeom>
          <a:noFill/>
          <a:ln>
            <a:noFill/>
          </a:ln>
        </p:spPr>
        <p:txBody>
          <a:bodyPr bIns="91425" rIns="91425" lIns="91425" tIns="91425" anchor="t" anchorCtr="0">
            <a:noAutofit/>
          </a:bodyPr>
          <a:lstStyle/>
          <a:p>
            <a:pPr>
              <a:spcBef>
                <a:spcPts val="0"/>
              </a:spcBef>
              <a:buNone/>
            </a:pPr>
            <a:r>
              <a:rPr sz="2400" lang="en">
                <a:solidFill>
                  <a:schemeClr val="dk1"/>
                </a:solidFill>
              </a:rPr>
              <a:t>GC’s interaction with the </a:t>
            </a:r>
            <a:r>
              <a:rPr sz="2400" lang="en" i="1">
                <a:solidFill>
                  <a:srgbClr val="6AA84F"/>
                </a:solidFill>
              </a:rPr>
              <a:t>mutator</a:t>
            </a:r>
            <a:r>
              <a:rPr sz="2400" lang="en">
                <a:solidFill>
                  <a:schemeClr val="dk1"/>
                </a:solidFill>
              </a:rPr>
              <a:t>:</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y="0" x="0"/>
          <a:ext cy="0" cx="0"/>
          <a:chOff y="0" x="0"/>
          <a:chExt cy="0" cx="0"/>
        </a:xfrm>
      </p:grpSpPr>
      <p:sp>
        <p:nvSpPr>
          <p:cNvPr id="110" name="Shape 110"/>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latin typeface="Courier New"/>
                <a:ea typeface="Courier New"/>
                <a:cs typeface="Courier New"/>
                <a:sym typeface="Courier New"/>
              </a:rPr>
              <a:t>markFromRoots</a:t>
            </a:r>
          </a:p>
        </p:txBody>
      </p:sp>
      <p:pic>
        <p:nvPicPr>
          <p:cNvPr id="111" name="Shape 111"/>
          <p:cNvPicPr preferRelativeResize="0"/>
          <p:nvPr/>
        </p:nvPicPr>
        <p:blipFill>
          <a:blip r:embed="rId3">
            <a:alphaModFix/>
          </a:blip>
          <a:stretch>
            <a:fillRect/>
          </a:stretch>
        </p:blipFill>
        <p:spPr>
          <a:xfrm>
            <a:off y="2128837" x="614362"/>
            <a:ext cy="2600325" cx="7915275"/>
          </a:xfrm>
          <a:prstGeom prst="rect">
            <a:avLst/>
          </a:prstGeom>
          <a:noFill/>
          <a:ln>
            <a:noFill/>
          </a:ln>
        </p:spPr>
      </p:pic>
      <p:sp>
        <p:nvSpPr>
          <p:cNvPr id="112" name="Shape 112"/>
          <p:cNvSpPr txBox="1"/>
          <p:nvPr/>
        </p:nvSpPr>
        <p:spPr>
          <a:xfrm>
            <a:off y="5174550" x="689950"/>
            <a:ext cy="1242000" cx="7948199"/>
          </a:xfrm>
          <a:prstGeom prst="rect">
            <a:avLst/>
          </a:prstGeom>
          <a:noFill/>
          <a:ln>
            <a:noFill/>
          </a:ln>
        </p:spPr>
        <p:txBody>
          <a:bodyPr bIns="91425" rIns="91425" lIns="91425" tIns="91425" anchor="t" anchorCtr="0">
            <a:noAutofit/>
          </a:bodyPr>
          <a:lstStyle/>
          <a:p>
            <a:pPr>
              <a:spcBef>
                <a:spcPts val="0"/>
              </a:spcBef>
              <a:buNone/>
            </a:pPr>
            <a:r>
              <a:rPr sz="2000" lang="en"/>
              <a:t>Note:</a:t>
            </a:r>
            <a:r>
              <a:rPr sz="2000" lang="en" i="1"/>
              <a:t> </a:t>
            </a:r>
            <a:r>
              <a:rPr sz="2000" lang="en">
                <a:latin typeface="Courier New"/>
                <a:ea typeface="Courier New"/>
                <a:cs typeface="Courier New"/>
                <a:sym typeface="Courier New"/>
              </a:rPr>
              <a:t>mark()</a:t>
            </a:r>
            <a:r>
              <a:rPr sz="2000" lang="en"/>
              <a:t> doesn't have to be called after adding every root object. Its call can be moved outside the loop.</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y="0" x="0"/>
          <a:ext cy="0" cx="0"/>
          <a:chOff y="0" x="0"/>
          <a:chExt cy="0" cx="0"/>
        </a:xfrm>
      </p:grpSpPr>
      <p:sp>
        <p:nvSpPr>
          <p:cNvPr id="117" name="Shape 117"/>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latin typeface="Courier New"/>
                <a:ea typeface="Courier New"/>
                <a:cs typeface="Courier New"/>
                <a:sym typeface="Courier New"/>
              </a:rPr>
              <a:t>mark</a:t>
            </a:r>
          </a:p>
        </p:txBody>
      </p:sp>
      <p:sp>
        <p:nvSpPr>
          <p:cNvPr id="118" name="Shape 118"/>
          <p:cNvSpPr txBox="1"/>
          <p:nvPr/>
        </p:nvSpPr>
        <p:spPr>
          <a:xfrm>
            <a:off y="3932650" x="457200"/>
            <a:ext cy="2428499" cx="8358600"/>
          </a:xfrm>
          <a:prstGeom prst="rect">
            <a:avLst/>
          </a:prstGeom>
          <a:noFill/>
          <a:ln>
            <a:noFill/>
          </a:ln>
        </p:spPr>
        <p:txBody>
          <a:bodyPr bIns="91425" rIns="91425" lIns="91425" tIns="91425" anchor="t" anchorCtr="0">
            <a:noAutofit/>
          </a:bodyPr>
          <a:lstStyle/>
          <a:p>
            <a:pPr rtl="0" lvl="0" indent="-355600" marL="457200">
              <a:spcBef>
                <a:spcPts val="0"/>
              </a:spcBef>
              <a:buClr>
                <a:schemeClr val="dk1"/>
              </a:buClr>
              <a:buSzPct val="100000"/>
              <a:buFont typeface="Arial"/>
              <a:buChar char="●"/>
            </a:pPr>
            <a:r>
              <a:rPr sz="2000" lang="en">
                <a:solidFill>
                  <a:schemeClr val="dk1"/>
                </a:solidFill>
              </a:rPr>
              <a:t>Worklist implementation:</a:t>
            </a:r>
          </a:p>
          <a:p>
            <a:pPr rtl="0" lvl="1" indent="-355600" marL="914400">
              <a:spcBef>
                <a:spcPts val="0"/>
              </a:spcBef>
              <a:buClr>
                <a:schemeClr val="dk1"/>
              </a:buClr>
              <a:buSzPct val="100000"/>
              <a:buFont typeface="Arial"/>
              <a:buChar char="○"/>
            </a:pPr>
            <a:r>
              <a:rPr sz="2000" lang="en">
                <a:solidFill>
                  <a:schemeClr val="dk1"/>
                </a:solidFill>
              </a:rPr>
              <a:t>A single-thread </a:t>
            </a:r>
            <a:r>
              <a:rPr sz="2000" lang="en" i="1">
                <a:solidFill>
                  <a:srgbClr val="6AA84F"/>
                </a:solidFill>
              </a:rPr>
              <a:t>collector </a:t>
            </a:r>
            <a:r>
              <a:rPr sz="2000" lang="en">
                <a:solidFill>
                  <a:schemeClr val="dk1"/>
                </a:solidFill>
              </a:rPr>
              <a:t>can be implemented with a stack.</a:t>
            </a:r>
          </a:p>
          <a:p>
            <a:pPr rtl="0" lvl="1" indent="-355600" marL="914400">
              <a:spcBef>
                <a:spcPts val="0"/>
              </a:spcBef>
              <a:buClr>
                <a:schemeClr val="dk1"/>
              </a:buClr>
              <a:buSzPct val="100000"/>
              <a:buFont typeface="Arial"/>
              <a:buChar char="○"/>
            </a:pPr>
            <a:r>
              <a:rPr sz="2000" lang="en">
                <a:solidFill>
                  <a:schemeClr val="dk1"/>
                </a:solidFill>
              </a:rPr>
              <a:t>Meaning - the traversal is done using DFS.</a:t>
            </a:r>
          </a:p>
          <a:p>
            <a:pPr>
              <a:spcBef>
                <a:spcPts val="0"/>
              </a:spcBef>
              <a:buNone/>
            </a:pPr>
            <a:r>
              <a:t/>
            </a:r>
            <a:endParaRPr sz="3000"/>
          </a:p>
        </p:txBody>
      </p:sp>
      <p:pic>
        <p:nvPicPr>
          <p:cNvPr id="119" name="Shape 119"/>
          <p:cNvPicPr preferRelativeResize="0"/>
          <p:nvPr/>
        </p:nvPicPr>
        <p:blipFill>
          <a:blip r:embed="rId3">
            <a:alphaModFix/>
          </a:blip>
          <a:stretch>
            <a:fillRect/>
          </a:stretch>
        </p:blipFill>
        <p:spPr>
          <a:xfrm>
            <a:off y="1975050" x="457200"/>
            <a:ext cy="1659473" cx="8229600"/>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y="0" x="0"/>
          <a:ext cy="0" cx="0"/>
          <a:chOff y="0" x="0"/>
          <a:chExt cy="0" cx="0"/>
        </a:xfrm>
      </p:grpSpPr>
      <p:sp>
        <p:nvSpPr>
          <p:cNvPr id="124" name="Shape 124"/>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Correctness of </a:t>
            </a:r>
            <a:r>
              <a:rPr lang="en">
                <a:latin typeface="Courier New"/>
                <a:ea typeface="Courier New"/>
                <a:cs typeface="Courier New"/>
                <a:sym typeface="Courier New"/>
              </a:rPr>
              <a:t>mark</a:t>
            </a:r>
          </a:p>
        </p:txBody>
      </p:sp>
      <p:sp>
        <p:nvSpPr>
          <p:cNvPr id="125" name="Shape 125"/>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Termination is enforced by not adding already marked objects to the </a:t>
            </a:r>
            <a:r>
              <a:rPr lang="en" i="1">
                <a:solidFill>
                  <a:srgbClr val="6AA84F"/>
                </a:solidFill>
              </a:rPr>
              <a:t>worklist</a:t>
            </a:r>
            <a:r>
              <a:rPr lang="en"/>
              <a:t>. </a:t>
            </a:r>
          </a:p>
          <a:p>
            <a:pPr rtl="0" lvl="0" indent="-419100" marL="457200">
              <a:spcBef>
                <a:spcPts val="0"/>
              </a:spcBef>
              <a:buClr>
                <a:schemeClr val="dk1"/>
              </a:buClr>
              <a:buSzPct val="100000"/>
              <a:buFont typeface="Arial"/>
              <a:buChar char="●"/>
            </a:pPr>
            <a:r>
              <a:rPr lang="en"/>
              <a:t>Eventually, the list becomes empty.</a:t>
            </a:r>
          </a:p>
          <a:p>
            <a:pPr lvl="0" indent="-419100" marL="457200">
              <a:spcBef>
                <a:spcPts val="0"/>
              </a:spcBef>
              <a:buClr>
                <a:schemeClr val="dk1"/>
              </a:buClr>
              <a:buSzPct val="100000"/>
              <a:buFont typeface="Arial"/>
              <a:buChar char="●"/>
            </a:pPr>
            <a:r>
              <a:rPr lang="en"/>
              <a:t>At that point, every object reachable from the </a:t>
            </a:r>
            <a:r>
              <a:rPr lang="en" i="1">
                <a:solidFill>
                  <a:srgbClr val="6AA84F"/>
                </a:solidFill>
              </a:rPr>
              <a:t>roots </a:t>
            </a:r>
            <a:r>
              <a:rPr lang="en"/>
              <a:t>has been visited and was marked.</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y="0" x="0"/>
          <a:ext cy="0" cx="0"/>
          <a:chOff y="0" x="0"/>
          <a:chExt cy="0" cx="0"/>
        </a:xfrm>
      </p:grpSpPr>
      <p:sp>
        <p:nvSpPr>
          <p:cNvPr id="130" name="Shape 130"/>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latin typeface="Courier New"/>
                <a:ea typeface="Courier New"/>
                <a:cs typeface="Courier New"/>
                <a:sym typeface="Courier New"/>
              </a:rPr>
              <a:t>sweep</a:t>
            </a:r>
          </a:p>
        </p:txBody>
      </p:sp>
      <p:sp>
        <p:nvSpPr>
          <p:cNvPr id="131" name="Shape 131"/>
          <p:cNvSpPr txBox="1"/>
          <p:nvPr>
            <p:ph idx="1" type="body"/>
          </p:nvPr>
        </p:nvSpPr>
        <p:spPr>
          <a:xfrm>
            <a:off y="4319025" x="457187"/>
            <a:ext cy="1862699" cx="8229600"/>
          </a:xfrm>
          <a:prstGeom prst="rect">
            <a:avLst/>
          </a:prstGeom>
        </p:spPr>
        <p:txBody>
          <a:bodyPr bIns="91425" rIns="91425" lIns="91425" tIns="91425" anchor="t" anchorCtr="0">
            <a:noAutofit/>
          </a:bodyPr>
          <a:lstStyle/>
          <a:p>
            <a:pPr rtl="0" lvl="0" indent="-355600" marL="457200">
              <a:spcBef>
                <a:spcPts val="0"/>
              </a:spcBef>
              <a:buClr>
                <a:schemeClr val="dk1"/>
              </a:buClr>
              <a:buSzPct val="100000"/>
              <a:buFont typeface="Arial"/>
              <a:buChar char="●"/>
            </a:pPr>
            <a:r>
              <a:rPr sz="2000" lang="en"/>
              <a:t>Reminder: we call </a:t>
            </a:r>
            <a:r>
              <a:rPr sz="2000" lang="en">
                <a:latin typeface="Courier New"/>
                <a:ea typeface="Courier New"/>
                <a:cs typeface="Courier New"/>
                <a:sym typeface="Courier New"/>
              </a:rPr>
              <a:t>sweep </a:t>
            </a:r>
            <a:r>
              <a:rPr sz="2000" lang="en"/>
              <a:t>from </a:t>
            </a:r>
            <a:r>
              <a:rPr sz="2000" lang="en">
                <a:latin typeface="Courier New"/>
                <a:ea typeface="Courier New"/>
                <a:cs typeface="Courier New"/>
                <a:sym typeface="Courier New"/>
              </a:rPr>
              <a:t>collect </a:t>
            </a:r>
            <a:r>
              <a:rPr sz="2000" lang="en"/>
              <a:t>with HeapStart and HeapEnd as the parameters.</a:t>
            </a:r>
          </a:p>
          <a:p>
            <a:pPr lvl="0" indent="-355600" marL="457200">
              <a:spcBef>
                <a:spcPts val="0"/>
              </a:spcBef>
              <a:buClr>
                <a:schemeClr val="dk1"/>
              </a:buClr>
              <a:buSzPct val="100000"/>
              <a:buFont typeface="Arial"/>
              <a:buChar char="●"/>
            </a:pPr>
            <a:r>
              <a:rPr sz="2000" lang="en"/>
              <a:t>We then traverse the whole heap, and reclaim the space of any unmarked object.</a:t>
            </a:r>
          </a:p>
        </p:txBody>
      </p:sp>
      <p:pic>
        <p:nvPicPr>
          <p:cNvPr id="132" name="Shape 132"/>
          <p:cNvPicPr preferRelativeResize="0"/>
          <p:nvPr/>
        </p:nvPicPr>
        <p:blipFill>
          <a:blip r:embed="rId3">
            <a:alphaModFix/>
          </a:blip>
          <a:stretch>
            <a:fillRect/>
          </a:stretch>
        </p:blipFill>
        <p:spPr>
          <a:xfrm>
            <a:off y="1984669" x="457200"/>
            <a:ext cy="2146855" cx="8229600"/>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y="0" x="0"/>
          <a:ext cy="0" cx="0"/>
          <a:chOff y="0" x="0"/>
          <a:chExt cy="0" cx="0"/>
        </a:xfrm>
      </p:grpSpPr>
      <p:sp>
        <p:nvSpPr>
          <p:cNvPr id="137" name="Shape 137"/>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Possible issues with mark-sweep</a:t>
            </a:r>
          </a:p>
        </p:txBody>
      </p:sp>
      <p:sp>
        <p:nvSpPr>
          <p:cNvPr id="138" name="Shape 13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Severe </a:t>
            </a:r>
            <a:r>
              <a:rPr b="1" lang="en">
                <a:solidFill>
                  <a:srgbClr val="3C78D8"/>
                </a:solidFill>
              </a:rPr>
              <a:t>fragmentation </a:t>
            </a:r>
            <a:r>
              <a:rPr lang="en"/>
              <a:t>(caused by not moving objects).</a:t>
            </a:r>
          </a:p>
          <a:p>
            <a:pPr lvl="0" indent="-419100" marL="457200">
              <a:spcBef>
                <a:spcPts val="0"/>
              </a:spcBef>
              <a:buClr>
                <a:schemeClr val="dk1"/>
              </a:buClr>
              <a:buSzPct val="100000"/>
              <a:buFont typeface="Arial"/>
              <a:buChar char="●"/>
            </a:pPr>
            <a:r>
              <a:rPr lang="en"/>
              <a:t>Heap traversal in the presence of </a:t>
            </a:r>
            <a:r>
              <a:rPr b="1" lang="en">
                <a:solidFill>
                  <a:srgbClr val="3C78D8"/>
                </a:solidFill>
              </a:rPr>
              <a:t>padding</a:t>
            </a:r>
            <a:r>
              <a:rPr lang="en"/>
              <a:t>.</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y="0" x="0"/>
          <a:ext cy="0" cx="0"/>
          <a:chOff y="0" x="0"/>
          <a:chExt cy="0" cx="0"/>
        </a:xfrm>
      </p:grpSpPr>
      <p:sp>
        <p:nvSpPr>
          <p:cNvPr id="143" name="Shape 143"/>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Improving Mark-Sweep</a:t>
            </a:r>
          </a:p>
        </p:txBody>
      </p:sp>
      <p:sp>
        <p:nvSpPr>
          <p:cNvPr id="144" name="Shape 144"/>
          <p:cNvSpPr txBox="1"/>
          <p:nvPr>
            <p:ph idx="1" type="body"/>
          </p:nvPr>
        </p:nvSpPr>
        <p:spPr>
          <a:xfrm>
            <a:off y="1600200" x="457200"/>
            <a:ext cy="4967700" cx="8229600"/>
          </a:xfrm>
          <a:prstGeom prst="rect">
            <a:avLst/>
          </a:prstGeom>
        </p:spPr>
        <p:txBody>
          <a:bodyPr bIns="91425" rIns="91425" lIns="91425" tIns="91425" anchor="t" anchorCtr="0">
            <a:noAutofit/>
          </a:bodyPr>
          <a:lstStyle/>
          <a:p>
            <a:pPr algn="l" rtl="0" lvl="0" marR="0" indent="-419100" marL="457200">
              <a:lnSpc>
                <a:spcPct val="100000"/>
              </a:lnSpc>
              <a:spcBef>
                <a:spcPts val="600"/>
              </a:spcBef>
              <a:spcAft>
                <a:spcPts val="0"/>
              </a:spcAft>
              <a:buClr>
                <a:schemeClr val="dk1"/>
              </a:buClr>
              <a:buSzPct val="100000"/>
              <a:buFont typeface="Arial"/>
              <a:buChar char="●"/>
            </a:pPr>
            <a:r>
              <a:rPr b="1" lang="en"/>
              <a:t>Linear bitmaps</a:t>
            </a:r>
            <a:r>
              <a:rPr lang="en"/>
              <a:t> [Printezis and Detlefs, 2000]</a:t>
            </a:r>
          </a:p>
          <a:p>
            <a:pPr algn="l" rtl="0" lvl="0" marR="0" indent="-419100" marL="457200">
              <a:lnSpc>
                <a:spcPct val="100000"/>
              </a:lnSpc>
              <a:spcBef>
                <a:spcPts val="600"/>
              </a:spcBef>
              <a:spcAft>
                <a:spcPts val="0"/>
              </a:spcAft>
              <a:buClr>
                <a:schemeClr val="dk1"/>
              </a:buClr>
              <a:buSzPct val="100000"/>
              <a:buFont typeface="Arial"/>
              <a:buChar char="●"/>
            </a:pPr>
            <a:r>
              <a:rPr b="1" lang="en"/>
              <a:t>Lazy sweeping </a:t>
            </a:r>
            <a:r>
              <a:rPr lang="en"/>
              <a:t>[Hughes, 1982]</a:t>
            </a:r>
          </a:p>
          <a:p>
            <a:pPr algn="l" rtl="0" lvl="0" marR="0" indent="-419100" marL="457200">
              <a:lnSpc>
                <a:spcPct val="100000"/>
              </a:lnSpc>
              <a:spcBef>
                <a:spcPts val="600"/>
              </a:spcBef>
              <a:spcAft>
                <a:spcPts val="0"/>
              </a:spcAft>
              <a:buClr>
                <a:schemeClr val="dk1"/>
              </a:buClr>
              <a:buSzPct val="100000"/>
              <a:buFont typeface="Arial"/>
              <a:buChar char="●"/>
            </a:pPr>
            <a:r>
              <a:rPr lang="en"/>
              <a:t>If there’s time:</a:t>
            </a:r>
          </a:p>
          <a:p>
            <a:pPr algn="l" rtl="0" lvl="1" marR="0" indent="-381000" marL="914400">
              <a:lnSpc>
                <a:spcPct val="100000"/>
              </a:lnSpc>
              <a:spcBef>
                <a:spcPts val="600"/>
              </a:spcBef>
              <a:spcAft>
                <a:spcPts val="0"/>
              </a:spcAft>
              <a:buClr>
                <a:schemeClr val="dk1"/>
              </a:buClr>
              <a:buSzPct val="80000"/>
              <a:buFont typeface="Arial"/>
              <a:buChar char="○"/>
            </a:pPr>
            <a:r>
              <a:rPr b="1" lang="en"/>
              <a:t>FIFO prefetch buffer</a:t>
            </a:r>
            <a:r>
              <a:rPr lang="en"/>
              <a:t> [Cher </a:t>
            </a:r>
            <a:r>
              <a:rPr lang="en" i="1"/>
              <a:t>et al</a:t>
            </a:r>
            <a:r>
              <a:rPr lang="en"/>
              <a:t>, 2004]</a:t>
            </a:r>
          </a:p>
          <a:p>
            <a:pPr algn="l" rtl="0" lvl="1" marR="0" indent="-381000" marL="914400">
              <a:lnSpc>
                <a:spcPct val="100000"/>
              </a:lnSpc>
              <a:spcBef>
                <a:spcPts val="600"/>
              </a:spcBef>
              <a:spcAft>
                <a:spcPts val="0"/>
              </a:spcAft>
              <a:buClr>
                <a:schemeClr val="dk1"/>
              </a:buClr>
              <a:buSzPct val="80000"/>
              <a:buFont typeface="Arial"/>
              <a:buChar char="○"/>
            </a:pPr>
            <a:r>
              <a:rPr b="1" lang="en"/>
              <a:t>Edge marking</a:t>
            </a:r>
            <a:r>
              <a:rPr lang="en"/>
              <a:t> [Garner </a:t>
            </a:r>
            <a:r>
              <a:rPr lang="en" i="1"/>
              <a:t>et al</a:t>
            </a:r>
            <a:r>
              <a:rPr lang="en"/>
              <a:t>, 2007]</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 name="Shape 36"/>
        <p:cNvGrpSpPr/>
        <p:nvPr/>
      </p:nvGrpSpPr>
      <p:grpSpPr>
        <a:xfrm>
          <a:off y="0" x="0"/>
          <a:ext cy="0" cx="0"/>
          <a:chOff y="0" x="0"/>
          <a:chExt cy="0" cx="0"/>
        </a:xfrm>
      </p:grpSpPr>
      <p:sp>
        <p:nvSpPr>
          <p:cNvPr id="37" name="Shape 37"/>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Our topics today</a:t>
            </a:r>
          </a:p>
        </p:txBody>
      </p:sp>
      <p:sp>
        <p:nvSpPr>
          <p:cNvPr id="38" name="Shape 3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Two basic garbage collection paradigms:</a:t>
            </a:r>
          </a:p>
          <a:p>
            <a:pPr rtl="0" lvl="1" indent="-381000" marL="914400">
              <a:spcBef>
                <a:spcPts val="0"/>
              </a:spcBef>
              <a:buClr>
                <a:schemeClr val="dk1"/>
              </a:buClr>
              <a:buSzPct val="80000"/>
              <a:buFont typeface="Arial"/>
              <a:buChar char="○"/>
            </a:pPr>
            <a:r>
              <a:rPr lang="en"/>
              <a:t>Mark-Sweep GC</a:t>
            </a:r>
          </a:p>
          <a:p>
            <a:pPr rtl="0" lvl="1" indent="-381000" marL="914400">
              <a:spcBef>
                <a:spcPts val="0"/>
              </a:spcBef>
              <a:buClr>
                <a:schemeClr val="dk1"/>
              </a:buClr>
              <a:buSzPct val="80000"/>
              <a:buFont typeface="Arial"/>
              <a:buChar char="○"/>
            </a:pPr>
            <a:r>
              <a:rPr lang="en"/>
              <a:t>Mark-Compact GC</a:t>
            </a:r>
          </a:p>
          <a:p>
            <a:pPr>
              <a:spcBef>
                <a:spcPts val="0"/>
              </a:spcBef>
              <a:buNone/>
            </a:pPr>
            <a:r>
              <a:t/>
            </a:r>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y="0" x="0"/>
          <a:ext cy="0" cx="0"/>
          <a:chOff y="0" x="0"/>
          <a:chExt cy="0" cx="0"/>
        </a:xfrm>
      </p:grpSpPr>
      <p:sp>
        <p:nvSpPr>
          <p:cNvPr id="149" name="Shape 149"/>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Bitmaps</a:t>
            </a:r>
          </a:p>
        </p:txBody>
      </p:sp>
      <p:sp>
        <p:nvSpPr>
          <p:cNvPr id="150" name="Shape 15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A </a:t>
            </a:r>
            <a:r>
              <a:rPr lang="en" i="1">
                <a:solidFill>
                  <a:srgbClr val="6AA84F"/>
                </a:solidFill>
              </a:rPr>
              <a:t>bitmap </a:t>
            </a:r>
            <a:r>
              <a:rPr lang="en"/>
              <a:t>is a table of </a:t>
            </a:r>
            <a:r>
              <a:rPr lang="en" i="1"/>
              <a:t>mark-bits</a:t>
            </a:r>
            <a:r>
              <a:rPr lang="en"/>
              <a:t>.</a:t>
            </a:r>
          </a:p>
          <a:p>
            <a:pPr rtl="0" lvl="0" indent="-419100" marL="457200">
              <a:spcBef>
                <a:spcPts val="0"/>
              </a:spcBef>
              <a:buClr>
                <a:schemeClr val="dk1"/>
              </a:buClr>
              <a:buSzPct val="100000"/>
              <a:buFont typeface="Arial"/>
              <a:buChar char="●"/>
            </a:pPr>
            <a:r>
              <a:rPr lang="en"/>
              <a:t>Each bit corresponds to an object on the heap.</a:t>
            </a:r>
          </a:p>
          <a:p>
            <a:pPr rtl="0" lvl="0" indent="-419100" marL="457200">
              <a:spcBef>
                <a:spcPts val="0"/>
              </a:spcBef>
              <a:buClr>
                <a:schemeClr val="dk1"/>
              </a:buClr>
              <a:buSzPct val="100000"/>
              <a:buFont typeface="Arial"/>
              <a:buChar char="●"/>
            </a:pPr>
            <a:r>
              <a:rPr lang="en"/>
              <a:t>Fast access (may be held in the RAM).</a:t>
            </a:r>
          </a:p>
          <a:p>
            <a:pPr rtl="0" lvl="0" indent="-419100" marL="457200">
              <a:spcBef>
                <a:spcPts val="0"/>
              </a:spcBef>
              <a:buClr>
                <a:schemeClr val="dk1"/>
              </a:buClr>
              <a:buSzPct val="100000"/>
              <a:buFont typeface="Arial"/>
              <a:buChar char="●"/>
            </a:pPr>
            <a:r>
              <a:rPr lang="en"/>
              <a:t>Can find the corresponding bit in O(1) time.</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y="0" x="0"/>
          <a:ext cy="0" cx="0"/>
          <a:chOff y="0" x="0"/>
          <a:chExt cy="0" cx="0"/>
        </a:xfrm>
      </p:grpSpPr>
      <p:sp>
        <p:nvSpPr>
          <p:cNvPr id="155" name="Shape 155"/>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MS Improvement: Linear bitmaps</a:t>
            </a:r>
          </a:p>
        </p:txBody>
      </p:sp>
      <p:sp>
        <p:nvSpPr>
          <p:cNvPr id="156" name="Shape 15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Use </a:t>
            </a:r>
            <a:r>
              <a:rPr lang="en" i="1">
                <a:solidFill>
                  <a:srgbClr val="6AA84F"/>
                </a:solidFill>
              </a:rPr>
              <a:t>bitmaps </a:t>
            </a:r>
            <a:r>
              <a:rPr lang="en"/>
              <a:t>to reduce the amount of space used for the </a:t>
            </a:r>
            <a:r>
              <a:rPr lang="en" i="1"/>
              <a:t>mark stacks </a:t>
            </a:r>
            <a:r>
              <a:rPr lang="en"/>
              <a:t>(the </a:t>
            </a:r>
            <a:r>
              <a:rPr lang="en" i="1">
                <a:solidFill>
                  <a:srgbClr val="6AA84F"/>
                </a:solidFill>
              </a:rPr>
              <a:t>worklist</a:t>
            </a:r>
            <a:r>
              <a:rPr lang="en"/>
              <a:t>):</a:t>
            </a:r>
          </a:p>
          <a:p>
            <a:pPr rtl="0" lvl="1" indent="-381000" marL="914400">
              <a:spcBef>
                <a:spcPts val="0"/>
              </a:spcBef>
              <a:buClr>
                <a:schemeClr val="dk1"/>
              </a:buClr>
              <a:buSzPct val="80000"/>
              <a:buFont typeface="Arial"/>
              <a:buChar char="○"/>
            </a:pPr>
            <a:r>
              <a:rPr lang="en"/>
              <a:t>Mark all the root objects in the </a:t>
            </a:r>
            <a:r>
              <a:rPr lang="en" i="1">
                <a:solidFill>
                  <a:srgbClr val="6AA84F"/>
                </a:solidFill>
              </a:rPr>
              <a:t>bitmap</a:t>
            </a:r>
            <a:r>
              <a:rPr lang="en"/>
              <a:t>.</a:t>
            </a:r>
          </a:p>
          <a:p>
            <a:pPr rtl="0" lvl="1" indent="-381000" marL="914400">
              <a:spcBef>
                <a:spcPts val="0"/>
              </a:spcBef>
              <a:buClr>
                <a:schemeClr val="dk1"/>
              </a:buClr>
              <a:buSzPct val="80000"/>
              <a:buFont typeface="Arial"/>
              <a:buChar char="○"/>
            </a:pPr>
            <a:r>
              <a:rPr lang="en"/>
              <a:t>Next, </a:t>
            </a:r>
            <a:r>
              <a:rPr b="1" lang="en"/>
              <a:t>linearly </a:t>
            </a:r>
            <a:r>
              <a:rPr lang="en"/>
              <a:t>traverse the </a:t>
            </a:r>
            <a:r>
              <a:rPr lang="en" i="1">
                <a:solidFill>
                  <a:srgbClr val="6AA84F"/>
                </a:solidFill>
              </a:rPr>
              <a:t>bitmap</a:t>
            </a:r>
            <a:r>
              <a:rPr lang="en"/>
              <a:t>, top down, and only add new children to the </a:t>
            </a:r>
            <a:r>
              <a:rPr lang="en" i="1"/>
              <a:t>worklist </a:t>
            </a:r>
            <a:r>
              <a:rPr lang="en"/>
              <a:t>if they are </a:t>
            </a:r>
            <a:r>
              <a:rPr lang="en" i="1"/>
              <a:t>below </a:t>
            </a:r>
            <a:r>
              <a:rPr lang="en"/>
              <a:t>a “finger”. </a:t>
            </a:r>
          </a:p>
          <a:p>
            <a:pPr rtl="0" lvl="0" indent="-419100" marL="457200">
              <a:spcBef>
                <a:spcPts val="0"/>
              </a:spcBef>
              <a:buClr>
                <a:schemeClr val="dk1"/>
              </a:buClr>
              <a:buSzPct val="100000"/>
              <a:buFont typeface="Arial"/>
              <a:buChar char="●"/>
            </a:pPr>
            <a:r>
              <a:rPr lang="en"/>
              <a:t>Maintain the invariant that marked object below the “finger” are </a:t>
            </a:r>
            <a:r>
              <a:rPr b="1" lang="en"/>
              <a:t>black</a:t>
            </a:r>
            <a:r>
              <a:rPr lang="en"/>
              <a:t>, and those above it are </a:t>
            </a:r>
            <a:r>
              <a:rPr b="1" lang="en">
                <a:solidFill>
                  <a:schemeClr val="dk2"/>
                </a:solidFill>
              </a:rPr>
              <a:t>grey</a:t>
            </a:r>
            <a:r>
              <a:rPr lang="en"/>
              <a:t>.</a:t>
            </a:r>
          </a:p>
          <a:p>
            <a:pPr lvl="0">
              <a:spcBef>
                <a:spcPts val="0"/>
              </a:spcBef>
              <a:buNone/>
            </a:pPr>
            <a:r>
              <a:t/>
            </a:r>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y="0" x="0"/>
          <a:ext cy="0" cx="0"/>
          <a:chOff y="0" x="0"/>
          <a:chExt cy="0" cx="0"/>
        </a:xfrm>
      </p:grpSpPr>
      <p:sp>
        <p:nvSpPr>
          <p:cNvPr id="161" name="Shape 161"/>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Bitmap mark</a:t>
            </a:r>
          </a:p>
        </p:txBody>
      </p:sp>
      <p:sp>
        <p:nvSpPr>
          <p:cNvPr id="162" name="Shape 162"/>
          <p:cNvSpPr txBox="1"/>
          <p:nvPr/>
        </p:nvSpPr>
        <p:spPr>
          <a:xfrm>
            <a:off y="5304575" x="457050"/>
            <a:ext cy="1263600" cx="8229600"/>
          </a:xfrm>
          <a:prstGeom prst="rect">
            <a:avLst/>
          </a:prstGeom>
          <a:noFill/>
          <a:ln>
            <a:noFill/>
          </a:ln>
        </p:spPr>
        <p:txBody>
          <a:bodyPr bIns="91425" rIns="91425" lIns="91425" tIns="91425" anchor="t" anchorCtr="0">
            <a:noAutofit/>
          </a:bodyPr>
          <a:lstStyle/>
          <a:p>
            <a:pPr rtl="0" lvl="0" indent="-355600" marL="457200">
              <a:spcBef>
                <a:spcPts val="0"/>
              </a:spcBef>
              <a:buClr>
                <a:srgbClr val="000000"/>
              </a:buClr>
              <a:buSzPct val="100000"/>
              <a:buFont typeface="Arial"/>
              <a:buChar char="●"/>
            </a:pPr>
            <a:r>
              <a:rPr sz="2000" lang="en"/>
              <a:t>Main change is in the highlighted row: new objects are only added to the worklist if they are above the current “finger”. </a:t>
            </a:r>
          </a:p>
          <a:p>
            <a:pPr lvl="0" indent="-355600" marL="457200">
              <a:spcBef>
                <a:spcPts val="0"/>
              </a:spcBef>
              <a:buClr>
                <a:srgbClr val="000000"/>
              </a:buClr>
              <a:buSzPct val="100000"/>
              <a:buFont typeface="Arial"/>
              <a:buChar char="●"/>
            </a:pPr>
            <a:r>
              <a:rPr sz="2000" lang="en"/>
              <a:t>Possibly a constant improvement in running time (not asymptotic). </a:t>
            </a:r>
          </a:p>
        </p:txBody>
      </p:sp>
      <p:pic>
        <p:nvPicPr>
          <p:cNvPr id="163" name="Shape 163"/>
          <p:cNvPicPr preferRelativeResize="0"/>
          <p:nvPr/>
        </p:nvPicPr>
        <p:blipFill>
          <a:blip r:embed="rId3">
            <a:alphaModFix/>
          </a:blip>
          <a:stretch>
            <a:fillRect/>
          </a:stretch>
        </p:blipFill>
        <p:spPr>
          <a:xfrm>
            <a:off y="1842713" x="457049"/>
            <a:ext cy="3404536" cx="8229599"/>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y="0" x="0"/>
          <a:ext cy="0" cx="0"/>
          <a:chOff y="0" x="0"/>
          <a:chExt cy="0" cx="0"/>
        </a:xfrm>
      </p:grpSpPr>
      <p:sp>
        <p:nvSpPr>
          <p:cNvPr id="168" name="Shape 168"/>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MS Improvement: Lazy sweeping</a:t>
            </a:r>
          </a:p>
        </p:txBody>
      </p:sp>
      <p:sp>
        <p:nvSpPr>
          <p:cNvPr id="169" name="Shape 169"/>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b="1" lang="en"/>
              <a:t>Motivation</a:t>
            </a:r>
            <a:r>
              <a:rPr lang="en"/>
              <a:t>: reduce (or even eliminate) </a:t>
            </a:r>
            <a:r>
              <a:rPr lang="en" i="1">
                <a:solidFill>
                  <a:srgbClr val="6AA84F"/>
                </a:solidFill>
              </a:rPr>
              <a:t>mutators</a:t>
            </a:r>
            <a:r>
              <a:rPr lang="en">
                <a:solidFill>
                  <a:srgbClr val="6AA84F"/>
                </a:solidFill>
              </a:rPr>
              <a:t>  </a:t>
            </a:r>
            <a:r>
              <a:rPr lang="en"/>
              <a:t>stop time during the sweep phase.</a:t>
            </a:r>
          </a:p>
          <a:p>
            <a:pPr rtl="0" lvl="0" indent="-419100" marL="457200">
              <a:spcBef>
                <a:spcPts val="0"/>
              </a:spcBef>
              <a:buClr>
                <a:schemeClr val="dk1"/>
              </a:buClr>
              <a:buSzPct val="100000"/>
              <a:buFont typeface="Arial"/>
              <a:buChar char="●"/>
            </a:pPr>
            <a:r>
              <a:rPr lang="en"/>
              <a:t>Two </a:t>
            </a:r>
            <a:r>
              <a:rPr b="1" lang="en"/>
              <a:t>observations</a:t>
            </a:r>
            <a:r>
              <a:rPr lang="en"/>
              <a:t>:</a:t>
            </a:r>
          </a:p>
          <a:p>
            <a:pPr rtl="0" lvl="1" indent="-381000" marL="914400">
              <a:spcBef>
                <a:spcPts val="0"/>
              </a:spcBef>
              <a:buClr>
                <a:schemeClr val="dk1"/>
              </a:buClr>
              <a:buSzPct val="80000"/>
              <a:buFont typeface="Arial"/>
              <a:buAutoNum type="alphaLcPeriod"/>
            </a:pPr>
            <a:r>
              <a:rPr lang="en"/>
              <a:t>Once an object is </a:t>
            </a:r>
            <a:r>
              <a:rPr lang="en" i="1"/>
              <a:t>garbage</a:t>
            </a:r>
            <a:r>
              <a:rPr lang="en"/>
              <a:t>, it remains </a:t>
            </a:r>
            <a:r>
              <a:rPr lang="en" i="1"/>
              <a:t>garbage</a:t>
            </a:r>
            <a:r>
              <a:rPr lang="en"/>
              <a:t>: it can neither be seen nor resurrected by a </a:t>
            </a:r>
            <a:r>
              <a:rPr lang="en" i="1">
                <a:solidFill>
                  <a:srgbClr val="6AA84F"/>
                </a:solidFill>
              </a:rPr>
              <a:t>mutator</a:t>
            </a:r>
            <a:r>
              <a:rPr lang="en"/>
              <a:t>.</a:t>
            </a:r>
          </a:p>
          <a:p>
            <a:pPr rtl="0" lvl="1" indent="-381000" marL="914400">
              <a:spcBef>
                <a:spcPts val="0"/>
              </a:spcBef>
              <a:buClr>
                <a:schemeClr val="dk1"/>
              </a:buClr>
              <a:buSzPct val="80000"/>
              <a:buFont typeface="Arial"/>
              <a:buAutoNum type="alphaLcPeriod"/>
            </a:pPr>
            <a:r>
              <a:rPr lang="en" i="1">
                <a:solidFill>
                  <a:srgbClr val="6AA84F"/>
                </a:solidFill>
              </a:rPr>
              <a:t>Mutators</a:t>
            </a:r>
            <a:r>
              <a:rPr lang="en"/>
              <a:t> cannot access </a:t>
            </a:r>
            <a:r>
              <a:rPr lang="en" i="1">
                <a:solidFill>
                  <a:srgbClr val="6AA84F"/>
                </a:solidFill>
              </a:rPr>
              <a:t>mark-bits</a:t>
            </a:r>
            <a:r>
              <a:rPr lang="en"/>
              <a:t>.</a:t>
            </a:r>
          </a:p>
          <a:p>
            <a:pPr lvl="0" indent="-419100" marL="457200">
              <a:spcBef>
                <a:spcPts val="0"/>
              </a:spcBef>
              <a:buClr>
                <a:schemeClr val="dk1"/>
              </a:buClr>
              <a:buSzPct val="100000"/>
              <a:buFont typeface="Arial"/>
              <a:buChar char="●"/>
            </a:pPr>
            <a:r>
              <a:rPr b="1" lang="en"/>
              <a:t>Conclusion</a:t>
            </a:r>
            <a:r>
              <a:rPr lang="en"/>
              <a:t>: the sweeper can be executed in </a:t>
            </a:r>
            <a:r>
              <a:rPr b="1" lang="en"/>
              <a:t>parallel </a:t>
            </a:r>
            <a:r>
              <a:rPr lang="en"/>
              <a:t>with </a:t>
            </a:r>
            <a:r>
              <a:rPr lang="en" i="1">
                <a:solidFill>
                  <a:srgbClr val="6AA84F"/>
                </a:solidFill>
              </a:rPr>
              <a:t>mutator</a:t>
            </a:r>
            <a:r>
              <a:rPr lang="en">
                <a:solidFill>
                  <a:srgbClr val="6AA84F"/>
                </a:solidFill>
              </a:rPr>
              <a:t> </a:t>
            </a:r>
            <a:r>
              <a:rPr lang="en"/>
              <a:t>threads.</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y="0" x="0"/>
          <a:ext cy="0" cx="0"/>
          <a:chOff y="0" x="0"/>
          <a:chExt cy="0" cx="0"/>
        </a:xfrm>
      </p:grpSpPr>
      <p:sp>
        <p:nvSpPr>
          <p:cNvPr id="174" name="Shape 174"/>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Clr>
                <a:schemeClr val="dk1"/>
              </a:buClr>
              <a:buFont typeface="Arial"/>
              <a:buNone/>
            </a:pPr>
            <a:r>
              <a:t/>
            </a:r>
            <a:endParaRPr/>
          </a:p>
          <a:p>
            <a:pPr>
              <a:spcBef>
                <a:spcPts val="0"/>
              </a:spcBef>
              <a:buNone/>
            </a:pPr>
            <a:r>
              <a:rPr lang="en"/>
              <a:t>Lazy sweeping</a:t>
            </a:r>
          </a:p>
        </p:txBody>
      </p:sp>
      <p:sp>
        <p:nvSpPr>
          <p:cNvPr id="175" name="Shape 175"/>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Amortise the cost of sweeping by having the </a:t>
            </a:r>
            <a:r>
              <a:rPr lang="en" i="1">
                <a:solidFill>
                  <a:srgbClr val="6AA84F"/>
                </a:solidFill>
              </a:rPr>
              <a:t>allocator</a:t>
            </a:r>
            <a:r>
              <a:rPr lang="en">
                <a:solidFill>
                  <a:srgbClr val="6AA84F"/>
                </a:solidFill>
              </a:rPr>
              <a:t> </a:t>
            </a:r>
            <a:r>
              <a:rPr lang="en"/>
              <a:t>perform the sweep.</a:t>
            </a:r>
          </a:p>
          <a:p>
            <a:pPr rtl="0" lvl="0" indent="-419100" marL="457200">
              <a:spcBef>
                <a:spcPts val="0"/>
              </a:spcBef>
              <a:buClr>
                <a:schemeClr val="dk1"/>
              </a:buClr>
              <a:buSzPct val="100000"/>
              <a:buFont typeface="Arial"/>
              <a:buChar char="●"/>
            </a:pPr>
            <a:r>
              <a:rPr lang="en">
                <a:latin typeface="Courier New"/>
                <a:ea typeface="Courier New"/>
                <a:cs typeface="Courier New"/>
                <a:sym typeface="Courier New"/>
              </a:rPr>
              <a:t>allocate</a:t>
            </a:r>
            <a:r>
              <a:rPr lang="en"/>
              <a:t> advances the sweep pointer until it finds sufficient space.</a:t>
            </a:r>
          </a:p>
          <a:p>
            <a:pPr lvl="1" indent="-381000" marL="914400">
              <a:spcBef>
                <a:spcPts val="0"/>
              </a:spcBef>
              <a:buClr>
                <a:schemeClr val="dk1"/>
              </a:buClr>
              <a:buSzPct val="80000"/>
              <a:buFont typeface="Arial"/>
              <a:buChar char="○"/>
            </a:pPr>
            <a:r>
              <a:rPr lang="en"/>
              <a:t>Usually more practical to sweep a block at a time.</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y="0" x="0"/>
          <a:ext cy="0" cx="0"/>
          <a:chOff y="0" x="0"/>
          <a:chExt cy="0" cx="0"/>
        </a:xfrm>
      </p:grpSpPr>
      <p:sp>
        <p:nvSpPr>
          <p:cNvPr id="180" name="Shape 180"/>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latin typeface="Courier New"/>
                <a:ea typeface="Courier New"/>
                <a:cs typeface="Courier New"/>
                <a:sym typeface="Courier New"/>
              </a:rPr>
              <a:t>collect </a:t>
            </a:r>
            <a:r>
              <a:rPr lang="en"/>
              <a:t>and </a:t>
            </a:r>
            <a:r>
              <a:rPr lang="en">
                <a:latin typeface="Courier New"/>
                <a:ea typeface="Courier New"/>
                <a:cs typeface="Courier New"/>
                <a:sym typeface="Courier New"/>
              </a:rPr>
              <a:t>allocate</a:t>
            </a:r>
          </a:p>
        </p:txBody>
      </p:sp>
      <p:pic>
        <p:nvPicPr>
          <p:cNvPr id="181" name="Shape 181"/>
          <p:cNvPicPr preferRelativeResize="0"/>
          <p:nvPr/>
        </p:nvPicPr>
        <p:blipFill>
          <a:blip r:embed="rId3">
            <a:alphaModFix/>
          </a:blip>
          <a:stretch>
            <a:fillRect/>
          </a:stretch>
        </p:blipFill>
        <p:spPr>
          <a:xfrm>
            <a:off y="1987212" x="228600"/>
            <a:ext cy="2883582" cx="8686798"/>
          </a:xfrm>
          <a:prstGeom prst="rect">
            <a:avLst/>
          </a:prstGeom>
          <a:noFill/>
          <a:ln>
            <a:noFill/>
          </a:ln>
        </p:spPr>
      </p:pic>
      <p:sp>
        <p:nvSpPr>
          <p:cNvPr id="182" name="Shape 182"/>
          <p:cNvSpPr txBox="1"/>
          <p:nvPr/>
        </p:nvSpPr>
        <p:spPr>
          <a:xfrm>
            <a:off y="5428025" x="457075"/>
            <a:ext cy="763200" cx="8229600"/>
          </a:xfrm>
          <a:prstGeom prst="rect">
            <a:avLst/>
          </a:prstGeom>
          <a:noFill/>
          <a:ln>
            <a:noFill/>
          </a:ln>
        </p:spPr>
        <p:txBody>
          <a:bodyPr bIns="91425" rIns="91425" lIns="91425" tIns="91425" anchor="t" anchorCtr="0">
            <a:noAutofit/>
          </a:bodyPr>
          <a:lstStyle/>
          <a:p>
            <a:pPr lvl="0" indent="-355600" marL="457200">
              <a:spcBef>
                <a:spcPts val="0"/>
              </a:spcBef>
              <a:buClr>
                <a:srgbClr val="000000"/>
              </a:buClr>
              <a:buSzPct val="100000"/>
              <a:buFont typeface="Arial"/>
              <a:buChar char="●"/>
            </a:pPr>
            <a:r>
              <a:rPr sz="2000" lang="en"/>
              <a:t>Note: blocks are grouped by their size class (</a:t>
            </a:r>
            <a:r>
              <a:rPr sz="2000" lang="en" i="1"/>
              <a:t>sz</a:t>
            </a:r>
            <a:r>
              <a:rPr sz="2000" lang="en"/>
              <a:t>).</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y="0" x="0"/>
          <a:ext cy="0" cx="0"/>
          <a:chOff y="0" x="0"/>
          <a:chExt cy="0" cx="0"/>
        </a:xfrm>
      </p:grpSpPr>
      <p:sp>
        <p:nvSpPr>
          <p:cNvPr id="187" name="Shape 187"/>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latin typeface="Courier New"/>
                <a:ea typeface="Courier New"/>
                <a:cs typeface="Courier New"/>
                <a:sym typeface="Courier New"/>
              </a:rPr>
              <a:t>lazySweep</a:t>
            </a:r>
          </a:p>
        </p:txBody>
      </p:sp>
      <p:pic>
        <p:nvPicPr>
          <p:cNvPr id="188" name="Shape 188"/>
          <p:cNvPicPr preferRelativeResize="0"/>
          <p:nvPr/>
        </p:nvPicPr>
        <p:blipFill>
          <a:blip r:embed="rId3">
            <a:alphaModFix/>
          </a:blip>
          <a:stretch>
            <a:fillRect/>
          </a:stretch>
        </p:blipFill>
        <p:spPr>
          <a:xfrm>
            <a:off y="1803325" x="228600"/>
            <a:ext cy="3110109" cx="8686800"/>
          </a:xfrm>
          <a:prstGeom prst="rect">
            <a:avLst/>
          </a:prstGeom>
          <a:noFill/>
          <a:ln>
            <a:noFill/>
          </a:ln>
        </p:spPr>
      </p:pic>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y="0" x="0"/>
          <a:ext cy="0" cx="0"/>
          <a:chOff y="0" x="0"/>
          <a:chExt cy="0" cx="0"/>
        </a:xfrm>
      </p:grpSpPr>
      <p:sp>
        <p:nvSpPr>
          <p:cNvPr id="193" name="Shape 193"/>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Lazy sweep benefits</a:t>
            </a:r>
          </a:p>
        </p:txBody>
      </p:sp>
      <p:sp>
        <p:nvSpPr>
          <p:cNvPr id="194" name="Shape 19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Good locality: </a:t>
            </a:r>
          </a:p>
          <a:p>
            <a:pPr rtl="0" lvl="1" indent="-381000" marL="914400">
              <a:spcBef>
                <a:spcPts val="0"/>
              </a:spcBef>
              <a:buClr>
                <a:schemeClr val="dk1"/>
              </a:buClr>
              <a:buSzPct val="80000"/>
              <a:buFont typeface="Arial"/>
              <a:buChar char="○"/>
            </a:pPr>
            <a:r>
              <a:rPr lang="en"/>
              <a:t>Object slots tend to be used soon after they are swept.</a:t>
            </a:r>
          </a:p>
          <a:p>
            <a:pPr rtl="0" lvl="0" indent="-419100" marL="457200">
              <a:spcBef>
                <a:spcPts val="0"/>
              </a:spcBef>
              <a:buClr>
                <a:schemeClr val="dk1"/>
              </a:buClr>
              <a:buSzPct val="100000"/>
              <a:buFont typeface="Arial"/>
              <a:buChar char="●"/>
            </a:pPr>
            <a:r>
              <a:rPr lang="en"/>
              <a:t>Complexity is now proportional to the size of the </a:t>
            </a:r>
            <a:r>
              <a:rPr b="1" lang="en"/>
              <a:t>live data</a:t>
            </a:r>
            <a:r>
              <a:rPr lang="en"/>
              <a:t> in the heap (as opposed to the </a:t>
            </a:r>
            <a:r>
              <a:rPr b="1" lang="en"/>
              <a:t>whole</a:t>
            </a:r>
            <a:r>
              <a:rPr lang="en"/>
              <a:t> heap).</a:t>
            </a:r>
          </a:p>
          <a:p>
            <a:pPr rtl="0" lvl="0" indent="-419100" marL="457200">
              <a:spcBef>
                <a:spcPts val="0"/>
              </a:spcBef>
              <a:buClr>
                <a:schemeClr val="dk1"/>
              </a:buClr>
              <a:buSzPct val="100000"/>
              <a:buFont typeface="Arial"/>
              <a:buChar char="●"/>
            </a:pPr>
            <a:r>
              <a:rPr lang="en"/>
              <a:t>Performs best when most of the heap is empty.</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y="0" x="0"/>
          <a:ext cy="0" cx="0"/>
          <a:chOff y="0" x="0"/>
          <a:chExt cy="0" cx="0"/>
        </a:xfrm>
      </p:grpSpPr>
      <p:sp>
        <p:nvSpPr>
          <p:cNvPr id="199" name="Shape 199"/>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Bonus: Snapshot mark-sweep</a:t>
            </a:r>
          </a:p>
        </p:txBody>
      </p:sp>
      <p:sp>
        <p:nvSpPr>
          <p:cNvPr id="200" name="Shape 20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The basic mark and sweep algorithm stops all </a:t>
            </a:r>
            <a:r>
              <a:rPr lang="en" i="1">
                <a:solidFill>
                  <a:srgbClr val="6AA84F"/>
                </a:solidFill>
              </a:rPr>
              <a:t>mutator </a:t>
            </a:r>
            <a:r>
              <a:rPr lang="en"/>
              <a:t>threads during both </a:t>
            </a:r>
            <a:r>
              <a:rPr lang="en" i="1"/>
              <a:t>mark and</a:t>
            </a:r>
            <a:r>
              <a:rPr lang="en"/>
              <a:t> </a:t>
            </a:r>
            <a:r>
              <a:rPr lang="en" i="1"/>
              <a:t>sweep</a:t>
            </a:r>
            <a:r>
              <a:rPr lang="en"/>
              <a:t> phases.</a:t>
            </a:r>
          </a:p>
          <a:p>
            <a:pPr rtl="0" lvl="0" indent="-419100" marL="457200">
              <a:spcBef>
                <a:spcPts val="0"/>
              </a:spcBef>
              <a:buClr>
                <a:schemeClr val="dk1"/>
              </a:buClr>
              <a:buSzPct val="100000"/>
              <a:buFont typeface="Arial"/>
              <a:buChar char="●"/>
            </a:pPr>
            <a:r>
              <a:rPr lang="en"/>
              <a:t>Use the observation that the set of unreachable objects </a:t>
            </a:r>
            <a:r>
              <a:rPr u="sng" lang="en"/>
              <a:t>does not shrink</a:t>
            </a:r>
          </a:p>
          <a:p>
            <a:pPr rtl="0" lvl="1" indent="-381000" marL="914400">
              <a:spcBef>
                <a:spcPts val="0"/>
              </a:spcBef>
              <a:buClr>
                <a:schemeClr val="dk1"/>
              </a:buClr>
              <a:buSzPct val="80000"/>
              <a:buFont typeface="Arial"/>
              <a:buChar char="○"/>
            </a:pPr>
            <a:r>
              <a:rPr lang="en"/>
              <a:t>So the only time </a:t>
            </a:r>
            <a:r>
              <a:rPr lang="en" i="1">
                <a:solidFill>
                  <a:srgbClr val="6AA84F"/>
                </a:solidFill>
              </a:rPr>
              <a:t>mutator</a:t>
            </a:r>
            <a:r>
              <a:rPr lang="en"/>
              <a:t> threads </a:t>
            </a:r>
            <a:r>
              <a:rPr lang="en" i="1"/>
              <a:t>must</a:t>
            </a:r>
            <a:r>
              <a:rPr lang="en"/>
              <a:t> be stopped is during the mark phase.</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y="0" x="0"/>
          <a:ext cy="0" cx="0"/>
          <a:chOff y="0" x="0"/>
          <a:chExt cy="0" cx="0"/>
        </a:xfrm>
      </p:grpSpPr>
      <p:sp>
        <p:nvSpPr>
          <p:cNvPr id="205" name="Shape 205"/>
          <p:cNvSpPr txBox="1"/>
          <p:nvPr>
            <p:ph type="title"/>
          </p:nvPr>
        </p:nvSpPr>
        <p:spPr>
          <a:xfrm>
            <a:off y="274637" x="457200"/>
            <a:ext cy="1143000" cx="8229600"/>
          </a:xfrm>
          <a:prstGeom prst="rect">
            <a:avLst/>
          </a:prstGeom>
        </p:spPr>
        <p:txBody>
          <a:bodyPr bIns="91425" rIns="91425" lIns="91425" tIns="91425" anchor="b" anchorCtr="0">
            <a:noAutofit/>
          </a:bodyPr>
          <a:lstStyle/>
          <a:p>
            <a:pPr lvl="0">
              <a:spcBef>
                <a:spcPts val="0"/>
              </a:spcBef>
              <a:buNone/>
            </a:pPr>
            <a:r>
              <a:rPr lang="en"/>
              <a:t>Snapshot mark-sweep (cont.)</a:t>
            </a:r>
          </a:p>
        </p:txBody>
      </p:sp>
      <p:sp>
        <p:nvSpPr>
          <p:cNvPr id="206" name="Shape 20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Basic algorithm:</a:t>
            </a:r>
          </a:p>
          <a:p>
            <a:pPr rtl="0" lvl="1" indent="-381000" marL="914400">
              <a:spcBef>
                <a:spcPts val="0"/>
              </a:spcBef>
              <a:buClr>
                <a:schemeClr val="dk1"/>
              </a:buClr>
              <a:buSzPct val="80000"/>
              <a:buFont typeface="Arial"/>
              <a:buChar char="○"/>
            </a:pPr>
            <a:r>
              <a:rPr lang="en"/>
              <a:t>Stop all </a:t>
            </a:r>
            <a:r>
              <a:rPr lang="en" i="1">
                <a:solidFill>
                  <a:srgbClr val="6AA84F"/>
                </a:solidFill>
              </a:rPr>
              <a:t>mutators</a:t>
            </a:r>
          </a:p>
          <a:p>
            <a:pPr rtl="0" lvl="1" indent="-381000" marL="914400">
              <a:spcBef>
                <a:spcPts val="0"/>
              </a:spcBef>
              <a:buClr>
                <a:schemeClr val="dk1"/>
              </a:buClr>
              <a:buSzPct val="80000"/>
              <a:buFont typeface="Arial"/>
              <a:buChar char="○"/>
            </a:pPr>
            <a:r>
              <a:rPr lang="en"/>
              <a:t>Take a </a:t>
            </a:r>
            <a:r>
              <a:rPr lang="en" i="1">
                <a:solidFill>
                  <a:srgbClr val="6AA84F"/>
                </a:solidFill>
              </a:rPr>
              <a:t>snapshot</a:t>
            </a:r>
            <a:r>
              <a:rPr lang="en"/>
              <a:t> (replica) of the heap and </a:t>
            </a:r>
            <a:r>
              <a:rPr lang="en" i="1">
                <a:solidFill>
                  <a:srgbClr val="6AA84F"/>
                </a:solidFill>
              </a:rPr>
              <a:t>roots</a:t>
            </a:r>
          </a:p>
          <a:p>
            <a:pPr rtl="0" lvl="1" indent="-381000" marL="914400">
              <a:spcBef>
                <a:spcPts val="0"/>
              </a:spcBef>
              <a:buClr>
                <a:schemeClr val="dk1"/>
              </a:buClr>
              <a:buSzPct val="80000"/>
              <a:buFont typeface="Arial"/>
              <a:buChar char="○"/>
            </a:pPr>
            <a:r>
              <a:rPr lang="en"/>
              <a:t>Resume </a:t>
            </a:r>
            <a:r>
              <a:rPr lang="en" i="1">
                <a:solidFill>
                  <a:srgbClr val="6AA84F"/>
                </a:solidFill>
              </a:rPr>
              <a:t>mutators</a:t>
            </a:r>
          </a:p>
          <a:p>
            <a:pPr rtl="0" lvl="1" indent="-381000" marL="914400">
              <a:spcBef>
                <a:spcPts val="0"/>
              </a:spcBef>
              <a:buClr>
                <a:schemeClr val="dk1"/>
              </a:buClr>
              <a:buSzPct val="80000"/>
              <a:buFont typeface="Arial"/>
              <a:buChar char="○"/>
            </a:pPr>
            <a:r>
              <a:rPr lang="en"/>
              <a:t>Trace the replica</a:t>
            </a:r>
          </a:p>
          <a:p>
            <a:pPr rtl="0" lvl="1" indent="-381000" marL="914400">
              <a:spcBef>
                <a:spcPts val="0"/>
              </a:spcBef>
              <a:buClr>
                <a:schemeClr val="dk1"/>
              </a:buClr>
              <a:buSzPct val="80000"/>
              <a:buFont typeface="Arial"/>
              <a:buChar char="○"/>
            </a:pPr>
            <a:r>
              <a:rPr lang="en"/>
              <a:t>Sweep all objects in the original heap whose replicated counterparts are unmarked. </a:t>
            </a:r>
          </a:p>
          <a:p>
            <a:pPr rtl="0" lvl="2" indent="-381000" marL="1371600">
              <a:spcBef>
                <a:spcPts val="0"/>
              </a:spcBef>
              <a:buClr>
                <a:schemeClr val="dk1"/>
              </a:buClr>
              <a:buSzPct val="80000"/>
              <a:buFont typeface="Arial"/>
              <a:buChar char="■"/>
            </a:pPr>
            <a:r>
              <a:rPr lang="en"/>
              <a:t>These objects must have been unreachable at the time the snapshot was taken.</a:t>
            </a:r>
          </a:p>
          <a:p>
            <a:pPr rtl="0" lvl="2" indent="-381000" marL="1371600">
              <a:spcBef>
                <a:spcPts val="0"/>
              </a:spcBef>
              <a:buClr>
                <a:schemeClr val="dk1"/>
              </a:buClr>
              <a:buSzPct val="80000"/>
              <a:buFont typeface="Arial"/>
              <a:buChar char="■"/>
            </a:pPr>
            <a:r>
              <a:rPr lang="en"/>
              <a:t>They will remain unreachable until the collector frees them.</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 name="Shape 42"/>
        <p:cNvGrpSpPr/>
        <p:nvPr/>
      </p:nvGrpSpPr>
      <p:grpSpPr>
        <a:xfrm>
          <a:off y="0" x="0"/>
          <a:ext cy="0" cx="0"/>
          <a:chOff y="0" x="0"/>
          <a:chExt cy="0" cx="0"/>
        </a:xfrm>
      </p:grpSpPr>
      <p:sp>
        <p:nvSpPr>
          <p:cNvPr id="43" name="Shape 43"/>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Definitions</a:t>
            </a:r>
          </a:p>
        </p:txBody>
      </p:sp>
      <p:sp>
        <p:nvSpPr>
          <p:cNvPr id="44" name="Shape 4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480"/>
              </a:spcBef>
              <a:buClr>
                <a:schemeClr val="dk1"/>
              </a:buClr>
              <a:buSzPct val="100000"/>
              <a:buFont typeface="Arial"/>
              <a:buChar char="●"/>
            </a:pPr>
            <a:r>
              <a:rPr b="1" lang="en">
                <a:solidFill>
                  <a:srgbClr val="3C78D8"/>
                </a:solidFill>
              </a:rPr>
              <a:t>Heap</a:t>
            </a:r>
            <a:r>
              <a:rPr lang="en"/>
              <a:t> - a contiguous* array of memory words.</a:t>
            </a:r>
          </a:p>
          <a:p>
            <a:pPr rtl="0" lvl="0" indent="-419100" marL="457200">
              <a:spcBef>
                <a:spcPts val="480"/>
              </a:spcBef>
              <a:buClr>
                <a:schemeClr val="dk1"/>
              </a:buClr>
              <a:buSzPct val="100000"/>
              <a:buFont typeface="Arial"/>
              <a:buChar char="●"/>
            </a:pPr>
            <a:r>
              <a:rPr b="1" lang="en">
                <a:solidFill>
                  <a:srgbClr val="3C78D8"/>
                </a:solidFill>
              </a:rPr>
              <a:t>Granule </a:t>
            </a:r>
            <a:r>
              <a:rPr lang="en"/>
              <a:t>- the smallest unit of allocation (usually a word or a double word) in the heap.</a:t>
            </a:r>
          </a:p>
          <a:p>
            <a:pPr rtl="0" lvl="0" indent="-419100" marL="457200">
              <a:spcBef>
                <a:spcPts val="480"/>
              </a:spcBef>
              <a:buClr>
                <a:schemeClr val="dk1"/>
              </a:buClr>
              <a:buSzPct val="100000"/>
              <a:buFont typeface="Arial"/>
              <a:buChar char="●"/>
            </a:pPr>
            <a:r>
              <a:rPr b="1" lang="en">
                <a:solidFill>
                  <a:srgbClr val="3C78D8"/>
                </a:solidFill>
              </a:rPr>
              <a:t>Roots </a:t>
            </a:r>
            <a:r>
              <a:rPr lang="en"/>
              <a:t>- objects in the heap, directly accessible by the application code.</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y="0" x="0"/>
          <a:ext cy="0" cx="0"/>
          <a:chOff y="0" x="0"/>
          <a:chExt cy="0" cx="0"/>
        </a:xfrm>
      </p:grpSpPr>
      <p:sp>
        <p:nvSpPr>
          <p:cNvPr id="211" name="Shape 211"/>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Snapshot mark-sweep (limitations)</a:t>
            </a:r>
          </a:p>
        </p:txBody>
      </p:sp>
      <p:sp>
        <p:nvSpPr>
          <p:cNvPr id="212" name="Shape 21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The problem with this approach is that making a snapshot of the heap is not realistic.</a:t>
            </a:r>
          </a:p>
          <a:p>
            <a:pPr rtl="0" lvl="1" indent="-381000" marL="914400">
              <a:spcBef>
                <a:spcPts val="0"/>
              </a:spcBef>
              <a:buClr>
                <a:schemeClr val="dk1"/>
              </a:buClr>
              <a:buSzPct val="80000"/>
              <a:buFont typeface="Arial"/>
              <a:buChar char="○"/>
            </a:pPr>
            <a:r>
              <a:rPr lang="en"/>
              <a:t>Requires too much space and time. </a:t>
            </a:r>
          </a:p>
          <a:p>
            <a:pPr rtl="0" lvl="0" indent="-419100" marL="457200">
              <a:spcBef>
                <a:spcPts val="0"/>
              </a:spcBef>
              <a:buClr>
                <a:schemeClr val="dk1"/>
              </a:buClr>
              <a:buSzPct val="100000"/>
              <a:buFont typeface="Arial"/>
              <a:buChar char="●"/>
            </a:pPr>
            <a:r>
              <a:rPr lang="en"/>
              <a:t>Usually, only a small part of the heap it is modified at a time.</a:t>
            </a:r>
          </a:p>
          <a:p>
            <a:pPr rtl="0" lvl="0" indent="-419100" marL="457200">
              <a:spcBef>
                <a:spcPts val="0"/>
              </a:spcBef>
              <a:buClr>
                <a:schemeClr val="dk1"/>
              </a:buClr>
              <a:buSzPct val="100000"/>
              <a:buFont typeface="Arial"/>
              <a:buChar char="●"/>
            </a:pPr>
            <a:r>
              <a:rPr lang="en"/>
              <a:t>A full solution to this problem exists, but is outside the scope of this discussion.</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y="0" x="0"/>
          <a:ext cy="0" cx="0"/>
          <a:chOff y="0" x="0"/>
          <a:chExt cy="0" cx="0"/>
        </a:xfrm>
      </p:grpSpPr>
      <p:sp>
        <p:nvSpPr>
          <p:cNvPr id="217" name="Shape 217"/>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Mark-sweep GC advantages</a:t>
            </a:r>
          </a:p>
        </p:txBody>
      </p:sp>
      <p:sp>
        <p:nvSpPr>
          <p:cNvPr id="218" name="Shape 21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b="1" lang="en"/>
              <a:t>Low overhead</a:t>
            </a:r>
            <a:r>
              <a:rPr lang="en"/>
              <a:t>: </a:t>
            </a:r>
          </a:p>
          <a:p>
            <a:pPr rtl="0" lvl="1" indent="-381000" marL="914400">
              <a:spcBef>
                <a:spcPts val="0"/>
              </a:spcBef>
              <a:buClr>
                <a:schemeClr val="dk1"/>
              </a:buClr>
              <a:buSzPct val="80000"/>
              <a:buFont typeface="Arial"/>
              <a:buChar char="○"/>
            </a:pPr>
            <a:r>
              <a:rPr lang="en"/>
              <a:t>Basic </a:t>
            </a:r>
            <a:r>
              <a:rPr b="1" lang="en"/>
              <a:t>mark-sweep</a:t>
            </a:r>
            <a:r>
              <a:rPr lang="en"/>
              <a:t> imposes no overhead on </a:t>
            </a:r>
            <a:r>
              <a:rPr lang="en" i="1">
                <a:solidFill>
                  <a:srgbClr val="6AA84F"/>
                </a:solidFill>
              </a:rPr>
              <a:t>mutator</a:t>
            </a:r>
            <a:r>
              <a:rPr lang="en">
                <a:solidFill>
                  <a:srgbClr val="6AA84F"/>
                </a:solidFill>
              </a:rPr>
              <a:t> </a:t>
            </a:r>
            <a:r>
              <a:rPr lang="en">
                <a:latin typeface="Courier New"/>
                <a:ea typeface="Courier New"/>
                <a:cs typeface="Courier New"/>
                <a:sym typeface="Courier New"/>
              </a:rPr>
              <a:t>read </a:t>
            </a:r>
            <a:r>
              <a:rPr lang="en"/>
              <a:t>and </a:t>
            </a:r>
            <a:r>
              <a:rPr lang="en">
                <a:latin typeface="Courier New"/>
                <a:ea typeface="Courier New"/>
                <a:cs typeface="Courier New"/>
                <a:sym typeface="Courier New"/>
              </a:rPr>
              <a:t>write </a:t>
            </a:r>
            <a:r>
              <a:rPr lang="en"/>
              <a:t>operations.</a:t>
            </a:r>
          </a:p>
          <a:p>
            <a:pPr rtl="0" lvl="0" indent="-419100" marL="457200">
              <a:spcBef>
                <a:spcPts val="0"/>
              </a:spcBef>
              <a:buClr>
                <a:schemeClr val="dk1"/>
              </a:buClr>
              <a:buSzPct val="100000"/>
              <a:buFont typeface="Arial"/>
              <a:buChar char="●"/>
            </a:pPr>
            <a:r>
              <a:rPr b="1" lang="en"/>
              <a:t>Good throughput</a:t>
            </a:r>
            <a:r>
              <a:rPr lang="en"/>
              <a:t>: </a:t>
            </a:r>
          </a:p>
          <a:p>
            <a:pPr rtl="0" lvl="1" indent="-381000" marL="914400">
              <a:spcBef>
                <a:spcPts val="0"/>
              </a:spcBef>
              <a:buClr>
                <a:schemeClr val="dk1"/>
              </a:buClr>
              <a:buSzPct val="80000"/>
              <a:buFont typeface="Arial"/>
              <a:buChar char="○"/>
            </a:pPr>
            <a:r>
              <a:rPr lang="en"/>
              <a:t>Setting a bit or byte is cheap</a:t>
            </a:r>
          </a:p>
          <a:p>
            <a:pPr rtl="0" lvl="1" indent="-381000" marL="914400">
              <a:spcBef>
                <a:spcPts val="0"/>
              </a:spcBef>
              <a:buClr>
                <a:schemeClr val="dk1"/>
              </a:buClr>
              <a:buSzPct val="80000"/>
              <a:buFont typeface="Arial"/>
              <a:buChar char="○"/>
            </a:pPr>
            <a:r>
              <a:rPr lang="en"/>
              <a:t>The mark phase is very inexpensive.</a:t>
            </a:r>
          </a:p>
          <a:p>
            <a:pPr rtl="0" lvl="0" indent="-419100" marL="457200">
              <a:spcBef>
                <a:spcPts val="0"/>
              </a:spcBef>
              <a:buClr>
                <a:schemeClr val="dk1"/>
              </a:buClr>
              <a:buSzPct val="100000"/>
              <a:buFont typeface="Arial"/>
              <a:buChar char="●"/>
            </a:pPr>
            <a:r>
              <a:rPr b="1" lang="en"/>
              <a:t>Good space usage</a:t>
            </a:r>
            <a:r>
              <a:rPr lang="en"/>
              <a:t>: </a:t>
            </a:r>
          </a:p>
          <a:p>
            <a:pPr lvl="1" indent="-381000" marL="914400">
              <a:spcBef>
                <a:spcPts val="0"/>
              </a:spcBef>
              <a:buClr>
                <a:schemeClr val="dk1"/>
              </a:buClr>
              <a:buSzPct val="80000"/>
              <a:buFont typeface="Arial"/>
              <a:buChar char="○"/>
            </a:pPr>
            <a:r>
              <a:rPr lang="en"/>
              <a:t>A single bit/byte for an object is an inexpensive way to store that object’s state.</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2" name="Shape 222"/>
        <p:cNvGrpSpPr/>
        <p:nvPr/>
      </p:nvGrpSpPr>
      <p:grpSpPr>
        <a:xfrm>
          <a:off y="0" x="0"/>
          <a:ext cy="0" cx="0"/>
          <a:chOff y="0" x="0"/>
          <a:chExt cy="0" cx="0"/>
        </a:xfrm>
      </p:grpSpPr>
      <p:sp>
        <p:nvSpPr>
          <p:cNvPr id="223" name="Shape 223"/>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Moving objects</a:t>
            </a:r>
          </a:p>
        </p:txBody>
      </p:sp>
      <p:sp>
        <p:nvSpPr>
          <p:cNvPr id="224" name="Shape 224"/>
          <p:cNvSpPr txBox="1"/>
          <p:nvPr>
            <p:ph idx="1" type="body"/>
          </p:nvPr>
        </p:nvSpPr>
        <p:spPr>
          <a:xfrm>
            <a:off y="1600200" x="457200"/>
            <a:ext cy="4967700" cx="8229600"/>
          </a:xfrm>
          <a:prstGeom prst="rect">
            <a:avLst/>
          </a:prstGeom>
        </p:spPr>
        <p:txBody>
          <a:bodyPr bIns="91425" rIns="91425" lIns="91425" tIns="91425" anchor="t" anchorCtr="0">
            <a:noAutofit/>
          </a:bodyPr>
          <a:lstStyle/>
          <a:p>
            <a:pPr algn="l" rtl="0" lvl="0" marR="0" indent="-419100" marL="457200">
              <a:lnSpc>
                <a:spcPct val="100000"/>
              </a:lnSpc>
              <a:spcBef>
                <a:spcPts val="600"/>
              </a:spcBef>
              <a:spcAft>
                <a:spcPts val="0"/>
              </a:spcAft>
              <a:buClr>
                <a:schemeClr val="dk1"/>
              </a:buClr>
              <a:buSzPct val="100000"/>
              <a:buFont typeface="Arial"/>
              <a:buChar char="●"/>
            </a:pPr>
            <a:r>
              <a:rPr lang="en"/>
              <a:t>The benefit in not moving objects is that </a:t>
            </a:r>
            <a:r>
              <a:rPr b="1" lang="en"/>
              <a:t>mark-sweep</a:t>
            </a:r>
            <a:r>
              <a:rPr lang="en"/>
              <a:t> is suitable for use in environments with no type-safety. </a:t>
            </a:r>
          </a:p>
          <a:p>
            <a:pPr algn="l" rtl="0" lvl="1" marR="0" indent="-419100" marL="914400">
              <a:lnSpc>
                <a:spcPct val="100000"/>
              </a:lnSpc>
              <a:spcBef>
                <a:spcPts val="600"/>
              </a:spcBef>
              <a:spcAft>
                <a:spcPts val="0"/>
              </a:spcAft>
              <a:buClr>
                <a:schemeClr val="dk1"/>
              </a:buClr>
              <a:buSzPct val="100000"/>
              <a:buFont typeface="Arial"/>
              <a:buChar char="○"/>
            </a:pPr>
            <a:r>
              <a:rPr lang="en"/>
              <a:t>Moving an object forces us to update the roots.</a:t>
            </a:r>
          </a:p>
          <a:p>
            <a:pPr rtl="0" lvl="0" indent="-419100" marL="457200">
              <a:spcBef>
                <a:spcPts val="0"/>
              </a:spcBef>
              <a:buClr>
                <a:schemeClr val="dk1"/>
              </a:buClr>
              <a:buSzPct val="100000"/>
              <a:buFont typeface="Arial"/>
              <a:buChar char="●"/>
            </a:pPr>
            <a:r>
              <a:rPr lang="en"/>
              <a:t>The disadvantage is severe </a:t>
            </a:r>
            <a:r>
              <a:rPr lang="en" i="1">
                <a:solidFill>
                  <a:srgbClr val="6AA84F"/>
                </a:solidFill>
              </a:rPr>
              <a:t>fragmentation</a:t>
            </a:r>
            <a:r>
              <a:rPr lang="en"/>
              <a:t>, especially for long-running programs.</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8" name="Shape 228"/>
        <p:cNvGrpSpPr/>
        <p:nvPr/>
      </p:nvGrpSpPr>
      <p:grpSpPr>
        <a:xfrm>
          <a:off y="0" x="0"/>
          <a:ext cy="0" cx="0"/>
          <a:chOff y="0" x="0"/>
          <a:chExt cy="0" cx="0"/>
        </a:xfrm>
      </p:grpSpPr>
      <p:sp>
        <p:nvSpPr>
          <p:cNvPr id="229" name="Shape 229"/>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Possible solution to not moving</a:t>
            </a:r>
          </a:p>
        </p:txBody>
      </p:sp>
      <p:sp>
        <p:nvSpPr>
          <p:cNvPr id="230" name="Shape 23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Some collectors that use </a:t>
            </a:r>
            <a:r>
              <a:rPr b="1" lang="en"/>
              <a:t>mark-sweep</a:t>
            </a:r>
            <a:r>
              <a:rPr lang="en"/>
              <a:t>, also periodically employ another algorithm, such as </a:t>
            </a:r>
            <a:r>
              <a:rPr b="1" lang="en"/>
              <a:t>mark-compact</a:t>
            </a:r>
            <a:r>
              <a:rPr lang="en"/>
              <a:t>, to defragment the heap.</a:t>
            </a:r>
          </a:p>
          <a:p>
            <a:pPr rtl="0" lvl="0" indent="-419100" marL="457200">
              <a:spcBef>
                <a:spcPts val="0"/>
              </a:spcBef>
              <a:buClr>
                <a:schemeClr val="dk1"/>
              </a:buClr>
              <a:buSzPct val="100000"/>
              <a:buFont typeface="Arial"/>
              <a:buChar char="●"/>
            </a:pPr>
            <a:r>
              <a:rPr lang="en"/>
              <a:t>Especially useful in cases where the program doesn’t use consistent object sizes.</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4" name="Shape 234"/>
        <p:cNvGrpSpPr/>
        <p:nvPr/>
      </p:nvGrpSpPr>
      <p:grpSpPr>
        <a:xfrm>
          <a:off y="0" x="0"/>
          <a:ext cy="0" cx="0"/>
          <a:chOff y="0" x="0"/>
          <a:chExt cy="0" cx="0"/>
        </a:xfrm>
      </p:grpSpPr>
      <p:sp>
        <p:nvSpPr>
          <p:cNvPr id="235" name="Shape 235"/>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Mark-compact GC</a:t>
            </a:r>
          </a:p>
        </p:txBody>
      </p:sp>
      <p:sp>
        <p:nvSpPr>
          <p:cNvPr id="236" name="Shape 23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b="1" lang="en"/>
              <a:t>Two main phases:</a:t>
            </a:r>
          </a:p>
          <a:p>
            <a:pPr rtl="0" lvl="1" indent="-381000" marL="914400">
              <a:spcBef>
                <a:spcPts val="0"/>
              </a:spcBef>
              <a:buClr>
                <a:schemeClr val="dk1"/>
              </a:buClr>
              <a:buSzPct val="80000"/>
              <a:buFont typeface="Arial"/>
              <a:buChar char="○"/>
            </a:pPr>
            <a:r>
              <a:rPr b="1" lang="en"/>
              <a:t>Tracing/marking</a:t>
            </a:r>
            <a:r>
              <a:rPr lang="en"/>
              <a:t>: </a:t>
            </a:r>
          </a:p>
          <a:p>
            <a:pPr rtl="0" lvl="2" indent="-381000" marL="1371600">
              <a:spcBef>
                <a:spcPts val="0"/>
              </a:spcBef>
              <a:buClr>
                <a:schemeClr val="dk1"/>
              </a:buClr>
              <a:buSzPct val="80000"/>
              <a:buFont typeface="Arial"/>
              <a:buChar char="■"/>
            </a:pPr>
            <a:r>
              <a:rPr lang="en"/>
              <a:t>Mark all the </a:t>
            </a:r>
            <a:r>
              <a:rPr lang="en" i="1">
                <a:solidFill>
                  <a:srgbClr val="6AA84F"/>
                </a:solidFill>
              </a:rPr>
              <a:t>live </a:t>
            </a:r>
            <a:r>
              <a:rPr lang="en"/>
              <a:t>objects.</a:t>
            </a:r>
          </a:p>
          <a:p>
            <a:pPr rtl="0" lvl="1" indent="-381000" marL="914400">
              <a:spcBef>
                <a:spcPts val="0"/>
              </a:spcBef>
              <a:buClr>
                <a:schemeClr val="dk1"/>
              </a:buClr>
              <a:buSzPct val="80000"/>
              <a:buFont typeface="Arial"/>
              <a:buChar char="○"/>
            </a:pPr>
            <a:r>
              <a:rPr b="1" lang="en"/>
              <a:t>Compacting</a:t>
            </a:r>
            <a:r>
              <a:rPr lang="en"/>
              <a:t>: </a:t>
            </a:r>
          </a:p>
          <a:p>
            <a:pPr rtl="0" lvl="2" indent="-381000" marL="1371600">
              <a:spcBef>
                <a:spcPts val="0"/>
              </a:spcBef>
              <a:buClr>
                <a:schemeClr val="dk1"/>
              </a:buClr>
              <a:buSzPct val="80000"/>
              <a:buFont typeface="Arial"/>
              <a:buChar char="■"/>
            </a:pPr>
            <a:r>
              <a:rPr lang="en"/>
              <a:t>Relocate </a:t>
            </a:r>
            <a:r>
              <a:rPr lang="en" i="1">
                <a:solidFill>
                  <a:srgbClr val="6AA84F"/>
                </a:solidFill>
              </a:rPr>
              <a:t>live</a:t>
            </a:r>
            <a:r>
              <a:rPr lang="en"/>
              <a:t> objects</a:t>
            </a:r>
          </a:p>
          <a:p>
            <a:pPr rtl="0" lvl="2" indent="-381000" marL="1371600">
              <a:spcBef>
                <a:spcPts val="0"/>
              </a:spcBef>
              <a:buClr>
                <a:schemeClr val="dk1"/>
              </a:buClr>
              <a:buSzPct val="80000"/>
              <a:buFont typeface="Arial"/>
              <a:buChar char="■"/>
            </a:pPr>
            <a:r>
              <a:rPr lang="en"/>
              <a:t>Update the pointer values of all the </a:t>
            </a:r>
            <a:r>
              <a:rPr lang="en" i="1">
                <a:solidFill>
                  <a:srgbClr val="6AA84F"/>
                </a:solidFill>
              </a:rPr>
              <a:t>live </a:t>
            </a:r>
            <a:r>
              <a:rPr lang="en"/>
              <a:t>references to objects that were moved.</a:t>
            </a:r>
          </a:p>
          <a:p>
            <a:pPr lvl="1" indent="-381000" marL="914400">
              <a:spcBef>
                <a:spcPts val="0"/>
              </a:spcBef>
              <a:buClr>
                <a:schemeClr val="dk1"/>
              </a:buClr>
              <a:buSzPct val="80000"/>
              <a:buFont typeface="Arial"/>
              <a:buChar char="○"/>
            </a:pPr>
            <a:r>
              <a:rPr lang="en"/>
              <a:t>The number/order of passes and the way in which objects are relocated varies.</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y="0" x="0"/>
          <a:ext cy="0" cx="0"/>
          <a:chOff y="0" x="0"/>
          <a:chExt cy="0" cx="0"/>
        </a:xfrm>
      </p:grpSpPr>
      <p:sp>
        <p:nvSpPr>
          <p:cNvPr id="241" name="Shape 241"/>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Compaction order</a:t>
            </a:r>
          </a:p>
        </p:txBody>
      </p:sp>
      <p:sp>
        <p:nvSpPr>
          <p:cNvPr id="242" name="Shape 24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Three ways to rearrange objects in the heap:</a:t>
            </a:r>
          </a:p>
          <a:p>
            <a:pPr rtl="0" lvl="1" indent="-381000" marL="914400">
              <a:spcBef>
                <a:spcPts val="0"/>
              </a:spcBef>
              <a:buClr>
                <a:schemeClr val="dk1"/>
              </a:buClr>
              <a:buSzPct val="80000"/>
              <a:buFont typeface="Arial"/>
              <a:buChar char="○"/>
            </a:pPr>
            <a:r>
              <a:rPr b="1" lang="en">
                <a:solidFill>
                  <a:srgbClr val="3D85C6"/>
                </a:solidFill>
              </a:rPr>
              <a:t>Arbitrary</a:t>
            </a:r>
            <a:r>
              <a:rPr lang="en"/>
              <a:t>: objects are relocated without regard for their original order.</a:t>
            </a:r>
          </a:p>
          <a:p>
            <a:pPr rtl="0" lvl="2" indent="-381000" marL="1371600">
              <a:spcBef>
                <a:spcPts val="0"/>
              </a:spcBef>
              <a:buClr>
                <a:schemeClr val="dk1"/>
              </a:buClr>
              <a:buSzPct val="80000"/>
              <a:buFont typeface="Arial"/>
              <a:buChar char="■"/>
            </a:pPr>
            <a:r>
              <a:rPr lang="en"/>
              <a:t>Fast, but leads to poor spatial locality.</a:t>
            </a:r>
          </a:p>
          <a:p>
            <a:pPr rtl="0" lvl="1" indent="-381000" marL="914400">
              <a:spcBef>
                <a:spcPts val="0"/>
              </a:spcBef>
              <a:buClr>
                <a:schemeClr val="dk1"/>
              </a:buClr>
              <a:buSzPct val="80000"/>
              <a:buFont typeface="Arial"/>
              <a:buChar char="○"/>
            </a:pPr>
            <a:r>
              <a:rPr b="1" lang="en">
                <a:solidFill>
                  <a:srgbClr val="3D85C6"/>
                </a:solidFill>
              </a:rPr>
              <a:t>Linearising</a:t>
            </a:r>
            <a:r>
              <a:rPr lang="en"/>
              <a:t>: objects are relocated to be adjacent to related objects (siblings, pointer and reference, etc.)</a:t>
            </a:r>
          </a:p>
          <a:p>
            <a:pPr rtl="0" lvl="1" indent="-381000" marL="914400">
              <a:spcBef>
                <a:spcPts val="0"/>
              </a:spcBef>
              <a:buClr>
                <a:schemeClr val="dk1"/>
              </a:buClr>
              <a:buSzPct val="80000"/>
              <a:buFont typeface="Arial"/>
              <a:buChar char="○"/>
            </a:pPr>
            <a:r>
              <a:rPr b="1" lang="en">
                <a:solidFill>
                  <a:srgbClr val="3C78D8"/>
                </a:solidFill>
              </a:rPr>
              <a:t>Sliding</a:t>
            </a:r>
            <a:r>
              <a:rPr lang="en"/>
              <a:t>: objects are slid to one end of the heap, “squeezing out” garbage, and maintaining the original allocation order in the heap.</a:t>
            </a:r>
          </a:p>
          <a:p>
            <a:pPr lvl="2" indent="-381000" marL="1371600">
              <a:spcBef>
                <a:spcPts val="0"/>
              </a:spcBef>
              <a:buClr>
                <a:schemeClr val="dk1"/>
              </a:buClr>
              <a:buSzPct val="80000"/>
              <a:buFont typeface="Arial"/>
              <a:buChar char="■"/>
            </a:pPr>
            <a:r>
              <a:rPr lang="en"/>
              <a:t>Used by most modern </a:t>
            </a:r>
            <a:r>
              <a:rPr b="1" lang="en"/>
              <a:t>mark-compact</a:t>
            </a:r>
            <a:r>
              <a:rPr lang="en"/>
              <a:t> collectors.</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6" name="Shape 246"/>
        <p:cNvGrpSpPr/>
        <p:nvPr/>
      </p:nvGrpSpPr>
      <p:grpSpPr>
        <a:xfrm>
          <a:off y="0" x="0"/>
          <a:ext cy="0" cx="0"/>
          <a:chOff y="0" x="0"/>
          <a:chExt cy="0" cx="0"/>
        </a:xfrm>
      </p:grpSpPr>
      <p:sp>
        <p:nvSpPr>
          <p:cNvPr id="247" name="Shape 247"/>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Mark-compact GC</a:t>
            </a:r>
          </a:p>
        </p:txBody>
      </p:sp>
      <p:sp>
        <p:nvSpPr>
          <p:cNvPr id="248" name="Shape 24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The </a:t>
            </a:r>
            <a:r>
              <a:rPr b="1" lang="en"/>
              <a:t>compacting</a:t>
            </a:r>
            <a:r>
              <a:rPr lang="en"/>
              <a:t> technique minimizes (or even eliminates) </a:t>
            </a:r>
            <a:r>
              <a:rPr lang="en" i="1">
                <a:solidFill>
                  <a:srgbClr val="6AA84F"/>
                </a:solidFill>
              </a:rPr>
              <a:t>fragmentation</a:t>
            </a:r>
            <a:r>
              <a:rPr lang="en"/>
              <a:t>. </a:t>
            </a:r>
          </a:p>
          <a:p>
            <a:pPr rtl="0" lvl="0" indent="-419100" marL="457200">
              <a:spcBef>
                <a:spcPts val="0"/>
              </a:spcBef>
              <a:buClr>
                <a:schemeClr val="dk1"/>
              </a:buClr>
              <a:buSzPct val="100000"/>
              <a:buFont typeface="Arial"/>
              <a:buChar char="●"/>
            </a:pPr>
            <a:r>
              <a:rPr lang="en"/>
              <a:t>Very fast, sequential allocation:</a:t>
            </a:r>
          </a:p>
          <a:p>
            <a:pPr rtl="0" lvl="1" indent="-381000" marL="914400">
              <a:spcBef>
                <a:spcPts val="0"/>
              </a:spcBef>
              <a:buClr>
                <a:schemeClr val="dk1"/>
              </a:buClr>
              <a:buSzPct val="80000"/>
              <a:buFont typeface="Arial"/>
              <a:buChar char="○"/>
            </a:pPr>
            <a:r>
              <a:rPr lang="en"/>
              <a:t>Test against a heap limit.</a:t>
            </a:r>
          </a:p>
          <a:p>
            <a:pPr rtl="0" lvl="1" indent="-381000" marL="914400">
              <a:spcBef>
                <a:spcPts val="0"/>
              </a:spcBef>
              <a:buClr>
                <a:schemeClr val="dk1"/>
              </a:buClr>
              <a:buSzPct val="80000"/>
              <a:buFont typeface="Arial"/>
              <a:buChar char="○"/>
            </a:pPr>
            <a:r>
              <a:rPr lang="en"/>
              <a:t>‘Bump’ a free pointer by the size of the allocation request.</a:t>
            </a:r>
          </a:p>
          <a:p>
            <a:pPr lvl="0" indent="-419100" marL="457200">
              <a:spcBef>
                <a:spcPts val="0"/>
              </a:spcBef>
              <a:buClr>
                <a:schemeClr val="dk1"/>
              </a:buClr>
              <a:buSzPct val="100000"/>
              <a:buFont typeface="Arial"/>
              <a:buChar char="●"/>
            </a:pPr>
            <a:r>
              <a:rPr lang="en"/>
              <a:t>We only discuss </a:t>
            </a:r>
            <a:r>
              <a:rPr lang="en" i="1"/>
              <a:t>in-place</a:t>
            </a:r>
            <a:r>
              <a:rPr lang="en"/>
              <a:t> compaction (as opposed to copying collection).</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2" name="Shape 252"/>
        <p:cNvGrpSpPr/>
        <p:nvPr/>
      </p:nvGrpSpPr>
      <p:grpSpPr>
        <a:xfrm>
          <a:off y="0" x="0"/>
          <a:ext cy="0" cx="0"/>
          <a:chOff y="0" x="0"/>
          <a:chExt cy="0" cx="0"/>
        </a:xfrm>
      </p:grpSpPr>
      <p:sp>
        <p:nvSpPr>
          <p:cNvPr id="253" name="Shape 253"/>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The algorithms we will discuss</a:t>
            </a:r>
          </a:p>
        </p:txBody>
      </p:sp>
      <p:sp>
        <p:nvSpPr>
          <p:cNvPr id="254" name="Shape 25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b="1" lang="en"/>
              <a:t>Edward’s Two-finger compactions</a:t>
            </a:r>
            <a:r>
              <a:rPr lang="en"/>
              <a:t> [Saunders, 1974]</a:t>
            </a:r>
          </a:p>
          <a:p>
            <a:pPr rtl="0" lvl="0" indent="-419100" marL="457200">
              <a:spcBef>
                <a:spcPts val="0"/>
              </a:spcBef>
              <a:buClr>
                <a:schemeClr val="dk1"/>
              </a:buClr>
              <a:buSzPct val="100000"/>
              <a:buFont typeface="Arial"/>
              <a:buChar char="●"/>
            </a:pPr>
            <a:r>
              <a:rPr b="1" lang="en"/>
              <a:t>Lisp 2 collector</a:t>
            </a:r>
          </a:p>
          <a:p>
            <a:pPr rtl="0" lvl="0" indent="-419100" marL="457200">
              <a:spcBef>
                <a:spcPts val="0"/>
              </a:spcBef>
              <a:buClr>
                <a:schemeClr val="dk1"/>
              </a:buClr>
              <a:buSzPct val="100000"/>
              <a:buFont typeface="Arial"/>
              <a:buChar char="●"/>
            </a:pPr>
            <a:r>
              <a:rPr b="1" lang="en"/>
              <a:t>If there’s time:</a:t>
            </a:r>
          </a:p>
          <a:p>
            <a:pPr rtl="0" lvl="1" indent="-381000" marL="914400">
              <a:spcBef>
                <a:spcPts val="0"/>
              </a:spcBef>
              <a:buClr>
                <a:schemeClr val="dk1"/>
              </a:buClr>
              <a:buSzPct val="80000"/>
              <a:buFont typeface="Arial"/>
              <a:buChar char="○"/>
            </a:pPr>
            <a:r>
              <a:rPr b="1" lang="en"/>
              <a:t>Threaded compaction </a:t>
            </a:r>
            <a:r>
              <a:rPr lang="en"/>
              <a:t>[Jonkers, 1979]</a:t>
            </a:r>
          </a:p>
          <a:p>
            <a:pPr lvl="1" indent="-381000" marL="914400">
              <a:spcBef>
                <a:spcPts val="0"/>
              </a:spcBef>
              <a:buClr>
                <a:schemeClr val="dk1"/>
              </a:buClr>
              <a:buSzPct val="80000"/>
              <a:buFont typeface="Arial"/>
              <a:buChar char="○"/>
            </a:pPr>
            <a:r>
              <a:rPr b="1" lang="en"/>
              <a:t>One pass algorithms</a:t>
            </a:r>
            <a:r>
              <a:rPr lang="en"/>
              <a:t> [Abuaiadh </a:t>
            </a:r>
            <a:r>
              <a:rPr lang="en" i="1"/>
              <a:t>et al</a:t>
            </a:r>
            <a:r>
              <a:rPr lang="en"/>
              <a:t>, 2004, Kermany and Petrank, 2006]</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8" name="Shape 258"/>
        <p:cNvGrpSpPr/>
        <p:nvPr/>
      </p:nvGrpSpPr>
      <p:grpSpPr>
        <a:xfrm>
          <a:off y="0" x="0"/>
          <a:ext cy="0" cx="0"/>
          <a:chOff y="0" x="0"/>
          <a:chExt cy="0" cx="0"/>
        </a:xfrm>
      </p:grpSpPr>
      <p:sp>
        <p:nvSpPr>
          <p:cNvPr id="259" name="Shape 259"/>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Invocation</a:t>
            </a:r>
          </a:p>
        </p:txBody>
      </p:sp>
      <p:sp>
        <p:nvSpPr>
          <p:cNvPr id="260" name="Shape 26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All compaction algorithms are invoked as follows:</a:t>
            </a:r>
          </a:p>
          <a:p>
            <a:pPr lvl="0">
              <a:spcBef>
                <a:spcPts val="0"/>
              </a:spcBef>
              <a:buNone/>
            </a:pPr>
            <a:r>
              <a:t/>
            </a:r>
            <a:endParaRPr/>
          </a:p>
        </p:txBody>
      </p:sp>
      <p:pic>
        <p:nvPicPr>
          <p:cNvPr id="261" name="Shape 261"/>
          <p:cNvPicPr preferRelativeResize="0"/>
          <p:nvPr/>
        </p:nvPicPr>
        <p:blipFill>
          <a:blip r:embed="rId3">
            <a:alphaModFix/>
          </a:blip>
          <a:stretch>
            <a:fillRect/>
          </a:stretch>
        </p:blipFill>
        <p:spPr>
          <a:xfrm>
            <a:off y="3067050" x="666750"/>
            <a:ext cy="723900" cx="7810500"/>
          </a:xfrm>
          <a:prstGeom prst="rect">
            <a:avLst/>
          </a:prstGeom>
          <a:noFill/>
          <a:ln>
            <a:noFill/>
          </a:ln>
        </p:spPr>
      </p:pic>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5" name="Shape 265"/>
        <p:cNvGrpSpPr/>
        <p:nvPr/>
      </p:nvGrpSpPr>
      <p:grpSpPr>
        <a:xfrm>
          <a:off y="0" x="0"/>
          <a:ext cy="0" cx="0"/>
          <a:chOff y="0" x="0"/>
          <a:chExt cy="0" cx="0"/>
        </a:xfrm>
      </p:grpSpPr>
      <p:sp>
        <p:nvSpPr>
          <p:cNvPr id="266" name="Shape 266"/>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Two-finger compaction</a:t>
            </a:r>
          </a:p>
        </p:txBody>
      </p:sp>
      <p:sp>
        <p:nvSpPr>
          <p:cNvPr id="267" name="Shape 267"/>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A two-pass, </a:t>
            </a:r>
            <a:r>
              <a:rPr b="1" lang="en"/>
              <a:t>arbitrary </a:t>
            </a:r>
            <a:r>
              <a:rPr lang="en"/>
              <a:t>order algorithm</a:t>
            </a:r>
          </a:p>
          <a:p>
            <a:pPr rtl="0" lvl="0" indent="-419100" marL="457200">
              <a:spcBef>
                <a:spcPts val="0"/>
              </a:spcBef>
              <a:buClr>
                <a:schemeClr val="dk1"/>
              </a:buClr>
              <a:buSzPct val="100000"/>
              <a:buFont typeface="Arial"/>
              <a:buChar char="●"/>
            </a:pPr>
            <a:r>
              <a:rPr lang="en"/>
              <a:t>Works best if objects are of a fixed size.</a:t>
            </a:r>
          </a:p>
          <a:p>
            <a:pPr rtl="0" lvl="0" indent="-419100" marL="457200">
              <a:spcBef>
                <a:spcPts val="0"/>
              </a:spcBef>
              <a:buClr>
                <a:schemeClr val="dk1"/>
              </a:buClr>
              <a:buSzPct val="100000"/>
              <a:buFont typeface="Arial"/>
              <a:buChar char="●"/>
            </a:pPr>
            <a:r>
              <a:rPr lang="en"/>
              <a:t>Basic idea: </a:t>
            </a:r>
          </a:p>
          <a:p>
            <a:pPr rtl="0" lvl="1" indent="-381000" marL="914400">
              <a:spcBef>
                <a:spcPts val="0"/>
              </a:spcBef>
              <a:buClr>
                <a:schemeClr val="dk1"/>
              </a:buClr>
              <a:buSzPct val="80000"/>
              <a:buFont typeface="Arial"/>
              <a:buChar char="○"/>
            </a:pPr>
            <a:r>
              <a:rPr lang="en"/>
              <a:t>Given the number of live objects,</a:t>
            </a:r>
          </a:p>
          <a:p>
            <a:pPr rtl="0" lvl="1" indent="-381000" marL="914400">
              <a:spcBef>
                <a:spcPts val="0"/>
              </a:spcBef>
              <a:buClr>
                <a:schemeClr val="dk1"/>
              </a:buClr>
              <a:buSzPct val="80000"/>
              <a:buFont typeface="Arial"/>
              <a:buChar char="○"/>
            </a:pPr>
            <a:r>
              <a:rPr lang="en"/>
              <a:t>Set a </a:t>
            </a:r>
            <a:r>
              <a:rPr b="1" lang="en">
                <a:solidFill>
                  <a:srgbClr val="3C78D8"/>
                </a:solidFill>
              </a:rPr>
              <a:t>high-water mark</a:t>
            </a:r>
            <a:r>
              <a:rPr lang="en">
                <a:solidFill>
                  <a:srgbClr val="000000"/>
                </a:solidFill>
              </a:rPr>
              <a:t>:</a:t>
            </a:r>
          </a:p>
          <a:p>
            <a:pPr rtl="0" lvl="2" indent="-381000" marL="1371600">
              <a:spcBef>
                <a:spcPts val="0"/>
              </a:spcBef>
              <a:buClr>
                <a:schemeClr val="dk1"/>
              </a:buClr>
              <a:buSzPct val="80000"/>
              <a:buFont typeface="Arial"/>
              <a:buChar char="■"/>
            </a:pPr>
            <a:r>
              <a:rPr lang="en">
                <a:solidFill>
                  <a:srgbClr val="000000"/>
                </a:solidFill>
              </a:rPr>
              <a:t>Move all the live objects into gaps below it.</a:t>
            </a:r>
          </a:p>
          <a:p>
            <a:pPr rtl="0" lvl="2" indent="-381000" marL="1371600">
              <a:spcBef>
                <a:spcPts val="0"/>
              </a:spcBef>
              <a:buClr>
                <a:srgbClr val="000000"/>
              </a:buClr>
              <a:buSzPct val="80000"/>
              <a:buFont typeface="Arial"/>
              <a:buChar char="■"/>
            </a:pPr>
            <a:r>
              <a:rPr lang="en">
                <a:solidFill>
                  <a:srgbClr val="000000"/>
                </a:solidFill>
              </a:rPr>
              <a:t>Reclaim all the space above it.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 name="Shape 48"/>
        <p:cNvGrpSpPr/>
        <p:nvPr/>
      </p:nvGrpSpPr>
      <p:grpSpPr>
        <a:xfrm>
          <a:off y="0" x="0"/>
          <a:ext cy="0" cx="0"/>
          <a:chOff y="0" x="0"/>
          <a:chExt cy="0" cx="0"/>
        </a:xfrm>
      </p:grpSpPr>
      <p:sp>
        <p:nvSpPr>
          <p:cNvPr id="49" name="Shape 49"/>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Definitions (cont.)</a:t>
            </a:r>
          </a:p>
        </p:txBody>
      </p:sp>
      <p:sp>
        <p:nvSpPr>
          <p:cNvPr id="50" name="Shape 5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A </a:t>
            </a:r>
            <a:r>
              <a:rPr b="1" lang="en">
                <a:solidFill>
                  <a:srgbClr val="3C78D8"/>
                </a:solidFill>
              </a:rPr>
              <a:t>collector </a:t>
            </a:r>
            <a:r>
              <a:rPr lang="en"/>
              <a:t>is the thread(s) responsible for garbage collection.</a:t>
            </a:r>
          </a:p>
          <a:p>
            <a:pPr rtl="0" lvl="0" indent="-419100" marL="457200">
              <a:spcBef>
                <a:spcPts val="0"/>
              </a:spcBef>
              <a:buClr>
                <a:schemeClr val="dk1"/>
              </a:buClr>
              <a:buSzPct val="100000"/>
              <a:buFont typeface="Arial"/>
              <a:buChar char="●"/>
            </a:pPr>
            <a:r>
              <a:rPr b="1" lang="en">
                <a:solidFill>
                  <a:srgbClr val="3C78D8"/>
                </a:solidFill>
              </a:rPr>
              <a:t>Mutators </a:t>
            </a:r>
            <a:r>
              <a:rPr lang="en"/>
              <a:t>are threads that alter the heap (application code).</a:t>
            </a:r>
          </a:p>
          <a:p>
            <a:pPr lvl="0">
              <a:spcBef>
                <a:spcPts val="0"/>
              </a:spcBef>
              <a:buNone/>
            </a:pPr>
            <a:r>
              <a:t/>
            </a:r>
            <a:endParaRP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1" name="Shape 271"/>
        <p:cNvGrpSpPr/>
        <p:nvPr/>
      </p:nvGrpSpPr>
      <p:grpSpPr>
        <a:xfrm>
          <a:off y="0" x="0"/>
          <a:ext cy="0" cx="0"/>
          <a:chOff y="0" x="0"/>
          <a:chExt cy="0" cx="0"/>
        </a:xfrm>
      </p:grpSpPr>
      <p:sp>
        <p:nvSpPr>
          <p:cNvPr id="272" name="Shape 272"/>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TF compaction: </a:t>
            </a:r>
            <a:r>
              <a:rPr lang="en">
                <a:latin typeface="Courier New"/>
                <a:ea typeface="Courier New"/>
                <a:cs typeface="Courier New"/>
                <a:sym typeface="Courier New"/>
              </a:rPr>
              <a:t>relocate</a:t>
            </a:r>
          </a:p>
        </p:txBody>
      </p:sp>
      <p:pic>
        <p:nvPicPr>
          <p:cNvPr id="273" name="Shape 273"/>
          <p:cNvPicPr preferRelativeResize="0"/>
          <p:nvPr/>
        </p:nvPicPr>
        <p:blipFill>
          <a:blip r:embed="rId3">
            <a:alphaModFix/>
          </a:blip>
          <a:stretch>
            <a:fillRect/>
          </a:stretch>
        </p:blipFill>
        <p:spPr>
          <a:xfrm>
            <a:off y="1417649" x="228600"/>
            <a:ext cy="4551069" cx="8686800"/>
          </a:xfrm>
          <a:prstGeom prst="rect">
            <a:avLst/>
          </a:prstGeom>
          <a:noFill/>
          <a:ln>
            <a:noFill/>
          </a:ln>
        </p:spPr>
      </p:pic>
      <p:sp>
        <p:nvSpPr>
          <p:cNvPr id="274" name="Shape 274"/>
          <p:cNvSpPr txBox="1"/>
          <p:nvPr/>
        </p:nvSpPr>
        <p:spPr>
          <a:xfrm>
            <a:off y="6022700" x="457200"/>
            <a:ext cy="754199" cx="8140500"/>
          </a:xfrm>
          <a:prstGeom prst="rect">
            <a:avLst/>
          </a:prstGeom>
          <a:noFill/>
          <a:ln>
            <a:noFill/>
          </a:ln>
        </p:spPr>
        <p:txBody>
          <a:bodyPr bIns="91425" rIns="91425" lIns="91425" tIns="91425" anchor="t" anchorCtr="0">
            <a:noAutofit/>
          </a:bodyPr>
          <a:lstStyle/>
          <a:p>
            <a:pPr>
              <a:spcBef>
                <a:spcPts val="0"/>
              </a:spcBef>
              <a:buNone/>
            </a:pPr>
            <a:r>
              <a:rPr sz="1700" lang="en"/>
              <a:t>The </a:t>
            </a:r>
            <a:r>
              <a:rPr b="1" sz="1700" lang="en">
                <a:solidFill>
                  <a:srgbClr val="3C78D8"/>
                </a:solidFill>
              </a:rPr>
              <a:t>forwarding address</a:t>
            </a:r>
            <a:r>
              <a:rPr sz="1700" lang="en"/>
              <a:t> will allow us to update old values of pointers to objects above the </a:t>
            </a:r>
            <a:r>
              <a:rPr sz="1700" lang="en" i="1">
                <a:solidFill>
                  <a:srgbClr val="6AA84F"/>
                </a:solidFill>
              </a:rPr>
              <a:t>high-water mark</a:t>
            </a:r>
            <a:r>
              <a:rPr sz="1700" lang="en"/>
              <a:t> (that </a:t>
            </a:r>
            <a:r>
              <a:rPr sz="1700" lang="en">
                <a:latin typeface="Courier New"/>
                <a:ea typeface="Courier New"/>
                <a:cs typeface="Courier New"/>
                <a:sym typeface="Courier New"/>
              </a:rPr>
              <a:t>free </a:t>
            </a:r>
            <a:r>
              <a:rPr sz="1700" lang="en"/>
              <a:t>is pointing to, at the end of the first pass).</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8" name="Shape 278"/>
        <p:cNvGrpSpPr/>
        <p:nvPr/>
      </p:nvGrpSpPr>
      <p:grpSpPr>
        <a:xfrm>
          <a:off y="0" x="0"/>
          <a:ext cy="0" cx="0"/>
          <a:chOff y="0" x="0"/>
          <a:chExt cy="0" cx="0"/>
        </a:xfrm>
      </p:grpSpPr>
      <p:sp>
        <p:nvSpPr>
          <p:cNvPr id="279" name="Shape 279"/>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t/>
            </a:r>
            <a:endParaRPr/>
          </a:p>
          <a:p>
            <a:pPr rtl="0" lvl="0">
              <a:spcBef>
                <a:spcPts val="0"/>
              </a:spcBef>
              <a:buClr>
                <a:schemeClr val="dk1"/>
              </a:buClr>
              <a:buFont typeface="Arial"/>
              <a:buNone/>
            </a:pPr>
            <a:r>
              <a:t/>
            </a:r>
            <a:endParaRPr>
              <a:latin typeface="Courier New"/>
              <a:ea typeface="Courier New"/>
              <a:cs typeface="Courier New"/>
              <a:sym typeface="Courier New"/>
            </a:endParaRPr>
          </a:p>
          <a:p>
            <a:pPr>
              <a:spcBef>
                <a:spcPts val="0"/>
              </a:spcBef>
              <a:buNone/>
            </a:pPr>
            <a:r>
              <a:rPr lang="en"/>
              <a:t>TF compaction: </a:t>
            </a:r>
            <a:r>
              <a:rPr lang="en">
                <a:latin typeface="Courier New"/>
                <a:ea typeface="Courier New"/>
                <a:cs typeface="Courier New"/>
                <a:sym typeface="Courier New"/>
              </a:rPr>
              <a:t>updateReferences</a:t>
            </a:r>
          </a:p>
        </p:txBody>
      </p:sp>
      <p:pic>
        <p:nvPicPr>
          <p:cNvPr id="280" name="Shape 280"/>
          <p:cNvPicPr preferRelativeResize="0"/>
          <p:nvPr/>
        </p:nvPicPr>
        <p:blipFill>
          <a:blip r:embed="rId3">
            <a:alphaModFix/>
          </a:blip>
          <a:stretch>
            <a:fillRect/>
          </a:stretch>
        </p:blipFill>
        <p:spPr>
          <a:xfrm>
            <a:off y="2014537" x="242887"/>
            <a:ext cy="2828925" cx="8658225"/>
          </a:xfrm>
          <a:prstGeom prst="rect">
            <a:avLst/>
          </a:prstGeom>
          <a:noFill/>
          <a:ln>
            <a:noFill/>
          </a:ln>
        </p:spPr>
      </p:pic>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4" name="Shape 284"/>
        <p:cNvGrpSpPr/>
        <p:nvPr/>
      </p:nvGrpSpPr>
      <p:grpSpPr>
        <a:xfrm>
          <a:off y="0" x="0"/>
          <a:ext cy="0" cx="0"/>
          <a:chOff y="0" x="0"/>
          <a:chExt cy="0" cx="0"/>
        </a:xfrm>
      </p:grpSpPr>
      <p:sp>
        <p:nvSpPr>
          <p:cNvPr id="285" name="Shape 285"/>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TF compaction: pros and cons</a:t>
            </a:r>
          </a:p>
        </p:txBody>
      </p:sp>
      <p:sp>
        <p:nvSpPr>
          <p:cNvPr id="286" name="Shape 28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Pros:</a:t>
            </a:r>
          </a:p>
          <a:p>
            <a:pPr rtl="0" lvl="1" indent="-381000" marL="914400">
              <a:spcBef>
                <a:spcPts val="0"/>
              </a:spcBef>
              <a:buClr>
                <a:schemeClr val="dk1"/>
              </a:buClr>
              <a:buSzPct val="80000"/>
              <a:buFont typeface="Arial"/>
              <a:buChar char="○"/>
            </a:pPr>
            <a:r>
              <a:rPr b="1" lang="en"/>
              <a:t>Simplicity and speed</a:t>
            </a:r>
            <a:r>
              <a:rPr lang="en"/>
              <a:t>: minimal work is done at each iteration.</a:t>
            </a:r>
          </a:p>
          <a:p>
            <a:pPr rtl="0" lvl="1" indent="-381000" marL="914400">
              <a:spcBef>
                <a:spcPts val="0"/>
              </a:spcBef>
              <a:buClr>
                <a:schemeClr val="dk1"/>
              </a:buClr>
              <a:buSzPct val="80000"/>
              <a:buFont typeface="Arial"/>
              <a:buChar char="○"/>
            </a:pPr>
            <a:r>
              <a:rPr b="1" lang="en"/>
              <a:t>No memory overhead</a:t>
            </a:r>
            <a:r>
              <a:rPr lang="en"/>
              <a:t>: forwarding addresses are written into slots above the </a:t>
            </a:r>
            <a:r>
              <a:rPr lang="en" i="1">
                <a:solidFill>
                  <a:srgbClr val="6AA84F"/>
                </a:solidFill>
              </a:rPr>
              <a:t>high-water mark</a:t>
            </a:r>
            <a:r>
              <a:rPr lang="en"/>
              <a:t>, </a:t>
            </a:r>
            <a:r>
              <a:rPr lang="en" i="1"/>
              <a:t>after</a:t>
            </a:r>
            <a:r>
              <a:rPr lang="en"/>
              <a:t> the information has been moved, so no information is ever destroyed.</a:t>
            </a:r>
          </a:p>
          <a:p>
            <a:pPr rtl="0" lvl="0" indent="-419100" marL="457200">
              <a:spcBef>
                <a:spcPts val="0"/>
              </a:spcBef>
              <a:buClr>
                <a:schemeClr val="dk1"/>
              </a:buClr>
              <a:buSzPct val="100000"/>
              <a:buFont typeface="Arial"/>
              <a:buChar char="●"/>
            </a:pPr>
            <a:r>
              <a:rPr lang="en"/>
              <a:t>Cons:</a:t>
            </a:r>
          </a:p>
          <a:p>
            <a:pPr rtl="0" lvl="1" indent="-381000" marL="914400">
              <a:spcBef>
                <a:spcPts val="0"/>
              </a:spcBef>
              <a:buClr>
                <a:schemeClr val="dk1"/>
              </a:buClr>
              <a:buSzPct val="80000"/>
              <a:buFont typeface="Arial"/>
              <a:buChar char="○"/>
            </a:pPr>
            <a:r>
              <a:rPr lang="en"/>
              <a:t>The movement of </a:t>
            </a:r>
            <a:r>
              <a:rPr lang="en">
                <a:latin typeface="Courier New"/>
                <a:ea typeface="Courier New"/>
                <a:cs typeface="Courier New"/>
                <a:sym typeface="Courier New"/>
              </a:rPr>
              <a:t>scan</a:t>
            </a:r>
            <a:r>
              <a:rPr lang="en"/>
              <a:t> requires the ability to traverse the heap </a:t>
            </a:r>
            <a:r>
              <a:rPr lang="en" i="1"/>
              <a:t>backwards</a:t>
            </a:r>
            <a:r>
              <a:rPr lang="en"/>
              <a:t>.</a:t>
            </a:r>
          </a:p>
          <a:p>
            <a:pPr rtl="0" lvl="1" indent="-381000" marL="914400">
              <a:spcBef>
                <a:spcPts val="0"/>
              </a:spcBef>
              <a:buClr>
                <a:schemeClr val="dk1"/>
              </a:buClr>
              <a:buSzPct val="80000"/>
              <a:buFont typeface="Arial"/>
              <a:buChar char="○"/>
            </a:pPr>
            <a:r>
              <a:rPr lang="en"/>
              <a:t>Arbitrary move order.</a:t>
            </a: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0" name="Shape 290"/>
        <p:cNvGrpSpPr/>
        <p:nvPr/>
      </p:nvGrpSpPr>
      <p:grpSpPr>
        <a:xfrm>
          <a:off y="0" x="0"/>
          <a:ext cy="0" cx="0"/>
          <a:chOff y="0" x="0"/>
          <a:chExt cy="0" cx="0"/>
        </a:xfrm>
      </p:grpSpPr>
      <p:sp>
        <p:nvSpPr>
          <p:cNvPr id="291" name="Shape 291"/>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TF compaction: an improvement</a:t>
            </a:r>
          </a:p>
        </p:txBody>
      </p:sp>
      <p:sp>
        <p:nvSpPr>
          <p:cNvPr id="292" name="Shape 292"/>
          <p:cNvSpPr txBox="1"/>
          <p:nvPr>
            <p:ph idx="1" type="body"/>
          </p:nvPr>
        </p:nvSpPr>
        <p:spPr>
          <a:xfrm>
            <a:off y="1600200" x="457200"/>
            <a:ext cy="4967700" cx="8229600"/>
          </a:xfrm>
          <a:prstGeom prst="rect">
            <a:avLst/>
          </a:prstGeom>
        </p:spPr>
        <p:txBody>
          <a:bodyPr bIns="91425" rIns="91425" lIns="91425" tIns="91425" anchor="t" anchorCtr="0">
            <a:noAutofit/>
          </a:bodyPr>
          <a:lstStyle/>
          <a:p>
            <a:pPr lvl="0" indent="-419100" marL="457200">
              <a:spcBef>
                <a:spcPts val="0"/>
              </a:spcBef>
              <a:buClr>
                <a:schemeClr val="dk1"/>
              </a:buClr>
              <a:buSzPct val="100000"/>
              <a:buFont typeface="Arial"/>
              <a:buChar char="●"/>
            </a:pPr>
            <a:r>
              <a:rPr lang="en"/>
              <a:t>A possible improvement to the </a:t>
            </a:r>
            <a:r>
              <a:rPr lang="en" i="1">
                <a:solidFill>
                  <a:srgbClr val="6AA84F"/>
                </a:solidFill>
              </a:rPr>
              <a:t>mutator</a:t>
            </a:r>
            <a:r>
              <a:rPr lang="en">
                <a:solidFill>
                  <a:srgbClr val="6AA84F"/>
                </a:solidFill>
              </a:rPr>
              <a:t> </a:t>
            </a:r>
            <a:r>
              <a:rPr lang="en"/>
              <a:t>locality is to move </a:t>
            </a:r>
            <a:r>
              <a:rPr b="1" lang="en"/>
              <a:t>groups </a:t>
            </a:r>
            <a:r>
              <a:rPr lang="en"/>
              <a:t>of consecutive live objects into large gaps, using the fact that objects tend to live and die together in clumps.</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6" name="Shape 296"/>
        <p:cNvGrpSpPr/>
        <p:nvPr/>
      </p:nvGrpSpPr>
      <p:grpSpPr>
        <a:xfrm>
          <a:off y="0" x="0"/>
          <a:ext cy="0" cx="0"/>
          <a:chOff y="0" x="0"/>
          <a:chExt cy="0" cx="0"/>
        </a:xfrm>
      </p:grpSpPr>
      <p:sp>
        <p:nvSpPr>
          <p:cNvPr id="297" name="Shape 297"/>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Lisp 2</a:t>
            </a:r>
          </a:p>
        </p:txBody>
      </p:sp>
      <p:sp>
        <p:nvSpPr>
          <p:cNvPr id="298" name="Shape 29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A </a:t>
            </a:r>
            <a:r>
              <a:rPr b="1" lang="en"/>
              <a:t>sliding </a:t>
            </a:r>
            <a:r>
              <a:rPr lang="en"/>
              <a:t>collector algorithm.</a:t>
            </a:r>
          </a:p>
          <a:p>
            <a:pPr rtl="0" lvl="0" indent="-419100" marL="457200">
              <a:spcBef>
                <a:spcPts val="0"/>
              </a:spcBef>
              <a:buClr>
                <a:schemeClr val="dk1"/>
              </a:buClr>
              <a:buSzPct val="100000"/>
              <a:buFont typeface="Arial"/>
              <a:buChar char="●"/>
            </a:pPr>
            <a:r>
              <a:rPr lang="en"/>
              <a:t>Adds a field to the header of every object for the </a:t>
            </a:r>
            <a:r>
              <a:rPr b="1" lang="en">
                <a:solidFill>
                  <a:srgbClr val="3D85C6"/>
                </a:solidFill>
              </a:rPr>
              <a:t>forwarding address</a:t>
            </a:r>
            <a:r>
              <a:rPr lang="en"/>
              <a:t>.</a:t>
            </a:r>
          </a:p>
          <a:p>
            <a:pPr rtl="0" lvl="1" indent="-381000" marL="914400">
              <a:spcBef>
                <a:spcPts val="0"/>
              </a:spcBef>
              <a:buClr>
                <a:schemeClr val="dk1"/>
              </a:buClr>
              <a:buSzPct val="80000"/>
              <a:buFont typeface="Arial"/>
              <a:buChar char="○"/>
            </a:pPr>
            <a:r>
              <a:rPr lang="en"/>
              <a:t>Can also be used for the </a:t>
            </a:r>
            <a:r>
              <a:rPr lang="en" i="1">
                <a:solidFill>
                  <a:srgbClr val="6AA84F"/>
                </a:solidFill>
              </a:rPr>
              <a:t>mark-bit</a:t>
            </a:r>
            <a:r>
              <a:rPr lang="en"/>
              <a:t>.</a:t>
            </a:r>
          </a:p>
          <a:p>
            <a:pPr rtl="0" lvl="1" indent="-381000" marL="914400">
              <a:spcBef>
                <a:spcPts val="0"/>
              </a:spcBef>
              <a:buClr>
                <a:schemeClr val="dk1"/>
              </a:buClr>
              <a:buSzPct val="80000"/>
              <a:buFont typeface="Arial"/>
              <a:buChar char="○"/>
            </a:pPr>
            <a:r>
              <a:rPr lang="en"/>
              <a:t>That memory overhead is the </a:t>
            </a:r>
            <a:r>
              <a:rPr b="1" lang="en"/>
              <a:t>chief drawback</a:t>
            </a:r>
            <a:r>
              <a:rPr lang="en"/>
              <a:t> of the algorithm.</a:t>
            </a:r>
          </a:p>
          <a:p>
            <a:pPr rtl="0" lvl="0" indent="-419100" marL="457200">
              <a:spcBef>
                <a:spcPts val="0"/>
              </a:spcBef>
              <a:buClr>
                <a:schemeClr val="dk1"/>
              </a:buClr>
              <a:buSzPct val="100000"/>
              <a:buFont typeface="Arial"/>
              <a:buChar char="●"/>
            </a:pPr>
            <a:r>
              <a:rPr lang="en"/>
              <a:t>Can be used with objects of varying sizes.</a:t>
            </a:r>
          </a:p>
          <a:p>
            <a:pPr rtl="0" lvl="0" indent="-419100" marL="457200">
              <a:spcBef>
                <a:spcPts val="0"/>
              </a:spcBef>
              <a:buClr>
                <a:schemeClr val="dk1"/>
              </a:buClr>
              <a:buSzPct val="100000"/>
              <a:buFont typeface="Arial"/>
              <a:buChar char="●"/>
            </a:pPr>
            <a:r>
              <a:rPr lang="en"/>
              <a:t>Arguably the fastest compaction algorithm.</a:t>
            </a:r>
          </a:p>
          <a:p>
            <a:pPr lvl="0">
              <a:spcBef>
                <a:spcPts val="0"/>
              </a:spcBef>
              <a:buNone/>
            </a:pPr>
            <a:r>
              <a:t/>
            </a:r>
            <a:endParaRP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2" name="Shape 302"/>
        <p:cNvGrpSpPr/>
        <p:nvPr/>
      </p:nvGrpSpPr>
      <p:grpSpPr>
        <a:xfrm>
          <a:off y="0" x="0"/>
          <a:ext cy="0" cx="0"/>
          <a:chOff y="0" x="0"/>
          <a:chExt cy="0" cx="0"/>
        </a:xfrm>
      </p:grpSpPr>
      <p:sp>
        <p:nvSpPr>
          <p:cNvPr id="303" name="Shape 303"/>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Three passes over the heap</a:t>
            </a:r>
          </a:p>
        </p:txBody>
      </p:sp>
      <p:sp>
        <p:nvSpPr>
          <p:cNvPr id="304" name="Shape 30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The first pass (after marking):</a:t>
            </a:r>
          </a:p>
          <a:p>
            <a:pPr rtl="0" lvl="1" indent="-381000" marL="914400">
              <a:spcBef>
                <a:spcPts val="0"/>
              </a:spcBef>
              <a:buClr>
                <a:schemeClr val="dk1"/>
              </a:buClr>
              <a:buSzPct val="80000"/>
              <a:buFont typeface="Arial"/>
              <a:buChar char="○"/>
            </a:pPr>
            <a:r>
              <a:rPr lang="en"/>
              <a:t>Compute the future location of each live object.</a:t>
            </a:r>
          </a:p>
          <a:p>
            <a:pPr rtl="0" lvl="1" indent="-381000" marL="914400">
              <a:spcBef>
                <a:spcPts val="0"/>
              </a:spcBef>
              <a:buClr>
                <a:schemeClr val="dk1"/>
              </a:buClr>
              <a:buSzPct val="80000"/>
              <a:buFont typeface="Arial"/>
              <a:buChar char="○"/>
            </a:pPr>
            <a:r>
              <a:rPr lang="en"/>
              <a:t>Store it in the object’s </a:t>
            </a:r>
            <a:r>
              <a:rPr lang="en">
                <a:latin typeface="Courier New"/>
                <a:ea typeface="Courier New"/>
                <a:cs typeface="Courier New"/>
                <a:sym typeface="Courier New"/>
              </a:rPr>
              <a:t>forwardingAddress</a:t>
            </a:r>
            <a:r>
              <a:rPr lang="en"/>
              <a:t> field.</a:t>
            </a:r>
          </a:p>
          <a:p>
            <a:pPr rtl="0" lvl="0" indent="-419100" marL="457200">
              <a:spcBef>
                <a:spcPts val="0"/>
              </a:spcBef>
              <a:buClr>
                <a:schemeClr val="dk1"/>
              </a:buClr>
              <a:buSzPct val="100000"/>
              <a:buFont typeface="Arial"/>
              <a:buChar char="●"/>
            </a:pPr>
            <a:r>
              <a:rPr lang="en"/>
              <a:t>The second pass:</a:t>
            </a:r>
          </a:p>
          <a:p>
            <a:pPr rtl="0" lvl="1" indent="-381000" marL="914400">
              <a:spcBef>
                <a:spcPts val="0"/>
              </a:spcBef>
              <a:buClr>
                <a:schemeClr val="dk1"/>
              </a:buClr>
              <a:buSzPct val="80000"/>
              <a:buFont typeface="Arial"/>
              <a:buChar char="○"/>
            </a:pPr>
            <a:r>
              <a:rPr lang="en"/>
              <a:t>Updates all pointers to the new </a:t>
            </a:r>
            <a:r>
              <a:rPr lang="en" i="1">
                <a:solidFill>
                  <a:srgbClr val="6AA84F"/>
                </a:solidFill>
              </a:rPr>
              <a:t>forwarding address</a:t>
            </a:r>
            <a:r>
              <a:rPr lang="en"/>
              <a:t>.</a:t>
            </a:r>
          </a:p>
          <a:p>
            <a:pPr rtl="0" lvl="0" indent="-419100" marL="457200">
              <a:spcBef>
                <a:spcPts val="0"/>
              </a:spcBef>
              <a:buClr>
                <a:schemeClr val="dk1"/>
              </a:buClr>
              <a:buSzPct val="100000"/>
              <a:buFont typeface="Arial"/>
              <a:buChar char="●"/>
            </a:pPr>
            <a:r>
              <a:rPr lang="en"/>
              <a:t>The third pass:</a:t>
            </a:r>
          </a:p>
          <a:p>
            <a:pPr rtl="0" lvl="1" indent="-381000" marL="914400">
              <a:spcBef>
                <a:spcPts val="0"/>
              </a:spcBef>
              <a:buClr>
                <a:schemeClr val="dk1"/>
              </a:buClr>
              <a:buSzPct val="80000"/>
              <a:buFont typeface="Arial"/>
              <a:buChar char="○"/>
            </a:pPr>
            <a:r>
              <a:rPr lang="en"/>
              <a:t>Moves the actual objects to the </a:t>
            </a:r>
            <a:r>
              <a:rPr lang="en" i="1">
                <a:solidFill>
                  <a:srgbClr val="6AA84F"/>
                </a:solidFill>
              </a:rPr>
              <a:t>forwarding address</a:t>
            </a:r>
            <a:r>
              <a:rPr lang="en"/>
              <a:t>.</a:t>
            </a: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8" name="Shape 308"/>
        <p:cNvGrpSpPr/>
        <p:nvPr/>
      </p:nvGrpSpPr>
      <p:grpSpPr>
        <a:xfrm>
          <a:off y="0" x="0"/>
          <a:ext cy="0" cx="0"/>
          <a:chOff y="0" x="0"/>
          <a:chExt cy="0" cx="0"/>
        </a:xfrm>
      </p:grpSpPr>
      <p:sp>
        <p:nvSpPr>
          <p:cNvPr id="309" name="Shape 309"/>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
              <a:t>Pass direction</a:t>
            </a:r>
          </a:p>
        </p:txBody>
      </p:sp>
      <p:sp>
        <p:nvSpPr>
          <p:cNvPr id="310" name="Shape 31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The direction of the passes (upward in the heap) is opposite to the object’s moving direction (downward). </a:t>
            </a:r>
          </a:p>
          <a:p>
            <a:pPr rtl="0" lvl="0" indent="-419100" marL="457200">
              <a:spcBef>
                <a:spcPts val="0"/>
              </a:spcBef>
              <a:buClr>
                <a:schemeClr val="dk1"/>
              </a:buClr>
              <a:buSzPct val="100000"/>
              <a:buFont typeface="Arial"/>
              <a:buChar char="●"/>
            </a:pPr>
            <a:r>
              <a:rPr lang="en"/>
              <a:t>This guarantees that when the object is copied (in the third pass), the location is already vacant.</a:t>
            </a: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4" name="Shape 314"/>
        <p:cNvGrpSpPr/>
        <p:nvPr/>
      </p:nvGrpSpPr>
      <p:grpSpPr>
        <a:xfrm>
          <a:off y="0" x="0"/>
          <a:ext cy="0" cx="0"/>
          <a:chOff y="0" x="0"/>
          <a:chExt cy="0" cx="0"/>
        </a:xfrm>
      </p:grpSpPr>
      <p:sp>
        <p:nvSpPr>
          <p:cNvPr id="315" name="Shape 315"/>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latin typeface="Courier New"/>
                <a:ea typeface="Courier New"/>
                <a:cs typeface="Courier New"/>
                <a:sym typeface="Courier New"/>
              </a:rPr>
              <a:t>computeLocations</a:t>
            </a:r>
          </a:p>
        </p:txBody>
      </p:sp>
      <p:pic>
        <p:nvPicPr>
          <p:cNvPr id="316" name="Shape 316"/>
          <p:cNvPicPr preferRelativeResize="0"/>
          <p:nvPr/>
        </p:nvPicPr>
        <p:blipFill>
          <a:blip r:embed="rId3">
            <a:alphaModFix/>
          </a:blip>
          <a:stretch>
            <a:fillRect/>
          </a:stretch>
        </p:blipFill>
        <p:spPr>
          <a:xfrm>
            <a:off y="1797999" x="228600"/>
            <a:ext cy="2403737" cx="8686798"/>
          </a:xfrm>
          <a:prstGeom prst="rect">
            <a:avLst/>
          </a:prstGeom>
          <a:noFill/>
          <a:ln>
            <a:noFill/>
          </a:ln>
        </p:spPr>
      </p:pic>
      <p:sp>
        <p:nvSpPr>
          <p:cNvPr id="317" name="Shape 317"/>
          <p:cNvSpPr txBox="1"/>
          <p:nvPr/>
        </p:nvSpPr>
        <p:spPr>
          <a:xfrm>
            <a:off y="5222950" x="682950"/>
            <a:ext cy="889800" cx="7778100"/>
          </a:xfrm>
          <a:prstGeom prst="rect">
            <a:avLst/>
          </a:prstGeom>
          <a:noFill/>
          <a:ln>
            <a:noFill/>
          </a:ln>
        </p:spPr>
        <p:txBody>
          <a:bodyPr bIns="91425" rIns="91425" lIns="91425" tIns="91425" anchor="t" anchorCtr="0">
            <a:noAutofit/>
          </a:bodyPr>
          <a:lstStyle/>
          <a:p>
            <a:pPr>
              <a:spcBef>
                <a:spcPts val="0"/>
              </a:spcBef>
              <a:buNone/>
            </a:pPr>
            <a:r>
              <a:rPr sz="2000" lang="en"/>
              <a:t>Ignore any dead objects - no need to relocate them.</a:t>
            </a: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1" name="Shape 321"/>
        <p:cNvGrpSpPr/>
        <p:nvPr/>
      </p:nvGrpSpPr>
      <p:grpSpPr>
        <a:xfrm>
          <a:off y="0" x="0"/>
          <a:ext cy="0" cx="0"/>
          <a:chOff y="0" x="0"/>
          <a:chExt cy="0" cx="0"/>
        </a:xfrm>
      </p:grpSpPr>
      <p:sp>
        <p:nvSpPr>
          <p:cNvPr id="322" name="Shape 322"/>
          <p:cNvSpPr txBox="1"/>
          <p:nvPr>
            <p:ph type="title"/>
          </p:nvPr>
        </p:nvSpPr>
        <p:spPr>
          <a:xfrm>
            <a:off y="274637" x="457200"/>
            <a:ext cy="1143000" cx="8229600"/>
          </a:xfrm>
          <a:prstGeom prst="rect">
            <a:avLst/>
          </a:prstGeom>
        </p:spPr>
        <p:txBody>
          <a:bodyPr bIns="91425" rIns="91425" lIns="91425" tIns="91425" anchor="b" anchorCtr="0">
            <a:noAutofit/>
          </a:bodyPr>
          <a:lstStyle/>
          <a:p>
            <a:pPr rtl="0">
              <a:spcBef>
                <a:spcPts val="0"/>
              </a:spcBef>
              <a:buNone/>
            </a:pPr>
            <a:r>
              <a:rPr lang="en">
                <a:latin typeface="Courier New"/>
                <a:ea typeface="Courier New"/>
                <a:cs typeface="Courier New"/>
                <a:sym typeface="Courier New"/>
              </a:rPr>
              <a:t>updateReferences</a:t>
            </a:r>
          </a:p>
        </p:txBody>
      </p:sp>
      <p:pic>
        <p:nvPicPr>
          <p:cNvPr id="323" name="Shape 323"/>
          <p:cNvPicPr preferRelativeResize="0"/>
          <p:nvPr/>
        </p:nvPicPr>
        <p:blipFill>
          <a:blip r:embed="rId3">
            <a:alphaModFix/>
          </a:blip>
          <a:stretch>
            <a:fillRect/>
          </a:stretch>
        </p:blipFill>
        <p:spPr>
          <a:xfrm>
            <a:off y="2111025" x="228600"/>
            <a:ext cy="2484297" cx="8686798"/>
          </a:xfrm>
          <a:prstGeom prst="rect">
            <a:avLst/>
          </a:prstGeom>
          <a:noFill/>
          <a:ln>
            <a:noFill/>
          </a:ln>
        </p:spPr>
      </p:pic>
      <p:sp>
        <p:nvSpPr>
          <p:cNvPr id="324" name="Shape 324"/>
          <p:cNvSpPr txBox="1"/>
          <p:nvPr/>
        </p:nvSpPr>
        <p:spPr>
          <a:xfrm>
            <a:off y="5076600" x="564525"/>
            <a:ext cy="702600" cx="8122499"/>
          </a:xfrm>
          <a:prstGeom prst="rect">
            <a:avLst/>
          </a:prstGeom>
          <a:noFill/>
          <a:ln>
            <a:noFill/>
          </a:ln>
        </p:spPr>
        <p:txBody>
          <a:bodyPr bIns="91425" rIns="91425" lIns="91425" tIns="91425" anchor="t" anchorCtr="0">
            <a:noAutofit/>
          </a:bodyPr>
          <a:lstStyle/>
          <a:p>
            <a:pPr>
              <a:spcBef>
                <a:spcPts val="0"/>
              </a:spcBef>
              <a:buNone/>
            </a:pPr>
            <a:r>
              <a:rPr sz="2000" lang="en"/>
              <a:t>Use the </a:t>
            </a:r>
            <a:r>
              <a:rPr sz="2000" lang="en" i="1">
                <a:solidFill>
                  <a:srgbClr val="6AA84F"/>
                </a:solidFill>
              </a:rPr>
              <a:t>forwarding addresses</a:t>
            </a:r>
            <a:r>
              <a:rPr sz="2000" lang="en"/>
              <a:t> to update the references of the </a:t>
            </a:r>
            <a:r>
              <a:rPr sz="2000" lang="en" i="1">
                <a:solidFill>
                  <a:srgbClr val="6AA84F"/>
                </a:solidFill>
              </a:rPr>
              <a:t>live</a:t>
            </a:r>
            <a:r>
              <a:rPr sz="2000" lang="en"/>
              <a:t> objects.</a:t>
            </a:r>
          </a:p>
        </p:txBody>
      </p:sp>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8" name="Shape 328"/>
        <p:cNvGrpSpPr/>
        <p:nvPr/>
      </p:nvGrpSpPr>
      <p:grpSpPr>
        <a:xfrm>
          <a:off y="0" x="0"/>
          <a:ext cy="0" cx="0"/>
          <a:chOff y="0" x="0"/>
          <a:chExt cy="0" cx="0"/>
        </a:xfrm>
      </p:grpSpPr>
      <p:sp>
        <p:nvSpPr>
          <p:cNvPr id="329" name="Shape 329"/>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latin typeface="Courier New"/>
                <a:ea typeface="Courier New"/>
                <a:cs typeface="Courier New"/>
                <a:sym typeface="Courier New"/>
              </a:rPr>
              <a:t>relocate</a:t>
            </a:r>
          </a:p>
        </p:txBody>
      </p:sp>
      <p:pic>
        <p:nvPicPr>
          <p:cNvPr id="330" name="Shape 330"/>
          <p:cNvPicPr preferRelativeResize="0"/>
          <p:nvPr/>
        </p:nvPicPr>
        <p:blipFill>
          <a:blip r:embed="rId3">
            <a:alphaModFix/>
          </a:blip>
          <a:stretch>
            <a:fillRect/>
          </a:stretch>
        </p:blipFill>
        <p:spPr>
          <a:xfrm>
            <a:off y="1828462" x="261925"/>
            <a:ext cy="1800225" cx="8620125"/>
          </a:xfrm>
          <a:prstGeom prst="rect">
            <a:avLst/>
          </a:prstGeom>
          <a:noFill/>
          <a:ln>
            <a:noFill/>
          </a:ln>
        </p:spPr>
      </p:pic>
      <p:sp>
        <p:nvSpPr>
          <p:cNvPr id="331" name="Shape 331"/>
          <p:cNvSpPr txBox="1"/>
          <p:nvPr/>
        </p:nvSpPr>
        <p:spPr>
          <a:xfrm>
            <a:off y="4114800" x="512250"/>
            <a:ext cy="702600" cx="8174400"/>
          </a:xfrm>
          <a:prstGeom prst="rect">
            <a:avLst/>
          </a:prstGeom>
          <a:noFill/>
          <a:ln>
            <a:noFill/>
          </a:ln>
        </p:spPr>
        <p:txBody>
          <a:bodyPr bIns="91425" rIns="91425" lIns="91425" tIns="91425" anchor="t" anchorCtr="0">
            <a:noAutofit/>
          </a:bodyPr>
          <a:lstStyle/>
          <a:p>
            <a:pPr lvl="0">
              <a:spcBef>
                <a:spcPts val="0"/>
              </a:spcBef>
              <a:buNone/>
            </a:pPr>
            <a:r>
              <a:rPr sz="2000" lang="en"/>
              <a:t>Move every object to the </a:t>
            </a:r>
            <a:r>
              <a:rPr sz="2000" lang="en" i="1">
                <a:solidFill>
                  <a:srgbClr val="6AA84F"/>
                </a:solidFill>
              </a:rPr>
              <a:t>forwarding address</a:t>
            </a:r>
            <a:r>
              <a:rPr sz="2000" lang="en"/>
              <a: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sp>
        <p:nvSpPr>
          <p:cNvPr id="55" name="Shape 55"/>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Notation</a:t>
            </a:r>
          </a:p>
        </p:txBody>
      </p:sp>
      <p:sp>
        <p:nvSpPr>
          <p:cNvPr id="56" name="Shape 56"/>
          <p:cNvSpPr txBox="1"/>
          <p:nvPr>
            <p:ph idx="1" type="body"/>
          </p:nvPr>
        </p:nvSpPr>
        <p:spPr>
          <a:xfrm>
            <a:off y="1600200" x="457200"/>
            <a:ext cy="4967700" cx="8229600"/>
          </a:xfrm>
          <a:prstGeom prst="rect">
            <a:avLst/>
          </a:prstGeom>
        </p:spPr>
        <p:txBody>
          <a:bodyPr bIns="91425" rIns="91425" lIns="91425" tIns="91425" anchor="t" anchorCtr="0">
            <a:noAutofit/>
          </a:bodyPr>
          <a:lstStyle/>
          <a:p>
            <a:pPr algn="l" rtl="0" lvl="0" marR="0" indent="-419100" marL="457200">
              <a:lnSpc>
                <a:spcPct val="100000"/>
              </a:lnSpc>
              <a:spcBef>
                <a:spcPts val="600"/>
              </a:spcBef>
              <a:spcAft>
                <a:spcPts val="0"/>
              </a:spcAft>
              <a:buClr>
                <a:schemeClr val="dk1"/>
              </a:buClr>
              <a:buSzPct val="100000"/>
              <a:buFont typeface="Arial"/>
              <a:buChar char="●"/>
            </a:pPr>
            <a:r>
              <a:rPr lang="en"/>
              <a:t>← is the assignment operator.</a:t>
            </a:r>
          </a:p>
          <a:p>
            <a:pPr algn="l" rtl="0" lvl="0" marR="0" indent="-419100" marL="457200">
              <a:lnSpc>
                <a:spcPct val="100000"/>
              </a:lnSpc>
              <a:spcBef>
                <a:spcPts val="600"/>
              </a:spcBef>
              <a:spcAft>
                <a:spcPts val="0"/>
              </a:spcAft>
              <a:buClr>
                <a:schemeClr val="dk1"/>
              </a:buClr>
              <a:buSzPct val="100000"/>
              <a:buFont typeface="Arial"/>
              <a:buChar char="●"/>
            </a:pPr>
            <a:r>
              <a:rPr lang="en"/>
              <a:t>=  is the equality operator. </a:t>
            </a:r>
          </a:p>
          <a:p>
            <a:pPr algn="l" rtl="0" lvl="0" marR="0" indent="-419100" marL="457200">
              <a:lnSpc>
                <a:spcPct val="100000"/>
              </a:lnSpc>
              <a:spcBef>
                <a:spcPts val="600"/>
              </a:spcBef>
              <a:spcAft>
                <a:spcPts val="0"/>
              </a:spcAft>
              <a:buClr>
                <a:schemeClr val="dk1"/>
              </a:buClr>
              <a:buSzPct val="100000"/>
              <a:buFont typeface="Arial"/>
              <a:buChar char="●"/>
            </a:pPr>
            <a:r>
              <a:rPr lang="en">
                <a:latin typeface="Courier New"/>
                <a:ea typeface="Courier New"/>
                <a:cs typeface="Courier New"/>
                <a:sym typeface="Courier New"/>
              </a:rPr>
              <a:t>Pointers(obj)</a:t>
            </a:r>
            <a:r>
              <a:rPr lang="en"/>
              <a:t> - all of </a:t>
            </a:r>
            <a:r>
              <a:rPr lang="en">
                <a:latin typeface="Courier New"/>
                <a:ea typeface="Courier New"/>
                <a:cs typeface="Courier New"/>
                <a:sym typeface="Courier New"/>
              </a:rPr>
              <a:t>obj</a:t>
            </a:r>
            <a:r>
              <a:rPr lang="en"/>
              <a:t>’s fields (which might be data, objects, or pointers to objects).</a:t>
            </a:r>
          </a:p>
        </p:txBody>
      </p:sp>
    </p:spTree>
  </p:cSld>
  <p:clrMapOvr>
    <a:masterClrMapping/>
  </p:clrMapOvr>
  <p:transition spd="slow">
    <p:cut/>
  </p:transition>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5" name="Shape 335"/>
        <p:cNvGrpSpPr/>
        <p:nvPr/>
      </p:nvGrpSpPr>
      <p:grpSpPr>
        <a:xfrm>
          <a:off y="0" x="0"/>
          <a:ext cy="0" cx="0"/>
          <a:chOff y="0" x="0"/>
          <a:chExt cy="0" cx="0"/>
        </a:xfrm>
      </p:grpSpPr>
      <p:sp>
        <p:nvSpPr>
          <p:cNvPr id="336" name="Shape 336"/>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Mark-compact collection: pros</a:t>
            </a:r>
          </a:p>
        </p:txBody>
      </p:sp>
      <p:sp>
        <p:nvSpPr>
          <p:cNvPr id="337" name="Shape 337"/>
          <p:cNvSpPr txBox="1"/>
          <p:nvPr>
            <p:ph idx="1" type="body"/>
          </p:nvPr>
        </p:nvSpPr>
        <p:spPr>
          <a:xfrm>
            <a:off y="1600200" x="457200"/>
            <a:ext cy="4967700" cx="8229600"/>
          </a:xfrm>
          <a:prstGeom prst="rect">
            <a:avLst/>
          </a:prstGeom>
        </p:spPr>
        <p:txBody>
          <a:bodyPr bIns="91425" rIns="91425" lIns="91425" tIns="91425" anchor="t" anchorCtr="0">
            <a:noAutofit/>
          </a:bodyPr>
          <a:lstStyle/>
          <a:p>
            <a:pPr algn="l" rtl="0" lvl="0" marR="0" indent="-419100" marL="457200">
              <a:lnSpc>
                <a:spcPct val="100000"/>
              </a:lnSpc>
              <a:spcBef>
                <a:spcPts val="600"/>
              </a:spcBef>
              <a:spcAft>
                <a:spcPts val="0"/>
              </a:spcAft>
              <a:buClr>
                <a:schemeClr val="dk1"/>
              </a:buClr>
              <a:buSzPct val="100000"/>
              <a:buFont typeface="Arial"/>
              <a:buChar char="●"/>
            </a:pPr>
            <a:r>
              <a:rPr lang="en"/>
              <a:t>Compaction is very effective way to deal with heap </a:t>
            </a:r>
            <a:r>
              <a:rPr lang="en" i="1">
                <a:solidFill>
                  <a:srgbClr val="6AA84F"/>
                </a:solidFill>
              </a:rPr>
              <a:t>fragmentation</a:t>
            </a:r>
            <a:r>
              <a:rPr lang="en"/>
              <a:t>.</a:t>
            </a:r>
          </a:p>
          <a:p>
            <a:pPr algn="l" rtl="0" lvl="0" marR="0" indent="-419100" marL="457200">
              <a:lnSpc>
                <a:spcPct val="100000"/>
              </a:lnSpc>
              <a:spcBef>
                <a:spcPts val="600"/>
              </a:spcBef>
              <a:spcAft>
                <a:spcPts val="0"/>
              </a:spcAft>
              <a:buClr>
                <a:schemeClr val="dk1"/>
              </a:buClr>
              <a:buSzPct val="100000"/>
              <a:buFont typeface="Arial"/>
              <a:buChar char="●"/>
            </a:pPr>
            <a:r>
              <a:rPr lang="en"/>
              <a:t>Allows for very fast sequential allocation, after compaction.</a:t>
            </a:r>
          </a:p>
          <a:p>
            <a:pPr algn="l" rtl="0" lvl="0" marR="0" indent="-419100" marL="457200">
              <a:lnSpc>
                <a:spcPct val="100000"/>
              </a:lnSpc>
              <a:spcBef>
                <a:spcPts val="600"/>
              </a:spcBef>
              <a:spcAft>
                <a:spcPts val="0"/>
              </a:spcAft>
              <a:buClr>
                <a:schemeClr val="dk1"/>
              </a:buClr>
              <a:buSzPct val="100000"/>
              <a:buFont typeface="Arial"/>
              <a:buChar char="●"/>
            </a:pPr>
            <a:r>
              <a:rPr lang="en"/>
              <a:t>Effective in the case of long lived (or immortal) objects, that remain unmoved at the bottom of the heap.</a:t>
            </a:r>
          </a:p>
          <a:p>
            <a:pPr algn="l" rtl="0" lvl="0" marR="0">
              <a:lnSpc>
                <a:spcPct val="100000"/>
              </a:lnSpc>
              <a:spcBef>
                <a:spcPts val="600"/>
              </a:spcBef>
              <a:spcAft>
                <a:spcPts val="0"/>
              </a:spcAft>
              <a:buNone/>
            </a:pPr>
            <a:r>
              <a:t/>
            </a:r>
            <a:endParaRPr/>
          </a:p>
        </p:txBody>
      </p:sp>
    </p:spTree>
  </p:cSld>
  <p:clrMapOvr>
    <a:masterClrMapping/>
  </p:clrMapOvr>
  <p:transition spd="slow">
    <p:cut/>
  </p:transition>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1" name="Shape 341"/>
        <p:cNvGrpSpPr/>
        <p:nvPr/>
      </p:nvGrpSpPr>
      <p:grpSpPr>
        <a:xfrm>
          <a:off y="0" x="0"/>
          <a:ext cy="0" cx="0"/>
          <a:chOff y="0" x="0"/>
          <a:chExt cy="0" cx="0"/>
        </a:xfrm>
      </p:grpSpPr>
      <p:sp>
        <p:nvSpPr>
          <p:cNvPr id="342" name="Shape 342"/>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Mark-compact collection: cons</a:t>
            </a:r>
          </a:p>
        </p:txBody>
      </p:sp>
      <p:sp>
        <p:nvSpPr>
          <p:cNvPr id="343" name="Shape 343"/>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Has some space overheads incurred by storing </a:t>
            </a:r>
            <a:r>
              <a:rPr lang="en" i="1"/>
              <a:t>forwarding addresses</a:t>
            </a:r>
            <a:r>
              <a:rPr lang="en"/>
              <a:t>.</a:t>
            </a:r>
          </a:p>
          <a:p>
            <a:pPr lvl="0" indent="-419100" marL="457200">
              <a:spcBef>
                <a:spcPts val="0"/>
              </a:spcBef>
              <a:buClr>
                <a:schemeClr val="dk1"/>
              </a:buClr>
              <a:buSzPct val="100000"/>
              <a:buFont typeface="Arial"/>
              <a:buChar char="●"/>
            </a:pPr>
            <a:r>
              <a:rPr lang="en"/>
              <a:t>Usually has a slower throughput than </a:t>
            </a:r>
            <a:r>
              <a:rPr b="1" lang="en"/>
              <a:t>mark-sweep</a:t>
            </a:r>
            <a:r>
              <a:rPr lang="en"/>
              <a:t> or </a:t>
            </a:r>
            <a:r>
              <a:rPr b="1" lang="en"/>
              <a:t>copying</a:t>
            </a:r>
            <a:r>
              <a:rPr lang="en"/>
              <a:t> GC, as it requires more passes over the heap.</a:t>
            </a:r>
          </a:p>
        </p:txBody>
      </p:sp>
    </p:spTree>
  </p:cSld>
  <p:clrMapOvr>
    <a:masterClrMapping/>
  </p:clrMapOvr>
  <p:transition spd="slow">
    <p:cut/>
  </p:transition>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7" name="Shape 347"/>
        <p:cNvGrpSpPr/>
        <p:nvPr/>
      </p:nvGrpSpPr>
      <p:grpSpPr>
        <a:xfrm>
          <a:off y="0" x="0"/>
          <a:ext cy="0" cx="0"/>
          <a:chOff y="0" x="0"/>
          <a:chExt cy="0" cx="0"/>
        </a:xfrm>
      </p:grpSpPr>
      <p:sp>
        <p:nvSpPr>
          <p:cNvPr id="348" name="Shape 348"/>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solidFill>
                  <a:schemeClr val="accent1"/>
                </a:solidFill>
              </a:rPr>
              <a:t>Discussion</a:t>
            </a:r>
          </a:p>
        </p:txBody>
      </p:sp>
      <p:sp>
        <p:nvSpPr>
          <p:cNvPr id="349" name="Shape 349"/>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In MS, think of a way to prefetch objects ahead of time.</a:t>
            </a:r>
          </a:p>
          <a:p>
            <a:pPr rtl="0" lvl="0" indent="-419100" marL="457200">
              <a:spcBef>
                <a:spcPts val="0"/>
              </a:spcBef>
              <a:buClr>
                <a:schemeClr val="dk1"/>
              </a:buClr>
              <a:buSzPct val="100000"/>
              <a:buFont typeface="Arial"/>
              <a:buChar char="●"/>
            </a:pPr>
            <a:r>
              <a:rPr lang="en"/>
              <a:t>In MS, think of a way to reduce the size of the worklist.</a:t>
            </a:r>
          </a:p>
          <a:p>
            <a:pPr rtl="0" lvl="0" indent="-419100" marL="457200">
              <a:spcBef>
                <a:spcPts val="0"/>
              </a:spcBef>
              <a:buClr>
                <a:schemeClr val="dk1"/>
              </a:buClr>
              <a:buSzPct val="100000"/>
              <a:buFont typeface="Arial"/>
              <a:buChar char="●"/>
            </a:pPr>
            <a:r>
              <a:rPr lang="en"/>
              <a:t>In MC, think of a way to not use any extra space.</a:t>
            </a:r>
          </a:p>
          <a:p>
            <a:pPr lvl="0" indent="-419100" marL="457200">
              <a:spcBef>
                <a:spcPts val="0"/>
              </a:spcBef>
              <a:buClr>
                <a:schemeClr val="dk1"/>
              </a:buClr>
              <a:buSzPct val="100000"/>
              <a:buFont typeface="Arial"/>
              <a:buChar char="●"/>
            </a:pPr>
            <a:r>
              <a:rPr lang="en"/>
              <a:t>In MC, think of a way to sweep in one pass.</a:t>
            </a:r>
          </a:p>
        </p:txBody>
      </p:sp>
    </p:spTree>
  </p:cSld>
  <p:clrMapOvr>
    <a:masterClrMapping/>
  </p:clrMapOvr>
  <p:transition spd="slow">
    <p:cut/>
  </p:transition>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3" name="Shape 353"/>
        <p:cNvGrpSpPr/>
        <p:nvPr/>
      </p:nvGrpSpPr>
      <p:grpSpPr>
        <a:xfrm>
          <a:off y="0" x="0"/>
          <a:ext cy="0" cx="0"/>
          <a:chOff y="0" x="0"/>
          <a:chExt cy="0" cx="0"/>
        </a:xfrm>
      </p:grpSpPr>
      <p:sp>
        <p:nvSpPr>
          <p:cNvPr id="354" name="Shape 354"/>
          <p:cNvSpPr txBox="1"/>
          <p:nvPr>
            <p:ph type="ctrTitle"/>
          </p:nvPr>
        </p:nvSpPr>
        <p:spPr>
          <a:xfrm>
            <a:off y="751679" x="457200"/>
            <a:ext cy="4012499" cx="8229600"/>
          </a:xfrm>
          <a:prstGeom prst="rect">
            <a:avLst/>
          </a:prstGeom>
        </p:spPr>
        <p:txBody>
          <a:bodyPr bIns="91425" rIns="91425" lIns="91425" tIns="91425" anchor="t" anchorCtr="0">
            <a:noAutofit/>
          </a:bodyPr>
          <a:lstStyle/>
          <a:p>
            <a:pPr rtl="0">
              <a:spcBef>
                <a:spcPts val="0"/>
              </a:spcBef>
              <a:buNone/>
            </a:pPr>
            <a:r>
              <a:rPr lang="en"/>
              <a:t>Fin</a:t>
            </a:r>
          </a:p>
          <a:p>
            <a:pPr rtl="0">
              <a:spcBef>
                <a:spcPts val="0"/>
              </a:spcBef>
              <a:buNone/>
            </a:pPr>
            <a:r>
              <a:t/>
            </a:r>
            <a:endParaRPr/>
          </a:p>
          <a:p>
            <a:pPr rtl="0">
              <a:spcBef>
                <a:spcPts val="0"/>
              </a:spcBef>
              <a:buNone/>
            </a:pPr>
            <a:r>
              <a:t/>
            </a:r>
            <a:endParaRPr b="0" sz="4800">
              <a:solidFill>
                <a:schemeClr val="dk1"/>
              </a:solidFill>
            </a:endParaRPr>
          </a:p>
          <a:p>
            <a:pPr indent="457200" marL="5029200">
              <a:spcBef>
                <a:spcPts val="0"/>
              </a:spcBef>
              <a:buNone/>
            </a:pPr>
            <a:r>
              <a:rPr b="0" sz="4800" lang="en">
                <a:solidFill>
                  <a:schemeClr val="dk1"/>
                </a:solidFill>
              </a:rPr>
              <a:t>＼(^o^)／</a:t>
            </a:r>
          </a:p>
        </p:txBody>
      </p:sp>
      <p:sp>
        <p:nvSpPr>
          <p:cNvPr id="355" name="Shape 355"/>
          <p:cNvSpPr txBox="1"/>
          <p:nvPr>
            <p:ph idx="1" type="subTitle"/>
          </p:nvPr>
        </p:nvSpPr>
        <p:spPr>
          <a:xfrm>
            <a:off y="4955189" x="457200"/>
            <a:ext cy="1643400" cx="8229600"/>
          </a:xfrm>
          <a:prstGeom prst="rect">
            <a:avLst/>
          </a:prstGeom>
        </p:spPr>
        <p:txBody>
          <a:bodyPr bIns="91425" rIns="91425" lIns="91425" tIns="91425" anchor="t" anchorCtr="0">
            <a:noAutofit/>
          </a:bodyPr>
          <a:lstStyle/>
          <a:p>
            <a:pPr rtl="0">
              <a:spcBef>
                <a:spcPts val="0"/>
              </a:spcBef>
              <a:buNone/>
            </a:pPr>
            <a:r>
              <a:rPr lang="en"/>
              <a:t>Questions?</a:t>
            </a:r>
          </a:p>
          <a:p>
            <a:pPr rtl="0">
              <a:spcBef>
                <a:spcPts val="0"/>
              </a:spcBef>
              <a:buNone/>
            </a:pPr>
            <a:r>
              <a:rPr lang="en">
                <a:solidFill>
                  <a:schemeClr val="dk1"/>
                </a:solidFill>
              </a:rPr>
              <a:t>                                </a:t>
            </a:r>
          </a:p>
          <a:p>
            <a:pPr>
              <a:spcBef>
                <a:spcPts val="0"/>
              </a:spcBef>
              <a:buNone/>
            </a:pPr>
            <a:r>
              <a:t/>
            </a:r>
            <a:endParaRPr/>
          </a:p>
        </p:txBody>
      </p:sp>
    </p:spTree>
  </p:cSld>
  <p:clrMapOvr>
    <a:masterClrMapping/>
  </p:clrMapOvr>
  <p:transition spd="slow">
    <p:cut/>
  </p:transition>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9" name="Shape 359"/>
        <p:cNvGrpSpPr/>
        <p:nvPr/>
      </p:nvGrpSpPr>
      <p:grpSpPr>
        <a:xfrm>
          <a:off y="0" x="0"/>
          <a:ext cy="0" cx="0"/>
          <a:chOff y="0" x="0"/>
          <a:chExt cy="0" cx="0"/>
        </a:xfrm>
      </p:grpSpPr>
      <p:sp>
        <p:nvSpPr>
          <p:cNvPr id="360" name="Shape 360"/>
          <p:cNvSpPr txBox="1"/>
          <p:nvPr>
            <p:ph type="ctrTitle"/>
          </p:nvPr>
        </p:nvSpPr>
        <p:spPr>
          <a:xfrm>
            <a:off y="751679" x="457200"/>
            <a:ext cy="4012499" cx="8229600"/>
          </a:xfrm>
          <a:prstGeom prst="rect">
            <a:avLst/>
          </a:prstGeom>
        </p:spPr>
        <p:txBody>
          <a:bodyPr bIns="91425" rIns="91425" lIns="91425" tIns="91425" anchor="t" anchorCtr="0">
            <a:noAutofit/>
          </a:bodyPr>
          <a:lstStyle/>
          <a:p>
            <a:pPr>
              <a:spcBef>
                <a:spcPts val="0"/>
              </a:spcBef>
              <a:buNone/>
            </a:pPr>
            <a:r>
              <a:rPr lang="en"/>
              <a:t>Appendix</a:t>
            </a:r>
          </a:p>
        </p:txBody>
      </p:sp>
      <p:sp>
        <p:nvSpPr>
          <p:cNvPr id="361" name="Shape 361"/>
          <p:cNvSpPr txBox="1"/>
          <p:nvPr>
            <p:ph idx="1" type="subTitle"/>
          </p:nvPr>
        </p:nvSpPr>
        <p:spPr>
          <a:xfrm>
            <a:off y="4955189" x="457200"/>
            <a:ext cy="1643400" cx="8229600"/>
          </a:xfrm>
          <a:prstGeom prst="rect">
            <a:avLst/>
          </a:prstGeom>
        </p:spPr>
        <p:txBody>
          <a:bodyPr bIns="91425" rIns="91425" lIns="91425" tIns="91425" anchor="t" anchorCtr="0">
            <a:noAutofit/>
          </a:bodyPr>
          <a:lstStyle/>
          <a:p>
            <a:pPr>
              <a:spcBef>
                <a:spcPts val="0"/>
              </a:spcBef>
              <a:buNone/>
            </a:pPr>
            <a:r>
              <a:rPr lang="en"/>
              <a:t>Additional algorithms</a:t>
            </a:r>
          </a:p>
        </p:txBody>
      </p:sp>
    </p:spTree>
  </p:cSld>
  <p:clrMapOvr>
    <a:masterClrMapping/>
  </p:clrMapOvr>
  <p:transition spd="slow">
    <p:cut/>
  </p:transition>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5" name="Shape 365"/>
        <p:cNvGrpSpPr/>
        <p:nvPr/>
      </p:nvGrpSpPr>
      <p:grpSpPr>
        <a:xfrm>
          <a:off y="0" x="0"/>
          <a:ext cy="0" cx="0"/>
          <a:chOff y="0" x="0"/>
          <a:chExt cy="0" cx="0"/>
        </a:xfrm>
      </p:grpSpPr>
      <p:sp>
        <p:nvSpPr>
          <p:cNvPr id="366" name="Shape 366"/>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
              <a:t>MS Improvement: </a:t>
            </a:r>
            <a:r>
              <a:rPr sz="3200" lang="en"/>
              <a:t>FIFO prefetch buffer</a:t>
            </a:r>
          </a:p>
        </p:txBody>
      </p:sp>
      <p:sp>
        <p:nvSpPr>
          <p:cNvPr id="367" name="Shape 367"/>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Use a FIFO buffer alongside the mark stack:</a:t>
            </a:r>
          </a:p>
          <a:p>
            <a:pPr rtl="0" lvl="1" indent="-381000" marL="914400">
              <a:spcBef>
                <a:spcPts val="0"/>
              </a:spcBef>
              <a:buClr>
                <a:schemeClr val="dk1"/>
              </a:buClr>
              <a:buSzPct val="80000"/>
              <a:buFont typeface="Arial"/>
              <a:buChar char="○"/>
            </a:pPr>
            <a:r>
              <a:rPr lang="en"/>
              <a:t>To add an object to the worklist:</a:t>
            </a:r>
          </a:p>
          <a:p>
            <a:pPr algn="l" rtl="0" lvl="2" marR="0" indent="-381000" marL="1371600">
              <a:lnSpc>
                <a:spcPct val="100000"/>
              </a:lnSpc>
              <a:spcBef>
                <a:spcPts val="480"/>
              </a:spcBef>
              <a:spcAft>
                <a:spcPts val="0"/>
              </a:spcAft>
              <a:buClr>
                <a:schemeClr val="dk1"/>
              </a:buClr>
              <a:buSzPct val="80000"/>
              <a:buFont typeface="Arial"/>
              <a:buChar char="■"/>
            </a:pPr>
            <a:r>
              <a:rPr lang="en"/>
              <a:t>Push it onto the mark stack.</a:t>
            </a:r>
          </a:p>
          <a:p>
            <a:pPr rtl="0" lvl="1" indent="-381000" marL="914400">
              <a:spcBef>
                <a:spcPts val="0"/>
              </a:spcBef>
              <a:buClr>
                <a:schemeClr val="dk1"/>
              </a:buClr>
              <a:buSzPct val="80000"/>
              <a:buFont typeface="Arial"/>
              <a:buChar char="○"/>
            </a:pPr>
            <a:r>
              <a:rPr lang="en"/>
              <a:t>To remove an object from the worklist</a:t>
            </a:r>
          </a:p>
          <a:p>
            <a:pPr rtl="0" lvl="2" indent="-381000" marL="1371600">
              <a:spcBef>
                <a:spcPts val="0"/>
              </a:spcBef>
              <a:buClr>
                <a:schemeClr val="dk1"/>
              </a:buClr>
              <a:buSzPct val="80000"/>
              <a:buFont typeface="Arial"/>
              <a:buChar char="■"/>
            </a:pPr>
            <a:r>
              <a:rPr lang="en"/>
              <a:t>Remove the oldest item from the buffer.</a:t>
            </a:r>
          </a:p>
          <a:p>
            <a:pPr rtl="0" lvl="2" indent="-381000" marL="1371600">
              <a:spcBef>
                <a:spcPts val="0"/>
              </a:spcBef>
              <a:buClr>
                <a:schemeClr val="dk1"/>
              </a:buClr>
              <a:buSzPct val="80000"/>
              <a:buFont typeface="Arial"/>
              <a:buChar char="■"/>
            </a:pPr>
            <a:r>
              <a:rPr lang="en"/>
              <a:t>Insert the entry at the top of the stack to the buffer.</a:t>
            </a:r>
          </a:p>
          <a:p>
            <a:pPr rtl="0" lvl="2" indent="-381000" marL="1371600">
              <a:spcBef>
                <a:spcPts val="0"/>
              </a:spcBef>
              <a:buClr>
                <a:schemeClr val="dk1"/>
              </a:buClr>
              <a:buSzPct val="80000"/>
              <a:buFont typeface="Arial"/>
              <a:buChar char="■"/>
            </a:pPr>
            <a:r>
              <a:rPr lang="en"/>
              <a:t>Prefetch the object to which the entry points.</a:t>
            </a:r>
          </a:p>
          <a:p>
            <a:pPr rtl="0" lvl="3" indent="-342900" marL="1828800">
              <a:spcBef>
                <a:spcPts val="0"/>
              </a:spcBef>
              <a:buClr>
                <a:schemeClr val="dk1"/>
              </a:buClr>
              <a:buSzPct val="60000"/>
              <a:buFont typeface="Arial"/>
              <a:buChar char="●"/>
            </a:pPr>
            <a:r>
              <a:rPr lang="en"/>
              <a:t>It will be in the cache when the entry leaves the buffer.</a:t>
            </a:r>
          </a:p>
        </p:txBody>
      </p:sp>
    </p:spTree>
  </p:cSld>
  <p:clrMapOvr>
    <a:masterClrMapping/>
  </p:clrMapOvr>
  <p:transition spd="slow">
    <p:cut/>
  </p:transition>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1" name="Shape 371"/>
        <p:cNvGrpSpPr/>
        <p:nvPr/>
      </p:nvGrpSpPr>
      <p:grpSpPr>
        <a:xfrm>
          <a:off y="0" x="0"/>
          <a:ext cy="0" cx="0"/>
          <a:chOff y="0" x="0"/>
          <a:chExt cy="0" cx="0"/>
        </a:xfrm>
      </p:grpSpPr>
      <p:sp>
        <p:nvSpPr>
          <p:cNvPr id="372" name="Shape 372"/>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Clr>
                <a:schemeClr val="dk1"/>
              </a:buClr>
              <a:buSzPct val="36666"/>
              <a:buFont typeface="Arial"/>
              <a:buNone/>
            </a:pPr>
            <a:r>
              <a:rPr sz="3000" lang="en"/>
              <a:t>FIFO prefetch buffer</a:t>
            </a:r>
          </a:p>
          <a:p>
            <a:pPr rtl="0" lvl="0">
              <a:spcBef>
                <a:spcPts val="0"/>
              </a:spcBef>
              <a:buNone/>
            </a:pPr>
            <a:r>
              <a:t/>
            </a:r>
            <a:endParaRPr/>
          </a:p>
        </p:txBody>
      </p:sp>
      <p:sp>
        <p:nvSpPr>
          <p:cNvPr id="373" name="Shape 373"/>
          <p:cNvSpPr/>
          <p:nvPr/>
        </p:nvSpPr>
        <p:spPr>
          <a:xfrm>
            <a:off y="1544450" x="853050"/>
            <a:ext cy="3187800" cx="1436699"/>
          </a:xfrm>
          <a:prstGeom prst="rect">
            <a:avLst/>
          </a:prstGeom>
          <a:solidFill>
            <a:srgbClr val="EFEFEF"/>
          </a:solidFill>
          <a:ln w="19050" cap="flat">
            <a:solidFill>
              <a:schemeClr val="dk2"/>
            </a:solidFill>
            <a:prstDash val="solid"/>
            <a:round/>
            <a:headEnd w="med" len="med" type="none"/>
            <a:tailEnd w="med" len="med" type="none"/>
          </a:ln>
        </p:spPr>
        <p:txBody>
          <a:bodyPr bIns="91425" rIns="91425" lIns="91425" tIns="91425" anchor="b" anchorCtr="0">
            <a:noAutofit/>
          </a:bodyPr>
          <a:lstStyle/>
          <a:p>
            <a:pPr algn="ctr" rtl="0" lvl="0">
              <a:spcBef>
                <a:spcPts val="0"/>
              </a:spcBef>
              <a:buNone/>
            </a:pPr>
            <a:r>
              <a:rPr lang="en"/>
              <a:t>mark stack</a:t>
            </a:r>
          </a:p>
        </p:txBody>
      </p:sp>
      <p:sp>
        <p:nvSpPr>
          <p:cNvPr id="374" name="Shape 374"/>
          <p:cNvSpPr/>
          <p:nvPr/>
        </p:nvSpPr>
        <p:spPr>
          <a:xfrm>
            <a:off y="1510775" x="5780475"/>
            <a:ext cy="426599" cx="718199"/>
          </a:xfrm>
          <a:prstGeom prst="rect">
            <a:avLst/>
          </a:prstGeom>
          <a:solidFill>
            <a:srgbClr val="434343"/>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lang="en">
                <a:solidFill>
                  <a:srgbClr val="D9D9D9"/>
                </a:solidFill>
              </a:rPr>
              <a:t>roots</a:t>
            </a:r>
          </a:p>
        </p:txBody>
      </p:sp>
      <p:sp>
        <p:nvSpPr>
          <p:cNvPr id="375" name="Shape 375"/>
          <p:cNvSpPr/>
          <p:nvPr/>
        </p:nvSpPr>
        <p:spPr>
          <a:xfrm>
            <a:off y="2157025" x="6276100"/>
            <a:ext cy="426599" cx="880199"/>
          </a:xfrm>
          <a:prstGeom prst="rect">
            <a:avLst/>
          </a:prstGeom>
          <a:solidFill>
            <a:srgbClr val="999999"/>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lang="en"/>
              <a:t>children</a:t>
            </a:r>
          </a:p>
        </p:txBody>
      </p:sp>
      <p:sp>
        <p:nvSpPr>
          <p:cNvPr id="376" name="Shape 376"/>
          <p:cNvSpPr/>
          <p:nvPr/>
        </p:nvSpPr>
        <p:spPr>
          <a:xfrm>
            <a:off y="2157025" x="5003025"/>
            <a:ext cy="426599" cx="880199"/>
          </a:xfrm>
          <a:prstGeom prst="rect">
            <a:avLst/>
          </a:prstGeom>
          <a:solidFill>
            <a:srgbClr val="999999"/>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lang="en"/>
              <a:t>children</a:t>
            </a:r>
          </a:p>
        </p:txBody>
      </p:sp>
      <p:cxnSp>
        <p:nvCxnSpPr>
          <p:cNvPr id="377" name="Shape 377"/>
          <p:cNvCxnSpPr>
            <a:stCxn id="374" idx="1"/>
            <a:endCxn id="376" idx="0"/>
          </p:cNvCxnSpPr>
          <p:nvPr/>
        </p:nvCxnSpPr>
        <p:spPr>
          <a:xfrm flipH="1">
            <a:off y="1724074" x="5442975"/>
            <a:ext cy="432900" cx="337500"/>
          </a:xfrm>
          <a:prstGeom prst="straightConnector1">
            <a:avLst/>
          </a:prstGeom>
          <a:noFill/>
          <a:ln w="19050" cap="flat">
            <a:solidFill>
              <a:schemeClr val="dk2"/>
            </a:solidFill>
            <a:prstDash val="solid"/>
            <a:round/>
            <a:headEnd w="lg" len="lg" type="none"/>
            <a:tailEnd w="lg" len="lg" type="triangle"/>
          </a:ln>
        </p:spPr>
      </p:cxnSp>
      <p:cxnSp>
        <p:nvCxnSpPr>
          <p:cNvPr id="378" name="Shape 378"/>
          <p:cNvCxnSpPr>
            <a:stCxn id="374" idx="3"/>
            <a:endCxn id="375" idx="0"/>
          </p:cNvCxnSpPr>
          <p:nvPr/>
        </p:nvCxnSpPr>
        <p:spPr>
          <a:xfrm>
            <a:off y="1724074" x="6498674"/>
            <a:ext cy="432900" cx="217500"/>
          </a:xfrm>
          <a:prstGeom prst="straightConnector1">
            <a:avLst/>
          </a:prstGeom>
          <a:noFill/>
          <a:ln w="19050" cap="flat">
            <a:solidFill>
              <a:schemeClr val="dk2"/>
            </a:solidFill>
            <a:prstDash val="solid"/>
            <a:round/>
            <a:headEnd w="lg" len="lg" type="none"/>
            <a:tailEnd w="lg" len="lg" type="triangle"/>
          </a:ln>
        </p:spPr>
      </p:cxnSp>
      <p:sp>
        <p:nvSpPr>
          <p:cNvPr id="379" name="Shape 379"/>
          <p:cNvSpPr/>
          <p:nvPr/>
        </p:nvSpPr>
        <p:spPr>
          <a:xfrm>
            <a:off y="2925050" x="4470750"/>
            <a:ext cy="426599" cx="880199"/>
          </a:xfrm>
          <a:prstGeom prst="rect">
            <a:avLst/>
          </a:prstGeom>
          <a:solidFill>
            <a:srgbClr val="D9D9D9"/>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lang="en"/>
              <a:t>...</a:t>
            </a:r>
          </a:p>
        </p:txBody>
      </p:sp>
      <p:sp>
        <p:nvSpPr>
          <p:cNvPr id="380" name="Shape 380"/>
          <p:cNvSpPr/>
          <p:nvPr/>
        </p:nvSpPr>
        <p:spPr>
          <a:xfrm>
            <a:off y="2925050" x="5618475"/>
            <a:ext cy="426599" cx="880199"/>
          </a:xfrm>
          <a:prstGeom prst="rect">
            <a:avLst/>
          </a:prstGeom>
          <a:solidFill>
            <a:srgbClr val="D9D9D9"/>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lang="en"/>
              <a:t>...</a:t>
            </a:r>
          </a:p>
        </p:txBody>
      </p:sp>
      <p:sp>
        <p:nvSpPr>
          <p:cNvPr id="381" name="Shape 381"/>
          <p:cNvSpPr/>
          <p:nvPr/>
        </p:nvSpPr>
        <p:spPr>
          <a:xfrm>
            <a:off y="2925050" x="6829575"/>
            <a:ext cy="426599" cx="880199"/>
          </a:xfrm>
          <a:prstGeom prst="rect">
            <a:avLst/>
          </a:prstGeom>
          <a:solidFill>
            <a:srgbClr val="D9D9D9"/>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lang="en"/>
              <a:t>...</a:t>
            </a:r>
          </a:p>
        </p:txBody>
      </p:sp>
      <p:cxnSp>
        <p:nvCxnSpPr>
          <p:cNvPr id="382" name="Shape 382"/>
          <p:cNvCxnSpPr>
            <a:stCxn id="376" idx="1"/>
            <a:endCxn id="379" idx="0"/>
          </p:cNvCxnSpPr>
          <p:nvPr/>
        </p:nvCxnSpPr>
        <p:spPr>
          <a:xfrm flipH="1">
            <a:off y="2370324" x="4910925"/>
            <a:ext cy="554700" cx="92100"/>
          </a:xfrm>
          <a:prstGeom prst="straightConnector1">
            <a:avLst/>
          </a:prstGeom>
          <a:noFill/>
          <a:ln w="19050" cap="flat">
            <a:solidFill>
              <a:schemeClr val="dk2"/>
            </a:solidFill>
            <a:prstDash val="solid"/>
            <a:round/>
            <a:headEnd w="lg" len="lg" type="none"/>
            <a:tailEnd w="lg" len="lg" type="triangle"/>
          </a:ln>
        </p:spPr>
      </p:cxnSp>
      <p:cxnSp>
        <p:nvCxnSpPr>
          <p:cNvPr id="383" name="Shape 383"/>
          <p:cNvCxnSpPr>
            <a:stCxn id="376" idx="2"/>
            <a:endCxn id="380" idx="0"/>
          </p:cNvCxnSpPr>
          <p:nvPr/>
        </p:nvCxnSpPr>
        <p:spPr>
          <a:xfrm>
            <a:off y="2583624" x="5443124"/>
            <a:ext cy="341400" cx="615600"/>
          </a:xfrm>
          <a:prstGeom prst="straightConnector1">
            <a:avLst/>
          </a:prstGeom>
          <a:noFill/>
          <a:ln w="19050" cap="flat">
            <a:solidFill>
              <a:schemeClr val="dk2"/>
            </a:solidFill>
            <a:prstDash val="solid"/>
            <a:round/>
            <a:headEnd w="lg" len="lg" type="none"/>
            <a:tailEnd w="lg" len="lg" type="triangle"/>
          </a:ln>
        </p:spPr>
      </p:cxnSp>
      <p:cxnSp>
        <p:nvCxnSpPr>
          <p:cNvPr id="384" name="Shape 384"/>
          <p:cNvCxnSpPr>
            <a:stCxn id="375" idx="2"/>
            <a:endCxn id="381" idx="0"/>
          </p:cNvCxnSpPr>
          <p:nvPr/>
        </p:nvCxnSpPr>
        <p:spPr>
          <a:xfrm>
            <a:off y="2583624" x="6716199"/>
            <a:ext cy="341400" cx="553500"/>
          </a:xfrm>
          <a:prstGeom prst="straightConnector1">
            <a:avLst/>
          </a:prstGeom>
          <a:noFill/>
          <a:ln w="19050" cap="flat">
            <a:solidFill>
              <a:schemeClr val="dk2"/>
            </a:solidFill>
            <a:prstDash val="solid"/>
            <a:round/>
            <a:headEnd w="lg" len="lg" type="none"/>
            <a:tailEnd w="lg" len="lg" type="triangle"/>
          </a:ln>
        </p:spPr>
      </p:cxnSp>
      <p:cxnSp>
        <p:nvCxnSpPr>
          <p:cNvPr id="385" name="Shape 385"/>
          <p:cNvCxnSpPr/>
          <p:nvPr/>
        </p:nvCxnSpPr>
        <p:spPr>
          <a:xfrm>
            <a:off y="4339275" x="853050"/>
            <a:ext cy="0" cx="1447800"/>
          </a:xfrm>
          <a:prstGeom prst="straightConnector1">
            <a:avLst/>
          </a:prstGeom>
          <a:noFill/>
          <a:ln w="38100" cap="flat">
            <a:solidFill>
              <a:schemeClr val="dk2"/>
            </a:solidFill>
            <a:prstDash val="solid"/>
            <a:round/>
            <a:headEnd w="lg" len="lg" type="none"/>
            <a:tailEnd w="lg" len="lg" type="none"/>
          </a:ln>
        </p:spPr>
      </p:cxnSp>
      <p:cxnSp>
        <p:nvCxnSpPr>
          <p:cNvPr id="386" name="Shape 386"/>
          <p:cNvCxnSpPr/>
          <p:nvPr/>
        </p:nvCxnSpPr>
        <p:spPr>
          <a:xfrm>
            <a:off y="3986575" x="847500"/>
            <a:ext cy="0" cx="1447800"/>
          </a:xfrm>
          <a:prstGeom prst="straightConnector1">
            <a:avLst/>
          </a:prstGeom>
          <a:noFill/>
          <a:ln w="38100" cap="flat">
            <a:solidFill>
              <a:schemeClr val="dk2"/>
            </a:solidFill>
            <a:prstDash val="solid"/>
            <a:round/>
            <a:headEnd w="lg" len="lg" type="none"/>
            <a:tailEnd w="lg" len="lg" type="none"/>
          </a:ln>
        </p:spPr>
      </p:cxnSp>
      <p:cxnSp>
        <p:nvCxnSpPr>
          <p:cNvPr id="387" name="Shape 387"/>
          <p:cNvCxnSpPr/>
          <p:nvPr/>
        </p:nvCxnSpPr>
        <p:spPr>
          <a:xfrm>
            <a:off y="3633875" x="853050"/>
            <a:ext cy="0" cx="1447800"/>
          </a:xfrm>
          <a:prstGeom prst="straightConnector1">
            <a:avLst/>
          </a:prstGeom>
          <a:noFill/>
          <a:ln w="38100" cap="flat">
            <a:solidFill>
              <a:schemeClr val="dk2"/>
            </a:solidFill>
            <a:prstDash val="solid"/>
            <a:round/>
            <a:headEnd w="lg" len="lg" type="none"/>
            <a:tailEnd w="lg" len="lg" type="none"/>
          </a:ln>
        </p:spPr>
      </p:cxnSp>
      <p:sp>
        <p:nvSpPr>
          <p:cNvPr id="388" name="Shape 388"/>
          <p:cNvSpPr/>
          <p:nvPr/>
        </p:nvSpPr>
        <p:spPr>
          <a:xfrm>
            <a:off y="4177550" x="3513150"/>
            <a:ext cy="554700" cx="2323199"/>
          </a:xfrm>
          <a:prstGeom prst="rect">
            <a:avLst/>
          </a:prstGeom>
          <a:solidFill>
            <a:srgbClr val="EFEFEF"/>
          </a:solidFill>
          <a:ln w="19050" cap="flat">
            <a:solidFill>
              <a:schemeClr val="dk2"/>
            </a:solidFill>
            <a:prstDash val="solid"/>
            <a:round/>
            <a:headEnd w="med" len="med" type="none"/>
            <a:tailEnd w="med" len="med" type="none"/>
          </a:ln>
        </p:spPr>
        <p:txBody>
          <a:bodyPr bIns="91425" rIns="91425" lIns="91425" tIns="91425" anchor="b" anchorCtr="0">
            <a:noAutofit/>
          </a:bodyPr>
          <a:lstStyle/>
          <a:p>
            <a:pPr rtl="0" lvl="0">
              <a:spcBef>
                <a:spcPts val="0"/>
              </a:spcBef>
              <a:buNone/>
            </a:pPr>
            <a:r>
              <a:rPr lang="en"/>
              <a:t>FIFO</a:t>
            </a:r>
          </a:p>
        </p:txBody>
      </p:sp>
      <p:cxnSp>
        <p:nvCxnSpPr>
          <p:cNvPr id="389" name="Shape 389"/>
          <p:cNvCxnSpPr>
            <a:stCxn id="376" idx="1"/>
          </p:cNvCxnSpPr>
          <p:nvPr/>
        </p:nvCxnSpPr>
        <p:spPr>
          <a:xfrm flipH="1">
            <a:off y="2370324" x="2300925"/>
            <a:ext cy="2069999" cx="2702100"/>
          </a:xfrm>
          <a:prstGeom prst="straightConnector1">
            <a:avLst/>
          </a:prstGeom>
          <a:noFill/>
          <a:ln w="19050" cap="flat">
            <a:solidFill>
              <a:schemeClr val="dk2"/>
            </a:solidFill>
            <a:prstDash val="solid"/>
            <a:round/>
            <a:headEnd w="lg" len="lg" type="none"/>
            <a:tailEnd w="lg" len="lg" type="triangle"/>
          </a:ln>
        </p:spPr>
      </p:cxnSp>
      <p:cxnSp>
        <p:nvCxnSpPr>
          <p:cNvPr id="390" name="Shape 390"/>
          <p:cNvCxnSpPr>
            <a:endCxn id="388" idx="1"/>
          </p:cNvCxnSpPr>
          <p:nvPr/>
        </p:nvCxnSpPr>
        <p:spPr>
          <a:xfrm rot="10800000" flipH="1">
            <a:off y="4454900" x="2289750"/>
            <a:ext cy="19200" cx="1223400"/>
          </a:xfrm>
          <a:prstGeom prst="straightConnector1">
            <a:avLst/>
          </a:prstGeom>
          <a:noFill/>
          <a:ln w="19050" cap="flat">
            <a:solidFill>
              <a:schemeClr val="dk2"/>
            </a:solidFill>
            <a:prstDash val="solid"/>
            <a:round/>
            <a:headEnd w="lg" len="lg" type="none"/>
            <a:tailEnd w="lg" len="lg" type="triangle"/>
          </a:ln>
        </p:spPr>
      </p:cxnSp>
      <p:cxnSp>
        <p:nvCxnSpPr>
          <p:cNvPr id="391" name="Shape 391"/>
          <p:cNvCxnSpPr/>
          <p:nvPr/>
        </p:nvCxnSpPr>
        <p:spPr>
          <a:xfrm rot="10800000" flipH="1">
            <a:off y="4454775" x="5836350"/>
            <a:ext cy="19199" cx="1223399"/>
          </a:xfrm>
          <a:prstGeom prst="straightConnector1">
            <a:avLst/>
          </a:prstGeom>
          <a:noFill/>
          <a:ln w="19050" cap="flat">
            <a:solidFill>
              <a:schemeClr val="dk2"/>
            </a:solidFill>
            <a:prstDash val="solid"/>
            <a:round/>
            <a:headEnd w="lg" len="lg" type="none"/>
            <a:tailEnd w="lg" len="lg" type="triangle"/>
          </a:ln>
        </p:spPr>
      </p:cxnSp>
      <p:sp>
        <p:nvSpPr>
          <p:cNvPr id="392" name="Shape 392"/>
          <p:cNvSpPr txBox="1"/>
          <p:nvPr/>
        </p:nvSpPr>
        <p:spPr>
          <a:xfrm>
            <a:off y="4238275" x="7048650"/>
            <a:ext cy="754199" cx="1162200"/>
          </a:xfrm>
          <a:prstGeom prst="rect">
            <a:avLst/>
          </a:prstGeom>
          <a:noFill/>
          <a:ln>
            <a:noFill/>
          </a:ln>
        </p:spPr>
        <p:txBody>
          <a:bodyPr bIns="91425" rIns="91425" lIns="91425" tIns="91425" anchor="t" anchorCtr="0">
            <a:noAutofit/>
          </a:bodyPr>
          <a:lstStyle/>
          <a:p>
            <a:pPr rtl="0" lvl="0">
              <a:spcBef>
                <a:spcPts val="0"/>
              </a:spcBef>
              <a:buNone/>
            </a:pPr>
            <a:r>
              <a:rPr lang="en">
                <a:latin typeface="Courier New"/>
                <a:ea typeface="Courier New"/>
                <a:cs typeface="Courier New"/>
                <a:sym typeface="Courier New"/>
              </a:rPr>
              <a:t>remove()</a:t>
            </a:r>
          </a:p>
        </p:txBody>
      </p:sp>
      <p:cxnSp>
        <p:nvCxnSpPr>
          <p:cNvPr id="393" name="Shape 393"/>
          <p:cNvCxnSpPr/>
          <p:nvPr/>
        </p:nvCxnSpPr>
        <p:spPr>
          <a:xfrm>
            <a:off y="4743350" x="3782575"/>
            <a:ext cy="505200" cx="11100"/>
          </a:xfrm>
          <a:prstGeom prst="straightConnector1">
            <a:avLst/>
          </a:prstGeom>
          <a:noFill/>
          <a:ln w="19050" cap="flat">
            <a:solidFill>
              <a:schemeClr val="dk2"/>
            </a:solidFill>
            <a:prstDash val="solid"/>
            <a:round/>
            <a:headEnd w="lg" len="lg" type="none"/>
            <a:tailEnd w="lg" len="lg" type="triangle"/>
          </a:ln>
        </p:spPr>
      </p:cxnSp>
      <p:sp>
        <p:nvSpPr>
          <p:cNvPr id="394" name="Shape 394"/>
          <p:cNvSpPr txBox="1"/>
          <p:nvPr/>
        </p:nvSpPr>
        <p:spPr>
          <a:xfrm>
            <a:off y="5259650" x="3591750"/>
            <a:ext cy="754199" cx="1319100"/>
          </a:xfrm>
          <a:prstGeom prst="rect">
            <a:avLst/>
          </a:prstGeom>
          <a:noFill/>
          <a:ln>
            <a:noFill/>
          </a:ln>
        </p:spPr>
        <p:txBody>
          <a:bodyPr bIns="91425" rIns="91425" lIns="91425" tIns="91425" anchor="t" anchorCtr="0">
            <a:noAutofit/>
          </a:bodyPr>
          <a:lstStyle/>
          <a:p>
            <a:pPr rtl="0" lvl="0">
              <a:spcBef>
                <a:spcPts val="0"/>
              </a:spcBef>
              <a:buNone/>
            </a:pPr>
            <a:r>
              <a:rPr lang="en">
                <a:latin typeface="Courier New"/>
                <a:ea typeface="Courier New"/>
                <a:cs typeface="Courier New"/>
                <a:sym typeface="Courier New"/>
              </a:rPr>
              <a:t>prefetch()</a:t>
            </a:r>
          </a:p>
        </p:txBody>
      </p:sp>
      <p:sp>
        <p:nvSpPr>
          <p:cNvPr id="395" name="Shape 395"/>
          <p:cNvSpPr txBox="1"/>
          <p:nvPr/>
        </p:nvSpPr>
        <p:spPr>
          <a:xfrm>
            <a:off y="4619900" x="2491775"/>
            <a:ext cy="754199" cx="615299"/>
          </a:xfrm>
          <a:prstGeom prst="rect">
            <a:avLst/>
          </a:prstGeom>
          <a:noFill/>
          <a:ln>
            <a:noFill/>
          </a:ln>
        </p:spPr>
        <p:txBody>
          <a:bodyPr bIns="91425" rIns="91425" lIns="91425" tIns="91425" anchor="t" anchorCtr="0">
            <a:noAutofit/>
          </a:bodyPr>
          <a:lstStyle/>
          <a:p>
            <a:pPr rtl="0" lvl="0">
              <a:spcBef>
                <a:spcPts val="0"/>
              </a:spcBef>
              <a:buNone/>
            </a:pPr>
            <a:r>
              <a:rPr lang="en"/>
              <a:t>addr</a:t>
            </a:r>
          </a:p>
        </p:txBody>
      </p:sp>
      <p:sp>
        <p:nvSpPr>
          <p:cNvPr id="396" name="Shape 396"/>
          <p:cNvSpPr txBox="1"/>
          <p:nvPr/>
        </p:nvSpPr>
        <p:spPr>
          <a:xfrm>
            <a:off y="2270575" x="4037025"/>
            <a:ext cy="754199" cx="813899"/>
          </a:xfrm>
          <a:prstGeom prst="rect">
            <a:avLst/>
          </a:prstGeom>
          <a:noFill/>
          <a:ln>
            <a:noFill/>
          </a:ln>
        </p:spPr>
        <p:txBody>
          <a:bodyPr bIns="91425" rIns="91425" lIns="91425" tIns="91425" anchor="t" anchorCtr="0">
            <a:noAutofit/>
          </a:bodyPr>
          <a:lstStyle/>
          <a:p>
            <a:pPr rtl="0" lvl="0">
              <a:spcBef>
                <a:spcPts val="0"/>
              </a:spcBef>
              <a:buNone/>
            </a:pPr>
            <a:r>
              <a:rPr lang="en">
                <a:latin typeface="Courier New"/>
                <a:ea typeface="Courier New"/>
                <a:cs typeface="Courier New"/>
                <a:sym typeface="Courier New"/>
              </a:rPr>
              <a:t>add()</a:t>
            </a:r>
          </a:p>
        </p:txBody>
      </p:sp>
      <p:sp>
        <p:nvSpPr>
          <p:cNvPr id="397" name="Shape 397"/>
          <p:cNvSpPr txBox="1"/>
          <p:nvPr/>
        </p:nvSpPr>
        <p:spPr>
          <a:xfrm>
            <a:off y="3417875" x="3374775"/>
            <a:ext cy="754199" cx="615299"/>
          </a:xfrm>
          <a:prstGeom prst="rect">
            <a:avLst/>
          </a:prstGeom>
          <a:noFill/>
          <a:ln>
            <a:noFill/>
          </a:ln>
        </p:spPr>
        <p:txBody>
          <a:bodyPr bIns="91425" rIns="91425" lIns="91425" tIns="91425" anchor="t" anchorCtr="0">
            <a:noAutofit/>
          </a:bodyPr>
          <a:lstStyle/>
          <a:p>
            <a:pPr rtl="0" lvl="0">
              <a:spcBef>
                <a:spcPts val="0"/>
              </a:spcBef>
              <a:buNone/>
            </a:pPr>
            <a:r>
              <a:rPr lang="en"/>
              <a:t>child</a:t>
            </a:r>
          </a:p>
        </p:txBody>
      </p:sp>
      <p:sp>
        <p:nvSpPr>
          <p:cNvPr id="398" name="Shape 398"/>
          <p:cNvSpPr txBox="1"/>
          <p:nvPr/>
        </p:nvSpPr>
        <p:spPr>
          <a:xfrm>
            <a:off y="4454775" x="6117200"/>
            <a:ext cy="754199" cx="492000"/>
          </a:xfrm>
          <a:prstGeom prst="rect">
            <a:avLst/>
          </a:prstGeom>
          <a:noFill/>
          <a:ln>
            <a:noFill/>
          </a:ln>
        </p:spPr>
        <p:txBody>
          <a:bodyPr bIns="91425" rIns="91425" lIns="91425" tIns="91425" anchor="t" anchorCtr="0">
            <a:noAutofit/>
          </a:bodyPr>
          <a:lstStyle/>
          <a:p>
            <a:pPr rtl="0" lvl="0">
              <a:spcBef>
                <a:spcPts val="0"/>
              </a:spcBef>
              <a:buNone/>
            </a:pPr>
            <a:r>
              <a:rPr lang="en"/>
              <a:t>obj</a:t>
            </a:r>
          </a:p>
        </p:txBody>
      </p:sp>
    </p:spTree>
  </p:cSld>
  <p:clrMapOvr>
    <a:masterClrMapping/>
  </p:clrMapOvr>
  <p:transition spd="slow">
    <p:cut/>
  </p:transition>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2" name="Shape 402"/>
        <p:cNvGrpSpPr/>
        <p:nvPr/>
      </p:nvGrpSpPr>
      <p:grpSpPr>
        <a:xfrm>
          <a:off y="0" x="0"/>
          <a:ext cy="0" cx="0"/>
          <a:chOff y="0" x="0"/>
          <a:chExt cy="0" cx="0"/>
        </a:xfrm>
      </p:grpSpPr>
      <p:sp>
        <p:nvSpPr>
          <p:cNvPr id="403" name="Shape 403"/>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
              <a:t>Marking with a FIFO prefetch buffer</a:t>
            </a:r>
          </a:p>
        </p:txBody>
      </p:sp>
      <p:pic>
        <p:nvPicPr>
          <p:cNvPr id="404" name="Shape 404"/>
          <p:cNvPicPr preferRelativeResize="0"/>
          <p:nvPr/>
        </p:nvPicPr>
        <p:blipFill>
          <a:blip r:embed="rId3">
            <a:alphaModFix/>
          </a:blip>
          <a:stretch>
            <a:fillRect/>
          </a:stretch>
        </p:blipFill>
        <p:spPr>
          <a:xfrm>
            <a:off y="2294604" x="228599"/>
            <a:ext cy="2268790" cx="8686801"/>
          </a:xfrm>
          <a:prstGeom prst="rect">
            <a:avLst/>
          </a:prstGeom>
          <a:noFill/>
          <a:ln>
            <a:noFill/>
          </a:ln>
        </p:spPr>
      </p:pic>
    </p:spTree>
  </p:cSld>
  <p:clrMapOvr>
    <a:masterClrMapping/>
  </p:clrMapOvr>
  <p:transition spd="slow">
    <p:cut/>
  </p:transition>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8" name="Shape 408"/>
        <p:cNvGrpSpPr/>
        <p:nvPr/>
      </p:nvGrpSpPr>
      <p:grpSpPr>
        <a:xfrm>
          <a:off y="0" x="0"/>
          <a:ext cy="0" cx="0"/>
          <a:chOff y="0" x="0"/>
          <a:chExt cy="0" cx="0"/>
        </a:xfrm>
      </p:grpSpPr>
      <p:sp>
        <p:nvSpPr>
          <p:cNvPr id="409" name="Shape 409"/>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
              <a:t>MS Improvement: Edge marking</a:t>
            </a:r>
          </a:p>
        </p:txBody>
      </p:sp>
      <p:sp>
        <p:nvSpPr>
          <p:cNvPr id="410" name="Shape 41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b="1" lang="en"/>
              <a:t>Motivation</a:t>
            </a:r>
            <a:r>
              <a:rPr lang="en"/>
              <a:t>: reduce the number of cache misses when checking </a:t>
            </a:r>
            <a:r>
              <a:rPr lang="en">
                <a:latin typeface="Courier New"/>
                <a:ea typeface="Courier New"/>
                <a:cs typeface="Courier New"/>
                <a:sym typeface="Courier New"/>
              </a:rPr>
              <a:t>isMarked(child)</a:t>
            </a:r>
            <a:r>
              <a:rPr lang="en"/>
              <a:t> during </a:t>
            </a:r>
            <a:r>
              <a:rPr lang="en">
                <a:latin typeface="Courier New"/>
                <a:ea typeface="Courier New"/>
                <a:cs typeface="Courier New"/>
                <a:sym typeface="Courier New"/>
              </a:rPr>
              <a:t>mark</a:t>
            </a:r>
            <a:r>
              <a:rPr lang="en"/>
              <a:t>.</a:t>
            </a:r>
          </a:p>
          <a:p>
            <a:pPr rtl="0" lvl="0" indent="-419100" marL="457200">
              <a:spcBef>
                <a:spcPts val="0"/>
              </a:spcBef>
              <a:buClr>
                <a:schemeClr val="dk1"/>
              </a:buClr>
              <a:buSzPct val="100000"/>
              <a:buFont typeface="Arial"/>
              <a:buChar char="●"/>
            </a:pPr>
            <a:r>
              <a:rPr lang="en"/>
              <a:t>Add to the worklist every child of an </a:t>
            </a:r>
            <a:r>
              <a:rPr b="1" lang="en"/>
              <a:t>unmarked</a:t>
            </a:r>
            <a:r>
              <a:rPr lang="en"/>
              <a:t> object, without checking.</a:t>
            </a:r>
          </a:p>
          <a:p>
            <a:pPr rtl="0" lvl="0" indent="-419100" marL="457200">
              <a:spcBef>
                <a:spcPts val="0"/>
              </a:spcBef>
              <a:buClr>
                <a:schemeClr val="dk1"/>
              </a:buClr>
              <a:buSzPct val="100000"/>
              <a:buFont typeface="Arial"/>
              <a:buChar char="●"/>
            </a:pPr>
            <a:r>
              <a:rPr lang="en"/>
              <a:t>Works </a:t>
            </a:r>
            <a:r>
              <a:rPr lang="en" i="1"/>
              <a:t>in conjunction</a:t>
            </a:r>
            <a:r>
              <a:rPr lang="en"/>
              <a:t> with the FIFO buffer.</a:t>
            </a:r>
          </a:p>
        </p:txBody>
      </p:sp>
    </p:spTree>
  </p:cSld>
  <p:clrMapOvr>
    <a:masterClrMapping/>
  </p:clrMapOvr>
  <p:transition spd="slow">
    <p:cut/>
  </p:transition>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4" name="Shape 414"/>
        <p:cNvGrpSpPr/>
        <p:nvPr/>
      </p:nvGrpSpPr>
      <p:grpSpPr>
        <a:xfrm>
          <a:off y="0" x="0"/>
          <a:ext cy="0" cx="0"/>
          <a:chOff y="0" x="0"/>
          <a:chExt cy="0" cx="0"/>
        </a:xfrm>
      </p:grpSpPr>
      <p:sp>
        <p:nvSpPr>
          <p:cNvPr id="415" name="Shape 415"/>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
                <a:latin typeface="Courier New"/>
                <a:ea typeface="Courier New"/>
                <a:cs typeface="Courier New"/>
                <a:sym typeface="Courier New"/>
              </a:rPr>
              <a:t>mark</a:t>
            </a:r>
            <a:r>
              <a:rPr lang="en"/>
              <a:t> with </a:t>
            </a:r>
            <a:r>
              <a:rPr lang="en" i="1"/>
              <a:t>edge </a:t>
            </a:r>
            <a:r>
              <a:rPr lang="en"/>
              <a:t>marking</a:t>
            </a:r>
          </a:p>
        </p:txBody>
      </p:sp>
      <p:pic>
        <p:nvPicPr>
          <p:cNvPr id="416" name="Shape 416"/>
          <p:cNvPicPr preferRelativeResize="0"/>
          <p:nvPr/>
        </p:nvPicPr>
        <p:blipFill>
          <a:blip r:embed="rId3">
            <a:alphaModFix/>
          </a:blip>
          <a:stretch>
            <a:fillRect/>
          </a:stretch>
        </p:blipFill>
        <p:spPr>
          <a:xfrm>
            <a:off y="1755987" x="352425"/>
            <a:ext cy="2028825" cx="8439150"/>
          </a:xfrm>
          <a:prstGeom prst="rect">
            <a:avLst/>
          </a:prstGeom>
          <a:noFill/>
          <a:ln>
            <a:noFill/>
          </a:ln>
        </p:spPr>
      </p:pic>
      <p:sp>
        <p:nvSpPr>
          <p:cNvPr id="417" name="Shape 417"/>
          <p:cNvSpPr txBox="1"/>
          <p:nvPr/>
        </p:nvSpPr>
        <p:spPr>
          <a:xfrm>
            <a:off y="4303375" x="514800"/>
            <a:ext cy="1548900" cx="8114399"/>
          </a:xfrm>
          <a:prstGeom prst="rect">
            <a:avLst/>
          </a:prstGeom>
          <a:noFill/>
          <a:ln>
            <a:noFill/>
          </a:ln>
        </p:spPr>
        <p:txBody>
          <a:bodyPr bIns="91425" rIns="91425" lIns="91425" tIns="91425" anchor="t" anchorCtr="0">
            <a:noAutofit/>
          </a:bodyPr>
          <a:lstStyle/>
          <a:p>
            <a:pPr rtl="0" lvl="0" indent="-342900" marL="457200">
              <a:spcBef>
                <a:spcPts val="0"/>
              </a:spcBef>
              <a:buClr>
                <a:srgbClr val="000000"/>
              </a:buClr>
              <a:buSzPct val="100000"/>
              <a:buFont typeface="Arial"/>
              <a:buChar char="●"/>
            </a:pPr>
            <a:r>
              <a:rPr sz="1800" lang="en"/>
              <a:t>We aren’t checking whether </a:t>
            </a:r>
            <a:r>
              <a:rPr sz="1800" lang="en">
                <a:latin typeface="Courier New"/>
                <a:ea typeface="Courier New"/>
                <a:cs typeface="Courier New"/>
                <a:sym typeface="Courier New"/>
              </a:rPr>
              <a:t>isMarked(child)</a:t>
            </a:r>
            <a:r>
              <a:rPr sz="1800" lang="en"/>
              <a:t>, but instead adding every child, regardless.</a:t>
            </a:r>
          </a:p>
          <a:p>
            <a:pPr rtl="0" lvl="0" indent="-342900" marL="457200">
              <a:spcBef>
                <a:spcPts val="0"/>
              </a:spcBef>
              <a:buClr>
                <a:srgbClr val="000000"/>
              </a:buClr>
              <a:buSzPct val="100000"/>
              <a:buFont typeface="Arial"/>
              <a:buChar char="●"/>
            </a:pPr>
            <a:r>
              <a:rPr sz="1800" lang="en">
                <a:latin typeface="Courier New"/>
                <a:ea typeface="Courier New"/>
                <a:cs typeface="Courier New"/>
                <a:sym typeface="Courier New"/>
              </a:rPr>
              <a:t>isMarked </a:t>
            </a:r>
            <a:r>
              <a:rPr sz="1800" lang="en"/>
              <a:t>and </a:t>
            </a:r>
            <a:r>
              <a:rPr sz="1800" lang="en">
                <a:latin typeface="Courier New"/>
                <a:ea typeface="Courier New"/>
                <a:cs typeface="Courier New"/>
                <a:sym typeface="Courier New"/>
              </a:rPr>
              <a:t>Pointers </a:t>
            </a:r>
            <a:r>
              <a:rPr sz="1800" lang="en"/>
              <a:t>now operate </a:t>
            </a:r>
            <a:r>
              <a:rPr sz="1800" lang="en" i="1"/>
              <a:t>only </a:t>
            </a:r>
            <a:r>
              <a:rPr sz="1800" lang="en"/>
              <a:t>on </a:t>
            </a:r>
            <a:r>
              <a:rPr sz="1800" lang="en">
                <a:latin typeface="Courier New"/>
                <a:ea typeface="Courier New"/>
                <a:cs typeface="Courier New"/>
                <a:sym typeface="Courier New"/>
              </a:rPr>
              <a:t>obj</a:t>
            </a:r>
            <a:r>
              <a:rPr sz="1800" lang="en"/>
              <a:t>, which has been (hopefully) prefetched using the FIFO queue, thus, much fewer misses should occur.</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y="0" x="0"/>
          <a:ext cy="0" cx="0"/>
          <a:chOff y="0" x="0"/>
          <a:chExt cy="0" cx="0"/>
        </a:xfrm>
      </p:grpSpPr>
      <p:sp>
        <p:nvSpPr>
          <p:cNvPr id="61" name="Shape 61"/>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Assumptions</a:t>
            </a:r>
          </a:p>
        </p:txBody>
      </p:sp>
      <p:sp>
        <p:nvSpPr>
          <p:cNvPr id="62" name="Shape 6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In our code, possibly multiple </a:t>
            </a:r>
            <a:r>
              <a:rPr lang="en" i="1">
                <a:solidFill>
                  <a:srgbClr val="6AA84F"/>
                </a:solidFill>
              </a:rPr>
              <a:t>mutator</a:t>
            </a:r>
            <a:r>
              <a:rPr lang="en">
                <a:solidFill>
                  <a:srgbClr val="6AA84F"/>
                </a:solidFill>
              </a:rPr>
              <a:t> </a:t>
            </a:r>
            <a:r>
              <a:rPr lang="en"/>
              <a:t>threads, only one </a:t>
            </a:r>
            <a:r>
              <a:rPr lang="en" i="1">
                <a:solidFill>
                  <a:srgbClr val="6AA84F"/>
                </a:solidFill>
              </a:rPr>
              <a:t>collector</a:t>
            </a:r>
            <a:r>
              <a:rPr lang="en">
                <a:solidFill>
                  <a:srgbClr val="6AA84F"/>
                </a:solidFill>
              </a:rPr>
              <a:t> </a:t>
            </a:r>
            <a:r>
              <a:rPr lang="en"/>
              <a:t>thread.</a:t>
            </a:r>
          </a:p>
          <a:p>
            <a:pPr rtl="0" lvl="0" indent="-419100" marL="457200">
              <a:spcBef>
                <a:spcPts val="0"/>
              </a:spcBef>
              <a:buClr>
                <a:schemeClr val="dk1"/>
              </a:buClr>
              <a:buSzPct val="100000"/>
              <a:buFont typeface="Arial"/>
              <a:buChar char="●"/>
            </a:pPr>
            <a:r>
              <a:rPr b="1" lang="en">
                <a:solidFill>
                  <a:srgbClr val="3C78D8"/>
                </a:solidFill>
              </a:rPr>
              <a:t>Stop-the-world</a:t>
            </a:r>
            <a:r>
              <a:rPr lang="en"/>
              <a:t> assumption </a:t>
            </a:r>
            <a:r>
              <a:rPr sz="2400" lang="en"/>
              <a:t>- </a:t>
            </a:r>
            <a:r>
              <a:rPr lang="en"/>
              <a:t>all </a:t>
            </a:r>
            <a:r>
              <a:rPr lang="en" i="1">
                <a:solidFill>
                  <a:srgbClr val="6AA84F"/>
                </a:solidFill>
              </a:rPr>
              <a:t>mutator </a:t>
            </a:r>
            <a:r>
              <a:rPr lang="en"/>
              <a:t>threads are stopped when the </a:t>
            </a:r>
            <a:r>
              <a:rPr lang="en" i="1">
                <a:solidFill>
                  <a:srgbClr val="6AA84F"/>
                </a:solidFill>
              </a:rPr>
              <a:t>collector</a:t>
            </a:r>
            <a:r>
              <a:rPr lang="en">
                <a:solidFill>
                  <a:srgbClr val="6AA84F"/>
                </a:solidFill>
              </a:rPr>
              <a:t> </a:t>
            </a:r>
            <a:r>
              <a:rPr lang="en"/>
              <a:t>thread runs:</a:t>
            </a:r>
          </a:p>
          <a:p>
            <a:pPr rtl="0" lvl="1" indent="-381000" marL="914400">
              <a:spcBef>
                <a:spcPts val="0"/>
              </a:spcBef>
              <a:buClr>
                <a:schemeClr val="dk1"/>
              </a:buClr>
              <a:buSzPct val="80000"/>
              <a:buFont typeface="Arial"/>
              <a:buChar char="○"/>
            </a:pPr>
            <a:r>
              <a:rPr lang="en"/>
              <a:t>Simulates </a:t>
            </a:r>
            <a:r>
              <a:rPr b="1" lang="en"/>
              <a:t>atomicity</a:t>
            </a:r>
            <a:r>
              <a:rPr lang="en"/>
              <a:t>.</a:t>
            </a:r>
          </a:p>
          <a:p>
            <a:pPr>
              <a:spcBef>
                <a:spcPts val="0"/>
              </a:spcBef>
              <a:buNone/>
            </a:pPr>
            <a:r>
              <a:t/>
            </a:r>
            <a:endParaRPr/>
          </a:p>
        </p:txBody>
      </p:sp>
    </p:spTree>
  </p:cSld>
  <p:clrMapOvr>
    <a:masterClrMapping/>
  </p:clrMapOvr>
  <p:transition spd="slow">
    <p:cut/>
  </p:transition>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1" name="Shape 421"/>
        <p:cNvGrpSpPr/>
        <p:nvPr/>
      </p:nvGrpSpPr>
      <p:grpSpPr>
        <a:xfrm>
          <a:off y="0" x="0"/>
          <a:ext cy="0" cx="0"/>
          <a:chOff y="0" x="0"/>
          <a:chExt cy="0" cx="0"/>
        </a:xfrm>
      </p:grpSpPr>
      <p:sp>
        <p:nvSpPr>
          <p:cNvPr id="422" name="Shape 422"/>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sz="3200" lang="en"/>
              <a:t>MC improvement: Threaded compaction</a:t>
            </a:r>
          </a:p>
        </p:txBody>
      </p:sp>
      <p:sp>
        <p:nvSpPr>
          <p:cNvPr id="423" name="Shape 423"/>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We allow all references to a node </a:t>
            </a:r>
            <a:r>
              <a:rPr lang="en">
                <a:latin typeface="Times New Roman"/>
                <a:ea typeface="Times New Roman"/>
                <a:cs typeface="Times New Roman"/>
                <a:sym typeface="Times New Roman"/>
              </a:rPr>
              <a:t>N</a:t>
            </a:r>
            <a:r>
              <a:rPr lang="en"/>
              <a:t> to be found from </a:t>
            </a:r>
            <a:r>
              <a:rPr lang="en">
                <a:latin typeface="Times New Roman"/>
                <a:ea typeface="Times New Roman"/>
                <a:cs typeface="Times New Roman"/>
                <a:sym typeface="Times New Roman"/>
              </a:rPr>
              <a:t>N</a:t>
            </a:r>
            <a:r>
              <a:rPr lang="en"/>
              <a:t>. </a:t>
            </a:r>
          </a:p>
          <a:p>
            <a:pPr rtl="0" lvl="0" indent="-419100" marL="457200">
              <a:spcBef>
                <a:spcPts val="0"/>
              </a:spcBef>
              <a:buClr>
                <a:schemeClr val="dk1"/>
              </a:buClr>
              <a:buSzPct val="100000"/>
              <a:buFont typeface="Arial"/>
              <a:buChar char="●"/>
            </a:pPr>
            <a:r>
              <a:rPr lang="en"/>
              <a:t>Achieved by temporarily </a:t>
            </a:r>
            <a:r>
              <a:rPr lang="en" i="1"/>
              <a:t>reversing</a:t>
            </a:r>
            <a:r>
              <a:rPr lang="en"/>
              <a:t> the direction of pointers.</a:t>
            </a:r>
          </a:p>
          <a:p>
            <a:pPr rtl="0" lvl="0" indent="-419100" marL="457200">
              <a:spcBef>
                <a:spcPts val="0"/>
              </a:spcBef>
              <a:buClr>
                <a:schemeClr val="dk1"/>
              </a:buClr>
              <a:buSzPct val="100000"/>
              <a:buFont typeface="Arial"/>
              <a:buChar char="●"/>
            </a:pPr>
            <a:r>
              <a:rPr lang="en"/>
              <a:t>The algorithm we discuss is by Jonkers [1979]</a:t>
            </a:r>
          </a:p>
          <a:p>
            <a:pPr rtl="0" lvl="0" indent="-419100" marL="457200">
              <a:spcBef>
                <a:spcPts val="0"/>
              </a:spcBef>
              <a:buClr>
                <a:schemeClr val="dk1"/>
              </a:buClr>
              <a:buSzPct val="100000"/>
              <a:buFont typeface="Arial"/>
              <a:buChar char="●"/>
            </a:pPr>
            <a:r>
              <a:rPr lang="en"/>
              <a:t>Two passes over the heap: </a:t>
            </a:r>
          </a:p>
          <a:p>
            <a:pPr rtl="0" lvl="1" indent="-381000" marL="914400">
              <a:spcBef>
                <a:spcPts val="0"/>
              </a:spcBef>
              <a:buClr>
                <a:schemeClr val="dk1"/>
              </a:buClr>
              <a:buSzPct val="80000"/>
              <a:buFont typeface="Arial"/>
              <a:buChar char="○"/>
            </a:pPr>
            <a:r>
              <a:rPr lang="en"/>
              <a:t>The first to thread references that point forward in the heap.</a:t>
            </a:r>
          </a:p>
          <a:p>
            <a:pPr rtl="0" lvl="1" indent="-381000" marL="914400">
              <a:spcBef>
                <a:spcPts val="0"/>
              </a:spcBef>
              <a:buClr>
                <a:schemeClr val="dk1"/>
              </a:buClr>
              <a:buSzPct val="80000"/>
              <a:buFont typeface="Arial"/>
              <a:buChar char="○"/>
            </a:pPr>
            <a:r>
              <a:rPr lang="en"/>
              <a:t>The second to thread backward pointers.</a:t>
            </a:r>
          </a:p>
        </p:txBody>
      </p:sp>
    </p:spTree>
  </p:cSld>
  <p:clrMapOvr>
    <a:masterClrMapping/>
  </p:clrMapOvr>
  <p:transition spd="slow">
    <p:cut/>
  </p:transition>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7" name="Shape 427"/>
        <p:cNvGrpSpPr/>
        <p:nvPr/>
      </p:nvGrpSpPr>
      <p:grpSpPr>
        <a:xfrm>
          <a:off y="0" x="0"/>
          <a:ext cy="0" cx="0"/>
          <a:chOff y="0" x="0"/>
          <a:chExt cy="0" cx="0"/>
        </a:xfrm>
      </p:grpSpPr>
      <p:sp>
        <p:nvSpPr>
          <p:cNvPr id="428" name="Shape 428"/>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
              <a:t>Threaded compaction (cont.)</a:t>
            </a:r>
          </a:p>
        </p:txBody>
      </p:sp>
      <p:sp>
        <p:nvSpPr>
          <p:cNvPr id="429" name="Shape 429"/>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b="1" lang="en">
                <a:solidFill>
                  <a:srgbClr val="3C78D8"/>
                </a:solidFill>
              </a:rPr>
              <a:t>Threading </a:t>
            </a:r>
            <a:r>
              <a:rPr lang="en"/>
              <a:t>requires no extra storage yet supports sliding compaction.</a:t>
            </a:r>
          </a:p>
          <a:p>
            <a:pPr rtl="0" lvl="0" indent="-419100" marL="457200">
              <a:spcBef>
                <a:spcPts val="0"/>
              </a:spcBef>
              <a:buClr>
                <a:schemeClr val="dk1"/>
              </a:buClr>
              <a:buSzPct val="100000"/>
              <a:buFont typeface="Arial"/>
              <a:buChar char="●"/>
            </a:pPr>
            <a:r>
              <a:rPr lang="en"/>
              <a:t>Requires enough room in the header to store an address (a weak requirement).</a:t>
            </a:r>
          </a:p>
          <a:p>
            <a:pPr rtl="0" lvl="0" indent="-419100" marL="457200">
              <a:spcBef>
                <a:spcPts val="0"/>
              </a:spcBef>
              <a:buClr>
                <a:schemeClr val="dk1"/>
              </a:buClr>
              <a:buSzPct val="100000"/>
              <a:buFont typeface="Arial"/>
              <a:buChar char="●"/>
            </a:pPr>
            <a:r>
              <a:rPr lang="en"/>
              <a:t>Also requires the ability to differentiate pointers from other values (may be harder).</a:t>
            </a:r>
          </a:p>
        </p:txBody>
      </p:sp>
    </p:spTree>
  </p:cSld>
  <p:clrMapOvr>
    <a:masterClrMapping/>
  </p:clrMapOvr>
  <p:transition spd="slow">
    <p:cut/>
  </p:transition>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3" name="Shape 433"/>
        <p:cNvGrpSpPr/>
        <p:nvPr/>
      </p:nvGrpSpPr>
      <p:grpSpPr>
        <a:xfrm>
          <a:off y="0" x="0"/>
          <a:ext cy="0" cx="0"/>
          <a:chOff y="0" x="0"/>
          <a:chExt cy="0" cx="0"/>
        </a:xfrm>
      </p:grpSpPr>
      <p:sp>
        <p:nvSpPr>
          <p:cNvPr id="434" name="Shape 434"/>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
              <a:t>Threading: visualisation</a:t>
            </a:r>
          </a:p>
        </p:txBody>
      </p:sp>
      <p:sp>
        <p:nvSpPr>
          <p:cNvPr id="435" name="Shape 435"/>
          <p:cNvSpPr/>
          <p:nvPr/>
        </p:nvSpPr>
        <p:spPr>
          <a:xfrm>
            <a:off y="1783500" x="825875"/>
            <a:ext cy="459900" cx="1191900"/>
          </a:xfrm>
          <a:prstGeom prst="rect">
            <a:avLst/>
          </a:prstGeom>
          <a:solidFill>
            <a:srgbClr val="F3F3F3"/>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cxnSp>
        <p:nvCxnSpPr>
          <p:cNvPr id="436" name="Shape 436"/>
          <p:cNvCxnSpPr/>
          <p:nvPr/>
        </p:nvCxnSpPr>
        <p:spPr>
          <a:xfrm>
            <a:off y="1783500" x="1075250"/>
            <a:ext cy="428700" cx="0"/>
          </a:xfrm>
          <a:prstGeom prst="straightConnector1">
            <a:avLst/>
          </a:prstGeom>
          <a:noFill/>
          <a:ln w="38100" cap="flat">
            <a:solidFill>
              <a:srgbClr val="000000"/>
            </a:solidFill>
            <a:prstDash val="dot"/>
            <a:round/>
            <a:headEnd w="lg" len="lg" type="none"/>
            <a:tailEnd w="lg" len="lg" type="none"/>
          </a:ln>
        </p:spPr>
      </p:cxnSp>
      <p:cxnSp>
        <p:nvCxnSpPr>
          <p:cNvPr id="437" name="Shape 437"/>
          <p:cNvCxnSpPr/>
          <p:nvPr/>
        </p:nvCxnSpPr>
        <p:spPr>
          <a:xfrm>
            <a:off y="1783500" x="1421825"/>
            <a:ext cy="428700" cx="0"/>
          </a:xfrm>
          <a:prstGeom prst="straightConnector1">
            <a:avLst/>
          </a:prstGeom>
          <a:noFill/>
          <a:ln w="38100" cap="flat">
            <a:solidFill>
              <a:srgbClr val="000000"/>
            </a:solidFill>
            <a:prstDash val="dot"/>
            <a:round/>
            <a:headEnd w="lg" len="lg" type="none"/>
            <a:tailEnd w="lg" len="lg" type="none"/>
          </a:ln>
        </p:spPr>
      </p:cxnSp>
      <p:cxnSp>
        <p:nvCxnSpPr>
          <p:cNvPr id="438" name="Shape 438"/>
          <p:cNvCxnSpPr/>
          <p:nvPr/>
        </p:nvCxnSpPr>
        <p:spPr>
          <a:xfrm>
            <a:off y="1783500" x="1768400"/>
            <a:ext cy="428700" cx="0"/>
          </a:xfrm>
          <a:prstGeom prst="straightConnector1">
            <a:avLst/>
          </a:prstGeom>
          <a:noFill/>
          <a:ln w="38100" cap="flat">
            <a:solidFill>
              <a:srgbClr val="000000"/>
            </a:solidFill>
            <a:prstDash val="dot"/>
            <a:round/>
            <a:headEnd w="lg" len="lg" type="none"/>
            <a:tailEnd w="lg" len="lg" type="none"/>
          </a:ln>
        </p:spPr>
      </p:cxnSp>
      <p:sp>
        <p:nvSpPr>
          <p:cNvPr id="439" name="Shape 439"/>
          <p:cNvSpPr/>
          <p:nvPr/>
        </p:nvSpPr>
        <p:spPr>
          <a:xfrm>
            <a:off y="1783500" x="2692775"/>
            <a:ext cy="459900" cx="1191900"/>
          </a:xfrm>
          <a:prstGeom prst="rect">
            <a:avLst/>
          </a:prstGeom>
          <a:solidFill>
            <a:srgbClr val="F3F3F3"/>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cxnSp>
        <p:nvCxnSpPr>
          <p:cNvPr id="440" name="Shape 440"/>
          <p:cNvCxnSpPr/>
          <p:nvPr/>
        </p:nvCxnSpPr>
        <p:spPr>
          <a:xfrm>
            <a:off y="1783500" x="2942150"/>
            <a:ext cy="428700" cx="0"/>
          </a:xfrm>
          <a:prstGeom prst="straightConnector1">
            <a:avLst/>
          </a:prstGeom>
          <a:noFill/>
          <a:ln w="38100" cap="flat">
            <a:solidFill>
              <a:srgbClr val="000000"/>
            </a:solidFill>
            <a:prstDash val="dot"/>
            <a:round/>
            <a:headEnd w="lg" len="lg" type="none"/>
            <a:tailEnd w="lg" len="lg" type="none"/>
          </a:ln>
        </p:spPr>
      </p:cxnSp>
      <p:cxnSp>
        <p:nvCxnSpPr>
          <p:cNvPr id="441" name="Shape 441"/>
          <p:cNvCxnSpPr/>
          <p:nvPr/>
        </p:nvCxnSpPr>
        <p:spPr>
          <a:xfrm>
            <a:off y="1783500" x="3288725"/>
            <a:ext cy="428700" cx="0"/>
          </a:xfrm>
          <a:prstGeom prst="straightConnector1">
            <a:avLst/>
          </a:prstGeom>
          <a:noFill/>
          <a:ln w="38100" cap="flat">
            <a:solidFill>
              <a:srgbClr val="000000"/>
            </a:solidFill>
            <a:prstDash val="dot"/>
            <a:round/>
            <a:headEnd w="lg" len="lg" type="none"/>
            <a:tailEnd w="lg" len="lg" type="none"/>
          </a:ln>
        </p:spPr>
      </p:cxnSp>
      <p:cxnSp>
        <p:nvCxnSpPr>
          <p:cNvPr id="442" name="Shape 442"/>
          <p:cNvCxnSpPr/>
          <p:nvPr/>
        </p:nvCxnSpPr>
        <p:spPr>
          <a:xfrm>
            <a:off y="1783500" x="3635300"/>
            <a:ext cy="428700" cx="0"/>
          </a:xfrm>
          <a:prstGeom prst="straightConnector1">
            <a:avLst/>
          </a:prstGeom>
          <a:noFill/>
          <a:ln w="38100" cap="flat">
            <a:solidFill>
              <a:srgbClr val="000000"/>
            </a:solidFill>
            <a:prstDash val="dot"/>
            <a:round/>
            <a:headEnd w="lg" len="lg" type="none"/>
            <a:tailEnd w="lg" len="lg" type="none"/>
          </a:ln>
        </p:spPr>
      </p:cxnSp>
      <p:sp>
        <p:nvSpPr>
          <p:cNvPr id="443" name="Shape 443"/>
          <p:cNvSpPr/>
          <p:nvPr/>
        </p:nvSpPr>
        <p:spPr>
          <a:xfrm>
            <a:off y="1783500" x="4559675"/>
            <a:ext cy="459900" cx="1191900"/>
          </a:xfrm>
          <a:prstGeom prst="rect">
            <a:avLst/>
          </a:prstGeom>
          <a:solidFill>
            <a:srgbClr val="F3F3F3"/>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cxnSp>
        <p:nvCxnSpPr>
          <p:cNvPr id="444" name="Shape 444"/>
          <p:cNvCxnSpPr/>
          <p:nvPr/>
        </p:nvCxnSpPr>
        <p:spPr>
          <a:xfrm>
            <a:off y="1783500" x="4809050"/>
            <a:ext cy="428700" cx="0"/>
          </a:xfrm>
          <a:prstGeom prst="straightConnector1">
            <a:avLst/>
          </a:prstGeom>
          <a:noFill/>
          <a:ln w="38100" cap="flat">
            <a:solidFill>
              <a:srgbClr val="000000"/>
            </a:solidFill>
            <a:prstDash val="dot"/>
            <a:round/>
            <a:headEnd w="lg" len="lg" type="none"/>
            <a:tailEnd w="lg" len="lg" type="none"/>
          </a:ln>
        </p:spPr>
      </p:cxnSp>
      <p:cxnSp>
        <p:nvCxnSpPr>
          <p:cNvPr id="445" name="Shape 445"/>
          <p:cNvCxnSpPr/>
          <p:nvPr/>
        </p:nvCxnSpPr>
        <p:spPr>
          <a:xfrm>
            <a:off y="1783500" x="5155625"/>
            <a:ext cy="428700" cx="0"/>
          </a:xfrm>
          <a:prstGeom prst="straightConnector1">
            <a:avLst/>
          </a:prstGeom>
          <a:noFill/>
          <a:ln w="38100" cap="flat">
            <a:solidFill>
              <a:srgbClr val="000000"/>
            </a:solidFill>
            <a:prstDash val="dot"/>
            <a:round/>
            <a:headEnd w="lg" len="lg" type="none"/>
            <a:tailEnd w="lg" len="lg" type="none"/>
          </a:ln>
        </p:spPr>
      </p:cxnSp>
      <p:cxnSp>
        <p:nvCxnSpPr>
          <p:cNvPr id="446" name="Shape 446"/>
          <p:cNvCxnSpPr/>
          <p:nvPr/>
        </p:nvCxnSpPr>
        <p:spPr>
          <a:xfrm>
            <a:off y="1783500" x="5502200"/>
            <a:ext cy="428700" cx="0"/>
          </a:xfrm>
          <a:prstGeom prst="straightConnector1">
            <a:avLst/>
          </a:prstGeom>
          <a:noFill/>
          <a:ln w="38100" cap="flat">
            <a:solidFill>
              <a:srgbClr val="000000"/>
            </a:solidFill>
            <a:prstDash val="dot"/>
            <a:round/>
            <a:headEnd w="lg" len="lg" type="none"/>
            <a:tailEnd w="lg" len="lg" type="none"/>
          </a:ln>
        </p:spPr>
      </p:cxnSp>
      <p:sp>
        <p:nvSpPr>
          <p:cNvPr id="447" name="Shape 447"/>
          <p:cNvSpPr/>
          <p:nvPr/>
        </p:nvSpPr>
        <p:spPr>
          <a:xfrm>
            <a:off y="2752975" x="2692775"/>
            <a:ext cy="459900" cx="1191900"/>
          </a:xfrm>
          <a:prstGeom prst="rect">
            <a:avLst/>
          </a:prstGeom>
          <a:solidFill>
            <a:srgbClr val="F3F3F3"/>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cxnSp>
        <p:nvCxnSpPr>
          <p:cNvPr id="448" name="Shape 448"/>
          <p:cNvCxnSpPr/>
          <p:nvPr/>
        </p:nvCxnSpPr>
        <p:spPr>
          <a:xfrm>
            <a:off y="2752975" x="2942150"/>
            <a:ext cy="428700" cx="0"/>
          </a:xfrm>
          <a:prstGeom prst="straightConnector1">
            <a:avLst/>
          </a:prstGeom>
          <a:noFill/>
          <a:ln w="38100" cap="flat">
            <a:solidFill>
              <a:srgbClr val="000000"/>
            </a:solidFill>
            <a:prstDash val="dot"/>
            <a:round/>
            <a:headEnd w="lg" len="lg" type="none"/>
            <a:tailEnd w="lg" len="lg" type="none"/>
          </a:ln>
        </p:spPr>
      </p:cxnSp>
      <p:cxnSp>
        <p:nvCxnSpPr>
          <p:cNvPr id="449" name="Shape 449"/>
          <p:cNvCxnSpPr/>
          <p:nvPr/>
        </p:nvCxnSpPr>
        <p:spPr>
          <a:xfrm>
            <a:off y="2752975" x="3288725"/>
            <a:ext cy="428700" cx="0"/>
          </a:xfrm>
          <a:prstGeom prst="straightConnector1">
            <a:avLst/>
          </a:prstGeom>
          <a:noFill/>
          <a:ln w="38100" cap="flat">
            <a:solidFill>
              <a:srgbClr val="000000"/>
            </a:solidFill>
            <a:prstDash val="dot"/>
            <a:round/>
            <a:headEnd w="lg" len="lg" type="none"/>
            <a:tailEnd w="lg" len="lg" type="none"/>
          </a:ln>
        </p:spPr>
      </p:cxnSp>
      <p:cxnSp>
        <p:nvCxnSpPr>
          <p:cNvPr id="450" name="Shape 450"/>
          <p:cNvCxnSpPr/>
          <p:nvPr/>
        </p:nvCxnSpPr>
        <p:spPr>
          <a:xfrm>
            <a:off y="2752975" x="3635300"/>
            <a:ext cy="428700" cx="0"/>
          </a:xfrm>
          <a:prstGeom prst="straightConnector1">
            <a:avLst/>
          </a:prstGeom>
          <a:noFill/>
          <a:ln w="38100" cap="flat">
            <a:solidFill>
              <a:srgbClr val="000000"/>
            </a:solidFill>
            <a:prstDash val="dot"/>
            <a:round/>
            <a:headEnd w="lg" len="lg" type="none"/>
            <a:tailEnd w="lg" len="lg" type="none"/>
          </a:ln>
        </p:spPr>
      </p:cxnSp>
      <p:sp>
        <p:nvSpPr>
          <p:cNvPr id="451" name="Shape 451"/>
          <p:cNvSpPr txBox="1"/>
          <p:nvPr/>
        </p:nvSpPr>
        <p:spPr>
          <a:xfrm>
            <a:off y="1825325" x="512250"/>
            <a:ext cy="702600" cx="386700"/>
          </a:xfrm>
          <a:prstGeom prst="rect">
            <a:avLst/>
          </a:prstGeom>
          <a:noFill/>
          <a:ln>
            <a:noFill/>
          </a:ln>
        </p:spPr>
        <p:txBody>
          <a:bodyPr bIns="91425" rIns="91425" lIns="91425" tIns="91425" anchor="t" anchorCtr="0">
            <a:noAutofit/>
          </a:bodyPr>
          <a:lstStyle/>
          <a:p>
            <a:pPr rtl="0" lvl="0">
              <a:spcBef>
                <a:spcPts val="0"/>
              </a:spcBef>
              <a:buNone/>
            </a:pPr>
            <a:r>
              <a:rPr lang="en"/>
              <a:t>A</a:t>
            </a:r>
          </a:p>
        </p:txBody>
      </p:sp>
      <p:sp>
        <p:nvSpPr>
          <p:cNvPr id="452" name="Shape 452"/>
          <p:cNvSpPr txBox="1"/>
          <p:nvPr/>
        </p:nvSpPr>
        <p:spPr>
          <a:xfrm>
            <a:off y="1825325" x="2419525"/>
            <a:ext cy="702600" cx="386700"/>
          </a:xfrm>
          <a:prstGeom prst="rect">
            <a:avLst/>
          </a:prstGeom>
          <a:noFill/>
          <a:ln>
            <a:noFill/>
          </a:ln>
        </p:spPr>
        <p:txBody>
          <a:bodyPr bIns="91425" rIns="91425" lIns="91425" tIns="91425" anchor="t" anchorCtr="0">
            <a:noAutofit/>
          </a:bodyPr>
          <a:lstStyle/>
          <a:p>
            <a:pPr rtl="0" lvl="0">
              <a:spcBef>
                <a:spcPts val="0"/>
              </a:spcBef>
              <a:buNone/>
            </a:pPr>
            <a:r>
              <a:rPr lang="en"/>
              <a:t>B</a:t>
            </a:r>
          </a:p>
        </p:txBody>
      </p:sp>
      <p:sp>
        <p:nvSpPr>
          <p:cNvPr id="453" name="Shape 453"/>
          <p:cNvSpPr txBox="1"/>
          <p:nvPr/>
        </p:nvSpPr>
        <p:spPr>
          <a:xfrm>
            <a:off y="1825325" x="4264062"/>
            <a:ext cy="702600" cx="386700"/>
          </a:xfrm>
          <a:prstGeom prst="rect">
            <a:avLst/>
          </a:prstGeom>
          <a:noFill/>
          <a:ln>
            <a:noFill/>
          </a:ln>
        </p:spPr>
        <p:txBody>
          <a:bodyPr bIns="91425" rIns="91425" lIns="91425" tIns="91425" anchor="t" anchorCtr="0">
            <a:noAutofit/>
          </a:bodyPr>
          <a:lstStyle/>
          <a:p>
            <a:pPr rtl="0" lvl="0">
              <a:spcBef>
                <a:spcPts val="0"/>
              </a:spcBef>
              <a:buNone/>
            </a:pPr>
            <a:r>
              <a:rPr lang="en"/>
              <a:t>C</a:t>
            </a:r>
          </a:p>
        </p:txBody>
      </p:sp>
      <p:sp>
        <p:nvSpPr>
          <p:cNvPr id="454" name="Shape 454"/>
          <p:cNvSpPr txBox="1"/>
          <p:nvPr/>
        </p:nvSpPr>
        <p:spPr>
          <a:xfrm>
            <a:off y="2752975" x="2286625"/>
            <a:ext cy="702600" cx="386700"/>
          </a:xfrm>
          <a:prstGeom prst="rect">
            <a:avLst/>
          </a:prstGeom>
          <a:noFill/>
          <a:ln>
            <a:noFill/>
          </a:ln>
        </p:spPr>
        <p:txBody>
          <a:bodyPr bIns="91425" rIns="91425" lIns="91425" tIns="91425" anchor="t" anchorCtr="0">
            <a:noAutofit/>
          </a:bodyPr>
          <a:lstStyle/>
          <a:p>
            <a:pPr rtl="0" lvl="0">
              <a:spcBef>
                <a:spcPts val="0"/>
              </a:spcBef>
              <a:buNone/>
            </a:pPr>
            <a:r>
              <a:rPr lang="en"/>
              <a:t>N</a:t>
            </a:r>
          </a:p>
        </p:txBody>
      </p:sp>
      <p:sp>
        <p:nvSpPr>
          <p:cNvPr id="455" name="Shape 455"/>
          <p:cNvSpPr txBox="1"/>
          <p:nvPr/>
        </p:nvSpPr>
        <p:spPr>
          <a:xfrm rot="-5400000">
            <a:off y="2731225" x="2554600"/>
            <a:ext cy="428700" cx="561599"/>
          </a:xfrm>
          <a:prstGeom prst="rect">
            <a:avLst/>
          </a:prstGeom>
          <a:noFill/>
          <a:ln>
            <a:noFill/>
          </a:ln>
        </p:spPr>
        <p:txBody>
          <a:bodyPr bIns="91425" rIns="91425" lIns="91425" tIns="91425" anchor="t" anchorCtr="0">
            <a:noAutofit/>
          </a:bodyPr>
          <a:lstStyle/>
          <a:p>
            <a:pPr rtl="0" lvl="0">
              <a:spcBef>
                <a:spcPts val="0"/>
              </a:spcBef>
              <a:buNone/>
            </a:pPr>
            <a:r>
              <a:rPr lang="en"/>
              <a:t>info</a:t>
            </a:r>
          </a:p>
        </p:txBody>
      </p:sp>
      <p:sp>
        <p:nvSpPr>
          <p:cNvPr id="456" name="Shape 456"/>
          <p:cNvSpPr txBox="1"/>
          <p:nvPr/>
        </p:nvSpPr>
        <p:spPr>
          <a:xfrm>
            <a:off y="2752975" x="4597275"/>
            <a:ext cy="702600" cx="4016999"/>
          </a:xfrm>
          <a:prstGeom prst="rect">
            <a:avLst/>
          </a:prstGeom>
          <a:noFill/>
          <a:ln>
            <a:noFill/>
          </a:ln>
        </p:spPr>
        <p:txBody>
          <a:bodyPr bIns="91425" rIns="91425" lIns="91425" tIns="91425" anchor="t" anchorCtr="0">
            <a:noAutofit/>
          </a:bodyPr>
          <a:lstStyle/>
          <a:p>
            <a:pPr rtl="0" lvl="0" indent="-317500" marL="457200">
              <a:spcBef>
                <a:spcPts val="0"/>
              </a:spcBef>
              <a:buClr>
                <a:srgbClr val="000000"/>
              </a:buClr>
              <a:buSzPct val="100000"/>
              <a:buFont typeface="Arial"/>
              <a:buAutoNum type="alphaLcParenBoth"/>
            </a:pPr>
            <a:r>
              <a:rPr lang="en"/>
              <a:t>Before threading: three objects refer to N.</a:t>
            </a:r>
          </a:p>
        </p:txBody>
      </p:sp>
      <p:cxnSp>
        <p:nvCxnSpPr>
          <p:cNvPr id="457" name="Shape 457"/>
          <p:cNvCxnSpPr/>
          <p:nvPr/>
        </p:nvCxnSpPr>
        <p:spPr>
          <a:xfrm>
            <a:off y="2076225" x="1264975"/>
            <a:ext cy="690000" cx="1662299"/>
          </a:xfrm>
          <a:prstGeom prst="straightConnector1">
            <a:avLst/>
          </a:prstGeom>
          <a:noFill/>
          <a:ln w="19050" cap="flat">
            <a:solidFill>
              <a:schemeClr val="dk2"/>
            </a:solidFill>
            <a:prstDash val="solid"/>
            <a:round/>
            <a:headEnd w="lg" len="lg" type="none"/>
            <a:tailEnd w="lg" len="lg" type="triangle"/>
          </a:ln>
        </p:spPr>
      </p:cxnSp>
      <p:cxnSp>
        <p:nvCxnSpPr>
          <p:cNvPr id="458" name="Shape 458"/>
          <p:cNvCxnSpPr/>
          <p:nvPr/>
        </p:nvCxnSpPr>
        <p:spPr>
          <a:xfrm flipH="1">
            <a:off y="2055300" x="2916624"/>
            <a:ext cy="690000" cx="230100"/>
          </a:xfrm>
          <a:prstGeom prst="straightConnector1">
            <a:avLst/>
          </a:prstGeom>
          <a:noFill/>
          <a:ln w="19050" cap="flat">
            <a:solidFill>
              <a:schemeClr val="dk2"/>
            </a:solidFill>
            <a:prstDash val="solid"/>
            <a:round/>
            <a:headEnd w="lg" len="lg" type="none"/>
            <a:tailEnd w="lg" len="lg" type="triangle"/>
          </a:ln>
        </p:spPr>
      </p:cxnSp>
      <p:cxnSp>
        <p:nvCxnSpPr>
          <p:cNvPr id="459" name="Shape 459"/>
          <p:cNvCxnSpPr/>
          <p:nvPr/>
        </p:nvCxnSpPr>
        <p:spPr>
          <a:xfrm flipH="1">
            <a:off y="2076225" x="2916774"/>
            <a:ext cy="669000" cx="2049000"/>
          </a:xfrm>
          <a:prstGeom prst="straightConnector1">
            <a:avLst/>
          </a:prstGeom>
          <a:noFill/>
          <a:ln w="19050" cap="flat">
            <a:solidFill>
              <a:schemeClr val="dk2"/>
            </a:solidFill>
            <a:prstDash val="solid"/>
            <a:round/>
            <a:headEnd w="lg" len="lg" type="none"/>
            <a:tailEnd w="lg" len="lg" type="triangle"/>
          </a:ln>
        </p:spPr>
      </p:cxnSp>
      <p:sp>
        <p:nvSpPr>
          <p:cNvPr id="460" name="Shape 460"/>
          <p:cNvSpPr/>
          <p:nvPr/>
        </p:nvSpPr>
        <p:spPr>
          <a:xfrm>
            <a:off y="3917100" x="978275"/>
            <a:ext cy="459900" cx="1191900"/>
          </a:xfrm>
          <a:prstGeom prst="rect">
            <a:avLst/>
          </a:prstGeom>
          <a:solidFill>
            <a:srgbClr val="F3F3F3"/>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cxnSp>
        <p:nvCxnSpPr>
          <p:cNvPr id="461" name="Shape 461"/>
          <p:cNvCxnSpPr/>
          <p:nvPr/>
        </p:nvCxnSpPr>
        <p:spPr>
          <a:xfrm>
            <a:off y="3917100" x="1227650"/>
            <a:ext cy="428700" cx="0"/>
          </a:xfrm>
          <a:prstGeom prst="straightConnector1">
            <a:avLst/>
          </a:prstGeom>
          <a:noFill/>
          <a:ln w="38100" cap="flat">
            <a:solidFill>
              <a:srgbClr val="000000"/>
            </a:solidFill>
            <a:prstDash val="dot"/>
            <a:round/>
            <a:headEnd w="lg" len="lg" type="none"/>
            <a:tailEnd w="lg" len="lg" type="none"/>
          </a:ln>
        </p:spPr>
      </p:cxnSp>
      <p:cxnSp>
        <p:nvCxnSpPr>
          <p:cNvPr id="462" name="Shape 462"/>
          <p:cNvCxnSpPr/>
          <p:nvPr/>
        </p:nvCxnSpPr>
        <p:spPr>
          <a:xfrm>
            <a:off y="3917100" x="1574225"/>
            <a:ext cy="428700" cx="0"/>
          </a:xfrm>
          <a:prstGeom prst="straightConnector1">
            <a:avLst/>
          </a:prstGeom>
          <a:noFill/>
          <a:ln w="38100" cap="flat">
            <a:solidFill>
              <a:srgbClr val="000000"/>
            </a:solidFill>
            <a:prstDash val="dot"/>
            <a:round/>
            <a:headEnd w="lg" len="lg" type="none"/>
            <a:tailEnd w="lg" len="lg" type="none"/>
          </a:ln>
        </p:spPr>
      </p:cxnSp>
      <p:cxnSp>
        <p:nvCxnSpPr>
          <p:cNvPr id="463" name="Shape 463"/>
          <p:cNvCxnSpPr/>
          <p:nvPr/>
        </p:nvCxnSpPr>
        <p:spPr>
          <a:xfrm>
            <a:off y="3917100" x="1920800"/>
            <a:ext cy="428700" cx="0"/>
          </a:xfrm>
          <a:prstGeom prst="straightConnector1">
            <a:avLst/>
          </a:prstGeom>
          <a:noFill/>
          <a:ln w="38100" cap="flat">
            <a:solidFill>
              <a:srgbClr val="000000"/>
            </a:solidFill>
            <a:prstDash val="dot"/>
            <a:round/>
            <a:headEnd w="lg" len="lg" type="none"/>
            <a:tailEnd w="lg" len="lg" type="none"/>
          </a:ln>
        </p:spPr>
      </p:cxnSp>
      <p:sp>
        <p:nvSpPr>
          <p:cNvPr id="464" name="Shape 464"/>
          <p:cNvSpPr/>
          <p:nvPr/>
        </p:nvSpPr>
        <p:spPr>
          <a:xfrm>
            <a:off y="3917100" x="2845175"/>
            <a:ext cy="459900" cx="1191900"/>
          </a:xfrm>
          <a:prstGeom prst="rect">
            <a:avLst/>
          </a:prstGeom>
          <a:solidFill>
            <a:srgbClr val="F3F3F3"/>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cxnSp>
        <p:nvCxnSpPr>
          <p:cNvPr id="465" name="Shape 465"/>
          <p:cNvCxnSpPr/>
          <p:nvPr/>
        </p:nvCxnSpPr>
        <p:spPr>
          <a:xfrm>
            <a:off y="3917100" x="3094550"/>
            <a:ext cy="428700" cx="0"/>
          </a:xfrm>
          <a:prstGeom prst="straightConnector1">
            <a:avLst/>
          </a:prstGeom>
          <a:noFill/>
          <a:ln w="38100" cap="flat">
            <a:solidFill>
              <a:srgbClr val="000000"/>
            </a:solidFill>
            <a:prstDash val="dot"/>
            <a:round/>
            <a:headEnd w="lg" len="lg" type="none"/>
            <a:tailEnd w="lg" len="lg" type="none"/>
          </a:ln>
        </p:spPr>
      </p:cxnSp>
      <p:cxnSp>
        <p:nvCxnSpPr>
          <p:cNvPr id="466" name="Shape 466"/>
          <p:cNvCxnSpPr/>
          <p:nvPr/>
        </p:nvCxnSpPr>
        <p:spPr>
          <a:xfrm>
            <a:off y="3917100" x="3441125"/>
            <a:ext cy="428700" cx="0"/>
          </a:xfrm>
          <a:prstGeom prst="straightConnector1">
            <a:avLst/>
          </a:prstGeom>
          <a:noFill/>
          <a:ln w="38100" cap="flat">
            <a:solidFill>
              <a:srgbClr val="000000"/>
            </a:solidFill>
            <a:prstDash val="dot"/>
            <a:round/>
            <a:headEnd w="lg" len="lg" type="none"/>
            <a:tailEnd w="lg" len="lg" type="none"/>
          </a:ln>
        </p:spPr>
      </p:cxnSp>
      <p:cxnSp>
        <p:nvCxnSpPr>
          <p:cNvPr id="467" name="Shape 467"/>
          <p:cNvCxnSpPr/>
          <p:nvPr/>
        </p:nvCxnSpPr>
        <p:spPr>
          <a:xfrm>
            <a:off y="3917100" x="3787700"/>
            <a:ext cy="428700" cx="0"/>
          </a:xfrm>
          <a:prstGeom prst="straightConnector1">
            <a:avLst/>
          </a:prstGeom>
          <a:noFill/>
          <a:ln w="38100" cap="flat">
            <a:solidFill>
              <a:srgbClr val="000000"/>
            </a:solidFill>
            <a:prstDash val="dot"/>
            <a:round/>
            <a:headEnd w="lg" len="lg" type="none"/>
            <a:tailEnd w="lg" len="lg" type="none"/>
          </a:ln>
        </p:spPr>
      </p:cxnSp>
      <p:sp>
        <p:nvSpPr>
          <p:cNvPr id="468" name="Shape 468"/>
          <p:cNvSpPr/>
          <p:nvPr/>
        </p:nvSpPr>
        <p:spPr>
          <a:xfrm>
            <a:off y="3917100" x="4712075"/>
            <a:ext cy="459900" cx="1191900"/>
          </a:xfrm>
          <a:prstGeom prst="rect">
            <a:avLst/>
          </a:prstGeom>
          <a:solidFill>
            <a:srgbClr val="F3F3F3"/>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cxnSp>
        <p:nvCxnSpPr>
          <p:cNvPr id="469" name="Shape 469"/>
          <p:cNvCxnSpPr/>
          <p:nvPr/>
        </p:nvCxnSpPr>
        <p:spPr>
          <a:xfrm>
            <a:off y="3917100" x="4961450"/>
            <a:ext cy="428700" cx="0"/>
          </a:xfrm>
          <a:prstGeom prst="straightConnector1">
            <a:avLst/>
          </a:prstGeom>
          <a:noFill/>
          <a:ln w="38100" cap="flat">
            <a:solidFill>
              <a:srgbClr val="000000"/>
            </a:solidFill>
            <a:prstDash val="dot"/>
            <a:round/>
            <a:headEnd w="lg" len="lg" type="none"/>
            <a:tailEnd w="lg" len="lg" type="none"/>
          </a:ln>
        </p:spPr>
      </p:cxnSp>
      <p:cxnSp>
        <p:nvCxnSpPr>
          <p:cNvPr id="470" name="Shape 470"/>
          <p:cNvCxnSpPr/>
          <p:nvPr/>
        </p:nvCxnSpPr>
        <p:spPr>
          <a:xfrm>
            <a:off y="3917100" x="5308025"/>
            <a:ext cy="428700" cx="0"/>
          </a:xfrm>
          <a:prstGeom prst="straightConnector1">
            <a:avLst/>
          </a:prstGeom>
          <a:noFill/>
          <a:ln w="38100" cap="flat">
            <a:solidFill>
              <a:srgbClr val="000000"/>
            </a:solidFill>
            <a:prstDash val="dot"/>
            <a:round/>
            <a:headEnd w="lg" len="lg" type="none"/>
            <a:tailEnd w="lg" len="lg" type="none"/>
          </a:ln>
        </p:spPr>
      </p:cxnSp>
      <p:cxnSp>
        <p:nvCxnSpPr>
          <p:cNvPr id="471" name="Shape 471"/>
          <p:cNvCxnSpPr/>
          <p:nvPr/>
        </p:nvCxnSpPr>
        <p:spPr>
          <a:xfrm>
            <a:off y="3917100" x="5654600"/>
            <a:ext cy="428700" cx="0"/>
          </a:xfrm>
          <a:prstGeom prst="straightConnector1">
            <a:avLst/>
          </a:prstGeom>
          <a:noFill/>
          <a:ln w="38100" cap="flat">
            <a:solidFill>
              <a:srgbClr val="000000"/>
            </a:solidFill>
            <a:prstDash val="dot"/>
            <a:round/>
            <a:headEnd w="lg" len="lg" type="none"/>
            <a:tailEnd w="lg" len="lg" type="none"/>
          </a:ln>
        </p:spPr>
      </p:cxnSp>
      <p:sp>
        <p:nvSpPr>
          <p:cNvPr id="472" name="Shape 472"/>
          <p:cNvSpPr/>
          <p:nvPr/>
        </p:nvSpPr>
        <p:spPr>
          <a:xfrm>
            <a:off y="4886575" x="2845175"/>
            <a:ext cy="459900" cx="1191900"/>
          </a:xfrm>
          <a:prstGeom prst="rect">
            <a:avLst/>
          </a:prstGeom>
          <a:solidFill>
            <a:srgbClr val="F3F3F3"/>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cxnSp>
        <p:nvCxnSpPr>
          <p:cNvPr id="473" name="Shape 473"/>
          <p:cNvCxnSpPr/>
          <p:nvPr/>
        </p:nvCxnSpPr>
        <p:spPr>
          <a:xfrm>
            <a:off y="4886575" x="3094550"/>
            <a:ext cy="428700" cx="0"/>
          </a:xfrm>
          <a:prstGeom prst="straightConnector1">
            <a:avLst/>
          </a:prstGeom>
          <a:noFill/>
          <a:ln w="38100" cap="flat">
            <a:solidFill>
              <a:srgbClr val="000000"/>
            </a:solidFill>
            <a:prstDash val="dot"/>
            <a:round/>
            <a:headEnd w="lg" len="lg" type="none"/>
            <a:tailEnd w="lg" len="lg" type="none"/>
          </a:ln>
        </p:spPr>
      </p:cxnSp>
      <p:cxnSp>
        <p:nvCxnSpPr>
          <p:cNvPr id="474" name="Shape 474"/>
          <p:cNvCxnSpPr/>
          <p:nvPr/>
        </p:nvCxnSpPr>
        <p:spPr>
          <a:xfrm>
            <a:off y="4886575" x="3441125"/>
            <a:ext cy="428700" cx="0"/>
          </a:xfrm>
          <a:prstGeom prst="straightConnector1">
            <a:avLst/>
          </a:prstGeom>
          <a:noFill/>
          <a:ln w="38100" cap="flat">
            <a:solidFill>
              <a:srgbClr val="000000"/>
            </a:solidFill>
            <a:prstDash val="dot"/>
            <a:round/>
            <a:headEnd w="lg" len="lg" type="none"/>
            <a:tailEnd w="lg" len="lg" type="none"/>
          </a:ln>
        </p:spPr>
      </p:cxnSp>
      <p:cxnSp>
        <p:nvCxnSpPr>
          <p:cNvPr id="475" name="Shape 475"/>
          <p:cNvCxnSpPr/>
          <p:nvPr/>
        </p:nvCxnSpPr>
        <p:spPr>
          <a:xfrm>
            <a:off y="4886575" x="3787700"/>
            <a:ext cy="428700" cx="0"/>
          </a:xfrm>
          <a:prstGeom prst="straightConnector1">
            <a:avLst/>
          </a:prstGeom>
          <a:noFill/>
          <a:ln w="38100" cap="flat">
            <a:solidFill>
              <a:srgbClr val="000000"/>
            </a:solidFill>
            <a:prstDash val="dot"/>
            <a:round/>
            <a:headEnd w="lg" len="lg" type="none"/>
            <a:tailEnd w="lg" len="lg" type="none"/>
          </a:ln>
        </p:spPr>
      </p:cxnSp>
      <p:sp>
        <p:nvSpPr>
          <p:cNvPr id="476" name="Shape 476"/>
          <p:cNvSpPr txBox="1"/>
          <p:nvPr/>
        </p:nvSpPr>
        <p:spPr>
          <a:xfrm>
            <a:off y="3958925" x="664650"/>
            <a:ext cy="702600" cx="386700"/>
          </a:xfrm>
          <a:prstGeom prst="rect">
            <a:avLst/>
          </a:prstGeom>
          <a:noFill/>
          <a:ln>
            <a:noFill/>
          </a:ln>
        </p:spPr>
        <p:txBody>
          <a:bodyPr bIns="91425" rIns="91425" lIns="91425" tIns="91425" anchor="t" anchorCtr="0">
            <a:noAutofit/>
          </a:bodyPr>
          <a:lstStyle/>
          <a:p>
            <a:pPr rtl="0" lvl="0">
              <a:spcBef>
                <a:spcPts val="0"/>
              </a:spcBef>
              <a:buNone/>
            </a:pPr>
            <a:r>
              <a:rPr lang="en"/>
              <a:t>A</a:t>
            </a:r>
          </a:p>
        </p:txBody>
      </p:sp>
      <p:sp>
        <p:nvSpPr>
          <p:cNvPr id="477" name="Shape 477"/>
          <p:cNvSpPr txBox="1"/>
          <p:nvPr/>
        </p:nvSpPr>
        <p:spPr>
          <a:xfrm>
            <a:off y="3958925" x="2571925"/>
            <a:ext cy="702600" cx="386700"/>
          </a:xfrm>
          <a:prstGeom prst="rect">
            <a:avLst/>
          </a:prstGeom>
          <a:noFill/>
          <a:ln>
            <a:noFill/>
          </a:ln>
        </p:spPr>
        <p:txBody>
          <a:bodyPr bIns="91425" rIns="91425" lIns="91425" tIns="91425" anchor="t" anchorCtr="0">
            <a:noAutofit/>
          </a:bodyPr>
          <a:lstStyle/>
          <a:p>
            <a:pPr rtl="0" lvl="0">
              <a:spcBef>
                <a:spcPts val="0"/>
              </a:spcBef>
              <a:buNone/>
            </a:pPr>
            <a:r>
              <a:rPr lang="en"/>
              <a:t>B</a:t>
            </a:r>
          </a:p>
        </p:txBody>
      </p:sp>
      <p:sp>
        <p:nvSpPr>
          <p:cNvPr id="478" name="Shape 478"/>
          <p:cNvSpPr txBox="1"/>
          <p:nvPr/>
        </p:nvSpPr>
        <p:spPr>
          <a:xfrm>
            <a:off y="3958925" x="4416462"/>
            <a:ext cy="702600" cx="386700"/>
          </a:xfrm>
          <a:prstGeom prst="rect">
            <a:avLst/>
          </a:prstGeom>
          <a:noFill/>
          <a:ln>
            <a:noFill/>
          </a:ln>
        </p:spPr>
        <p:txBody>
          <a:bodyPr bIns="91425" rIns="91425" lIns="91425" tIns="91425" anchor="t" anchorCtr="0">
            <a:noAutofit/>
          </a:bodyPr>
          <a:lstStyle/>
          <a:p>
            <a:pPr rtl="0" lvl="0">
              <a:spcBef>
                <a:spcPts val="0"/>
              </a:spcBef>
              <a:buNone/>
            </a:pPr>
            <a:r>
              <a:rPr lang="en"/>
              <a:t>C</a:t>
            </a:r>
          </a:p>
        </p:txBody>
      </p:sp>
      <p:sp>
        <p:nvSpPr>
          <p:cNvPr id="479" name="Shape 479"/>
          <p:cNvSpPr txBox="1"/>
          <p:nvPr/>
        </p:nvSpPr>
        <p:spPr>
          <a:xfrm>
            <a:off y="4886575" x="2439025"/>
            <a:ext cy="702600" cx="386700"/>
          </a:xfrm>
          <a:prstGeom prst="rect">
            <a:avLst/>
          </a:prstGeom>
          <a:noFill/>
          <a:ln>
            <a:noFill/>
          </a:ln>
        </p:spPr>
        <p:txBody>
          <a:bodyPr bIns="91425" rIns="91425" lIns="91425" tIns="91425" anchor="t" anchorCtr="0">
            <a:noAutofit/>
          </a:bodyPr>
          <a:lstStyle/>
          <a:p>
            <a:pPr rtl="0" lvl="0">
              <a:spcBef>
                <a:spcPts val="0"/>
              </a:spcBef>
              <a:buNone/>
            </a:pPr>
            <a:r>
              <a:rPr lang="en"/>
              <a:t>N</a:t>
            </a:r>
          </a:p>
        </p:txBody>
      </p:sp>
      <p:sp>
        <p:nvSpPr>
          <p:cNvPr id="480" name="Shape 480"/>
          <p:cNvSpPr txBox="1"/>
          <p:nvPr/>
        </p:nvSpPr>
        <p:spPr>
          <a:xfrm rot="-5400000">
            <a:off y="3881875" x="1141025"/>
            <a:ext cy="428700" cx="561599"/>
          </a:xfrm>
          <a:prstGeom prst="rect">
            <a:avLst/>
          </a:prstGeom>
          <a:noFill/>
          <a:ln>
            <a:noFill/>
          </a:ln>
        </p:spPr>
        <p:txBody>
          <a:bodyPr bIns="91425" rIns="91425" lIns="91425" tIns="91425" anchor="t" anchorCtr="0">
            <a:noAutofit/>
          </a:bodyPr>
          <a:lstStyle/>
          <a:p>
            <a:pPr rtl="0" lvl="0">
              <a:spcBef>
                <a:spcPts val="0"/>
              </a:spcBef>
              <a:buNone/>
            </a:pPr>
            <a:r>
              <a:rPr lang="en"/>
              <a:t>info</a:t>
            </a:r>
          </a:p>
        </p:txBody>
      </p:sp>
      <p:sp>
        <p:nvSpPr>
          <p:cNvPr id="481" name="Shape 481"/>
          <p:cNvSpPr txBox="1"/>
          <p:nvPr/>
        </p:nvSpPr>
        <p:spPr>
          <a:xfrm>
            <a:off y="4790900" x="4597275"/>
            <a:ext cy="1697099" cx="4309799"/>
          </a:xfrm>
          <a:prstGeom prst="rect">
            <a:avLst/>
          </a:prstGeom>
          <a:noFill/>
          <a:ln>
            <a:noFill/>
          </a:ln>
        </p:spPr>
        <p:txBody>
          <a:bodyPr bIns="91425" rIns="91425" lIns="91425" tIns="91425" anchor="t" anchorCtr="0">
            <a:noAutofit/>
          </a:bodyPr>
          <a:lstStyle/>
          <a:p>
            <a:pPr rtl="0" lvl="0" indent="-317500" marL="457200">
              <a:spcBef>
                <a:spcPts val="0"/>
              </a:spcBef>
              <a:buClr>
                <a:srgbClr val="000000"/>
              </a:buClr>
              <a:buSzPct val="100000"/>
              <a:buFont typeface="Arial"/>
              <a:buAutoNum startAt="2" type="alphaLcParenBoth"/>
            </a:pPr>
            <a:r>
              <a:rPr lang="en"/>
              <a:t>After threading: all pointers to N have been ‘threaded’ so that the objects that previously referred to N can now be found from N. The value previously stored in the header word of N, which is now used to store the threading pointer, has been (temporarily) moved to the first field (in A) that referred to N.</a:t>
            </a:r>
          </a:p>
        </p:txBody>
      </p:sp>
      <p:cxnSp>
        <p:nvCxnSpPr>
          <p:cNvPr id="482" name="Shape 482"/>
          <p:cNvCxnSpPr/>
          <p:nvPr/>
        </p:nvCxnSpPr>
        <p:spPr>
          <a:xfrm rot="10800000" flipH="1">
            <a:off y="4377025" x="2871875"/>
            <a:ext cy="678599" cx="2328599"/>
          </a:xfrm>
          <a:prstGeom prst="straightConnector1">
            <a:avLst/>
          </a:prstGeom>
          <a:noFill/>
          <a:ln w="19050" cap="flat">
            <a:solidFill>
              <a:schemeClr val="dk2"/>
            </a:solidFill>
            <a:prstDash val="solid"/>
            <a:round/>
            <a:headEnd w="lg" len="lg" type="none"/>
            <a:tailEnd w="lg" len="lg" type="triangle"/>
          </a:ln>
        </p:spPr>
      </p:cxnSp>
      <p:cxnSp>
        <p:nvCxnSpPr>
          <p:cNvPr id="483" name="Shape 483"/>
          <p:cNvCxnSpPr>
            <a:endCxn id="464" idx="0"/>
          </p:cNvCxnSpPr>
          <p:nvPr/>
        </p:nvCxnSpPr>
        <p:spPr>
          <a:xfrm rot="10800000">
            <a:off y="3917100" x="3441125"/>
            <a:ext cy="239400" cx="1712700"/>
          </a:xfrm>
          <a:prstGeom prst="curvedConnector4">
            <a:avLst>
              <a:gd fmla="val -7" name="adj1"/>
              <a:gd fmla="val 199467" name="adj2"/>
            </a:avLst>
          </a:prstGeom>
          <a:noFill/>
          <a:ln w="19050" cap="flat">
            <a:solidFill>
              <a:schemeClr val="dk2"/>
            </a:solidFill>
            <a:prstDash val="solid"/>
            <a:round/>
            <a:headEnd w="lg" len="lg" type="none"/>
            <a:tailEnd w="lg" len="lg" type="stealth"/>
          </a:ln>
        </p:spPr>
      </p:cxnSp>
      <p:cxnSp>
        <p:nvCxnSpPr>
          <p:cNvPr id="484" name="Shape 484"/>
          <p:cNvCxnSpPr>
            <a:endCxn id="460" idx="0"/>
          </p:cNvCxnSpPr>
          <p:nvPr/>
        </p:nvCxnSpPr>
        <p:spPr>
          <a:xfrm rot="10800000">
            <a:off y="3917100" x="1574224"/>
            <a:ext cy="249900" cx="1698000"/>
          </a:xfrm>
          <a:prstGeom prst="curvedConnector4">
            <a:avLst>
              <a:gd fmla="val 3" name="adj1"/>
              <a:gd fmla="val 195288" name="adj2"/>
            </a:avLst>
          </a:prstGeom>
          <a:noFill/>
          <a:ln w="19050" cap="flat">
            <a:solidFill>
              <a:schemeClr val="dk2"/>
            </a:solidFill>
            <a:prstDash val="solid"/>
            <a:round/>
            <a:headEnd w="lg" len="lg" type="none"/>
            <a:tailEnd w="lg" len="lg" type="stealth"/>
          </a:ln>
        </p:spPr>
      </p:cxnSp>
    </p:spTree>
  </p:cSld>
  <p:clrMapOvr>
    <a:masterClrMapping/>
  </p:clrMapOvr>
  <p:transition spd="slow">
    <p:cut/>
  </p:transition>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8" name="Shape 488"/>
        <p:cNvGrpSpPr/>
        <p:nvPr/>
      </p:nvGrpSpPr>
      <p:grpSpPr>
        <a:xfrm>
          <a:off y="0" x="0"/>
          <a:ext cy="0" cx="0"/>
          <a:chOff y="0" x="0"/>
          <a:chExt cy="0" cx="0"/>
        </a:xfrm>
      </p:grpSpPr>
      <p:sp>
        <p:nvSpPr>
          <p:cNvPr id="489" name="Shape 489"/>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
                <a:latin typeface="Courier New"/>
                <a:ea typeface="Courier New"/>
                <a:cs typeface="Courier New"/>
                <a:sym typeface="Courier New"/>
              </a:rPr>
              <a:t>compact</a:t>
            </a:r>
            <a:r>
              <a:rPr lang="en"/>
              <a:t>, </a:t>
            </a:r>
            <a:r>
              <a:rPr lang="en">
                <a:latin typeface="Courier New"/>
                <a:ea typeface="Courier New"/>
                <a:cs typeface="Courier New"/>
                <a:sym typeface="Courier New"/>
              </a:rPr>
              <a:t>thread </a:t>
            </a:r>
            <a:r>
              <a:rPr lang="en"/>
              <a:t>and </a:t>
            </a:r>
            <a:r>
              <a:rPr lang="en">
                <a:latin typeface="Courier New"/>
                <a:ea typeface="Courier New"/>
                <a:cs typeface="Courier New"/>
                <a:sym typeface="Courier New"/>
              </a:rPr>
              <a:t>update</a:t>
            </a:r>
          </a:p>
        </p:txBody>
      </p:sp>
      <p:sp>
        <p:nvSpPr>
          <p:cNvPr id="490" name="Shape 490"/>
          <p:cNvSpPr txBox="1"/>
          <p:nvPr>
            <p:ph idx="1" type="body"/>
          </p:nvPr>
        </p:nvSpPr>
        <p:spPr>
          <a:xfrm>
            <a:off y="3613000" x="457200"/>
            <a:ext cy="2605199" cx="8229600"/>
          </a:xfrm>
          <a:prstGeom prst="rect">
            <a:avLst/>
          </a:prstGeom>
        </p:spPr>
        <p:txBody>
          <a:bodyPr bIns="91425" rIns="91425" lIns="91425" tIns="91425" anchor="t" anchorCtr="0">
            <a:noAutofit/>
          </a:bodyPr>
          <a:lstStyle/>
          <a:p>
            <a:pPr rtl="0" lvl="0" indent="-355600" marL="457200">
              <a:spcBef>
                <a:spcPts val="0"/>
              </a:spcBef>
              <a:buClr>
                <a:schemeClr val="dk1"/>
              </a:buClr>
              <a:buSzPct val="100000"/>
              <a:buFont typeface="Arial"/>
              <a:buChar char="●"/>
            </a:pPr>
            <a:r>
              <a:rPr sz="2000" lang="en" i="1"/>
              <a:t>Illustration on the board.</a:t>
            </a:r>
          </a:p>
          <a:p>
            <a:pPr rtl="0" lvl="0">
              <a:spcBef>
                <a:spcPts val="0"/>
              </a:spcBef>
              <a:buNone/>
            </a:pPr>
            <a:r>
              <a:t/>
            </a:r>
            <a:endParaRPr/>
          </a:p>
        </p:txBody>
      </p:sp>
      <p:pic>
        <p:nvPicPr>
          <p:cNvPr id="491" name="Shape 491"/>
          <p:cNvPicPr preferRelativeResize="0"/>
          <p:nvPr/>
        </p:nvPicPr>
        <p:blipFill>
          <a:blip r:embed="rId3">
            <a:alphaModFix/>
          </a:blip>
          <a:stretch>
            <a:fillRect/>
          </a:stretch>
        </p:blipFill>
        <p:spPr>
          <a:xfrm>
            <a:off y="1673987" x="457200"/>
            <a:ext cy="1504950" cx="3638550"/>
          </a:xfrm>
          <a:prstGeom prst="rect">
            <a:avLst/>
          </a:prstGeom>
          <a:noFill/>
          <a:ln>
            <a:noFill/>
          </a:ln>
        </p:spPr>
      </p:pic>
      <p:pic>
        <p:nvPicPr>
          <p:cNvPr id="492" name="Shape 492"/>
          <p:cNvPicPr preferRelativeResize="0"/>
          <p:nvPr/>
        </p:nvPicPr>
        <p:blipFill>
          <a:blip r:embed="rId4">
            <a:alphaModFix/>
          </a:blip>
          <a:stretch>
            <a:fillRect/>
          </a:stretch>
        </p:blipFill>
        <p:spPr>
          <a:xfrm>
            <a:off y="1674000" x="4677500"/>
            <a:ext cy="1133475" cx="3400425"/>
          </a:xfrm>
          <a:prstGeom prst="rect">
            <a:avLst/>
          </a:prstGeom>
          <a:noFill/>
          <a:ln>
            <a:noFill/>
          </a:ln>
        </p:spPr>
      </p:pic>
    </p:spTree>
  </p:cSld>
  <p:clrMapOvr>
    <a:masterClrMapping/>
  </p:clrMapOvr>
  <p:transition spd="slow">
    <p:cut/>
  </p:transition>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6" name="Shape 496"/>
        <p:cNvGrpSpPr/>
        <p:nvPr/>
      </p:nvGrpSpPr>
      <p:grpSpPr>
        <a:xfrm>
          <a:off y="0" x="0"/>
          <a:ext cy="0" cx="0"/>
          <a:chOff y="0" x="0"/>
          <a:chExt cy="0" cx="0"/>
        </a:xfrm>
      </p:grpSpPr>
      <p:sp>
        <p:nvSpPr>
          <p:cNvPr id="497" name="Shape 497"/>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
                <a:latin typeface="Courier New"/>
                <a:ea typeface="Courier New"/>
                <a:cs typeface="Courier New"/>
                <a:sym typeface="Courier New"/>
              </a:rPr>
              <a:t>updateForwardReferences</a:t>
            </a:r>
          </a:p>
        </p:txBody>
      </p:sp>
      <p:pic>
        <p:nvPicPr>
          <p:cNvPr id="498" name="Shape 498"/>
          <p:cNvPicPr preferRelativeResize="0"/>
          <p:nvPr/>
        </p:nvPicPr>
        <p:blipFill>
          <a:blip r:embed="rId3">
            <a:alphaModFix/>
          </a:blip>
          <a:stretch>
            <a:fillRect/>
          </a:stretch>
        </p:blipFill>
        <p:spPr>
          <a:xfrm>
            <a:off y="1752600" x="157162"/>
            <a:ext cy="3352800" cx="8829675"/>
          </a:xfrm>
          <a:prstGeom prst="rect">
            <a:avLst/>
          </a:prstGeom>
          <a:noFill/>
          <a:ln>
            <a:noFill/>
          </a:ln>
        </p:spPr>
      </p:pic>
      <p:sp>
        <p:nvSpPr>
          <p:cNvPr id="499" name="Shape 499"/>
          <p:cNvSpPr txBox="1"/>
          <p:nvPr/>
        </p:nvSpPr>
        <p:spPr>
          <a:xfrm>
            <a:off y="5473850" x="595900"/>
            <a:ext cy="1034999" cx="8091000"/>
          </a:xfrm>
          <a:prstGeom prst="rect">
            <a:avLst/>
          </a:prstGeom>
          <a:noFill/>
          <a:ln>
            <a:noFill/>
          </a:ln>
        </p:spPr>
        <p:txBody>
          <a:bodyPr bIns="91425" rIns="91425" lIns="91425" tIns="91425" anchor="t" anchorCtr="0">
            <a:noAutofit/>
          </a:bodyPr>
          <a:lstStyle/>
          <a:p>
            <a:pPr rtl="0" lvl="0" indent="-355600" marL="457200">
              <a:spcBef>
                <a:spcPts val="0"/>
              </a:spcBef>
              <a:buClr>
                <a:srgbClr val="000000"/>
              </a:buClr>
              <a:buSzPct val="100000"/>
              <a:buFont typeface="Arial"/>
              <a:buChar char="●"/>
            </a:pPr>
            <a:r>
              <a:rPr b="1" sz="2000" lang="en">
                <a:solidFill>
                  <a:srgbClr val="3C78D8"/>
                </a:solidFill>
              </a:rPr>
              <a:t>Unthreading </a:t>
            </a:r>
            <a:r>
              <a:rPr sz="2000" lang="en"/>
              <a:t>means pointing all the threaded objects that used to point to </a:t>
            </a:r>
            <a:r>
              <a:rPr sz="2000" lang="en">
                <a:latin typeface="Courier New"/>
                <a:ea typeface="Courier New"/>
                <a:cs typeface="Courier New"/>
                <a:sym typeface="Courier New"/>
              </a:rPr>
              <a:t>scan</a:t>
            </a:r>
            <a:r>
              <a:rPr sz="2000" lang="en"/>
              <a:t> to the address occupied by </a:t>
            </a:r>
            <a:r>
              <a:rPr sz="2000" lang="en">
                <a:latin typeface="Courier New"/>
                <a:ea typeface="Courier New"/>
                <a:cs typeface="Courier New"/>
                <a:sym typeface="Courier New"/>
              </a:rPr>
              <a:t>free</a:t>
            </a:r>
            <a:r>
              <a:rPr sz="2000" lang="en"/>
              <a:t>, where the object that resides in </a:t>
            </a:r>
            <a:r>
              <a:rPr sz="2000" lang="en">
                <a:latin typeface="Courier New"/>
                <a:ea typeface="Courier New"/>
                <a:cs typeface="Courier New"/>
                <a:sym typeface="Courier New"/>
              </a:rPr>
              <a:t>scan</a:t>
            </a:r>
            <a:r>
              <a:rPr sz="2000" lang="en"/>
              <a:t> will eventually move to.</a:t>
            </a:r>
          </a:p>
        </p:txBody>
      </p:sp>
    </p:spTree>
  </p:cSld>
  <p:clrMapOvr>
    <a:masterClrMapping/>
  </p:clrMapOvr>
  <p:transition spd="slow">
    <p:cut/>
  </p:transition>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3" name="Shape 503"/>
        <p:cNvGrpSpPr/>
        <p:nvPr/>
      </p:nvGrpSpPr>
      <p:grpSpPr>
        <a:xfrm>
          <a:off y="0" x="0"/>
          <a:ext cy="0" cx="0"/>
          <a:chOff y="0" x="0"/>
          <a:chExt cy="0" cx="0"/>
        </a:xfrm>
      </p:grpSpPr>
      <p:sp>
        <p:nvSpPr>
          <p:cNvPr id="504" name="Shape 504"/>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
                <a:latin typeface="Courier New"/>
                <a:ea typeface="Courier New"/>
                <a:cs typeface="Courier New"/>
                <a:sym typeface="Courier New"/>
              </a:rPr>
              <a:t>updateBackwardReferences</a:t>
            </a:r>
          </a:p>
        </p:txBody>
      </p:sp>
      <p:pic>
        <p:nvPicPr>
          <p:cNvPr id="505" name="Shape 505"/>
          <p:cNvPicPr preferRelativeResize="0"/>
          <p:nvPr/>
        </p:nvPicPr>
        <p:blipFill>
          <a:blip r:embed="rId3">
            <a:alphaModFix/>
          </a:blip>
          <a:stretch>
            <a:fillRect/>
          </a:stretch>
        </p:blipFill>
        <p:spPr>
          <a:xfrm>
            <a:off y="1604575" x="308400"/>
            <a:ext cy="2294454" cx="8686800"/>
          </a:xfrm>
          <a:prstGeom prst="rect">
            <a:avLst/>
          </a:prstGeom>
          <a:noFill/>
          <a:ln>
            <a:noFill/>
          </a:ln>
        </p:spPr>
      </p:pic>
      <p:sp>
        <p:nvSpPr>
          <p:cNvPr id="506" name="Shape 506"/>
          <p:cNvSpPr txBox="1"/>
          <p:nvPr/>
        </p:nvSpPr>
        <p:spPr>
          <a:xfrm>
            <a:off y="4133600" x="616800"/>
            <a:ext cy="2239199" cx="8070000"/>
          </a:xfrm>
          <a:prstGeom prst="rect">
            <a:avLst/>
          </a:prstGeom>
          <a:noFill/>
          <a:ln>
            <a:noFill/>
          </a:ln>
        </p:spPr>
        <p:txBody>
          <a:bodyPr bIns="91425" rIns="91425" lIns="91425" tIns="91425" anchor="t" anchorCtr="0">
            <a:noAutofit/>
          </a:bodyPr>
          <a:lstStyle/>
          <a:p>
            <a:pPr rtl="0" lvl="0" indent="-355600" marL="457200">
              <a:spcBef>
                <a:spcPts val="0"/>
              </a:spcBef>
              <a:buClr>
                <a:srgbClr val="000000"/>
              </a:buClr>
              <a:buSzPct val="100000"/>
              <a:buFont typeface="Arial"/>
              <a:buChar char="●"/>
            </a:pPr>
            <a:r>
              <a:rPr sz="2000" lang="en" i="1">
                <a:solidFill>
                  <a:srgbClr val="6AA84F"/>
                </a:solidFill>
              </a:rPr>
              <a:t>Threading</a:t>
            </a:r>
            <a:r>
              <a:rPr sz="2000" lang="en"/>
              <a:t> of all the children and forward references unthreading were done in the first pass.</a:t>
            </a:r>
          </a:p>
          <a:p>
            <a:pPr rtl="0" lvl="0" indent="-355600" marL="457200">
              <a:spcBef>
                <a:spcPts val="0"/>
              </a:spcBef>
              <a:buClr>
                <a:srgbClr val="000000"/>
              </a:buClr>
              <a:buSzPct val="100000"/>
              <a:buFont typeface="Arial"/>
              <a:buChar char="●"/>
            </a:pPr>
            <a:r>
              <a:rPr sz="2000" lang="en">
                <a:solidFill>
                  <a:schemeClr val="dk1"/>
                </a:solidFill>
              </a:rPr>
              <a:t>All the </a:t>
            </a:r>
            <a:r>
              <a:rPr sz="2000" lang="en" i="1">
                <a:solidFill>
                  <a:schemeClr val="dk1"/>
                </a:solidFill>
              </a:rPr>
              <a:t>backward</a:t>
            </a:r>
            <a:r>
              <a:rPr sz="2000" lang="en">
                <a:solidFill>
                  <a:schemeClr val="dk1"/>
                </a:solidFill>
              </a:rPr>
              <a:t> references were </a:t>
            </a:r>
            <a:r>
              <a:rPr sz="2000" lang="en" i="1">
                <a:solidFill>
                  <a:srgbClr val="6AA84F"/>
                </a:solidFill>
              </a:rPr>
              <a:t>threaded </a:t>
            </a:r>
            <a:r>
              <a:rPr sz="2000" lang="en">
                <a:solidFill>
                  <a:schemeClr val="dk1"/>
                </a:solidFill>
              </a:rPr>
              <a:t>during the first pass, and these are the only ones we’re updating now. </a:t>
            </a:r>
          </a:p>
        </p:txBody>
      </p:sp>
    </p:spTree>
  </p:cSld>
  <p:clrMapOvr>
    <a:masterClrMapping/>
  </p:clrMapOvr>
  <p:transition spd="slow">
    <p:cut/>
  </p:transition>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0" name="Shape 510"/>
        <p:cNvGrpSpPr/>
        <p:nvPr/>
      </p:nvGrpSpPr>
      <p:grpSpPr>
        <a:xfrm>
          <a:off y="0" x="0"/>
          <a:ext cy="0" cx="0"/>
          <a:chOff y="0" x="0"/>
          <a:chExt cy="0" cx="0"/>
        </a:xfrm>
      </p:grpSpPr>
      <p:sp>
        <p:nvSpPr>
          <p:cNvPr id="511" name="Shape 511"/>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sz="3500" lang="en"/>
              <a:t>Threaded compaction: pros and cons</a:t>
            </a:r>
          </a:p>
        </p:txBody>
      </p:sp>
      <p:sp>
        <p:nvSpPr>
          <p:cNvPr id="512" name="Shape 51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Pros:</a:t>
            </a:r>
          </a:p>
          <a:p>
            <a:pPr rtl="0" lvl="1" indent="-381000" marL="914400">
              <a:spcBef>
                <a:spcPts val="0"/>
              </a:spcBef>
              <a:buClr>
                <a:schemeClr val="dk1"/>
              </a:buClr>
              <a:buSzPct val="80000"/>
              <a:buFont typeface="Arial"/>
              <a:buChar char="○"/>
            </a:pPr>
            <a:r>
              <a:rPr lang="en"/>
              <a:t>Doesn’t require any additional space </a:t>
            </a:r>
          </a:p>
          <a:p>
            <a:pPr rtl="0" lvl="0" indent="-419100" marL="457200">
              <a:spcBef>
                <a:spcPts val="0"/>
              </a:spcBef>
              <a:buClr>
                <a:schemeClr val="dk1"/>
              </a:buClr>
              <a:buSzPct val="100000"/>
              <a:buFont typeface="Arial"/>
              <a:buChar char="●"/>
            </a:pPr>
            <a:r>
              <a:rPr lang="en"/>
              <a:t>Cons:</a:t>
            </a:r>
          </a:p>
          <a:p>
            <a:pPr rtl="0" lvl="1" indent="-381000" marL="914400">
              <a:spcBef>
                <a:spcPts val="0"/>
              </a:spcBef>
              <a:buClr>
                <a:schemeClr val="dk1"/>
              </a:buClr>
              <a:buSzPct val="80000"/>
              <a:buFont typeface="Arial"/>
              <a:buChar char="○"/>
            </a:pPr>
            <a:r>
              <a:rPr lang="en"/>
              <a:t>Each pointer is modified twice (</a:t>
            </a:r>
            <a:r>
              <a:rPr lang="en" i="1"/>
              <a:t>thread</a:t>
            </a:r>
            <a:r>
              <a:rPr lang="en"/>
              <a:t>/</a:t>
            </a:r>
            <a:r>
              <a:rPr lang="en" i="1"/>
              <a:t>unthread</a:t>
            </a:r>
            <a:r>
              <a:rPr lang="en"/>
              <a:t>).</a:t>
            </a:r>
          </a:p>
          <a:p>
            <a:pPr rtl="0" lvl="1" indent="-381000" marL="914400">
              <a:spcBef>
                <a:spcPts val="0"/>
              </a:spcBef>
              <a:buClr>
                <a:schemeClr val="dk1"/>
              </a:buClr>
              <a:buSzPct val="80000"/>
              <a:buFont typeface="Arial"/>
              <a:buChar char="○"/>
            </a:pPr>
            <a:r>
              <a:rPr lang="en"/>
              <a:t>Cache unfriendly - requires chasing pointers (3 times in Jonkers’ algorithm: </a:t>
            </a:r>
            <a:r>
              <a:rPr lang="en" i="1"/>
              <a:t>mark</a:t>
            </a:r>
            <a:r>
              <a:rPr lang="en"/>
              <a:t>/</a:t>
            </a:r>
            <a:r>
              <a:rPr lang="en" i="1"/>
              <a:t>thread</a:t>
            </a:r>
            <a:r>
              <a:rPr lang="en"/>
              <a:t>/</a:t>
            </a:r>
            <a:r>
              <a:rPr lang="en" i="1"/>
              <a:t>unthread</a:t>
            </a:r>
            <a:r>
              <a:rPr lang="en"/>
              <a:t>).</a:t>
            </a:r>
          </a:p>
          <a:p>
            <a:pPr rtl="0" lvl="1" indent="-381000" marL="914400">
              <a:spcBef>
                <a:spcPts val="0"/>
              </a:spcBef>
              <a:buClr>
                <a:schemeClr val="dk1"/>
              </a:buClr>
              <a:buSzPct val="80000"/>
              <a:buFont typeface="Arial"/>
              <a:buChar char="○"/>
            </a:pPr>
            <a:r>
              <a:rPr lang="en"/>
              <a:t>Object fields must be large enough to hold a pointer.</a:t>
            </a:r>
          </a:p>
          <a:p>
            <a:pPr rtl="0" lvl="1" indent="-381000" marL="914400">
              <a:spcBef>
                <a:spcPts val="0"/>
              </a:spcBef>
              <a:buClr>
                <a:schemeClr val="dk1"/>
              </a:buClr>
              <a:buSzPct val="80000"/>
              <a:buFont typeface="Arial"/>
              <a:buChar char="○"/>
            </a:pPr>
            <a:r>
              <a:rPr lang="en"/>
              <a:t>Pointers must be distinguishable from a normal value.</a:t>
            </a:r>
          </a:p>
        </p:txBody>
      </p:sp>
    </p:spTree>
  </p:cSld>
  <p:clrMapOvr>
    <a:masterClrMapping/>
  </p:clrMapOvr>
  <p:transition spd="slow">
    <p:cut/>
  </p:transition>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6" name="Shape 516"/>
        <p:cNvGrpSpPr/>
        <p:nvPr/>
      </p:nvGrpSpPr>
      <p:grpSpPr>
        <a:xfrm>
          <a:off y="0" x="0"/>
          <a:ext cy="0" cx="0"/>
          <a:chOff y="0" x="0"/>
          <a:chExt cy="0" cx="0"/>
        </a:xfrm>
      </p:grpSpPr>
      <p:sp>
        <p:nvSpPr>
          <p:cNvPr id="517" name="Shape 517"/>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sz="3400" lang="en"/>
              <a:t>MC improvement: One-pass algorithms</a:t>
            </a:r>
          </a:p>
        </p:txBody>
      </p:sp>
      <p:sp>
        <p:nvSpPr>
          <p:cNvPr id="518" name="Shape 51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b="1" lang="en"/>
              <a:t>Motivation</a:t>
            </a:r>
            <a:r>
              <a:rPr lang="en"/>
              <a:t>: perform sliding compaction in one pass.</a:t>
            </a:r>
          </a:p>
          <a:p>
            <a:pPr rtl="0" lvl="0" indent="-419100" marL="457200">
              <a:spcBef>
                <a:spcPts val="0"/>
              </a:spcBef>
              <a:buClr>
                <a:schemeClr val="dk1"/>
              </a:buClr>
              <a:buSzPct val="100000"/>
              <a:buFont typeface="Arial"/>
              <a:buChar char="●"/>
            </a:pPr>
            <a:r>
              <a:rPr lang="en"/>
              <a:t>Achieved by using a </a:t>
            </a:r>
            <a:r>
              <a:rPr lang="en" i="1">
                <a:solidFill>
                  <a:srgbClr val="6AA84F"/>
                </a:solidFill>
              </a:rPr>
              <a:t>bitmap</a:t>
            </a:r>
            <a:r>
              <a:rPr lang="en"/>
              <a:t>, and another table, to store </a:t>
            </a:r>
            <a:r>
              <a:rPr lang="en" i="1">
                <a:solidFill>
                  <a:srgbClr val="6AA84F"/>
                </a:solidFill>
              </a:rPr>
              <a:t>forwarding addresses</a:t>
            </a:r>
            <a:r>
              <a:rPr lang="en"/>
              <a:t>.</a:t>
            </a:r>
          </a:p>
        </p:txBody>
      </p:sp>
    </p:spTree>
  </p:cSld>
  <p:clrMapOvr>
    <a:masterClrMapping/>
  </p:clrMapOvr>
  <p:transition spd="slow">
    <p:cut/>
  </p:transition>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2" name="Shape 522"/>
        <p:cNvGrpSpPr/>
        <p:nvPr/>
      </p:nvGrpSpPr>
      <p:grpSpPr>
        <a:xfrm>
          <a:off y="0" x="0"/>
          <a:ext cy="0" cx="0"/>
          <a:chOff y="0" x="0"/>
          <a:chExt cy="0" cx="0"/>
        </a:xfrm>
      </p:grpSpPr>
      <p:sp>
        <p:nvSpPr>
          <p:cNvPr id="523" name="Shape 523"/>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The two tables</a:t>
            </a:r>
          </a:p>
        </p:txBody>
      </p:sp>
      <p:sp>
        <p:nvSpPr>
          <p:cNvPr id="524" name="Shape 52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sz="3000" lang="en"/>
              <a:t>A </a:t>
            </a:r>
            <a:r>
              <a:rPr sz="3000" lang="en" i="1">
                <a:solidFill>
                  <a:srgbClr val="6AA84F"/>
                </a:solidFill>
              </a:rPr>
              <a:t>bitmap</a:t>
            </a:r>
            <a:r>
              <a:rPr lang="en"/>
              <a:t>:</a:t>
            </a:r>
          </a:p>
          <a:p>
            <a:pPr rtl="0" lvl="1" indent="-381000" marL="914400">
              <a:spcBef>
                <a:spcPts val="0"/>
              </a:spcBef>
              <a:buClr>
                <a:schemeClr val="dk1"/>
              </a:buClr>
              <a:buSzPct val="80000"/>
              <a:buFont typeface="Arial"/>
              <a:buChar char="○"/>
            </a:pPr>
            <a:r>
              <a:rPr lang="en"/>
              <a:t>One bit for each granule of the heap.</a:t>
            </a:r>
          </a:p>
          <a:p>
            <a:pPr rtl="0" lvl="1" indent="-381000" marL="914400">
              <a:spcBef>
                <a:spcPts val="0"/>
              </a:spcBef>
              <a:buClr>
                <a:schemeClr val="dk1"/>
              </a:buClr>
              <a:buSzPct val="80000"/>
              <a:buFont typeface="Arial"/>
              <a:buChar char="○"/>
            </a:pPr>
            <a:r>
              <a:rPr lang="en"/>
              <a:t>Marking sets bits corresponding to the first </a:t>
            </a:r>
            <a:r>
              <a:rPr lang="en" i="1"/>
              <a:t>and</a:t>
            </a:r>
            <a:r>
              <a:rPr lang="en"/>
              <a:t> last granules of each live object.</a:t>
            </a:r>
          </a:p>
          <a:p>
            <a:pPr rtl="0" lvl="0" indent="-419100" marL="457200">
              <a:spcBef>
                <a:spcPts val="0"/>
              </a:spcBef>
              <a:buClr>
                <a:schemeClr val="dk1"/>
              </a:buClr>
              <a:buSzPct val="100000"/>
              <a:buFont typeface="Arial"/>
              <a:buChar char="●"/>
            </a:pPr>
            <a:r>
              <a:rPr sz="3000" lang="en"/>
              <a:t>A</a:t>
            </a:r>
            <a:r>
              <a:rPr lang="en"/>
              <a:t>n</a:t>
            </a:r>
            <a:r>
              <a:rPr sz="3000" lang="en"/>
              <a:t> </a:t>
            </a:r>
            <a:r>
              <a:rPr b="1" sz="3000" lang="en">
                <a:solidFill>
                  <a:srgbClr val="3C78D8"/>
                </a:solidFill>
              </a:rPr>
              <a:t>offset</a:t>
            </a:r>
            <a:r>
              <a:rPr sz="3000" lang="en"/>
              <a:t> table </a:t>
            </a:r>
            <a:r>
              <a:rPr lang="en"/>
              <a:t>for the </a:t>
            </a:r>
            <a:r>
              <a:rPr sz="3000" lang="en" i="1">
                <a:solidFill>
                  <a:srgbClr val="6AA84F"/>
                </a:solidFill>
              </a:rPr>
              <a:t>forwarding addresses</a:t>
            </a:r>
            <a:r>
              <a:rPr lang="en"/>
              <a:t>:</a:t>
            </a:r>
          </a:p>
          <a:p>
            <a:pPr rtl="0" lvl="1" indent="-381000" marL="914400">
              <a:spcBef>
                <a:spcPts val="0"/>
              </a:spcBef>
              <a:buClr>
                <a:schemeClr val="dk1"/>
              </a:buClr>
              <a:buSzPct val="80000"/>
              <a:buFont typeface="Arial"/>
              <a:buChar char="○"/>
            </a:pPr>
            <a:r>
              <a:rPr lang="en"/>
              <a:t>Divide the heap into small, equal-sized blocks (256 or 512 bytes). </a:t>
            </a:r>
          </a:p>
          <a:p>
            <a:pPr rtl="0" lvl="1" indent="-381000" marL="914400">
              <a:spcBef>
                <a:spcPts val="0"/>
              </a:spcBef>
              <a:buClr>
                <a:schemeClr val="dk1"/>
              </a:buClr>
              <a:buSzPct val="80000"/>
              <a:buFont typeface="Arial"/>
              <a:buChar char="○"/>
            </a:pPr>
            <a:r>
              <a:rPr lang="en"/>
              <a:t>Store the forwarding address of the </a:t>
            </a:r>
            <a:r>
              <a:rPr b="1" lang="en"/>
              <a:t>first</a:t>
            </a:r>
            <a:r>
              <a:rPr lang="en"/>
              <a:t> </a:t>
            </a:r>
            <a:r>
              <a:rPr lang="en" i="1">
                <a:solidFill>
                  <a:srgbClr val="6AA84F"/>
                </a:solidFill>
              </a:rPr>
              <a:t>live</a:t>
            </a:r>
            <a:r>
              <a:rPr lang="en"/>
              <a:t> object in each block in the table.</a:t>
            </a:r>
          </a:p>
          <a:p>
            <a:pPr>
              <a:spcBef>
                <a:spcPts val="0"/>
              </a:spcBef>
              <a:buNone/>
            </a:pPr>
            <a:r>
              <a:t/>
            </a:r>
            <a:endParaRPr/>
          </a:p>
        </p:txBody>
      </p:sp>
    </p:spTree>
  </p:cSld>
  <p:clrMapOvr>
    <a:masterClrMapping/>
  </p:clrMapOvr>
  <p:transition spd="slow">
    <p:cut/>
  </p:transition>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8" name="Shape 528"/>
        <p:cNvGrpSpPr/>
        <p:nvPr/>
      </p:nvGrpSpPr>
      <p:grpSpPr>
        <a:xfrm>
          <a:off y="0" x="0"/>
          <a:ext cy="0" cx="0"/>
          <a:chOff y="0" x="0"/>
          <a:chExt cy="0" cx="0"/>
        </a:xfrm>
      </p:grpSpPr>
      <p:sp>
        <p:nvSpPr>
          <p:cNvPr id="529" name="Shape 529"/>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
              <a:t>Address derivations</a:t>
            </a:r>
          </a:p>
        </p:txBody>
      </p:sp>
      <p:sp>
        <p:nvSpPr>
          <p:cNvPr id="530" name="Shape 53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The new location of the other live objects in a block (other than the first one) can be computed on-the-fly from the offset and mark-bit vectors.</a:t>
            </a:r>
          </a:p>
          <a:p>
            <a:pPr rtl="0" lvl="0" indent="-419100" marL="457200">
              <a:spcBef>
                <a:spcPts val="0"/>
              </a:spcBef>
              <a:buClr>
                <a:schemeClr val="dk1"/>
              </a:buClr>
              <a:buSzPct val="100000"/>
              <a:buFont typeface="Arial"/>
              <a:buChar char="●"/>
            </a:pPr>
            <a:r>
              <a:rPr lang="en"/>
              <a:t>Similarly, given a reference to any object, we can compute its block number, and thus derive its forwarding address from the entry in the </a:t>
            </a:r>
            <a:r>
              <a:rPr lang="en">
                <a:latin typeface="Courier New"/>
                <a:ea typeface="Courier New"/>
                <a:cs typeface="Courier New"/>
                <a:sym typeface="Courier New"/>
              </a:rPr>
              <a:t>offset</a:t>
            </a:r>
            <a:r>
              <a:rPr lang="en"/>
              <a:t> table and the mark-bits.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y="0" x="0"/>
          <a:ext cy="0" cx="0"/>
          <a:chOff y="0" x="0"/>
          <a:chExt cy="0" cx="0"/>
        </a:xfrm>
      </p:grpSpPr>
      <p:sp>
        <p:nvSpPr>
          <p:cNvPr id="67" name="Shape 67"/>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Liveness</a:t>
            </a:r>
          </a:p>
        </p:txBody>
      </p:sp>
      <p:sp>
        <p:nvSpPr>
          <p:cNvPr id="68" name="Shape 6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An object is </a:t>
            </a:r>
            <a:r>
              <a:rPr b="1" lang="en">
                <a:solidFill>
                  <a:srgbClr val="3C78D8"/>
                </a:solidFill>
              </a:rPr>
              <a:t>live </a:t>
            </a:r>
            <a:r>
              <a:rPr lang="en"/>
              <a:t>if it will be accessed by a </a:t>
            </a:r>
            <a:r>
              <a:rPr lang="en" i="1">
                <a:solidFill>
                  <a:srgbClr val="6AA84F"/>
                </a:solidFill>
              </a:rPr>
              <a:t>mutator </a:t>
            </a:r>
            <a:r>
              <a:rPr lang="en"/>
              <a:t>at some point in the future.</a:t>
            </a:r>
          </a:p>
          <a:p>
            <a:pPr rtl="0" lvl="0" indent="-419100" marL="457200">
              <a:spcBef>
                <a:spcPts val="0"/>
              </a:spcBef>
              <a:buClr>
                <a:schemeClr val="dk1"/>
              </a:buClr>
              <a:buSzPct val="100000"/>
              <a:buFont typeface="Arial"/>
              <a:buChar char="●"/>
            </a:pPr>
            <a:r>
              <a:rPr lang="en"/>
              <a:t>It’s </a:t>
            </a:r>
            <a:r>
              <a:rPr b="1" lang="en">
                <a:solidFill>
                  <a:srgbClr val="3C78D8"/>
                </a:solidFill>
              </a:rPr>
              <a:t>dead </a:t>
            </a:r>
            <a:r>
              <a:rPr lang="en"/>
              <a:t>otherwise.</a:t>
            </a:r>
          </a:p>
          <a:p>
            <a:pPr rtl="0" lvl="0" indent="-419100" marL="457200">
              <a:spcBef>
                <a:spcPts val="0"/>
              </a:spcBef>
              <a:buClr>
                <a:schemeClr val="dk1"/>
              </a:buClr>
              <a:buSzPct val="100000"/>
              <a:buFont typeface="Arial"/>
              <a:buChar char="●"/>
            </a:pPr>
            <a:r>
              <a:rPr lang="en"/>
              <a:t>True </a:t>
            </a:r>
            <a:r>
              <a:rPr b="1" lang="en">
                <a:solidFill>
                  <a:srgbClr val="3C78D8"/>
                </a:solidFill>
              </a:rPr>
              <a:t>liveness </a:t>
            </a:r>
            <a:r>
              <a:rPr lang="en"/>
              <a:t>is undecidable, so we turn to an approximation - </a:t>
            </a:r>
            <a:r>
              <a:rPr b="1" lang="en">
                <a:solidFill>
                  <a:srgbClr val="3C78D8"/>
                </a:solidFill>
              </a:rPr>
              <a:t>pointer reachability</a:t>
            </a:r>
            <a:r>
              <a:rPr lang="en"/>
              <a:t>.</a:t>
            </a:r>
          </a:p>
        </p:txBody>
      </p:sp>
    </p:spTree>
  </p:cSld>
  <p:clrMapOvr>
    <a:masterClrMapping/>
  </p:clrMapOvr>
  <p:transition spd="slow">
    <p:cut/>
  </p:transition>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4" name="Shape 534"/>
        <p:cNvGrpSpPr/>
        <p:nvPr/>
      </p:nvGrpSpPr>
      <p:grpSpPr>
        <a:xfrm>
          <a:off y="0" x="0"/>
          <a:ext cy="0" cx="0"/>
          <a:chOff y="0" x="0"/>
          <a:chExt cy="0" cx="0"/>
        </a:xfrm>
      </p:grpSpPr>
      <p:sp>
        <p:nvSpPr>
          <p:cNvPr id="535" name="Shape 535"/>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
              <a:t>Visualization</a:t>
            </a:r>
          </a:p>
        </p:txBody>
      </p:sp>
      <p:pic>
        <p:nvPicPr>
          <p:cNvPr id="536" name="Shape 536"/>
          <p:cNvPicPr preferRelativeResize="0"/>
          <p:nvPr/>
        </p:nvPicPr>
        <p:blipFill>
          <a:blip r:embed="rId3">
            <a:alphaModFix/>
          </a:blip>
          <a:stretch>
            <a:fillRect/>
          </a:stretch>
        </p:blipFill>
        <p:spPr>
          <a:xfrm>
            <a:off y="1666875" x="762000"/>
            <a:ext cy="3524250" cx="7620000"/>
          </a:xfrm>
          <a:prstGeom prst="rect">
            <a:avLst/>
          </a:prstGeom>
          <a:noFill/>
          <a:ln>
            <a:noFill/>
          </a:ln>
        </p:spPr>
      </p:pic>
      <p:sp>
        <p:nvSpPr>
          <p:cNvPr id="537" name="Shape 537"/>
          <p:cNvSpPr txBox="1"/>
          <p:nvPr/>
        </p:nvSpPr>
        <p:spPr>
          <a:xfrm>
            <a:off y="5319475" x="457200"/>
            <a:ext cy="1275900" cx="8229600"/>
          </a:xfrm>
          <a:prstGeom prst="rect">
            <a:avLst/>
          </a:prstGeom>
          <a:noFill/>
          <a:ln>
            <a:noFill/>
          </a:ln>
        </p:spPr>
        <p:txBody>
          <a:bodyPr bIns="91425" rIns="91425" lIns="91425" tIns="91425" anchor="t" anchorCtr="0">
            <a:noAutofit/>
          </a:bodyPr>
          <a:lstStyle/>
          <a:p>
            <a:pPr rtl="0" lvl="0">
              <a:spcBef>
                <a:spcPts val="0"/>
              </a:spcBef>
              <a:buNone/>
            </a:pPr>
            <a:r>
              <a:rPr sz="2000" lang="en"/>
              <a:t>Consider the object in bold. Bits 2-3, 6-7 in the first block and 4-6 in the second are set. Thus, 7 granules are already taken by objects that come before. So the first live object in block 2 will be relocated to the 8th slot in the heap (as seen in the </a:t>
            </a:r>
            <a:r>
              <a:rPr sz="2000" lang="en">
                <a:latin typeface="Courier New"/>
                <a:ea typeface="Courier New"/>
                <a:cs typeface="Courier New"/>
                <a:sym typeface="Courier New"/>
              </a:rPr>
              <a:t>offset</a:t>
            </a:r>
            <a:r>
              <a:rPr sz="2000" lang="en"/>
              <a:t> vector - </a:t>
            </a:r>
            <a:r>
              <a:rPr sz="2000" lang="en">
                <a:solidFill>
                  <a:schemeClr val="dk1"/>
                </a:solidFill>
              </a:rPr>
              <a:t>see the arrow</a:t>
            </a:r>
            <a:r>
              <a:rPr sz="2000" lang="en"/>
              <a:t>).</a:t>
            </a:r>
          </a:p>
        </p:txBody>
      </p:sp>
    </p:spTree>
  </p:cSld>
  <p:clrMapOvr>
    <a:masterClrMapping/>
  </p:clrMapOvr>
  <p:transition spd="slow">
    <p:cut/>
  </p:transition>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1" name="Shape 541"/>
        <p:cNvGrpSpPr/>
        <p:nvPr/>
      </p:nvGrpSpPr>
      <p:grpSpPr>
        <a:xfrm>
          <a:off y="0" x="0"/>
          <a:ext cy="0" cx="0"/>
          <a:chOff y="0" x="0"/>
          <a:chExt cy="0" cx="0"/>
        </a:xfrm>
      </p:grpSpPr>
      <p:sp>
        <p:nvSpPr>
          <p:cNvPr id="542" name="Shape 542"/>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
              <a:t>Visualization (cont.)</a:t>
            </a:r>
          </a:p>
        </p:txBody>
      </p:sp>
      <p:pic>
        <p:nvPicPr>
          <p:cNvPr id="543" name="Shape 543"/>
          <p:cNvPicPr preferRelativeResize="0"/>
          <p:nvPr/>
        </p:nvPicPr>
        <p:blipFill>
          <a:blip r:embed="rId3">
            <a:alphaModFix/>
          </a:blip>
          <a:stretch>
            <a:fillRect/>
          </a:stretch>
        </p:blipFill>
        <p:spPr>
          <a:xfrm>
            <a:off y="1666875" x="762000"/>
            <a:ext cy="3524250" cx="7620000"/>
          </a:xfrm>
          <a:prstGeom prst="rect">
            <a:avLst/>
          </a:prstGeom>
          <a:noFill/>
          <a:ln>
            <a:noFill/>
          </a:ln>
        </p:spPr>
      </p:pic>
      <p:sp>
        <p:nvSpPr>
          <p:cNvPr id="544" name="Shape 544"/>
          <p:cNvSpPr txBox="1"/>
          <p:nvPr/>
        </p:nvSpPr>
        <p:spPr>
          <a:xfrm>
            <a:off y="5125150" x="258150"/>
            <a:ext cy="1627200" cx="8654100"/>
          </a:xfrm>
          <a:prstGeom prst="rect">
            <a:avLst/>
          </a:prstGeom>
          <a:noFill/>
          <a:ln>
            <a:noFill/>
          </a:ln>
        </p:spPr>
        <p:txBody>
          <a:bodyPr bIns="91425" rIns="91425" lIns="91425" tIns="91425" anchor="t" anchorCtr="0">
            <a:noAutofit/>
          </a:bodyPr>
          <a:lstStyle/>
          <a:p>
            <a:pPr rtl="0" lvl="0">
              <a:spcBef>
                <a:spcPts val="0"/>
              </a:spcBef>
              <a:buNone/>
            </a:pPr>
            <a:r>
              <a:rPr sz="2000" lang="en"/>
              <a:t>Consider the object </a:t>
            </a:r>
            <a:r>
              <a:rPr sz="2000" lang="en" i="1"/>
              <a:t>old</a:t>
            </a:r>
            <a:r>
              <a:rPr sz="2000" lang="en"/>
              <a:t>. We obtain its block number and use it as an index into the </a:t>
            </a:r>
            <a:r>
              <a:rPr sz="2000" lang="en">
                <a:latin typeface="Courier New"/>
                <a:ea typeface="Courier New"/>
                <a:cs typeface="Courier New"/>
                <a:sym typeface="Courier New"/>
              </a:rPr>
              <a:t>offset</a:t>
            </a:r>
            <a:r>
              <a:rPr sz="2000" lang="en"/>
              <a:t> vector. This is the address of the first object in the block. Then look at the bitmap, to find the offset in this block (3), and calculate the final address: </a:t>
            </a:r>
            <a:r>
              <a:rPr sz="2000" lang="en">
                <a:latin typeface="Courier New"/>
                <a:ea typeface="Courier New"/>
                <a:cs typeface="Courier New"/>
                <a:sym typeface="Courier New"/>
              </a:rPr>
              <a:t>offset[block]=7</a:t>
            </a:r>
            <a:r>
              <a:rPr sz="2000" lang="en"/>
              <a:t> plus </a:t>
            </a:r>
            <a:r>
              <a:rPr sz="2000" lang="en">
                <a:latin typeface="Courier New"/>
                <a:ea typeface="Courier New"/>
                <a:cs typeface="Courier New"/>
                <a:sym typeface="Courier New"/>
              </a:rPr>
              <a:t>offsetInBlock(old)=3</a:t>
            </a:r>
            <a:r>
              <a:rPr sz="2000" lang="en"/>
              <a:t> equals 10.</a:t>
            </a:r>
          </a:p>
        </p:txBody>
      </p:sp>
    </p:spTree>
  </p:cSld>
  <p:clrMapOvr>
    <a:masterClrMapping/>
  </p:clrMapOvr>
  <p:transition spd="slow">
    <p:cut/>
  </p:transition>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8" name="Shape 548"/>
        <p:cNvGrpSpPr/>
        <p:nvPr/>
      </p:nvGrpSpPr>
      <p:grpSpPr>
        <a:xfrm>
          <a:off y="0" x="0"/>
          <a:ext cy="0" cx="0"/>
          <a:chOff y="0" x="0"/>
          <a:chExt cy="0" cx="0"/>
        </a:xfrm>
      </p:grpSpPr>
      <p:sp>
        <p:nvSpPr>
          <p:cNvPr id="549" name="Shape 549"/>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
                <a:latin typeface="Courier New"/>
                <a:ea typeface="Courier New"/>
                <a:cs typeface="Courier New"/>
                <a:sym typeface="Courier New"/>
              </a:rPr>
              <a:t>computeLocations</a:t>
            </a:r>
          </a:p>
        </p:txBody>
      </p:sp>
      <p:pic>
        <p:nvPicPr>
          <p:cNvPr id="550" name="Shape 550"/>
          <p:cNvPicPr preferRelativeResize="0"/>
          <p:nvPr/>
        </p:nvPicPr>
        <p:blipFill>
          <a:blip r:embed="rId3">
            <a:alphaModFix/>
          </a:blip>
          <a:stretch>
            <a:fillRect/>
          </a:stretch>
        </p:blipFill>
        <p:spPr>
          <a:xfrm>
            <a:off y="1996949" x="228600"/>
            <a:ext cy="2641474" cx="8686800"/>
          </a:xfrm>
          <a:prstGeom prst="rect">
            <a:avLst/>
          </a:prstGeom>
          <a:noFill/>
          <a:ln>
            <a:noFill/>
          </a:ln>
        </p:spPr>
      </p:pic>
    </p:spTree>
  </p:cSld>
  <p:clrMapOvr>
    <a:masterClrMapping/>
  </p:clrMapOvr>
  <p:transition spd="slow">
    <p:cut/>
  </p:transition>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4" name="Shape 554"/>
        <p:cNvGrpSpPr/>
        <p:nvPr/>
      </p:nvGrpSpPr>
      <p:grpSpPr>
        <a:xfrm>
          <a:off y="0" x="0"/>
          <a:ext cy="0" cx="0"/>
          <a:chOff y="0" x="0"/>
          <a:chExt cy="0" cx="0"/>
        </a:xfrm>
      </p:grpSpPr>
      <p:sp>
        <p:nvSpPr>
          <p:cNvPr id="555" name="Shape 555"/>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
                <a:latin typeface="Courier New"/>
                <a:ea typeface="Courier New"/>
                <a:cs typeface="Courier New"/>
                <a:sym typeface="Courier New"/>
              </a:rPr>
              <a:t>updateReferencesRelocate</a:t>
            </a:r>
          </a:p>
        </p:txBody>
      </p:sp>
      <p:pic>
        <p:nvPicPr>
          <p:cNvPr id="556" name="Shape 556"/>
          <p:cNvPicPr preferRelativeResize="0"/>
          <p:nvPr/>
        </p:nvPicPr>
        <p:blipFill>
          <a:blip r:embed="rId3">
            <a:alphaModFix/>
          </a:blip>
          <a:stretch>
            <a:fillRect/>
          </a:stretch>
        </p:blipFill>
        <p:spPr>
          <a:xfrm>
            <a:off y="1792949" x="228599"/>
            <a:ext cy="3108495" cx="8686799"/>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y="0" x="0"/>
          <a:ext cy="0" cx="0"/>
          <a:chOff y="0" x="0"/>
          <a:chExt cy="0" cx="0"/>
        </a:xfrm>
      </p:grpSpPr>
      <p:sp>
        <p:nvSpPr>
          <p:cNvPr id="73" name="Shape 73"/>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
              <a:t>Pointer reachability</a:t>
            </a:r>
          </a:p>
        </p:txBody>
      </p:sp>
      <p:sp>
        <p:nvSpPr>
          <p:cNvPr id="74" name="Shape 7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480"/>
              </a:spcBef>
              <a:buClr>
                <a:schemeClr val="dk1"/>
              </a:buClr>
              <a:buSzPct val="100000"/>
              <a:buFont typeface="Arial"/>
              <a:buChar char="●"/>
            </a:pPr>
            <a:r>
              <a:rPr lang="en"/>
              <a:t>In our context:</a:t>
            </a:r>
          </a:p>
          <a:p>
            <a:pPr rtl="0" lvl="1" indent="-381000" marL="914400">
              <a:spcBef>
                <a:spcPts val="480"/>
              </a:spcBef>
              <a:buClr>
                <a:schemeClr val="dk1"/>
              </a:buClr>
              <a:buSzPct val="80000"/>
              <a:buFont typeface="Arial"/>
              <a:buChar char="○"/>
            </a:pPr>
            <a:r>
              <a:rPr lang="en"/>
              <a:t>An object is </a:t>
            </a:r>
            <a:r>
              <a:rPr lang="en" i="1">
                <a:solidFill>
                  <a:srgbClr val="6AA84F"/>
                </a:solidFill>
              </a:rPr>
              <a:t>live</a:t>
            </a:r>
            <a:r>
              <a:rPr lang="en">
                <a:solidFill>
                  <a:srgbClr val="6AA84F"/>
                </a:solidFill>
              </a:rPr>
              <a:t> </a:t>
            </a:r>
            <a:r>
              <a:rPr lang="en"/>
              <a:t>iff it can be reached by following a chain of references from the </a:t>
            </a:r>
            <a:r>
              <a:rPr lang="en" i="1">
                <a:solidFill>
                  <a:srgbClr val="6AA84F"/>
                </a:solidFill>
              </a:rPr>
              <a:t>roots</a:t>
            </a:r>
            <a:r>
              <a:rPr lang="en"/>
              <a:t>.</a:t>
            </a:r>
          </a:p>
          <a:p>
            <a:pPr rtl="0" lvl="1" indent="-381000" marL="914400">
              <a:spcBef>
                <a:spcPts val="480"/>
              </a:spcBef>
              <a:buClr>
                <a:schemeClr val="dk1"/>
              </a:buClr>
              <a:buSzPct val="80000"/>
              <a:buFont typeface="Arial"/>
              <a:buChar char="○"/>
            </a:pPr>
            <a:r>
              <a:rPr lang="en"/>
              <a:t>An object is </a:t>
            </a:r>
            <a:r>
              <a:rPr lang="en" i="1">
                <a:solidFill>
                  <a:srgbClr val="6AA84F"/>
                </a:solidFill>
              </a:rPr>
              <a:t>dead</a:t>
            </a:r>
            <a:r>
              <a:rPr lang="en">
                <a:solidFill>
                  <a:srgbClr val="6AA84F"/>
                </a:solidFill>
              </a:rPr>
              <a:t> </a:t>
            </a:r>
            <a:r>
              <a:rPr lang="en"/>
              <a:t>iff it cannot be reached by any such chain.</a:t>
            </a:r>
          </a:p>
          <a:p>
            <a:pPr rtl="0" lvl="0" indent="-419100" marL="457200">
              <a:spcBef>
                <a:spcPts val="480"/>
              </a:spcBef>
              <a:buClr>
                <a:schemeClr val="dk1"/>
              </a:buClr>
              <a:buSzPct val="100000"/>
              <a:buFont typeface="Arial"/>
              <a:buChar char="●"/>
            </a:pPr>
            <a:r>
              <a:rPr lang="en"/>
              <a:t>A safe estimate - all dead objects are certainly dead (cannot be brought back to life by </a:t>
            </a:r>
            <a:r>
              <a:rPr lang="en" i="1">
                <a:solidFill>
                  <a:srgbClr val="6AA84F"/>
                </a:solidFill>
              </a:rPr>
              <a:t>mutator </a:t>
            </a:r>
            <a:r>
              <a:rPr lang="en"/>
              <a:t>threads).</a:t>
            </a:r>
          </a:p>
          <a:p>
            <a:pPr>
              <a:spcBef>
                <a:spcPts val="0"/>
              </a:spcBef>
              <a:buNone/>
            </a:pPr>
            <a:r>
              <a:t/>
            </a: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y="0" x="0"/>
          <a:ext cy="0" cx="0"/>
          <a:chOff y="0" x="0"/>
          <a:chExt cy="0" cx="0"/>
        </a:xfrm>
      </p:grpSpPr>
      <p:sp>
        <p:nvSpPr>
          <p:cNvPr id="79" name="Shape 79"/>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
              <a:t>The tricolor abstraction</a:t>
            </a:r>
          </a:p>
        </p:txBody>
      </p:sp>
      <p:sp>
        <p:nvSpPr>
          <p:cNvPr id="80" name="Shape 8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A convenient way to describe object states:</a:t>
            </a:r>
          </a:p>
          <a:p>
            <a:pPr rtl="0" lvl="1" indent="-381000" marL="914400">
              <a:spcBef>
                <a:spcPts val="0"/>
              </a:spcBef>
              <a:buClr>
                <a:schemeClr val="dk1"/>
              </a:buClr>
              <a:buSzPct val="80000"/>
              <a:buFont typeface="Arial"/>
              <a:buChar char="○"/>
            </a:pPr>
            <a:r>
              <a:rPr lang="en"/>
              <a:t>Initially, every node is </a:t>
            </a:r>
            <a:r>
              <a:rPr b="1" lang="en">
                <a:solidFill>
                  <a:schemeClr val="lt2"/>
                </a:solidFill>
              </a:rPr>
              <a:t>white</a:t>
            </a:r>
            <a:r>
              <a:rPr lang="en"/>
              <a:t>.</a:t>
            </a:r>
          </a:p>
          <a:p>
            <a:pPr rtl="0" lvl="1" indent="-381000" marL="914400">
              <a:spcBef>
                <a:spcPts val="0"/>
              </a:spcBef>
              <a:buClr>
                <a:schemeClr val="dk1"/>
              </a:buClr>
              <a:buSzPct val="80000"/>
              <a:buFont typeface="Arial"/>
              <a:buChar char="○"/>
            </a:pPr>
            <a:r>
              <a:rPr lang="en"/>
              <a:t>When a node is first encountered (during tracing), it is colored </a:t>
            </a:r>
            <a:r>
              <a:rPr b="1" lang="en">
                <a:solidFill>
                  <a:schemeClr val="dk2"/>
                </a:solidFill>
              </a:rPr>
              <a:t>grey</a:t>
            </a:r>
            <a:r>
              <a:rPr lang="en"/>
              <a:t>.</a:t>
            </a:r>
          </a:p>
          <a:p>
            <a:pPr rtl="0" lvl="1" indent="-381000" marL="914400">
              <a:spcBef>
                <a:spcPts val="0"/>
              </a:spcBef>
              <a:buClr>
                <a:schemeClr val="dk1"/>
              </a:buClr>
              <a:buSzPct val="80000"/>
              <a:buFont typeface="Arial"/>
              <a:buChar char="○"/>
            </a:pPr>
            <a:r>
              <a:rPr lang="en"/>
              <a:t>When it has been scanned, and its children identified, it is colored </a:t>
            </a:r>
            <a:r>
              <a:rPr b="1" lang="en"/>
              <a:t>black</a:t>
            </a:r>
            <a:r>
              <a:rPr lang="en"/>
              <a:t>.</a:t>
            </a:r>
          </a:p>
          <a:p>
            <a:pPr rtl="0" lvl="0" indent="-419100" marL="457200">
              <a:spcBef>
                <a:spcPts val="0"/>
              </a:spcBef>
              <a:buClr>
                <a:schemeClr val="dk1"/>
              </a:buClr>
              <a:buSzPct val="100000"/>
              <a:buFont typeface="Arial"/>
              <a:buChar char="●"/>
            </a:pPr>
            <a:r>
              <a:rPr lang="en"/>
              <a:t>At the end of each sweep, no references from </a:t>
            </a:r>
            <a:r>
              <a:rPr b="1" lang="en"/>
              <a:t>black </a:t>
            </a:r>
            <a:r>
              <a:rPr lang="en"/>
              <a:t>to </a:t>
            </a:r>
            <a:r>
              <a:rPr b="1" lang="en">
                <a:solidFill>
                  <a:schemeClr val="lt2"/>
                </a:solidFill>
              </a:rPr>
              <a:t>white</a:t>
            </a:r>
            <a:r>
              <a:rPr lang="en"/>
              <a:t> objects.</a:t>
            </a:r>
          </a:p>
          <a:p>
            <a:pPr rtl="0" lvl="1" indent="-381000" marL="914400">
              <a:spcBef>
                <a:spcPts val="0"/>
              </a:spcBef>
              <a:buClr>
                <a:schemeClr val="dk1"/>
              </a:buClr>
              <a:buSzPct val="80000"/>
              <a:buFont typeface="Arial"/>
              <a:buChar char="○"/>
            </a:pPr>
            <a:r>
              <a:rPr lang="en"/>
              <a:t>All the </a:t>
            </a:r>
            <a:r>
              <a:rPr b="1" lang="en">
                <a:solidFill>
                  <a:schemeClr val="lt2"/>
                </a:solidFill>
              </a:rPr>
              <a:t>white</a:t>
            </a:r>
            <a:r>
              <a:rPr lang="en"/>
              <a:t> objects are unreachable = </a:t>
            </a:r>
            <a:r>
              <a:rPr lang="en" i="1"/>
              <a:t>garbage</a:t>
            </a:r>
            <a:r>
              <a:rPr lang="en"/>
              <a:t>.</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