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3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34" r:id="rId1"/>
  </p:sldMasterIdLst>
  <p:notesMasterIdLst>
    <p:notesMasterId r:id="rId128"/>
  </p:notesMasterIdLst>
  <p:sldIdLst>
    <p:sldId id="256" r:id="rId2"/>
    <p:sldId id="257" r:id="rId3"/>
    <p:sldId id="261" r:id="rId4"/>
    <p:sldId id="274" r:id="rId5"/>
    <p:sldId id="269" r:id="rId6"/>
    <p:sldId id="270" r:id="rId7"/>
    <p:sldId id="275" r:id="rId8"/>
    <p:sldId id="293" r:id="rId9"/>
    <p:sldId id="277" r:id="rId10"/>
    <p:sldId id="364" r:id="rId11"/>
    <p:sldId id="320" r:id="rId12"/>
    <p:sldId id="279" r:id="rId13"/>
    <p:sldId id="280" r:id="rId14"/>
    <p:sldId id="282" r:id="rId15"/>
    <p:sldId id="283" r:id="rId16"/>
    <p:sldId id="285" r:id="rId17"/>
    <p:sldId id="318" r:id="rId18"/>
    <p:sldId id="286" r:id="rId19"/>
    <p:sldId id="287" r:id="rId20"/>
    <p:sldId id="289" r:id="rId21"/>
    <p:sldId id="288" r:id="rId22"/>
    <p:sldId id="290" r:id="rId23"/>
    <p:sldId id="292" r:id="rId24"/>
    <p:sldId id="291" r:id="rId25"/>
    <p:sldId id="350" r:id="rId26"/>
    <p:sldId id="295" r:id="rId27"/>
    <p:sldId id="294" r:id="rId28"/>
    <p:sldId id="296" r:id="rId29"/>
    <p:sldId id="297" r:id="rId30"/>
    <p:sldId id="298" r:id="rId31"/>
    <p:sldId id="299" r:id="rId32"/>
    <p:sldId id="305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21" r:id="rId41"/>
    <p:sldId id="314" r:id="rId42"/>
    <p:sldId id="315" r:id="rId43"/>
    <p:sldId id="323" r:id="rId44"/>
    <p:sldId id="324" r:id="rId45"/>
    <p:sldId id="419" r:id="rId46"/>
    <p:sldId id="326" r:id="rId47"/>
    <p:sldId id="327" r:id="rId48"/>
    <p:sldId id="329" r:id="rId49"/>
    <p:sldId id="330" r:id="rId50"/>
    <p:sldId id="348" r:id="rId51"/>
    <p:sldId id="349" r:id="rId52"/>
    <p:sldId id="346" r:id="rId53"/>
    <p:sldId id="347" r:id="rId54"/>
    <p:sldId id="331" r:id="rId55"/>
    <p:sldId id="332" r:id="rId56"/>
    <p:sldId id="334" r:id="rId57"/>
    <p:sldId id="362" r:id="rId58"/>
    <p:sldId id="333" r:id="rId59"/>
    <p:sldId id="363" r:id="rId60"/>
    <p:sldId id="337" r:id="rId61"/>
    <p:sldId id="345" r:id="rId62"/>
    <p:sldId id="344" r:id="rId63"/>
    <p:sldId id="336" r:id="rId64"/>
    <p:sldId id="338" r:id="rId65"/>
    <p:sldId id="339" r:id="rId66"/>
    <p:sldId id="340" r:id="rId67"/>
    <p:sldId id="342" r:id="rId68"/>
    <p:sldId id="351" r:id="rId69"/>
    <p:sldId id="352" r:id="rId70"/>
    <p:sldId id="359" r:id="rId71"/>
    <p:sldId id="353" r:id="rId72"/>
    <p:sldId id="361" r:id="rId73"/>
    <p:sldId id="360" r:id="rId74"/>
    <p:sldId id="343" r:id="rId75"/>
    <p:sldId id="355" r:id="rId76"/>
    <p:sldId id="354" r:id="rId77"/>
    <p:sldId id="357" r:id="rId78"/>
    <p:sldId id="358" r:id="rId79"/>
    <p:sldId id="365" r:id="rId80"/>
    <p:sldId id="366" r:id="rId81"/>
    <p:sldId id="367" r:id="rId82"/>
    <p:sldId id="368" r:id="rId83"/>
    <p:sldId id="370" r:id="rId84"/>
    <p:sldId id="371" r:id="rId85"/>
    <p:sldId id="372" r:id="rId86"/>
    <p:sldId id="375" r:id="rId87"/>
    <p:sldId id="376" r:id="rId88"/>
    <p:sldId id="377" r:id="rId89"/>
    <p:sldId id="378" r:id="rId90"/>
    <p:sldId id="379" r:id="rId91"/>
    <p:sldId id="381" r:id="rId92"/>
    <p:sldId id="382" r:id="rId93"/>
    <p:sldId id="383" r:id="rId94"/>
    <p:sldId id="384" r:id="rId95"/>
    <p:sldId id="385" r:id="rId96"/>
    <p:sldId id="389" r:id="rId97"/>
    <p:sldId id="390" r:id="rId98"/>
    <p:sldId id="391" r:id="rId99"/>
    <p:sldId id="392" r:id="rId100"/>
    <p:sldId id="393" r:id="rId101"/>
    <p:sldId id="394" r:id="rId102"/>
    <p:sldId id="395" r:id="rId103"/>
    <p:sldId id="397" r:id="rId104"/>
    <p:sldId id="398" r:id="rId105"/>
    <p:sldId id="399" r:id="rId106"/>
    <p:sldId id="401" r:id="rId107"/>
    <p:sldId id="400" r:id="rId108"/>
    <p:sldId id="402" r:id="rId109"/>
    <p:sldId id="403" r:id="rId110"/>
    <p:sldId id="404" r:id="rId111"/>
    <p:sldId id="405" r:id="rId112"/>
    <p:sldId id="406" r:id="rId113"/>
    <p:sldId id="407" r:id="rId114"/>
    <p:sldId id="409" r:id="rId115"/>
    <p:sldId id="410" r:id="rId116"/>
    <p:sldId id="412" r:id="rId117"/>
    <p:sldId id="418" r:id="rId118"/>
    <p:sldId id="417" r:id="rId119"/>
    <p:sldId id="413" r:id="rId120"/>
    <p:sldId id="411" r:id="rId121"/>
    <p:sldId id="414" r:id="rId122"/>
    <p:sldId id="415" r:id="rId123"/>
    <p:sldId id="421" r:id="rId124"/>
    <p:sldId id="422" r:id="rId125"/>
    <p:sldId id="420" r:id="rId126"/>
    <p:sldId id="416" r:id="rId127"/>
  </p:sldIdLst>
  <p:sldSz cx="12192000" cy="6858000"/>
  <p:notesSz cx="6858000" cy="9144000"/>
  <p:embeddedFontLst>
    <p:embeddedFont>
      <p:font typeface="Cambria Math" panose="02040503050406030204" pitchFamily="18" charset="0"/>
      <p:regular r:id="rId129"/>
    </p:embeddedFont>
    <p:embeddedFont>
      <p:font typeface="Calibri" panose="020F0502020204030204" pitchFamily="34" charset="0"/>
      <p:regular r:id="rId130"/>
      <p:bold r:id="rId131"/>
      <p:italic r:id="rId132"/>
      <p:boldItalic r:id="rId133"/>
    </p:embeddedFont>
    <p:embeddedFont>
      <p:font typeface="Trebuchet MS" panose="020B0603020202020204" pitchFamily="34" charset="0"/>
      <p:regular r:id="rId134"/>
      <p:bold r:id="rId135"/>
      <p:italic r:id="rId136"/>
      <p:boldItalic r:id="rId137"/>
    </p:embeddedFont>
    <p:embeddedFont>
      <p:font typeface="Verdana" panose="020B0604030504040204" pitchFamily="34" charset="0"/>
      <p:regular r:id="rId138"/>
      <p:bold r:id="rId139"/>
      <p:italic r:id="rId140"/>
      <p:boldItalic r:id="rId141"/>
    </p:embeddedFont>
    <p:embeddedFont>
      <p:font typeface="Tahoma" panose="020B0604030504040204" pitchFamily="34" charset="0"/>
      <p:regular r:id="rId142"/>
      <p:bold r:id="rId143"/>
    </p:embeddedFont>
    <p:embeddedFont>
      <p:font typeface="Gisha" panose="020B0502040204020203" pitchFamily="34" charset="-79"/>
      <p:regular r:id="rId144"/>
      <p:bold r:id="rId145"/>
    </p:embeddedFont>
    <p:embeddedFont>
      <p:font typeface="Wingdings 3" panose="05040102010807070707" pitchFamily="18" charset="2"/>
      <p:regular r:id="rId146"/>
    </p:embeddedFont>
    <p:embeddedFont>
      <p:font typeface="Back to the future 2002" panose="02000000000000000000" pitchFamily="2" charset="0"/>
      <p:regular r:id="rId147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199CFF"/>
    <a:srgbClr val="192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font" Target="fonts/font10.fntdata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notesMaster" Target="notesMasters/notesMaster1.xml"/><Relationship Id="rId149" Type="http://schemas.openxmlformats.org/officeDocument/2006/relationships/viewProps" Target="viewProps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font" Target="fonts/font6.fntdata"/><Relationship Id="rId139" Type="http://schemas.openxmlformats.org/officeDocument/2006/relationships/font" Target="fonts/font11.fntdata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font" Target="fonts/font1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font" Target="fonts/font12.fntdata"/><Relationship Id="rId145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font" Target="fonts/font2.fntdata"/><Relationship Id="rId135" Type="http://schemas.openxmlformats.org/officeDocument/2006/relationships/font" Target="fonts/font7.fntdata"/><Relationship Id="rId151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font" Target="fonts/font13.fntdata"/><Relationship Id="rId146" Type="http://schemas.openxmlformats.org/officeDocument/2006/relationships/font" Target="fonts/font18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font" Target="fonts/font3.fntdata"/><Relationship Id="rId136" Type="http://schemas.openxmlformats.org/officeDocument/2006/relationships/font" Target="fonts/font8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font" Target="fonts/font14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font" Target="fonts/font4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font" Target="fonts/font15.fntdata"/><Relationship Id="rId148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font" Target="fonts/font5.fntdata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font" Target="fonts/font16.fntdata"/><Relationship Id="rId90" Type="http://schemas.openxmlformats.org/officeDocument/2006/relationships/slide" Target="slides/slide8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166A4AC-154A-4E27-AD3C-0415EA638AB7}" type="datetimeFigureOut">
              <a:rPr lang="he-IL" smtClean="0"/>
              <a:t>ט"ו/טבת/תשע"ה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08A2B69-5976-4EA4-AD24-35126348D0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3315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418D-DDFD-4806-9667-BC6725327B07}" type="datetimeFigureOut">
              <a:rPr lang="he-IL" smtClean="0"/>
              <a:t>ט"ו/טבת/תשע"ה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8091-771C-4B1D-B984-B3C40749987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8975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418D-DDFD-4806-9667-BC6725327B07}" type="datetimeFigureOut">
              <a:rPr lang="he-IL" smtClean="0"/>
              <a:t>ט"ו/טבת/תשע"ה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8091-771C-4B1D-B984-B3C40749987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7662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418D-DDFD-4806-9667-BC6725327B07}" type="datetimeFigureOut">
              <a:rPr lang="he-IL" smtClean="0"/>
              <a:t>ט"ו/טבת/תשע"ה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8091-771C-4B1D-B984-B3C407499878}" type="slidenum">
              <a:rPr lang="he-IL" smtClean="0"/>
              <a:t>‹#›</a:t>
            </a:fld>
            <a:endParaRPr lang="he-I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4034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418D-DDFD-4806-9667-BC6725327B07}" type="datetimeFigureOut">
              <a:rPr lang="he-IL" smtClean="0"/>
              <a:t>ט"ו/טבת/תשע"ה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8091-771C-4B1D-B984-B3C40749987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9521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418D-DDFD-4806-9667-BC6725327B07}" type="datetimeFigureOut">
              <a:rPr lang="he-IL" smtClean="0"/>
              <a:t>ט"ו/טבת/תשע"ה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8091-771C-4B1D-B984-B3C407499878}" type="slidenum">
              <a:rPr lang="he-IL" smtClean="0"/>
              <a:t>‹#›</a:t>
            </a:fld>
            <a:endParaRPr lang="he-I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6749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418D-DDFD-4806-9667-BC6725327B07}" type="datetimeFigureOut">
              <a:rPr lang="he-IL" smtClean="0"/>
              <a:t>ט"ו/טבת/תשע"ה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8091-771C-4B1D-B984-B3C40749987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9162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418D-DDFD-4806-9667-BC6725327B07}" type="datetimeFigureOut">
              <a:rPr lang="he-IL" smtClean="0"/>
              <a:t>ט"ו/טבת/תשע"ה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8091-771C-4B1D-B984-B3C40749987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7435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418D-DDFD-4806-9667-BC6725327B07}" type="datetimeFigureOut">
              <a:rPr lang="he-IL" smtClean="0"/>
              <a:t>ט"ו/טבת/תשע"ה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8091-771C-4B1D-B984-B3C40749987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2691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418D-DDFD-4806-9667-BC6725327B07}" type="datetimeFigureOut">
              <a:rPr lang="he-IL" smtClean="0"/>
              <a:t>ט"ו/טבת/תשע"ה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8091-771C-4B1D-B984-B3C40749987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856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418D-DDFD-4806-9667-BC6725327B07}" type="datetimeFigureOut">
              <a:rPr lang="he-IL" smtClean="0"/>
              <a:t>ט"ו/טבת/תשע"ה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8091-771C-4B1D-B984-B3C40749987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3722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418D-DDFD-4806-9667-BC6725327B07}" type="datetimeFigureOut">
              <a:rPr lang="he-IL" smtClean="0"/>
              <a:t>ט"ו/טבת/תשע"ה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8091-771C-4B1D-B984-B3C40749987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0265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418D-DDFD-4806-9667-BC6725327B07}" type="datetimeFigureOut">
              <a:rPr lang="he-IL" smtClean="0"/>
              <a:t>ט"ו/טבת/תשע"ה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8091-771C-4B1D-B984-B3C40749987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5338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418D-DDFD-4806-9667-BC6725327B07}" type="datetimeFigureOut">
              <a:rPr lang="he-IL" smtClean="0"/>
              <a:t>ט"ו/טבת/תשע"ה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8091-771C-4B1D-B984-B3C40749987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067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418D-DDFD-4806-9667-BC6725327B07}" type="datetimeFigureOut">
              <a:rPr lang="he-IL" smtClean="0"/>
              <a:t>ט"ו/טבת/תשע"ה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8091-771C-4B1D-B984-B3C40749987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102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418D-DDFD-4806-9667-BC6725327B07}" type="datetimeFigureOut">
              <a:rPr lang="he-IL" smtClean="0"/>
              <a:t>ט"ו/טבת/תשע"ה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8091-771C-4B1D-B984-B3C40749987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5462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8091-771C-4B1D-B984-B3C407499878}" type="slidenum">
              <a:rPr lang="he-IL" smtClean="0"/>
              <a:t>‹#›</a:t>
            </a:fld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418D-DDFD-4806-9667-BC6725327B07}" type="datetimeFigureOut">
              <a:rPr lang="he-IL" smtClean="0"/>
              <a:t>ט"ו/טבת/תשע"ה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0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7418D-DDFD-4806-9667-BC6725327B07}" type="datetimeFigureOut">
              <a:rPr lang="he-IL" smtClean="0"/>
              <a:t>ט"ו/טבת/תשע"ה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D908091-771C-4B1D-B984-B3C40749987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474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  <p:sldLayoutId id="2147483949" r:id="rId15"/>
    <p:sldLayoutId id="2147483950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Concurrent copying &amp; compaction</a:t>
            </a:r>
            <a:endParaRPr lang="he-IL" sz="66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Hanan </a:t>
            </a:r>
            <a:r>
              <a:rPr lang="en-US" sz="3200" dirty="0" err="1" smtClean="0"/>
              <a:t>Rofe</a:t>
            </a:r>
            <a:r>
              <a:rPr lang="en-US" sz="3200" dirty="0" smtClean="0"/>
              <a:t> </a:t>
            </a:r>
            <a:r>
              <a:rPr lang="en-US" sz="3200" dirty="0" err="1" smtClean="0"/>
              <a:t>Haim</a:t>
            </a:r>
            <a:endParaRPr lang="en-US" sz="3200" dirty="0" smtClean="0"/>
          </a:p>
          <a:p>
            <a:r>
              <a:rPr lang="en-US" sz="3200" dirty="0" smtClean="0"/>
              <a:t>6/1/15</a:t>
            </a:r>
          </a:p>
        </p:txBody>
      </p:sp>
    </p:spTree>
    <p:extLst>
      <p:ext uri="{BB962C8B-B14F-4D97-AF65-F5344CB8AC3E}">
        <p14:creationId xmlns:p14="http://schemas.microsoft.com/office/powerpoint/2010/main" val="25909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7334" y="99390"/>
            <a:ext cx="8596668" cy="1320800"/>
          </a:xfrm>
        </p:spPr>
        <p:txBody>
          <a:bodyPr/>
          <a:lstStyle/>
          <a:p>
            <a:r>
              <a:rPr lang="en-US" sz="72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Concurrent copying</a:t>
            </a:r>
            <a:endParaRPr lang="he-IL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498" y="1240971"/>
            <a:ext cx="4618653" cy="55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5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7838070" y="3194724"/>
            <a:ext cx="865762" cy="8657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compaction</a:t>
            </a:r>
          </a:p>
          <a:p>
            <a:pPr lvl="0"/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One-pass compressor- illustrated 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35282" y="1763463"/>
            <a:ext cx="2849097" cy="541992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Roots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552" y="3190672"/>
            <a:ext cx="865762" cy="8657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Live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3314" y="3190672"/>
            <a:ext cx="865762" cy="8657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Live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19076" y="3190672"/>
            <a:ext cx="865762" cy="8657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Live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41064" y="3190672"/>
            <a:ext cx="865762" cy="865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Rectangle 21"/>
          <p:cNvSpPr/>
          <p:nvPr/>
        </p:nvSpPr>
        <p:spPr>
          <a:xfrm>
            <a:off x="3511690" y="3190672"/>
            <a:ext cx="865762" cy="865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Rectangle 22"/>
          <p:cNvSpPr/>
          <p:nvPr/>
        </p:nvSpPr>
        <p:spPr>
          <a:xfrm>
            <a:off x="4377452" y="3190672"/>
            <a:ext cx="865762" cy="865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Rectangle 23"/>
          <p:cNvSpPr/>
          <p:nvPr/>
        </p:nvSpPr>
        <p:spPr>
          <a:xfrm>
            <a:off x="5243214" y="3190672"/>
            <a:ext cx="865762" cy="865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Rectangle 24"/>
          <p:cNvSpPr/>
          <p:nvPr/>
        </p:nvSpPr>
        <p:spPr>
          <a:xfrm>
            <a:off x="6108976" y="3190672"/>
            <a:ext cx="865762" cy="865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Rectangle 25"/>
          <p:cNvSpPr/>
          <p:nvPr/>
        </p:nvSpPr>
        <p:spPr>
          <a:xfrm>
            <a:off x="6974738" y="3190672"/>
            <a:ext cx="865762" cy="865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Rectangle 28"/>
          <p:cNvSpPr/>
          <p:nvPr/>
        </p:nvSpPr>
        <p:spPr>
          <a:xfrm>
            <a:off x="8706262" y="3194724"/>
            <a:ext cx="865762" cy="870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0" name="Rectangle 29"/>
          <p:cNvSpPr/>
          <p:nvPr/>
        </p:nvSpPr>
        <p:spPr>
          <a:xfrm>
            <a:off x="3844460" y="3190672"/>
            <a:ext cx="124426" cy="8657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1" name="Rectangle 30"/>
          <p:cNvSpPr/>
          <p:nvPr/>
        </p:nvSpPr>
        <p:spPr>
          <a:xfrm>
            <a:off x="4659830" y="3195244"/>
            <a:ext cx="282755" cy="8701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2" name="Rectangle 31"/>
          <p:cNvSpPr/>
          <p:nvPr/>
        </p:nvSpPr>
        <p:spPr>
          <a:xfrm>
            <a:off x="6325416" y="3213736"/>
            <a:ext cx="420723" cy="8426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77334" y="2305455"/>
            <a:ext cx="2659253" cy="7976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3" idx="0"/>
          </p:cNvCxnSpPr>
          <p:nvPr/>
        </p:nvCxnSpPr>
        <p:spPr>
          <a:xfrm>
            <a:off x="4328814" y="2305455"/>
            <a:ext cx="481519" cy="8852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 rot="21436027">
            <a:off x="702390" y="2563905"/>
            <a:ext cx="3408283" cy="662625"/>
            <a:chOff x="677334" y="2470827"/>
            <a:chExt cx="3408283" cy="600033"/>
          </a:xfrm>
        </p:grpSpPr>
        <p:sp>
          <p:nvSpPr>
            <p:cNvPr id="36" name="Freeform 35"/>
            <p:cNvSpPr/>
            <p:nvPr/>
          </p:nvSpPr>
          <p:spPr>
            <a:xfrm>
              <a:off x="677334" y="2470827"/>
              <a:ext cx="3408283" cy="525292"/>
            </a:xfrm>
            <a:custGeom>
              <a:avLst/>
              <a:gdLst>
                <a:gd name="connsiteX0" fmla="*/ 0 w 3423053"/>
                <a:gd name="connsiteY0" fmla="*/ 437822 h 467005"/>
                <a:gd name="connsiteX1" fmla="*/ 3161490 w 3423053"/>
                <a:gd name="connsiteY1" fmla="*/ 78 h 467005"/>
                <a:gd name="connsiteX2" fmla="*/ 3229583 w 3423053"/>
                <a:gd name="connsiteY2" fmla="*/ 467005 h 46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3053" h="467005">
                  <a:moveTo>
                    <a:pt x="0" y="437822"/>
                  </a:moveTo>
                  <a:cubicBezTo>
                    <a:pt x="1311613" y="216518"/>
                    <a:pt x="2623226" y="-4786"/>
                    <a:pt x="3161490" y="78"/>
                  </a:cubicBezTo>
                  <a:cubicBezTo>
                    <a:pt x="3699754" y="4942"/>
                    <a:pt x="3242553" y="389184"/>
                    <a:pt x="3229583" y="46700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>
              <a:off x="3869055" y="3004265"/>
              <a:ext cx="19428" cy="66595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 rot="21436027">
            <a:off x="4856445" y="2787480"/>
            <a:ext cx="1833226" cy="437197"/>
            <a:chOff x="677334" y="2470827"/>
            <a:chExt cx="3408283" cy="600033"/>
          </a:xfrm>
        </p:grpSpPr>
        <p:sp>
          <p:nvSpPr>
            <p:cNvPr id="42" name="Freeform 41"/>
            <p:cNvSpPr/>
            <p:nvPr/>
          </p:nvSpPr>
          <p:spPr>
            <a:xfrm>
              <a:off x="677334" y="2470827"/>
              <a:ext cx="3408283" cy="525292"/>
            </a:xfrm>
            <a:custGeom>
              <a:avLst/>
              <a:gdLst>
                <a:gd name="connsiteX0" fmla="*/ 0 w 3423053"/>
                <a:gd name="connsiteY0" fmla="*/ 437822 h 467005"/>
                <a:gd name="connsiteX1" fmla="*/ 3161490 w 3423053"/>
                <a:gd name="connsiteY1" fmla="*/ 78 h 467005"/>
                <a:gd name="connsiteX2" fmla="*/ 3229583 w 3423053"/>
                <a:gd name="connsiteY2" fmla="*/ 467005 h 46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3053" h="467005">
                  <a:moveTo>
                    <a:pt x="0" y="437822"/>
                  </a:moveTo>
                  <a:cubicBezTo>
                    <a:pt x="1311613" y="216518"/>
                    <a:pt x="2623226" y="-4786"/>
                    <a:pt x="3161490" y="78"/>
                  </a:cubicBezTo>
                  <a:cubicBezTo>
                    <a:pt x="3699754" y="4942"/>
                    <a:pt x="3242553" y="389184"/>
                    <a:pt x="3229583" y="46700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H="1">
              <a:off x="3869055" y="3004265"/>
              <a:ext cx="19428" cy="66595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3" name="Rectangle 62"/>
          <p:cNvSpPr/>
          <p:nvPr/>
        </p:nvSpPr>
        <p:spPr>
          <a:xfrm>
            <a:off x="9274001" y="3194724"/>
            <a:ext cx="304505" cy="870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4" name="Rectangle 63"/>
          <p:cNvSpPr/>
          <p:nvPr/>
        </p:nvSpPr>
        <p:spPr>
          <a:xfrm>
            <a:off x="8708085" y="3194723"/>
            <a:ext cx="304505" cy="870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6" name="Rectangle 65"/>
          <p:cNvSpPr/>
          <p:nvPr/>
        </p:nvSpPr>
        <p:spPr>
          <a:xfrm>
            <a:off x="2827019" y="4941651"/>
            <a:ext cx="40130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dirty="0" smtClean="0"/>
              <a:t>Flip mutator roots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356130" y="2314420"/>
            <a:ext cx="4716152" cy="85012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7" name="Picture 6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" y="4043584"/>
            <a:ext cx="971733" cy="85634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42" y="4035480"/>
            <a:ext cx="971733" cy="85634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75" y="4057401"/>
            <a:ext cx="971733" cy="85634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796" y="4040405"/>
            <a:ext cx="971733" cy="85634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658" y="4054383"/>
            <a:ext cx="971733" cy="85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0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7838070" y="3194724"/>
            <a:ext cx="865762" cy="8657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compaction</a:t>
            </a:r>
          </a:p>
          <a:p>
            <a:pPr lvl="0"/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One-pass compressor- illustrated 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35282" y="1763463"/>
            <a:ext cx="2849097" cy="541992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Roots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552" y="3190672"/>
            <a:ext cx="865762" cy="8657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Live1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3314" y="3190672"/>
            <a:ext cx="865762" cy="8657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Live2</a:t>
            </a:r>
            <a:endParaRPr lang="he-IL" dirty="0"/>
          </a:p>
        </p:txBody>
      </p:sp>
      <p:sp>
        <p:nvSpPr>
          <p:cNvPr id="20" name="Rectangle 19"/>
          <p:cNvSpPr/>
          <p:nvPr/>
        </p:nvSpPr>
        <p:spPr>
          <a:xfrm>
            <a:off x="1819076" y="3190672"/>
            <a:ext cx="865762" cy="8657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Live2</a:t>
            </a:r>
            <a:endParaRPr lang="he-IL" dirty="0"/>
          </a:p>
        </p:txBody>
      </p:sp>
      <p:sp>
        <p:nvSpPr>
          <p:cNvPr id="21" name="Rectangle 20"/>
          <p:cNvSpPr/>
          <p:nvPr/>
        </p:nvSpPr>
        <p:spPr>
          <a:xfrm>
            <a:off x="2641064" y="3190672"/>
            <a:ext cx="865762" cy="865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Rectangle 21"/>
          <p:cNvSpPr/>
          <p:nvPr/>
        </p:nvSpPr>
        <p:spPr>
          <a:xfrm>
            <a:off x="3511690" y="3190672"/>
            <a:ext cx="865762" cy="865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Rectangle 22"/>
          <p:cNvSpPr/>
          <p:nvPr/>
        </p:nvSpPr>
        <p:spPr>
          <a:xfrm>
            <a:off x="4377452" y="3190672"/>
            <a:ext cx="865762" cy="865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Rectangle 23"/>
          <p:cNvSpPr/>
          <p:nvPr/>
        </p:nvSpPr>
        <p:spPr>
          <a:xfrm>
            <a:off x="5243214" y="3190672"/>
            <a:ext cx="865762" cy="865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Rectangle 24"/>
          <p:cNvSpPr/>
          <p:nvPr/>
        </p:nvSpPr>
        <p:spPr>
          <a:xfrm>
            <a:off x="6108976" y="3190672"/>
            <a:ext cx="865762" cy="865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Rectangle 25"/>
          <p:cNvSpPr/>
          <p:nvPr/>
        </p:nvSpPr>
        <p:spPr>
          <a:xfrm>
            <a:off x="6974738" y="3190672"/>
            <a:ext cx="865762" cy="865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Rectangle 28"/>
          <p:cNvSpPr/>
          <p:nvPr/>
        </p:nvSpPr>
        <p:spPr>
          <a:xfrm>
            <a:off x="8706262" y="3194724"/>
            <a:ext cx="865762" cy="870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0" name="Rectangle 29"/>
          <p:cNvSpPr/>
          <p:nvPr/>
        </p:nvSpPr>
        <p:spPr>
          <a:xfrm>
            <a:off x="3844460" y="3190672"/>
            <a:ext cx="124426" cy="8657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1" name="Rectangle 30"/>
          <p:cNvSpPr/>
          <p:nvPr/>
        </p:nvSpPr>
        <p:spPr>
          <a:xfrm>
            <a:off x="4659830" y="3195244"/>
            <a:ext cx="282755" cy="8701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2" name="Rectangle 31"/>
          <p:cNvSpPr/>
          <p:nvPr/>
        </p:nvSpPr>
        <p:spPr>
          <a:xfrm>
            <a:off x="6325416" y="3213736"/>
            <a:ext cx="420723" cy="8426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77334" y="2305455"/>
            <a:ext cx="2659253" cy="7976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 rot="21436027">
            <a:off x="702390" y="2563905"/>
            <a:ext cx="3408283" cy="662625"/>
            <a:chOff x="677334" y="2470827"/>
            <a:chExt cx="3408283" cy="600033"/>
          </a:xfrm>
        </p:grpSpPr>
        <p:sp>
          <p:nvSpPr>
            <p:cNvPr id="36" name="Freeform 35"/>
            <p:cNvSpPr/>
            <p:nvPr/>
          </p:nvSpPr>
          <p:spPr>
            <a:xfrm>
              <a:off x="677334" y="2470827"/>
              <a:ext cx="3408283" cy="525292"/>
            </a:xfrm>
            <a:custGeom>
              <a:avLst/>
              <a:gdLst>
                <a:gd name="connsiteX0" fmla="*/ 0 w 3423053"/>
                <a:gd name="connsiteY0" fmla="*/ 437822 h 467005"/>
                <a:gd name="connsiteX1" fmla="*/ 3161490 w 3423053"/>
                <a:gd name="connsiteY1" fmla="*/ 78 h 467005"/>
                <a:gd name="connsiteX2" fmla="*/ 3229583 w 3423053"/>
                <a:gd name="connsiteY2" fmla="*/ 467005 h 46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3053" h="467005">
                  <a:moveTo>
                    <a:pt x="0" y="437822"/>
                  </a:moveTo>
                  <a:cubicBezTo>
                    <a:pt x="1311613" y="216518"/>
                    <a:pt x="2623226" y="-4786"/>
                    <a:pt x="3161490" y="78"/>
                  </a:cubicBezTo>
                  <a:cubicBezTo>
                    <a:pt x="3699754" y="4942"/>
                    <a:pt x="3242553" y="389184"/>
                    <a:pt x="3229583" y="46700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>
              <a:off x="3869055" y="3004265"/>
              <a:ext cx="19428" cy="66595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 rot="21436027">
            <a:off x="4856445" y="2787480"/>
            <a:ext cx="1833226" cy="437197"/>
            <a:chOff x="677334" y="2470827"/>
            <a:chExt cx="3408283" cy="600033"/>
          </a:xfrm>
        </p:grpSpPr>
        <p:sp>
          <p:nvSpPr>
            <p:cNvPr id="42" name="Freeform 41"/>
            <p:cNvSpPr/>
            <p:nvPr/>
          </p:nvSpPr>
          <p:spPr>
            <a:xfrm>
              <a:off x="677334" y="2470827"/>
              <a:ext cx="3408283" cy="525292"/>
            </a:xfrm>
            <a:custGeom>
              <a:avLst/>
              <a:gdLst>
                <a:gd name="connsiteX0" fmla="*/ 0 w 3423053"/>
                <a:gd name="connsiteY0" fmla="*/ 437822 h 467005"/>
                <a:gd name="connsiteX1" fmla="*/ 3161490 w 3423053"/>
                <a:gd name="connsiteY1" fmla="*/ 78 h 467005"/>
                <a:gd name="connsiteX2" fmla="*/ 3229583 w 3423053"/>
                <a:gd name="connsiteY2" fmla="*/ 467005 h 46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3053" h="467005">
                  <a:moveTo>
                    <a:pt x="0" y="437822"/>
                  </a:moveTo>
                  <a:cubicBezTo>
                    <a:pt x="1311613" y="216518"/>
                    <a:pt x="2623226" y="-4786"/>
                    <a:pt x="3161490" y="78"/>
                  </a:cubicBezTo>
                  <a:cubicBezTo>
                    <a:pt x="3699754" y="4942"/>
                    <a:pt x="3242553" y="389184"/>
                    <a:pt x="3229583" y="46700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H="1">
              <a:off x="3869055" y="3004265"/>
              <a:ext cx="19428" cy="66595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8708085" y="3194723"/>
            <a:ext cx="870421" cy="870676"/>
            <a:chOff x="8708085" y="3194723"/>
            <a:chExt cx="870421" cy="870676"/>
          </a:xfrm>
        </p:grpSpPr>
        <p:sp>
          <p:nvSpPr>
            <p:cNvPr id="63" name="Rectangle 62"/>
            <p:cNvSpPr/>
            <p:nvPr/>
          </p:nvSpPr>
          <p:spPr>
            <a:xfrm>
              <a:off x="9274001" y="3194724"/>
              <a:ext cx="304505" cy="8706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708085" y="3194723"/>
              <a:ext cx="304505" cy="8706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1136211" y="4764078"/>
            <a:ext cx="68638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3200" dirty="0" smtClean="0"/>
              <a:t>A mutator is trying to access Live1</a:t>
            </a:r>
          </a:p>
          <a:p>
            <a:pPr algn="ctr" rtl="0"/>
            <a:r>
              <a:rPr lang="en-US" sz="3200" dirty="0" smtClean="0"/>
              <a:t>Trap it! 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356130" y="2314420"/>
            <a:ext cx="4716152" cy="85012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8553262" y="3194723"/>
            <a:ext cx="126756" cy="870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grpSp>
        <p:nvGrpSpPr>
          <p:cNvPr id="44" name="Group 43"/>
          <p:cNvGrpSpPr/>
          <p:nvPr/>
        </p:nvGrpSpPr>
        <p:grpSpPr>
          <a:xfrm rot="21434000">
            <a:off x="776866" y="2441396"/>
            <a:ext cx="8358169" cy="685559"/>
            <a:chOff x="677334" y="2470827"/>
            <a:chExt cx="3408283" cy="600033"/>
          </a:xfrm>
        </p:grpSpPr>
        <p:sp>
          <p:nvSpPr>
            <p:cNvPr id="45" name="Freeform 44"/>
            <p:cNvSpPr/>
            <p:nvPr/>
          </p:nvSpPr>
          <p:spPr>
            <a:xfrm>
              <a:off x="677334" y="2470827"/>
              <a:ext cx="3408283" cy="525292"/>
            </a:xfrm>
            <a:custGeom>
              <a:avLst/>
              <a:gdLst>
                <a:gd name="connsiteX0" fmla="*/ 0 w 3423053"/>
                <a:gd name="connsiteY0" fmla="*/ 437822 h 467005"/>
                <a:gd name="connsiteX1" fmla="*/ 3161490 w 3423053"/>
                <a:gd name="connsiteY1" fmla="*/ 78 h 467005"/>
                <a:gd name="connsiteX2" fmla="*/ 3229583 w 3423053"/>
                <a:gd name="connsiteY2" fmla="*/ 467005 h 46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3053" h="467005">
                  <a:moveTo>
                    <a:pt x="0" y="437822"/>
                  </a:moveTo>
                  <a:cubicBezTo>
                    <a:pt x="1311613" y="216518"/>
                    <a:pt x="2623226" y="-4786"/>
                    <a:pt x="3161490" y="78"/>
                  </a:cubicBezTo>
                  <a:cubicBezTo>
                    <a:pt x="3699754" y="4942"/>
                    <a:pt x="3242553" y="389184"/>
                    <a:pt x="3229583" y="46700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H="1">
              <a:off x="3869055" y="3004265"/>
              <a:ext cx="19428" cy="66595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" y="4025655"/>
            <a:ext cx="971733" cy="85634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42" y="4017551"/>
            <a:ext cx="971733" cy="85634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75" y="4039472"/>
            <a:ext cx="971733" cy="85634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796" y="4022476"/>
            <a:ext cx="971733" cy="85634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658" y="4036454"/>
            <a:ext cx="971733" cy="85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1" accel="2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7838070" y="3194724"/>
            <a:ext cx="865762" cy="8657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compaction</a:t>
            </a:r>
          </a:p>
          <a:p>
            <a:pPr lvl="0"/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One-pass compressor- illustrated 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35282" y="1763463"/>
            <a:ext cx="2849097" cy="541992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Roots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552" y="3190672"/>
            <a:ext cx="865762" cy="8657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Live1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3314" y="3190672"/>
            <a:ext cx="865762" cy="8657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Live2</a:t>
            </a:r>
            <a:endParaRPr lang="he-IL" dirty="0"/>
          </a:p>
        </p:txBody>
      </p:sp>
      <p:sp>
        <p:nvSpPr>
          <p:cNvPr id="20" name="Rectangle 19"/>
          <p:cNvSpPr/>
          <p:nvPr/>
        </p:nvSpPr>
        <p:spPr>
          <a:xfrm>
            <a:off x="1819076" y="3190672"/>
            <a:ext cx="865762" cy="8657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Live2</a:t>
            </a:r>
            <a:endParaRPr lang="he-IL" dirty="0"/>
          </a:p>
        </p:txBody>
      </p:sp>
      <p:sp>
        <p:nvSpPr>
          <p:cNvPr id="21" name="Rectangle 20"/>
          <p:cNvSpPr/>
          <p:nvPr/>
        </p:nvSpPr>
        <p:spPr>
          <a:xfrm>
            <a:off x="2641064" y="3190672"/>
            <a:ext cx="865762" cy="865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Rectangle 21"/>
          <p:cNvSpPr/>
          <p:nvPr/>
        </p:nvSpPr>
        <p:spPr>
          <a:xfrm>
            <a:off x="3511690" y="3190672"/>
            <a:ext cx="865762" cy="865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Rectangle 22"/>
          <p:cNvSpPr/>
          <p:nvPr/>
        </p:nvSpPr>
        <p:spPr>
          <a:xfrm>
            <a:off x="4377452" y="3190672"/>
            <a:ext cx="865762" cy="865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Rectangle 23"/>
          <p:cNvSpPr/>
          <p:nvPr/>
        </p:nvSpPr>
        <p:spPr>
          <a:xfrm>
            <a:off x="5243214" y="3190672"/>
            <a:ext cx="865762" cy="865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Rectangle 24"/>
          <p:cNvSpPr/>
          <p:nvPr/>
        </p:nvSpPr>
        <p:spPr>
          <a:xfrm>
            <a:off x="6108976" y="3190672"/>
            <a:ext cx="865762" cy="865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Rectangle 25"/>
          <p:cNvSpPr/>
          <p:nvPr/>
        </p:nvSpPr>
        <p:spPr>
          <a:xfrm>
            <a:off x="6974738" y="3190672"/>
            <a:ext cx="865762" cy="865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Rectangle 28"/>
          <p:cNvSpPr/>
          <p:nvPr/>
        </p:nvSpPr>
        <p:spPr>
          <a:xfrm>
            <a:off x="8706262" y="3194724"/>
            <a:ext cx="865762" cy="870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0" name="Rectangle 29"/>
          <p:cNvSpPr/>
          <p:nvPr/>
        </p:nvSpPr>
        <p:spPr>
          <a:xfrm>
            <a:off x="3844460" y="3190672"/>
            <a:ext cx="124426" cy="8657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1" name="Rectangle 30"/>
          <p:cNvSpPr/>
          <p:nvPr/>
        </p:nvSpPr>
        <p:spPr>
          <a:xfrm>
            <a:off x="4659830" y="3195244"/>
            <a:ext cx="282755" cy="8701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2" name="Rectangle 31"/>
          <p:cNvSpPr/>
          <p:nvPr/>
        </p:nvSpPr>
        <p:spPr>
          <a:xfrm>
            <a:off x="6325416" y="3213736"/>
            <a:ext cx="420723" cy="8426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77334" y="2305455"/>
            <a:ext cx="2659253" cy="7976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 rot="21436027">
            <a:off x="4856445" y="2787480"/>
            <a:ext cx="1833226" cy="437197"/>
            <a:chOff x="677334" y="2470827"/>
            <a:chExt cx="3408283" cy="600033"/>
          </a:xfrm>
        </p:grpSpPr>
        <p:sp>
          <p:nvSpPr>
            <p:cNvPr id="42" name="Freeform 41"/>
            <p:cNvSpPr/>
            <p:nvPr/>
          </p:nvSpPr>
          <p:spPr>
            <a:xfrm>
              <a:off x="677334" y="2470827"/>
              <a:ext cx="3408283" cy="525292"/>
            </a:xfrm>
            <a:custGeom>
              <a:avLst/>
              <a:gdLst>
                <a:gd name="connsiteX0" fmla="*/ 0 w 3423053"/>
                <a:gd name="connsiteY0" fmla="*/ 437822 h 467005"/>
                <a:gd name="connsiteX1" fmla="*/ 3161490 w 3423053"/>
                <a:gd name="connsiteY1" fmla="*/ 78 h 467005"/>
                <a:gd name="connsiteX2" fmla="*/ 3229583 w 3423053"/>
                <a:gd name="connsiteY2" fmla="*/ 467005 h 46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3053" h="467005">
                  <a:moveTo>
                    <a:pt x="0" y="437822"/>
                  </a:moveTo>
                  <a:cubicBezTo>
                    <a:pt x="1311613" y="216518"/>
                    <a:pt x="2623226" y="-4786"/>
                    <a:pt x="3161490" y="78"/>
                  </a:cubicBezTo>
                  <a:cubicBezTo>
                    <a:pt x="3699754" y="4942"/>
                    <a:pt x="3242553" y="389184"/>
                    <a:pt x="3229583" y="46700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H="1">
              <a:off x="3869055" y="3004265"/>
              <a:ext cx="19428" cy="66595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3" name="Rectangle 62"/>
          <p:cNvSpPr/>
          <p:nvPr/>
        </p:nvSpPr>
        <p:spPr>
          <a:xfrm>
            <a:off x="9274001" y="3194724"/>
            <a:ext cx="304505" cy="870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4" name="Rectangle 63"/>
          <p:cNvSpPr/>
          <p:nvPr/>
        </p:nvSpPr>
        <p:spPr>
          <a:xfrm>
            <a:off x="8708085" y="3194723"/>
            <a:ext cx="304505" cy="870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6" name="Rectangle 65"/>
          <p:cNvSpPr/>
          <p:nvPr/>
        </p:nvSpPr>
        <p:spPr>
          <a:xfrm>
            <a:off x="-70344" y="5131632"/>
            <a:ext cx="99593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400" dirty="0" smtClean="0"/>
              <a:t>A mutator is trying to access rightmost To-space page</a:t>
            </a:r>
          </a:p>
          <a:p>
            <a:pPr algn="ctr" rtl="0"/>
            <a:r>
              <a:rPr lang="en-US" sz="2400" dirty="0" smtClean="0"/>
              <a:t>Trap it! 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356130" y="2314420"/>
            <a:ext cx="4716152" cy="85012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8553262" y="3194723"/>
            <a:ext cx="126756" cy="870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grpSp>
        <p:nvGrpSpPr>
          <p:cNvPr id="44" name="Group 43"/>
          <p:cNvGrpSpPr/>
          <p:nvPr/>
        </p:nvGrpSpPr>
        <p:grpSpPr>
          <a:xfrm rot="21434000">
            <a:off x="776866" y="2441396"/>
            <a:ext cx="8358169" cy="685559"/>
            <a:chOff x="677334" y="2470827"/>
            <a:chExt cx="3408283" cy="600033"/>
          </a:xfrm>
        </p:grpSpPr>
        <p:sp>
          <p:nvSpPr>
            <p:cNvPr id="45" name="Freeform 44"/>
            <p:cNvSpPr/>
            <p:nvPr/>
          </p:nvSpPr>
          <p:spPr>
            <a:xfrm>
              <a:off x="677334" y="2470827"/>
              <a:ext cx="3408283" cy="525292"/>
            </a:xfrm>
            <a:custGeom>
              <a:avLst/>
              <a:gdLst>
                <a:gd name="connsiteX0" fmla="*/ 0 w 3423053"/>
                <a:gd name="connsiteY0" fmla="*/ 437822 h 467005"/>
                <a:gd name="connsiteX1" fmla="*/ 3161490 w 3423053"/>
                <a:gd name="connsiteY1" fmla="*/ 78 h 467005"/>
                <a:gd name="connsiteX2" fmla="*/ 3229583 w 3423053"/>
                <a:gd name="connsiteY2" fmla="*/ 467005 h 46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3053" h="467005">
                  <a:moveTo>
                    <a:pt x="0" y="437822"/>
                  </a:moveTo>
                  <a:cubicBezTo>
                    <a:pt x="1311613" y="216518"/>
                    <a:pt x="2623226" y="-4786"/>
                    <a:pt x="3161490" y="78"/>
                  </a:cubicBezTo>
                  <a:cubicBezTo>
                    <a:pt x="3699754" y="4942"/>
                    <a:pt x="3242553" y="389184"/>
                    <a:pt x="3229583" y="46700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H="1">
              <a:off x="3869055" y="3004265"/>
              <a:ext cx="19428" cy="66595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Rectangle 46"/>
          <p:cNvSpPr/>
          <p:nvPr/>
        </p:nvSpPr>
        <p:spPr>
          <a:xfrm>
            <a:off x="7980340" y="3194723"/>
            <a:ext cx="445830" cy="870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42" y="4026517"/>
            <a:ext cx="971733" cy="85634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75" y="4048438"/>
            <a:ext cx="971733" cy="85634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796" y="4031442"/>
            <a:ext cx="971733" cy="856340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 rot="525252" flipH="1">
            <a:off x="8150361" y="2525375"/>
            <a:ext cx="1045986" cy="716743"/>
            <a:chOff x="677334" y="2470827"/>
            <a:chExt cx="3408283" cy="600033"/>
          </a:xfrm>
        </p:grpSpPr>
        <p:sp>
          <p:nvSpPr>
            <p:cNvPr id="49" name="Freeform 48"/>
            <p:cNvSpPr/>
            <p:nvPr/>
          </p:nvSpPr>
          <p:spPr>
            <a:xfrm>
              <a:off x="677334" y="2470827"/>
              <a:ext cx="3408283" cy="525292"/>
            </a:xfrm>
            <a:custGeom>
              <a:avLst/>
              <a:gdLst>
                <a:gd name="connsiteX0" fmla="*/ 0 w 3423053"/>
                <a:gd name="connsiteY0" fmla="*/ 437822 h 467005"/>
                <a:gd name="connsiteX1" fmla="*/ 3161490 w 3423053"/>
                <a:gd name="connsiteY1" fmla="*/ 78 h 467005"/>
                <a:gd name="connsiteX2" fmla="*/ 3229583 w 3423053"/>
                <a:gd name="connsiteY2" fmla="*/ 467005 h 46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3053" h="467005">
                  <a:moveTo>
                    <a:pt x="0" y="437822"/>
                  </a:moveTo>
                  <a:cubicBezTo>
                    <a:pt x="1311613" y="216518"/>
                    <a:pt x="2623226" y="-4786"/>
                    <a:pt x="3161490" y="78"/>
                  </a:cubicBezTo>
                  <a:cubicBezTo>
                    <a:pt x="3699754" y="4942"/>
                    <a:pt x="3242553" y="389184"/>
                    <a:pt x="3229583" y="46700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H="1">
              <a:off x="3869055" y="3004265"/>
              <a:ext cx="19428" cy="66595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5" name="Picture 7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658" y="4045420"/>
            <a:ext cx="971733" cy="856340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4379275" y="3188214"/>
            <a:ext cx="865762" cy="8657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Free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76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1" accel="4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1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7838070" y="3194724"/>
            <a:ext cx="865762" cy="8657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compaction</a:t>
            </a:r>
          </a:p>
          <a:p>
            <a:pPr lvl="0"/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One-pass compressor- illustrated 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35282" y="1763463"/>
            <a:ext cx="2849097" cy="541992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Roots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552" y="3190672"/>
            <a:ext cx="865762" cy="8657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Live1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3314" y="3190672"/>
            <a:ext cx="865762" cy="8657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Live2</a:t>
            </a:r>
            <a:endParaRPr lang="he-IL" dirty="0"/>
          </a:p>
        </p:txBody>
      </p:sp>
      <p:sp>
        <p:nvSpPr>
          <p:cNvPr id="20" name="Rectangle 19"/>
          <p:cNvSpPr/>
          <p:nvPr/>
        </p:nvSpPr>
        <p:spPr>
          <a:xfrm>
            <a:off x="1819076" y="3190672"/>
            <a:ext cx="865762" cy="8657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Live2</a:t>
            </a:r>
            <a:endParaRPr lang="he-IL" dirty="0"/>
          </a:p>
        </p:txBody>
      </p:sp>
      <p:sp>
        <p:nvSpPr>
          <p:cNvPr id="21" name="Rectangle 20"/>
          <p:cNvSpPr/>
          <p:nvPr/>
        </p:nvSpPr>
        <p:spPr>
          <a:xfrm>
            <a:off x="2641064" y="3190672"/>
            <a:ext cx="865762" cy="865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Rectangle 21"/>
          <p:cNvSpPr/>
          <p:nvPr/>
        </p:nvSpPr>
        <p:spPr>
          <a:xfrm>
            <a:off x="3511690" y="3190672"/>
            <a:ext cx="865762" cy="865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Rectangle 22"/>
          <p:cNvSpPr/>
          <p:nvPr/>
        </p:nvSpPr>
        <p:spPr>
          <a:xfrm>
            <a:off x="4377452" y="3190672"/>
            <a:ext cx="865762" cy="865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Rectangle 23"/>
          <p:cNvSpPr/>
          <p:nvPr/>
        </p:nvSpPr>
        <p:spPr>
          <a:xfrm>
            <a:off x="5243214" y="3190672"/>
            <a:ext cx="865762" cy="865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Rectangle 24"/>
          <p:cNvSpPr/>
          <p:nvPr/>
        </p:nvSpPr>
        <p:spPr>
          <a:xfrm>
            <a:off x="6108976" y="3190672"/>
            <a:ext cx="865762" cy="865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Rectangle 25"/>
          <p:cNvSpPr/>
          <p:nvPr/>
        </p:nvSpPr>
        <p:spPr>
          <a:xfrm>
            <a:off x="6974738" y="3190672"/>
            <a:ext cx="865762" cy="865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Rectangle 28"/>
          <p:cNvSpPr/>
          <p:nvPr/>
        </p:nvSpPr>
        <p:spPr>
          <a:xfrm>
            <a:off x="8706262" y="3194724"/>
            <a:ext cx="865762" cy="8706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0" name="Rectangle 29"/>
          <p:cNvSpPr/>
          <p:nvPr/>
        </p:nvSpPr>
        <p:spPr>
          <a:xfrm>
            <a:off x="3844460" y="3190672"/>
            <a:ext cx="124426" cy="8657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1" name="Rectangle 30"/>
          <p:cNvSpPr/>
          <p:nvPr/>
        </p:nvSpPr>
        <p:spPr>
          <a:xfrm>
            <a:off x="4659830" y="3195244"/>
            <a:ext cx="282755" cy="8701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2" name="Rectangle 31"/>
          <p:cNvSpPr/>
          <p:nvPr/>
        </p:nvSpPr>
        <p:spPr>
          <a:xfrm>
            <a:off x="6325416" y="3213736"/>
            <a:ext cx="420723" cy="8426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77334" y="2305455"/>
            <a:ext cx="2659253" cy="7976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9274001" y="3194724"/>
            <a:ext cx="304505" cy="8706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4" name="Rectangle 63"/>
          <p:cNvSpPr/>
          <p:nvPr/>
        </p:nvSpPr>
        <p:spPr>
          <a:xfrm>
            <a:off x="8708085" y="3194723"/>
            <a:ext cx="304505" cy="8706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6" name="Rectangle 65"/>
          <p:cNvSpPr/>
          <p:nvPr/>
        </p:nvSpPr>
        <p:spPr>
          <a:xfrm>
            <a:off x="-70344" y="5131632"/>
            <a:ext cx="9959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400" dirty="0" smtClean="0"/>
              <a:t>Mutator is done interfering, finish compaction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356130" y="2314420"/>
            <a:ext cx="4716152" cy="85012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8553262" y="3194723"/>
            <a:ext cx="126756" cy="870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grpSp>
        <p:nvGrpSpPr>
          <p:cNvPr id="44" name="Group 43"/>
          <p:cNvGrpSpPr/>
          <p:nvPr/>
        </p:nvGrpSpPr>
        <p:grpSpPr>
          <a:xfrm rot="21434000">
            <a:off x="776866" y="2441396"/>
            <a:ext cx="8358169" cy="685559"/>
            <a:chOff x="677334" y="2470827"/>
            <a:chExt cx="3408283" cy="600033"/>
          </a:xfrm>
        </p:grpSpPr>
        <p:sp>
          <p:nvSpPr>
            <p:cNvPr id="45" name="Freeform 44"/>
            <p:cNvSpPr/>
            <p:nvPr/>
          </p:nvSpPr>
          <p:spPr>
            <a:xfrm>
              <a:off x="677334" y="2470827"/>
              <a:ext cx="3408283" cy="525292"/>
            </a:xfrm>
            <a:custGeom>
              <a:avLst/>
              <a:gdLst>
                <a:gd name="connsiteX0" fmla="*/ 0 w 3423053"/>
                <a:gd name="connsiteY0" fmla="*/ 437822 h 467005"/>
                <a:gd name="connsiteX1" fmla="*/ 3161490 w 3423053"/>
                <a:gd name="connsiteY1" fmla="*/ 78 h 467005"/>
                <a:gd name="connsiteX2" fmla="*/ 3229583 w 3423053"/>
                <a:gd name="connsiteY2" fmla="*/ 467005 h 46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3053" h="467005">
                  <a:moveTo>
                    <a:pt x="0" y="437822"/>
                  </a:moveTo>
                  <a:cubicBezTo>
                    <a:pt x="1311613" y="216518"/>
                    <a:pt x="2623226" y="-4786"/>
                    <a:pt x="3161490" y="78"/>
                  </a:cubicBezTo>
                  <a:cubicBezTo>
                    <a:pt x="3699754" y="4942"/>
                    <a:pt x="3242553" y="389184"/>
                    <a:pt x="3229583" y="46700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H="1">
              <a:off x="3869055" y="3004265"/>
              <a:ext cx="19428" cy="66595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Rectangle 46"/>
          <p:cNvSpPr/>
          <p:nvPr/>
        </p:nvSpPr>
        <p:spPr>
          <a:xfrm>
            <a:off x="7980340" y="3194723"/>
            <a:ext cx="445830" cy="870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42" y="4026517"/>
            <a:ext cx="971733" cy="85634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75" y="4048438"/>
            <a:ext cx="971733" cy="85634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796" y="4031442"/>
            <a:ext cx="971733" cy="856340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 rot="525252" flipH="1">
            <a:off x="8150361" y="2525375"/>
            <a:ext cx="1045986" cy="716743"/>
            <a:chOff x="677334" y="2470827"/>
            <a:chExt cx="3408283" cy="600033"/>
          </a:xfrm>
        </p:grpSpPr>
        <p:sp>
          <p:nvSpPr>
            <p:cNvPr id="49" name="Freeform 48"/>
            <p:cNvSpPr/>
            <p:nvPr/>
          </p:nvSpPr>
          <p:spPr>
            <a:xfrm>
              <a:off x="677334" y="2470827"/>
              <a:ext cx="3408283" cy="525292"/>
            </a:xfrm>
            <a:custGeom>
              <a:avLst/>
              <a:gdLst>
                <a:gd name="connsiteX0" fmla="*/ 0 w 3423053"/>
                <a:gd name="connsiteY0" fmla="*/ 437822 h 467005"/>
                <a:gd name="connsiteX1" fmla="*/ 3161490 w 3423053"/>
                <a:gd name="connsiteY1" fmla="*/ 78 h 467005"/>
                <a:gd name="connsiteX2" fmla="*/ 3229583 w 3423053"/>
                <a:gd name="connsiteY2" fmla="*/ 467005 h 46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3053" h="467005">
                  <a:moveTo>
                    <a:pt x="0" y="437822"/>
                  </a:moveTo>
                  <a:cubicBezTo>
                    <a:pt x="1311613" y="216518"/>
                    <a:pt x="2623226" y="-4786"/>
                    <a:pt x="3161490" y="78"/>
                  </a:cubicBezTo>
                  <a:cubicBezTo>
                    <a:pt x="3699754" y="4942"/>
                    <a:pt x="3242553" y="389184"/>
                    <a:pt x="3229583" y="46700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H="1">
              <a:off x="3869055" y="3004265"/>
              <a:ext cx="19428" cy="66595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4379275" y="3188214"/>
            <a:ext cx="865762" cy="8657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Free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45928" y="3181963"/>
            <a:ext cx="865762" cy="8657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Free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23597" y="3181963"/>
            <a:ext cx="865762" cy="8657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Free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236045" y="3181963"/>
            <a:ext cx="865762" cy="8657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Free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13229" y="3181963"/>
            <a:ext cx="865762" cy="8657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Free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983165" y="3182215"/>
            <a:ext cx="865762" cy="8657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Free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52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accel="5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" accel="5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1" accel="5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compaction</a:t>
            </a:r>
          </a:p>
          <a:p>
            <a:pPr lvl="0"/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One-pass compressor- not perfect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3270" y="4596499"/>
            <a:ext cx="6724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dirty="0"/>
              <a:t>S</a:t>
            </a:r>
            <a:r>
              <a:rPr lang="en-US" sz="3200" dirty="0" smtClean="0"/>
              <a:t>ignificant pauses </a:t>
            </a:r>
            <a:r>
              <a:rPr lang="en-US" sz="3200" dirty="0"/>
              <a:t>on the </a:t>
            </a:r>
            <a:r>
              <a:rPr lang="en-US" sz="3200" dirty="0" smtClean="0"/>
              <a:t>mutator! 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810" y="1704945"/>
            <a:ext cx="9598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The Compressor we just saw has a downside.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810" y="2154361"/>
            <a:ext cx="95989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Trapping a mutator means copying all of the accessed page objects and forward all the pointers in those objects to refer to To-space locations.</a:t>
            </a:r>
          </a:p>
        </p:txBody>
      </p:sp>
      <p:sp>
        <p:nvSpPr>
          <p:cNvPr id="2" name="Down Arrow 1"/>
          <p:cNvSpPr/>
          <p:nvPr/>
        </p:nvSpPr>
        <p:spPr>
          <a:xfrm>
            <a:off x="3756211" y="3023611"/>
            <a:ext cx="1066800" cy="14049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193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" grpId="0" animBg="1"/>
      <p:bldP spid="2" grpId="1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compaction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Click and Azul to </a:t>
            </a:r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the rescue!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7892" y="4569334"/>
            <a:ext cx="111383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dirty="0"/>
              <a:t> </a:t>
            </a:r>
            <a:r>
              <a:rPr lang="en-US" sz="3200" dirty="0" smtClean="0"/>
              <a:t> Introducing:  </a:t>
            </a:r>
            <a:r>
              <a:rPr lang="en-US" sz="3200" dirty="0"/>
              <a:t>The Pauseless collector </a:t>
            </a:r>
            <a:r>
              <a:rPr lang="en-US" sz="3200" dirty="0" smtClean="0"/>
              <a:t>					         [</a:t>
            </a:r>
            <a:r>
              <a:rPr lang="en-US" sz="3200" dirty="0"/>
              <a:t>Click </a:t>
            </a:r>
            <a:r>
              <a:rPr lang="en-US" sz="3200" i="1" dirty="0"/>
              <a:t>et al, </a:t>
            </a:r>
            <a:r>
              <a:rPr lang="en-US" sz="3200" dirty="0"/>
              <a:t>2005; Azul, 2008</a:t>
            </a:r>
            <a:r>
              <a:rPr lang="en-US" sz="3200" dirty="0" smtClean="0"/>
              <a:t>]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765" y="1905000"/>
            <a:ext cx="99092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/>
              <a:t>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903" y="1740349"/>
            <a:ext cx="47625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7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compaction</a:t>
            </a:r>
          </a:p>
          <a:p>
            <a:pPr lvl="0"/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Pauseless collector- basic idea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810" y="1704945"/>
            <a:ext cx="9598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The Compressor we just saw protected To-space pages.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810" y="2548846"/>
            <a:ext cx="9598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Pauseless algorithm basic idea:</a:t>
            </a:r>
          </a:p>
        </p:txBody>
      </p:sp>
      <p:sp>
        <p:nvSpPr>
          <p:cNvPr id="8" name="Rectangle 7"/>
          <p:cNvSpPr/>
          <p:nvPr/>
        </p:nvSpPr>
        <p:spPr>
          <a:xfrm>
            <a:off x="881613" y="3406950"/>
            <a:ext cx="9598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* </a:t>
            </a:r>
            <a:r>
              <a:rPr lang="en-US" i="1" dirty="0" smtClean="0"/>
              <a:t>A much smaller set of pages to protect.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677334" y="2988980"/>
            <a:ext cx="7202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 </a:t>
            </a:r>
            <a:r>
              <a:rPr lang="en-US" dirty="0" smtClean="0"/>
              <a:t>-  Protect </a:t>
            </a:r>
            <a:r>
              <a:rPr lang="en-US" dirty="0"/>
              <a:t>From-space pages that contain objects being </a:t>
            </a:r>
            <a:r>
              <a:rPr lang="en-US" dirty="0" smtClean="0"/>
              <a:t>moved. </a:t>
            </a:r>
            <a:endParaRPr lang="he-IL" dirty="0"/>
          </a:p>
        </p:txBody>
      </p:sp>
      <p:sp>
        <p:nvSpPr>
          <p:cNvPr id="11" name="Rectangle 10"/>
          <p:cNvSpPr/>
          <p:nvPr/>
        </p:nvSpPr>
        <p:spPr>
          <a:xfrm>
            <a:off x="677334" y="4028228"/>
            <a:ext cx="7202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 -  Pages </a:t>
            </a:r>
            <a:r>
              <a:rPr lang="en-US" dirty="0"/>
              <a:t>can be protected </a:t>
            </a:r>
            <a:r>
              <a:rPr lang="en-US" dirty="0" smtClean="0"/>
              <a:t>incrementally.</a:t>
            </a:r>
            <a:endParaRPr lang="he-IL" dirty="0"/>
          </a:p>
        </p:txBody>
      </p:sp>
      <p:sp>
        <p:nvSpPr>
          <p:cNvPr id="14" name="Rectangle 13"/>
          <p:cNvSpPr/>
          <p:nvPr/>
        </p:nvSpPr>
        <p:spPr>
          <a:xfrm>
            <a:off x="677333" y="4698144"/>
            <a:ext cx="9128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 -  Use a read barrier whenever a mutator tries to read a stale From-space reference.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5862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4" grpId="0"/>
      <p:bldP spid="11" grpId="0"/>
      <p:bldP spid="14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compaction</a:t>
            </a:r>
          </a:p>
          <a:p>
            <a:pPr lvl="0"/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Pauseless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collector- basic idea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810" y="2005529"/>
            <a:ext cx="9598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Pauseless can be implemented in 2 ways: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6159" y="2805287"/>
            <a:ext cx="9488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 1. Use special hardware </a:t>
            </a:r>
            <a:r>
              <a:rPr lang="en-US" dirty="0"/>
              <a:t>to implement the read barrier </a:t>
            </a:r>
            <a:r>
              <a:rPr lang="en-US" dirty="0" smtClean="0"/>
              <a:t>as an instruction.</a:t>
            </a:r>
          </a:p>
          <a:p>
            <a:pPr algn="l" rtl="0"/>
            <a:r>
              <a:rPr lang="en-US" i="1" dirty="0"/>
              <a:t> </a:t>
            </a:r>
            <a:r>
              <a:rPr lang="en-US" i="1" dirty="0" smtClean="0"/>
              <a:t>    *Original implementation!</a:t>
            </a:r>
            <a:endParaRPr lang="he-IL" i="1" dirty="0"/>
          </a:p>
        </p:txBody>
      </p:sp>
      <p:sp>
        <p:nvSpPr>
          <p:cNvPr id="18" name="Rectangle 17"/>
          <p:cNvSpPr/>
          <p:nvPr/>
        </p:nvSpPr>
        <p:spPr>
          <a:xfrm>
            <a:off x="476159" y="3952257"/>
            <a:ext cx="9488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 2. </a:t>
            </a:r>
            <a:r>
              <a:rPr lang="en-US" dirty="0"/>
              <a:t>On stock hardware, </a:t>
            </a:r>
            <a:r>
              <a:rPr lang="en-US" dirty="0" smtClean="0"/>
              <a:t>lnline </a:t>
            </a:r>
            <a:r>
              <a:rPr lang="en-US" dirty="0"/>
              <a:t>barrier logic wherever a reference is </a:t>
            </a:r>
            <a:r>
              <a:rPr lang="en-US" dirty="0" smtClean="0"/>
              <a:t>being loaded.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1795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compaction</a:t>
            </a:r>
          </a:p>
          <a:p>
            <a:pPr lvl="0"/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Pauseless collector-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implementation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810" y="2005529"/>
            <a:ext cx="9598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Pauseless can be implemented in 2 ways: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6159" y="2805287"/>
            <a:ext cx="9488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 1. Use special hardware </a:t>
            </a:r>
            <a:r>
              <a:rPr lang="en-US" dirty="0"/>
              <a:t>to implement the read barrier </a:t>
            </a:r>
            <a:r>
              <a:rPr lang="en-US" dirty="0" smtClean="0"/>
              <a:t>as an instruction.</a:t>
            </a:r>
          </a:p>
          <a:p>
            <a:pPr algn="l" rtl="0"/>
            <a:r>
              <a:rPr lang="en-US" i="1" dirty="0"/>
              <a:t> </a:t>
            </a:r>
            <a:r>
              <a:rPr lang="en-US" i="1" dirty="0" smtClean="0"/>
              <a:t>    *Original implementation!</a:t>
            </a:r>
            <a:endParaRPr lang="he-IL" i="1" dirty="0"/>
          </a:p>
        </p:txBody>
      </p:sp>
      <p:sp>
        <p:nvSpPr>
          <p:cNvPr id="18" name="Rectangle 17"/>
          <p:cNvSpPr/>
          <p:nvPr/>
        </p:nvSpPr>
        <p:spPr>
          <a:xfrm>
            <a:off x="476159" y="3952257"/>
            <a:ext cx="9488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 2. </a:t>
            </a:r>
            <a:r>
              <a:rPr lang="en-US" dirty="0"/>
              <a:t>On stock hardware, </a:t>
            </a:r>
            <a:r>
              <a:rPr lang="en-US" dirty="0" smtClean="0"/>
              <a:t>lnline </a:t>
            </a:r>
            <a:r>
              <a:rPr lang="en-US" dirty="0"/>
              <a:t>barrier logic wherever a reference is </a:t>
            </a:r>
            <a:r>
              <a:rPr lang="en-US" dirty="0" smtClean="0"/>
              <a:t>being loaded.</a:t>
            </a:r>
            <a:endParaRPr lang="he-IL" dirty="0"/>
          </a:p>
        </p:txBody>
      </p:sp>
      <p:sp>
        <p:nvSpPr>
          <p:cNvPr id="7" name="Rectangle 6"/>
          <p:cNvSpPr/>
          <p:nvPr/>
        </p:nvSpPr>
        <p:spPr>
          <a:xfrm>
            <a:off x="1413773" y="4941237"/>
            <a:ext cx="9488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/>
              <a:t> We’ll focus on the hardware implementation</a:t>
            </a:r>
            <a:endParaRPr lang="he-IL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57" y="5503741"/>
            <a:ext cx="2918298" cy="103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2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7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compaction</a:t>
            </a:r>
          </a:p>
          <a:p>
            <a:pPr lvl="0"/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Pauseless collector-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hardware support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810" y="2005529"/>
            <a:ext cx="9598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Azul’s hardware differs from a stock hardware: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6159" y="2624950"/>
            <a:ext cx="9488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 1. Supports several fast user-mode trap handlers (for barriers).</a:t>
            </a:r>
            <a:endParaRPr lang="he-IL" i="1" dirty="0"/>
          </a:p>
        </p:txBody>
      </p:sp>
      <p:sp>
        <p:nvSpPr>
          <p:cNvPr id="18" name="Rectangle 17"/>
          <p:cNvSpPr/>
          <p:nvPr/>
        </p:nvSpPr>
        <p:spPr>
          <a:xfrm>
            <a:off x="476159" y="3458061"/>
            <a:ext cx="948807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 2. Adds another privilege level: GC-mode.</a:t>
            </a:r>
          </a:p>
          <a:p>
            <a:pPr algn="l" rtl="0"/>
            <a:r>
              <a:rPr lang="en-US" sz="1600" dirty="0" smtClean="0"/>
              <a:t>     *</a:t>
            </a:r>
            <a:r>
              <a:rPr lang="en-US" sz="1600" i="1" dirty="0" smtClean="0"/>
              <a:t>Several of the user-mode traps switch to GC-mode.</a:t>
            </a:r>
            <a:endParaRPr lang="he-IL" sz="1600" dirty="0"/>
          </a:p>
        </p:txBody>
      </p:sp>
      <p:sp>
        <p:nvSpPr>
          <p:cNvPr id="10" name="Rectangle 9"/>
          <p:cNvSpPr/>
          <p:nvPr/>
        </p:nvSpPr>
        <p:spPr>
          <a:xfrm>
            <a:off x="476159" y="4413506"/>
            <a:ext cx="9488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 3. Supports large (up to 2MB) pages.</a:t>
            </a:r>
          </a:p>
          <a:p>
            <a:pPr algn="l" rtl="0"/>
            <a:r>
              <a:rPr lang="en-US" dirty="0" smtClean="0"/>
              <a:t>     These pages are the standard pages for the Pauseless collector.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9825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903" y="2033571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231572" y="3719420"/>
            <a:ext cx="2461532" cy="1874436"/>
          </a:xfrm>
          <a:prstGeom prst="flowChartProcess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rtl="0"/>
            <a:endParaRPr lang="en-US">
              <a:latin typeface="Tahoma" pitchFamily="-109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691430" y="3719420"/>
            <a:ext cx="2604315" cy="1874436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What could go wrong? </a:t>
            </a:r>
            <a:r>
              <a:rPr lang="he-IL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 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239443" y="3722447"/>
            <a:ext cx="805304" cy="730734"/>
            <a:chOff x="2229715" y="3302035"/>
            <a:chExt cx="1317028" cy="1254776"/>
          </a:xfrm>
        </p:grpSpPr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2229715" y="3309986"/>
              <a:ext cx="1317028" cy="1185814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l" rtl="0"/>
              <a:endPara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-109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2229715" y="3849468"/>
              <a:ext cx="1288404" cy="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2589834" y="3910479"/>
              <a:ext cx="400364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dirty="0">
                  <a:ln w="0"/>
                  <a:solidFill>
                    <a:schemeClr val="accent2"/>
                  </a:solidFill>
                  <a:latin typeface="Tahoma" pitchFamily="-109" charset="0"/>
                </a:rPr>
                <a:t>A</a:t>
              </a:r>
            </a:p>
            <a:p>
              <a:pPr algn="l" rtl="0"/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505789" y="3302035"/>
              <a:ext cx="764878" cy="503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dirty="0" smtClean="0"/>
                <a:t>FA</a:t>
              </a:r>
              <a:endParaRPr lang="en-US" dirty="0"/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3050456" y="2288757"/>
            <a:ext cx="2849097" cy="9144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Roots</a:t>
            </a:r>
            <a:endParaRPr lang="he-IL" dirty="0">
              <a:solidFill>
                <a:schemeClr val="tx1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489208" y="3719420"/>
            <a:ext cx="805304" cy="1000666"/>
            <a:chOff x="2229715" y="3302035"/>
            <a:chExt cx="1317028" cy="1718288"/>
          </a:xfrm>
        </p:grpSpPr>
        <p:sp>
          <p:nvSpPr>
            <p:cNvPr id="55" name="AutoShape 9"/>
            <p:cNvSpPr>
              <a:spLocks noChangeArrowheads="1"/>
            </p:cNvSpPr>
            <p:nvPr/>
          </p:nvSpPr>
          <p:spPr bwMode="auto">
            <a:xfrm>
              <a:off x="2229715" y="3309986"/>
              <a:ext cx="1317028" cy="1185814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l" rtl="0"/>
              <a:endPara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-109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2250650" y="3891383"/>
              <a:ext cx="1288404" cy="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2589834" y="3910479"/>
              <a:ext cx="400364" cy="1109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dirty="0" smtClean="0">
                  <a:ln w="0"/>
                  <a:solidFill>
                    <a:schemeClr val="accent2"/>
                  </a:solidFill>
                  <a:latin typeface="Tahoma" pitchFamily="-109" charset="0"/>
                </a:rPr>
                <a:t>B</a:t>
              </a:r>
              <a:endParaRPr lang="en-US" dirty="0">
                <a:ln w="0"/>
                <a:solidFill>
                  <a:schemeClr val="accent2"/>
                </a:solidFill>
                <a:latin typeface="Tahoma" pitchFamily="-109" charset="0"/>
              </a:endParaRPr>
            </a:p>
            <a:p>
              <a:pPr algn="l" rtl="0"/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505789" y="3302035"/>
              <a:ext cx="764878" cy="503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dirty="0" smtClean="0"/>
                <a:t>FA</a:t>
              </a:r>
              <a:endParaRPr lang="en-US" dirty="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3502009" y="4889006"/>
            <a:ext cx="820741" cy="990940"/>
            <a:chOff x="2229715" y="3318739"/>
            <a:chExt cx="1342274" cy="1701587"/>
          </a:xfrm>
        </p:grpSpPr>
        <p:sp>
          <p:nvSpPr>
            <p:cNvPr id="93" name="AutoShape 9"/>
            <p:cNvSpPr>
              <a:spLocks noChangeArrowheads="1"/>
            </p:cNvSpPr>
            <p:nvPr/>
          </p:nvSpPr>
          <p:spPr bwMode="auto">
            <a:xfrm>
              <a:off x="2229715" y="3343394"/>
              <a:ext cx="1317028" cy="1185814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l" rtl="0"/>
              <a:endPara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-109" charset="0"/>
              </a:endParaRP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2283584" y="3834355"/>
              <a:ext cx="1288405" cy="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2589834" y="3910482"/>
              <a:ext cx="400364" cy="1109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dirty="0" smtClean="0">
                  <a:ln w="0"/>
                  <a:solidFill>
                    <a:schemeClr val="accent2"/>
                  </a:solidFill>
                  <a:latin typeface="Tahoma" pitchFamily="-109" charset="0"/>
                </a:rPr>
                <a:t>D</a:t>
              </a:r>
              <a:endParaRPr lang="en-US" dirty="0">
                <a:ln w="0"/>
                <a:solidFill>
                  <a:schemeClr val="accent2"/>
                </a:solidFill>
                <a:latin typeface="Tahoma" pitchFamily="-109" charset="0"/>
              </a:endParaRPr>
            </a:p>
            <a:p>
              <a:pPr algn="l" rtl="0"/>
              <a:endParaRPr lang="en-US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505789" y="3318739"/>
              <a:ext cx="764878" cy="503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dirty="0" smtClean="0"/>
                <a:t>FA</a:t>
              </a:r>
              <a:endParaRPr lang="en-US" dirty="0"/>
            </a:p>
          </p:txBody>
        </p:sp>
      </p:grpSp>
      <p:cxnSp>
        <p:nvCxnSpPr>
          <p:cNvPr id="97" name="Straight Arrow Connector 96"/>
          <p:cNvCxnSpPr/>
          <p:nvPr/>
        </p:nvCxnSpPr>
        <p:spPr>
          <a:xfrm flipH="1">
            <a:off x="3035020" y="3221261"/>
            <a:ext cx="774211" cy="416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>
            <a:off x="3954210" y="3227962"/>
            <a:ext cx="355739" cy="484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AutoShape 9"/>
          <p:cNvSpPr>
            <a:spLocks noChangeArrowheads="1"/>
          </p:cNvSpPr>
          <p:nvPr/>
        </p:nvSpPr>
        <p:spPr bwMode="auto">
          <a:xfrm>
            <a:off x="4689573" y="3721980"/>
            <a:ext cx="805304" cy="690574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/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-109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909770" y="4071685"/>
            <a:ext cx="385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>
                <a:ln w="0"/>
                <a:solidFill>
                  <a:schemeClr val="accent2"/>
                </a:solidFill>
                <a:latin typeface="Tahoma" pitchFamily="-109" charset="0"/>
              </a:rPr>
              <a:t>A’</a:t>
            </a:r>
            <a:endParaRPr lang="en-US" dirty="0">
              <a:ln w="0"/>
              <a:solidFill>
                <a:schemeClr val="accent2"/>
              </a:solidFill>
              <a:latin typeface="Tahoma" pitchFamily="-109" charset="0"/>
            </a:endParaRPr>
          </a:p>
          <a:p>
            <a:pPr algn="l" rtl="0"/>
            <a:endParaRPr lang="en-US" dirty="0"/>
          </a:p>
        </p:txBody>
      </p:sp>
      <p:sp>
        <p:nvSpPr>
          <p:cNvPr id="105" name="AutoShape 9"/>
          <p:cNvSpPr>
            <a:spLocks noChangeArrowheads="1"/>
          </p:cNvSpPr>
          <p:nvPr/>
        </p:nvSpPr>
        <p:spPr bwMode="auto">
          <a:xfrm>
            <a:off x="5502539" y="3727078"/>
            <a:ext cx="811500" cy="690574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/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-109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719910" y="4069336"/>
            <a:ext cx="415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>
                <a:ln w="0"/>
                <a:solidFill>
                  <a:schemeClr val="accent2"/>
                </a:solidFill>
                <a:latin typeface="Tahoma" pitchFamily="-109" charset="0"/>
              </a:rPr>
              <a:t>B’</a:t>
            </a:r>
            <a:endParaRPr lang="en-US" dirty="0">
              <a:ln w="0"/>
              <a:solidFill>
                <a:schemeClr val="accent2"/>
              </a:solidFill>
              <a:latin typeface="Tahoma" pitchFamily="-109" charset="0"/>
            </a:endParaRPr>
          </a:p>
          <a:p>
            <a:pPr algn="l" rtl="0"/>
            <a:endParaRPr lang="en-US" dirty="0"/>
          </a:p>
        </p:txBody>
      </p:sp>
      <p:sp>
        <p:nvSpPr>
          <p:cNvPr id="110" name="AutoShape 9"/>
          <p:cNvSpPr>
            <a:spLocks noChangeArrowheads="1"/>
          </p:cNvSpPr>
          <p:nvPr/>
        </p:nvSpPr>
        <p:spPr bwMode="auto">
          <a:xfrm>
            <a:off x="6314040" y="3724051"/>
            <a:ext cx="805304" cy="690574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/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-109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534237" y="4073756"/>
            <a:ext cx="512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>
                <a:ln w="0"/>
                <a:solidFill>
                  <a:schemeClr val="accent2"/>
                </a:solidFill>
                <a:latin typeface="Tahoma" pitchFamily="-109" charset="0"/>
              </a:rPr>
              <a:t>C’</a:t>
            </a:r>
            <a:endParaRPr lang="en-US" dirty="0">
              <a:ln w="0"/>
              <a:solidFill>
                <a:schemeClr val="accent2"/>
              </a:solidFill>
              <a:latin typeface="Tahoma" pitchFamily="-109" charset="0"/>
            </a:endParaRPr>
          </a:p>
          <a:p>
            <a:pPr algn="l" rtl="0"/>
            <a:endParaRPr lang="en-US" dirty="0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1256" y="1001379"/>
            <a:ext cx="1058513" cy="1808294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6534237" y="1482506"/>
            <a:ext cx="26060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Adobe Caslon Pro" panose="0205050205050A020403" pitchFamily="18" charset="0"/>
              </a:rPr>
              <a:t>A.ptr1=B.ptr1</a:t>
            </a:r>
            <a:endParaRPr lang="he-IL" sz="3200" b="1" dirty="0">
              <a:latin typeface="Adobe Caslon Pro" panose="0205050205050A020403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224091" y="4897732"/>
            <a:ext cx="805304" cy="1000665"/>
            <a:chOff x="1955366" y="5058479"/>
            <a:chExt cx="1317028" cy="1718287"/>
          </a:xfrm>
        </p:grpSpPr>
        <p:sp>
          <p:nvSpPr>
            <p:cNvPr id="43" name="AutoShape 9"/>
            <p:cNvSpPr>
              <a:spLocks noChangeArrowheads="1"/>
            </p:cNvSpPr>
            <p:nvPr/>
          </p:nvSpPr>
          <p:spPr bwMode="auto">
            <a:xfrm>
              <a:off x="1955366" y="5066429"/>
              <a:ext cx="1317028" cy="1185814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l" rtl="0"/>
              <a:endPara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-109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1980473" y="5701890"/>
              <a:ext cx="1288404" cy="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315484" y="5666922"/>
              <a:ext cx="400364" cy="1109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dirty="0" smtClean="0">
                  <a:ln w="0"/>
                  <a:solidFill>
                    <a:schemeClr val="accent2"/>
                  </a:solidFill>
                  <a:latin typeface="Tahoma" pitchFamily="-109" charset="0"/>
                </a:rPr>
                <a:t>C</a:t>
              </a:r>
              <a:endParaRPr lang="en-US" dirty="0">
                <a:ln w="0"/>
                <a:solidFill>
                  <a:schemeClr val="accent2"/>
                </a:solidFill>
                <a:latin typeface="Tahoma" pitchFamily="-109" charset="0"/>
              </a:endParaRPr>
            </a:p>
            <a:p>
              <a:pPr algn="l" rtl="0"/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31438" y="5058479"/>
              <a:ext cx="764878" cy="503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dirty="0" smtClean="0"/>
                <a:t>FA</a:t>
              </a:r>
              <a:endParaRPr lang="en-US" dirty="0"/>
            </a:p>
          </p:txBody>
        </p:sp>
      </p:grpSp>
      <p:cxnSp>
        <p:nvCxnSpPr>
          <p:cNvPr id="47" name="Straight Arrow Connector 46"/>
          <p:cNvCxnSpPr>
            <a:stCxn id="39" idx="2"/>
          </p:cNvCxnSpPr>
          <p:nvPr/>
        </p:nvCxnSpPr>
        <p:spPr>
          <a:xfrm flipH="1">
            <a:off x="2582042" y="4453181"/>
            <a:ext cx="1" cy="42379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857747" y="4439979"/>
            <a:ext cx="25847" cy="43700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3035020" y="4453181"/>
            <a:ext cx="2004268" cy="49347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2"/>
          </p:cNvCxnSpPr>
          <p:nvPr/>
        </p:nvCxnSpPr>
        <p:spPr>
          <a:xfrm>
            <a:off x="2582043" y="4453181"/>
            <a:ext cx="1008351" cy="38987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826799" y="3247490"/>
            <a:ext cx="1148869" cy="401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4355876" y="4431236"/>
            <a:ext cx="1615403" cy="75119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2" idx="3"/>
          </p:cNvCxnSpPr>
          <p:nvPr/>
        </p:nvCxnSpPr>
        <p:spPr>
          <a:xfrm flipV="1">
            <a:off x="5295172" y="4282207"/>
            <a:ext cx="1208422" cy="11264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355876" y="3247490"/>
            <a:ext cx="1451537" cy="465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AutoShape 9"/>
          <p:cNvSpPr>
            <a:spLocks noChangeArrowheads="1"/>
          </p:cNvSpPr>
          <p:nvPr/>
        </p:nvSpPr>
        <p:spPr bwMode="auto">
          <a:xfrm>
            <a:off x="6301773" y="4431236"/>
            <a:ext cx="805304" cy="690574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/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-109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521970" y="4780941"/>
            <a:ext cx="512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>
                <a:ln w="0"/>
                <a:solidFill>
                  <a:schemeClr val="accent2"/>
                </a:solidFill>
                <a:latin typeface="Tahoma" pitchFamily="-109" charset="0"/>
              </a:rPr>
              <a:t>D’</a:t>
            </a:r>
            <a:endParaRPr lang="en-US" dirty="0">
              <a:ln w="0"/>
              <a:solidFill>
                <a:schemeClr val="accent2"/>
              </a:solidFill>
              <a:latin typeface="Tahoma" pitchFamily="-109" charset="0"/>
            </a:endParaRPr>
          </a:p>
          <a:p>
            <a:pPr algn="l" rtl="0"/>
            <a:endParaRPr lang="en-US" dirty="0"/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5899553" y="4439979"/>
            <a:ext cx="402220" cy="55268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91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BEBE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33333" decel="6666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11862 2.22222E-6 C 0.17188 2.22222E-6 0.2375 0.07592 0.2375 0.13773 L 0.2375 0.27546 " pathEditMode="relative" rAng="0" ptsTypes="AAAA">
                                      <p:cBhvr>
                                        <p:cTn id="18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BEBE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BEBE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1925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BEBE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2" grpId="0"/>
      <p:bldP spid="105" grpId="0" animBg="1"/>
      <p:bldP spid="107" grpId="0"/>
      <p:bldP spid="110" grpId="0" animBg="1"/>
      <p:bldP spid="112" grpId="0"/>
      <p:bldP spid="38" grpId="0" build="allAtOnce"/>
      <p:bldP spid="38" grpId="1" build="allAtOnce"/>
      <p:bldP spid="76" grpId="0" animBg="1"/>
      <p:bldP spid="77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compaction</a:t>
            </a:r>
          </a:p>
          <a:p>
            <a:pPr lvl="0"/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Pauseless collector-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don’t stop me now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0724" y="1704945"/>
            <a:ext cx="9598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Until now we used a Stop-the-world technique, Pauseless uses a </a:t>
            </a:r>
            <a:r>
              <a:rPr lang="en-US" sz="2000" b="1" dirty="0" smtClean="0"/>
              <a:t>checkpoint</a:t>
            </a:r>
            <a:r>
              <a:rPr lang="en-US" sz="2000" i="1" dirty="0" smtClean="0"/>
              <a:t>:</a:t>
            </a:r>
            <a:endParaRPr lang="en-US" sz="20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420724" y="2246019"/>
            <a:ext cx="9488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dirty="0" smtClean="0"/>
              <a:t>When a mutator reaches the checkpoint, it can be asked to do some GC work before it could proceed.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0724" y="3070554"/>
            <a:ext cx="9488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dirty="0" smtClean="0"/>
              <a:t>The collector helps blocked threads by performing the GC work for them.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643" y="3851263"/>
            <a:ext cx="3628821" cy="300673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39972" y="3929160"/>
            <a:ext cx="64402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dirty="0" smtClean="0"/>
              <a:t>As opposed to Stop-the-world, </a:t>
            </a:r>
            <a:r>
              <a:rPr lang="en-US" sz="3600" b="1" dirty="0" smtClean="0"/>
              <a:t>checkpoint </a:t>
            </a:r>
            <a:r>
              <a:rPr lang="en-US" sz="3600" dirty="0" smtClean="0"/>
              <a:t>never stops a running thread!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99447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6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compaction</a:t>
            </a:r>
          </a:p>
          <a:p>
            <a:pPr lvl="0"/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Pauseless collector- NMT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0724" y="1704945"/>
            <a:ext cx="9598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Need a way to track scanned references</a:t>
            </a:r>
            <a:r>
              <a:rPr lang="en-US" sz="2000" i="1" dirty="0" smtClean="0"/>
              <a:t>.</a:t>
            </a:r>
            <a:endParaRPr lang="en-US" sz="20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420724" y="2440590"/>
            <a:ext cx="9488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dirty="0" smtClean="0"/>
              <a:t>Pauseless steals one bit from every address.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0724" y="3250933"/>
            <a:ext cx="9488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dirty="0" smtClean="0"/>
              <a:t>This bit is called </a:t>
            </a:r>
            <a:r>
              <a:rPr lang="en-US" b="1" spc="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Not-Marked-Through</a:t>
            </a:r>
            <a:r>
              <a:rPr lang="en-US" i="1" spc="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(NMT) </a:t>
            </a:r>
            <a:r>
              <a:rPr lang="en-US" dirty="0" smtClean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0724" y="4064811"/>
            <a:ext cx="9488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dirty="0" smtClean="0"/>
              <a:t>The hardware maintains a desired-value for the bit.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0724" y="4878689"/>
            <a:ext cx="9488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dirty="0" smtClean="0"/>
              <a:t>Any use of a reference which has an un-desired NMT value will set off a trap.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510" y="2068617"/>
            <a:ext cx="2765492" cy="236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4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2" grpId="0"/>
      <p:bldP spid="13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compaction</a:t>
            </a:r>
          </a:p>
          <a:p>
            <a:pPr lvl="0"/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Pauseless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collector- phases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0724" y="1704945"/>
            <a:ext cx="9598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So, how does it work?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0724" y="2323858"/>
            <a:ext cx="9488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dirty="0" smtClean="0"/>
              <a:t>The Pauseless collector is divided into 3 phases: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4147" y="3766715"/>
            <a:ext cx="98225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/>
              <a:t>1. </a:t>
            </a:r>
            <a:r>
              <a:rPr lang="en-US" sz="2400" b="1" dirty="0" smtClean="0"/>
              <a:t>Mark phase- </a:t>
            </a:r>
            <a:r>
              <a:rPr lang="en-US" sz="2400" dirty="0"/>
              <a:t>responsible for periodically refreshing the mark </a:t>
            </a:r>
            <a:r>
              <a:rPr lang="en-US" sz="2400" dirty="0" smtClean="0"/>
              <a:t>bits.</a:t>
            </a:r>
            <a:endParaRPr lang="en-US" sz="2400" b="1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514147" y="5571817"/>
            <a:ext cx="9412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/>
              <a:t>3. </a:t>
            </a:r>
            <a:r>
              <a:rPr lang="en-US" sz="2400" b="1" dirty="0" smtClean="0"/>
              <a:t>Remap phase- </a:t>
            </a:r>
            <a:r>
              <a:rPr lang="en-US" sz="2400" dirty="0"/>
              <a:t>updates every pointer in the heap whose target has been </a:t>
            </a:r>
            <a:r>
              <a:rPr lang="en-US" sz="2400" dirty="0" smtClean="0"/>
              <a:t>relocated.</a:t>
            </a:r>
            <a:endParaRPr lang="en-US" sz="2400" b="1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514147" y="4375838"/>
            <a:ext cx="94120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/>
              <a:t>2. </a:t>
            </a:r>
            <a:r>
              <a:rPr lang="en-US" sz="2400" b="1" dirty="0" smtClean="0"/>
              <a:t>Relocate phase- </a:t>
            </a:r>
            <a:r>
              <a:rPr lang="en-US" sz="2400" dirty="0"/>
              <a:t>uses the most recently available mark bits to </a:t>
            </a:r>
            <a:r>
              <a:rPr lang="en-US" sz="2400" dirty="0" smtClean="0"/>
              <a:t>find pages with little amount of live data, relocate </a:t>
            </a:r>
            <a:r>
              <a:rPr lang="en-US" sz="2400" dirty="0"/>
              <a:t>their </a:t>
            </a:r>
            <a:r>
              <a:rPr lang="en-US" sz="2400" dirty="0" smtClean="0"/>
              <a:t>objects </a:t>
            </a:r>
            <a:r>
              <a:rPr lang="en-US" sz="2400" dirty="0"/>
              <a:t>and </a:t>
            </a:r>
            <a:r>
              <a:rPr lang="en-US" sz="2400" dirty="0" smtClean="0"/>
              <a:t>free </a:t>
            </a:r>
            <a:r>
              <a:rPr lang="en-US" sz="2400" dirty="0"/>
              <a:t>their physical </a:t>
            </a:r>
            <a:r>
              <a:rPr lang="en-US" sz="2400" dirty="0" smtClean="0"/>
              <a:t>memory</a:t>
            </a:r>
            <a:r>
              <a:rPr lang="en-US" sz="2400" dirty="0"/>
              <a:t>.</a:t>
            </a:r>
            <a:endParaRPr lang="en-US" sz="2400" b="1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1189066" y="2949738"/>
            <a:ext cx="84726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dirty="0" smtClean="0"/>
              <a:t>All phases are fully parallel and concurrent!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43700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4" grpId="0"/>
      <p:bldP spid="16" grpId="0"/>
      <p:bldP spid="17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compaction</a:t>
            </a:r>
          </a:p>
          <a:p>
            <a:pPr lvl="0"/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Pauseless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collector- got to love it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01531" y="2058357"/>
            <a:ext cx="69528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 smtClean="0"/>
              <a:t>Time to see how each phase works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35906" y="2990856"/>
            <a:ext cx="35384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5400" b="1" dirty="0" smtClean="0"/>
              <a:t>BUT FIRST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2315" y="4399399"/>
            <a:ext cx="9110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 smtClean="0"/>
              <a:t>Let’s see what’s so great about the Pauseless collector!</a:t>
            </a:r>
          </a:p>
        </p:txBody>
      </p:sp>
    </p:spTree>
    <p:extLst>
      <p:ext uri="{BB962C8B-B14F-4D97-AF65-F5344CB8AC3E}">
        <p14:creationId xmlns:p14="http://schemas.microsoft.com/office/powerpoint/2010/main" val="409889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compaction</a:t>
            </a:r>
          </a:p>
          <a:p>
            <a:pPr lvl="0"/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Pauseless collector- got to love it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9787" y="2286632"/>
            <a:ext cx="6813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dirty="0" smtClean="0"/>
              <a:t>We’re never in a hurry to finish any given phase due to the fact that no phase bothers the mutators too much.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1652814"/>
            <a:ext cx="9488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dirty="0" smtClean="0"/>
              <a:t>The Pauseless collector is more “relaxed”: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592" y="1547926"/>
            <a:ext cx="3706113" cy="329656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29787" y="3145640"/>
            <a:ext cx="68130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dirty="0" smtClean="0"/>
              <a:t>There’s no race to finish some phase before starting another collection:</a:t>
            </a:r>
            <a:endParaRPr lang="en-US" dirty="0"/>
          </a:p>
          <a:p>
            <a:pPr algn="l" rtl="0"/>
            <a:r>
              <a:rPr lang="en-US" dirty="0"/>
              <a:t> </a:t>
            </a:r>
            <a:r>
              <a:rPr lang="en-US" dirty="0" smtClean="0"/>
              <a:t>   The relocate phase runs non-stop and can immediately free   </a:t>
            </a:r>
          </a:p>
          <a:p>
            <a:pPr algn="l" rtl="0"/>
            <a:r>
              <a:rPr lang="en-US" dirty="0"/>
              <a:t> </a:t>
            </a:r>
            <a:r>
              <a:rPr lang="en-US" dirty="0" smtClean="0"/>
              <a:t>   memory at any point.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9171" y="4521321"/>
            <a:ext cx="6813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b="1" dirty="0" smtClean="0"/>
              <a:t>What if we have to keep up with a  substantially large amount of mutators?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7" y="6717692"/>
            <a:ext cx="2516386" cy="181355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19171" y="5421756"/>
            <a:ext cx="8289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l" rtl="0">
              <a:buFontTx/>
              <a:buChar char="-"/>
            </a:pPr>
            <a:r>
              <a:rPr lang="en-US" dirty="0"/>
              <a:t>Since all phases are parallel, the collector can keep up </a:t>
            </a:r>
            <a:r>
              <a:rPr lang="en-US" dirty="0" smtClean="0"/>
              <a:t>simply </a:t>
            </a:r>
            <a:r>
              <a:rPr lang="en-US" dirty="0"/>
              <a:t>by adding </a:t>
            </a:r>
            <a:endParaRPr lang="en-US" dirty="0" smtClean="0"/>
          </a:p>
          <a:p>
            <a:pPr algn="l" rtl="0"/>
            <a:r>
              <a:rPr lang="en-US" dirty="0" smtClean="0"/>
              <a:t>    more collector threads.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2.08333E-6 -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20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compaction</a:t>
            </a:r>
          </a:p>
          <a:p>
            <a:pPr lvl="0"/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Pauseless collector- got to love it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1632" y="5146565"/>
            <a:ext cx="92431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400" dirty="0" smtClean="0"/>
              <a:t>If a mutator is trapped in a read barrier,</a:t>
            </a:r>
          </a:p>
          <a:p>
            <a:pPr algn="ctr" rtl="0"/>
            <a:r>
              <a:rPr lang="en-US" sz="2400" dirty="0" smtClean="0"/>
              <a:t>it replaces the old reference with updated one, thus preventing triggering the trap again.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1632" y="1720334"/>
            <a:ext cx="9488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dirty="0" smtClean="0"/>
              <a:t>The phases incorporate a “self-healing” effect: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740" y="2366716"/>
            <a:ext cx="3872892" cy="268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4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compaction</a:t>
            </a:r>
          </a:p>
          <a:p>
            <a:pPr lvl="0"/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Pauseless collector-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mark phase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5643" y="3004590"/>
            <a:ext cx="6813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dirty="0" smtClean="0"/>
              <a:t>At each scan, mark is responsible for: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1652814"/>
            <a:ext cx="9488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dirty="0" smtClean="0"/>
              <a:t>The Pauseless first phase is </a:t>
            </a:r>
            <a:r>
              <a:rPr lang="en-US" b="1" dirty="0" smtClean="0"/>
              <a:t>mark</a:t>
            </a:r>
            <a:r>
              <a:rPr lang="en-US" dirty="0" smtClean="0"/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489984" y="4431475"/>
            <a:ext cx="89980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3. Set the NMT bit for all references it </a:t>
            </a:r>
            <a:r>
              <a:rPr lang="en-US" b="1" dirty="0" smtClean="0"/>
              <a:t>encounters</a:t>
            </a:r>
            <a:r>
              <a:rPr lang="en-US" dirty="0" smtClean="0"/>
              <a:t> to the desired value.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625" y="4902478"/>
            <a:ext cx="89980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4. Gather liveness information for each page.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9985" y="3987124"/>
            <a:ext cx="4311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 smtClean="0"/>
              <a:t>2. Periodically </a:t>
            </a:r>
            <a:r>
              <a:rPr lang="en-US" dirty="0"/>
              <a:t>refreshing the mark bits.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5641" y="2253542"/>
            <a:ext cx="9560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dirty="0"/>
              <a:t>Each object has two mark bits, one for the current cycle and one for the previous </a:t>
            </a:r>
            <a:r>
              <a:rPr lang="en-US" dirty="0" smtClean="0"/>
              <a:t>cycle.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9985" y="3472492"/>
            <a:ext cx="89980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1. At the start, clearing </a:t>
            </a:r>
            <a:r>
              <a:rPr lang="en-US" dirty="0"/>
              <a:t>the current cycle's mark </a:t>
            </a:r>
            <a:r>
              <a:rPr lang="en-US" dirty="0" smtClean="0"/>
              <a:t>bits.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76624" y="5390458"/>
            <a:ext cx="89980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5. After scan is done, flip </a:t>
            </a:r>
            <a:r>
              <a:rPr lang="en-US" dirty="0"/>
              <a:t>the per-thread </a:t>
            </a:r>
            <a:r>
              <a:rPr lang="en-US" dirty="0" smtClean="0"/>
              <a:t>desired NMT value.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5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9" grpId="0"/>
      <p:bldP spid="4" grpId="0"/>
      <p:bldP spid="12" grpId="0"/>
      <p:bldP spid="13" grpId="0"/>
      <p:bldP spid="14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compaction</a:t>
            </a:r>
          </a:p>
          <a:p>
            <a:pPr lvl="0"/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Pauseless collector-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mark phase, NMT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9984" y="2713492"/>
            <a:ext cx="6813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dirty="0" smtClean="0"/>
              <a:t>A trap will set off: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1652814"/>
            <a:ext cx="9488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dirty="0" smtClean="0"/>
              <a:t>Let’s recall we have a NMT bit: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5641" y="2253542"/>
            <a:ext cx="7713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dirty="0" smtClean="0"/>
              <a:t>If a mutator tries to load a reference which has the wrong NMT value: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7334" y="3173442"/>
            <a:ext cx="6813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dirty="0" smtClean="0"/>
              <a:t>Communicate </a:t>
            </a:r>
            <a:r>
              <a:rPr lang="en-US" dirty="0"/>
              <a:t>the reference to the marker </a:t>
            </a:r>
            <a:r>
              <a:rPr lang="en-US" dirty="0" smtClean="0"/>
              <a:t>threads.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77334" y="3574022"/>
            <a:ext cx="8466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dirty="0" smtClean="0"/>
              <a:t>Store </a:t>
            </a:r>
            <a:r>
              <a:rPr lang="en-US" dirty="0"/>
              <a:t>the corrected (marked) reference back to </a:t>
            </a:r>
            <a:r>
              <a:rPr lang="en-US" dirty="0" smtClean="0"/>
              <a:t>memory, so the trap won’t set off again.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22425" y="5243937"/>
            <a:ext cx="9306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dirty="0" smtClean="0"/>
              <a:t>Mutators does not have to wait for the marker threads to flip the NMT bit for objects.</a:t>
            </a:r>
          </a:p>
          <a:p>
            <a:pPr algn="ctr" rtl="0"/>
            <a:r>
              <a:rPr lang="en-US" dirty="0" smtClean="0"/>
              <a:t>Instead</a:t>
            </a:r>
            <a:r>
              <a:rPr lang="en-US" dirty="0"/>
              <a:t>, each mutator flips each reference it encounters as it </a:t>
            </a:r>
            <a:r>
              <a:rPr lang="en-US" dirty="0" smtClean="0"/>
              <a:t>runs.</a:t>
            </a:r>
            <a:endParaRPr lang="en-US" dirty="0"/>
          </a:p>
        </p:txBody>
      </p:sp>
      <p:sp>
        <p:nvSpPr>
          <p:cNvPr id="2" name="Up Arrow 1"/>
          <p:cNvSpPr/>
          <p:nvPr/>
        </p:nvSpPr>
        <p:spPr>
          <a:xfrm>
            <a:off x="4012145" y="4220353"/>
            <a:ext cx="731890" cy="9353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581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7" grpId="0"/>
      <p:bldP spid="18" grpId="0"/>
      <p:bldP spid="2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compaction</a:t>
            </a:r>
          </a:p>
          <a:p>
            <a:pPr lvl="0"/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Pauseless collector- mark phase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720334"/>
            <a:ext cx="9488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dirty="0" smtClean="0"/>
              <a:t>Let’s recall the Pauseless collector uses a checkpoint!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7226" y="2666827"/>
            <a:ext cx="9488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dirty="0" smtClean="0"/>
              <a:t>When a running thread reaches the checkpoint, it marks it’s own </a:t>
            </a:r>
            <a:r>
              <a:rPr lang="en-US" dirty="0"/>
              <a:t>root </a:t>
            </a:r>
            <a:r>
              <a:rPr lang="en-US" dirty="0" smtClean="0"/>
              <a:t>set.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2209959"/>
            <a:ext cx="9488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dirty="0" smtClean="0"/>
              <a:t>We can give the mutator some of the collector’s dirty work: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7226" y="3190645"/>
            <a:ext cx="9488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dirty="0" smtClean="0"/>
              <a:t>What about blocked threads?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7" y="6717692"/>
            <a:ext cx="2516386" cy="181355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37226" y="3737035"/>
            <a:ext cx="9488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dirty="0" smtClean="0"/>
              <a:t>Collectors in the mark phase take care of it!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7226" y="5528977"/>
            <a:ext cx="9488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-   The mark </a:t>
            </a:r>
            <a:r>
              <a:rPr lang="en-US" dirty="0"/>
              <a:t>phase cannot proceed until all threads have passed the checkpoint.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7226" y="4324662"/>
            <a:ext cx="9488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dirty="0" smtClean="0"/>
              <a:t>Each mutator can proceed </a:t>
            </a:r>
            <a:r>
              <a:rPr lang="en-US" smtClean="0"/>
              <a:t>safely once </a:t>
            </a:r>
            <a:r>
              <a:rPr lang="en-US" dirty="0" smtClean="0"/>
              <a:t>its roots has been marked.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495473" y="4872853"/>
            <a:ext cx="7846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/>
              <a:t>BUT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4141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2.08333E-6 -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7" grpId="0"/>
      <p:bldP spid="18" grpId="0"/>
      <p:bldP spid="19" grpId="0"/>
      <p:bldP spid="20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7334" y="99390"/>
            <a:ext cx="8596668" cy="134074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compaction</a:t>
            </a:r>
          </a:p>
          <a:p>
            <a:pPr lvl="0"/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Pauseless collector-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relocate phase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52814"/>
            <a:ext cx="9488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dirty="0" smtClean="0"/>
              <a:t>The relocate phase is responsible for (in that order):</a:t>
            </a:r>
          </a:p>
        </p:txBody>
      </p:sp>
      <p:sp>
        <p:nvSpPr>
          <p:cNvPr id="9" name="Rectangle 8"/>
          <p:cNvSpPr/>
          <p:nvPr/>
        </p:nvSpPr>
        <p:spPr>
          <a:xfrm>
            <a:off x="327064" y="2477444"/>
            <a:ext cx="8748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1. Finding sparsely </a:t>
            </a:r>
            <a:r>
              <a:rPr lang="en-US" dirty="0"/>
              <a:t>occupied </a:t>
            </a:r>
            <a:r>
              <a:rPr lang="en-US" dirty="0" smtClean="0"/>
              <a:t>pages (good candidates for compaction).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7063" y="3030980"/>
            <a:ext cx="9692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2. Building  </a:t>
            </a:r>
            <a:r>
              <a:rPr lang="en-US" dirty="0"/>
              <a:t>side arrays to hold forwarding </a:t>
            </a:r>
            <a:r>
              <a:rPr lang="en-US" dirty="0" smtClean="0"/>
              <a:t>addresses </a:t>
            </a:r>
            <a:r>
              <a:rPr lang="en-US" dirty="0"/>
              <a:t>for the </a:t>
            </a:r>
            <a:r>
              <a:rPr lang="en-US" dirty="0" smtClean="0"/>
              <a:t>objects to </a:t>
            </a:r>
            <a:r>
              <a:rPr lang="en-US" dirty="0"/>
              <a:t>be relocated</a:t>
            </a:r>
            <a:r>
              <a:rPr lang="en-US" dirty="0" smtClean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7334" y="3486278"/>
            <a:ext cx="7941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i="1" dirty="0" smtClean="0"/>
              <a:t>Why not just keep the FA in the From-space originals like we’re used to?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88619" y="3855610"/>
            <a:ext cx="7630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Because physical memory is reclaimed right after copying is done and before the pointers are forwarded.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7062" y="4871273"/>
            <a:ext cx="9692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3. </a:t>
            </a:r>
            <a:r>
              <a:rPr lang="en-US" dirty="0"/>
              <a:t>P</a:t>
            </a:r>
            <a:r>
              <a:rPr lang="en-US" dirty="0" smtClean="0"/>
              <a:t>rotecting </a:t>
            </a:r>
            <a:r>
              <a:rPr lang="en-US" dirty="0"/>
              <a:t>the </a:t>
            </a:r>
            <a:r>
              <a:rPr lang="en-US" dirty="0" smtClean="0"/>
              <a:t>candidates pages </a:t>
            </a:r>
            <a:r>
              <a:rPr lang="en-US" dirty="0"/>
              <a:t>from access by the </a:t>
            </a:r>
            <a:r>
              <a:rPr lang="en-US" dirty="0" smtClean="0"/>
              <a:t>mutators.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49301" y="5972902"/>
            <a:ext cx="7166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If </a:t>
            </a:r>
            <a:r>
              <a:rPr lang="en-US" dirty="0"/>
              <a:t>a mutator </a:t>
            </a:r>
            <a:r>
              <a:rPr lang="en-US" dirty="0" smtClean="0"/>
              <a:t>tries accessing a </a:t>
            </a:r>
            <a:r>
              <a:rPr lang="en-US" dirty="0"/>
              <a:t>protected </a:t>
            </a:r>
            <a:r>
              <a:rPr lang="en-US" dirty="0" smtClean="0"/>
              <a:t>page, it will set off a trap!</a:t>
            </a:r>
            <a:endParaRPr lang="he-IL" dirty="0"/>
          </a:p>
        </p:txBody>
      </p:sp>
      <p:sp>
        <p:nvSpPr>
          <p:cNvPr id="6" name="Up Arrow 5"/>
          <p:cNvSpPr/>
          <p:nvPr/>
        </p:nvSpPr>
        <p:spPr>
          <a:xfrm>
            <a:off x="3589506" y="5240605"/>
            <a:ext cx="632298" cy="63950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744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  <p:bldP spid="15" grpId="0"/>
      <p:bldP spid="18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903" y="2033571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231572" y="3719420"/>
            <a:ext cx="2461532" cy="1874436"/>
          </a:xfrm>
          <a:prstGeom prst="flowChartProcess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rtl="0"/>
            <a:endParaRPr lang="en-US">
              <a:latin typeface="Tahoma" pitchFamily="-109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691430" y="3719420"/>
            <a:ext cx="2604315" cy="1874436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What could go wrong? V2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239443" y="3722447"/>
            <a:ext cx="805304" cy="730734"/>
            <a:chOff x="2229715" y="3302035"/>
            <a:chExt cx="1317028" cy="1254776"/>
          </a:xfrm>
        </p:grpSpPr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2229715" y="3309986"/>
              <a:ext cx="1317028" cy="1185814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l" rtl="0"/>
              <a:endPara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-109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2229715" y="3849468"/>
              <a:ext cx="1288404" cy="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2589834" y="3910479"/>
              <a:ext cx="400364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dirty="0">
                  <a:ln w="0"/>
                  <a:solidFill>
                    <a:schemeClr val="accent2"/>
                  </a:solidFill>
                  <a:latin typeface="Tahoma" pitchFamily="-109" charset="0"/>
                </a:rPr>
                <a:t>A</a:t>
              </a:r>
            </a:p>
            <a:p>
              <a:pPr algn="l" rtl="0"/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505789" y="3302035"/>
              <a:ext cx="764878" cy="503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dirty="0" smtClean="0"/>
                <a:t>FA</a:t>
              </a:r>
              <a:endParaRPr lang="en-US" dirty="0"/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3050456" y="2288757"/>
            <a:ext cx="2849097" cy="9144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Roots</a:t>
            </a:r>
            <a:endParaRPr lang="he-IL" dirty="0">
              <a:solidFill>
                <a:schemeClr val="tx1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489208" y="3719420"/>
            <a:ext cx="805304" cy="1000666"/>
            <a:chOff x="2229715" y="3302035"/>
            <a:chExt cx="1317028" cy="1718288"/>
          </a:xfrm>
        </p:grpSpPr>
        <p:sp>
          <p:nvSpPr>
            <p:cNvPr id="55" name="AutoShape 9"/>
            <p:cNvSpPr>
              <a:spLocks noChangeArrowheads="1"/>
            </p:cNvSpPr>
            <p:nvPr/>
          </p:nvSpPr>
          <p:spPr bwMode="auto">
            <a:xfrm>
              <a:off x="2229715" y="3309986"/>
              <a:ext cx="1317028" cy="1185814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l" rtl="0"/>
              <a:endPara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-109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2250650" y="3891383"/>
              <a:ext cx="1288404" cy="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2589834" y="3910479"/>
              <a:ext cx="400364" cy="1109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dirty="0" smtClean="0">
                  <a:ln w="0"/>
                  <a:solidFill>
                    <a:schemeClr val="accent2"/>
                  </a:solidFill>
                  <a:latin typeface="Tahoma" pitchFamily="-109" charset="0"/>
                </a:rPr>
                <a:t>B</a:t>
              </a:r>
              <a:endParaRPr lang="en-US" dirty="0">
                <a:ln w="0"/>
                <a:solidFill>
                  <a:schemeClr val="accent2"/>
                </a:solidFill>
                <a:latin typeface="Tahoma" pitchFamily="-109" charset="0"/>
              </a:endParaRPr>
            </a:p>
            <a:p>
              <a:pPr algn="l" rtl="0"/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505789" y="3302035"/>
              <a:ext cx="764878" cy="503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dirty="0" smtClean="0"/>
                <a:t>FA</a:t>
              </a:r>
              <a:endParaRPr lang="en-US" dirty="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3870689" y="4889430"/>
            <a:ext cx="820741" cy="990940"/>
            <a:chOff x="2229715" y="3318739"/>
            <a:chExt cx="1342274" cy="1701587"/>
          </a:xfrm>
        </p:grpSpPr>
        <p:sp>
          <p:nvSpPr>
            <p:cNvPr id="93" name="AutoShape 9"/>
            <p:cNvSpPr>
              <a:spLocks noChangeArrowheads="1"/>
            </p:cNvSpPr>
            <p:nvPr/>
          </p:nvSpPr>
          <p:spPr bwMode="auto">
            <a:xfrm>
              <a:off x="2229715" y="3343394"/>
              <a:ext cx="1317028" cy="1185814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l" rtl="0"/>
              <a:endPara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-109" charset="0"/>
              </a:endParaRP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2283584" y="3834355"/>
              <a:ext cx="1288405" cy="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2589834" y="3910482"/>
              <a:ext cx="400364" cy="1109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dirty="0" smtClean="0">
                  <a:ln w="0"/>
                  <a:solidFill>
                    <a:schemeClr val="accent2"/>
                  </a:solidFill>
                  <a:latin typeface="Tahoma" pitchFamily="-109" charset="0"/>
                </a:rPr>
                <a:t>C</a:t>
              </a:r>
              <a:endParaRPr lang="en-US" dirty="0">
                <a:ln w="0"/>
                <a:solidFill>
                  <a:schemeClr val="accent2"/>
                </a:solidFill>
                <a:latin typeface="Tahoma" pitchFamily="-109" charset="0"/>
              </a:endParaRPr>
            </a:p>
            <a:p>
              <a:pPr algn="l" rtl="0"/>
              <a:endParaRPr lang="en-US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505789" y="3318739"/>
              <a:ext cx="764878" cy="503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dirty="0" smtClean="0"/>
                <a:t>FA</a:t>
              </a:r>
              <a:endParaRPr lang="en-US" dirty="0"/>
            </a:p>
          </p:txBody>
        </p:sp>
      </p:grpSp>
      <p:cxnSp>
        <p:nvCxnSpPr>
          <p:cNvPr id="97" name="Straight Arrow Connector 96"/>
          <p:cNvCxnSpPr/>
          <p:nvPr/>
        </p:nvCxnSpPr>
        <p:spPr>
          <a:xfrm flipH="1">
            <a:off x="3035020" y="3221261"/>
            <a:ext cx="774211" cy="416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>
            <a:off x="3954210" y="3227962"/>
            <a:ext cx="355739" cy="484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AutoShape 9"/>
          <p:cNvSpPr>
            <a:spLocks noChangeArrowheads="1"/>
          </p:cNvSpPr>
          <p:nvPr/>
        </p:nvSpPr>
        <p:spPr bwMode="auto">
          <a:xfrm>
            <a:off x="4689573" y="3721980"/>
            <a:ext cx="805304" cy="690574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/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-109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909770" y="4071685"/>
            <a:ext cx="385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>
                <a:ln w="0"/>
                <a:solidFill>
                  <a:schemeClr val="accent2"/>
                </a:solidFill>
                <a:latin typeface="Tahoma" pitchFamily="-109" charset="0"/>
              </a:rPr>
              <a:t>A’</a:t>
            </a:r>
            <a:endParaRPr lang="en-US" dirty="0">
              <a:ln w="0"/>
              <a:solidFill>
                <a:schemeClr val="accent2"/>
              </a:solidFill>
              <a:latin typeface="Tahoma" pitchFamily="-109" charset="0"/>
            </a:endParaRPr>
          </a:p>
          <a:p>
            <a:pPr algn="l" rtl="0"/>
            <a:endParaRPr lang="en-US" dirty="0"/>
          </a:p>
        </p:txBody>
      </p:sp>
      <p:sp>
        <p:nvSpPr>
          <p:cNvPr id="105" name="AutoShape 9"/>
          <p:cNvSpPr>
            <a:spLocks noChangeArrowheads="1"/>
          </p:cNvSpPr>
          <p:nvPr/>
        </p:nvSpPr>
        <p:spPr bwMode="auto">
          <a:xfrm>
            <a:off x="5502539" y="3727078"/>
            <a:ext cx="811500" cy="690574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/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-109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719910" y="4069336"/>
            <a:ext cx="415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>
                <a:ln w="0"/>
                <a:solidFill>
                  <a:schemeClr val="accent2"/>
                </a:solidFill>
                <a:latin typeface="Tahoma" pitchFamily="-109" charset="0"/>
              </a:rPr>
              <a:t>B’</a:t>
            </a:r>
            <a:endParaRPr lang="en-US" dirty="0">
              <a:ln w="0"/>
              <a:solidFill>
                <a:schemeClr val="accent2"/>
              </a:solidFill>
              <a:latin typeface="Tahoma" pitchFamily="-109" charset="0"/>
            </a:endParaRPr>
          </a:p>
          <a:p>
            <a:pPr algn="l" rtl="0"/>
            <a:endParaRPr lang="en-US" dirty="0"/>
          </a:p>
        </p:txBody>
      </p:sp>
      <p:sp>
        <p:nvSpPr>
          <p:cNvPr id="110" name="AutoShape 9"/>
          <p:cNvSpPr>
            <a:spLocks noChangeArrowheads="1"/>
          </p:cNvSpPr>
          <p:nvPr/>
        </p:nvSpPr>
        <p:spPr bwMode="auto">
          <a:xfrm>
            <a:off x="6314040" y="3724051"/>
            <a:ext cx="805304" cy="690574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/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-109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534237" y="4073756"/>
            <a:ext cx="512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>
                <a:ln w="0"/>
                <a:solidFill>
                  <a:schemeClr val="accent2"/>
                </a:solidFill>
                <a:latin typeface="Tahoma" pitchFamily="-109" charset="0"/>
              </a:rPr>
              <a:t>C’</a:t>
            </a:r>
            <a:endParaRPr lang="en-US" dirty="0">
              <a:ln w="0"/>
              <a:solidFill>
                <a:schemeClr val="accent2"/>
              </a:solidFill>
              <a:latin typeface="Tahoma" pitchFamily="-109" charset="0"/>
            </a:endParaRPr>
          </a:p>
          <a:p>
            <a:pPr algn="l" rtl="0"/>
            <a:endParaRPr lang="en-US" dirty="0"/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4335691" y="3234257"/>
            <a:ext cx="1478359" cy="440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3809231" y="3234257"/>
            <a:ext cx="1218759" cy="484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endCxn id="100" idx="1"/>
          </p:cNvCxnSpPr>
          <p:nvPr/>
        </p:nvCxnSpPr>
        <p:spPr>
          <a:xfrm>
            <a:off x="3077615" y="3827711"/>
            <a:ext cx="1611958" cy="23955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4273081" y="3848026"/>
            <a:ext cx="1247717" cy="4174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V="1">
            <a:off x="6132888" y="4178729"/>
            <a:ext cx="281180" cy="2087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4054568" y="4458956"/>
            <a:ext cx="158720" cy="40049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H="1">
            <a:off x="4722077" y="4458502"/>
            <a:ext cx="1205470" cy="53416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flipV="1">
            <a:off x="4706867" y="4453181"/>
            <a:ext cx="2005218" cy="66489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H="1">
            <a:off x="4545676" y="4415255"/>
            <a:ext cx="654510" cy="45985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0" name="Picture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1256" y="1001379"/>
            <a:ext cx="1058513" cy="180829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054" y="6837404"/>
            <a:ext cx="3066031" cy="1877944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6534237" y="1482506"/>
            <a:ext cx="26060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Adobe Caslon Pro" panose="0205050205050A020403" pitchFamily="18" charset="0"/>
              </a:rPr>
              <a:t>A.ptr1=B.ptr1</a:t>
            </a:r>
            <a:endParaRPr lang="he-IL" sz="3200" b="1" dirty="0"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03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BEBE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BEBE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1925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path" presetSubtype="0" accel="33333" decel="6666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22253 2.22222E-6 C 0.3224 2.22222E-6 0.44544 0.07592 0.44544 0.13773 L 0.44544 0.27546 " pathEditMode="relative" rAng="0" ptsTypes="AAAA">
                                      <p:cBhvr>
                                        <p:cTn id="54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66" y="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BEBE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1925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1925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0.00182 -0.26736 " pathEditMode="relative" rAng="0" ptsTypes="AA">
                                      <p:cBhvr>
                                        <p:cTn id="10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2" grpId="0"/>
      <p:bldP spid="105" grpId="0" animBg="1"/>
      <p:bldP spid="107" grpId="0"/>
      <p:bldP spid="110" grpId="0" animBg="1"/>
      <p:bldP spid="112" grpId="0"/>
      <p:bldP spid="38" grpId="0" build="allAtOnce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7334" y="99390"/>
            <a:ext cx="8596668" cy="15534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compaction</a:t>
            </a:r>
          </a:p>
          <a:p>
            <a:pPr lvl="0"/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Pauseless collector-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remap phase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7064" y="2477444"/>
            <a:ext cx="6813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1. Forwarding </a:t>
            </a:r>
            <a:r>
              <a:rPr lang="en-US" dirty="0"/>
              <a:t>the re­maining stale references in the live </a:t>
            </a:r>
            <a:r>
              <a:rPr lang="en-US" dirty="0" smtClean="0"/>
              <a:t>pages.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1652814"/>
            <a:ext cx="9488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dirty="0" smtClean="0"/>
              <a:t>The remap phase is responsible for: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064" y="3390904"/>
            <a:ext cx="6813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2. Reclaiming </a:t>
            </a:r>
            <a:r>
              <a:rPr lang="en-US" dirty="0"/>
              <a:t>virtual </a:t>
            </a:r>
            <a:r>
              <a:rPr lang="en-US" dirty="0" smtClean="0"/>
              <a:t>memory.</a:t>
            </a:r>
          </a:p>
        </p:txBody>
      </p:sp>
      <p:sp>
        <p:nvSpPr>
          <p:cNvPr id="8" name="Rectangle 7"/>
          <p:cNvSpPr/>
          <p:nvPr/>
        </p:nvSpPr>
        <p:spPr>
          <a:xfrm>
            <a:off x="550800" y="3790123"/>
            <a:ext cx="7776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* Since there </a:t>
            </a:r>
            <a:r>
              <a:rPr lang="en-US" dirty="0"/>
              <a:t>are no more stale references to the </a:t>
            </a:r>
            <a:r>
              <a:rPr lang="en-US" dirty="0" smtClean="0"/>
              <a:t>From-space pages,  </a:t>
            </a:r>
          </a:p>
          <a:p>
            <a:pPr algn="l" rtl="0"/>
            <a:r>
              <a:rPr lang="en-US" dirty="0" smtClean="0"/>
              <a:t>  their </a:t>
            </a:r>
            <a:r>
              <a:rPr lang="en-US" dirty="0"/>
              <a:t>virtual memory can now be </a:t>
            </a:r>
            <a:r>
              <a:rPr lang="en-US" dirty="0" smtClean="0"/>
              <a:t>recycled. </a:t>
            </a:r>
          </a:p>
        </p:txBody>
      </p:sp>
    </p:spTree>
    <p:extLst>
      <p:ext uri="{BB962C8B-B14F-4D97-AF65-F5344CB8AC3E}">
        <p14:creationId xmlns:p14="http://schemas.microsoft.com/office/powerpoint/2010/main" val="19057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8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72382" y="236021"/>
            <a:ext cx="4338537" cy="12041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Summery</a:t>
            </a:r>
            <a:endParaRPr lang="he-IL" sz="40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9510" y="1514121"/>
            <a:ext cx="9089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dirty="0" smtClean="0"/>
              <a:t>All algorithms had a common goal:</a:t>
            </a:r>
            <a:br>
              <a:rPr lang="en-US" dirty="0" smtClean="0"/>
            </a:br>
            <a:r>
              <a:rPr lang="en-US" dirty="0" smtClean="0"/>
              <a:t>Collect garbage while protecting the mutator and the collector from each other.</a:t>
            </a:r>
          </a:p>
        </p:txBody>
      </p:sp>
      <p:sp>
        <p:nvSpPr>
          <p:cNvPr id="9" name="Rectangle 8"/>
          <p:cNvSpPr/>
          <p:nvPr/>
        </p:nvSpPr>
        <p:spPr>
          <a:xfrm>
            <a:off x="217030" y="2537094"/>
            <a:ext cx="6767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dirty="0" smtClean="0"/>
              <a:t>Some algorithms accomplish this with the To-space invariant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7029" y="3191034"/>
            <a:ext cx="9449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dirty="0" smtClean="0"/>
              <a:t>Others let the mutator use the To-space copy, if one exists, or otherwise use From-space objects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7030" y="4121974"/>
            <a:ext cx="9449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dirty="0" smtClean="0"/>
              <a:t>Others let the mutator operate in the From-space, as long as all the changes it makes eventually propagate to the To-space</a:t>
            </a:r>
          </a:p>
        </p:txBody>
      </p:sp>
      <p:sp>
        <p:nvSpPr>
          <p:cNvPr id="4" name="Right Arrow 3"/>
          <p:cNvSpPr/>
          <p:nvPr/>
        </p:nvSpPr>
        <p:spPr>
          <a:xfrm>
            <a:off x="6906639" y="2575845"/>
            <a:ext cx="1001949" cy="291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Rectangle 13"/>
          <p:cNvSpPr/>
          <p:nvPr/>
        </p:nvSpPr>
        <p:spPr>
          <a:xfrm>
            <a:off x="8005643" y="2406310"/>
            <a:ext cx="1410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Baker’s algorithm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166027" y="3552950"/>
            <a:ext cx="1001949" cy="291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sp>
        <p:nvSpPr>
          <p:cNvPr id="18" name="Rectangle 17"/>
          <p:cNvSpPr/>
          <p:nvPr/>
        </p:nvSpPr>
        <p:spPr>
          <a:xfrm>
            <a:off x="3256923" y="3514199"/>
            <a:ext cx="3054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Brook’s indirection barrier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4633610" y="4476475"/>
            <a:ext cx="1001949" cy="291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sp>
        <p:nvSpPr>
          <p:cNvPr id="20" name="Rectangle 19"/>
          <p:cNvSpPr/>
          <p:nvPr/>
        </p:nvSpPr>
        <p:spPr>
          <a:xfrm>
            <a:off x="5722185" y="4445139"/>
            <a:ext cx="2524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Nettles and </a:t>
            </a:r>
            <a:r>
              <a:rPr lang="en-US" dirty="0" smtClean="0"/>
              <a:t>O’Toole mutator log</a:t>
            </a:r>
          </a:p>
        </p:txBody>
      </p:sp>
    </p:spTree>
    <p:extLst>
      <p:ext uri="{BB962C8B-B14F-4D97-AF65-F5344CB8AC3E}">
        <p14:creationId xmlns:p14="http://schemas.microsoft.com/office/powerpoint/2010/main" val="200316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4" grpId="0" animBg="1"/>
      <p:bldP spid="14" grpId="0"/>
      <p:bldP spid="15" grpId="0" animBg="1"/>
      <p:bldP spid="18" grpId="0"/>
      <p:bldP spid="19" grpId="0" animBg="1"/>
      <p:bldP spid="20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72382" y="236021"/>
            <a:ext cx="4338537" cy="12041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Summery</a:t>
            </a:r>
            <a:endParaRPr lang="he-IL" sz="40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7301" y="2355860"/>
            <a:ext cx="9089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dirty="0" smtClean="0"/>
              <a:t>Algorithms which wanted to prevent stopping the world to redirect root pointers</a:t>
            </a:r>
          </a:p>
          <a:p>
            <a:pPr algn="l" rtl="0"/>
            <a:r>
              <a:rPr lang="en-US" dirty="0" smtClean="0"/>
              <a:t>    Ended up creating multiple versions for each object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7301" y="3612442"/>
            <a:ext cx="9449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dirty="0" smtClean="0"/>
              <a:t>We also saw compaction can be done in similar ways, but without the need to copy all objects at every collection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6108970" y="2710361"/>
            <a:ext cx="1001949" cy="291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7131991" y="2679025"/>
            <a:ext cx="2524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Herlihy and </a:t>
            </a:r>
            <a:r>
              <a:rPr lang="en-US" dirty="0" smtClean="0"/>
              <a:t>Moss multi-version collector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3563349" y="3966943"/>
            <a:ext cx="1001949" cy="291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sp>
        <p:nvSpPr>
          <p:cNvPr id="15" name="Rectangle 14"/>
          <p:cNvSpPr/>
          <p:nvPr/>
        </p:nvSpPr>
        <p:spPr>
          <a:xfrm>
            <a:off x="4586370" y="3935607"/>
            <a:ext cx="3409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Compressor and Pauseless</a:t>
            </a:r>
          </a:p>
        </p:txBody>
      </p:sp>
    </p:spTree>
    <p:extLst>
      <p:ext uri="{BB962C8B-B14F-4D97-AF65-F5344CB8AC3E}">
        <p14:creationId xmlns:p14="http://schemas.microsoft.com/office/powerpoint/2010/main" val="89505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 animBg="1"/>
      <p:bldP spid="13" grpId="0"/>
      <p:bldP spid="14" grpId="0" animBg="1"/>
      <p:bldP spid="15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00008" y="265204"/>
            <a:ext cx="5000018" cy="12041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Discussion</a:t>
            </a:r>
            <a:endParaRPr lang="he-IL" sz="40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982" y="1672269"/>
            <a:ext cx="94880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3200" dirty="0" smtClean="0"/>
              <a:t>There one common bad thing all copying algorithms we just saw share in common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151222" y="4645691"/>
            <a:ext cx="30449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4400" dirty="0" smtClean="0"/>
              <a:t>Any ideas?</a:t>
            </a:r>
          </a:p>
        </p:txBody>
      </p:sp>
      <p:sp>
        <p:nvSpPr>
          <p:cNvPr id="8" name="Rectangle 7"/>
          <p:cNvSpPr/>
          <p:nvPr/>
        </p:nvSpPr>
        <p:spPr>
          <a:xfrm>
            <a:off x="-70344" y="3365524"/>
            <a:ext cx="94880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3200" b="1" dirty="0" smtClean="0"/>
              <a:t>They copy!</a:t>
            </a:r>
          </a:p>
        </p:txBody>
      </p:sp>
    </p:spTree>
    <p:extLst>
      <p:ext uri="{BB962C8B-B14F-4D97-AF65-F5344CB8AC3E}">
        <p14:creationId xmlns:p14="http://schemas.microsoft.com/office/powerpoint/2010/main" val="327730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00008" y="265204"/>
            <a:ext cx="5000018" cy="12041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Discussion</a:t>
            </a:r>
            <a:endParaRPr lang="he-IL" sz="40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982" y="1779273"/>
            <a:ext cx="94880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3200" dirty="0" smtClean="0"/>
              <a:t>Compressor heavily depends on virtual memory and primitives (map2) which can be costly</a:t>
            </a:r>
          </a:p>
        </p:txBody>
      </p:sp>
      <p:sp>
        <p:nvSpPr>
          <p:cNvPr id="7" name="Rectangle 6"/>
          <p:cNvSpPr/>
          <p:nvPr/>
        </p:nvSpPr>
        <p:spPr>
          <a:xfrm>
            <a:off x="3287409" y="3643742"/>
            <a:ext cx="30449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4400" dirty="0" smtClean="0"/>
              <a:t>Any ideas?</a:t>
            </a:r>
          </a:p>
        </p:txBody>
      </p:sp>
    </p:spTree>
    <p:extLst>
      <p:ext uri="{BB962C8B-B14F-4D97-AF65-F5344CB8AC3E}">
        <p14:creationId xmlns:p14="http://schemas.microsoft.com/office/powerpoint/2010/main" val="112435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77828" y="2094006"/>
            <a:ext cx="7607031" cy="12041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99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FIN</a:t>
            </a:r>
            <a:endParaRPr lang="he-IL" sz="72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65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72382" y="236021"/>
            <a:ext cx="5184844" cy="12041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Thank you!</a:t>
            </a:r>
            <a:endParaRPr lang="he-IL" sz="40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710" y="1990826"/>
            <a:ext cx="7007951" cy="351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0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Invariants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3437" y="1905000"/>
            <a:ext cx="95785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spc="25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000" b="1" spc="25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000" b="1" spc="25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black mutator </a:t>
            </a:r>
            <a:r>
              <a:rPr lang="en-US" sz="2000" b="1" i="1" spc="25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To-space invariant:</a:t>
            </a:r>
            <a:endParaRPr lang="he-IL" sz="2000" b="1" dirty="0"/>
          </a:p>
          <a:p>
            <a:pPr algn="l" rtl="0"/>
            <a:r>
              <a:rPr lang="en-US" sz="2000" spc="4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A black </a:t>
            </a:r>
            <a:r>
              <a:rPr lang="en-US" sz="2000" spc="4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mutator </a:t>
            </a:r>
            <a:r>
              <a:rPr lang="en-US" sz="2000" spc="4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must, </a:t>
            </a:r>
            <a:r>
              <a:rPr lang="en-US" sz="2000" spc="4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by </a:t>
            </a:r>
            <a:r>
              <a:rPr lang="en-US" sz="2000" spc="4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definition, </a:t>
            </a:r>
            <a:r>
              <a:rPr lang="en-US" sz="2000" spc="4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hold only </a:t>
            </a:r>
            <a:r>
              <a:rPr lang="en-US" sz="2000" spc="4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To-space </a:t>
            </a:r>
            <a:r>
              <a:rPr lang="en-US" sz="2000" spc="4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pointers</a:t>
            </a:r>
            <a:r>
              <a:rPr lang="en-US" sz="2000" spc="4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e-IL" sz="2000" dirty="0"/>
          </a:p>
        </p:txBody>
      </p:sp>
      <p:sp>
        <p:nvSpPr>
          <p:cNvPr id="42" name="Rectangle 41"/>
          <p:cNvSpPr/>
          <p:nvPr/>
        </p:nvSpPr>
        <p:spPr>
          <a:xfrm>
            <a:off x="353437" y="3914890"/>
            <a:ext cx="99092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spc="25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000" b="1" spc="25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000" b="1" spc="25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grey mutator </a:t>
            </a:r>
            <a:r>
              <a:rPr lang="en-US" sz="2000" b="1" i="1" spc="25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From-space </a:t>
            </a:r>
            <a:r>
              <a:rPr lang="en-US" sz="2000" b="1" i="1" spc="25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invariant:</a:t>
            </a:r>
            <a:endParaRPr lang="he-IL" sz="2000" b="1" dirty="0"/>
          </a:p>
          <a:p>
            <a:pPr algn="l" rtl="0"/>
            <a:r>
              <a:rPr lang="en-US" sz="2000" spc="4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2000" dirty="0" smtClean="0"/>
              <a:t>A </a:t>
            </a:r>
            <a:r>
              <a:rPr lang="en-US" sz="2000" dirty="0"/>
              <a:t>grey mutator </a:t>
            </a:r>
            <a:r>
              <a:rPr lang="en-US" sz="2000" dirty="0" smtClean="0"/>
              <a:t>must, </a:t>
            </a:r>
            <a:r>
              <a:rPr lang="en-US" sz="2000" dirty="0"/>
              <a:t>by </a:t>
            </a:r>
            <a:r>
              <a:rPr lang="en-US" sz="2000" dirty="0" smtClean="0"/>
              <a:t>definition, </a:t>
            </a:r>
            <a:r>
              <a:rPr lang="en-US" sz="2000" dirty="0"/>
              <a:t>hold only </a:t>
            </a:r>
            <a:r>
              <a:rPr lang="en-US" sz="2000" dirty="0" smtClean="0"/>
              <a:t>From-space </a:t>
            </a:r>
            <a:r>
              <a:rPr lang="en-US" sz="2000" dirty="0"/>
              <a:t>pointers at the beginning </a:t>
            </a:r>
            <a:endParaRPr lang="en-US" sz="2000" dirty="0" smtClean="0"/>
          </a:p>
          <a:p>
            <a:pPr algn="l" rtl="0"/>
            <a:r>
              <a:rPr lang="en-US" sz="2000" dirty="0"/>
              <a:t> </a:t>
            </a:r>
            <a:r>
              <a:rPr lang="en-US" sz="2000" dirty="0" smtClean="0"/>
              <a:t> of </a:t>
            </a:r>
            <a:r>
              <a:rPr lang="en-US" sz="2000" dirty="0"/>
              <a:t>the collector </a:t>
            </a:r>
            <a:r>
              <a:rPr lang="en-US" sz="2000" dirty="0" smtClean="0"/>
              <a:t>cycle.</a:t>
            </a:r>
            <a:endParaRPr lang="he-IL" sz="2000" dirty="0"/>
          </a:p>
        </p:txBody>
      </p:sp>
      <p:sp>
        <p:nvSpPr>
          <p:cNvPr id="47" name="Rectangle 46"/>
          <p:cNvSpPr/>
          <p:nvPr/>
        </p:nvSpPr>
        <p:spPr>
          <a:xfrm>
            <a:off x="353436" y="2258943"/>
            <a:ext cx="95785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spc="4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000" spc="4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spc="4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2000" spc="3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If it held From-space pointers then the collector would never revisit and   </a:t>
            </a:r>
          </a:p>
          <a:p>
            <a:pPr algn="l" rtl="0"/>
            <a:r>
              <a:rPr lang="en-US" sz="2000" spc="3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forward them, vi­</a:t>
            </a:r>
            <a:r>
              <a:rPr lang="en-US" sz="2000" spc="25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olating correctness.</a:t>
            </a:r>
            <a:endParaRPr lang="he-IL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6698237"/>
            <a:ext cx="2516386" cy="181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2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Termination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045" y="2073120"/>
            <a:ext cx="99092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/>
              <a:t> </a:t>
            </a:r>
            <a:r>
              <a:rPr lang="en-US" sz="2000" dirty="0" smtClean="0"/>
              <a:t> For </a:t>
            </a:r>
            <a:r>
              <a:rPr lang="en-US" sz="2000" dirty="0"/>
              <a:t>termination of a copying algorithm, all mutator threads must end the collection </a:t>
            </a:r>
            <a:endParaRPr lang="en-US" sz="2000" dirty="0" smtClean="0"/>
          </a:p>
          <a:p>
            <a:pPr algn="l" rtl="0"/>
            <a:r>
              <a:rPr lang="en-US" sz="2000" dirty="0"/>
              <a:t> </a:t>
            </a:r>
            <a:r>
              <a:rPr lang="en-US" sz="2000" dirty="0" smtClean="0"/>
              <a:t> cycle </a:t>
            </a:r>
            <a:r>
              <a:rPr lang="en-US" sz="2000" dirty="0"/>
              <a:t>holding only </a:t>
            </a:r>
            <a:r>
              <a:rPr lang="en-US" sz="2000" dirty="0" smtClean="0"/>
              <a:t>To-space pointers!</a:t>
            </a:r>
            <a:br>
              <a:rPr lang="en-US" sz="2000" dirty="0" smtClean="0"/>
            </a:br>
            <a:endParaRPr lang="en-US" sz="2000" dirty="0" smtClean="0"/>
          </a:p>
          <a:p>
            <a:pPr algn="l" rtl="0"/>
            <a:r>
              <a:rPr lang="en-US" sz="2000" dirty="0" smtClean="0"/>
              <a:t>  </a:t>
            </a:r>
            <a:r>
              <a:rPr lang="en-US" sz="2000" i="1" dirty="0" smtClean="0"/>
              <a:t>* So, </a:t>
            </a:r>
            <a:r>
              <a:rPr lang="en-US" sz="2000" i="1" dirty="0"/>
              <a:t>any copying collector that allows grey mutator threads to continue operating </a:t>
            </a:r>
            <a:r>
              <a:rPr lang="en-US" sz="2000" i="1" dirty="0" smtClean="0"/>
              <a:t>  </a:t>
            </a:r>
          </a:p>
          <a:p>
            <a:pPr algn="l" rtl="0"/>
            <a:r>
              <a:rPr lang="en-US" sz="2000" i="1" dirty="0"/>
              <a:t> </a:t>
            </a:r>
            <a:r>
              <a:rPr lang="en-US" sz="2000" i="1" dirty="0" smtClean="0"/>
              <a:t>   in From-space </a:t>
            </a:r>
            <a:r>
              <a:rPr lang="en-US" sz="2000" i="1" dirty="0"/>
              <a:t>must eventually switch them all over to </a:t>
            </a:r>
            <a:r>
              <a:rPr lang="en-US" sz="2000" i="1" dirty="0" smtClean="0"/>
              <a:t>To-space </a:t>
            </a:r>
            <a:r>
              <a:rPr lang="en-US" sz="2000" i="1" dirty="0"/>
              <a:t>by forwarding </a:t>
            </a:r>
            <a:r>
              <a:rPr lang="en-US" sz="2000" i="1" dirty="0" smtClean="0"/>
              <a:t>  </a:t>
            </a:r>
          </a:p>
          <a:p>
            <a:pPr algn="l" rtl="0"/>
            <a:r>
              <a:rPr lang="en-US" sz="2000" i="1" dirty="0"/>
              <a:t> </a:t>
            </a:r>
            <a:r>
              <a:rPr lang="en-US" sz="2000" i="1" dirty="0" smtClean="0"/>
              <a:t>   their roots.</a:t>
            </a:r>
            <a:endParaRPr lang="he-IL" sz="2000" i="1" dirty="0"/>
          </a:p>
        </p:txBody>
      </p:sp>
    </p:spTree>
    <p:extLst>
      <p:ext uri="{BB962C8B-B14F-4D97-AF65-F5344CB8AC3E}">
        <p14:creationId xmlns:p14="http://schemas.microsoft.com/office/powerpoint/2010/main" val="207701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Simple is better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460361"/>
            <a:ext cx="9909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/>
              <a:t> </a:t>
            </a:r>
            <a:r>
              <a:rPr lang="en-US" sz="2000" dirty="0" smtClean="0"/>
              <a:t> - Maintaining a To-space </a:t>
            </a:r>
            <a:r>
              <a:rPr lang="en-US" sz="2000" dirty="0"/>
              <a:t>invariant for all mutator threads is perhaps the simplest  </a:t>
            </a:r>
            <a:r>
              <a:rPr lang="en-US" sz="2000" dirty="0" smtClean="0"/>
              <a:t> </a:t>
            </a:r>
          </a:p>
          <a:p>
            <a:pPr algn="l" rtl="0"/>
            <a:r>
              <a:rPr lang="en-US" sz="2000" dirty="0"/>
              <a:t> </a:t>
            </a:r>
            <a:r>
              <a:rPr lang="en-US" sz="2000" dirty="0" smtClean="0"/>
              <a:t>   approach </a:t>
            </a:r>
            <a:r>
              <a:rPr lang="en-US" sz="2000" dirty="0"/>
              <a:t>to concurrent </a:t>
            </a:r>
            <a:r>
              <a:rPr lang="en-US" sz="2000" dirty="0" smtClean="0"/>
              <a:t>copying.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7" y="6717692"/>
            <a:ext cx="2516386" cy="18135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0765" y="1905000"/>
            <a:ext cx="99092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/>
              <a:t> </a:t>
            </a:r>
            <a:r>
              <a:rPr lang="en-US" sz="2000" dirty="0" smtClean="0"/>
              <a:t> </a:t>
            </a:r>
            <a:endParaRPr lang="en-US" sz="2000" dirty="0"/>
          </a:p>
          <a:p>
            <a:pPr algn="l" rtl="0"/>
            <a:endParaRPr lang="en-US" sz="2000" dirty="0" smtClean="0"/>
          </a:p>
          <a:p>
            <a:pPr algn="l" rtl="0"/>
            <a:endParaRPr lang="en-US" sz="2000" dirty="0"/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 smtClean="0"/>
              <a:t> Because </a:t>
            </a:r>
            <a:r>
              <a:rPr lang="en-US" sz="2000" dirty="0"/>
              <a:t>it guarantees that the mutator threads never see objects that the collector </a:t>
            </a:r>
            <a:r>
              <a:rPr lang="en-US" sz="2000" dirty="0" smtClean="0"/>
              <a:t> </a:t>
            </a:r>
          </a:p>
          <a:p>
            <a:pPr algn="l" rtl="0"/>
            <a:r>
              <a:rPr lang="en-US" sz="2000" dirty="0"/>
              <a:t> </a:t>
            </a:r>
            <a:r>
              <a:rPr lang="en-US" sz="2000" dirty="0" smtClean="0"/>
              <a:t>is </a:t>
            </a:r>
            <a:r>
              <a:rPr lang="en-US" sz="2000" dirty="0"/>
              <a:t>yet to copy, or is in the middle of copying</a:t>
            </a:r>
            <a:r>
              <a:rPr lang="en-US" sz="2000" dirty="0" smtClean="0"/>
              <a:t>.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233367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2.08333E-6 -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Concurrent copying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Simple is better- but how?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8815" y="3599659"/>
            <a:ext cx="99092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At </a:t>
            </a:r>
            <a:r>
              <a:rPr lang="en-US" sz="2000" dirty="0"/>
              <a:t>this point, the now-black mutators contain only (grey) </a:t>
            </a:r>
            <a:r>
              <a:rPr lang="en-US" sz="2000" dirty="0" smtClean="0"/>
              <a:t>To-space pointers.</a:t>
            </a:r>
            <a:endParaRPr lang="he-IL" sz="2000" dirty="0"/>
          </a:p>
        </p:txBody>
      </p:sp>
      <p:sp>
        <p:nvSpPr>
          <p:cNvPr id="7" name="Rectangle 6"/>
          <p:cNvSpPr/>
          <p:nvPr/>
        </p:nvSpPr>
        <p:spPr>
          <a:xfrm>
            <a:off x="338816" y="1794049"/>
            <a:ext cx="99092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- So, we want to maintain the black mutator invariant. </a:t>
            </a:r>
            <a:endParaRPr lang="he-IL" sz="2000" dirty="0"/>
          </a:p>
        </p:txBody>
      </p:sp>
      <p:sp>
        <p:nvSpPr>
          <p:cNvPr id="8" name="Rectangle 7"/>
          <p:cNvSpPr/>
          <p:nvPr/>
        </p:nvSpPr>
        <p:spPr>
          <a:xfrm>
            <a:off x="338816" y="2194159"/>
            <a:ext cx="99092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- But how?</a:t>
            </a:r>
            <a:endParaRPr lang="he-IL" sz="2000" dirty="0"/>
          </a:p>
        </p:txBody>
      </p:sp>
      <p:sp>
        <p:nvSpPr>
          <p:cNvPr id="10" name="Rectangle 9"/>
          <p:cNvSpPr/>
          <p:nvPr/>
        </p:nvSpPr>
        <p:spPr>
          <a:xfrm>
            <a:off x="338816" y="2873155"/>
            <a:ext cx="10176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1. Stop </a:t>
            </a:r>
            <a:r>
              <a:rPr lang="en-US" sz="2000" dirty="0"/>
              <a:t>all the mutator threads (atomically</a:t>
            </a:r>
            <a:r>
              <a:rPr lang="en-US" sz="2000" dirty="0" smtClean="0"/>
              <a:t>).</a:t>
            </a:r>
          </a:p>
          <a:p>
            <a:pPr algn="l" rtl="0"/>
            <a:r>
              <a:rPr lang="en-US" sz="2000" dirty="0" smtClean="0"/>
              <a:t>2. Forward their </a:t>
            </a:r>
            <a:r>
              <a:rPr lang="en-US" sz="2000" dirty="0"/>
              <a:t>roots (copying their targets) at the beginning of the </a:t>
            </a:r>
            <a:r>
              <a:rPr lang="en-US" sz="2000" dirty="0" smtClean="0"/>
              <a:t>collection </a:t>
            </a:r>
            <a:r>
              <a:rPr lang="en-US" sz="2000" dirty="0"/>
              <a:t>cycle</a:t>
            </a:r>
            <a:r>
              <a:rPr lang="en-US" sz="2000" dirty="0" smtClean="0"/>
              <a:t>.</a:t>
            </a:r>
          </a:p>
          <a:p>
            <a:pPr algn="l" rtl="0"/>
            <a:endParaRPr lang="en-US" sz="20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38815" y="4446563"/>
            <a:ext cx="9909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But wait, there’s a catch!</a:t>
            </a:r>
            <a:br>
              <a:rPr lang="en-US" sz="2000" dirty="0" smtClean="0"/>
            </a:br>
            <a:r>
              <a:rPr lang="en-US" sz="2000" dirty="0" smtClean="0"/>
              <a:t>The </a:t>
            </a:r>
            <a:r>
              <a:rPr lang="en-US" sz="2000" dirty="0"/>
              <a:t>(unscanned) grey targets will still contain </a:t>
            </a:r>
            <a:r>
              <a:rPr lang="en-US" sz="2000" dirty="0" smtClean="0"/>
              <a:t>From-space </a:t>
            </a:r>
            <a:r>
              <a:rPr lang="en-US" sz="2000" dirty="0"/>
              <a:t>pointers. 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179303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New collect, not completely atomic!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0765" y="1905000"/>
            <a:ext cx="99092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/>
              <a:t> </a:t>
            </a:r>
            <a:r>
              <a:rPr lang="en-US" sz="2000" dirty="0" smtClean="0"/>
              <a:t>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2089480"/>
                <a:ext cx="6096000" cy="258532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l" rtl="0"/>
                <a:r>
                  <a:rPr lang="en-US" b="1" dirty="0"/>
                  <a:t>atomic</a:t>
                </a:r>
                <a:r>
                  <a:rPr lang="en-US" dirty="0"/>
                  <a:t> collect():</a:t>
                </a:r>
              </a:p>
              <a:p>
                <a:pPr algn="l" rtl="0"/>
                <a:r>
                  <a:rPr lang="en-US" b="1" dirty="0"/>
                  <a:t>	</a:t>
                </a:r>
                <a:r>
                  <a:rPr lang="en-US" dirty="0"/>
                  <a:t>flip()</a:t>
                </a:r>
              </a:p>
              <a:p>
                <a:pPr algn="l" rtl="0"/>
                <a:r>
                  <a:rPr lang="en-US" b="1" dirty="0"/>
                  <a:t>	</a:t>
                </a:r>
                <a:r>
                  <a:rPr lang="en-US" dirty="0" err="1"/>
                  <a:t>initialise</a:t>
                </a:r>
                <a:r>
                  <a:rPr lang="en-US" dirty="0"/>
                  <a:t>(</a:t>
                </a:r>
                <a:r>
                  <a:rPr lang="en-US" dirty="0" err="1"/>
                  <a:t>worklist</a:t>
                </a:r>
                <a:r>
                  <a:rPr lang="en-US" dirty="0" smtClean="0"/>
                  <a:t>)</a:t>
                </a:r>
                <a:r>
                  <a:rPr lang="en-US" dirty="0"/>
                  <a:t>		</a:t>
                </a:r>
              </a:p>
              <a:p>
                <a:pPr algn="l" rtl="0"/>
                <a:r>
                  <a:rPr lang="en-US" b="1" dirty="0"/>
                  <a:t>	for each </a:t>
                </a:r>
                <a:r>
                  <a:rPr lang="en-US" dirty="0" err="1"/>
                  <a:t>fld</a:t>
                </a:r>
                <a:r>
                  <a:rPr lang="en-US" dirty="0"/>
                  <a:t> </a:t>
                </a:r>
                <a:r>
                  <a:rPr lang="en-US" b="1" dirty="0"/>
                  <a:t>in</a:t>
                </a:r>
                <a:r>
                  <a:rPr lang="en-US" dirty="0"/>
                  <a:t> Roots			</a:t>
                </a:r>
              </a:p>
              <a:p>
                <a:pPr algn="l" rtl="0"/>
                <a:r>
                  <a:rPr lang="en-US" b="1" dirty="0"/>
                  <a:t>	</a:t>
                </a:r>
                <a:r>
                  <a:rPr lang="en-US" b="1" dirty="0" smtClean="0"/>
                  <a:t>        </a:t>
                </a:r>
                <a:r>
                  <a:rPr lang="en-US" dirty="0" smtClean="0"/>
                  <a:t>process(</a:t>
                </a:r>
                <a:r>
                  <a:rPr lang="en-US" dirty="0" err="1" smtClean="0"/>
                  <a:t>fld</a:t>
                </a:r>
                <a:r>
                  <a:rPr lang="en-US" dirty="0"/>
                  <a:t>)</a:t>
                </a:r>
              </a:p>
              <a:p>
                <a:pPr algn="l" rtl="0"/>
                <a:r>
                  <a:rPr lang="en-US" b="1" dirty="0"/>
                  <a:t>	while not </a:t>
                </a:r>
                <a:r>
                  <a:rPr lang="en-US" dirty="0" err="1"/>
                  <a:t>isEmpty</a:t>
                </a:r>
                <a:r>
                  <a:rPr lang="en-US" dirty="0"/>
                  <a:t>(</a:t>
                </a:r>
                <a:r>
                  <a:rPr lang="en-US" dirty="0" err="1"/>
                  <a:t>worklist</a:t>
                </a:r>
                <a:r>
                  <a:rPr lang="en-US" dirty="0"/>
                  <a:t>)</a:t>
                </a:r>
              </a:p>
              <a:p>
                <a:pPr algn="l" rtl="0"/>
                <a:r>
                  <a:rPr lang="en-US" b="1" dirty="0"/>
                  <a:t>		</a:t>
                </a:r>
                <a:r>
                  <a:rPr lang="en-US" dirty="0"/>
                  <a:t>ref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←</m:t>
                    </m:r>
                  </m:oMath>
                </a14:m>
                <a:r>
                  <a:rPr lang="en-US" dirty="0"/>
                  <a:t> remove(</a:t>
                </a:r>
                <a:r>
                  <a:rPr lang="en-US" dirty="0" err="1"/>
                  <a:t>worklist</a:t>
                </a:r>
                <a:r>
                  <a:rPr lang="en-US" dirty="0"/>
                  <a:t>)</a:t>
                </a:r>
              </a:p>
              <a:p>
                <a:pPr algn="l" rtl="0"/>
                <a:r>
                  <a:rPr lang="en-US" dirty="0"/>
                  <a:t>		for each child in Pointers(ref)</a:t>
                </a:r>
              </a:p>
              <a:p>
                <a:pPr algn="l" rtl="0"/>
                <a:r>
                  <a:rPr lang="en-US" dirty="0"/>
                  <a:t>			process(child)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89480"/>
                <a:ext cx="6096000" cy="2585323"/>
              </a:xfrm>
              <a:prstGeom prst="rect">
                <a:avLst/>
              </a:prstGeom>
              <a:blipFill rotWithShape="0">
                <a:blip r:embed="rId2"/>
                <a:stretch>
                  <a:fillRect l="-800" t="-1651" b="-259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own Arrow 4"/>
          <p:cNvSpPr/>
          <p:nvPr/>
        </p:nvSpPr>
        <p:spPr>
          <a:xfrm rot="16200000">
            <a:off x="4554989" y="2796210"/>
            <a:ext cx="753864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490579" y="1783682"/>
                <a:ext cx="6096000" cy="369331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l" rtl="0"/>
                <a:r>
                  <a:rPr lang="en-US" dirty="0" smtClean="0"/>
                  <a:t>    collect():</a:t>
                </a:r>
              </a:p>
              <a:p>
                <a:pPr algn="l" rtl="0"/>
                <a:r>
                  <a:rPr lang="en-US" b="1" dirty="0" smtClean="0"/>
                  <a:t>	atomic</a:t>
                </a:r>
                <a:endParaRPr lang="en-US" dirty="0"/>
              </a:p>
              <a:p>
                <a:pPr algn="l" rtl="0"/>
                <a:r>
                  <a:rPr lang="en-US" b="1" dirty="0"/>
                  <a:t>	</a:t>
                </a:r>
                <a:r>
                  <a:rPr lang="en-US" b="1" dirty="0" smtClean="0"/>
                  <a:t>     </a:t>
                </a:r>
                <a:r>
                  <a:rPr lang="en-US" dirty="0" smtClean="0"/>
                  <a:t>flip</a:t>
                </a:r>
                <a:r>
                  <a:rPr lang="en-US" dirty="0"/>
                  <a:t>()</a:t>
                </a:r>
              </a:p>
              <a:p>
                <a:pPr algn="l" rtl="0"/>
                <a:r>
                  <a:rPr lang="en-US" b="1" dirty="0"/>
                  <a:t>	</a:t>
                </a:r>
                <a:r>
                  <a:rPr lang="en-US" b="1" dirty="0" smtClean="0"/>
                  <a:t>     </a:t>
                </a:r>
                <a:r>
                  <a:rPr lang="en-US" dirty="0" err="1" smtClean="0"/>
                  <a:t>initialise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worklist</a:t>
                </a:r>
                <a:r>
                  <a:rPr lang="en-US" dirty="0" smtClean="0"/>
                  <a:t>)</a:t>
                </a:r>
                <a:r>
                  <a:rPr lang="en-US" dirty="0"/>
                  <a:t>		</a:t>
                </a:r>
              </a:p>
              <a:p>
                <a:pPr algn="l" rtl="0"/>
                <a:r>
                  <a:rPr lang="en-US" b="1" dirty="0"/>
                  <a:t>	</a:t>
                </a:r>
                <a:r>
                  <a:rPr lang="en-US" b="1" dirty="0" smtClean="0"/>
                  <a:t>     for </a:t>
                </a:r>
                <a:r>
                  <a:rPr lang="en-US" b="1" dirty="0"/>
                  <a:t>each </a:t>
                </a:r>
                <a:r>
                  <a:rPr lang="en-US" dirty="0" err="1"/>
                  <a:t>fld</a:t>
                </a:r>
                <a:r>
                  <a:rPr lang="en-US" dirty="0"/>
                  <a:t> </a:t>
                </a:r>
                <a:r>
                  <a:rPr lang="en-US" b="1" dirty="0"/>
                  <a:t>in</a:t>
                </a:r>
                <a:r>
                  <a:rPr lang="en-US" dirty="0"/>
                  <a:t> Roots			</a:t>
                </a:r>
              </a:p>
              <a:p>
                <a:pPr algn="l" rtl="0"/>
                <a:r>
                  <a:rPr lang="en-US" b="1" dirty="0"/>
                  <a:t>	</a:t>
                </a:r>
                <a:r>
                  <a:rPr lang="en-US" b="1" dirty="0" smtClean="0"/>
                  <a:t>             </a:t>
                </a:r>
                <a:r>
                  <a:rPr lang="en-US" dirty="0" smtClean="0"/>
                  <a:t>process(</a:t>
                </a:r>
                <a:r>
                  <a:rPr lang="en-US" dirty="0" err="1" smtClean="0"/>
                  <a:t>fld</a:t>
                </a:r>
                <a:r>
                  <a:rPr lang="en-US" dirty="0"/>
                  <a:t>)</a:t>
                </a:r>
              </a:p>
              <a:p>
                <a:pPr algn="l" rtl="0"/>
                <a:r>
                  <a:rPr lang="en-US" b="1" dirty="0"/>
                  <a:t>	while </a:t>
                </a:r>
                <a:r>
                  <a:rPr lang="en-US" b="1" dirty="0" smtClean="0"/>
                  <a:t>true</a:t>
                </a:r>
              </a:p>
              <a:p>
                <a:pPr algn="l" rtl="0"/>
                <a:r>
                  <a:rPr lang="en-US" b="1" dirty="0" smtClean="0"/>
                  <a:t>                       atomic</a:t>
                </a:r>
              </a:p>
              <a:p>
                <a:pPr algn="l" rtl="0"/>
                <a:r>
                  <a:rPr lang="en-US" b="1" dirty="0" smtClean="0"/>
                  <a:t>                             if </a:t>
                </a:r>
                <a:r>
                  <a:rPr lang="en-US" dirty="0" err="1" smtClean="0"/>
                  <a:t>isEmpty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worklist</a:t>
                </a:r>
                <a:r>
                  <a:rPr lang="en-US" dirty="0" smtClean="0"/>
                  <a:t>)</a:t>
                </a:r>
              </a:p>
              <a:p>
                <a:pPr algn="l" rtl="0"/>
                <a:r>
                  <a:rPr lang="en-US" dirty="0"/>
                  <a:t> </a:t>
                </a:r>
                <a:r>
                  <a:rPr lang="en-US" dirty="0" smtClean="0"/>
                  <a:t>                                  break</a:t>
                </a:r>
                <a:endParaRPr lang="en-US" dirty="0"/>
              </a:p>
              <a:p>
                <a:pPr algn="l" rtl="0"/>
                <a:r>
                  <a:rPr lang="en-US" b="1" dirty="0"/>
                  <a:t>		</a:t>
                </a:r>
                <a:r>
                  <a:rPr lang="en-US" b="1" dirty="0" smtClean="0"/>
                  <a:t>  </a:t>
                </a:r>
                <a:r>
                  <a:rPr lang="en-US" dirty="0" smtClean="0"/>
                  <a:t>ref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←</m:t>
                    </m:r>
                  </m:oMath>
                </a14:m>
                <a:r>
                  <a:rPr lang="en-US" dirty="0"/>
                  <a:t> remove(</a:t>
                </a:r>
                <a:r>
                  <a:rPr lang="en-US" dirty="0" err="1"/>
                  <a:t>worklist</a:t>
                </a:r>
                <a:r>
                  <a:rPr lang="en-US" dirty="0"/>
                  <a:t>)</a:t>
                </a:r>
              </a:p>
              <a:p>
                <a:pPr algn="l" rtl="0"/>
                <a:r>
                  <a:rPr lang="en-US" dirty="0"/>
                  <a:t>		</a:t>
                </a:r>
                <a:r>
                  <a:rPr lang="en-US" dirty="0" smtClean="0"/>
                  <a:t>  for </a:t>
                </a:r>
                <a:r>
                  <a:rPr lang="en-US" dirty="0"/>
                  <a:t>each child in Pointers(ref)</a:t>
                </a:r>
              </a:p>
              <a:p>
                <a:pPr algn="l" rtl="0"/>
                <a:r>
                  <a:rPr lang="en-US" dirty="0"/>
                  <a:t>	 </a:t>
                </a:r>
                <a:r>
                  <a:rPr lang="en-US" dirty="0" smtClean="0"/>
                  <a:t>                    process(child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579" y="1783682"/>
                <a:ext cx="6096000" cy="3693319"/>
              </a:xfrm>
              <a:prstGeom prst="rect">
                <a:avLst/>
              </a:prstGeom>
              <a:blipFill rotWithShape="0">
                <a:blip r:embed="rId3"/>
                <a:stretch>
                  <a:fillRect t="-1157" b="-165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194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Baker to the rescue!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0344" y="4521741"/>
            <a:ext cx="10736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dirty="0"/>
              <a:t> </a:t>
            </a:r>
            <a:r>
              <a:rPr lang="en-US" sz="3600" dirty="0" smtClean="0"/>
              <a:t> Introducing:  Baker’s black mutator read barrier</a:t>
            </a:r>
          </a:p>
          <a:p>
            <a:pPr algn="l" rtl="0"/>
            <a:r>
              <a:rPr lang="en-US" sz="3600" dirty="0"/>
              <a:t>	</a:t>
            </a:r>
            <a:r>
              <a:rPr lang="en-US" sz="3600" dirty="0" smtClean="0"/>
              <a:t>				   (1978)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765" y="1905000"/>
            <a:ext cx="99092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/>
              <a:t>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999" y="1592432"/>
            <a:ext cx="3661636" cy="292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6" name="Rectangle 5"/>
          <p:cNvSpPr/>
          <p:nvPr/>
        </p:nvSpPr>
        <p:spPr>
          <a:xfrm>
            <a:off x="747573" y="3552757"/>
            <a:ext cx="10729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/>
              <a:t> </a:t>
            </a:r>
            <a:r>
              <a:rPr lang="en-US" sz="2400" dirty="0" smtClean="0"/>
              <a:t>  Every object read by the mutator must be in the To-space!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Concurrent copying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Baker’s read barrier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226" y="1485023"/>
            <a:ext cx="2741992" cy="1994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657" y="4083640"/>
            <a:ext cx="2798721" cy="204522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19595" y="6267295"/>
            <a:ext cx="99092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/>
              <a:t> </a:t>
            </a:r>
            <a:r>
              <a:rPr lang="en-US" sz="2400" dirty="0" smtClean="0"/>
              <a:t>  When the mutator tries to read through a pointer!</a:t>
            </a:r>
          </a:p>
        </p:txBody>
      </p:sp>
    </p:spTree>
    <p:extLst>
      <p:ext uri="{BB962C8B-B14F-4D97-AF65-F5344CB8AC3E}">
        <p14:creationId xmlns:p14="http://schemas.microsoft.com/office/powerpoint/2010/main" val="149863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99390"/>
            <a:ext cx="8596668" cy="1320800"/>
          </a:xfrm>
        </p:spPr>
        <p:txBody>
          <a:bodyPr/>
          <a:lstStyle/>
          <a:p>
            <a:r>
              <a:rPr lang="en-US" sz="72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Outline</a:t>
            </a:r>
            <a:endParaRPr lang="he-IL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976" y="967903"/>
            <a:ext cx="8596668" cy="5714999"/>
          </a:xfrm>
        </p:spPr>
        <p:txBody>
          <a:bodyPr>
            <a:normAutofit lnSpcReduction="10000"/>
          </a:bodyPr>
          <a:lstStyle/>
          <a:p>
            <a:pPr lvl="1" algn="l" rtl="0">
              <a:buFont typeface="Wingdings 3" panose="05040102010807070707" pitchFamily="18" charset="2"/>
              <a:buChar char=""/>
            </a:pPr>
            <a:r>
              <a:rPr lang="en-US" sz="4000" dirty="0" smtClean="0"/>
              <a:t> Concurrent Copying</a:t>
            </a:r>
          </a:p>
          <a:p>
            <a:pPr marL="457200" lvl="1" indent="0" algn="l" rtl="0">
              <a:spcBef>
                <a:spcPts val="600"/>
              </a:spcBef>
              <a:buNone/>
            </a:pPr>
            <a:r>
              <a:rPr lang="en-US" sz="1800" dirty="0" smtClean="0"/>
              <a:t>  </a:t>
            </a:r>
            <a:r>
              <a:rPr lang="en-US" sz="2400" dirty="0" smtClean="0"/>
              <a:t> 	</a:t>
            </a:r>
            <a:r>
              <a:rPr lang="en-US" sz="2000" dirty="0" smtClean="0"/>
              <a:t>- Reminder</a:t>
            </a:r>
          </a:p>
          <a:p>
            <a:pPr marL="457200" lvl="1" indent="0" algn="l" rtl="0">
              <a:spcBef>
                <a:spcPts val="600"/>
              </a:spcBef>
              <a:buNone/>
            </a:pPr>
            <a:r>
              <a:rPr lang="en-US" sz="2000" dirty="0" smtClean="0"/>
              <a:t>	- Baker’s algorithm</a:t>
            </a:r>
          </a:p>
          <a:p>
            <a:pPr marL="457200" lvl="1" indent="0" algn="l" rtl="0">
              <a:spcBef>
                <a:spcPts val="60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- Brook’s indirection barrier</a:t>
            </a:r>
          </a:p>
          <a:p>
            <a:pPr marL="457200" lvl="1" indent="0" algn="l" rtl="0">
              <a:spcBef>
                <a:spcPts val="60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- Replication copying </a:t>
            </a:r>
          </a:p>
          <a:p>
            <a:pPr marL="457200" lvl="1" indent="0" algn="l" rtl="0">
              <a:spcBef>
                <a:spcPts val="600"/>
              </a:spcBef>
              <a:buNone/>
            </a:pPr>
            <a:r>
              <a:rPr lang="en-US" sz="2000" dirty="0" smtClean="0"/>
              <a:t>	- Multi-version copying</a:t>
            </a:r>
          </a:p>
          <a:p>
            <a:pPr marL="457200" lvl="1" indent="0" algn="l" rtl="0">
              <a:spcBef>
                <a:spcPts val="60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- Sapphire algorithm- basics</a:t>
            </a:r>
          </a:p>
          <a:p>
            <a:pPr lvl="1" algn="l" rtl="0">
              <a:buFont typeface="Wingdings 3" panose="05040102010807070707" pitchFamily="18" charset="2"/>
              <a:buChar char=""/>
            </a:pPr>
            <a:r>
              <a:rPr lang="en-US" sz="4000" dirty="0" smtClean="0"/>
              <a:t> Concurrent Compaction</a:t>
            </a:r>
            <a:endParaRPr lang="en-US" sz="4000" dirty="0"/>
          </a:p>
          <a:p>
            <a:pPr marL="457200" lvl="1" indent="0" algn="l" rtl="0">
              <a:spcBef>
                <a:spcPts val="600"/>
              </a:spcBef>
              <a:buNone/>
            </a:pPr>
            <a:r>
              <a:rPr lang="en-US" sz="2000" dirty="0" smtClean="0"/>
              <a:t>	</a:t>
            </a:r>
            <a:r>
              <a:rPr lang="en-US" sz="2000" dirty="0"/>
              <a:t>- Reminder</a:t>
            </a:r>
          </a:p>
          <a:p>
            <a:pPr marL="457200" lvl="1" indent="0" algn="l" rtl="0">
              <a:spcBef>
                <a:spcPts val="600"/>
              </a:spcBef>
              <a:buNone/>
            </a:pPr>
            <a:r>
              <a:rPr lang="en-US" sz="2000" dirty="0"/>
              <a:t>	- </a:t>
            </a:r>
            <a:r>
              <a:rPr lang="en-US" sz="2000" dirty="0" smtClean="0"/>
              <a:t>Compressor</a:t>
            </a:r>
            <a:endParaRPr lang="en-US" sz="2000" dirty="0"/>
          </a:p>
          <a:p>
            <a:pPr marL="457200" lvl="1" indent="0" algn="l" rtl="0">
              <a:spcBef>
                <a:spcPts val="600"/>
              </a:spcBef>
              <a:buNone/>
            </a:pPr>
            <a:r>
              <a:rPr lang="en-US" sz="2000" dirty="0"/>
              <a:t>	- </a:t>
            </a:r>
            <a:r>
              <a:rPr lang="en-US" sz="2000" dirty="0" smtClean="0"/>
              <a:t>Pauseless collector</a:t>
            </a:r>
          </a:p>
          <a:p>
            <a:pPr marL="457200" lvl="1" indent="0" algn="l" rtl="0">
              <a:spcBef>
                <a:spcPts val="600"/>
              </a:spcBef>
              <a:buNone/>
            </a:pPr>
            <a:endParaRPr lang="en-US" sz="2000" dirty="0" smtClean="0"/>
          </a:p>
          <a:p>
            <a:pPr marL="457200" lvl="1" indent="0" algn="l" rtl="0">
              <a:spcBef>
                <a:spcPts val="600"/>
              </a:spcBef>
              <a:buNone/>
            </a:pPr>
            <a:r>
              <a:rPr lang="en-US" sz="2000" dirty="0" smtClean="0"/>
              <a:t>- </a:t>
            </a:r>
            <a:r>
              <a:rPr lang="en-US" sz="2000" b="1" dirty="0" smtClean="0"/>
              <a:t>Discussion</a:t>
            </a:r>
          </a:p>
          <a:p>
            <a:pPr marL="457200" lvl="1" indent="0" algn="l" rtl="0">
              <a:spcBef>
                <a:spcPts val="600"/>
              </a:spcBef>
              <a:buNone/>
            </a:pPr>
            <a:r>
              <a:rPr lang="en-US" sz="2000" dirty="0" smtClean="0"/>
              <a:t>- </a:t>
            </a:r>
            <a:r>
              <a:rPr lang="en-US" sz="2000" b="1" dirty="0" smtClean="0"/>
              <a:t>Summery</a:t>
            </a:r>
            <a:endParaRPr lang="en-US" sz="2000" b="1" dirty="0"/>
          </a:p>
          <a:p>
            <a:pPr marL="457200" lvl="1" indent="0" algn="l" rtl="0">
              <a:spcBef>
                <a:spcPts val="600"/>
              </a:spcBef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17" y="1036547"/>
            <a:ext cx="3185045" cy="2123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208" y="3907194"/>
            <a:ext cx="3514872" cy="2638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664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518713" y="127381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Concurrent copying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Baker’s read barrier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713" y="1671734"/>
            <a:ext cx="6842449" cy="1561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l" rtl="0">
              <a:lnSpc>
                <a:spcPct val="111000"/>
              </a:lnSpc>
              <a:spcBef>
                <a:spcPts val="900"/>
              </a:spcBef>
              <a:spcAft>
                <a:spcPts val="0"/>
              </a:spcAft>
            </a:pPr>
            <a:r>
              <a:rPr lang="en-US" b="1" spc="1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atomic </a:t>
            </a:r>
            <a:r>
              <a:rPr lang="en-US" spc="1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Read(</a:t>
            </a:r>
            <a:r>
              <a:rPr lang="en-US" spc="1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src</a:t>
            </a:r>
            <a:r>
              <a:rPr lang="en-US" spc="1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1):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l" rtl="0">
              <a:lnSpc>
                <a:spcPct val="110000"/>
              </a:lnSpc>
              <a:spcAft>
                <a:spcPts val="0"/>
              </a:spcAft>
            </a:pPr>
            <a:r>
              <a:rPr lang="en-US" spc="9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 &lt;— </a:t>
            </a:r>
            <a:r>
              <a:rPr lang="en-US" spc="9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src</a:t>
            </a:r>
            <a:r>
              <a:rPr lang="en-US" spc="9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en-US" spc="9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pc="9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l" rtl="0">
              <a:spcAft>
                <a:spcPts val="0"/>
              </a:spcAft>
              <a:tabLst>
                <a:tab pos="1177290" algn="l"/>
                <a:tab pos="5057140" algn="r"/>
              </a:tabLst>
            </a:pPr>
            <a:r>
              <a:rPr lang="en-US" b="1" spc="8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if </a:t>
            </a:r>
            <a:r>
              <a:rPr lang="en-US" spc="8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 != </a:t>
            </a:r>
            <a:r>
              <a:rPr lang="en-US" b="1" spc="1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null </a:t>
            </a:r>
            <a:r>
              <a:rPr lang="en-US" spc="1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&amp;&amp; </a:t>
            </a:r>
            <a:r>
              <a:rPr lang="en-US" spc="15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isGrey</a:t>
            </a:r>
            <a:r>
              <a:rPr lang="en-US" spc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pc="15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src</a:t>
            </a:r>
            <a:r>
              <a:rPr lang="en-US" spc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</a:pPr>
            <a:r>
              <a:rPr lang="en-US" spc="1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 &lt;— forward(ref)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l" rtl="0">
              <a:lnSpc>
                <a:spcPct val="81000"/>
              </a:lnSpc>
              <a:spcBef>
                <a:spcPts val="180"/>
              </a:spcBef>
              <a:spcAft>
                <a:spcPts val="0"/>
              </a:spcAft>
            </a:pPr>
            <a:r>
              <a:rPr lang="en-US" b="1" spc="13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return </a:t>
            </a:r>
            <a:r>
              <a:rPr lang="en-US" spc="13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35624" y="1183730"/>
            <a:ext cx="4500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pc="3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read barrier needs to trigger only when loading from a grey </a:t>
            </a:r>
            <a:r>
              <a:rPr lang="en-US" spc="3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To-space </a:t>
            </a:r>
            <a:r>
              <a:rPr lang="en-US" spc="3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object </a:t>
            </a:r>
            <a:r>
              <a:rPr lang="en-US" spc="3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he-IL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335624" y="1819727"/>
            <a:ext cx="932700" cy="447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810983" y="3164681"/>
                <a:ext cx="6096000" cy="3693319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>
                <a:spAutoFit/>
              </a:bodyPr>
              <a:lstStyle/>
              <a:p>
                <a:pPr algn="l" rtl="0"/>
                <a:r>
                  <a:rPr lang="en-US" dirty="0"/>
                  <a:t>forward(</a:t>
                </a:r>
                <a:r>
                  <a:rPr lang="en-US" dirty="0" err="1"/>
                  <a:t>fromRef</a:t>
                </a:r>
                <a:r>
                  <a:rPr lang="en-US" dirty="0"/>
                  <a:t>):</a:t>
                </a:r>
              </a:p>
              <a:p>
                <a:pPr algn="l" rtl="0"/>
                <a:r>
                  <a:rPr lang="en-US" dirty="0"/>
                  <a:t>	</a:t>
                </a:r>
                <a:r>
                  <a:rPr lang="en-US" dirty="0" err="1"/>
                  <a:t>toRef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←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forwardingAddress</a:t>
                </a:r>
                <a:r>
                  <a:rPr lang="en-US" dirty="0"/>
                  <a:t>(</a:t>
                </a:r>
                <a:r>
                  <a:rPr lang="en-US" dirty="0" err="1"/>
                  <a:t>fromRef</a:t>
                </a:r>
                <a:r>
                  <a:rPr lang="en-US" dirty="0"/>
                  <a:t>)</a:t>
                </a:r>
              </a:p>
              <a:p>
                <a:pPr algn="l" rtl="0"/>
                <a:r>
                  <a:rPr lang="en-US" dirty="0"/>
                  <a:t>	</a:t>
                </a:r>
                <a:r>
                  <a:rPr lang="en-US" b="1" dirty="0"/>
                  <a:t>if</a:t>
                </a:r>
                <a:r>
                  <a:rPr lang="en-US" dirty="0"/>
                  <a:t> </a:t>
                </a:r>
                <a:r>
                  <a:rPr lang="en-US" dirty="0" err="1"/>
                  <a:t>toRef</a:t>
                </a:r>
                <a:r>
                  <a:rPr lang="en-US" dirty="0"/>
                  <a:t> = </a:t>
                </a:r>
                <a:r>
                  <a:rPr lang="en-US" b="1" dirty="0"/>
                  <a:t>null</a:t>
                </a:r>
                <a:endParaRPr lang="en-US" dirty="0"/>
              </a:p>
              <a:p>
                <a:pPr algn="l" rtl="0"/>
                <a:r>
                  <a:rPr lang="en-US" dirty="0"/>
                  <a:t>		</a:t>
                </a:r>
                <a:r>
                  <a:rPr lang="en-US" dirty="0" err="1"/>
                  <a:t>toRef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←</m:t>
                    </m:r>
                  </m:oMath>
                </a14:m>
                <a:r>
                  <a:rPr lang="en-US" dirty="0"/>
                  <a:t> copy(</a:t>
                </a:r>
                <a:r>
                  <a:rPr lang="en-US" dirty="0" err="1"/>
                  <a:t>fromRef</a:t>
                </a:r>
                <a:r>
                  <a:rPr lang="en-US" dirty="0"/>
                  <a:t>)</a:t>
                </a:r>
              </a:p>
              <a:p>
                <a:pPr algn="l" rtl="0"/>
                <a:r>
                  <a:rPr lang="en-US" dirty="0"/>
                  <a:t>	</a:t>
                </a:r>
                <a:r>
                  <a:rPr lang="en-US" b="1" dirty="0"/>
                  <a:t>return</a:t>
                </a:r>
                <a:r>
                  <a:rPr lang="en-US" dirty="0"/>
                  <a:t> </a:t>
                </a:r>
                <a:r>
                  <a:rPr lang="en-US" dirty="0" err="1"/>
                  <a:t>toRef</a:t>
                </a:r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/>
                  <a:t>Copy(</a:t>
                </a:r>
                <a:r>
                  <a:rPr lang="en-US" dirty="0" err="1"/>
                  <a:t>fromRef</a:t>
                </a:r>
                <a:r>
                  <a:rPr lang="en-US" dirty="0"/>
                  <a:t>):</a:t>
                </a:r>
              </a:p>
              <a:p>
                <a:pPr algn="l" rtl="0"/>
                <a:r>
                  <a:rPr lang="en-US" dirty="0"/>
                  <a:t>	</a:t>
                </a:r>
                <a:r>
                  <a:rPr lang="en-US" dirty="0" err="1"/>
                  <a:t>toRef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←</m:t>
                    </m:r>
                  </m:oMath>
                </a14:m>
                <a:r>
                  <a:rPr lang="en-US" dirty="0"/>
                  <a:t> free</a:t>
                </a:r>
              </a:p>
              <a:p>
                <a:pPr algn="l" rtl="0"/>
                <a:r>
                  <a:rPr lang="en-US" dirty="0"/>
                  <a:t>	free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←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free+size</a:t>
                </a:r>
                <a:r>
                  <a:rPr lang="en-US" dirty="0"/>
                  <a:t>(</a:t>
                </a:r>
                <a:r>
                  <a:rPr lang="en-US" dirty="0" err="1"/>
                  <a:t>fromRef</a:t>
                </a:r>
                <a:r>
                  <a:rPr lang="en-US" dirty="0"/>
                  <a:t>)</a:t>
                </a:r>
              </a:p>
              <a:p>
                <a:pPr algn="l" rtl="0"/>
                <a:r>
                  <a:rPr lang="en-US" dirty="0"/>
                  <a:t>	move(</a:t>
                </a:r>
                <a:r>
                  <a:rPr lang="en-US" dirty="0" err="1"/>
                  <a:t>fromRef,toRef</a:t>
                </a:r>
                <a:r>
                  <a:rPr lang="en-US" dirty="0"/>
                  <a:t>)</a:t>
                </a:r>
              </a:p>
              <a:p>
                <a:pPr algn="l" rtl="0"/>
                <a:r>
                  <a:rPr lang="en-US" dirty="0"/>
                  <a:t>	</a:t>
                </a:r>
                <a:r>
                  <a:rPr lang="en-US" dirty="0" err="1"/>
                  <a:t>forwardingAddress</a:t>
                </a:r>
                <a:r>
                  <a:rPr lang="en-US" dirty="0"/>
                  <a:t>(</a:t>
                </a:r>
                <a:r>
                  <a:rPr lang="en-US" dirty="0" err="1"/>
                  <a:t>fromRef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←</m:t>
                    </m:r>
                  </m:oMath>
                </a14:m>
                <a:r>
                  <a:rPr lang="en-US" dirty="0"/>
                  <a:t> toRef</a:t>
                </a:r>
              </a:p>
              <a:p>
                <a:pPr algn="l" rtl="0"/>
                <a:r>
                  <a:rPr lang="en-US" dirty="0"/>
                  <a:t>	add(</a:t>
                </a:r>
                <a:r>
                  <a:rPr lang="en-US" dirty="0" err="1"/>
                  <a:t>worklist,toRef</a:t>
                </a:r>
                <a:r>
                  <a:rPr lang="en-US" dirty="0"/>
                  <a:t>)</a:t>
                </a:r>
              </a:p>
              <a:p>
                <a:pPr algn="l" rtl="0"/>
                <a:r>
                  <a:rPr lang="en-US" dirty="0"/>
                  <a:t>	return </a:t>
                </a:r>
                <a:r>
                  <a:rPr lang="en-US" dirty="0" err="1"/>
                  <a:t>toRef</a:t>
                </a:r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983" y="3164681"/>
                <a:ext cx="6096000" cy="3693319"/>
              </a:xfrm>
              <a:prstGeom prst="rect">
                <a:avLst/>
              </a:prstGeom>
              <a:blipFill rotWithShape="0">
                <a:blip r:embed="rId2"/>
                <a:stretch>
                  <a:fillRect l="-699" t="-822" b="-131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>
            <a:off x="3125754" y="2939296"/>
            <a:ext cx="685229" cy="294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0" y="3617417"/>
            <a:ext cx="34150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 rtl="0">
              <a:spcBef>
                <a:spcPts val="600"/>
              </a:spcBef>
              <a:spcAft>
                <a:spcPts val="0"/>
              </a:spcAft>
            </a:pPr>
            <a:r>
              <a:rPr lang="en-US" sz="3200" i="1" dirty="0" smtClean="0"/>
              <a:t>* Objects </a:t>
            </a:r>
            <a:r>
              <a:rPr lang="en-US" sz="3200" i="1" dirty="0"/>
              <a:t>allocated in the To-space are considered black!</a:t>
            </a:r>
          </a:p>
        </p:txBody>
      </p:sp>
    </p:spTree>
    <p:extLst>
      <p:ext uri="{BB962C8B-B14F-4D97-AF65-F5344CB8AC3E}">
        <p14:creationId xmlns:p14="http://schemas.microsoft.com/office/powerpoint/2010/main" val="2251110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 animBg="1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Baker the illusionist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314" y="1905000"/>
            <a:ext cx="95655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dirty="0"/>
              <a:t>The read barrier has the effect of presenting the illusion to the mutator threads that the collection cycle has </a:t>
            </a:r>
            <a:r>
              <a:rPr lang="en-US" sz="3600" dirty="0" smtClean="0"/>
              <a:t>completed</a:t>
            </a:r>
            <a:r>
              <a:rPr lang="en-US" sz="3600" dirty="0"/>
              <a:t>!</a:t>
            </a:r>
            <a:endParaRPr lang="en-US" sz="36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10765" y="1905000"/>
            <a:ext cx="99092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/>
              <a:t>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115" y="3821145"/>
            <a:ext cx="3389684" cy="280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0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518713" y="127381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Concurrent copying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Baker’s read barrier-correctness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8816" y="1794049"/>
            <a:ext cx="99092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Recall we wanted to protect the mutator and the collector from each other.</a:t>
            </a:r>
          </a:p>
          <a:p>
            <a:pPr algn="l" rtl="0"/>
            <a:r>
              <a:rPr lang="en-US" sz="2000" dirty="0"/>
              <a:t> </a:t>
            </a:r>
            <a:r>
              <a:rPr lang="en-US" sz="2000" dirty="0" smtClean="0"/>
              <a:t>  </a:t>
            </a:r>
          </a:p>
          <a:p>
            <a:pPr algn="l" rtl="0"/>
            <a:r>
              <a:rPr lang="en-US" sz="2000" b="1" dirty="0"/>
              <a:t> </a:t>
            </a:r>
            <a:r>
              <a:rPr lang="en-US" sz="2000" b="1" dirty="0" smtClean="0"/>
              <a:t>   Baker’s read barrier does just that!</a:t>
            </a:r>
            <a:endParaRPr lang="he-IL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338815" y="2891773"/>
            <a:ext cx="99092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The mutator is protected from the collector!</a:t>
            </a:r>
          </a:p>
          <a:p>
            <a:pPr algn="l" rtl="0"/>
            <a:r>
              <a:rPr lang="en-US" sz="2000" dirty="0"/>
              <a:t> </a:t>
            </a:r>
            <a:r>
              <a:rPr lang="en-US" sz="2000" dirty="0" smtClean="0"/>
              <a:t>    If the mutator tries to read a white object, it is forwarded and colored grey so </a:t>
            </a:r>
          </a:p>
          <a:p>
            <a:pPr algn="l" rtl="0"/>
            <a:r>
              <a:rPr lang="en-US" sz="2000" dirty="0" smtClean="0"/>
              <a:t>     no matter what- the mutator always reads the To-space version of the object.</a:t>
            </a:r>
            <a:endParaRPr lang="he-IL" sz="2000" dirty="0"/>
          </a:p>
        </p:txBody>
      </p:sp>
      <p:sp>
        <p:nvSpPr>
          <p:cNvPr id="10" name="Rectangle 9"/>
          <p:cNvSpPr/>
          <p:nvPr/>
        </p:nvSpPr>
        <p:spPr>
          <a:xfrm>
            <a:off x="257950" y="4341128"/>
            <a:ext cx="99092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The </a:t>
            </a:r>
            <a:r>
              <a:rPr lang="en-US" sz="2000" dirty="0"/>
              <a:t>collector </a:t>
            </a:r>
            <a:r>
              <a:rPr lang="en-US" sz="2000" dirty="0" smtClean="0"/>
              <a:t>is protected from the mutator!</a:t>
            </a:r>
          </a:p>
          <a:p>
            <a:pPr algn="l" rtl="0"/>
            <a:r>
              <a:rPr lang="en-US" sz="2000" dirty="0"/>
              <a:t> </a:t>
            </a:r>
            <a:r>
              <a:rPr lang="en-US" sz="2000" dirty="0" smtClean="0"/>
              <a:t>    Since the mutator can’t read a pointer to a white object, it can’t store such a</a:t>
            </a:r>
          </a:p>
          <a:p>
            <a:pPr algn="l" rtl="0"/>
            <a:r>
              <a:rPr lang="en-US" sz="2000" dirty="0"/>
              <a:t> </a:t>
            </a:r>
            <a:r>
              <a:rPr lang="en-US" sz="2000" dirty="0" smtClean="0"/>
              <a:t>    pointer in a black object and make the collector collect a live object.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2815927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903" y="2033571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231572" y="3719420"/>
            <a:ext cx="2461532" cy="1874436"/>
          </a:xfrm>
          <a:prstGeom prst="flowChartProcess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rtl="0"/>
            <a:endParaRPr lang="en-US">
              <a:latin typeface="Tahoma" pitchFamily="-109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691430" y="3719420"/>
            <a:ext cx="2604315" cy="1874436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</a:t>
            </a:r>
          </a:p>
          <a:p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What could go wrong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? V2 – fixed!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239443" y="3722447"/>
            <a:ext cx="805304" cy="730734"/>
            <a:chOff x="2229715" y="3302035"/>
            <a:chExt cx="1317028" cy="1254776"/>
          </a:xfrm>
        </p:grpSpPr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2229715" y="3309986"/>
              <a:ext cx="1317028" cy="1185814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l" rtl="0"/>
              <a:endPara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-109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2229715" y="3849468"/>
              <a:ext cx="1288404" cy="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2589834" y="3910479"/>
              <a:ext cx="400364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dirty="0">
                  <a:ln w="0"/>
                  <a:solidFill>
                    <a:schemeClr val="accent2"/>
                  </a:solidFill>
                  <a:latin typeface="Tahoma" pitchFamily="-109" charset="0"/>
                </a:rPr>
                <a:t>A</a:t>
              </a:r>
            </a:p>
            <a:p>
              <a:pPr algn="l" rtl="0"/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505789" y="3302035"/>
              <a:ext cx="764878" cy="503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dirty="0" smtClean="0"/>
                <a:t>FA</a:t>
              </a:r>
              <a:endParaRPr lang="en-US" dirty="0"/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3050456" y="2288757"/>
            <a:ext cx="2849097" cy="9144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Roots</a:t>
            </a:r>
            <a:endParaRPr lang="he-IL" dirty="0">
              <a:solidFill>
                <a:schemeClr val="tx1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489208" y="3719420"/>
            <a:ext cx="805304" cy="1000666"/>
            <a:chOff x="2229715" y="3302035"/>
            <a:chExt cx="1317028" cy="1718288"/>
          </a:xfrm>
        </p:grpSpPr>
        <p:sp>
          <p:nvSpPr>
            <p:cNvPr id="55" name="AutoShape 9"/>
            <p:cNvSpPr>
              <a:spLocks noChangeArrowheads="1"/>
            </p:cNvSpPr>
            <p:nvPr/>
          </p:nvSpPr>
          <p:spPr bwMode="auto">
            <a:xfrm>
              <a:off x="2229715" y="3309986"/>
              <a:ext cx="1317028" cy="1185814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l" rtl="0"/>
              <a:endPara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-109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2250650" y="3891383"/>
              <a:ext cx="1288404" cy="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2589834" y="3910479"/>
              <a:ext cx="400364" cy="1109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dirty="0" smtClean="0">
                  <a:ln w="0"/>
                  <a:solidFill>
                    <a:schemeClr val="accent2"/>
                  </a:solidFill>
                  <a:latin typeface="Tahoma" pitchFamily="-109" charset="0"/>
                </a:rPr>
                <a:t>B</a:t>
              </a:r>
              <a:endParaRPr lang="en-US" dirty="0">
                <a:ln w="0"/>
                <a:solidFill>
                  <a:schemeClr val="accent2"/>
                </a:solidFill>
                <a:latin typeface="Tahoma" pitchFamily="-109" charset="0"/>
              </a:endParaRPr>
            </a:p>
            <a:p>
              <a:pPr algn="l" rtl="0"/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505789" y="3302035"/>
              <a:ext cx="764878" cy="503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dirty="0" smtClean="0"/>
                <a:t>FA</a:t>
              </a:r>
              <a:endParaRPr lang="en-US" dirty="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3870689" y="4889430"/>
            <a:ext cx="820741" cy="990940"/>
            <a:chOff x="2229715" y="3318739"/>
            <a:chExt cx="1342274" cy="1701587"/>
          </a:xfrm>
        </p:grpSpPr>
        <p:sp>
          <p:nvSpPr>
            <p:cNvPr id="93" name="AutoShape 9"/>
            <p:cNvSpPr>
              <a:spLocks noChangeArrowheads="1"/>
            </p:cNvSpPr>
            <p:nvPr/>
          </p:nvSpPr>
          <p:spPr bwMode="auto">
            <a:xfrm>
              <a:off x="2229715" y="3343394"/>
              <a:ext cx="1317028" cy="1185814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l" rtl="0"/>
              <a:endPara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-109" charset="0"/>
              </a:endParaRP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2283584" y="3834355"/>
              <a:ext cx="1288405" cy="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2589834" y="3910482"/>
              <a:ext cx="400364" cy="1109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dirty="0" smtClean="0">
                  <a:ln w="0"/>
                  <a:solidFill>
                    <a:schemeClr val="accent2"/>
                  </a:solidFill>
                  <a:latin typeface="Tahoma" pitchFamily="-109" charset="0"/>
                </a:rPr>
                <a:t>C</a:t>
              </a:r>
              <a:endParaRPr lang="en-US" dirty="0">
                <a:ln w="0"/>
                <a:solidFill>
                  <a:schemeClr val="accent2"/>
                </a:solidFill>
                <a:latin typeface="Tahoma" pitchFamily="-109" charset="0"/>
              </a:endParaRPr>
            </a:p>
            <a:p>
              <a:pPr algn="l" rtl="0"/>
              <a:endParaRPr lang="en-US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505789" y="3318739"/>
              <a:ext cx="764878" cy="503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dirty="0" smtClean="0"/>
                <a:t>FA</a:t>
              </a:r>
              <a:endParaRPr lang="en-US" dirty="0"/>
            </a:p>
          </p:txBody>
        </p:sp>
      </p:grpSp>
      <p:cxnSp>
        <p:nvCxnSpPr>
          <p:cNvPr id="97" name="Straight Arrow Connector 96"/>
          <p:cNvCxnSpPr/>
          <p:nvPr/>
        </p:nvCxnSpPr>
        <p:spPr>
          <a:xfrm flipH="1">
            <a:off x="3035020" y="3221261"/>
            <a:ext cx="774211" cy="416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>
            <a:off x="3954210" y="3227962"/>
            <a:ext cx="355739" cy="484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AutoShape 9"/>
          <p:cNvSpPr>
            <a:spLocks noChangeArrowheads="1"/>
          </p:cNvSpPr>
          <p:nvPr/>
        </p:nvSpPr>
        <p:spPr bwMode="auto">
          <a:xfrm>
            <a:off x="4689573" y="3721980"/>
            <a:ext cx="805304" cy="690574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/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-109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909770" y="4071685"/>
            <a:ext cx="385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>
                <a:ln w="0"/>
                <a:solidFill>
                  <a:schemeClr val="accent2"/>
                </a:solidFill>
                <a:latin typeface="Tahoma" pitchFamily="-109" charset="0"/>
              </a:rPr>
              <a:t>A’</a:t>
            </a:r>
            <a:endParaRPr lang="en-US" dirty="0">
              <a:ln w="0"/>
              <a:solidFill>
                <a:schemeClr val="accent2"/>
              </a:solidFill>
              <a:latin typeface="Tahoma" pitchFamily="-109" charset="0"/>
            </a:endParaRPr>
          </a:p>
          <a:p>
            <a:pPr algn="l" rtl="0"/>
            <a:endParaRPr lang="en-US" dirty="0"/>
          </a:p>
        </p:txBody>
      </p:sp>
      <p:sp>
        <p:nvSpPr>
          <p:cNvPr id="105" name="AutoShape 9"/>
          <p:cNvSpPr>
            <a:spLocks noChangeArrowheads="1"/>
          </p:cNvSpPr>
          <p:nvPr/>
        </p:nvSpPr>
        <p:spPr bwMode="auto">
          <a:xfrm>
            <a:off x="5502539" y="3727078"/>
            <a:ext cx="811500" cy="690574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/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-109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719910" y="4069336"/>
            <a:ext cx="415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>
                <a:ln w="0"/>
                <a:solidFill>
                  <a:schemeClr val="accent2"/>
                </a:solidFill>
                <a:latin typeface="Tahoma" pitchFamily="-109" charset="0"/>
              </a:rPr>
              <a:t>B’</a:t>
            </a:r>
            <a:endParaRPr lang="en-US" dirty="0">
              <a:ln w="0"/>
              <a:solidFill>
                <a:schemeClr val="accent2"/>
              </a:solidFill>
              <a:latin typeface="Tahoma" pitchFamily="-109" charset="0"/>
            </a:endParaRPr>
          </a:p>
          <a:p>
            <a:pPr algn="l" rtl="0"/>
            <a:endParaRPr lang="en-US" dirty="0"/>
          </a:p>
        </p:txBody>
      </p:sp>
      <p:sp>
        <p:nvSpPr>
          <p:cNvPr id="110" name="AutoShape 9"/>
          <p:cNvSpPr>
            <a:spLocks noChangeArrowheads="1"/>
          </p:cNvSpPr>
          <p:nvPr/>
        </p:nvSpPr>
        <p:spPr bwMode="auto">
          <a:xfrm>
            <a:off x="6314040" y="3724051"/>
            <a:ext cx="805304" cy="690574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/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-109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534237" y="4073756"/>
            <a:ext cx="512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>
                <a:ln w="0"/>
                <a:solidFill>
                  <a:schemeClr val="accent2"/>
                </a:solidFill>
                <a:latin typeface="Tahoma" pitchFamily="-109" charset="0"/>
              </a:rPr>
              <a:t>C’</a:t>
            </a:r>
            <a:endParaRPr lang="en-US" dirty="0">
              <a:ln w="0"/>
              <a:solidFill>
                <a:schemeClr val="accent2"/>
              </a:solidFill>
              <a:latin typeface="Tahoma" pitchFamily="-109" charset="0"/>
            </a:endParaRPr>
          </a:p>
          <a:p>
            <a:pPr algn="l" rtl="0"/>
            <a:endParaRPr lang="en-US" dirty="0"/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4335691" y="3234257"/>
            <a:ext cx="1478359" cy="440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3809231" y="3234257"/>
            <a:ext cx="1218759" cy="484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endCxn id="100" idx="1"/>
          </p:cNvCxnSpPr>
          <p:nvPr/>
        </p:nvCxnSpPr>
        <p:spPr>
          <a:xfrm>
            <a:off x="3077615" y="3827711"/>
            <a:ext cx="1611958" cy="23955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4273081" y="3848026"/>
            <a:ext cx="1247717" cy="4174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V="1">
            <a:off x="6132888" y="4178729"/>
            <a:ext cx="281180" cy="2087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4054568" y="4458956"/>
            <a:ext cx="158720" cy="40049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H="1">
            <a:off x="4722077" y="4458502"/>
            <a:ext cx="1205470" cy="53416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flipV="1">
            <a:off x="4706867" y="4453181"/>
            <a:ext cx="2005218" cy="66489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V="1">
            <a:off x="5200186" y="4319954"/>
            <a:ext cx="1213882" cy="9530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0" name="Picture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1256" y="1001379"/>
            <a:ext cx="1058513" cy="180829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712085" y="1086945"/>
            <a:ext cx="2648290" cy="2034097"/>
            <a:chOff x="6790545" y="900991"/>
            <a:chExt cx="2648290" cy="2034097"/>
          </a:xfrm>
        </p:grpSpPr>
        <p:sp>
          <p:nvSpPr>
            <p:cNvPr id="2" name="Rectangle 1"/>
            <p:cNvSpPr/>
            <p:nvPr/>
          </p:nvSpPr>
          <p:spPr>
            <a:xfrm>
              <a:off x="6790545" y="2288757"/>
              <a:ext cx="26482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latin typeface="Adobe Caslon Pro" panose="0205050205050A020403" pitchFamily="18" charset="0"/>
                </a:rPr>
                <a:t>Read barrier!</a:t>
              </a:r>
              <a:endParaRPr lang="he-IL" sz="3600" b="1" dirty="0">
                <a:latin typeface="Adobe Caslon Pro" panose="0205050205050A020403" pitchFamily="18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5745" y="900991"/>
              <a:ext cx="1900340" cy="1520272"/>
            </a:xfrm>
            <a:prstGeom prst="rect">
              <a:avLst/>
            </a:prstGeom>
          </p:spPr>
        </p:pic>
      </p:grpSp>
      <p:sp>
        <p:nvSpPr>
          <p:cNvPr id="44" name="Rectangle 43"/>
          <p:cNvSpPr/>
          <p:nvPr/>
        </p:nvSpPr>
        <p:spPr>
          <a:xfrm>
            <a:off x="6534237" y="1482506"/>
            <a:ext cx="26060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Adobe Caslon Pro" panose="0205050205050A020403" pitchFamily="18" charset="0"/>
              </a:rPr>
              <a:t>A.ptr1=B.ptr1</a:t>
            </a:r>
            <a:endParaRPr lang="he-IL" sz="3200" b="1" dirty="0"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81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BEBE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BEBE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1925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path" presetSubtype="0" accel="33333" decel="6666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22253 2.22222E-6 C 0.3224 2.22222E-6 0.44544 0.07592 0.44544 0.13773 L 0.44544 0.27546 " pathEditMode="relative" rAng="0" ptsTypes="AAAA">
                                      <p:cBhvr>
                                        <p:cTn id="54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66" y="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BEBE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1925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1925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2" grpId="0"/>
      <p:bldP spid="105" grpId="0" animBg="1"/>
      <p:bldP spid="107" grpId="0"/>
      <p:bldP spid="110" grpId="0" animBg="1"/>
      <p:bldP spid="112" grpId="0"/>
      <p:bldP spid="44" grpId="0" build="allAtOnce"/>
      <p:bldP spid="44" grpId="1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518713" y="127381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Concurrent copying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Baker’s read barrier- good, could be better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469" y="2428531"/>
            <a:ext cx="99092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b="1" dirty="0" smtClean="0"/>
              <a:t>Baker’s barrier is conservative:</a:t>
            </a:r>
          </a:p>
          <a:p>
            <a:pPr algn="l" rtl="0"/>
            <a:r>
              <a:rPr lang="en-US" sz="2000" dirty="0"/>
              <a:t> </a:t>
            </a:r>
            <a:r>
              <a:rPr lang="en-US" sz="2000" dirty="0" smtClean="0"/>
              <a:t>    Objects allocated during the collection cycle are considered black</a:t>
            </a:r>
          </a:p>
          <a:p>
            <a:pPr algn="l" rtl="0"/>
            <a:r>
              <a:rPr lang="en-US" sz="2000" dirty="0"/>
              <a:t> </a:t>
            </a:r>
            <a:r>
              <a:rPr lang="en-US" sz="2000" dirty="0" smtClean="0"/>
              <a:t>    Which means they are not collected, even if they die during the cycle.</a:t>
            </a:r>
          </a:p>
        </p:txBody>
      </p:sp>
      <p:sp>
        <p:nvSpPr>
          <p:cNvPr id="6" name="Rectangle 5"/>
          <p:cNvSpPr/>
          <p:nvPr/>
        </p:nvSpPr>
        <p:spPr>
          <a:xfrm>
            <a:off x="385469" y="3444194"/>
            <a:ext cx="9909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Similarly, objects which were already traversed and then died ,while the collection cycle is still running, will not be collected.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57530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518713" y="127381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Concurrent copying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Baker’s read barrier- good, could be better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557" y="2779806"/>
            <a:ext cx="99092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     Zorn (1993) reported that pointer reads form about 15% of the total number of    </a:t>
            </a:r>
          </a:p>
          <a:p>
            <a:pPr algn="l" rtl="0"/>
            <a:r>
              <a:rPr lang="en-US" sz="2000" dirty="0"/>
              <a:t> </a:t>
            </a:r>
            <a:r>
              <a:rPr lang="en-US" sz="2000" dirty="0" smtClean="0"/>
              <a:t>    instructions.</a:t>
            </a:r>
          </a:p>
          <a:p>
            <a:pPr algn="l" rtl="0"/>
            <a:r>
              <a:rPr lang="en-US" sz="2000" b="1" dirty="0" smtClean="0"/>
              <a:t>     Inlining</a:t>
            </a:r>
            <a:r>
              <a:rPr lang="en-US" sz="2000" dirty="0" smtClean="0"/>
              <a:t> the barrier in each such read would create an unacceptably large</a:t>
            </a:r>
          </a:p>
          <a:p>
            <a:pPr algn="l" rtl="0"/>
            <a:r>
              <a:rPr lang="en-US" sz="2000" b="1" dirty="0" smtClean="0"/>
              <a:t>     </a:t>
            </a:r>
            <a:r>
              <a:rPr lang="en-US" sz="2000" dirty="0" smtClean="0"/>
              <a:t>mutator code size.</a:t>
            </a:r>
          </a:p>
          <a:p>
            <a:pPr algn="l" rtl="0"/>
            <a:r>
              <a:rPr lang="en-US" sz="2000" dirty="0" smtClean="0"/>
              <a:t>     Zorn also reported a 20% time overhead when using software read barriers.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152203" y="2379696"/>
            <a:ext cx="99092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b="1" dirty="0"/>
              <a:t>Baker’s barrier is </a:t>
            </a:r>
            <a:r>
              <a:rPr lang="en-US" sz="2000" b="1" dirty="0" smtClean="0"/>
              <a:t>expensive in time and space: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7" y="6717692"/>
            <a:ext cx="2516386" cy="181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66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2.08333E-6 -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518713" y="127381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Concurrent copying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Baker’s read barrier- good, could be better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8816" y="1794049"/>
            <a:ext cx="9909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So, according to Zorn, reads are too common in every program, making </a:t>
            </a:r>
          </a:p>
          <a:p>
            <a:pPr algn="l" rtl="0"/>
            <a:r>
              <a:rPr lang="en-US" sz="2000" dirty="0" smtClean="0"/>
              <a:t>    the read barrier both time consuming and code size enlarging.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7" y="6717692"/>
            <a:ext cx="2516386" cy="18135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96115" y="3363318"/>
            <a:ext cx="99092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4800" dirty="0" smtClean="0"/>
              <a:t>What’s the alternative?</a:t>
            </a:r>
          </a:p>
        </p:txBody>
      </p:sp>
    </p:spTree>
    <p:extLst>
      <p:ext uri="{BB962C8B-B14F-4D97-AF65-F5344CB8AC3E}">
        <p14:creationId xmlns:p14="http://schemas.microsoft.com/office/powerpoint/2010/main" val="1374991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2.08333E-6 -0.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Brooks to the rescue!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0344" y="4521741"/>
            <a:ext cx="10736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dirty="0"/>
              <a:t> </a:t>
            </a:r>
            <a:r>
              <a:rPr lang="en-US" sz="3600" dirty="0" smtClean="0"/>
              <a:t> Introducing:  </a:t>
            </a:r>
            <a:r>
              <a:rPr lang="en-US" sz="3600" dirty="0"/>
              <a:t>Brooks's indirection barrier</a:t>
            </a:r>
            <a:r>
              <a:rPr lang="en-US" sz="3600" dirty="0" smtClean="0"/>
              <a:t>					           (1984)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765" y="1905000"/>
            <a:ext cx="99092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/>
              <a:t>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999" y="1592432"/>
            <a:ext cx="3661636" cy="292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2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518713" y="127381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Concurrent copying</a:t>
            </a:r>
          </a:p>
          <a:p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Brooks's indirection barrier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8815" y="1590794"/>
            <a:ext cx="101863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Brook’s suggested a different approach :</a:t>
            </a:r>
          </a:p>
          <a:p>
            <a:pPr algn="l" rtl="0"/>
            <a:r>
              <a:rPr lang="en-US" sz="2000" dirty="0" smtClean="0"/>
              <a:t>     Instead </a:t>
            </a:r>
            <a:r>
              <a:rPr lang="en-US" sz="2000" dirty="0"/>
              <a:t>of requiring the To-space invariant </a:t>
            </a:r>
            <a:r>
              <a:rPr lang="en-US" sz="2000" dirty="0" smtClean="0"/>
              <a:t>allow </a:t>
            </a:r>
            <a:r>
              <a:rPr lang="en-US" sz="2000" dirty="0"/>
              <a:t>the mutator to make progress </a:t>
            </a:r>
            <a:r>
              <a:rPr lang="en-US" sz="2000" dirty="0" smtClean="0"/>
              <a:t>   </a:t>
            </a:r>
          </a:p>
          <a:p>
            <a:pPr algn="l" rtl="0"/>
            <a:r>
              <a:rPr lang="en-US" sz="2000" dirty="0"/>
              <a:t> </a:t>
            </a:r>
            <a:r>
              <a:rPr lang="en-US" sz="2000" dirty="0" smtClean="0"/>
              <a:t>    without </a:t>
            </a:r>
            <a:r>
              <a:rPr lang="en-US" sz="2000" dirty="0"/>
              <a:t>concern for the </a:t>
            </a:r>
            <a:r>
              <a:rPr lang="en-US" sz="2000" dirty="0" smtClean="0"/>
              <a:t>wavefront.</a:t>
            </a:r>
            <a:endParaRPr lang="he-IL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338815" y="2594149"/>
            <a:ext cx="99092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Brooks observed </a:t>
            </a:r>
            <a:r>
              <a:rPr lang="en-US" sz="2000" dirty="0"/>
              <a:t>that if every object (whether in </a:t>
            </a:r>
            <a:r>
              <a:rPr lang="en-US" sz="2000" dirty="0" smtClean="0"/>
              <a:t>From-space </a:t>
            </a:r>
            <a:r>
              <a:rPr lang="en-US" sz="2000" dirty="0"/>
              <a:t>or </a:t>
            </a:r>
            <a:r>
              <a:rPr lang="en-US" sz="2000" dirty="0" smtClean="0"/>
              <a:t>To-space</a:t>
            </a:r>
            <a:r>
              <a:rPr lang="en-US" sz="2000" dirty="0"/>
              <a:t>) has a non-null forwarding pointer (either to its from-space original or to its copy in </a:t>
            </a:r>
            <a:r>
              <a:rPr lang="en-US" sz="2000" dirty="0" smtClean="0"/>
              <a:t>To-space</a:t>
            </a:r>
            <a:r>
              <a:rPr lang="en-US" sz="2000" dirty="0"/>
              <a:t>) then the test on the </a:t>
            </a:r>
            <a:r>
              <a:rPr lang="en-US" sz="2000" dirty="0" err="1" smtClean="0"/>
              <a:t>src</a:t>
            </a:r>
            <a:r>
              <a:rPr lang="en-US" sz="2000" dirty="0" smtClean="0"/>
              <a:t> </a:t>
            </a:r>
            <a:r>
              <a:rPr lang="en-US" sz="2000" dirty="0"/>
              <a:t>object in the read barrier can be </a:t>
            </a:r>
            <a:r>
              <a:rPr lang="en-US" sz="2000" dirty="0" smtClean="0"/>
              <a:t>eliminated!</a:t>
            </a:r>
            <a:endParaRPr lang="he-IL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338815" y="3702026"/>
            <a:ext cx="99092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Basically, Brooks suggested:</a:t>
            </a:r>
            <a:endParaRPr lang="he-IL" sz="2000" b="1" dirty="0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2641147" y="4983564"/>
            <a:ext cx="2461532" cy="1874436"/>
          </a:xfrm>
          <a:prstGeom prst="flowChartProcess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rtl="0"/>
            <a:endParaRPr lang="en-US">
              <a:latin typeface="Tahoma" pitchFamily="-109" charset="0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5101005" y="4983564"/>
            <a:ext cx="2144799" cy="1874436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639290" y="4982692"/>
            <a:ext cx="1317028" cy="1206324"/>
            <a:chOff x="2229715" y="3309986"/>
            <a:chExt cx="1317028" cy="1206324"/>
          </a:xfrm>
        </p:grpSpPr>
        <p:sp>
          <p:nvSpPr>
            <p:cNvPr id="15" name="AutoShape 9"/>
            <p:cNvSpPr>
              <a:spLocks noChangeArrowheads="1"/>
            </p:cNvSpPr>
            <p:nvPr/>
          </p:nvSpPr>
          <p:spPr bwMode="auto">
            <a:xfrm>
              <a:off x="2229715" y="3309986"/>
              <a:ext cx="1317028" cy="1185814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l" rtl="0"/>
              <a:endPara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-109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238573" y="3685351"/>
              <a:ext cx="1288405" cy="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693016" y="3869979"/>
              <a:ext cx="4003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dirty="0">
                  <a:ln w="0"/>
                  <a:solidFill>
                    <a:schemeClr val="accent2"/>
                  </a:solidFill>
                  <a:latin typeface="Tahoma" pitchFamily="-109" charset="0"/>
                </a:rPr>
                <a:t>A</a:t>
              </a:r>
            </a:p>
            <a:p>
              <a:pPr algn="l" rtl="0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47842" y="3316019"/>
              <a:ext cx="4361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dirty="0"/>
                <a:t>FA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105943" y="4982692"/>
            <a:ext cx="1317028" cy="1230340"/>
            <a:chOff x="4696368" y="3309986"/>
            <a:chExt cx="1317028" cy="1230340"/>
          </a:xfrm>
        </p:grpSpPr>
        <p:sp>
          <p:nvSpPr>
            <p:cNvPr id="24" name="AutoShape 9"/>
            <p:cNvSpPr>
              <a:spLocks noChangeArrowheads="1"/>
            </p:cNvSpPr>
            <p:nvPr/>
          </p:nvSpPr>
          <p:spPr bwMode="auto">
            <a:xfrm>
              <a:off x="4696368" y="3309986"/>
              <a:ext cx="1317028" cy="1185814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l" rtl="0"/>
              <a:endPara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-109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35043" y="3893995"/>
              <a:ext cx="4003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dirty="0" smtClean="0">
                  <a:ln w="0"/>
                  <a:solidFill>
                    <a:schemeClr val="accent2"/>
                  </a:solidFill>
                  <a:latin typeface="Tahoma" pitchFamily="-109" charset="0"/>
                </a:rPr>
                <a:t>A’</a:t>
              </a:r>
              <a:endParaRPr lang="en-US" dirty="0">
                <a:ln w="0"/>
                <a:solidFill>
                  <a:schemeClr val="accent2"/>
                </a:solidFill>
                <a:latin typeface="Tahoma" pitchFamily="-109" charset="0"/>
              </a:endParaRPr>
            </a:p>
            <a:p>
              <a:pPr algn="l" rtl="0"/>
              <a:endParaRPr lang="en-US" dirty="0"/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3465296" y="4114765"/>
            <a:ext cx="2703502" cy="391381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Roots</a:t>
            </a:r>
            <a:endParaRPr lang="he-IL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>
            <a:endCxn id="15" idx="3"/>
          </p:cNvCxnSpPr>
          <p:nvPr/>
        </p:nvCxnSpPr>
        <p:spPr>
          <a:xfrm flipH="1">
            <a:off x="3956318" y="4492106"/>
            <a:ext cx="709571" cy="1083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3959582" y="5177906"/>
            <a:ext cx="1131131" cy="318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49" idx="0"/>
          </p:cNvCxnSpPr>
          <p:nvPr/>
        </p:nvCxnSpPr>
        <p:spPr>
          <a:xfrm>
            <a:off x="4764930" y="4492978"/>
            <a:ext cx="999080" cy="490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Curved Down Arrow 56"/>
          <p:cNvSpPr/>
          <p:nvPr/>
        </p:nvSpPr>
        <p:spPr>
          <a:xfrm rot="5920231">
            <a:off x="3722288" y="5482859"/>
            <a:ext cx="821352" cy="272114"/>
          </a:xfrm>
          <a:prstGeom prst="curvedDownArrow">
            <a:avLst>
              <a:gd name="adj1" fmla="val 0"/>
              <a:gd name="adj2" fmla="val 72052"/>
              <a:gd name="adj3" fmla="val 65390"/>
            </a:avLst>
          </a:pr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5090713" y="5358057"/>
            <a:ext cx="1288405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499982" y="4988725"/>
            <a:ext cx="436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/>
              <a:t>FA</a:t>
            </a:r>
          </a:p>
        </p:txBody>
      </p:sp>
      <p:sp>
        <p:nvSpPr>
          <p:cNvPr id="61" name="Curved Down Arrow 60"/>
          <p:cNvSpPr/>
          <p:nvPr/>
        </p:nvSpPr>
        <p:spPr>
          <a:xfrm rot="4820211">
            <a:off x="6179310" y="5457739"/>
            <a:ext cx="821244" cy="249077"/>
          </a:xfrm>
          <a:prstGeom prst="curvedDownArrow">
            <a:avLst>
              <a:gd name="adj1" fmla="val 5747"/>
              <a:gd name="adj2" fmla="val 72052"/>
              <a:gd name="adj3" fmla="val 37635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905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/>
      <p:bldP spid="57" grpId="0" animBg="1"/>
      <p:bldP spid="59" grpId="0"/>
      <p:bldP spid="6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518713" y="127381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Concurrent copying</a:t>
            </a:r>
          </a:p>
          <a:p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Brooks's indirection barrier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9124" y="1747763"/>
            <a:ext cx="6848475" cy="2820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960" algn="l" rtl="0">
              <a:lnSpc>
                <a:spcPct val="115000"/>
              </a:lnSpc>
              <a:spcAft>
                <a:spcPts val="0"/>
              </a:spcAft>
            </a:pPr>
            <a:r>
              <a:rPr lang="en-US" sz="2000" b="1" spc="1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atomic </a:t>
            </a:r>
            <a:r>
              <a:rPr lang="en-US" spc="2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Read(</a:t>
            </a:r>
            <a:r>
              <a:rPr lang="en-US" spc="21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src</a:t>
            </a:r>
            <a:r>
              <a:rPr lang="en-US" spc="2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pc="21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pc="2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3660" algn="l" rtl="0">
              <a:lnSpc>
                <a:spcPct val="112000"/>
              </a:lnSpc>
              <a:spcAft>
                <a:spcPts val="0"/>
              </a:spcAft>
              <a:tabLst>
                <a:tab pos="2599690" algn="r"/>
              </a:tabLst>
            </a:pPr>
            <a:r>
              <a:rPr lang="en-US" sz="8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 </a:t>
            </a:r>
            <a:r>
              <a:rPr lang="en-US" sz="800" dirty="0" smtClean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</a:t>
            </a:r>
            <a:r>
              <a:rPr lang="en-US" spc="17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src</a:t>
            </a:r>
            <a:r>
              <a:rPr lang="en-US" spc="17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&lt;-- </a:t>
            </a:r>
            <a:r>
              <a:rPr lang="en-US" spc="17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forwardingAddress</a:t>
            </a:r>
            <a:r>
              <a:rPr lang="en-US" spc="17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pc="17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src</a:t>
            </a:r>
            <a:r>
              <a:rPr lang="en-US" spc="17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3660" algn="l" rtl="0">
              <a:lnSpc>
                <a:spcPct val="116000"/>
              </a:lnSpc>
              <a:spcAft>
                <a:spcPts val="0"/>
              </a:spcAft>
              <a:tabLst>
                <a:tab pos="1360805" algn="r"/>
              </a:tabLst>
            </a:pPr>
            <a:r>
              <a:rPr lang="en-US" sz="8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800" dirty="0" smtClean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</a:t>
            </a:r>
            <a:r>
              <a:rPr lang="en-US" sz="2000" b="1" spc="8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return </a:t>
            </a:r>
            <a:r>
              <a:rPr lang="en-US" spc="18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src</a:t>
            </a:r>
            <a:r>
              <a:rPr lang="en-US" spc="18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en-US" spc="18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pc="18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3660" algn="l" rtl="0">
              <a:lnSpc>
                <a:spcPct val="83000"/>
              </a:lnSpc>
              <a:spcBef>
                <a:spcPts val="180"/>
              </a:spcBef>
              <a:spcAft>
                <a:spcPts val="0"/>
              </a:spcAft>
            </a:pPr>
            <a:r>
              <a:rPr lang="en-US" sz="8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7960" algn="l" rtl="0">
              <a:lnSpc>
                <a:spcPct val="115000"/>
              </a:lnSpc>
              <a:spcBef>
                <a:spcPts val="180"/>
              </a:spcBef>
              <a:spcAft>
                <a:spcPts val="0"/>
              </a:spcAft>
            </a:pPr>
            <a:r>
              <a:rPr lang="en-US" sz="2000" b="1" spc="1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atomic </a:t>
            </a:r>
            <a:r>
              <a:rPr lang="en-US" spc="2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Write(</a:t>
            </a:r>
            <a:r>
              <a:rPr lang="en-US" spc="22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src</a:t>
            </a:r>
            <a:r>
              <a:rPr lang="en-US" spc="2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pc="22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pc="2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ref):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3660" algn="l" rtl="0">
              <a:lnSpc>
                <a:spcPct val="116000"/>
              </a:lnSpc>
              <a:spcAft>
                <a:spcPts val="0"/>
              </a:spcAft>
              <a:tabLst>
                <a:tab pos="2599690" algn="r"/>
              </a:tabLst>
            </a:pPr>
            <a:r>
              <a:rPr lang="en-US" sz="8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800" dirty="0" smtClean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</a:t>
            </a:r>
            <a:r>
              <a:rPr lang="en-US" spc="18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src</a:t>
            </a:r>
            <a:r>
              <a:rPr lang="en-US" spc="18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18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&lt;-- </a:t>
            </a:r>
            <a:r>
              <a:rPr lang="en-US" spc="18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forwardingAddress</a:t>
            </a:r>
            <a:r>
              <a:rPr lang="en-US" spc="18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pc="18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src</a:t>
            </a:r>
            <a:r>
              <a:rPr lang="en-US" spc="18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3660" algn="l" rtl="0">
              <a:lnSpc>
                <a:spcPct val="117000"/>
              </a:lnSpc>
              <a:spcAft>
                <a:spcPts val="0"/>
              </a:spcAft>
              <a:tabLst>
                <a:tab pos="1548130" algn="r"/>
              </a:tabLst>
            </a:pPr>
            <a:r>
              <a:rPr lang="en-US" sz="8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800" dirty="0" smtClean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</a:t>
            </a:r>
            <a:r>
              <a:rPr lang="en-US" b="1" spc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if </a:t>
            </a:r>
            <a:r>
              <a:rPr lang="en-US" spc="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isBlack</a:t>
            </a:r>
            <a:r>
              <a:rPr lang="en-US" spc="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pc="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src</a:t>
            </a:r>
            <a:r>
              <a:rPr lang="en-US" spc="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pc="21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ref </a:t>
            </a:r>
            <a:r>
              <a:rPr lang="en-US" spc="18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&lt;-- </a:t>
            </a:r>
            <a:r>
              <a:rPr lang="en-US" spc="21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forward(ref</a:t>
            </a:r>
            <a:r>
              <a:rPr lang="en-US" spc="2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8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en-US" sz="800" dirty="0" smtClean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800" spc="18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spc="180" dirty="0" smtClean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en-US" spc="18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src</a:t>
            </a:r>
            <a:r>
              <a:rPr lang="en-US" spc="18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en-US" spc="18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pc="18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] &lt;-</a:t>
            </a:r>
            <a:r>
              <a:rPr lang="en-US" spc="18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pc="18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</a:t>
            </a:r>
            <a:endParaRPr lang="he-IL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495675" y="4419600"/>
            <a:ext cx="628650" cy="600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571750" y="511561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000" dirty="0" err="1"/>
              <a:t>Dijkstra</a:t>
            </a:r>
            <a:r>
              <a:rPr lang="en-US" sz="2000" dirty="0"/>
              <a:t>-style Write barrier to prevent the insertion of </a:t>
            </a:r>
            <a:r>
              <a:rPr lang="en-US" sz="2000" dirty="0" smtClean="0"/>
              <a:t>From-space </a:t>
            </a:r>
            <a:r>
              <a:rPr lang="en-US" sz="2000" dirty="0"/>
              <a:t>pointers behind the wavefront </a:t>
            </a:r>
            <a:endParaRPr lang="he-IL" sz="2000" dirty="0"/>
          </a:p>
        </p:txBody>
      </p:sp>
      <p:sp>
        <p:nvSpPr>
          <p:cNvPr id="28" name="Rectangle 27"/>
          <p:cNvSpPr/>
          <p:nvPr/>
        </p:nvSpPr>
        <p:spPr>
          <a:xfrm>
            <a:off x="5243490" y="157904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000" dirty="0" smtClean="0"/>
              <a:t>Follow forwarding address</a:t>
            </a:r>
          </a:p>
          <a:p>
            <a:pPr algn="l"/>
            <a:r>
              <a:rPr lang="en-US" sz="2000" dirty="0" smtClean="0"/>
              <a:t>no matter what!</a:t>
            </a:r>
            <a:endParaRPr lang="he-IL" sz="2000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4733925" y="1932991"/>
            <a:ext cx="509566" cy="286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965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1010478" y="120154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he-IL" sz="105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461284" y="1563065"/>
            <a:ext cx="10233935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 rtl="0">
              <a:spcBef>
                <a:spcPts val="600"/>
              </a:spcBef>
            </a:pPr>
            <a:r>
              <a:rPr lang="en-US" sz="2000" dirty="0" smtClean="0"/>
              <a:t>	</a:t>
            </a:r>
            <a:r>
              <a:rPr lang="en-US" sz="2800" dirty="0" smtClean="0"/>
              <a:t>- Heap divided into 2 equally sized semi spaces:</a:t>
            </a:r>
          </a:p>
          <a:p>
            <a:pPr lvl="1" algn="l" rtl="0">
              <a:spcBef>
                <a:spcPts val="600"/>
              </a:spcBef>
            </a:pPr>
            <a:r>
              <a:rPr lang="en-US" sz="2800" dirty="0"/>
              <a:t>	</a:t>
            </a:r>
            <a:r>
              <a:rPr lang="en-US" sz="2800" dirty="0" smtClean="0"/>
              <a:t>  </a:t>
            </a:r>
            <a:r>
              <a:rPr lang="en-US" sz="2400" dirty="0" smtClean="0"/>
              <a:t>The From-space and the To-space.</a:t>
            </a:r>
          </a:p>
          <a:p>
            <a:pPr lvl="1" algn="l" rtl="0">
              <a:lnSpc>
                <a:spcPct val="150000"/>
              </a:lnSpc>
              <a:spcBef>
                <a:spcPts val="600"/>
              </a:spcBef>
            </a:pPr>
            <a:r>
              <a:rPr lang="en-US" sz="2800" dirty="0"/>
              <a:t>	</a:t>
            </a:r>
            <a:r>
              <a:rPr lang="en-US" sz="2800" dirty="0" smtClean="0"/>
              <a:t>- The To-space acts as the heap de facto.</a:t>
            </a:r>
            <a:endParaRPr lang="en-US" sz="2800" dirty="0"/>
          </a:p>
          <a:p>
            <a:pPr lvl="1" algn="l" rtl="0">
              <a:lnSpc>
                <a:spcPct val="150000"/>
              </a:lnSpc>
              <a:spcBef>
                <a:spcPts val="600"/>
              </a:spcBef>
            </a:pPr>
            <a:r>
              <a:rPr lang="en-US" sz="2800" dirty="0"/>
              <a:t>	</a:t>
            </a:r>
            <a:r>
              <a:rPr lang="en-US" sz="2800" dirty="0" smtClean="0"/>
              <a:t>- From-space is empty between collection cycles.</a:t>
            </a:r>
            <a:endParaRPr lang="en-US" dirty="0" smtClean="0"/>
          </a:p>
          <a:p>
            <a:pPr lvl="1" algn="l" rtl="0">
              <a:lnSpc>
                <a:spcPct val="150000"/>
              </a:lnSpc>
              <a:spcBef>
                <a:spcPts val="600"/>
              </a:spcBef>
            </a:pPr>
            <a:r>
              <a:rPr lang="en-US" dirty="0" smtClean="0"/>
              <a:t>	</a:t>
            </a:r>
            <a:r>
              <a:rPr lang="en-US" sz="2800" dirty="0" smtClean="0"/>
              <a:t>- During a collection cycle:</a:t>
            </a:r>
          </a:p>
          <a:p>
            <a:pPr lvl="1" algn="l" rtl="0"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 smtClean="0"/>
              <a:t>       1. The To-space becomes the From-space (flip).</a:t>
            </a:r>
          </a:p>
          <a:p>
            <a:pPr lvl="1" algn="l" rtl="0"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 smtClean="0"/>
              <a:t>       2. Live objects </a:t>
            </a:r>
            <a:r>
              <a:rPr lang="en-US" sz="2000" dirty="0"/>
              <a:t>are copied to the new </a:t>
            </a:r>
            <a:r>
              <a:rPr lang="en-US" sz="2000" dirty="0" smtClean="0"/>
              <a:t>empty To-space.</a:t>
            </a:r>
          </a:p>
          <a:p>
            <a:pPr lvl="1" algn="l" rtl="0">
              <a:spcBef>
                <a:spcPts val="600"/>
              </a:spcBef>
            </a:pPr>
            <a:r>
              <a:rPr lang="en-US" sz="2000" dirty="0" smtClean="0"/>
              <a:t>	  3. References are updated </a:t>
            </a:r>
          </a:p>
          <a:p>
            <a:pPr lvl="1" algn="l" rtl="0">
              <a:spcBef>
                <a:spcPts val="600"/>
              </a:spcBef>
            </a:pPr>
            <a:r>
              <a:rPr lang="en-US" sz="2000" dirty="0"/>
              <a:t>	 </a:t>
            </a:r>
            <a:r>
              <a:rPr lang="en-US" sz="2000" dirty="0" smtClean="0"/>
              <a:t> 4. From-space is cleared, collecting all dead objects in the process.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Copying- recap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Courtesy </a:t>
            </a:r>
            <a:r>
              <a:rPr lang="en-US" sz="24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of Jonathan Kalechstain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 </a:t>
            </a:r>
            <a:r>
              <a:rPr lang="he-IL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 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199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518713" y="127381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Concurrent copying</a:t>
            </a:r>
          </a:p>
          <a:p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Brooks's indirection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barrier –is it correct?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160537"/>
            <a:ext cx="94869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3710" indent="-285750" algn="l" rtl="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dirty="0" smtClean="0"/>
              <a:t>Let’s recall that Baker’s barrier was introduced in order to prevent reading of    From-space objects. </a:t>
            </a:r>
            <a:endParaRPr lang="he-IL" b="1" dirty="0"/>
          </a:p>
        </p:txBody>
      </p:sp>
      <p:sp>
        <p:nvSpPr>
          <p:cNvPr id="3" name="Rectangle 2"/>
          <p:cNvSpPr/>
          <p:nvPr/>
        </p:nvSpPr>
        <p:spPr>
          <a:xfrm>
            <a:off x="468485" y="1662570"/>
            <a:ext cx="6096000" cy="11135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7960" algn="l" rtl="0">
              <a:lnSpc>
                <a:spcPct val="115000"/>
              </a:lnSpc>
              <a:spcAft>
                <a:spcPts val="0"/>
              </a:spcAft>
            </a:pPr>
            <a:r>
              <a:rPr lang="en-US" sz="2000" b="1" spc="1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atomic </a:t>
            </a:r>
            <a:r>
              <a:rPr lang="en-US" spc="2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Read(</a:t>
            </a:r>
            <a:r>
              <a:rPr lang="en-US" spc="21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src</a:t>
            </a:r>
            <a:r>
              <a:rPr lang="en-US" spc="2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pc="21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pc="2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3660" algn="l" rtl="0">
              <a:lnSpc>
                <a:spcPct val="112000"/>
              </a:lnSpc>
              <a:spcAft>
                <a:spcPts val="0"/>
              </a:spcAft>
              <a:tabLst>
                <a:tab pos="2599690" algn="r"/>
              </a:tabLst>
            </a:pPr>
            <a:r>
              <a:rPr lang="en-US" sz="8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            </a:t>
            </a:r>
            <a:r>
              <a:rPr lang="en-US" spc="17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src</a:t>
            </a:r>
            <a:r>
              <a:rPr lang="en-US" spc="17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&lt;-- </a:t>
            </a:r>
            <a:r>
              <a:rPr lang="en-US" spc="17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forwardingAddress</a:t>
            </a:r>
            <a:r>
              <a:rPr lang="en-US" spc="17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pc="17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src</a:t>
            </a:r>
            <a:r>
              <a:rPr lang="en-US" spc="17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3660" algn="l" rtl="0">
              <a:lnSpc>
                <a:spcPct val="116000"/>
              </a:lnSpc>
              <a:spcAft>
                <a:spcPts val="0"/>
              </a:spcAft>
              <a:tabLst>
                <a:tab pos="1360805" algn="r"/>
              </a:tabLst>
            </a:pPr>
            <a:r>
              <a:rPr lang="en-US" sz="8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            </a:t>
            </a:r>
            <a:r>
              <a:rPr lang="en-US" sz="2000" b="1" spc="8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return </a:t>
            </a:r>
            <a:r>
              <a:rPr lang="en-US" spc="18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src</a:t>
            </a:r>
            <a:r>
              <a:rPr lang="en-US" spc="18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en-US" spc="18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pc="18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925452"/>
            <a:ext cx="8524832" cy="388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3710" indent="-285750" algn="l" rtl="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dirty="0" smtClean="0"/>
              <a:t>Does Brooks read barrier takes care of that?</a:t>
            </a:r>
            <a:endParaRPr lang="he-IL" b="1" dirty="0"/>
          </a:p>
        </p:txBody>
      </p:sp>
      <p:sp>
        <p:nvSpPr>
          <p:cNvPr id="8" name="Rectangle 7"/>
          <p:cNvSpPr/>
          <p:nvPr/>
        </p:nvSpPr>
        <p:spPr>
          <a:xfrm>
            <a:off x="-1" y="4219655"/>
            <a:ext cx="930592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960" algn="l" rtl="0">
              <a:lnSpc>
                <a:spcPct val="115000"/>
              </a:lnSpc>
              <a:spcAft>
                <a:spcPts val="0"/>
              </a:spcAft>
            </a:pPr>
            <a:r>
              <a:rPr lang="en-US" dirty="0" smtClean="0"/>
              <a:t>    No, it does not!</a:t>
            </a:r>
          </a:p>
          <a:p>
            <a:pPr marL="187960" algn="l" rtl="0">
              <a:lnSpc>
                <a:spcPct val="115000"/>
              </a:lnSpc>
              <a:spcAft>
                <a:spcPts val="0"/>
              </a:spcAft>
            </a:pPr>
            <a:r>
              <a:rPr lang="en-US" dirty="0"/>
              <a:t> </a:t>
            </a:r>
            <a:r>
              <a:rPr lang="en-US" dirty="0" smtClean="0"/>
              <a:t>   the </a:t>
            </a:r>
            <a:r>
              <a:rPr lang="en-US" dirty="0"/>
              <a:t>read barrier can still read a field ahead of the </a:t>
            </a:r>
            <a:r>
              <a:rPr lang="en-US" dirty="0" smtClean="0"/>
              <a:t>wave-front </a:t>
            </a:r>
            <a:r>
              <a:rPr lang="en-US" dirty="0"/>
              <a:t>that might </a:t>
            </a:r>
            <a:r>
              <a:rPr lang="en-US" dirty="0" smtClean="0"/>
              <a:t>refer </a:t>
            </a:r>
            <a:r>
              <a:rPr lang="en-US" dirty="0"/>
              <a:t>to </a:t>
            </a:r>
            <a:r>
              <a:rPr lang="en-US" dirty="0" smtClean="0"/>
              <a:t>   </a:t>
            </a:r>
          </a:p>
          <a:p>
            <a:pPr marL="187960" algn="l" rtl="0">
              <a:lnSpc>
                <a:spcPct val="115000"/>
              </a:lnSpc>
              <a:spcAft>
                <a:spcPts val="0"/>
              </a:spcAft>
            </a:pPr>
            <a:r>
              <a:rPr lang="en-US" dirty="0"/>
              <a:t> </a:t>
            </a:r>
            <a:r>
              <a:rPr lang="en-US" dirty="0" smtClean="0"/>
              <a:t>   an </a:t>
            </a:r>
            <a:r>
              <a:rPr lang="en-US" dirty="0"/>
              <a:t>uncopied </a:t>
            </a:r>
            <a:r>
              <a:rPr lang="en-US" dirty="0" smtClean="0"/>
              <a:t>From-space object.</a:t>
            </a:r>
            <a:endParaRPr lang="he-IL" dirty="0"/>
          </a:p>
        </p:txBody>
      </p:sp>
      <p:sp>
        <p:nvSpPr>
          <p:cNvPr id="10" name="Rectangle 9"/>
          <p:cNvSpPr/>
          <p:nvPr/>
        </p:nvSpPr>
        <p:spPr>
          <a:xfrm>
            <a:off x="-247650" y="5062744"/>
            <a:ext cx="852483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960" algn="l" rtl="0">
              <a:lnSpc>
                <a:spcPct val="115000"/>
              </a:lnSpc>
              <a:spcAft>
                <a:spcPts val="0"/>
              </a:spcAft>
            </a:pP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-   Fortunately, Brooks forwarding pointer relaxes the need for the   </a:t>
            </a:r>
          </a:p>
          <a:p>
            <a:pPr marL="187960" algn="l" rtl="0">
              <a:lnSpc>
                <a:spcPct val="115000"/>
              </a:lnSpc>
              <a:spcAft>
                <a:spcPts val="0"/>
              </a:spcAft>
            </a:pPr>
            <a:r>
              <a:rPr lang="en-US" dirty="0"/>
              <a:t> </a:t>
            </a:r>
            <a:r>
              <a:rPr lang="en-US" dirty="0" smtClean="0"/>
              <a:t>       To-space invariant imposed by Baker so the mutator is allowed to operate    </a:t>
            </a:r>
          </a:p>
          <a:p>
            <a:pPr marL="187960" algn="l" rtl="0">
              <a:lnSpc>
                <a:spcPct val="115000"/>
              </a:lnSpc>
              <a:spcAft>
                <a:spcPts val="0"/>
              </a:spcAft>
            </a:pPr>
            <a:r>
              <a:rPr lang="en-US" dirty="0"/>
              <a:t> </a:t>
            </a:r>
            <a:r>
              <a:rPr lang="en-US" dirty="0" smtClean="0"/>
              <a:t>       grey and hold From-space references.</a:t>
            </a:r>
            <a:endParaRPr lang="he-IL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7" y="6717692"/>
            <a:ext cx="2516386" cy="181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493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2.08333E-6 -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518713" y="127381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Concurrent copying</a:t>
            </a:r>
          </a:p>
          <a:p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Brooks's indirection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barrier –termination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7" y="6717692"/>
            <a:ext cx="2516386" cy="18135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556" y="1650564"/>
            <a:ext cx="8886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 - Let’s recall:</a:t>
            </a:r>
          </a:p>
          <a:p>
            <a:pPr algn="l" rtl="0"/>
            <a:r>
              <a:rPr lang="en-US" dirty="0" smtClean="0"/>
              <a:t>   Termination requires all mutators to hold only To-space references.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555" y="2469714"/>
            <a:ext cx="8886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 - But Brooks allows mutators to operate grey!</a:t>
            </a:r>
          </a:p>
        </p:txBody>
      </p:sp>
      <p:sp>
        <p:nvSpPr>
          <p:cNvPr id="5" name="Down Arrow 4"/>
          <p:cNvSpPr/>
          <p:nvPr/>
        </p:nvSpPr>
        <p:spPr>
          <a:xfrm>
            <a:off x="3819525" y="3105150"/>
            <a:ext cx="1381125" cy="1857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Rectangle 5"/>
          <p:cNvSpPr/>
          <p:nvPr/>
        </p:nvSpPr>
        <p:spPr>
          <a:xfrm>
            <a:off x="1504950" y="5228629"/>
            <a:ext cx="6838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Once </a:t>
            </a:r>
            <a:r>
              <a:rPr lang="en-US" dirty="0"/>
              <a:t>copying is finished </a:t>
            </a:r>
            <a:r>
              <a:rPr lang="en-US" dirty="0" smtClean="0"/>
              <a:t>all mutators need </a:t>
            </a:r>
            <a:r>
              <a:rPr lang="en-US" dirty="0"/>
              <a:t>a final scan of their stacks to replace any remaining unforwarded references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21674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2.08333E-6 -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 animBg="1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518713" y="127381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Concurrent copying</a:t>
            </a:r>
          </a:p>
          <a:p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Brooks's indirection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barrier –summery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65315" y="1755709"/>
            <a:ext cx="9486900" cy="1025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3710" indent="-285750" algn="l" rtl="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It has the advantage of avoiding the need for Baker's </a:t>
            </a:r>
            <a:r>
              <a:rPr lang="en-US" dirty="0" smtClean="0"/>
              <a:t>To-space invariant </a:t>
            </a:r>
            <a:r>
              <a:rPr lang="en-US" dirty="0"/>
              <a:t>which forces the mutator to perform copying work when loading a </a:t>
            </a:r>
            <a:r>
              <a:rPr lang="en-US" dirty="0" smtClean="0"/>
              <a:t>From-space reference </a:t>
            </a:r>
            <a:r>
              <a:rPr lang="en-US" dirty="0"/>
              <a:t>from the </a:t>
            </a:r>
            <a:r>
              <a:rPr lang="en-US" dirty="0" smtClean="0"/>
              <a:t>heap.</a:t>
            </a:r>
            <a:endParaRPr lang="he-IL" b="1" dirty="0"/>
          </a:p>
        </p:txBody>
      </p:sp>
      <p:sp>
        <p:nvSpPr>
          <p:cNvPr id="12" name="Rectangle 11"/>
          <p:cNvSpPr/>
          <p:nvPr/>
        </p:nvSpPr>
        <p:spPr>
          <a:xfrm>
            <a:off x="-65315" y="3019106"/>
            <a:ext cx="9486900" cy="706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3710" indent="-285750" algn="l" rtl="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dirty="0" smtClean="0"/>
              <a:t>Makes sure heap </a:t>
            </a:r>
            <a:r>
              <a:rPr lang="en-US" dirty="0"/>
              <a:t>updates are never lost because they occur either to the </a:t>
            </a:r>
            <a:r>
              <a:rPr lang="en-US" dirty="0" smtClean="0"/>
              <a:t>From-space </a:t>
            </a:r>
            <a:r>
              <a:rPr lang="en-US" dirty="0"/>
              <a:t>original before it is copied or to the </a:t>
            </a:r>
            <a:r>
              <a:rPr lang="en-US" dirty="0" smtClean="0"/>
              <a:t>To-space </a:t>
            </a:r>
            <a:r>
              <a:rPr lang="en-US" dirty="0"/>
              <a:t>copy </a:t>
            </a:r>
            <a:r>
              <a:rPr lang="en-US" dirty="0" smtClean="0"/>
              <a:t>afterwards.</a:t>
            </a:r>
            <a:endParaRPr lang="he-IL" b="1" dirty="0"/>
          </a:p>
        </p:txBody>
      </p:sp>
      <p:sp>
        <p:nvSpPr>
          <p:cNvPr id="5" name="Rectangle 4"/>
          <p:cNvSpPr/>
          <p:nvPr/>
        </p:nvSpPr>
        <p:spPr>
          <a:xfrm>
            <a:off x="-65315" y="3842657"/>
            <a:ext cx="9486900" cy="683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960" algn="ctr" rtl="0">
              <a:lnSpc>
                <a:spcPct val="115000"/>
              </a:lnSpc>
              <a:spcAft>
                <a:spcPts val="0"/>
              </a:spcAft>
            </a:pPr>
            <a:r>
              <a:rPr lang="en-US" sz="3600" b="1" dirty="0" smtClean="0"/>
              <a:t>BUT</a:t>
            </a:r>
            <a:endParaRPr lang="he-IL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73597" y="4643317"/>
            <a:ext cx="9486900" cy="388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3710" indent="-285750" algn="l" rtl="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The Brooks indirection barrier imposes a time and space </a:t>
            </a:r>
            <a:r>
              <a:rPr lang="en-US" dirty="0" smtClean="0"/>
              <a:t>penalty.</a:t>
            </a:r>
            <a:endParaRPr lang="he-IL" b="1" dirty="0"/>
          </a:p>
        </p:txBody>
      </p:sp>
      <p:sp>
        <p:nvSpPr>
          <p:cNvPr id="7" name="Rectangle 6"/>
          <p:cNvSpPr/>
          <p:nvPr/>
        </p:nvSpPr>
        <p:spPr>
          <a:xfrm>
            <a:off x="73596" y="5180432"/>
            <a:ext cx="1001279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3710" indent="-285750" algn="l" rtl="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Following an indirection pointer adds (bounded) overhead to every mutator heap </a:t>
            </a:r>
            <a:r>
              <a:rPr lang="en-US" dirty="0" smtClean="0"/>
              <a:t>access-</a:t>
            </a:r>
          </a:p>
          <a:p>
            <a:pPr marL="473710" indent="-285750" algn="l" rtl="0">
              <a:lnSpc>
                <a:spcPct val="115000"/>
              </a:lnSpc>
              <a:buFontTx/>
              <a:buChar char="-"/>
            </a:pPr>
            <a:r>
              <a:rPr lang="en-US" b="1" dirty="0"/>
              <a:t>Wasting </a:t>
            </a:r>
            <a:r>
              <a:rPr lang="en-US" b="1" dirty="0" smtClean="0"/>
              <a:t>time !</a:t>
            </a:r>
            <a:endParaRPr lang="he-IL" b="1" dirty="0"/>
          </a:p>
          <a:p>
            <a:pPr marL="473710" indent="-285750" algn="l" rtl="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he-IL" b="1" dirty="0"/>
          </a:p>
        </p:txBody>
      </p:sp>
      <p:sp>
        <p:nvSpPr>
          <p:cNvPr id="8" name="Rectangle 7"/>
          <p:cNvSpPr/>
          <p:nvPr/>
        </p:nvSpPr>
        <p:spPr>
          <a:xfrm>
            <a:off x="73595" y="5888062"/>
            <a:ext cx="10012795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3710" indent="-285750" algn="l" rtl="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dirty="0" smtClean="0"/>
              <a:t>The </a:t>
            </a:r>
            <a:r>
              <a:rPr lang="en-US" dirty="0"/>
              <a:t>indirection pointer adds an additional pointer word to the header of every </a:t>
            </a:r>
            <a:r>
              <a:rPr lang="en-US" dirty="0" smtClean="0"/>
              <a:t>object-</a:t>
            </a:r>
          </a:p>
          <a:p>
            <a:pPr marL="187960" algn="l" rtl="0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/>
              <a:t>    Wasting space !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480484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6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518713" y="127381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Concurrent copying</a:t>
            </a:r>
          </a:p>
          <a:p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Brooks's indirection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barrier – could be better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32991"/>
            <a:ext cx="9486900" cy="420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3710" indent="-285750" algn="l" rtl="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2000" dirty="0" smtClean="0"/>
              <a:t>As we said, Brooks' solution is a bit wasteful both in time and in space.</a:t>
            </a:r>
            <a:endParaRPr lang="he-IL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-371519" y="2459924"/>
            <a:ext cx="9486900" cy="683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960" algn="ctr" rtl="0">
              <a:lnSpc>
                <a:spcPct val="115000"/>
              </a:lnSpc>
              <a:spcAft>
                <a:spcPts val="0"/>
              </a:spcAft>
            </a:pPr>
            <a:r>
              <a:rPr lang="en-US" sz="3600" dirty="0" smtClean="0"/>
              <a:t>Can we do better?</a:t>
            </a:r>
            <a:endParaRPr lang="he-IL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818" y="3249686"/>
            <a:ext cx="2676137" cy="348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76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</a:t>
            </a:r>
          </a:p>
          <a:p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Nettles</a:t>
            </a:r>
            <a:r>
              <a:rPr lang="en-US" sz="2800" dirty="0"/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to the rescue!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0765" y="4677384"/>
            <a:ext cx="111383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dirty="0"/>
              <a:t> </a:t>
            </a:r>
            <a:r>
              <a:rPr lang="en-US" sz="3200" dirty="0" smtClean="0"/>
              <a:t> Introducing:  </a:t>
            </a:r>
            <a:r>
              <a:rPr lang="en-US" sz="3200" dirty="0"/>
              <a:t>Replication copying collectors </a:t>
            </a:r>
            <a:r>
              <a:rPr lang="en-US" sz="3200" dirty="0" smtClean="0"/>
              <a:t>			          </a:t>
            </a:r>
            <a:r>
              <a:rPr lang="en-US" sz="2400" dirty="0" smtClean="0"/>
              <a:t>[</a:t>
            </a:r>
            <a:r>
              <a:rPr lang="en-US" sz="2400" dirty="0"/>
              <a:t>Nettles </a:t>
            </a:r>
            <a:r>
              <a:rPr lang="en-US" sz="2400" i="1" dirty="0"/>
              <a:t>et al, </a:t>
            </a:r>
            <a:r>
              <a:rPr lang="en-US" sz="2400" dirty="0"/>
              <a:t>1992; Nettles and O'Toole, 1993] </a:t>
            </a:r>
            <a:endParaRPr lang="en-US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10765" y="1905000"/>
            <a:ext cx="99092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/>
              <a:t>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965" y="1933719"/>
            <a:ext cx="5118818" cy="234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1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</a:t>
            </a:r>
          </a:p>
          <a:p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Replication copying collectors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0765" y="2349444"/>
            <a:ext cx="888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dirty="0" smtClean="0"/>
              <a:t>Brook’s said: If you have a To-space copy, use it!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0765" y="3364354"/>
            <a:ext cx="888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dirty="0" smtClean="0"/>
              <a:t>Nettles says: Let’s allow the mutator to use From-space originals, even while the collector is copying them to the To-space!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0765" y="4464186"/>
            <a:ext cx="888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sz="4000" dirty="0" smtClean="0"/>
              <a:t>But how?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7" y="6717692"/>
            <a:ext cx="2516386" cy="181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1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2.08333E-6 -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</a:t>
            </a:r>
          </a:p>
          <a:p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Replication copying collectors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1310" y="2047886"/>
            <a:ext cx="88868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sz="3200" dirty="0" smtClean="0"/>
              <a:t>General idea:</a:t>
            </a:r>
          </a:p>
          <a:p>
            <a:pPr algn="l" rtl="0"/>
            <a:r>
              <a:rPr lang="en-US" sz="3200" dirty="0" smtClean="0"/>
              <a:t>The </a:t>
            </a:r>
            <a:r>
              <a:rPr lang="en-US" sz="3200" dirty="0"/>
              <a:t>mutator threads obey a </a:t>
            </a:r>
            <a:r>
              <a:rPr lang="en-US" sz="3200" dirty="0" smtClean="0"/>
              <a:t>From-space </a:t>
            </a:r>
            <a:r>
              <a:rPr lang="en-US" sz="3200" dirty="0"/>
              <a:t>invariant, updating the From-space </a:t>
            </a:r>
            <a:r>
              <a:rPr lang="en-US" sz="3200" dirty="0" smtClean="0"/>
              <a:t>objects </a:t>
            </a:r>
            <a:r>
              <a:rPr lang="en-US" sz="3200" dirty="0"/>
              <a:t>directly, while a write barrier logs </a:t>
            </a:r>
            <a:r>
              <a:rPr lang="en-US" sz="3200" dirty="0" smtClean="0"/>
              <a:t>all </a:t>
            </a:r>
            <a:r>
              <a:rPr lang="en-US" sz="3200" dirty="0"/>
              <a:t>updates to From-space </a:t>
            </a:r>
            <a:r>
              <a:rPr lang="en-US" sz="3200" dirty="0" smtClean="0"/>
              <a:t>objects </a:t>
            </a:r>
            <a:r>
              <a:rPr lang="en-US" sz="3200" dirty="0"/>
              <a:t>to record the differences that must still be applied to their </a:t>
            </a:r>
            <a:r>
              <a:rPr lang="en-US" sz="3200" dirty="0" smtClean="0"/>
              <a:t>To-space copies</a:t>
            </a:r>
          </a:p>
        </p:txBody>
      </p:sp>
    </p:spTree>
    <p:extLst>
      <p:ext uri="{BB962C8B-B14F-4D97-AF65-F5344CB8AC3E}">
        <p14:creationId xmlns:p14="http://schemas.microsoft.com/office/powerpoint/2010/main" val="177074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</a:t>
            </a:r>
          </a:p>
          <a:p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Replication copying collectors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9948" y="4794115"/>
            <a:ext cx="9711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/>
              <a:t>    Termination condition:</a:t>
            </a:r>
          </a:p>
          <a:p>
            <a:pPr algn="l" rtl="0"/>
            <a:r>
              <a:rPr lang="en-US" dirty="0" smtClean="0"/>
              <a:t>    The mutation </a:t>
            </a:r>
            <a:r>
              <a:rPr lang="en-US" dirty="0"/>
              <a:t>log is empty, the mutator's roots have all been </a:t>
            </a:r>
            <a:r>
              <a:rPr lang="en-US" dirty="0" smtClean="0"/>
              <a:t>scanned</a:t>
            </a:r>
            <a:r>
              <a:rPr lang="en-US" dirty="0"/>
              <a:t>, and all of the </a:t>
            </a:r>
            <a:r>
              <a:rPr lang="en-US" dirty="0" smtClean="0"/>
              <a:t>  </a:t>
            </a:r>
          </a:p>
          <a:p>
            <a:pPr algn="l" rtl="0"/>
            <a:r>
              <a:rPr lang="en-US" dirty="0"/>
              <a:t> </a:t>
            </a:r>
            <a:r>
              <a:rPr lang="en-US" dirty="0" smtClean="0"/>
              <a:t>   objects in To-space </a:t>
            </a:r>
            <a:r>
              <a:rPr lang="en-US" dirty="0"/>
              <a:t>have been scanned.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239948" y="1629383"/>
            <a:ext cx="888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dirty="0" smtClean="0"/>
              <a:t>Replication </a:t>
            </a:r>
            <a:r>
              <a:rPr lang="en-US" dirty="0"/>
              <a:t>copying collectors allow the state of the </a:t>
            </a:r>
            <a:r>
              <a:rPr lang="en-US" dirty="0" smtClean="0"/>
              <a:t>To-space </a:t>
            </a:r>
            <a:r>
              <a:rPr lang="en-US" dirty="0"/>
              <a:t>copy to lag behind that of its </a:t>
            </a:r>
            <a:r>
              <a:rPr lang="en-US" dirty="0" smtClean="0"/>
              <a:t>From- space original.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9948" y="2409776"/>
            <a:ext cx="888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dirty="0" smtClean="0"/>
              <a:t>Just as long </a:t>
            </a:r>
            <a:r>
              <a:rPr lang="en-US" dirty="0"/>
              <a:t>as by the time the collector is fin­ished copying, but before it can </a:t>
            </a:r>
            <a:r>
              <a:rPr lang="en-US" dirty="0" smtClean="0"/>
              <a:t>clear the From-space</a:t>
            </a:r>
            <a:r>
              <a:rPr lang="en-US" dirty="0"/>
              <a:t>, all mutator updates have been applied from the log to the </a:t>
            </a:r>
            <a:r>
              <a:rPr lang="en-US" dirty="0" smtClean="0"/>
              <a:t>To-pace </a:t>
            </a:r>
            <a:r>
              <a:rPr lang="en-US" dirty="0"/>
              <a:t>copy and all mutator roots have been </a:t>
            </a:r>
            <a:r>
              <a:rPr lang="en-US" dirty="0" smtClean="0"/>
              <a:t>forwarded.</a:t>
            </a:r>
          </a:p>
        </p:txBody>
      </p:sp>
      <p:sp>
        <p:nvSpPr>
          <p:cNvPr id="2" name="Down Arrow 1"/>
          <p:cNvSpPr/>
          <p:nvPr/>
        </p:nvSpPr>
        <p:spPr>
          <a:xfrm>
            <a:off x="3949430" y="3501957"/>
            <a:ext cx="826851" cy="1031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331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</a:t>
            </a:r>
          </a:p>
          <a:p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Replication copying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collectors- correctness requirements 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4237" y="2245620"/>
            <a:ext cx="888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dirty="0" smtClean="0"/>
              <a:t>Synchronization between </a:t>
            </a:r>
            <a:r>
              <a:rPr lang="en-US" dirty="0"/>
              <a:t>the mutator and col­lector via the mutation log, and when updating the roots from the </a:t>
            </a:r>
            <a:r>
              <a:rPr lang="en-US" dirty="0" smtClean="0"/>
              <a:t>mutators.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9948" y="3419255"/>
            <a:ext cx="888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dirty="0"/>
              <a:t>The collector must use the muta­tion log to ensure that all replicas reach a consistent state before the collection </a:t>
            </a:r>
            <a:r>
              <a:rPr lang="en-US" dirty="0" smtClean="0"/>
              <a:t>terminates.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9948" y="4432901"/>
            <a:ext cx="9186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dirty="0"/>
              <a:t>When the </a:t>
            </a:r>
            <a:r>
              <a:rPr lang="en-US" dirty="0" smtClean="0"/>
              <a:t>collector modifies a black object it </a:t>
            </a:r>
            <a:r>
              <a:rPr lang="en-US" dirty="0"/>
              <a:t>must rescan </a:t>
            </a:r>
            <a:r>
              <a:rPr lang="en-US" dirty="0" smtClean="0"/>
              <a:t>the object to make sure </a:t>
            </a:r>
            <a:r>
              <a:rPr lang="en-US" dirty="0"/>
              <a:t>that any object </a:t>
            </a:r>
            <a:r>
              <a:rPr lang="en-US" dirty="0" smtClean="0"/>
              <a:t>referenced </a:t>
            </a:r>
            <a:r>
              <a:rPr lang="en-US" dirty="0"/>
              <a:t>as a result of the mutation is also replicated in </a:t>
            </a:r>
            <a:r>
              <a:rPr lang="en-US" dirty="0" smtClean="0"/>
              <a:t>To-space.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4237" y="1613645"/>
            <a:ext cx="888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dirty="0" smtClean="0"/>
              <a:t>What are our demands regarding correctness?</a:t>
            </a:r>
          </a:p>
        </p:txBody>
      </p:sp>
    </p:spTree>
    <p:extLst>
      <p:ext uri="{BB962C8B-B14F-4D97-AF65-F5344CB8AC3E}">
        <p14:creationId xmlns:p14="http://schemas.microsoft.com/office/powerpoint/2010/main" val="307833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</a:t>
            </a:r>
          </a:p>
          <a:p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Replication copying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collectors- termination requirements 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4237" y="1613645"/>
            <a:ext cx="888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dirty="0"/>
              <a:t>What are our demands regarding </a:t>
            </a:r>
            <a:r>
              <a:rPr lang="en-US" dirty="0" smtClean="0"/>
              <a:t>termination?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64237" y="2692243"/>
            <a:ext cx="888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dirty="0"/>
              <a:t>Termination of the collector requires that each mutator thread be stopped to scan its roots.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64236" y="3775778"/>
            <a:ext cx="91521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dirty="0" smtClean="0"/>
              <a:t>When the </a:t>
            </a:r>
            <a:r>
              <a:rPr lang="en-US" dirty="0"/>
              <a:t>collection cycle is </a:t>
            </a:r>
            <a:r>
              <a:rPr lang="en-US" dirty="0" smtClean="0"/>
              <a:t>fin­ished, all </a:t>
            </a:r>
            <a:r>
              <a:rPr lang="en-US" dirty="0"/>
              <a:t>the mutator threads </a:t>
            </a:r>
            <a:r>
              <a:rPr lang="en-US" dirty="0" smtClean="0"/>
              <a:t>need to stop </a:t>
            </a:r>
            <a:r>
              <a:rPr lang="en-US" dirty="0"/>
              <a:t>together briefly </a:t>
            </a:r>
            <a:r>
              <a:rPr lang="en-US" dirty="0" smtClean="0"/>
              <a:t>in order to </a:t>
            </a:r>
            <a:r>
              <a:rPr lang="en-US" dirty="0"/>
              <a:t>switch them over to </a:t>
            </a:r>
            <a:r>
              <a:rPr lang="en-US" dirty="0" smtClean="0"/>
              <a:t>To-space </a:t>
            </a:r>
            <a:r>
              <a:rPr lang="en-US" dirty="0"/>
              <a:t>by redirecting their roots.</a:t>
            </a:r>
          </a:p>
          <a:p>
            <a:pPr marL="285750" indent="-285750" algn="l" rtl="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21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439" y="1905000"/>
            <a:ext cx="8596668" cy="4610099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400" dirty="0"/>
              <a:t> 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400" b="1" dirty="0" smtClean="0"/>
              <a:t>White node- </a:t>
            </a:r>
            <a:r>
              <a:rPr lang="en-US" sz="2400" dirty="0" smtClean="0"/>
              <a:t>not yet processed/garbage.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400" b="1" dirty="0" smtClean="0"/>
              <a:t>Grey node- </a:t>
            </a:r>
            <a:r>
              <a:rPr lang="en-US" sz="2400" dirty="0" smtClean="0"/>
              <a:t>a </a:t>
            </a:r>
            <a:r>
              <a:rPr lang="en-US" sz="2400" dirty="0"/>
              <a:t>node copied to the </a:t>
            </a:r>
            <a:r>
              <a:rPr lang="en-US" sz="2400" dirty="0" smtClean="0"/>
              <a:t>To-space.</a:t>
            </a:r>
            <a:endParaRPr lang="en-US" sz="2400" dirty="0"/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400" b="1" dirty="0" smtClean="0"/>
              <a:t>Black node- </a:t>
            </a:r>
            <a:r>
              <a:rPr lang="en-US" sz="2400" dirty="0" smtClean="0"/>
              <a:t>a </a:t>
            </a:r>
            <a:r>
              <a:rPr lang="en-US" sz="2400" dirty="0"/>
              <a:t>node whose pointers were </a:t>
            </a:r>
            <a:r>
              <a:rPr lang="en-US" sz="2400" dirty="0" smtClean="0"/>
              <a:t>updated (meaning all of its children were processed)</a:t>
            </a:r>
            <a:endParaRPr lang="en-US" sz="2400" dirty="0"/>
          </a:p>
          <a:p>
            <a:pPr marL="0" indent="0" algn="l" rtl="0">
              <a:buNone/>
            </a:pPr>
            <a:endParaRPr lang="en-US" sz="2400" dirty="0"/>
          </a:p>
          <a:p>
            <a:pPr marL="0" indent="0" algn="l" rtl="0">
              <a:buNone/>
            </a:pPr>
            <a:endParaRPr lang="en-US" sz="2400" dirty="0"/>
          </a:p>
          <a:p>
            <a:pPr marL="0" indent="0" algn="l" rtl="0">
              <a:buNone/>
            </a:pPr>
            <a:endParaRPr lang="en-US" sz="2400" dirty="0"/>
          </a:p>
          <a:p>
            <a:pPr marL="0" indent="0" algn="l" rtl="0">
              <a:buNone/>
            </a:pPr>
            <a:endParaRPr lang="en-US" sz="2400" dirty="0"/>
          </a:p>
          <a:p>
            <a:pPr marL="0" indent="0" algn="l" rtl="0">
              <a:buNone/>
            </a:pPr>
            <a:r>
              <a:rPr lang="en-US" sz="2400" b="1" dirty="0"/>
              <a:t>	</a:t>
            </a:r>
            <a:endParaRPr lang="en-US" sz="2400" dirty="0"/>
          </a:p>
          <a:p>
            <a:pPr marL="0" indent="0" algn="l" rtl="0">
              <a:buNone/>
            </a:pP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Copying- recap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Definitions </a:t>
            </a:r>
            <a:r>
              <a:rPr lang="he-IL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 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85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903" y="2033571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231572" y="3719420"/>
            <a:ext cx="2461532" cy="1874436"/>
          </a:xfrm>
          <a:prstGeom prst="flowChartProcess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rtl="0"/>
            <a:endParaRPr lang="en-US">
              <a:latin typeface="Tahoma" pitchFamily="-109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691430" y="3719420"/>
            <a:ext cx="2604315" cy="1874436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</a:t>
            </a:r>
          </a:p>
          <a:p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What could go wrong? – fixed!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239443" y="3722447"/>
            <a:ext cx="805304" cy="730734"/>
            <a:chOff x="2229715" y="3302035"/>
            <a:chExt cx="1317028" cy="1254776"/>
          </a:xfrm>
        </p:grpSpPr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2229715" y="3309986"/>
              <a:ext cx="1317028" cy="1185814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l" rtl="0"/>
              <a:endPara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-109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2229715" y="3849468"/>
              <a:ext cx="1288404" cy="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2589834" y="3910479"/>
              <a:ext cx="400364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dirty="0">
                  <a:ln w="0"/>
                  <a:solidFill>
                    <a:schemeClr val="accent2"/>
                  </a:solidFill>
                  <a:latin typeface="Tahoma" pitchFamily="-109" charset="0"/>
                </a:rPr>
                <a:t>A</a:t>
              </a:r>
            </a:p>
            <a:p>
              <a:pPr algn="l" rtl="0"/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505789" y="3302035"/>
              <a:ext cx="764878" cy="503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dirty="0" smtClean="0"/>
                <a:t>FA</a:t>
              </a:r>
              <a:endParaRPr lang="en-US" dirty="0"/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3050456" y="2288757"/>
            <a:ext cx="2849097" cy="9144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Roots</a:t>
            </a:r>
            <a:endParaRPr lang="he-IL" dirty="0">
              <a:solidFill>
                <a:schemeClr val="tx1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489208" y="3719420"/>
            <a:ext cx="805304" cy="1000666"/>
            <a:chOff x="2229715" y="3302035"/>
            <a:chExt cx="1317028" cy="1718288"/>
          </a:xfrm>
        </p:grpSpPr>
        <p:sp>
          <p:nvSpPr>
            <p:cNvPr id="55" name="AutoShape 9"/>
            <p:cNvSpPr>
              <a:spLocks noChangeArrowheads="1"/>
            </p:cNvSpPr>
            <p:nvPr/>
          </p:nvSpPr>
          <p:spPr bwMode="auto">
            <a:xfrm>
              <a:off x="2229715" y="3309986"/>
              <a:ext cx="1317028" cy="1185814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l" rtl="0"/>
              <a:endPara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-109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2250650" y="3891383"/>
              <a:ext cx="1288404" cy="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2589834" y="3910479"/>
              <a:ext cx="400364" cy="1109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dirty="0" smtClean="0">
                  <a:ln w="0"/>
                  <a:solidFill>
                    <a:schemeClr val="accent2"/>
                  </a:solidFill>
                  <a:latin typeface="Tahoma" pitchFamily="-109" charset="0"/>
                </a:rPr>
                <a:t>B</a:t>
              </a:r>
              <a:endParaRPr lang="en-US" dirty="0">
                <a:ln w="0"/>
                <a:solidFill>
                  <a:schemeClr val="accent2"/>
                </a:solidFill>
                <a:latin typeface="Tahoma" pitchFamily="-109" charset="0"/>
              </a:endParaRPr>
            </a:p>
            <a:p>
              <a:pPr algn="l" rtl="0"/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505789" y="3302035"/>
              <a:ext cx="764878" cy="503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dirty="0" smtClean="0"/>
                <a:t>FA</a:t>
              </a:r>
              <a:endParaRPr lang="en-US" dirty="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3502009" y="4889006"/>
            <a:ext cx="820741" cy="990940"/>
            <a:chOff x="2229715" y="3318739"/>
            <a:chExt cx="1342274" cy="1701587"/>
          </a:xfrm>
        </p:grpSpPr>
        <p:sp>
          <p:nvSpPr>
            <p:cNvPr id="93" name="AutoShape 9"/>
            <p:cNvSpPr>
              <a:spLocks noChangeArrowheads="1"/>
            </p:cNvSpPr>
            <p:nvPr/>
          </p:nvSpPr>
          <p:spPr bwMode="auto">
            <a:xfrm>
              <a:off x="2229715" y="3343394"/>
              <a:ext cx="1317028" cy="1185814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l" rtl="0"/>
              <a:endPara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-109" charset="0"/>
              </a:endParaRP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2283584" y="3834355"/>
              <a:ext cx="1288405" cy="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2589834" y="3910482"/>
              <a:ext cx="400364" cy="1109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dirty="0" smtClean="0">
                  <a:ln w="0"/>
                  <a:solidFill>
                    <a:schemeClr val="accent2"/>
                  </a:solidFill>
                  <a:latin typeface="Tahoma" pitchFamily="-109" charset="0"/>
                </a:rPr>
                <a:t>D</a:t>
              </a:r>
              <a:endParaRPr lang="en-US" dirty="0">
                <a:ln w="0"/>
                <a:solidFill>
                  <a:schemeClr val="accent2"/>
                </a:solidFill>
                <a:latin typeface="Tahoma" pitchFamily="-109" charset="0"/>
              </a:endParaRPr>
            </a:p>
            <a:p>
              <a:pPr algn="l" rtl="0"/>
              <a:endParaRPr lang="en-US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505789" y="3318739"/>
              <a:ext cx="764878" cy="503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dirty="0" smtClean="0"/>
                <a:t>FA</a:t>
              </a:r>
              <a:endParaRPr lang="en-US" dirty="0"/>
            </a:p>
          </p:txBody>
        </p:sp>
      </p:grpSp>
      <p:cxnSp>
        <p:nvCxnSpPr>
          <p:cNvPr id="97" name="Straight Arrow Connector 96"/>
          <p:cNvCxnSpPr/>
          <p:nvPr/>
        </p:nvCxnSpPr>
        <p:spPr>
          <a:xfrm flipH="1">
            <a:off x="3035020" y="3221261"/>
            <a:ext cx="774211" cy="416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>
            <a:off x="3954210" y="3227962"/>
            <a:ext cx="355739" cy="484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AutoShape 9"/>
          <p:cNvSpPr>
            <a:spLocks noChangeArrowheads="1"/>
          </p:cNvSpPr>
          <p:nvPr/>
        </p:nvSpPr>
        <p:spPr bwMode="auto">
          <a:xfrm>
            <a:off x="4689573" y="3721980"/>
            <a:ext cx="805304" cy="690574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/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-109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909770" y="4071685"/>
            <a:ext cx="385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>
                <a:ln w="0"/>
                <a:solidFill>
                  <a:schemeClr val="accent2"/>
                </a:solidFill>
                <a:latin typeface="Tahoma" pitchFamily="-109" charset="0"/>
              </a:rPr>
              <a:t>A’</a:t>
            </a:r>
            <a:endParaRPr lang="en-US" dirty="0">
              <a:ln w="0"/>
              <a:solidFill>
                <a:schemeClr val="accent2"/>
              </a:solidFill>
              <a:latin typeface="Tahoma" pitchFamily="-109" charset="0"/>
            </a:endParaRPr>
          </a:p>
          <a:p>
            <a:pPr algn="l" rtl="0"/>
            <a:endParaRPr lang="en-US" dirty="0"/>
          </a:p>
        </p:txBody>
      </p:sp>
      <p:sp>
        <p:nvSpPr>
          <p:cNvPr id="105" name="AutoShape 9"/>
          <p:cNvSpPr>
            <a:spLocks noChangeArrowheads="1"/>
          </p:cNvSpPr>
          <p:nvPr/>
        </p:nvSpPr>
        <p:spPr bwMode="auto">
          <a:xfrm>
            <a:off x="5502539" y="3727078"/>
            <a:ext cx="811500" cy="690574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/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-109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719910" y="4069336"/>
            <a:ext cx="415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>
                <a:ln w="0"/>
                <a:solidFill>
                  <a:schemeClr val="accent2"/>
                </a:solidFill>
                <a:latin typeface="Tahoma" pitchFamily="-109" charset="0"/>
              </a:rPr>
              <a:t>B’</a:t>
            </a:r>
            <a:endParaRPr lang="en-US" dirty="0">
              <a:ln w="0"/>
              <a:solidFill>
                <a:schemeClr val="accent2"/>
              </a:solidFill>
              <a:latin typeface="Tahoma" pitchFamily="-109" charset="0"/>
            </a:endParaRPr>
          </a:p>
          <a:p>
            <a:pPr algn="l" rtl="0"/>
            <a:endParaRPr lang="en-US" dirty="0"/>
          </a:p>
        </p:txBody>
      </p:sp>
      <p:sp>
        <p:nvSpPr>
          <p:cNvPr id="110" name="AutoShape 9"/>
          <p:cNvSpPr>
            <a:spLocks noChangeArrowheads="1"/>
          </p:cNvSpPr>
          <p:nvPr/>
        </p:nvSpPr>
        <p:spPr bwMode="auto">
          <a:xfrm>
            <a:off x="6314040" y="3724051"/>
            <a:ext cx="805304" cy="690574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/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-109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534237" y="4073756"/>
            <a:ext cx="512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>
                <a:ln w="0"/>
                <a:solidFill>
                  <a:schemeClr val="accent2"/>
                </a:solidFill>
                <a:latin typeface="Tahoma" pitchFamily="-109" charset="0"/>
              </a:rPr>
              <a:t>C’</a:t>
            </a:r>
            <a:endParaRPr lang="en-US" dirty="0">
              <a:ln w="0"/>
              <a:solidFill>
                <a:schemeClr val="accent2"/>
              </a:solidFill>
              <a:latin typeface="Tahoma" pitchFamily="-109" charset="0"/>
            </a:endParaRPr>
          </a:p>
          <a:p>
            <a:pPr algn="l" rtl="0"/>
            <a:endParaRPr lang="en-US" dirty="0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1256" y="1001379"/>
            <a:ext cx="1058513" cy="1808294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2224091" y="4897732"/>
            <a:ext cx="805304" cy="1000665"/>
            <a:chOff x="1955366" y="5058479"/>
            <a:chExt cx="1317028" cy="1718287"/>
          </a:xfrm>
        </p:grpSpPr>
        <p:sp>
          <p:nvSpPr>
            <p:cNvPr id="43" name="AutoShape 9"/>
            <p:cNvSpPr>
              <a:spLocks noChangeArrowheads="1"/>
            </p:cNvSpPr>
            <p:nvPr/>
          </p:nvSpPr>
          <p:spPr bwMode="auto">
            <a:xfrm>
              <a:off x="1955366" y="5066429"/>
              <a:ext cx="1317028" cy="1185814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l" rtl="0"/>
              <a:endPara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-109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1980473" y="5701890"/>
              <a:ext cx="1288404" cy="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315484" y="5666922"/>
              <a:ext cx="400364" cy="1109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dirty="0" smtClean="0">
                  <a:ln w="0"/>
                  <a:solidFill>
                    <a:schemeClr val="accent2"/>
                  </a:solidFill>
                  <a:latin typeface="Tahoma" pitchFamily="-109" charset="0"/>
                </a:rPr>
                <a:t>C</a:t>
              </a:r>
              <a:endParaRPr lang="en-US" dirty="0">
                <a:ln w="0"/>
                <a:solidFill>
                  <a:schemeClr val="accent2"/>
                </a:solidFill>
                <a:latin typeface="Tahoma" pitchFamily="-109" charset="0"/>
              </a:endParaRPr>
            </a:p>
            <a:p>
              <a:pPr algn="l" rtl="0"/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31438" y="5058479"/>
              <a:ext cx="764878" cy="503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dirty="0" smtClean="0"/>
                <a:t>FA</a:t>
              </a:r>
              <a:endParaRPr lang="en-US" dirty="0"/>
            </a:p>
          </p:txBody>
        </p:sp>
      </p:grpSp>
      <p:cxnSp>
        <p:nvCxnSpPr>
          <p:cNvPr id="47" name="Straight Arrow Connector 46"/>
          <p:cNvCxnSpPr>
            <a:stCxn id="39" idx="2"/>
          </p:cNvCxnSpPr>
          <p:nvPr/>
        </p:nvCxnSpPr>
        <p:spPr>
          <a:xfrm flipH="1">
            <a:off x="2582042" y="4453181"/>
            <a:ext cx="1" cy="42379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857747" y="4439979"/>
            <a:ext cx="25847" cy="43700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3035020" y="4453181"/>
            <a:ext cx="2004268" cy="49347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2"/>
          </p:cNvCxnSpPr>
          <p:nvPr/>
        </p:nvCxnSpPr>
        <p:spPr>
          <a:xfrm>
            <a:off x="2582043" y="4453181"/>
            <a:ext cx="1008351" cy="38987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826799" y="3247490"/>
            <a:ext cx="1148869" cy="401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4355876" y="4431236"/>
            <a:ext cx="1615403" cy="75119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2" idx="3"/>
          </p:cNvCxnSpPr>
          <p:nvPr/>
        </p:nvCxnSpPr>
        <p:spPr>
          <a:xfrm flipV="1">
            <a:off x="5295172" y="4282207"/>
            <a:ext cx="1208422" cy="11264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355876" y="3247490"/>
            <a:ext cx="1451537" cy="465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AutoShape 9"/>
          <p:cNvSpPr>
            <a:spLocks noChangeArrowheads="1"/>
          </p:cNvSpPr>
          <p:nvPr/>
        </p:nvSpPr>
        <p:spPr bwMode="auto">
          <a:xfrm>
            <a:off x="6301773" y="4431236"/>
            <a:ext cx="805304" cy="690574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/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-109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521970" y="4780941"/>
            <a:ext cx="512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>
                <a:ln w="0"/>
                <a:solidFill>
                  <a:schemeClr val="accent2"/>
                </a:solidFill>
                <a:latin typeface="Tahoma" pitchFamily="-109" charset="0"/>
              </a:rPr>
              <a:t>D’</a:t>
            </a:r>
            <a:endParaRPr lang="en-US" dirty="0">
              <a:ln w="0"/>
              <a:solidFill>
                <a:schemeClr val="accent2"/>
              </a:solidFill>
              <a:latin typeface="Tahoma" pitchFamily="-109" charset="0"/>
            </a:endParaRPr>
          </a:p>
          <a:p>
            <a:pPr algn="l" rtl="0"/>
            <a:endParaRPr lang="en-US" dirty="0"/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5899553" y="4439979"/>
            <a:ext cx="402220" cy="55268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5971279" y="1865044"/>
            <a:ext cx="3529607" cy="1744787"/>
            <a:chOff x="4907462" y="900991"/>
            <a:chExt cx="5231052" cy="2204327"/>
          </a:xfrm>
        </p:grpSpPr>
        <p:sp>
          <p:nvSpPr>
            <p:cNvPr id="49" name="Rectangle 48"/>
            <p:cNvSpPr/>
            <p:nvPr/>
          </p:nvSpPr>
          <p:spPr>
            <a:xfrm>
              <a:off x="4907462" y="2288757"/>
              <a:ext cx="5231052" cy="8165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latin typeface="Adobe Caslon Pro" panose="0205050205050A020403" pitchFamily="18" charset="0"/>
                </a:rPr>
                <a:t>   Write barrier!</a:t>
              </a:r>
              <a:endParaRPr lang="he-IL" sz="3600" b="1" dirty="0">
                <a:latin typeface="Adobe Caslon Pro" panose="0205050205050A020403" pitchFamily="18" charset="0"/>
              </a:endParaRP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5745" y="900991"/>
              <a:ext cx="1900340" cy="1520272"/>
            </a:xfrm>
            <a:prstGeom prst="rect">
              <a:avLst/>
            </a:prstGeom>
          </p:spPr>
        </p:pic>
      </p:grpSp>
      <p:sp>
        <p:nvSpPr>
          <p:cNvPr id="52" name="Snip Same Side Corner Rectangle 51"/>
          <p:cNvSpPr/>
          <p:nvPr/>
        </p:nvSpPr>
        <p:spPr>
          <a:xfrm>
            <a:off x="3063775" y="5623831"/>
            <a:ext cx="3365108" cy="1234169"/>
          </a:xfrm>
          <a:prstGeom prst="snip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6" name="Rectangle 55"/>
          <p:cNvSpPr/>
          <p:nvPr/>
        </p:nvSpPr>
        <p:spPr>
          <a:xfrm>
            <a:off x="3515504" y="5623831"/>
            <a:ext cx="2418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Adobe Caslon Pro" panose="0205050205050A020403" pitchFamily="18" charset="0"/>
              </a:rPr>
              <a:t>Mutation log</a:t>
            </a:r>
            <a:endParaRPr lang="he-IL" sz="3200" b="1" dirty="0">
              <a:latin typeface="Adobe Caslon Pro" panose="0205050205050A020403" pitchFamily="18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3063775" y="6160676"/>
            <a:ext cx="33651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142801" y="1482506"/>
            <a:ext cx="1997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dobe Caslon Pro" panose="0205050205050A020403" pitchFamily="18" charset="0"/>
              </a:rPr>
              <a:t>A.ptr1=B.ptr1</a:t>
            </a:r>
            <a:endParaRPr lang="he-IL" sz="2400" b="1" dirty="0">
              <a:latin typeface="Adobe Caslon Pro" panose="0205050205050A020403" pitchFamily="18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6678608" y="1607093"/>
            <a:ext cx="2956836" cy="1927216"/>
            <a:chOff x="7203379" y="4641921"/>
            <a:chExt cx="2956836" cy="1927216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7887" y="4641921"/>
              <a:ext cx="1468768" cy="1367908"/>
            </a:xfrm>
            <a:prstGeom prst="rect">
              <a:avLst/>
            </a:prstGeom>
          </p:spPr>
        </p:pic>
        <p:sp>
          <p:nvSpPr>
            <p:cNvPr id="64" name="Rectangle 63"/>
            <p:cNvSpPr/>
            <p:nvPr/>
          </p:nvSpPr>
          <p:spPr>
            <a:xfrm>
              <a:off x="7203379" y="5922806"/>
              <a:ext cx="295683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latin typeface="Adobe Caslon Pro" panose="0205050205050A020403" pitchFamily="18" charset="0"/>
                </a:rPr>
                <a:t>Stop the world</a:t>
              </a:r>
              <a:endParaRPr lang="he-IL" sz="3600" b="1" dirty="0">
                <a:latin typeface="Adobe Caslon Pro" panose="0205050205050A020403" pitchFamily="18" charset="0"/>
              </a:endParaRPr>
            </a:p>
          </p:txBody>
        </p:sp>
      </p:grpSp>
      <p:cxnSp>
        <p:nvCxnSpPr>
          <p:cNvPr id="65" name="Straight Arrow Connector 64"/>
          <p:cNvCxnSpPr/>
          <p:nvPr/>
        </p:nvCxnSpPr>
        <p:spPr>
          <a:xfrm>
            <a:off x="5379396" y="4439979"/>
            <a:ext cx="922377" cy="34096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51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BEBE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33333" decel="6666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11862 2.22222E-6 C 0.17188 2.22222E-6 0.2375 0.07592 0.2375 0.13773 L 0.2375 0.27546 " pathEditMode="relative" rAng="0" ptsTypes="AAAA">
                                      <p:cBhvr>
                                        <p:cTn id="18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4.16667E-6 0.34676 C -4.16667E-6 0.50231 -0.07656 0.69375 -0.13867 0.69375 L -0.27682 0.69375 " pathEditMode="relative" rAng="0" ptsTypes="AAAA">
                                      <p:cBhvr>
                                        <p:cTn id="38" dur="2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41" y="3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BEBE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BEBE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1925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BEBE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xit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2" grpId="0"/>
      <p:bldP spid="105" grpId="0" animBg="1"/>
      <p:bldP spid="107" grpId="0"/>
      <p:bldP spid="110" grpId="0" animBg="1"/>
      <p:bldP spid="112" grpId="0"/>
      <p:bldP spid="76" grpId="0" animBg="1"/>
      <p:bldP spid="77" grpId="0"/>
      <p:bldP spid="38" grpId="0" build="allAtOnce"/>
      <p:bldP spid="38" grpId="1" build="allAtOnce"/>
      <p:bldP spid="38" grpId="2" build="allAtOnce"/>
      <p:bldP spid="38" grpId="3" build="allAtOnce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3" y="99390"/>
            <a:ext cx="9244879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</a:t>
            </a:r>
          </a:p>
          <a:p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Replication copying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collectors- better, still not flawless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333" y="1542442"/>
            <a:ext cx="2428875" cy="18859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2569" y="1710606"/>
            <a:ext cx="80647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sz="2800" dirty="0" smtClean="0"/>
              <a:t>The Good- </a:t>
            </a:r>
            <a:r>
              <a:rPr lang="en-US" dirty="0"/>
              <a:t>only short pauses to sample (and at the end redirect) the mutator </a:t>
            </a:r>
            <a:r>
              <a:rPr lang="en-US" dirty="0" smtClean="0"/>
              <a:t>roots.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82569" y="3794226"/>
            <a:ext cx="80647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sz="2800" dirty="0" smtClean="0"/>
              <a:t>The Ugly- </a:t>
            </a:r>
            <a:r>
              <a:rPr lang="en-US" b="1" i="1" dirty="0" smtClean="0"/>
              <a:t>every</a:t>
            </a:r>
            <a:r>
              <a:rPr lang="en-US" i="1" dirty="0" smtClean="0"/>
              <a:t> </a:t>
            </a:r>
            <a:r>
              <a:rPr lang="en-US" dirty="0"/>
              <a:t>mutation of the </a:t>
            </a:r>
            <a:r>
              <a:rPr lang="en-US" dirty="0" smtClean="0"/>
              <a:t>heap, not just point­ers, </a:t>
            </a:r>
            <a:r>
              <a:rPr lang="en-US" dirty="0"/>
              <a:t>needs to be logged by the mutator </a:t>
            </a:r>
            <a:r>
              <a:rPr lang="en-US" dirty="0" smtClean="0"/>
              <a:t>threads- </a:t>
            </a:r>
            <a:r>
              <a:rPr lang="en-US" dirty="0"/>
              <a:t>Higher overhead than for traditional (pointer-only) write </a:t>
            </a:r>
            <a:r>
              <a:rPr lang="en-US" dirty="0" smtClean="0"/>
              <a:t>barriers</a:t>
            </a:r>
            <a:r>
              <a:rPr lang="en-US" dirty="0"/>
              <a:t>.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182569" y="2905172"/>
            <a:ext cx="818321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sz="2800" dirty="0" smtClean="0"/>
              <a:t>The Bad - </a:t>
            </a:r>
            <a:r>
              <a:rPr lang="en-US" dirty="0" smtClean="0"/>
              <a:t>The mutation </a:t>
            </a:r>
            <a:r>
              <a:rPr lang="en-US" dirty="0"/>
              <a:t>log can become a </a:t>
            </a:r>
            <a:r>
              <a:rPr lang="en-US" dirty="0" smtClean="0"/>
              <a:t>bottleneck:</a:t>
            </a:r>
          </a:p>
          <a:p>
            <a:pPr algn="l" rtl="0"/>
            <a:r>
              <a:rPr lang="en-US" dirty="0"/>
              <a:t> </a:t>
            </a:r>
            <a:r>
              <a:rPr lang="en-US" dirty="0" smtClean="0"/>
              <a:t>    the collector reads </a:t>
            </a:r>
            <a:r>
              <a:rPr lang="en-US" dirty="0"/>
              <a:t>the mutation log, which is being written by the </a:t>
            </a:r>
            <a:r>
              <a:rPr lang="en-US" dirty="0" smtClean="0"/>
              <a:t>client.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0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3" y="99390"/>
            <a:ext cx="9244879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Replication copying collectors- bad is relative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0688" y="3171564"/>
            <a:ext cx="80647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dirty="0" smtClean="0"/>
              <a:t>Purely functional languages (e.g. Haskell) does not allow mutations of records/variables once created.</a:t>
            </a:r>
          </a:p>
          <a:p>
            <a:pPr algn="l" rtl="0"/>
            <a:endParaRPr lang="en-US" dirty="0" smtClean="0"/>
          </a:p>
          <a:p>
            <a:pPr marL="285750" indent="-285750" algn="l" rtl="0">
              <a:buFontTx/>
              <a:buChar char="-"/>
            </a:pPr>
            <a:r>
              <a:rPr lang="en-US" dirty="0" smtClean="0"/>
              <a:t>Nettles </a:t>
            </a:r>
            <a:r>
              <a:rPr lang="en-US" dirty="0"/>
              <a:t>and O'Toole </a:t>
            </a:r>
            <a:r>
              <a:rPr lang="en-US" dirty="0" smtClean="0"/>
              <a:t>used ML.</a:t>
            </a:r>
          </a:p>
          <a:p>
            <a:pPr algn="l" rtl="0"/>
            <a:r>
              <a:rPr lang="en-US" dirty="0" smtClean="0"/>
              <a:t>    ML, being a functional language (not pure, allows side-effects),  </a:t>
            </a:r>
          </a:p>
          <a:p>
            <a:pPr algn="l" rtl="0"/>
            <a:r>
              <a:rPr lang="en-US" dirty="0"/>
              <a:t> </a:t>
            </a:r>
            <a:r>
              <a:rPr lang="en-US" dirty="0" smtClean="0"/>
              <a:t>   discourages mutations ,so their performance suffered less.</a:t>
            </a:r>
            <a:endParaRPr lang="he-IL" dirty="0"/>
          </a:p>
          <a:p>
            <a:pPr algn="l" rtl="0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34969" y="2107395"/>
            <a:ext cx="80647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3200" dirty="0" smtClean="0"/>
              <a:t>When is the bad not so bad?</a:t>
            </a:r>
            <a:endParaRPr lang="he-IL" sz="3200" dirty="0"/>
          </a:p>
          <a:p>
            <a:pPr algn="l" rtl="0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7" y="6717692"/>
            <a:ext cx="2516386" cy="181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1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2.08333E-6 -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518713" y="127381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Concurrent copying</a:t>
            </a:r>
          </a:p>
          <a:p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Replication copying collectors- not good enough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597" y="1652967"/>
            <a:ext cx="9486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sz="2000" dirty="0" smtClean="0"/>
              <a:t>Nettles’ collector still requires </a:t>
            </a:r>
            <a:r>
              <a:rPr lang="en-US" sz="2000" dirty="0"/>
              <a:t>global stop-the-world </a:t>
            </a:r>
            <a:r>
              <a:rPr lang="en-US" sz="2000" dirty="0" smtClean="0"/>
              <a:t>synchronization </a:t>
            </a:r>
            <a:r>
              <a:rPr lang="en-US" sz="2000" dirty="0"/>
              <a:t>of the mu­tator threads to transition them to </a:t>
            </a:r>
            <a:r>
              <a:rPr lang="en-US" sz="2000" dirty="0" smtClean="0"/>
              <a:t>To-space.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0" y="2788715"/>
            <a:ext cx="9486900" cy="683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960" algn="ctr" rtl="0">
              <a:lnSpc>
                <a:spcPct val="115000"/>
              </a:lnSpc>
              <a:spcAft>
                <a:spcPts val="0"/>
              </a:spcAft>
            </a:pPr>
            <a:r>
              <a:rPr lang="en-US" sz="3600" dirty="0" smtClean="0"/>
              <a:t>Can we do better?</a:t>
            </a:r>
            <a:endParaRPr lang="he-IL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73597" y="2360853"/>
            <a:ext cx="97608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-  The algorithm is not lock-free- When world stop, no </a:t>
            </a:r>
            <a:r>
              <a:rPr lang="en-US" sz="2000" dirty="0"/>
              <a:t>mutator can make </a:t>
            </a:r>
            <a:r>
              <a:rPr lang="en-US" sz="2000" dirty="0" smtClean="0"/>
              <a:t>progress!</a:t>
            </a:r>
            <a:endParaRPr lang="he-IL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387" y="3714811"/>
            <a:ext cx="4067629" cy="284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09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</a:t>
            </a:r>
          </a:p>
          <a:p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Herlihy and Moss to the rescue!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0344" y="4521741"/>
            <a:ext cx="111383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dirty="0"/>
              <a:t> </a:t>
            </a:r>
            <a:r>
              <a:rPr lang="en-US" sz="3200" dirty="0" smtClean="0"/>
              <a:t> Introducing:  </a:t>
            </a:r>
            <a:r>
              <a:rPr lang="en-US" sz="3200" dirty="0"/>
              <a:t>Herlihy and Moss </a:t>
            </a:r>
            <a:r>
              <a:rPr lang="en-US" sz="3200" dirty="0" smtClean="0"/>
              <a:t>multi-version copying					         (1992)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765" y="1905000"/>
            <a:ext cx="99092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/>
              <a:t>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 rot="19210533">
            <a:off x="2277433" y="2345535"/>
            <a:ext cx="1302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dobe Caslon Pro" panose="0205050205050A020403" pitchFamily="18" charset="0"/>
              </a:rPr>
              <a:t>From-space</a:t>
            </a:r>
            <a:endParaRPr lang="he-IL" b="1" dirty="0">
              <a:latin typeface="Adobe Caslon Pro" panose="0205050205050A0204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 rot="21199639">
            <a:off x="2810170" y="2796383"/>
            <a:ext cx="1302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dobe Caslon Pro" panose="0205050205050A020403" pitchFamily="18" charset="0"/>
              </a:rPr>
              <a:t>From-space</a:t>
            </a:r>
            <a:endParaRPr lang="he-IL" b="1" dirty="0">
              <a:latin typeface="Adobe Caslon Pro" panose="0205050205050A0204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 rot="1413050">
            <a:off x="2863322" y="3252556"/>
            <a:ext cx="1302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dobe Caslon Pro" panose="0205050205050A020403" pitchFamily="18" charset="0"/>
              </a:rPr>
              <a:t>From-space</a:t>
            </a:r>
            <a:endParaRPr lang="he-IL" b="1" dirty="0">
              <a:latin typeface="Adobe Caslon Pro" panose="0205050205050A0204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 rot="3154051">
            <a:off x="3746561" y="2569473"/>
            <a:ext cx="1302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dobe Caslon Pro" panose="0205050205050A020403" pitchFamily="18" charset="0"/>
              </a:rPr>
              <a:t>From-space</a:t>
            </a:r>
            <a:endParaRPr lang="he-IL" b="1" dirty="0">
              <a:latin typeface="Adobe Caslon Pro" panose="0205050205050A0204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 rot="905689">
            <a:off x="3955470" y="3198628"/>
            <a:ext cx="1302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dobe Caslon Pro" panose="0205050205050A020403" pitchFamily="18" charset="0"/>
              </a:rPr>
              <a:t>From-space</a:t>
            </a:r>
            <a:endParaRPr lang="he-IL" b="1" dirty="0">
              <a:latin typeface="Adobe Caslon Pro" panose="0205050205050A0204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949631">
            <a:off x="4570855" y="2564934"/>
            <a:ext cx="1302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dobe Caslon Pro" panose="0205050205050A020403" pitchFamily="18" charset="0"/>
              </a:rPr>
              <a:t>From-space</a:t>
            </a:r>
            <a:endParaRPr lang="he-IL" b="1" dirty="0">
              <a:latin typeface="Adobe Caslon Pro" panose="0205050205050A020403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97149" y="2720119"/>
            <a:ext cx="1041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dobe Caslon Pro" panose="0205050205050A020403" pitchFamily="18" charset="0"/>
              </a:rPr>
              <a:t>To-space</a:t>
            </a:r>
            <a:endParaRPr lang="he-IL" b="1" dirty="0"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32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18713" y="127381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Concurrent copying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Baker 1978- never forget  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99174" y="2712490"/>
            <a:ext cx="7303602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13800" dirty="0"/>
              <a:t>But first!</a:t>
            </a:r>
          </a:p>
        </p:txBody>
      </p:sp>
    </p:spTree>
    <p:extLst>
      <p:ext uri="{BB962C8B-B14F-4D97-AF65-F5344CB8AC3E}">
        <p14:creationId xmlns:p14="http://schemas.microsoft.com/office/powerpoint/2010/main" val="3821944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7" name="Rectangle 6"/>
          <p:cNvSpPr/>
          <p:nvPr/>
        </p:nvSpPr>
        <p:spPr>
          <a:xfrm>
            <a:off x="210765" y="1905000"/>
            <a:ext cx="99092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/>
              <a:t>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614792" y="5597944"/>
            <a:ext cx="69941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3200" dirty="0" smtClean="0"/>
              <a:t>Halstead's </a:t>
            </a:r>
            <a:r>
              <a:rPr lang="en-US" sz="3200" dirty="0"/>
              <a:t>multiprocessor </a:t>
            </a:r>
            <a:r>
              <a:rPr lang="en-US" sz="3200" dirty="0" smtClean="0"/>
              <a:t>refinement</a:t>
            </a:r>
          </a:p>
          <a:p>
            <a:pPr algn="ctr" rtl="0"/>
            <a:r>
              <a:rPr lang="en-US" sz="3200" dirty="0" smtClean="0"/>
              <a:t> </a:t>
            </a:r>
            <a:r>
              <a:rPr lang="en-US" sz="3200" dirty="0"/>
              <a:t>of </a:t>
            </a:r>
            <a:r>
              <a:rPr lang="en-US" sz="3200" dirty="0" smtClean="0"/>
              <a:t>Baker's algorithm (1985)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269" y="3069443"/>
            <a:ext cx="5026186" cy="242503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613269" y="1540777"/>
            <a:ext cx="5026186" cy="152866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dirty="0" smtClean="0">
                <a:ln w="15875">
                  <a:solidFill>
                    <a:srgbClr val="199CFF"/>
                  </a:solidFill>
                </a:ln>
                <a:solidFill>
                  <a:schemeClr val="bg1"/>
                </a:solidFill>
                <a:latin typeface="Back to the future 2002" panose="02000000000000000000" pitchFamily="2" charset="0"/>
              </a:rPr>
              <a:t>  </a:t>
            </a:r>
            <a:r>
              <a:rPr lang="en-US" sz="4800" b="1" spc="50" dirty="0" smtClean="0">
                <a:ln w="15875" cmpd="sng">
                  <a:solidFill>
                    <a:srgbClr val="199CFF"/>
                  </a:solidFill>
                  <a:prstDash val="solid"/>
                </a:ln>
                <a:gradFill flip="none" rotWithShape="1">
                  <a:gsLst>
                    <a:gs pos="0">
                      <a:srgbClr val="FF0000"/>
                    </a:gs>
                    <a:gs pos="6200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ck to the future 2002" panose="02000000000000000000" pitchFamily="2" charset="0"/>
              </a:rPr>
              <a:t>BACK</a:t>
            </a:r>
          </a:p>
          <a:p>
            <a:r>
              <a:rPr lang="en-US" sz="4800" b="1" dirty="0" smtClean="0">
                <a:gradFill flip="none" rotWithShape="1">
                  <a:gsLst>
                    <a:gs pos="0">
                      <a:schemeClr val="accent1">
                        <a:lumMod val="0"/>
                        <a:lumOff val="100000"/>
                      </a:schemeClr>
                    </a:gs>
                    <a:gs pos="35000">
                      <a:schemeClr val="accent1">
                        <a:lumMod val="0"/>
                        <a:lumOff val="100000"/>
                      </a:schemeClr>
                    </a:gs>
                    <a:gs pos="100000">
                      <a:schemeClr val="accent1">
                        <a:lumMod val="100000"/>
                      </a:schemeClr>
                    </a:gs>
                  </a:gsLst>
                  <a:lin ang="5400000" scaled="1"/>
                  <a:tileRect/>
                </a:gradFill>
                <a:latin typeface="Back to the future 2002" panose="02000000000000000000" pitchFamily="2" charset="0"/>
              </a:rPr>
              <a:t>       </a:t>
            </a:r>
            <a:r>
              <a:rPr lang="en-US" sz="1800" b="1" dirty="0" smtClean="0">
                <a:gradFill flip="none" rotWithShape="1">
                  <a:gsLst>
                    <a:gs pos="0">
                      <a:schemeClr val="accent1">
                        <a:lumMod val="0"/>
                        <a:lumOff val="100000"/>
                      </a:schemeClr>
                    </a:gs>
                    <a:gs pos="35000">
                      <a:schemeClr val="accent1">
                        <a:lumMod val="0"/>
                        <a:lumOff val="100000"/>
                      </a:schemeClr>
                    </a:gs>
                    <a:gs pos="100000">
                      <a:schemeClr val="accent1">
                        <a:lumMod val="100000"/>
                      </a:schemeClr>
                    </a:gs>
                  </a:gsLst>
                  <a:lin ang="5400000" scaled="1"/>
                  <a:tileRect/>
                </a:gradFill>
                <a:latin typeface="Back to the future 2002" panose="02000000000000000000" pitchFamily="2" charset="0"/>
              </a:rPr>
              <a:t> </a:t>
            </a:r>
            <a:r>
              <a:rPr lang="en-US" sz="4800" b="1" spc="50" dirty="0" smtClean="0">
                <a:ln w="15875" cmpd="sng">
                  <a:solidFill>
                    <a:srgbClr val="199CFF"/>
                  </a:solidFill>
                  <a:prstDash val="solid"/>
                </a:ln>
                <a:gradFill flip="none" rotWithShape="1">
                  <a:gsLst>
                    <a:gs pos="0">
                      <a:srgbClr val="FFFF00"/>
                    </a:gs>
                    <a:gs pos="9800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ck to the future 2002" panose="02000000000000000000" pitchFamily="2" charset="0"/>
              </a:rPr>
              <a:t>baker</a:t>
            </a:r>
            <a:endParaRPr lang="he-IL" sz="2400" b="1" spc="50" dirty="0">
              <a:ln w="15875" cmpd="sng">
                <a:solidFill>
                  <a:srgbClr val="199CFF"/>
                </a:solidFill>
                <a:prstDash val="solid"/>
              </a:ln>
              <a:gradFill flip="none" rotWithShape="1">
                <a:gsLst>
                  <a:gs pos="0">
                    <a:srgbClr val="FFFF00"/>
                  </a:gs>
                  <a:gs pos="98000">
                    <a:srgbClr val="FF0000"/>
                  </a:gs>
                  <a:gs pos="100000">
                    <a:srgbClr val="FF0000"/>
                  </a:gs>
                </a:gsLst>
                <a:lin ang="5400000" scaled="1"/>
                <a:tileRect/>
              </a:gra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ack to the future 2002" panose="02000000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54137" y="2212581"/>
            <a:ext cx="1096515" cy="180561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spc="50" dirty="0" smtClean="0">
                <a:ln w="3175" cmpd="sng">
                  <a:solidFill>
                    <a:srgbClr val="199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ck to the future 2002" panose="02000000000000000000" pitchFamily="2" charset="0"/>
              </a:rPr>
              <a:t>  </a:t>
            </a:r>
            <a:r>
              <a:rPr lang="en-US" sz="2400" b="1" spc="50" dirty="0" smtClean="0">
                <a:ln w="3175" cmpd="sng">
                  <a:solidFill>
                    <a:srgbClr val="199CFF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9800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ck to the future 2002" panose="02000000000000000000" pitchFamily="2" charset="0"/>
              </a:rPr>
              <a:t>to </a:t>
            </a:r>
          </a:p>
          <a:p>
            <a:r>
              <a:rPr lang="en-US" sz="2400" b="1" spc="50" dirty="0" smtClean="0">
                <a:ln w="3175" cmpd="sng">
                  <a:solidFill>
                    <a:srgbClr val="199CFF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2500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ck to the future 2002" panose="02000000000000000000" pitchFamily="2" charset="0"/>
              </a:rPr>
              <a:t>the</a:t>
            </a:r>
            <a:endParaRPr lang="he-IL" sz="1100" b="1" spc="50" dirty="0">
              <a:ln w="3175" cmpd="sng">
                <a:solidFill>
                  <a:srgbClr val="199CFF"/>
                </a:solidFill>
                <a:prstDash val="solid"/>
              </a:ln>
              <a:gradFill>
                <a:gsLst>
                  <a:gs pos="0">
                    <a:srgbClr val="FFFF00"/>
                  </a:gs>
                  <a:gs pos="25000">
                    <a:srgbClr val="FF0000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ack to the future 2002" panose="02000000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18713" y="127381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Concurrent copying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Baker 1978- never forget  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5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</a:t>
            </a:r>
          </a:p>
          <a:p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Halstead's multiprocessor Baker-style algorithm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0765" y="1905000"/>
            <a:ext cx="99092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/>
              <a:t>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73597" y="1751112"/>
            <a:ext cx="9486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sz="2000" dirty="0"/>
              <a:t> </a:t>
            </a:r>
            <a:r>
              <a:rPr lang="en-US" sz="2000" dirty="0" smtClean="0"/>
              <a:t>Heap is divided into </a:t>
            </a:r>
            <a:r>
              <a:rPr lang="en-US" sz="2000" dirty="0"/>
              <a:t>multiple per-processor </a:t>
            </a:r>
            <a:r>
              <a:rPr lang="en-US" sz="2000" dirty="0" smtClean="0"/>
              <a:t>regions:</a:t>
            </a:r>
          </a:p>
          <a:p>
            <a:pPr algn="l" rtl="0"/>
            <a:r>
              <a:rPr lang="en-US" sz="2000" dirty="0" smtClean="0"/>
              <a:t>     Each </a:t>
            </a:r>
            <a:r>
              <a:rPr lang="en-US" sz="2000" dirty="0"/>
              <a:t>processor has its own </a:t>
            </a:r>
            <a:r>
              <a:rPr lang="en-US" sz="2000" dirty="0" smtClean="0"/>
              <a:t>From-space </a:t>
            </a:r>
            <a:r>
              <a:rPr lang="en-US" sz="2000" dirty="0"/>
              <a:t>and </a:t>
            </a:r>
            <a:r>
              <a:rPr lang="en-US" sz="2000" dirty="0" smtClean="0"/>
              <a:t>To-space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73597" y="2612886"/>
            <a:ext cx="9486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sz="2000" smtClean="0"/>
              <a:t>Each processor is responsible for evacuating into its own To-space any From-space object it discovers while scanning.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73597" y="3556722"/>
            <a:ext cx="9486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sz="2000" dirty="0" smtClean="0"/>
              <a:t>Uses </a:t>
            </a:r>
            <a:r>
              <a:rPr lang="en-US" sz="2000" dirty="0"/>
              <a:t>locking to handle races between processors that compete to copy the same object, and for updates to avoid writing to an object while it is being </a:t>
            </a:r>
            <a:r>
              <a:rPr lang="en-US" sz="2000" dirty="0" smtClean="0"/>
              <a:t>evacuated.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73597" y="4728028"/>
            <a:ext cx="9486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sz="2000" dirty="0" smtClean="0"/>
              <a:t>Uses global synchronization to have all the processors perform the flip into their To-space before discarding their From-space.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553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</a:t>
            </a:r>
          </a:p>
          <a:p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Herlihy and Moss multi-version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 – the basic idea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0765" y="1905000"/>
            <a:ext cx="99092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/>
              <a:t>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73596" y="1751112"/>
            <a:ext cx="9654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sz="2000" dirty="0" smtClean="0"/>
              <a:t>Each processor* </a:t>
            </a:r>
            <a:r>
              <a:rPr lang="en-US" sz="2000" dirty="0"/>
              <a:t>region </a:t>
            </a:r>
            <a:r>
              <a:rPr lang="en-US" sz="2000" dirty="0" smtClean="0"/>
              <a:t>composed of </a:t>
            </a:r>
            <a:r>
              <a:rPr lang="en-US" sz="2000" b="1" dirty="0" smtClean="0"/>
              <a:t>one</a:t>
            </a:r>
            <a:r>
              <a:rPr lang="en-US" sz="2000" dirty="0" smtClean="0"/>
              <a:t> To-space and </a:t>
            </a:r>
            <a:r>
              <a:rPr lang="en-US" sz="2000" b="1" dirty="0" smtClean="0"/>
              <a:t>many (0-n)</a:t>
            </a:r>
            <a:r>
              <a:rPr lang="en-US" sz="2000" dirty="0" smtClean="0"/>
              <a:t> From-spaces.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73595" y="2500029"/>
            <a:ext cx="9486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sz="2000" dirty="0" smtClean="0"/>
              <a:t>While copying is performed, </a:t>
            </a:r>
            <a:r>
              <a:rPr lang="en-US" sz="2000" dirty="0"/>
              <a:t>multiple </a:t>
            </a:r>
            <a:r>
              <a:rPr lang="en-US" sz="2000" dirty="0" smtClean="0"/>
              <a:t>From-space </a:t>
            </a:r>
            <a:r>
              <a:rPr lang="en-US" sz="2000" dirty="0"/>
              <a:t>ver­sions of an object can accumulate in different spaces</a:t>
            </a:r>
            <a:r>
              <a:rPr lang="en-US" sz="2000" dirty="0" smtClean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73596" y="3556722"/>
            <a:ext cx="84283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Only </a:t>
            </a:r>
            <a:r>
              <a:rPr lang="en-US" sz="2000" dirty="0"/>
              <a:t>one of these versions is current while the </a:t>
            </a:r>
            <a:r>
              <a:rPr lang="en-US" sz="2000" dirty="0" smtClean="0"/>
              <a:t>rest </a:t>
            </a:r>
            <a:r>
              <a:rPr lang="en-US" sz="2000" dirty="0"/>
              <a:t>are obsolete.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595" y="4700613"/>
            <a:ext cx="84283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i="1" dirty="0" smtClean="0"/>
              <a:t>Today a “processor” is actually a thread, but we’ll still refer to it as </a:t>
            </a:r>
          </a:p>
          <a:p>
            <a:pPr algn="l" rtl="0"/>
            <a:r>
              <a:rPr lang="en-US" sz="2000" i="1" dirty="0" smtClean="0"/>
              <a:t>     a processor in order to be consistent with Halstead's version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344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3" y="99390"/>
            <a:ext cx="8883163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</a:t>
            </a:r>
          </a:p>
          <a:p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Herlihy and Moss multi-version copying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– basic idea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0765" y="1905000"/>
            <a:ext cx="99092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/>
              <a:t>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210765" y="3554657"/>
            <a:ext cx="97610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When </a:t>
            </a:r>
            <a:r>
              <a:rPr lang="en-US" sz="2000" dirty="0"/>
              <a:t>such a </a:t>
            </a:r>
            <a:r>
              <a:rPr lang="en-US" sz="2000" dirty="0" smtClean="0"/>
              <a:t>pointer is </a:t>
            </a:r>
            <a:r>
              <a:rPr lang="en-US" sz="2000" dirty="0"/>
              <a:t>found, the scanner locates the object's current version. </a:t>
            </a:r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10765" y="4329574"/>
            <a:ext cx="84283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Current version in </a:t>
            </a:r>
            <a:r>
              <a:rPr lang="en-US" sz="2000" dirty="0"/>
              <a:t>a </a:t>
            </a:r>
            <a:r>
              <a:rPr lang="en-US" sz="2000" dirty="0" smtClean="0"/>
              <a:t>From-space -&gt; copied to To-space.</a:t>
            </a:r>
          </a:p>
          <a:p>
            <a:pPr algn="l" rtl="0"/>
            <a:r>
              <a:rPr lang="en-US" sz="2000" dirty="0"/>
              <a:t> </a:t>
            </a:r>
            <a:r>
              <a:rPr lang="en-US" sz="2000" dirty="0" smtClean="0"/>
              <a:t>   (the </a:t>
            </a:r>
            <a:r>
              <a:rPr lang="en-US" sz="2000" dirty="0"/>
              <a:t>old version is now obsolete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210765" y="2005588"/>
            <a:ext cx="9486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/>
              <a:t>Each processor alternates </a:t>
            </a:r>
            <a:r>
              <a:rPr lang="en-US" sz="2000" dirty="0" smtClean="0"/>
              <a:t>between 2 tasks: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210765" y="2405698"/>
            <a:ext cx="9486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    1. A mutator task.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210765" y="2814666"/>
            <a:ext cx="9486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    2. </a:t>
            </a:r>
            <a:r>
              <a:rPr lang="en-US" sz="2000" dirty="0"/>
              <a:t>A scanning task looking for From-space </a:t>
            </a:r>
            <a:r>
              <a:rPr lang="en-US" sz="2000" dirty="0" smtClean="0"/>
              <a:t>pointers.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374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5261" y="1521796"/>
                <a:ext cx="8596668" cy="5405059"/>
              </a:xfrm>
            </p:spPr>
            <p:txBody>
              <a:bodyPr>
                <a:noAutofit/>
              </a:bodyPr>
              <a:lstStyle/>
              <a:p>
                <a:pPr marL="0" indent="0" algn="l" rtl="0">
                  <a:buNone/>
                </a:pPr>
                <a:r>
                  <a:rPr lang="en-US" sz="1100" dirty="0"/>
                  <a:t>process(</a:t>
                </a:r>
                <a:r>
                  <a:rPr lang="en-US" sz="1100" dirty="0" err="1"/>
                  <a:t>fld</a:t>
                </a:r>
                <a:r>
                  <a:rPr lang="en-US" sz="1100" dirty="0"/>
                  <a:t>):</a:t>
                </a:r>
              </a:p>
              <a:p>
                <a:pPr marL="0" indent="0" algn="l" rtl="0">
                  <a:buNone/>
                </a:pPr>
                <a:r>
                  <a:rPr lang="en-US" sz="1100" b="1" dirty="0"/>
                  <a:t>	</a:t>
                </a:r>
                <a:r>
                  <a:rPr lang="en-US" sz="1100" dirty="0" err="1"/>
                  <a:t>fromRef</a:t>
                </a:r>
                <a:r>
                  <a:rPr lang="en-US" sz="1100" dirty="0"/>
                  <a:t> </a:t>
                </a:r>
                <a14:m>
                  <m:oMath xmlns:m="http://schemas.openxmlformats.org/officeDocument/2006/math">
                    <m:r>
                      <a:rPr lang="en-US" sz="1100" i="1">
                        <a:latin typeface="Cambria Math"/>
                      </a:rPr>
                      <m:t>←</m:t>
                    </m:r>
                  </m:oMath>
                </a14:m>
                <a:r>
                  <a:rPr lang="en-US" sz="1100" dirty="0"/>
                  <a:t> *</a:t>
                </a:r>
                <a:r>
                  <a:rPr lang="en-US" sz="1100" dirty="0" err="1"/>
                  <a:t>fld</a:t>
                </a:r>
                <a:endParaRPr lang="en-US" sz="1100" dirty="0"/>
              </a:p>
              <a:p>
                <a:pPr marL="0" indent="0" algn="l" rtl="0">
                  <a:buNone/>
                </a:pPr>
                <a:r>
                  <a:rPr lang="en-US" sz="1100" dirty="0"/>
                  <a:t>	</a:t>
                </a:r>
                <a:r>
                  <a:rPr lang="en-US" sz="1100" b="1" dirty="0"/>
                  <a:t>if</a:t>
                </a:r>
                <a:r>
                  <a:rPr lang="en-US" sz="1100" dirty="0"/>
                  <a:t> </a:t>
                </a:r>
                <a:r>
                  <a:rPr lang="en-US" sz="1100" dirty="0" err="1"/>
                  <a:t>fromRef</a:t>
                </a:r>
                <a:r>
                  <a:rPr lang="en-US" sz="1100" dirty="0"/>
                  <a:t> != </a:t>
                </a:r>
                <a:r>
                  <a:rPr lang="en-US" sz="1100" b="1" dirty="0"/>
                  <a:t>null</a:t>
                </a:r>
              </a:p>
              <a:p>
                <a:pPr marL="0" indent="0" algn="l" rtl="0">
                  <a:buNone/>
                </a:pPr>
                <a:r>
                  <a:rPr lang="en-US" sz="1100" b="1" dirty="0"/>
                  <a:t>		</a:t>
                </a:r>
                <a:r>
                  <a:rPr lang="en-US" sz="1100" dirty="0"/>
                  <a:t>*</a:t>
                </a:r>
                <a:r>
                  <a:rPr lang="en-US" sz="1100" dirty="0" err="1"/>
                  <a:t>fld</a:t>
                </a:r>
                <a:r>
                  <a:rPr lang="en-US" sz="1100" dirty="0"/>
                  <a:t> </a:t>
                </a:r>
                <a14:m>
                  <m:oMath xmlns:m="http://schemas.openxmlformats.org/officeDocument/2006/math">
                    <m:r>
                      <a:rPr lang="en-US" sz="1100" i="1">
                        <a:latin typeface="Cambria Math"/>
                      </a:rPr>
                      <m:t>←</m:t>
                    </m:r>
                  </m:oMath>
                </a14:m>
                <a:r>
                  <a:rPr lang="en-US" sz="1100" dirty="0"/>
                  <a:t> forward(</a:t>
                </a:r>
                <a:r>
                  <a:rPr lang="en-US" sz="1100" dirty="0" err="1"/>
                  <a:t>fromRef</a:t>
                </a:r>
                <a:r>
                  <a:rPr lang="en-US" sz="1100" dirty="0"/>
                  <a:t>)</a:t>
                </a:r>
              </a:p>
              <a:p>
                <a:pPr marL="0" indent="0" algn="l" rtl="0">
                  <a:buNone/>
                </a:pPr>
                <a:endParaRPr lang="en-US" sz="1100" b="1" dirty="0"/>
              </a:p>
              <a:p>
                <a:pPr marL="0" indent="0" algn="l" rtl="0">
                  <a:buNone/>
                </a:pPr>
                <a:r>
                  <a:rPr lang="en-US" sz="1100" dirty="0"/>
                  <a:t>forward(</a:t>
                </a:r>
                <a:r>
                  <a:rPr lang="en-US" sz="1100" dirty="0" err="1"/>
                  <a:t>fromRef</a:t>
                </a:r>
                <a:r>
                  <a:rPr lang="en-US" sz="1100" dirty="0"/>
                  <a:t>):</a:t>
                </a:r>
              </a:p>
              <a:p>
                <a:pPr marL="0" indent="0" algn="l" rtl="0">
                  <a:buNone/>
                </a:pPr>
                <a:r>
                  <a:rPr lang="en-US" sz="1100" dirty="0"/>
                  <a:t>	</a:t>
                </a:r>
                <a:r>
                  <a:rPr lang="en-US" sz="1100" dirty="0" err="1"/>
                  <a:t>toRef</a:t>
                </a:r>
                <a:r>
                  <a:rPr lang="en-US" sz="1100" dirty="0"/>
                  <a:t> </a:t>
                </a:r>
                <a14:m>
                  <m:oMath xmlns:m="http://schemas.openxmlformats.org/officeDocument/2006/math">
                    <m:r>
                      <a:rPr lang="en-US" sz="1100" i="1">
                        <a:latin typeface="Cambria Math"/>
                      </a:rPr>
                      <m:t>←</m:t>
                    </m:r>
                  </m:oMath>
                </a14:m>
                <a:r>
                  <a:rPr lang="en-US" sz="1100" dirty="0"/>
                  <a:t> </a:t>
                </a:r>
                <a:r>
                  <a:rPr lang="en-US" sz="1100" dirty="0" err="1"/>
                  <a:t>forwardingAddress</a:t>
                </a:r>
                <a:r>
                  <a:rPr lang="en-US" sz="1100" dirty="0"/>
                  <a:t>(</a:t>
                </a:r>
                <a:r>
                  <a:rPr lang="en-US" sz="1100" dirty="0" err="1"/>
                  <a:t>fromRef</a:t>
                </a:r>
                <a:r>
                  <a:rPr lang="en-US" sz="1100" dirty="0"/>
                  <a:t>)</a:t>
                </a:r>
              </a:p>
              <a:p>
                <a:pPr marL="0" indent="0" algn="l" rtl="0">
                  <a:buNone/>
                </a:pPr>
                <a:r>
                  <a:rPr lang="en-US" sz="1100" dirty="0"/>
                  <a:t>	</a:t>
                </a:r>
                <a:r>
                  <a:rPr lang="en-US" sz="1100" b="1" dirty="0"/>
                  <a:t>if</a:t>
                </a:r>
                <a:r>
                  <a:rPr lang="en-US" sz="1100" dirty="0"/>
                  <a:t> </a:t>
                </a:r>
                <a:r>
                  <a:rPr lang="en-US" sz="1100" dirty="0" err="1"/>
                  <a:t>toRef</a:t>
                </a:r>
                <a:r>
                  <a:rPr lang="en-US" sz="1100" dirty="0"/>
                  <a:t> = </a:t>
                </a:r>
                <a:r>
                  <a:rPr lang="en-US" sz="1100" b="1" dirty="0"/>
                  <a:t>null</a:t>
                </a:r>
                <a:endParaRPr lang="en-US" sz="1100" dirty="0"/>
              </a:p>
              <a:p>
                <a:pPr marL="0" indent="0" algn="l" rtl="0">
                  <a:buNone/>
                </a:pPr>
                <a:r>
                  <a:rPr lang="en-US" sz="1100" dirty="0"/>
                  <a:t>		</a:t>
                </a:r>
                <a:r>
                  <a:rPr lang="en-US" sz="1100" dirty="0" err="1"/>
                  <a:t>toRef</a:t>
                </a:r>
                <a:r>
                  <a:rPr lang="en-US" sz="1100" dirty="0"/>
                  <a:t> </a:t>
                </a:r>
                <a14:m>
                  <m:oMath xmlns:m="http://schemas.openxmlformats.org/officeDocument/2006/math">
                    <m:r>
                      <a:rPr lang="en-US" sz="1100" i="1">
                        <a:latin typeface="Cambria Math"/>
                      </a:rPr>
                      <m:t>←</m:t>
                    </m:r>
                  </m:oMath>
                </a14:m>
                <a:r>
                  <a:rPr lang="en-US" sz="1100" dirty="0"/>
                  <a:t> copy(</a:t>
                </a:r>
                <a:r>
                  <a:rPr lang="en-US" sz="1100" dirty="0" err="1"/>
                  <a:t>fromRef</a:t>
                </a:r>
                <a:r>
                  <a:rPr lang="en-US" sz="1100" dirty="0"/>
                  <a:t>)</a:t>
                </a:r>
              </a:p>
              <a:p>
                <a:pPr marL="0" indent="0" algn="l" rtl="0">
                  <a:buNone/>
                </a:pPr>
                <a:r>
                  <a:rPr lang="en-US" sz="1100" dirty="0"/>
                  <a:t>	</a:t>
                </a:r>
                <a:r>
                  <a:rPr lang="en-US" sz="1100" b="1" dirty="0"/>
                  <a:t>return</a:t>
                </a:r>
                <a:r>
                  <a:rPr lang="en-US" sz="1100" dirty="0"/>
                  <a:t> </a:t>
                </a:r>
                <a:r>
                  <a:rPr lang="en-US" sz="1100" dirty="0" err="1"/>
                  <a:t>toRef</a:t>
                </a:r>
                <a:endParaRPr lang="en-US" sz="1100" dirty="0"/>
              </a:p>
              <a:p>
                <a:pPr marL="0" indent="0" algn="l" rtl="0">
                  <a:buNone/>
                </a:pPr>
                <a:endParaRPr lang="en-US" sz="1100" dirty="0"/>
              </a:p>
              <a:p>
                <a:pPr marL="0" indent="0" algn="l" rtl="0">
                  <a:buNone/>
                </a:pPr>
                <a:r>
                  <a:rPr lang="en-US" sz="1100" dirty="0"/>
                  <a:t>Copy(</a:t>
                </a:r>
                <a:r>
                  <a:rPr lang="en-US" sz="1100" dirty="0" err="1"/>
                  <a:t>fromRef</a:t>
                </a:r>
                <a:r>
                  <a:rPr lang="en-US" sz="1100" dirty="0"/>
                  <a:t>):</a:t>
                </a:r>
              </a:p>
              <a:p>
                <a:pPr marL="0" indent="0" algn="l" rtl="0">
                  <a:buNone/>
                </a:pPr>
                <a:r>
                  <a:rPr lang="en-US" sz="1100" dirty="0"/>
                  <a:t>	</a:t>
                </a:r>
                <a:r>
                  <a:rPr lang="en-US" sz="1100" dirty="0" err="1"/>
                  <a:t>toRef</a:t>
                </a:r>
                <a:r>
                  <a:rPr lang="en-US" sz="1100" dirty="0"/>
                  <a:t> </a:t>
                </a:r>
                <a14:m>
                  <m:oMath xmlns:m="http://schemas.openxmlformats.org/officeDocument/2006/math">
                    <m:r>
                      <a:rPr lang="en-US" sz="1100" i="1">
                        <a:latin typeface="Cambria Math"/>
                      </a:rPr>
                      <m:t>←</m:t>
                    </m:r>
                  </m:oMath>
                </a14:m>
                <a:r>
                  <a:rPr lang="en-US" sz="1100" dirty="0"/>
                  <a:t> free</a:t>
                </a:r>
              </a:p>
              <a:p>
                <a:pPr marL="0" indent="0" algn="l" rtl="0">
                  <a:buNone/>
                </a:pPr>
                <a:r>
                  <a:rPr lang="en-US" sz="1100" dirty="0"/>
                  <a:t>	free </a:t>
                </a:r>
                <a14:m>
                  <m:oMath xmlns:m="http://schemas.openxmlformats.org/officeDocument/2006/math">
                    <m:r>
                      <a:rPr lang="en-US" sz="1100" i="1">
                        <a:latin typeface="Cambria Math"/>
                      </a:rPr>
                      <m:t>←</m:t>
                    </m:r>
                  </m:oMath>
                </a14:m>
                <a:r>
                  <a:rPr lang="en-US" sz="1100" dirty="0"/>
                  <a:t> </a:t>
                </a:r>
                <a:r>
                  <a:rPr lang="en-US" sz="1100" dirty="0" err="1"/>
                  <a:t>free+size</a:t>
                </a:r>
                <a:r>
                  <a:rPr lang="en-US" sz="1100" dirty="0"/>
                  <a:t>(</a:t>
                </a:r>
                <a:r>
                  <a:rPr lang="en-US" sz="1100" dirty="0" err="1"/>
                  <a:t>fromRef</a:t>
                </a:r>
                <a:r>
                  <a:rPr lang="en-US" sz="1100" dirty="0"/>
                  <a:t>)</a:t>
                </a:r>
              </a:p>
              <a:p>
                <a:pPr marL="0" indent="0" algn="l" rtl="0">
                  <a:buNone/>
                </a:pPr>
                <a:r>
                  <a:rPr lang="en-US" sz="1100" dirty="0"/>
                  <a:t>	move(</a:t>
                </a:r>
                <a:r>
                  <a:rPr lang="en-US" sz="1100" dirty="0" err="1"/>
                  <a:t>fromRef,toRef</a:t>
                </a:r>
                <a:r>
                  <a:rPr lang="en-US" sz="1100" dirty="0"/>
                  <a:t>)</a:t>
                </a:r>
              </a:p>
              <a:p>
                <a:pPr marL="0" indent="0" algn="l" rtl="0">
                  <a:buNone/>
                </a:pPr>
                <a:r>
                  <a:rPr lang="en-US" sz="1100" dirty="0"/>
                  <a:t>	</a:t>
                </a:r>
                <a:r>
                  <a:rPr lang="en-US" sz="1100" dirty="0" err="1"/>
                  <a:t>forwardingAddress</a:t>
                </a:r>
                <a:r>
                  <a:rPr lang="en-US" sz="1100" dirty="0"/>
                  <a:t>(</a:t>
                </a:r>
                <a:r>
                  <a:rPr lang="en-US" sz="1100" dirty="0" err="1"/>
                  <a:t>fromRef</a:t>
                </a:r>
                <a:r>
                  <a:rPr lang="en-US" sz="1100" dirty="0"/>
                  <a:t>) </a:t>
                </a:r>
                <a14:m>
                  <m:oMath xmlns:m="http://schemas.openxmlformats.org/officeDocument/2006/math">
                    <m:r>
                      <a:rPr lang="en-US" sz="1100" i="1">
                        <a:latin typeface="Cambria Math"/>
                      </a:rPr>
                      <m:t>←</m:t>
                    </m:r>
                  </m:oMath>
                </a14:m>
                <a:r>
                  <a:rPr lang="en-US" sz="1100" dirty="0"/>
                  <a:t> toRef</a:t>
                </a:r>
              </a:p>
              <a:p>
                <a:pPr marL="0" indent="0" algn="l" rtl="0">
                  <a:buNone/>
                </a:pPr>
                <a:r>
                  <a:rPr lang="en-US" sz="1100" dirty="0"/>
                  <a:t>	add(</a:t>
                </a:r>
                <a:r>
                  <a:rPr lang="en-US" sz="1100" dirty="0" err="1"/>
                  <a:t>worklist,toRef</a:t>
                </a:r>
                <a:r>
                  <a:rPr lang="en-US" sz="1100" dirty="0"/>
                  <a:t>)</a:t>
                </a:r>
              </a:p>
              <a:p>
                <a:pPr marL="0" indent="0" algn="l" rtl="0">
                  <a:buNone/>
                </a:pPr>
                <a:r>
                  <a:rPr lang="en-US" sz="1100" dirty="0"/>
                  <a:t>	return </a:t>
                </a:r>
                <a:r>
                  <a:rPr lang="en-US" sz="1100" dirty="0" err="1"/>
                  <a:t>toRef</a:t>
                </a:r>
                <a:endParaRPr lang="en-US" sz="1100" dirty="0"/>
              </a:p>
              <a:p>
                <a:pPr marL="0" indent="0" algn="l" rtl="0">
                  <a:buNone/>
                </a:pPr>
                <a:r>
                  <a:rPr lang="en-US" sz="1100" b="1" dirty="0"/>
                  <a:t>	</a:t>
                </a:r>
                <a:endParaRPr lang="en-US" sz="1100" dirty="0"/>
              </a:p>
              <a:p>
                <a:pPr marL="0" indent="0" algn="l" rtl="0">
                  <a:buNone/>
                </a:pPr>
                <a:endParaRPr lang="en-US" sz="105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5261" y="1521796"/>
                <a:ext cx="8596668" cy="5405059"/>
              </a:xfrm>
              <a:blipFill rotWithShape="0">
                <a:blip r:embed="rId2"/>
                <a:stretch>
                  <a:fillRect t="-1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6063343" y="2456404"/>
            <a:ext cx="2461532" cy="1874436"/>
          </a:xfrm>
          <a:prstGeom prst="flowChartProcess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rtl="0"/>
            <a:endParaRPr lang="en-US">
              <a:latin typeface="Tahoma" pitchFamily="-109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8523201" y="2456404"/>
            <a:ext cx="2144799" cy="1874436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6472919" y="2456404"/>
            <a:ext cx="821191" cy="68580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/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-109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7620000" y="3363867"/>
            <a:ext cx="837310" cy="772704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rtl="0"/>
            <a:r>
              <a:rPr lang="en-US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itchFamily="-109" charset="0"/>
              </a:rPr>
              <a:t>C</a:t>
            </a: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6472919" y="3363867"/>
            <a:ext cx="805961" cy="772704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/>
            <a:r>
              <a:rPr lang="en-US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itchFamily="-109" charset="0"/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57926" y="4330840"/>
            <a:ext cx="29731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buAutoNum type="arabicPeriod"/>
            </a:pPr>
            <a:r>
              <a:rPr lang="en-US" dirty="0" err="1"/>
              <a:t>fromRef</a:t>
            </a:r>
            <a:r>
              <a:rPr lang="en-US" dirty="0"/>
              <a:t> = &amp;A</a:t>
            </a:r>
          </a:p>
          <a:p>
            <a:pPr marL="342900" indent="-342900" algn="l" rtl="0">
              <a:buAutoNum type="arabicPeriod"/>
            </a:pPr>
            <a:r>
              <a:rPr lang="en-US" dirty="0" err="1"/>
              <a:t>toRef</a:t>
            </a:r>
            <a:r>
              <a:rPr lang="en-US" dirty="0"/>
              <a:t> = null</a:t>
            </a:r>
          </a:p>
          <a:p>
            <a:pPr marL="342900" indent="-342900" algn="l" rtl="0">
              <a:buAutoNum type="arabicPeriod"/>
            </a:pPr>
            <a:r>
              <a:rPr lang="en-US" dirty="0" err="1"/>
              <a:t>toRef</a:t>
            </a:r>
            <a:r>
              <a:rPr lang="en-US" dirty="0"/>
              <a:t> = 1000</a:t>
            </a:r>
          </a:p>
          <a:p>
            <a:pPr marL="342900" indent="-342900" algn="l" rtl="0">
              <a:buAutoNum type="arabicPeriod"/>
            </a:pPr>
            <a:r>
              <a:rPr lang="en-US" dirty="0"/>
              <a:t>free = free + 40 = 1040</a:t>
            </a:r>
          </a:p>
          <a:p>
            <a:pPr marL="342900" indent="-342900" algn="l" rtl="0">
              <a:buAutoNum type="arabicPeriod"/>
            </a:pPr>
            <a:r>
              <a:rPr lang="en-US" dirty="0"/>
              <a:t>FA(</a:t>
            </a:r>
            <a:r>
              <a:rPr lang="en-US" dirty="0" err="1"/>
              <a:t>fromRef</a:t>
            </a:r>
            <a:r>
              <a:rPr lang="en-US" dirty="0"/>
              <a:t>)=1000</a:t>
            </a:r>
          </a:p>
          <a:p>
            <a:pPr marL="342900" indent="-342900" algn="l" rtl="0">
              <a:buAutoNum type="arabicPeriod"/>
            </a:pPr>
            <a:r>
              <a:rPr lang="en-US" dirty="0"/>
              <a:t>Return 1000</a:t>
            </a:r>
          </a:p>
          <a:p>
            <a:pPr marL="342900" indent="-342900" algn="l" rtl="0">
              <a:buAutoNum type="arabicPeriod"/>
            </a:pPr>
            <a:endParaRPr lang="en-US" dirty="0"/>
          </a:p>
          <a:p>
            <a:pPr marL="342900" indent="-342900" algn="l" rtl="0">
              <a:buAutoNum type="arabicPeriod"/>
            </a:pP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201339" y="1905977"/>
            <a:ext cx="1584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/>
              <a:t>free = 1000</a:t>
            </a:r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 flipH="1">
            <a:off x="8523201" y="2212235"/>
            <a:ext cx="366974" cy="25706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8536284" y="2449704"/>
            <a:ext cx="882842" cy="685800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/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-109" charset="0"/>
              </a:rPr>
              <a:t>A`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698334" y="1338641"/>
            <a:ext cx="89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/>
              <a:t>free = 1040</a:t>
            </a:r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 flipH="1">
            <a:off x="9514114" y="1984971"/>
            <a:ext cx="271515" cy="44677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 flipH="1">
            <a:off x="7250409" y="3096092"/>
            <a:ext cx="1535305" cy="5355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669783" y="1721311"/>
            <a:ext cx="1239296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rtl="0"/>
            <a:r>
              <a:rPr lang="en-US" dirty="0" err="1"/>
              <a:t>fromRef</a:t>
            </a:r>
            <a:endParaRPr lang="en-US" dirty="0"/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 flipH="1">
            <a:off x="7119151" y="3096093"/>
            <a:ext cx="118382" cy="46120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sp>
        <p:nvSpPr>
          <p:cNvPr id="33" name="Line 8"/>
          <p:cNvSpPr>
            <a:spLocks noChangeShapeType="1"/>
          </p:cNvSpPr>
          <p:nvPr/>
        </p:nvSpPr>
        <p:spPr bwMode="auto">
          <a:xfrm>
            <a:off x="6909079" y="2090644"/>
            <a:ext cx="1627205" cy="37455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sp>
        <p:nvSpPr>
          <p:cNvPr id="34" name="Line 8"/>
          <p:cNvSpPr>
            <a:spLocks noChangeShapeType="1"/>
          </p:cNvSpPr>
          <p:nvPr/>
        </p:nvSpPr>
        <p:spPr bwMode="auto">
          <a:xfrm>
            <a:off x="7278880" y="2579811"/>
            <a:ext cx="1257405" cy="212792"/>
          </a:xfrm>
          <a:prstGeom prst="line">
            <a:avLst/>
          </a:prstGeom>
          <a:ln w="38100">
            <a:solidFill>
              <a:schemeClr val="accent2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95381" y="1048306"/>
            <a:ext cx="816428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rtl="0"/>
            <a:r>
              <a:rPr lang="en-US" dirty="0" err="1"/>
              <a:t>fld</a:t>
            </a:r>
            <a:endParaRPr lang="en-US" dirty="0"/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4903596" y="1417637"/>
            <a:ext cx="931148" cy="40027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>
            <a:off x="6472918" y="2121593"/>
            <a:ext cx="533818" cy="310149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6472919" y="2792604"/>
            <a:ext cx="821191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693666" y="2812339"/>
            <a:ext cx="40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itchFamily="-109" charset="0"/>
              </a:rPr>
              <a:t>A</a:t>
            </a:r>
          </a:p>
          <a:p>
            <a:pPr algn="l" rtl="0"/>
            <a:endParaRPr lang="en-US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72919" y="2469303"/>
            <a:ext cx="436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/>
              <a:t>FA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H="1" flipV="1">
            <a:off x="6909080" y="1181039"/>
            <a:ext cx="1" cy="5402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669783" y="1181039"/>
            <a:ext cx="1" cy="5402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669783" y="1181039"/>
            <a:ext cx="12392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669784" y="885411"/>
            <a:ext cx="1021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/>
              <a:t>roots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Copying- recap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Test run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90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remove" nodeType="click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 animBg="1"/>
      <p:bldP spid="27" grpId="0" animBg="1"/>
      <p:bldP spid="28" grpId="0"/>
      <p:bldP spid="29" grpId="0" animBg="1"/>
      <p:bldP spid="30" grpId="0" animBg="1"/>
      <p:bldP spid="33" grpId="0" animBg="1"/>
      <p:bldP spid="34" grpId="0" animBg="1"/>
      <p:bldP spid="2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3" y="99390"/>
            <a:ext cx="9020332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</a:t>
            </a:r>
          </a:p>
          <a:p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Herlihy and Moss multi-version copying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– definitions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0765" y="1905000"/>
            <a:ext cx="99092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/>
              <a:t>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996" y="1905000"/>
            <a:ext cx="4950298" cy="371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2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3" y="99390"/>
            <a:ext cx="8883163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</a:t>
            </a:r>
          </a:p>
          <a:p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Herlihy and Moss multi-version copying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– definitions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596" y="4004709"/>
            <a:ext cx="97610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b="1" i="1" dirty="0" smtClean="0"/>
              <a:t>Round </a:t>
            </a:r>
            <a:r>
              <a:rPr lang="en-US" sz="2000" dirty="0" smtClean="0"/>
              <a:t>- an </a:t>
            </a:r>
            <a:r>
              <a:rPr lang="en-US" sz="2000" dirty="0"/>
              <a:t>interval during which every processor starts and completes a </a:t>
            </a:r>
            <a:r>
              <a:rPr lang="en-US" sz="2000" dirty="0" smtClean="0"/>
              <a:t>scan.</a:t>
            </a:r>
          </a:p>
        </p:txBody>
      </p:sp>
      <p:sp>
        <p:nvSpPr>
          <p:cNvPr id="2" name="Rectangle 1"/>
          <p:cNvSpPr/>
          <p:nvPr/>
        </p:nvSpPr>
        <p:spPr>
          <a:xfrm>
            <a:off x="73596" y="5010400"/>
            <a:ext cx="8239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b="1" i="1" dirty="0" smtClean="0"/>
              <a:t>Handshake bits- </a:t>
            </a:r>
            <a:r>
              <a:rPr lang="en-US" sz="2000" dirty="0" smtClean="0"/>
              <a:t>atomic bits, initially match.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73596" y="1905000"/>
            <a:ext cx="9486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b="1" i="1" dirty="0" smtClean="0"/>
              <a:t>Owner- </a:t>
            </a:r>
            <a:r>
              <a:rPr lang="en-US" sz="2000" dirty="0" smtClean="0"/>
              <a:t>A </a:t>
            </a:r>
            <a:r>
              <a:rPr lang="en-US" sz="2000" dirty="0"/>
              <a:t>processor </a:t>
            </a:r>
            <a:r>
              <a:rPr lang="en-US" sz="2000" dirty="0" smtClean="0"/>
              <a:t>which owns From-spaces.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73596" y="2363818"/>
            <a:ext cx="9486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b="1" i="1" dirty="0" smtClean="0"/>
              <a:t>Scanner- </a:t>
            </a:r>
            <a:r>
              <a:rPr lang="en-US" sz="2000" dirty="0" smtClean="0"/>
              <a:t>A mutator currently in running a scanning task.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73596" y="2793989"/>
            <a:ext cx="9486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b="1" i="1" dirty="0" smtClean="0"/>
              <a:t>Clean scan- </a:t>
            </a:r>
            <a:r>
              <a:rPr lang="en-US" sz="2000" dirty="0" smtClean="0"/>
              <a:t>for some </a:t>
            </a:r>
            <a:r>
              <a:rPr lang="en-US" sz="2000" b="1" i="1" dirty="0" smtClean="0"/>
              <a:t>scanner</a:t>
            </a:r>
            <a:r>
              <a:rPr lang="en-US" sz="2000" dirty="0" smtClean="0"/>
              <a:t>, a scan which completes </a:t>
            </a:r>
            <a:r>
              <a:rPr lang="en-US" sz="2000" dirty="0"/>
              <a:t>without finding any pointers to versions in </a:t>
            </a:r>
            <a:r>
              <a:rPr lang="en-US" sz="2000" b="1" dirty="0"/>
              <a:t>any</a:t>
            </a:r>
            <a:r>
              <a:rPr lang="en-US" sz="2000" dirty="0"/>
              <a:t> </a:t>
            </a:r>
            <a:r>
              <a:rPr lang="en-US" sz="2000" dirty="0" smtClean="0"/>
              <a:t>From-space.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73596" y="3515521"/>
            <a:ext cx="9486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b="1" i="1" dirty="0" smtClean="0"/>
              <a:t>Dirty scan- </a:t>
            </a:r>
            <a:r>
              <a:rPr lang="en-US" sz="2000" dirty="0" smtClean="0"/>
              <a:t>opposite of clean.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73596" y="4510227"/>
            <a:ext cx="97610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b="1" i="1" dirty="0" smtClean="0"/>
              <a:t>Clean round- </a:t>
            </a:r>
            <a:r>
              <a:rPr lang="en-US" sz="2000" dirty="0" smtClean="0"/>
              <a:t>one </a:t>
            </a:r>
            <a:r>
              <a:rPr lang="en-US" sz="2000" dirty="0"/>
              <a:t>in which every scan is clean and no processor executes a </a:t>
            </a:r>
            <a:r>
              <a:rPr lang="en-US" sz="2000" dirty="0" smtClean="0"/>
              <a:t>flip.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248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1" grpId="0"/>
      <p:bldP spid="13" grpId="0"/>
      <p:bldP spid="14" grpId="0"/>
      <p:bldP spid="1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3" y="99390"/>
            <a:ext cx="8883163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</a:t>
            </a:r>
          </a:p>
          <a:p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Herlihy and Moss multi-version copying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– how does it work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0765" y="1905000"/>
            <a:ext cx="99092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/>
              <a:t>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278859" y="1905000"/>
            <a:ext cx="9486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The </a:t>
            </a:r>
            <a:r>
              <a:rPr lang="en-US" sz="2000" dirty="0"/>
              <a:t>processors </a:t>
            </a:r>
            <a:r>
              <a:rPr lang="en-US" sz="2000" dirty="0" smtClean="0"/>
              <a:t>need to cooperate!    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278859" y="2651571"/>
            <a:ext cx="91472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/>
              <a:t>Each processor is responsible for scanning its own </a:t>
            </a:r>
            <a:r>
              <a:rPr lang="en-US" sz="2000" dirty="0" smtClean="0"/>
              <a:t>To-space and local variables on its stack </a:t>
            </a:r>
            <a:r>
              <a:rPr lang="en-US" sz="2000" dirty="0"/>
              <a:t>for </a:t>
            </a:r>
            <a:r>
              <a:rPr lang="en-US" sz="2000" dirty="0" smtClean="0"/>
              <a:t>From-space pointers.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44228" y="4334616"/>
            <a:ext cx="8787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dirty="0" smtClean="0"/>
              <a:t>Only if the object does </a:t>
            </a:r>
            <a:r>
              <a:rPr lang="en-US" dirty="0"/>
              <a:t>not have a current To-space copy in some processor.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8858" y="3517492"/>
            <a:ext cx="92816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/>
              <a:t>Each processor is responsible </a:t>
            </a:r>
            <a:r>
              <a:rPr lang="en-US" sz="2000" dirty="0" smtClean="0"/>
              <a:t>for copying </a:t>
            </a:r>
            <a:r>
              <a:rPr lang="en-US" sz="2000" dirty="0"/>
              <a:t>any From- space object it </a:t>
            </a:r>
            <a:r>
              <a:rPr lang="en-US" sz="2000" dirty="0" smtClean="0"/>
              <a:t>finds.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444228" y="3926054"/>
            <a:ext cx="8816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dirty="0" smtClean="0"/>
              <a:t>Includ­ing </a:t>
            </a:r>
            <a:r>
              <a:rPr lang="en-US" dirty="0"/>
              <a:t>objects in From-spaces of other </a:t>
            </a:r>
            <a:r>
              <a:rPr lang="en-US" dirty="0" smtClean="0"/>
              <a:t>processors</a:t>
            </a:r>
            <a:r>
              <a:rPr lang="en-US" dirty="0"/>
              <a:t>!</a:t>
            </a:r>
          </a:p>
        </p:txBody>
      </p:sp>
      <p:sp>
        <p:nvSpPr>
          <p:cNvPr id="5" name="Up Arrow 4"/>
          <p:cNvSpPr/>
          <p:nvPr/>
        </p:nvSpPr>
        <p:spPr>
          <a:xfrm>
            <a:off x="4221804" y="4743178"/>
            <a:ext cx="447472" cy="9283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ectangle 14"/>
          <p:cNvSpPr/>
          <p:nvPr/>
        </p:nvSpPr>
        <p:spPr>
          <a:xfrm>
            <a:off x="2621431" y="5710775"/>
            <a:ext cx="3896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 smtClean="0"/>
              <a:t>But how can it know?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3360734" y="6232560"/>
            <a:ext cx="3896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 smtClean="0"/>
              <a:t>Stay tuned…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389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11" grpId="0"/>
      <p:bldP spid="14" grpId="0"/>
      <p:bldP spid="5" grpId="0" animBg="1"/>
      <p:bldP spid="15" grpId="0"/>
      <p:bldP spid="1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3" y="99390"/>
            <a:ext cx="8883163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</a:t>
            </a:r>
          </a:p>
          <a:p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Herlihy and Moss multi-version copying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– how does it work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0765" y="1905000"/>
            <a:ext cx="99092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/>
              <a:t>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412" y="3524292"/>
            <a:ext cx="4762500" cy="20002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35431" y="2105055"/>
            <a:ext cx="91472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3200" dirty="0" smtClean="0"/>
              <a:t>One flip is for the weak 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591765" y="2885986"/>
            <a:ext cx="92428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/>
              <a:t>A processor can flip at any time during its mutator </a:t>
            </a:r>
            <a:r>
              <a:rPr lang="en-US" sz="2000" dirty="0" smtClean="0"/>
              <a:t>task and as many times as it needs **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20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3" y="99390"/>
            <a:ext cx="8883163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</a:t>
            </a:r>
          </a:p>
          <a:p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Herlihy and Moss multi-version copying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– how does it work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0765" y="1905000"/>
            <a:ext cx="99092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/>
              <a:t>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677333" y="2430164"/>
            <a:ext cx="9761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When </a:t>
            </a:r>
            <a:r>
              <a:rPr lang="en-US" sz="2000" dirty="0"/>
              <a:t>its </a:t>
            </a:r>
            <a:r>
              <a:rPr lang="en-US" sz="2000" dirty="0" smtClean="0"/>
              <a:t>To-space </a:t>
            </a:r>
            <a:r>
              <a:rPr lang="en-US" sz="2000" dirty="0"/>
              <a:t>is </a:t>
            </a:r>
            <a:r>
              <a:rPr lang="en-US" sz="2000" dirty="0" smtClean="0"/>
              <a:t>full (and not during a scan).</a:t>
            </a:r>
          </a:p>
          <a:p>
            <a:pPr algn="l" rtl="0"/>
            <a:r>
              <a:rPr lang="en-US" sz="2000" dirty="0" smtClean="0"/>
              <a:t>    *Just as </a:t>
            </a:r>
            <a:r>
              <a:rPr lang="en-US" sz="2000" dirty="0"/>
              <a:t>long as it has sufficient free space to allocate a new </a:t>
            </a:r>
            <a:r>
              <a:rPr lang="en-US" sz="2000" dirty="0" smtClean="0"/>
              <a:t>To-space.</a:t>
            </a:r>
          </a:p>
        </p:txBody>
      </p:sp>
      <p:sp>
        <p:nvSpPr>
          <p:cNvPr id="2" name="Rectangle 1"/>
          <p:cNvSpPr/>
          <p:nvPr/>
        </p:nvSpPr>
        <p:spPr>
          <a:xfrm>
            <a:off x="210765" y="4978551"/>
            <a:ext cx="84283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A processor cannot </a:t>
            </a:r>
            <a:r>
              <a:rPr lang="en-US" sz="2000" dirty="0"/>
              <a:t>free its </a:t>
            </a:r>
            <a:r>
              <a:rPr lang="en-US" sz="2000" dirty="0" smtClean="0"/>
              <a:t>From-spaces </a:t>
            </a:r>
            <a:r>
              <a:rPr lang="en-US" sz="2000" dirty="0"/>
              <a:t>until it can be sure no other </a:t>
            </a:r>
            <a:endParaRPr lang="en-US" sz="2000" dirty="0" smtClean="0"/>
          </a:p>
          <a:p>
            <a:pPr algn="l" rtl="0"/>
            <a:r>
              <a:rPr lang="en-US" sz="2000" dirty="0"/>
              <a:t> </a:t>
            </a:r>
            <a:r>
              <a:rPr lang="en-US" sz="2000" dirty="0" smtClean="0"/>
              <a:t>   processor </a:t>
            </a:r>
            <a:r>
              <a:rPr lang="en-US" sz="2000" dirty="0"/>
              <a:t>holds references to any of its </a:t>
            </a:r>
            <a:r>
              <a:rPr lang="en-US" sz="2000" dirty="0" smtClean="0"/>
              <a:t>From-space </a:t>
            </a:r>
            <a:r>
              <a:rPr lang="en-US" sz="2000" dirty="0"/>
              <a:t>objects.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0765" y="3356667"/>
            <a:ext cx="97610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/>
              <a:t>After a processor executes a </a:t>
            </a:r>
            <a:r>
              <a:rPr lang="en-US" sz="2000" dirty="0" smtClean="0"/>
              <a:t>flip, a new From-space is generated.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0765" y="1967527"/>
            <a:ext cx="9486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sz="2000" dirty="0" smtClean="0"/>
              <a:t>So, when does a process need to flip?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5360" y="3945587"/>
            <a:ext cx="96546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This From-space </a:t>
            </a:r>
            <a:r>
              <a:rPr lang="en-US" sz="2000" dirty="0"/>
              <a:t>can be </a:t>
            </a:r>
            <a:r>
              <a:rPr lang="en-US" sz="2000" dirty="0" smtClean="0"/>
              <a:t>reclaimed only  </a:t>
            </a:r>
            <a:r>
              <a:rPr lang="en-US" sz="2000" dirty="0"/>
              <a:t>after completion of a subsequent clean round.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22577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3" grpId="0"/>
      <p:bldP spid="1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3" y="99390"/>
            <a:ext cx="9264335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</a:t>
            </a:r>
          </a:p>
          <a:p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Herlihy and Moss multi-version copying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– managing versions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596" y="1751112"/>
            <a:ext cx="9486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Need a way of managing and keeping track of versions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73596" y="2176835"/>
            <a:ext cx="9486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Maintain a </a:t>
            </a:r>
            <a:r>
              <a:rPr lang="en-US" sz="2000" dirty="0"/>
              <a:t>forwarding pointer field </a:t>
            </a:r>
            <a:r>
              <a:rPr lang="en-US" sz="2000" b="1" i="1" dirty="0"/>
              <a:t>next</a:t>
            </a:r>
            <a:r>
              <a:rPr lang="en-US" sz="2000" dirty="0"/>
              <a:t> at all times in each object, </a:t>
            </a:r>
            <a:r>
              <a:rPr lang="en-US" sz="2000" dirty="0" smtClean="0"/>
              <a:t>referring to its next (newer version).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7" y="6717692"/>
            <a:ext cx="2516386" cy="18135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244" y="2809443"/>
            <a:ext cx="45159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For the current version, next=null.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682885" y="3799292"/>
            <a:ext cx="846306" cy="540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dirty="0" smtClean="0"/>
              <a:t> A</a:t>
            </a:r>
            <a:endParaRPr lang="he-IL" dirty="0"/>
          </a:p>
        </p:txBody>
      </p:sp>
      <p:cxnSp>
        <p:nvCxnSpPr>
          <p:cNvPr id="16" name="Straight Connector 15"/>
          <p:cNvCxnSpPr>
            <a:stCxn id="6" idx="0"/>
          </p:cNvCxnSpPr>
          <p:nvPr/>
        </p:nvCxnSpPr>
        <p:spPr>
          <a:xfrm>
            <a:off x="2106038" y="3799292"/>
            <a:ext cx="4864" cy="5409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76145" y="3795185"/>
            <a:ext cx="846306" cy="540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dirty="0" smtClean="0"/>
              <a:t>A1</a:t>
            </a:r>
            <a:endParaRPr lang="he-IL" dirty="0"/>
          </a:p>
        </p:txBody>
      </p:sp>
      <p:cxnSp>
        <p:nvCxnSpPr>
          <p:cNvPr id="19" name="Straight Connector 18"/>
          <p:cNvCxnSpPr>
            <a:stCxn id="18" idx="0"/>
          </p:cNvCxnSpPr>
          <p:nvPr/>
        </p:nvCxnSpPr>
        <p:spPr>
          <a:xfrm>
            <a:off x="3299298" y="3795185"/>
            <a:ext cx="4864" cy="5409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095345" y="3796924"/>
            <a:ext cx="846306" cy="540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dirty="0" smtClean="0"/>
              <a:t>A2</a:t>
            </a:r>
            <a:endParaRPr lang="he-IL" dirty="0"/>
          </a:p>
        </p:txBody>
      </p:sp>
      <p:cxnSp>
        <p:nvCxnSpPr>
          <p:cNvPr id="21" name="Straight Connector 20"/>
          <p:cNvCxnSpPr>
            <a:stCxn id="20" idx="0"/>
          </p:cNvCxnSpPr>
          <p:nvPr/>
        </p:nvCxnSpPr>
        <p:spPr>
          <a:xfrm>
            <a:off x="4518498" y="3796924"/>
            <a:ext cx="4864" cy="5409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364803" y="3795185"/>
            <a:ext cx="1143001" cy="540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dirty="0" smtClean="0"/>
              <a:t>A3   </a:t>
            </a:r>
            <a:r>
              <a:rPr lang="en-US" b="1" dirty="0" smtClean="0">
                <a:ln w="0"/>
                <a:solidFill>
                  <a:schemeClr val="tx1"/>
                </a:solidFill>
              </a:rPr>
              <a:t>Null</a:t>
            </a:r>
            <a:endParaRPr lang="he-IL" b="1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5783092" y="3795185"/>
            <a:ext cx="9730" cy="5409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8" idx="1"/>
          </p:cNvCxnSpPr>
          <p:nvPr/>
        </p:nvCxnSpPr>
        <p:spPr>
          <a:xfrm>
            <a:off x="2266545" y="4061939"/>
            <a:ext cx="609600" cy="3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488177" y="4058224"/>
            <a:ext cx="609600" cy="3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704945" y="4063796"/>
            <a:ext cx="609600" cy="3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10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2.08333E-6 -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5" grpId="0"/>
      <p:bldP spid="6" grpId="0" animBg="1"/>
      <p:bldP spid="18" grpId="0" animBg="1"/>
      <p:bldP spid="20" grpId="0" animBg="1"/>
      <p:bldP spid="2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1651">
            <a:off x="6527647" y="2595041"/>
            <a:ext cx="1059402" cy="148262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3" y="99390"/>
            <a:ext cx="9264335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</a:t>
            </a:r>
          </a:p>
          <a:p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Herlihy and Moss multi-version copying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– managing versions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133" y="1949221"/>
            <a:ext cx="97610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/>
              <a:t>When copying a </a:t>
            </a:r>
            <a:r>
              <a:rPr lang="en-US" sz="2000" dirty="0" smtClean="0"/>
              <a:t>From-space </a:t>
            </a:r>
            <a:r>
              <a:rPr lang="en-US" sz="2000" dirty="0"/>
              <a:t>object into its own </a:t>
            </a:r>
            <a:r>
              <a:rPr lang="en-US" sz="2000" dirty="0" smtClean="0"/>
              <a:t>To-space</a:t>
            </a:r>
            <a:r>
              <a:rPr lang="en-US" sz="2000" dirty="0"/>
              <a:t>, a scanning processor atomically installs the </a:t>
            </a:r>
            <a:r>
              <a:rPr lang="en-US" sz="2000" dirty="0" smtClean="0"/>
              <a:t>To-space </a:t>
            </a:r>
            <a:r>
              <a:rPr lang="en-US" sz="2000" dirty="0"/>
              <a:t>copy at the end of the version chain using CompareAndSwap, making it </a:t>
            </a:r>
            <a:r>
              <a:rPr lang="en-US" sz="2000" dirty="0" smtClean="0"/>
              <a:t>current.</a:t>
            </a:r>
          </a:p>
        </p:txBody>
      </p:sp>
      <p:sp>
        <p:nvSpPr>
          <p:cNvPr id="2" name="Rectangle 1"/>
          <p:cNvSpPr/>
          <p:nvPr/>
        </p:nvSpPr>
        <p:spPr>
          <a:xfrm>
            <a:off x="505317" y="5785809"/>
            <a:ext cx="84283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Every </a:t>
            </a:r>
            <a:r>
              <a:rPr lang="en-US" sz="2000" dirty="0"/>
              <a:t>mutator heap access must traverse to the end of the chain of versions before per­forming the </a:t>
            </a:r>
            <a:r>
              <a:rPr lang="en-US" sz="2000" dirty="0" smtClean="0"/>
              <a:t>access</a:t>
            </a:r>
            <a:r>
              <a:rPr lang="en-US" sz="2000" dirty="0"/>
              <a:t>!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697446" y="3669502"/>
            <a:ext cx="846306" cy="540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dirty="0" smtClean="0"/>
              <a:t> A</a:t>
            </a:r>
            <a:endParaRPr lang="he-IL" dirty="0"/>
          </a:p>
        </p:txBody>
      </p:sp>
      <p:cxnSp>
        <p:nvCxnSpPr>
          <p:cNvPr id="31" name="Straight Connector 30"/>
          <p:cNvCxnSpPr>
            <a:stCxn id="30" idx="0"/>
          </p:cNvCxnSpPr>
          <p:nvPr/>
        </p:nvCxnSpPr>
        <p:spPr>
          <a:xfrm>
            <a:off x="2120599" y="3669502"/>
            <a:ext cx="4864" cy="5409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890706" y="3665395"/>
            <a:ext cx="846306" cy="540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dirty="0" smtClean="0"/>
              <a:t>A1</a:t>
            </a:r>
            <a:endParaRPr lang="he-IL" dirty="0"/>
          </a:p>
        </p:txBody>
      </p:sp>
      <p:cxnSp>
        <p:nvCxnSpPr>
          <p:cNvPr id="34" name="Straight Connector 33"/>
          <p:cNvCxnSpPr>
            <a:stCxn id="32" idx="0"/>
          </p:cNvCxnSpPr>
          <p:nvPr/>
        </p:nvCxnSpPr>
        <p:spPr>
          <a:xfrm>
            <a:off x="3313859" y="3665395"/>
            <a:ext cx="4864" cy="5409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109906" y="3667134"/>
            <a:ext cx="846306" cy="540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dirty="0" smtClean="0"/>
              <a:t>A2</a:t>
            </a:r>
            <a:endParaRPr lang="he-IL" dirty="0"/>
          </a:p>
        </p:txBody>
      </p:sp>
      <p:cxnSp>
        <p:nvCxnSpPr>
          <p:cNvPr id="36" name="Straight Connector 35"/>
          <p:cNvCxnSpPr>
            <a:stCxn id="35" idx="0"/>
          </p:cNvCxnSpPr>
          <p:nvPr/>
        </p:nvCxnSpPr>
        <p:spPr>
          <a:xfrm>
            <a:off x="4533059" y="3667134"/>
            <a:ext cx="4864" cy="5409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379364" y="3665395"/>
            <a:ext cx="1143001" cy="540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dirty="0" smtClean="0"/>
              <a:t>A3    </a:t>
            </a:r>
            <a:r>
              <a:rPr lang="en-US" b="1" dirty="0" smtClean="0">
                <a:ln w="0"/>
                <a:solidFill>
                  <a:schemeClr val="tx1"/>
                </a:solidFill>
              </a:rPr>
              <a:t>null</a:t>
            </a:r>
            <a:endParaRPr lang="he-IL" b="1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5797653" y="3665395"/>
            <a:ext cx="9730" cy="5409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32" idx="1"/>
          </p:cNvCxnSpPr>
          <p:nvPr/>
        </p:nvCxnSpPr>
        <p:spPr>
          <a:xfrm>
            <a:off x="2281106" y="3932149"/>
            <a:ext cx="609600" cy="3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502738" y="3928434"/>
            <a:ext cx="609600" cy="3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719506" y="3934006"/>
            <a:ext cx="609600" cy="3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5376933" y="3665395"/>
            <a:ext cx="1143001" cy="540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dirty="0" smtClean="0"/>
              <a:t>A3</a:t>
            </a:r>
            <a:endParaRPr lang="he-IL" b="1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5795222" y="3665395"/>
            <a:ext cx="9730" cy="5409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183824" y="3943687"/>
            <a:ext cx="8735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7091657" y="3665395"/>
            <a:ext cx="1143001" cy="540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dirty="0" smtClean="0"/>
              <a:t>A3    </a:t>
            </a:r>
            <a:r>
              <a:rPr lang="en-US" b="1" dirty="0" smtClean="0">
                <a:ln w="0"/>
                <a:solidFill>
                  <a:schemeClr val="tx1"/>
                </a:solidFill>
              </a:rPr>
              <a:t>null</a:t>
            </a:r>
            <a:endParaRPr lang="he-IL" b="1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7509946" y="3665395"/>
            <a:ext cx="9730" cy="5409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7089226" y="3665395"/>
            <a:ext cx="1143001" cy="540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dirty="0" smtClean="0"/>
              <a:t>A4   </a:t>
            </a:r>
            <a:r>
              <a:rPr lang="en-US" b="1" dirty="0" smtClean="0">
                <a:solidFill>
                  <a:schemeClr val="tx1"/>
                </a:solidFill>
              </a:rPr>
              <a:t>Null</a:t>
            </a:r>
            <a:endParaRPr lang="he-IL" b="1" dirty="0">
              <a:solidFill>
                <a:schemeClr val="tx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7507515" y="3665395"/>
            <a:ext cx="9730" cy="5409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519934" y="4232772"/>
            <a:ext cx="2117617" cy="739377"/>
            <a:chOff x="7950409" y="4178729"/>
            <a:chExt cx="2117617" cy="739377"/>
          </a:xfrm>
        </p:grpSpPr>
        <p:cxnSp>
          <p:nvCxnSpPr>
            <p:cNvPr id="11" name="Straight Arrow Connector 10"/>
            <p:cNvCxnSpPr/>
            <p:nvPr/>
          </p:nvCxnSpPr>
          <p:spPr>
            <a:xfrm flipH="1" flipV="1">
              <a:off x="8706764" y="4178729"/>
              <a:ext cx="9220" cy="3738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7950409" y="4517996"/>
              <a:ext cx="21176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/>
              <a:r>
                <a:rPr lang="en-US" sz="2000" dirty="0" smtClean="0"/>
                <a:t>To-space version</a:t>
              </a:r>
              <a:endParaRPr lang="en-US" sz="2000" dirty="0"/>
            </a:p>
          </p:txBody>
        </p:sp>
      </p:grpSp>
      <p:sp>
        <p:nvSpPr>
          <p:cNvPr id="54" name="Down Arrow 53"/>
          <p:cNvSpPr/>
          <p:nvPr/>
        </p:nvSpPr>
        <p:spPr>
          <a:xfrm>
            <a:off x="4216894" y="4474944"/>
            <a:ext cx="632330" cy="11804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922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43" grpId="0" animBg="1"/>
      <p:bldP spid="43" grpId="1" animBg="1"/>
      <p:bldP spid="49" grpId="0" animBg="1"/>
      <p:bldP spid="51" grpId="0" animBg="1"/>
      <p:bldP spid="51" grpId="1" animBg="1"/>
      <p:bldP spid="5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3" y="99390"/>
            <a:ext cx="8883163" cy="15522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</a:t>
            </a:r>
          </a:p>
          <a:p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Herlihy and Moss multi-version copying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– the algorithm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6926" y="2290503"/>
            <a:ext cx="8655985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Find-current(x)</a:t>
            </a:r>
          </a:p>
          <a:p>
            <a:pPr algn="l" rtl="0"/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while </a:t>
            </a:r>
            <a:r>
              <a:rPr lang="en-US" dirty="0" err="1" smtClean="0">
                <a:sym typeface="Wingdings" panose="05000000000000000000" pitchFamily="2" charset="2"/>
              </a:rPr>
              <a:t>x.next</a:t>
            </a:r>
            <a:r>
              <a:rPr lang="en-US" dirty="0" smtClean="0">
                <a:sym typeface="Wingdings" panose="05000000000000000000" pitchFamily="2" charset="2"/>
              </a:rPr>
              <a:t>!=null </a:t>
            </a:r>
          </a:p>
          <a:p>
            <a:pPr algn="l" rtl="0"/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	x  </a:t>
            </a:r>
            <a:r>
              <a:rPr lang="en-US" dirty="0" err="1" smtClean="0">
                <a:sym typeface="Wingdings" panose="05000000000000000000" pitchFamily="2" charset="2"/>
              </a:rPr>
              <a:t>x.next</a:t>
            </a:r>
            <a:endParaRPr lang="en-US" dirty="0" smtClean="0">
              <a:sym typeface="Wingdings" panose="05000000000000000000" pitchFamily="2" charset="2"/>
            </a:endParaRPr>
          </a:p>
          <a:p>
            <a:pPr algn="l" rtl="0"/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return x</a:t>
            </a:r>
          </a:p>
        </p:txBody>
      </p:sp>
      <p:sp>
        <p:nvSpPr>
          <p:cNvPr id="6" name="Rectangle 5"/>
          <p:cNvSpPr/>
          <p:nvPr/>
        </p:nvSpPr>
        <p:spPr>
          <a:xfrm>
            <a:off x="526925" y="4129732"/>
            <a:ext cx="8655985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Fetch (</a:t>
            </a:r>
            <a:r>
              <a:rPr lang="en-US" dirty="0" err="1" smtClean="0"/>
              <a:t>x,i</a:t>
            </a:r>
            <a:r>
              <a:rPr lang="en-US" dirty="0" smtClean="0"/>
              <a:t>)</a:t>
            </a:r>
          </a:p>
          <a:p>
            <a:pPr algn="l" rtl="0"/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x  find-current (x)</a:t>
            </a:r>
          </a:p>
          <a:p>
            <a:pPr algn="l" rtl="0"/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return x[</a:t>
            </a:r>
            <a:r>
              <a:rPr lang="en-US" dirty="0" err="1" smtClean="0">
                <a:sym typeface="Wingdings" panose="05000000000000000000" pitchFamily="2" charset="2"/>
              </a:rPr>
              <a:t>i</a:t>
            </a:r>
            <a:r>
              <a:rPr lang="en-US" dirty="0" smtClean="0">
                <a:sym typeface="Wingdings" panose="05000000000000000000" pitchFamily="2" charset="2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7402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3" y="99390"/>
            <a:ext cx="9020332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</a:t>
            </a:r>
          </a:p>
          <a:p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Herlihy and Moss multi-version copying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–</a:t>
            </a:r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managing versions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0765" y="1905000"/>
            <a:ext cx="99092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/>
              <a:t>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73596" y="2380223"/>
            <a:ext cx="9761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Every store </a:t>
            </a:r>
            <a:r>
              <a:rPr lang="en-US" sz="2000" dirty="0"/>
              <a:t>into an object creates a new version of the object in the mutat­ing processor's </a:t>
            </a:r>
            <a:r>
              <a:rPr lang="en-US" sz="2000" dirty="0" smtClean="0"/>
              <a:t>To-space.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596" y="1751112"/>
            <a:ext cx="9486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Need a way to stay lock-free and make sure heap updates aren’t lost.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602857" y="4991862"/>
            <a:ext cx="84283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Scanning and </a:t>
            </a:r>
            <a:r>
              <a:rPr lang="en-US" sz="2000" dirty="0"/>
              <a:t>copying require no global </a:t>
            </a:r>
            <a:r>
              <a:rPr lang="en-US" sz="2000" dirty="0" smtClean="0"/>
              <a:t>synchronization, </a:t>
            </a:r>
            <a:r>
              <a:rPr lang="en-US" sz="2000" dirty="0"/>
              <a:t>while preserving all mutator updates.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3944519" y="3556722"/>
            <a:ext cx="632330" cy="11804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374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  <p:bldP spid="1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3" y="99390"/>
            <a:ext cx="8883163" cy="15522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</a:t>
            </a:r>
          </a:p>
          <a:p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Herlihy and Moss multi-version copying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– the algorithm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6654" y="2027857"/>
            <a:ext cx="8655985" cy="369331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Store(x, </a:t>
            </a:r>
            <a:r>
              <a:rPr lang="en-US" dirty="0" err="1" smtClean="0"/>
              <a:t>i</a:t>
            </a:r>
            <a:r>
              <a:rPr lang="en-US" dirty="0" smtClean="0"/>
              <a:t>, value)</a:t>
            </a:r>
          </a:p>
          <a:p>
            <a:pPr algn="l" rtl="0"/>
            <a:r>
              <a:rPr lang="en-US" dirty="0"/>
              <a:t>	</a:t>
            </a:r>
            <a:r>
              <a:rPr lang="en-US" dirty="0" smtClean="0"/>
              <a:t>/* Allocate space (in my To-space) for a new version of x */</a:t>
            </a:r>
          </a:p>
          <a:p>
            <a:pPr algn="l" rtl="0"/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temp  </a:t>
            </a:r>
            <a:r>
              <a:rPr lang="en-US" dirty="0" err="1" smtClean="0">
                <a:sym typeface="Wingdings" panose="05000000000000000000" pitchFamily="2" charset="2"/>
              </a:rPr>
              <a:t>allocateSpaceForNewVersion</a:t>
            </a:r>
            <a:r>
              <a:rPr lang="en-US" dirty="0" smtClean="0">
                <a:sym typeface="Wingdings" panose="05000000000000000000" pitchFamily="2" charset="2"/>
              </a:rPr>
              <a:t>()</a:t>
            </a:r>
          </a:p>
          <a:p>
            <a:pPr algn="l" rtl="0"/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while true</a:t>
            </a:r>
          </a:p>
          <a:p>
            <a:pPr algn="l" rtl="0"/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	/* Find current version of x and to new version */</a:t>
            </a:r>
          </a:p>
          <a:p>
            <a:pPr algn="l" rtl="0"/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	x  find-current (x)</a:t>
            </a:r>
          </a:p>
          <a:p>
            <a:pPr algn="l" rtl="0"/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	for </a:t>
            </a:r>
            <a:r>
              <a:rPr lang="en-US" dirty="0" err="1" smtClean="0">
                <a:sym typeface="Wingdings" panose="05000000000000000000" pitchFamily="2" charset="2"/>
              </a:rPr>
              <a:t>i</a:t>
            </a:r>
            <a:r>
              <a:rPr lang="en-US" dirty="0" smtClean="0">
                <a:sym typeface="Wingdings" panose="05000000000000000000" pitchFamily="2" charset="2"/>
              </a:rPr>
              <a:t> in [0,x.size)</a:t>
            </a:r>
          </a:p>
          <a:p>
            <a:pPr algn="l" rtl="0"/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		temp[</a:t>
            </a:r>
            <a:r>
              <a:rPr lang="en-US" dirty="0" err="1" smtClean="0">
                <a:sym typeface="Wingdings" panose="05000000000000000000" pitchFamily="2" charset="2"/>
              </a:rPr>
              <a:t>i</a:t>
            </a:r>
            <a:r>
              <a:rPr lang="en-US" dirty="0" smtClean="0">
                <a:sym typeface="Wingdings" panose="05000000000000000000" pitchFamily="2" charset="2"/>
              </a:rPr>
              <a:t>]  x[</a:t>
            </a:r>
            <a:r>
              <a:rPr lang="en-US" dirty="0" err="1" smtClean="0">
                <a:sym typeface="Wingdings" panose="05000000000000000000" pitchFamily="2" charset="2"/>
              </a:rPr>
              <a:t>i</a:t>
            </a:r>
            <a:r>
              <a:rPr lang="en-US" dirty="0" smtClean="0">
                <a:sym typeface="Wingdings" panose="05000000000000000000" pitchFamily="2" charset="2"/>
              </a:rPr>
              <a:t>]</a:t>
            </a:r>
          </a:p>
          <a:p>
            <a:pPr algn="l" rtl="0"/>
            <a:r>
              <a:rPr lang="en-US" dirty="0" smtClean="0">
                <a:sym typeface="Wingdings" panose="05000000000000000000" pitchFamily="2" charset="2"/>
              </a:rPr>
              <a:t>	/* Set new value to new version */</a:t>
            </a:r>
          </a:p>
          <a:p>
            <a:pPr algn="l" rtl="0"/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temp[</a:t>
            </a:r>
            <a:r>
              <a:rPr lang="en-US" dirty="0" err="1" smtClean="0">
                <a:sym typeface="Wingdings" panose="05000000000000000000" pitchFamily="2" charset="2"/>
              </a:rPr>
              <a:t>i</a:t>
            </a:r>
            <a:r>
              <a:rPr lang="en-US" dirty="0" smtClean="0">
                <a:sym typeface="Wingdings" panose="05000000000000000000" pitchFamily="2" charset="2"/>
              </a:rPr>
              <a:t>]  value</a:t>
            </a:r>
          </a:p>
          <a:p>
            <a:pPr algn="l" rtl="0"/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/* Try setting the new version of x */</a:t>
            </a:r>
          </a:p>
          <a:p>
            <a:pPr algn="l" rtl="0"/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if </a:t>
            </a:r>
            <a:r>
              <a:rPr lang="en-US" dirty="0" err="1" smtClean="0">
                <a:sym typeface="Wingdings" panose="05000000000000000000" pitchFamily="2" charset="2"/>
              </a:rPr>
              <a:t>compare&amp;swap</a:t>
            </a:r>
            <a:r>
              <a:rPr lang="en-US" dirty="0" smtClean="0">
                <a:sym typeface="Wingdings" panose="05000000000000000000" pitchFamily="2" charset="2"/>
              </a:rPr>
              <a:t> (</a:t>
            </a:r>
            <a:r>
              <a:rPr lang="en-US" dirty="0" err="1" smtClean="0">
                <a:sym typeface="Wingdings" panose="05000000000000000000" pitchFamily="2" charset="2"/>
              </a:rPr>
              <a:t>x.next,null,temp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pPr algn="l" rtl="0"/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	return</a:t>
            </a:r>
          </a:p>
        </p:txBody>
      </p:sp>
    </p:spTree>
    <p:extLst>
      <p:ext uri="{BB962C8B-B14F-4D97-AF65-F5344CB8AC3E}">
        <p14:creationId xmlns:p14="http://schemas.microsoft.com/office/powerpoint/2010/main" val="300920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2903" y="1498548"/>
                <a:ext cx="8596668" cy="5826177"/>
              </a:xfrm>
            </p:spPr>
            <p:txBody>
              <a:bodyPr>
                <a:noAutofit/>
              </a:bodyPr>
              <a:lstStyle/>
              <a:p>
                <a:pPr marL="0" indent="0" algn="l" rtl="0">
                  <a:buNone/>
                </a:pPr>
                <a:r>
                  <a:rPr lang="en-US" sz="1100" dirty="0"/>
                  <a:t>process(</a:t>
                </a:r>
                <a:r>
                  <a:rPr lang="en-US" sz="1100" dirty="0" err="1"/>
                  <a:t>fld</a:t>
                </a:r>
                <a:r>
                  <a:rPr lang="en-US" sz="1100" dirty="0"/>
                  <a:t>):</a:t>
                </a:r>
              </a:p>
              <a:p>
                <a:pPr marL="0" indent="0" algn="l" rtl="0">
                  <a:buNone/>
                </a:pPr>
                <a:r>
                  <a:rPr lang="en-US" sz="1100" b="1" dirty="0"/>
                  <a:t>	</a:t>
                </a:r>
                <a:r>
                  <a:rPr lang="en-US" sz="1100" dirty="0" err="1"/>
                  <a:t>fromRef</a:t>
                </a:r>
                <a:r>
                  <a:rPr lang="en-US" sz="1100" dirty="0"/>
                  <a:t> </a:t>
                </a:r>
                <a14:m>
                  <m:oMath xmlns:m="http://schemas.openxmlformats.org/officeDocument/2006/math">
                    <m:r>
                      <a:rPr lang="en-US" sz="1100" i="1">
                        <a:latin typeface="Cambria Math"/>
                      </a:rPr>
                      <m:t>←</m:t>
                    </m:r>
                  </m:oMath>
                </a14:m>
                <a:r>
                  <a:rPr lang="en-US" sz="1100" dirty="0"/>
                  <a:t> *</a:t>
                </a:r>
                <a:r>
                  <a:rPr lang="en-US" sz="1100" dirty="0" err="1"/>
                  <a:t>fld</a:t>
                </a:r>
                <a:endParaRPr lang="en-US" sz="1100" dirty="0"/>
              </a:p>
              <a:p>
                <a:pPr marL="0" indent="0" algn="l" rtl="0">
                  <a:buNone/>
                </a:pPr>
                <a:r>
                  <a:rPr lang="en-US" sz="1100" dirty="0"/>
                  <a:t>	</a:t>
                </a:r>
                <a:r>
                  <a:rPr lang="en-US" sz="1100" b="1" dirty="0"/>
                  <a:t>if</a:t>
                </a:r>
                <a:r>
                  <a:rPr lang="en-US" sz="1100" dirty="0"/>
                  <a:t> </a:t>
                </a:r>
                <a:r>
                  <a:rPr lang="en-US" sz="1100" dirty="0" err="1"/>
                  <a:t>fromRef</a:t>
                </a:r>
                <a:r>
                  <a:rPr lang="en-US" sz="1100" dirty="0"/>
                  <a:t> != </a:t>
                </a:r>
                <a:r>
                  <a:rPr lang="en-US" sz="1100" b="1" dirty="0"/>
                  <a:t>null</a:t>
                </a:r>
              </a:p>
              <a:p>
                <a:pPr marL="0" indent="0" algn="l" rtl="0">
                  <a:buNone/>
                </a:pPr>
                <a:r>
                  <a:rPr lang="en-US" sz="1100" b="1" dirty="0"/>
                  <a:t>		</a:t>
                </a:r>
                <a:r>
                  <a:rPr lang="en-US" sz="1100" dirty="0"/>
                  <a:t>*</a:t>
                </a:r>
                <a:r>
                  <a:rPr lang="en-US" sz="1100" dirty="0" err="1"/>
                  <a:t>fld</a:t>
                </a:r>
                <a:r>
                  <a:rPr lang="en-US" sz="1100" dirty="0"/>
                  <a:t> </a:t>
                </a:r>
                <a14:m>
                  <m:oMath xmlns:m="http://schemas.openxmlformats.org/officeDocument/2006/math">
                    <m:r>
                      <a:rPr lang="en-US" sz="1100" i="1">
                        <a:latin typeface="Cambria Math"/>
                      </a:rPr>
                      <m:t>←</m:t>
                    </m:r>
                  </m:oMath>
                </a14:m>
                <a:r>
                  <a:rPr lang="en-US" sz="1100" dirty="0"/>
                  <a:t> forward(</a:t>
                </a:r>
                <a:r>
                  <a:rPr lang="en-US" sz="1100" dirty="0" err="1"/>
                  <a:t>fromRef</a:t>
                </a:r>
                <a:r>
                  <a:rPr lang="en-US" sz="1100" dirty="0"/>
                  <a:t>)</a:t>
                </a:r>
              </a:p>
              <a:p>
                <a:pPr marL="0" indent="0" algn="l" rtl="0">
                  <a:buNone/>
                </a:pPr>
                <a:endParaRPr lang="en-US" sz="1100" b="1" dirty="0"/>
              </a:p>
              <a:p>
                <a:pPr marL="0" indent="0" algn="l" rtl="0">
                  <a:buNone/>
                </a:pPr>
                <a:r>
                  <a:rPr lang="en-US" sz="1100" dirty="0"/>
                  <a:t>forward(</a:t>
                </a:r>
                <a:r>
                  <a:rPr lang="en-US" sz="1100" dirty="0" err="1"/>
                  <a:t>fromRef</a:t>
                </a:r>
                <a:r>
                  <a:rPr lang="en-US" sz="1100" dirty="0"/>
                  <a:t>):</a:t>
                </a:r>
              </a:p>
              <a:p>
                <a:pPr marL="0" indent="0" algn="l" rtl="0">
                  <a:buNone/>
                </a:pPr>
                <a:r>
                  <a:rPr lang="en-US" sz="1100" dirty="0"/>
                  <a:t>	</a:t>
                </a:r>
                <a:r>
                  <a:rPr lang="en-US" sz="1100" dirty="0" err="1"/>
                  <a:t>toRef</a:t>
                </a:r>
                <a:r>
                  <a:rPr lang="en-US" sz="1100" dirty="0"/>
                  <a:t> </a:t>
                </a:r>
                <a14:m>
                  <m:oMath xmlns:m="http://schemas.openxmlformats.org/officeDocument/2006/math">
                    <m:r>
                      <a:rPr lang="en-US" sz="1100" i="1">
                        <a:latin typeface="Cambria Math"/>
                      </a:rPr>
                      <m:t>←</m:t>
                    </m:r>
                  </m:oMath>
                </a14:m>
                <a:r>
                  <a:rPr lang="en-US" sz="1100" dirty="0"/>
                  <a:t> </a:t>
                </a:r>
                <a:r>
                  <a:rPr lang="en-US" sz="1100" dirty="0" err="1"/>
                  <a:t>forwardingAddress</a:t>
                </a:r>
                <a:r>
                  <a:rPr lang="en-US" sz="1100" dirty="0"/>
                  <a:t>(</a:t>
                </a:r>
                <a:r>
                  <a:rPr lang="en-US" sz="1100" dirty="0" err="1"/>
                  <a:t>fromRef</a:t>
                </a:r>
                <a:r>
                  <a:rPr lang="en-US" sz="1100" dirty="0"/>
                  <a:t>)</a:t>
                </a:r>
              </a:p>
              <a:p>
                <a:pPr marL="0" indent="0" algn="l" rtl="0">
                  <a:buNone/>
                </a:pPr>
                <a:r>
                  <a:rPr lang="en-US" sz="1100" dirty="0"/>
                  <a:t>	</a:t>
                </a:r>
                <a:r>
                  <a:rPr lang="en-US" sz="1100" b="1" dirty="0"/>
                  <a:t>if</a:t>
                </a:r>
                <a:r>
                  <a:rPr lang="en-US" sz="1100" dirty="0"/>
                  <a:t> </a:t>
                </a:r>
                <a:r>
                  <a:rPr lang="en-US" sz="1100" dirty="0" err="1"/>
                  <a:t>toRef</a:t>
                </a:r>
                <a:r>
                  <a:rPr lang="en-US" sz="1100" dirty="0"/>
                  <a:t> = </a:t>
                </a:r>
                <a:r>
                  <a:rPr lang="en-US" sz="1100" b="1" dirty="0"/>
                  <a:t>null</a:t>
                </a:r>
                <a:endParaRPr lang="en-US" sz="1100" dirty="0"/>
              </a:p>
              <a:p>
                <a:pPr marL="0" indent="0" algn="l" rtl="0">
                  <a:buNone/>
                </a:pPr>
                <a:r>
                  <a:rPr lang="en-US" sz="1100" dirty="0"/>
                  <a:t>		</a:t>
                </a:r>
                <a:r>
                  <a:rPr lang="en-US" sz="1100" dirty="0" err="1"/>
                  <a:t>toRef</a:t>
                </a:r>
                <a:r>
                  <a:rPr lang="en-US" sz="1100" dirty="0"/>
                  <a:t> </a:t>
                </a:r>
                <a14:m>
                  <m:oMath xmlns:m="http://schemas.openxmlformats.org/officeDocument/2006/math">
                    <m:r>
                      <a:rPr lang="en-US" sz="1100" i="1">
                        <a:latin typeface="Cambria Math"/>
                      </a:rPr>
                      <m:t>←</m:t>
                    </m:r>
                  </m:oMath>
                </a14:m>
                <a:r>
                  <a:rPr lang="en-US" sz="1100" dirty="0"/>
                  <a:t> copy(</a:t>
                </a:r>
                <a:r>
                  <a:rPr lang="en-US" sz="1100" dirty="0" err="1"/>
                  <a:t>fromRef</a:t>
                </a:r>
                <a:r>
                  <a:rPr lang="en-US" sz="1100" dirty="0"/>
                  <a:t>)</a:t>
                </a:r>
              </a:p>
              <a:p>
                <a:pPr marL="0" indent="0" algn="l" rtl="0">
                  <a:buNone/>
                </a:pPr>
                <a:r>
                  <a:rPr lang="en-US" sz="1100" dirty="0"/>
                  <a:t>	</a:t>
                </a:r>
                <a:r>
                  <a:rPr lang="en-US" sz="1100" b="1" dirty="0"/>
                  <a:t>return</a:t>
                </a:r>
                <a:r>
                  <a:rPr lang="en-US" sz="1100" dirty="0"/>
                  <a:t> </a:t>
                </a:r>
                <a:r>
                  <a:rPr lang="en-US" sz="1100" dirty="0" err="1"/>
                  <a:t>toRef</a:t>
                </a:r>
                <a:endParaRPr lang="en-US" sz="1100" dirty="0"/>
              </a:p>
              <a:p>
                <a:pPr marL="0" indent="0" algn="l" rtl="0">
                  <a:buNone/>
                </a:pPr>
                <a:endParaRPr lang="en-US" sz="1100" dirty="0"/>
              </a:p>
              <a:p>
                <a:pPr marL="0" indent="0" algn="l" rtl="0">
                  <a:buNone/>
                </a:pPr>
                <a:r>
                  <a:rPr lang="en-US" sz="1100" dirty="0"/>
                  <a:t>Copy(</a:t>
                </a:r>
                <a:r>
                  <a:rPr lang="en-US" sz="1100" dirty="0" err="1"/>
                  <a:t>fromRef</a:t>
                </a:r>
                <a:r>
                  <a:rPr lang="en-US" sz="1100" dirty="0"/>
                  <a:t>):</a:t>
                </a:r>
              </a:p>
              <a:p>
                <a:pPr marL="0" indent="0" algn="l" rtl="0">
                  <a:buNone/>
                </a:pPr>
                <a:r>
                  <a:rPr lang="en-US" sz="1100" dirty="0"/>
                  <a:t>	</a:t>
                </a:r>
                <a:r>
                  <a:rPr lang="en-US" sz="1100" dirty="0" err="1"/>
                  <a:t>toRef</a:t>
                </a:r>
                <a:r>
                  <a:rPr lang="en-US" sz="1100" dirty="0"/>
                  <a:t> </a:t>
                </a:r>
                <a14:m>
                  <m:oMath xmlns:m="http://schemas.openxmlformats.org/officeDocument/2006/math">
                    <m:r>
                      <a:rPr lang="en-US" sz="1100" i="1">
                        <a:latin typeface="Cambria Math"/>
                      </a:rPr>
                      <m:t>←</m:t>
                    </m:r>
                  </m:oMath>
                </a14:m>
                <a:r>
                  <a:rPr lang="en-US" sz="1100" dirty="0"/>
                  <a:t> free</a:t>
                </a:r>
              </a:p>
              <a:p>
                <a:pPr marL="0" indent="0" algn="l" rtl="0">
                  <a:buNone/>
                </a:pPr>
                <a:r>
                  <a:rPr lang="en-US" sz="1100" dirty="0"/>
                  <a:t>	free </a:t>
                </a:r>
                <a14:m>
                  <m:oMath xmlns:m="http://schemas.openxmlformats.org/officeDocument/2006/math">
                    <m:r>
                      <a:rPr lang="en-US" sz="1100" i="1">
                        <a:latin typeface="Cambria Math"/>
                      </a:rPr>
                      <m:t>←</m:t>
                    </m:r>
                  </m:oMath>
                </a14:m>
                <a:r>
                  <a:rPr lang="en-US" sz="1100" dirty="0"/>
                  <a:t> </a:t>
                </a:r>
                <a:r>
                  <a:rPr lang="en-US" sz="1100" dirty="0" err="1"/>
                  <a:t>free+size</a:t>
                </a:r>
                <a:r>
                  <a:rPr lang="en-US" sz="1100" dirty="0"/>
                  <a:t>(</a:t>
                </a:r>
                <a:r>
                  <a:rPr lang="en-US" sz="1100" dirty="0" err="1"/>
                  <a:t>fromRef</a:t>
                </a:r>
                <a:r>
                  <a:rPr lang="en-US" sz="1100" dirty="0"/>
                  <a:t>)</a:t>
                </a:r>
              </a:p>
              <a:p>
                <a:pPr marL="0" indent="0" algn="l" rtl="0">
                  <a:buNone/>
                </a:pPr>
                <a:r>
                  <a:rPr lang="en-US" sz="1100" dirty="0"/>
                  <a:t>	move(</a:t>
                </a:r>
                <a:r>
                  <a:rPr lang="en-US" sz="1100" dirty="0" err="1"/>
                  <a:t>fromRef,toRef</a:t>
                </a:r>
                <a:r>
                  <a:rPr lang="en-US" sz="1100" dirty="0"/>
                  <a:t>)</a:t>
                </a:r>
              </a:p>
              <a:p>
                <a:pPr marL="0" indent="0" algn="l" rtl="0">
                  <a:buNone/>
                </a:pPr>
                <a:r>
                  <a:rPr lang="en-US" sz="1100" dirty="0"/>
                  <a:t>	</a:t>
                </a:r>
                <a:r>
                  <a:rPr lang="en-US" sz="1100" dirty="0" err="1"/>
                  <a:t>forwardingAddress</a:t>
                </a:r>
                <a:r>
                  <a:rPr lang="en-US" sz="1100" dirty="0"/>
                  <a:t>(</a:t>
                </a:r>
                <a:r>
                  <a:rPr lang="en-US" sz="1100" dirty="0" err="1"/>
                  <a:t>fromRef</a:t>
                </a:r>
                <a:r>
                  <a:rPr lang="en-US" sz="1100" dirty="0"/>
                  <a:t>) </a:t>
                </a:r>
                <a14:m>
                  <m:oMath xmlns:m="http://schemas.openxmlformats.org/officeDocument/2006/math">
                    <m:r>
                      <a:rPr lang="en-US" sz="1100" i="1">
                        <a:latin typeface="Cambria Math"/>
                      </a:rPr>
                      <m:t>←</m:t>
                    </m:r>
                  </m:oMath>
                </a14:m>
                <a:r>
                  <a:rPr lang="en-US" sz="1100" dirty="0"/>
                  <a:t> toRef</a:t>
                </a:r>
              </a:p>
              <a:p>
                <a:pPr marL="0" indent="0" algn="l" rtl="0">
                  <a:buNone/>
                </a:pPr>
                <a:r>
                  <a:rPr lang="en-US" sz="1100" dirty="0"/>
                  <a:t>	add(</a:t>
                </a:r>
                <a:r>
                  <a:rPr lang="en-US" sz="1100" dirty="0" err="1"/>
                  <a:t>worklist,toRef</a:t>
                </a:r>
                <a:r>
                  <a:rPr lang="en-US" sz="1100" dirty="0"/>
                  <a:t>)</a:t>
                </a:r>
              </a:p>
              <a:p>
                <a:pPr marL="0" indent="0" algn="l" rtl="0">
                  <a:buNone/>
                </a:pPr>
                <a:r>
                  <a:rPr lang="en-US" sz="1100" dirty="0"/>
                  <a:t>	return </a:t>
                </a:r>
                <a:r>
                  <a:rPr lang="en-US" sz="1100" dirty="0" err="1"/>
                  <a:t>toRef</a:t>
                </a:r>
                <a:endParaRPr lang="en-US" sz="1100" dirty="0"/>
              </a:p>
              <a:p>
                <a:pPr marL="0" indent="0" algn="l" rtl="0">
                  <a:buNone/>
                </a:pPr>
                <a:r>
                  <a:rPr lang="en-US" sz="800" b="1" dirty="0"/>
                  <a:t>	</a:t>
                </a:r>
                <a:endParaRPr lang="en-US" sz="800" dirty="0"/>
              </a:p>
              <a:p>
                <a:pPr marL="0" indent="0" algn="l" rtl="0">
                  <a:buNone/>
                </a:pPr>
                <a:endParaRPr lang="en-US" sz="3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2903" y="1498548"/>
                <a:ext cx="8596668" cy="5826177"/>
              </a:xfrm>
              <a:blipFill rotWithShape="0">
                <a:blip r:embed="rId2"/>
                <a:stretch>
                  <a:fillRect t="-10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6063343" y="2456404"/>
            <a:ext cx="2461532" cy="1874436"/>
          </a:xfrm>
          <a:prstGeom prst="flowChartProcess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rtl="0"/>
            <a:endParaRPr lang="en-US">
              <a:latin typeface="Tahoma" pitchFamily="-109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8523201" y="2456404"/>
            <a:ext cx="2144799" cy="1874436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6472919" y="2456404"/>
            <a:ext cx="821191" cy="68580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/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-109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7684636" y="3569772"/>
            <a:ext cx="837310" cy="772704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/>
            <a:r>
              <a:rPr lang="en-US" dirty="0">
                <a:ln w="0"/>
                <a:solidFill>
                  <a:schemeClr val="accent2"/>
                </a:solidFill>
                <a:latin typeface="Tahoma" pitchFamily="-109" charset="0"/>
              </a:rPr>
              <a:t>C</a:t>
            </a:r>
            <a:endParaRPr lang="en-US" b="1" spc="50" dirty="0">
              <a:ln w="11430"/>
              <a:solidFill>
                <a:schemeClr val="accent2"/>
              </a:solidFill>
              <a:latin typeface="Tahoma" pitchFamily="-10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57926" y="4330840"/>
            <a:ext cx="29731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buAutoNum type="arabicPeriod"/>
            </a:pPr>
            <a:r>
              <a:rPr lang="en-US" dirty="0" err="1"/>
              <a:t>fromRef</a:t>
            </a:r>
            <a:r>
              <a:rPr lang="en-US" dirty="0"/>
              <a:t> = A.ptr1</a:t>
            </a:r>
          </a:p>
          <a:p>
            <a:pPr marL="342900" indent="-342900" algn="l" rtl="0">
              <a:buAutoNum type="arabicPeriod"/>
            </a:pPr>
            <a:r>
              <a:rPr lang="en-US" dirty="0" err="1"/>
              <a:t>toRef</a:t>
            </a:r>
            <a:r>
              <a:rPr lang="en-US" dirty="0"/>
              <a:t> = null</a:t>
            </a:r>
          </a:p>
          <a:p>
            <a:pPr marL="342900" indent="-342900" algn="l" rtl="0">
              <a:buAutoNum type="arabicPeriod"/>
            </a:pPr>
            <a:r>
              <a:rPr lang="en-US" dirty="0" err="1"/>
              <a:t>toRef</a:t>
            </a:r>
            <a:r>
              <a:rPr lang="en-US" dirty="0"/>
              <a:t> = 1040</a:t>
            </a:r>
          </a:p>
          <a:p>
            <a:pPr marL="342900" indent="-342900" algn="l" rtl="0">
              <a:buAutoNum type="arabicPeriod"/>
            </a:pPr>
            <a:r>
              <a:rPr lang="en-US" dirty="0"/>
              <a:t>free = free + 40 = 1080</a:t>
            </a:r>
          </a:p>
          <a:p>
            <a:pPr marL="342900" indent="-342900" algn="l" rtl="0">
              <a:buAutoNum type="arabicPeriod"/>
            </a:pPr>
            <a:r>
              <a:rPr lang="en-US" dirty="0"/>
              <a:t>FA(</a:t>
            </a:r>
            <a:r>
              <a:rPr lang="en-US" dirty="0" err="1"/>
              <a:t>fromRef</a:t>
            </a:r>
            <a:r>
              <a:rPr lang="en-US" dirty="0"/>
              <a:t>)=1040</a:t>
            </a:r>
          </a:p>
          <a:p>
            <a:pPr marL="342900" indent="-342900" algn="l" rtl="0">
              <a:buAutoNum type="arabicPeriod"/>
            </a:pPr>
            <a:r>
              <a:rPr lang="en-US" dirty="0"/>
              <a:t>Return 1040</a:t>
            </a:r>
          </a:p>
          <a:p>
            <a:pPr marL="342900" indent="-342900" algn="l" rtl="0">
              <a:buAutoNum type="arabicPeriod"/>
            </a:pPr>
            <a:endParaRPr lang="en-US" dirty="0"/>
          </a:p>
          <a:p>
            <a:pPr marL="342900" indent="-342900" algn="l" rtl="0">
              <a:buAutoNum type="arabicPeriod"/>
            </a:pPr>
            <a:endParaRPr lang="en-US" dirty="0"/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8536284" y="2449704"/>
            <a:ext cx="882842" cy="685800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/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-109" charset="0"/>
            </a:endParaRPr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 flipH="1">
            <a:off x="7250409" y="3096092"/>
            <a:ext cx="1535305" cy="5355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 flipH="1">
            <a:off x="7132026" y="2865490"/>
            <a:ext cx="118382" cy="46120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sp>
        <p:nvSpPr>
          <p:cNvPr id="34" name="Line 8"/>
          <p:cNvSpPr>
            <a:spLocks noChangeShapeType="1"/>
          </p:cNvSpPr>
          <p:nvPr/>
        </p:nvSpPr>
        <p:spPr bwMode="auto">
          <a:xfrm>
            <a:off x="7278880" y="2579811"/>
            <a:ext cx="1257405" cy="212792"/>
          </a:xfrm>
          <a:prstGeom prst="line">
            <a:avLst/>
          </a:prstGeom>
          <a:ln w="38100">
            <a:solidFill>
              <a:schemeClr val="accent2"/>
            </a:solidFill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6472919" y="2792604"/>
            <a:ext cx="821191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683331" y="2792604"/>
            <a:ext cx="40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>
                <a:ln w="0"/>
                <a:solidFill>
                  <a:schemeClr val="accent2"/>
                </a:solidFill>
                <a:latin typeface="Tahoma" pitchFamily="-109" charset="0"/>
              </a:rPr>
              <a:t>A</a:t>
            </a:r>
          </a:p>
          <a:p>
            <a:pPr algn="l" rtl="0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657819" y="2460121"/>
            <a:ext cx="436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/>
              <a:t>FA</a:t>
            </a:r>
          </a:p>
        </p:txBody>
      </p:sp>
      <p:sp>
        <p:nvSpPr>
          <p:cNvPr id="35" name="AutoShape 9"/>
          <p:cNvSpPr>
            <a:spLocks noChangeArrowheads="1"/>
          </p:cNvSpPr>
          <p:nvPr/>
        </p:nvSpPr>
        <p:spPr bwMode="auto">
          <a:xfrm>
            <a:off x="6472919" y="3363867"/>
            <a:ext cx="821191" cy="68580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/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-109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6472919" y="3700067"/>
            <a:ext cx="821191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693666" y="3719802"/>
            <a:ext cx="40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>
                <a:ln w="0"/>
                <a:solidFill>
                  <a:schemeClr val="accent2"/>
                </a:solidFill>
                <a:latin typeface="Tahoma" pitchFamily="-109" charset="0"/>
              </a:rPr>
              <a:t>B</a:t>
            </a:r>
          </a:p>
          <a:p>
            <a:pPr algn="l" rtl="0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645573" y="3367190"/>
            <a:ext cx="436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/>
              <a:t>FA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698334" y="1338641"/>
            <a:ext cx="89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/>
              <a:t>free = 1040</a:t>
            </a:r>
          </a:p>
        </p:txBody>
      </p:sp>
      <p:sp>
        <p:nvSpPr>
          <p:cNvPr id="42" name="Line 8"/>
          <p:cNvSpPr>
            <a:spLocks noChangeShapeType="1"/>
          </p:cNvSpPr>
          <p:nvPr/>
        </p:nvSpPr>
        <p:spPr bwMode="auto">
          <a:xfrm flipH="1">
            <a:off x="9514113" y="1905977"/>
            <a:ext cx="276799" cy="525764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sp>
        <p:nvSpPr>
          <p:cNvPr id="43" name="AutoShape 9"/>
          <p:cNvSpPr>
            <a:spLocks noChangeArrowheads="1"/>
          </p:cNvSpPr>
          <p:nvPr/>
        </p:nvSpPr>
        <p:spPr bwMode="auto">
          <a:xfrm>
            <a:off x="9416117" y="2449703"/>
            <a:ext cx="882842" cy="685800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/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-109" charset="0"/>
              </a:rPr>
              <a:t>B`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345309" y="1337648"/>
            <a:ext cx="89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/>
              <a:t>free = 1080</a:t>
            </a:r>
          </a:p>
        </p:txBody>
      </p:sp>
      <p:sp>
        <p:nvSpPr>
          <p:cNvPr id="45" name="Line 8"/>
          <p:cNvSpPr>
            <a:spLocks noChangeShapeType="1"/>
          </p:cNvSpPr>
          <p:nvPr/>
        </p:nvSpPr>
        <p:spPr bwMode="auto">
          <a:xfrm>
            <a:off x="9905580" y="1867258"/>
            <a:ext cx="393379" cy="56448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 flipV="1">
            <a:off x="7191217" y="3096091"/>
            <a:ext cx="2461294" cy="410918"/>
          </a:xfrm>
          <a:prstGeom prst="line">
            <a:avLst/>
          </a:prstGeom>
          <a:ln w="38100">
            <a:solidFill>
              <a:schemeClr val="accent2"/>
            </a:solidFill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92219" y="2806294"/>
            <a:ext cx="576968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1400" dirty="0"/>
              <a:t>ptr1</a:t>
            </a:r>
          </a:p>
        </p:txBody>
      </p:sp>
      <p:cxnSp>
        <p:nvCxnSpPr>
          <p:cNvPr id="47" name="Straight Connector 46"/>
          <p:cNvCxnSpPr>
            <a:stCxn id="34" idx="1"/>
            <a:endCxn id="27" idx="3"/>
          </p:cNvCxnSpPr>
          <p:nvPr/>
        </p:nvCxnSpPr>
        <p:spPr>
          <a:xfrm>
            <a:off x="8536284" y="2792604"/>
            <a:ext cx="882842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827817" y="2395145"/>
            <a:ext cx="517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-109" charset="0"/>
              </a:rPr>
              <a:t>A`</a:t>
            </a:r>
          </a:p>
        </p:txBody>
      </p:sp>
      <p:sp>
        <p:nvSpPr>
          <p:cNvPr id="49" name="Line 8"/>
          <p:cNvSpPr>
            <a:spLocks noChangeShapeType="1"/>
          </p:cNvSpPr>
          <p:nvPr/>
        </p:nvSpPr>
        <p:spPr bwMode="auto">
          <a:xfrm flipV="1">
            <a:off x="9226112" y="2988756"/>
            <a:ext cx="631426" cy="1413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Copying- recap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Test run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85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remove" nodeType="click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41" grpId="0"/>
      <p:bldP spid="42" grpId="0" animBg="1"/>
      <p:bldP spid="43" grpId="0" animBg="1"/>
      <p:bldP spid="44" grpId="0"/>
      <p:bldP spid="45" grpId="0" animBg="1"/>
      <p:bldP spid="46" grpId="0" animBg="1"/>
      <p:bldP spid="4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3" y="99390"/>
            <a:ext cx="8883163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</a:t>
            </a:r>
          </a:p>
          <a:p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Herlihy and Moss multi-version copying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– how does it work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1225" y="3741718"/>
            <a:ext cx="97416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/>
              <a:t>An owner detects that another scanner has started and completed a scan </a:t>
            </a:r>
            <a:r>
              <a:rPr lang="en-US" sz="2000" dirty="0" smtClean="0"/>
              <a:t>using the </a:t>
            </a:r>
            <a:r>
              <a:rPr lang="en-US" sz="2000" b="1" i="1" dirty="0" smtClean="0"/>
              <a:t>handshake bits</a:t>
            </a:r>
            <a:r>
              <a:rPr lang="en-US" sz="2000" dirty="0" smtClean="0"/>
              <a:t>, </a:t>
            </a:r>
            <a:r>
              <a:rPr lang="en-US" sz="2000" dirty="0"/>
              <a:t>each </a:t>
            </a:r>
            <a:r>
              <a:rPr lang="en-US" sz="2000" dirty="0" smtClean="0"/>
              <a:t>bit is written </a:t>
            </a:r>
            <a:r>
              <a:rPr lang="en-US" sz="2000" dirty="0"/>
              <a:t>by one processor and read by the other</a:t>
            </a:r>
            <a:r>
              <a:rPr lang="en-US" sz="2000" b="1" i="1" dirty="0" smtClean="0"/>
              <a:t>.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191225" y="2469416"/>
            <a:ext cx="9486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We </a:t>
            </a:r>
            <a:r>
              <a:rPr lang="en-US" sz="2000" dirty="0"/>
              <a:t>w</a:t>
            </a:r>
            <a:r>
              <a:rPr lang="en-US" sz="2000" dirty="0" smtClean="0"/>
              <a:t>ant to make sure </a:t>
            </a:r>
            <a:r>
              <a:rPr lang="en-US" sz="2000" dirty="0"/>
              <a:t>a</a:t>
            </a:r>
            <a:r>
              <a:rPr lang="en-US" sz="2000" dirty="0" smtClean="0"/>
              <a:t>n </a:t>
            </a:r>
            <a:r>
              <a:rPr lang="en-US" sz="2000" b="1" i="1" dirty="0" smtClean="0"/>
              <a:t>owner </a:t>
            </a:r>
            <a:r>
              <a:rPr lang="en-US" sz="2000" dirty="0" smtClean="0"/>
              <a:t>discards its From-spaces only </a:t>
            </a:r>
            <a:r>
              <a:rPr lang="en-US" sz="2000" dirty="0"/>
              <a:t>if no </a:t>
            </a:r>
            <a:r>
              <a:rPr lang="en-US" sz="2000" dirty="0" smtClean="0"/>
              <a:t>other </a:t>
            </a:r>
            <a:r>
              <a:rPr lang="en-US" sz="2000" b="1" i="1" dirty="0" smtClean="0"/>
              <a:t>scanner </a:t>
            </a:r>
            <a:r>
              <a:rPr lang="en-US" sz="2000" dirty="0"/>
              <a:t>holds any of its </a:t>
            </a:r>
            <a:r>
              <a:rPr lang="en-US" sz="2000" dirty="0" smtClean="0"/>
              <a:t>From-space pointers.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63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3" y="99390"/>
            <a:ext cx="8883163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</a:t>
            </a:r>
          </a:p>
          <a:p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Herlihy and Moss multi-version copying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– how does it work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0952" y="1905000"/>
            <a:ext cx="9486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In order to start a flip the </a:t>
            </a:r>
            <a:r>
              <a:rPr lang="en-US" sz="2000" b="1" i="1" dirty="0" smtClean="0"/>
              <a:t>owner</a:t>
            </a:r>
            <a:r>
              <a:rPr lang="en-US" sz="2000" dirty="0" smtClean="0"/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8101" y="2309848"/>
            <a:ext cx="9486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1. Creates a </a:t>
            </a:r>
            <a:r>
              <a:rPr lang="en-US" sz="2000" dirty="0"/>
              <a:t>new </a:t>
            </a:r>
            <a:r>
              <a:rPr lang="en-US" sz="2000" dirty="0" smtClean="0"/>
              <a:t>To-space.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48101" y="2698271"/>
            <a:ext cx="9486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2. Marks </a:t>
            </a:r>
            <a:r>
              <a:rPr lang="en-US" sz="2000" dirty="0"/>
              <a:t>the old </a:t>
            </a:r>
            <a:r>
              <a:rPr lang="en-US" sz="2000" dirty="0" smtClean="0"/>
              <a:t>To-space </a:t>
            </a:r>
            <a:r>
              <a:rPr lang="en-US" sz="2000" dirty="0"/>
              <a:t>as a </a:t>
            </a:r>
            <a:r>
              <a:rPr lang="en-US" sz="2000" dirty="0" smtClean="0"/>
              <a:t>From-space.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48101" y="3087525"/>
            <a:ext cx="9486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3. Inverts </a:t>
            </a:r>
            <a:r>
              <a:rPr lang="en-US" sz="2000" dirty="0"/>
              <a:t>its handshake </a:t>
            </a:r>
            <a:r>
              <a:rPr lang="en-US" sz="2000" dirty="0" smtClean="0"/>
              <a:t>bit.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0952" y="3910665"/>
            <a:ext cx="9486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At the start of a scan the </a:t>
            </a:r>
            <a:r>
              <a:rPr lang="en-US" sz="2000" b="1" i="1" dirty="0" smtClean="0"/>
              <a:t>scanner</a:t>
            </a:r>
            <a:r>
              <a:rPr lang="en-US" sz="2000" dirty="0" smtClean="0"/>
              <a:t>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40538" y="4326693"/>
            <a:ext cx="9486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1. Reads </a:t>
            </a:r>
            <a:r>
              <a:rPr lang="en-US" sz="2000" dirty="0"/>
              <a:t>the owner's handshake bit</a:t>
            </a:r>
            <a:r>
              <a:rPr lang="en-US" sz="2000" dirty="0" smtClean="0"/>
              <a:t>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40538" y="4715116"/>
            <a:ext cx="9486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2. Performs </a:t>
            </a:r>
            <a:r>
              <a:rPr lang="en-US" sz="2000" dirty="0"/>
              <a:t>the scan</a:t>
            </a:r>
            <a:r>
              <a:rPr lang="en-US" sz="2000" dirty="0" smtClean="0"/>
              <a:t>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40538" y="5104370"/>
            <a:ext cx="9486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3. Sets </a:t>
            </a:r>
            <a:r>
              <a:rPr lang="en-US" sz="2000" dirty="0"/>
              <a:t>its handshake bit to the value read from the </a:t>
            </a:r>
            <a:r>
              <a:rPr lang="en-US" sz="2000" dirty="0" smtClean="0"/>
              <a:t>owner's bit.</a:t>
            </a:r>
          </a:p>
        </p:txBody>
      </p:sp>
    </p:spTree>
    <p:extLst>
      <p:ext uri="{BB962C8B-B14F-4D97-AF65-F5344CB8AC3E}">
        <p14:creationId xmlns:p14="http://schemas.microsoft.com/office/powerpoint/2010/main" val="188149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3" y="99390"/>
            <a:ext cx="8883163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</a:t>
            </a:r>
          </a:p>
          <a:p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Herlihy and Moss multi-version copying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– how does it work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370" y="3082688"/>
            <a:ext cx="9486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/>
              <a:t>Observation:</a:t>
            </a:r>
          </a:p>
          <a:p>
            <a:pPr algn="l" rtl="0"/>
            <a:r>
              <a:rPr lang="en-US" sz="2400" dirty="0" smtClean="0"/>
              <a:t>Handshake </a:t>
            </a:r>
            <a:r>
              <a:rPr lang="en-US" sz="2400" dirty="0"/>
              <a:t>bits will agree once the scanner has started and completed a scan in the interval since the owner's bit was inverted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995" y="1502413"/>
            <a:ext cx="2605877" cy="1916580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505838" y="5606719"/>
            <a:ext cx="7186766" cy="400110"/>
            <a:chOff x="505838" y="5606719"/>
            <a:chExt cx="7186766" cy="40011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505838" y="5831093"/>
              <a:ext cx="6400800" cy="145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6906638" y="5606719"/>
              <a:ext cx="78596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/>
              <a:r>
                <a:rPr lang="en-US" sz="2000" dirty="0" smtClean="0"/>
                <a:t>Time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115438" y="4499126"/>
            <a:ext cx="898188" cy="1307648"/>
            <a:chOff x="1115438" y="4499126"/>
            <a:chExt cx="898188" cy="1307648"/>
          </a:xfrm>
        </p:grpSpPr>
        <p:sp>
          <p:nvSpPr>
            <p:cNvPr id="24" name="Rectangle 23"/>
            <p:cNvSpPr/>
            <p:nvPr/>
          </p:nvSpPr>
          <p:spPr>
            <a:xfrm>
              <a:off x="1115438" y="4499126"/>
              <a:ext cx="89818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600" dirty="0" smtClean="0"/>
                <a:t>Owner inverts its bit</a:t>
              </a:r>
            </a:p>
          </p:txBody>
        </p:sp>
        <p:cxnSp>
          <p:nvCxnSpPr>
            <p:cNvPr id="8" name="Straight Arrow Connector 7"/>
            <p:cNvCxnSpPr>
              <a:stCxn id="24" idx="2"/>
            </p:cNvCxnSpPr>
            <p:nvPr/>
          </p:nvCxnSpPr>
          <p:spPr>
            <a:xfrm>
              <a:off x="1564532" y="5330123"/>
              <a:ext cx="0" cy="4766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2373550" y="4490543"/>
            <a:ext cx="954446" cy="1316232"/>
            <a:chOff x="1026268" y="4499126"/>
            <a:chExt cx="954446" cy="1278437"/>
          </a:xfrm>
        </p:grpSpPr>
        <p:sp>
          <p:nvSpPr>
            <p:cNvPr id="29" name="Rectangle 28"/>
            <p:cNvSpPr/>
            <p:nvPr/>
          </p:nvSpPr>
          <p:spPr>
            <a:xfrm>
              <a:off x="1026268" y="4499126"/>
              <a:ext cx="95444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600" dirty="0" smtClean="0"/>
                <a:t>Scanner starts scan</a:t>
              </a:r>
            </a:p>
          </p:txBody>
        </p:sp>
        <p:cxnSp>
          <p:nvCxnSpPr>
            <p:cNvPr id="30" name="Straight Arrow Connector 29"/>
            <p:cNvCxnSpPr>
              <a:stCxn id="29" idx="2"/>
            </p:cNvCxnSpPr>
            <p:nvPr/>
          </p:nvCxnSpPr>
          <p:spPr>
            <a:xfrm>
              <a:off x="1503491" y="5330123"/>
              <a:ext cx="9159" cy="4474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3805219" y="4490542"/>
            <a:ext cx="954446" cy="1316232"/>
            <a:chOff x="1026268" y="4499126"/>
            <a:chExt cx="954446" cy="1278437"/>
          </a:xfrm>
        </p:grpSpPr>
        <p:sp>
          <p:nvSpPr>
            <p:cNvPr id="36" name="Rectangle 35"/>
            <p:cNvSpPr/>
            <p:nvPr/>
          </p:nvSpPr>
          <p:spPr>
            <a:xfrm>
              <a:off x="1026268" y="4499126"/>
              <a:ext cx="954446" cy="8071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600" dirty="0" smtClean="0"/>
                <a:t>Scanner ends scan</a:t>
              </a:r>
            </a:p>
          </p:txBody>
        </p:sp>
        <p:cxnSp>
          <p:nvCxnSpPr>
            <p:cNvPr id="37" name="Straight Arrow Connector 36"/>
            <p:cNvCxnSpPr>
              <a:stCxn id="36" idx="2"/>
            </p:cNvCxnSpPr>
            <p:nvPr/>
          </p:nvCxnSpPr>
          <p:spPr>
            <a:xfrm>
              <a:off x="1503491" y="5306261"/>
              <a:ext cx="9159" cy="4713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Right Brace 37"/>
          <p:cNvSpPr/>
          <p:nvPr/>
        </p:nvSpPr>
        <p:spPr>
          <a:xfrm rot="5400000">
            <a:off x="4013599" y="3431213"/>
            <a:ext cx="324599" cy="5277694"/>
          </a:xfrm>
          <a:prstGeom prst="rightBrace">
            <a:avLst>
              <a:gd name="adj1" fmla="val 8333"/>
              <a:gd name="adj2" fmla="val 6087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Rectangle 38"/>
          <p:cNvSpPr/>
          <p:nvPr/>
        </p:nvSpPr>
        <p:spPr>
          <a:xfrm>
            <a:off x="3112921" y="6177656"/>
            <a:ext cx="8981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1600" dirty="0" smtClean="0"/>
              <a:t>Owner bit</a:t>
            </a:r>
            <a:r>
              <a:rPr lang="en-US" sz="1600" dirty="0"/>
              <a:t> </a:t>
            </a:r>
            <a:r>
              <a:rPr lang="en-US" sz="1600" dirty="0" smtClean="0"/>
              <a:t>is 1</a:t>
            </a:r>
          </a:p>
        </p:txBody>
      </p:sp>
      <p:sp>
        <p:nvSpPr>
          <p:cNvPr id="40" name="Right Brace 39"/>
          <p:cNvSpPr/>
          <p:nvPr/>
        </p:nvSpPr>
        <p:spPr>
          <a:xfrm rot="5400000">
            <a:off x="5378969" y="5034267"/>
            <a:ext cx="324599" cy="2546955"/>
          </a:xfrm>
          <a:prstGeom prst="rightBrace">
            <a:avLst>
              <a:gd name="adj1" fmla="val 8333"/>
              <a:gd name="adj2" fmla="val 5092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Rectangle 40"/>
          <p:cNvSpPr/>
          <p:nvPr/>
        </p:nvSpPr>
        <p:spPr>
          <a:xfrm>
            <a:off x="5050820" y="6346656"/>
            <a:ext cx="10581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1600" dirty="0" smtClean="0"/>
              <a:t>Scanner bit is 1</a:t>
            </a:r>
          </a:p>
        </p:txBody>
      </p:sp>
    </p:spTree>
    <p:extLst>
      <p:ext uri="{BB962C8B-B14F-4D97-AF65-F5344CB8AC3E}">
        <p14:creationId xmlns:p14="http://schemas.microsoft.com/office/powerpoint/2010/main" val="238854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 animBg="1"/>
      <p:bldP spid="40" grpId="1" animBg="1"/>
      <p:bldP spid="4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3" y="99390"/>
            <a:ext cx="8883163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</a:t>
            </a:r>
          </a:p>
          <a:p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Herlihy and Moss multi-version copying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– how does it work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0952" y="1739841"/>
            <a:ext cx="9486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So, we covered synchronization between an owners and a scanners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265" y="2227677"/>
            <a:ext cx="4291179" cy="247568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75464" y="4791083"/>
            <a:ext cx="9486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An </a:t>
            </a:r>
            <a:r>
              <a:rPr lang="en-US" sz="2000" dirty="0"/>
              <a:t>owner must detect that </a:t>
            </a:r>
            <a:r>
              <a:rPr lang="en-US" sz="2800" b="1" i="1" dirty="0"/>
              <a:t>all </a:t>
            </a:r>
            <a:r>
              <a:rPr lang="en-US" sz="2000" dirty="0"/>
              <a:t>processes have started and completed a scan</a:t>
            </a:r>
            <a:endParaRPr lang="en-US" sz="2000" dirty="0" smtClean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7" y="6717692"/>
            <a:ext cx="2516386" cy="181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6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2.08333E-6 -0.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3" y="99390"/>
            <a:ext cx="8883163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</a:t>
            </a:r>
          </a:p>
          <a:p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Herlihy and Moss multi-version copying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– </a:t>
            </a:r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how does it work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  <a:p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596" y="1751112"/>
            <a:ext cx="9486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Need to remember: </a:t>
            </a:r>
            <a:r>
              <a:rPr lang="en-US" sz="2000" dirty="0"/>
              <a:t>every processor is </a:t>
            </a:r>
            <a:r>
              <a:rPr lang="en-US" sz="2000" dirty="0" smtClean="0"/>
              <a:t>both </a:t>
            </a:r>
            <a:r>
              <a:rPr lang="en-US" sz="2000" dirty="0"/>
              <a:t>an owner and a </a:t>
            </a:r>
            <a:r>
              <a:rPr lang="en-US" sz="2000" dirty="0" smtClean="0"/>
              <a:t>scanner!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73596" y="2273163"/>
            <a:ext cx="9486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To synchronize an </a:t>
            </a:r>
            <a:r>
              <a:rPr lang="en-US" sz="2000" b="1" i="1" dirty="0" smtClean="0"/>
              <a:t>owner</a:t>
            </a:r>
            <a:r>
              <a:rPr lang="en-US" sz="2000" dirty="0" smtClean="0"/>
              <a:t> with </a:t>
            </a:r>
            <a:r>
              <a:rPr lang="en-US" sz="2400" b="1" dirty="0" smtClean="0"/>
              <a:t>all</a:t>
            </a:r>
            <a:r>
              <a:rPr lang="en-US" sz="2400" dirty="0" smtClean="0"/>
              <a:t> </a:t>
            </a:r>
            <a:r>
              <a:rPr lang="en-US" sz="2000" b="1" i="1" dirty="0" smtClean="0"/>
              <a:t>scanners</a:t>
            </a:r>
            <a:r>
              <a:rPr lang="en-US" sz="2000" dirty="0" smtClean="0"/>
              <a:t> we do the following: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677333" y="2856769"/>
            <a:ext cx="9486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/>
              <a:t>-</a:t>
            </a:r>
            <a:r>
              <a:rPr lang="en-US" sz="2000" dirty="0" smtClean="0"/>
              <a:t> The </a:t>
            </a:r>
            <a:r>
              <a:rPr lang="en-US" sz="2000" dirty="0"/>
              <a:t>handshake bits are arranged into two </a:t>
            </a:r>
            <a:r>
              <a:rPr lang="en-US" sz="2000" dirty="0" smtClean="0"/>
              <a:t>arrays</a:t>
            </a:r>
            <a:r>
              <a:rPr lang="en-US" sz="2000" dirty="0"/>
              <a:t>:</a:t>
            </a:r>
            <a:r>
              <a:rPr lang="en-US" sz="2000" dirty="0" smtClean="0"/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7333" y="3440375"/>
            <a:ext cx="91476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1. An </a:t>
            </a:r>
            <a:r>
              <a:rPr lang="en-US" sz="2000" b="1" i="1" dirty="0"/>
              <a:t>owner </a:t>
            </a:r>
            <a:r>
              <a:rPr lang="en-US" sz="2000" dirty="0"/>
              <a:t>array </a:t>
            </a:r>
            <a:r>
              <a:rPr lang="en-US" sz="2000" dirty="0" smtClean="0"/>
              <a:t>containing the </a:t>
            </a:r>
            <a:r>
              <a:rPr lang="en-US" sz="2000" b="1" i="1" dirty="0" smtClean="0"/>
              <a:t>owners </a:t>
            </a:r>
            <a:r>
              <a:rPr lang="en-US" sz="2000" b="1" i="1" dirty="0"/>
              <a:t>handshake bits</a:t>
            </a:r>
            <a:r>
              <a:rPr lang="en-US" sz="2000" dirty="0"/>
              <a:t>, indexed by </a:t>
            </a:r>
            <a:r>
              <a:rPr lang="en-US" sz="2000" b="1" i="1" dirty="0"/>
              <a:t>owner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</a:p>
          <a:p>
            <a:pPr algn="l" rtl="0"/>
            <a:r>
              <a:rPr lang="en-US" sz="2000" dirty="0" smtClean="0"/>
              <a:t>    processor.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7333" y="4148261"/>
            <a:ext cx="9001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2. </a:t>
            </a:r>
            <a:r>
              <a:rPr lang="en-US" sz="2000" dirty="0"/>
              <a:t>A 2-dimensional </a:t>
            </a:r>
            <a:r>
              <a:rPr lang="en-US" sz="2000" b="1" i="1" dirty="0"/>
              <a:t>scanner </a:t>
            </a:r>
            <a:r>
              <a:rPr lang="en-US" sz="2000" dirty="0"/>
              <a:t>array containing </a:t>
            </a:r>
            <a:r>
              <a:rPr lang="en-US" sz="2000" dirty="0" smtClean="0"/>
              <a:t>the </a:t>
            </a:r>
            <a:r>
              <a:rPr lang="en-US" sz="2000" b="1" i="1" dirty="0" smtClean="0"/>
              <a:t>scanners</a:t>
            </a:r>
            <a:r>
              <a:rPr lang="en-US" sz="2000" dirty="0" smtClean="0"/>
              <a:t> </a:t>
            </a:r>
            <a:r>
              <a:rPr lang="en-US" sz="2000" dirty="0"/>
              <a:t>handshake bits, </a:t>
            </a:r>
            <a:r>
              <a:rPr lang="en-US" sz="2000" dirty="0" smtClean="0"/>
              <a:t>  </a:t>
            </a:r>
          </a:p>
          <a:p>
            <a:pPr algn="l" rtl="0"/>
            <a:r>
              <a:rPr lang="en-US" sz="2000" dirty="0"/>
              <a:t> </a:t>
            </a:r>
            <a:r>
              <a:rPr lang="en-US" sz="2000" dirty="0" smtClean="0"/>
              <a:t>   with an element </a:t>
            </a:r>
            <a:r>
              <a:rPr lang="en-US" sz="2000" dirty="0"/>
              <a:t>for each </a:t>
            </a:r>
            <a:r>
              <a:rPr lang="en-US" sz="2000" b="1" i="1" dirty="0"/>
              <a:t>owner-scanner</a:t>
            </a:r>
            <a:r>
              <a:rPr lang="en-US" sz="2000" dirty="0"/>
              <a:t> </a:t>
            </a:r>
            <a:r>
              <a:rPr lang="en-US" sz="2000" dirty="0" smtClean="0"/>
              <a:t>pair.</a:t>
            </a:r>
          </a:p>
        </p:txBody>
      </p:sp>
    </p:spTree>
    <p:extLst>
      <p:ext uri="{BB962C8B-B14F-4D97-AF65-F5344CB8AC3E}">
        <p14:creationId xmlns:p14="http://schemas.microsoft.com/office/powerpoint/2010/main" val="9403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3" y="99390"/>
            <a:ext cx="8883163" cy="15522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</a:t>
            </a:r>
          </a:p>
          <a:p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Herlihy and Moss multi-version copying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– </a:t>
            </a:r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how does it work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596" y="1751112"/>
            <a:ext cx="9486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So, how do we use those arrays?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375464" y="2250731"/>
            <a:ext cx="9486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/>
              <a:t>Because a scan can complete with respect to multiple owners, the scanner must copy the entire </a:t>
            </a:r>
            <a:r>
              <a:rPr lang="en-US" sz="2000" b="1" i="1" dirty="0"/>
              <a:t>owner </a:t>
            </a:r>
            <a:r>
              <a:rPr lang="en-US" sz="2000" dirty="0"/>
              <a:t>array into a local array on each </a:t>
            </a:r>
            <a:r>
              <a:rPr lang="en-US" sz="2000" dirty="0" smtClean="0"/>
              <a:t>scan.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375464" y="3076846"/>
            <a:ext cx="9486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/>
              <a:t>At the end of the scan, the scanner must set its corresponding </a:t>
            </a:r>
            <a:r>
              <a:rPr lang="en-US" sz="2000" b="1" i="1" dirty="0"/>
              <a:t>scanner </a:t>
            </a:r>
            <a:r>
              <a:rPr lang="en-US" sz="2000" dirty="0"/>
              <a:t>bits to these previously saved </a:t>
            </a:r>
            <a:r>
              <a:rPr lang="en-US" sz="2000" dirty="0" smtClean="0"/>
              <a:t>values.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375464" y="4449629"/>
            <a:ext cx="9848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A round </a:t>
            </a:r>
            <a:r>
              <a:rPr lang="en-US" sz="2000" dirty="0"/>
              <a:t>is complete as soon as its owner bit agrees with the bits from </a:t>
            </a:r>
            <a:r>
              <a:rPr lang="en-US" sz="2000" dirty="0" smtClean="0"/>
              <a:t>all scanners.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73596" y="3977457"/>
            <a:ext cx="9486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How an can an owner detect a round is complete?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73596" y="5309273"/>
            <a:ext cx="9486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/>
              <a:t>An owner cannot begin a new round until the current round is </a:t>
            </a:r>
            <a:r>
              <a:rPr lang="en-US" sz="2000" dirty="0" smtClean="0"/>
              <a:t>complete!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513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11" grpId="0"/>
      <p:bldP spid="12" grpId="0"/>
      <p:bldP spid="1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3" y="99390"/>
            <a:ext cx="8883163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</a:t>
            </a:r>
          </a:p>
          <a:p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Herlihy and Moss multi-version copying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– </a:t>
            </a:r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how does it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work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217" y="1905000"/>
            <a:ext cx="3579377" cy="40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5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3" y="99390"/>
            <a:ext cx="8883163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</a:t>
            </a:r>
          </a:p>
          <a:p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Herlihy and Moss multi-version copying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– test run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596" y="1646286"/>
            <a:ext cx="9486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Let’s do a test run on those arrays: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73596" y="2098809"/>
            <a:ext cx="9486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We’ll use 3 processors</a:t>
            </a:r>
            <a:endParaRPr lang="en-US" sz="2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085927"/>
              </p:ext>
            </p:extLst>
          </p:nvPr>
        </p:nvGraphicFramePr>
        <p:xfrm>
          <a:off x="4538652" y="2576590"/>
          <a:ext cx="3602169" cy="365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00723"/>
                <a:gridCol w="1200723"/>
                <a:gridCol w="1200723"/>
              </a:tblGrid>
              <a:tr h="321036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599450" y="2569555"/>
            <a:ext cx="18284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 smtClean="0"/>
              <a:t>Owner array:</a:t>
            </a:r>
            <a:endParaRPr lang="en-US" sz="20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170274"/>
              </p:ext>
            </p:extLst>
          </p:nvPr>
        </p:nvGraphicFramePr>
        <p:xfrm>
          <a:off x="4535409" y="2952726"/>
          <a:ext cx="3602169" cy="36576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200723"/>
                <a:gridCol w="1200723"/>
                <a:gridCol w="1200723"/>
              </a:tblGrid>
              <a:tr h="321036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139357"/>
              </p:ext>
            </p:extLst>
          </p:nvPr>
        </p:nvGraphicFramePr>
        <p:xfrm>
          <a:off x="4575569" y="4789050"/>
          <a:ext cx="3602169" cy="1777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00723"/>
                <a:gridCol w="1200723"/>
                <a:gridCol w="1200723"/>
              </a:tblGrid>
              <a:tr h="619529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659"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73932"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84008" y="5456579"/>
            <a:ext cx="20327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 smtClean="0"/>
              <a:t>Scanner array:</a:t>
            </a:r>
            <a:endParaRPr lang="en-US" sz="2000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196103"/>
              </p:ext>
            </p:extLst>
          </p:nvPr>
        </p:nvGraphicFramePr>
        <p:xfrm>
          <a:off x="4575569" y="4368439"/>
          <a:ext cx="3602169" cy="36576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200723"/>
                <a:gridCol w="1200723"/>
                <a:gridCol w="1200723"/>
              </a:tblGrid>
              <a:tr h="321036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462762"/>
              </p:ext>
            </p:extLst>
          </p:nvPr>
        </p:nvGraphicFramePr>
        <p:xfrm>
          <a:off x="4081392" y="4819686"/>
          <a:ext cx="451698" cy="192024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451698"/>
              </a:tblGrid>
              <a:tr h="501343"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P1</a:t>
                      </a:r>
                    </a:p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513016"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P2</a:t>
                      </a:r>
                      <a:endParaRPr lang="he-IL" dirty="0" smtClean="0">
                        <a:solidFill>
                          <a:schemeClr val="tx1"/>
                        </a:solidFill>
                      </a:endParaRPr>
                    </a:p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562706"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P3</a:t>
                      </a:r>
                      <a:endParaRPr lang="he-IL" dirty="0" smtClean="0">
                        <a:solidFill>
                          <a:schemeClr val="tx1"/>
                        </a:solidFill>
                      </a:endParaRPr>
                    </a:p>
                    <a:p>
                      <a:pPr rtl="1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Left Brace 13"/>
          <p:cNvSpPr/>
          <p:nvPr/>
        </p:nvSpPr>
        <p:spPr>
          <a:xfrm>
            <a:off x="3745149" y="4902740"/>
            <a:ext cx="184825" cy="150778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3007699" y="5364246"/>
            <a:ext cx="9222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1600" dirty="0" smtClean="0"/>
              <a:t>As owner</a:t>
            </a:r>
            <a:endParaRPr lang="en-US" sz="1600" dirty="0"/>
          </a:p>
        </p:txBody>
      </p:sp>
      <p:sp>
        <p:nvSpPr>
          <p:cNvPr id="18" name="Left Brace 17"/>
          <p:cNvSpPr/>
          <p:nvPr/>
        </p:nvSpPr>
        <p:spPr>
          <a:xfrm rot="16200000" flipH="1">
            <a:off x="6233621" y="2623242"/>
            <a:ext cx="334361" cy="3463048"/>
          </a:xfrm>
          <a:prstGeom prst="leftBrace">
            <a:avLst>
              <a:gd name="adj1" fmla="val 13755"/>
              <a:gd name="adj2" fmla="val 4851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Rectangle 18"/>
          <p:cNvSpPr/>
          <p:nvPr/>
        </p:nvSpPr>
        <p:spPr>
          <a:xfrm>
            <a:off x="5864389" y="3685361"/>
            <a:ext cx="9222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1600" dirty="0" smtClean="0"/>
              <a:t>As scanner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0514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4" grpId="0" animBg="1"/>
      <p:bldP spid="16" grpId="0"/>
      <p:bldP spid="18" grpId="0" animBg="1"/>
      <p:bldP spid="1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3" y="99390"/>
            <a:ext cx="8883163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</a:t>
            </a:r>
          </a:p>
          <a:p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Herlihy and Moss multi-version copying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– test run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83030"/>
              </p:ext>
            </p:extLst>
          </p:nvPr>
        </p:nvGraphicFramePr>
        <p:xfrm>
          <a:off x="6942307" y="1912035"/>
          <a:ext cx="3602169" cy="365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00723"/>
                <a:gridCol w="1200723"/>
                <a:gridCol w="1200723"/>
              </a:tblGrid>
              <a:tr h="321036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860125" y="1504890"/>
            <a:ext cx="18284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 smtClean="0"/>
              <a:t>Owner array</a:t>
            </a:r>
            <a:endParaRPr lang="en-US" sz="20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038472"/>
              </p:ext>
            </p:extLst>
          </p:nvPr>
        </p:nvGraphicFramePr>
        <p:xfrm>
          <a:off x="6939064" y="2288171"/>
          <a:ext cx="3602169" cy="36576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200723"/>
                <a:gridCol w="1200723"/>
                <a:gridCol w="1200723"/>
              </a:tblGrid>
              <a:tr h="321036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885891"/>
              </p:ext>
            </p:extLst>
          </p:nvPr>
        </p:nvGraphicFramePr>
        <p:xfrm>
          <a:off x="6949119" y="4302668"/>
          <a:ext cx="3602169" cy="1777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00723"/>
                <a:gridCol w="1200723"/>
                <a:gridCol w="1200723"/>
              </a:tblGrid>
              <a:tr h="619529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659"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73932"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757985" y="2854159"/>
            <a:ext cx="20327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 smtClean="0"/>
              <a:t>Scanner array</a:t>
            </a:r>
            <a:endParaRPr lang="en-US" sz="2000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261535"/>
              </p:ext>
            </p:extLst>
          </p:nvPr>
        </p:nvGraphicFramePr>
        <p:xfrm>
          <a:off x="6949119" y="3882057"/>
          <a:ext cx="3602169" cy="36576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200723"/>
                <a:gridCol w="1200723"/>
                <a:gridCol w="1200723"/>
              </a:tblGrid>
              <a:tr h="321036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60875"/>
              </p:ext>
            </p:extLst>
          </p:nvPr>
        </p:nvGraphicFramePr>
        <p:xfrm>
          <a:off x="6454942" y="4333304"/>
          <a:ext cx="451698" cy="192024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451698"/>
              </a:tblGrid>
              <a:tr h="501343"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P1</a:t>
                      </a:r>
                    </a:p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513016"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P2</a:t>
                      </a:r>
                      <a:endParaRPr lang="he-IL" dirty="0" smtClean="0">
                        <a:solidFill>
                          <a:schemeClr val="tx1"/>
                        </a:solidFill>
                      </a:endParaRPr>
                    </a:p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562706"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P3</a:t>
                      </a:r>
                      <a:endParaRPr lang="he-IL" dirty="0" smtClean="0">
                        <a:solidFill>
                          <a:schemeClr val="tx1"/>
                        </a:solidFill>
                      </a:endParaRPr>
                    </a:p>
                    <a:p>
                      <a:pPr rtl="1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Left Brace 13"/>
          <p:cNvSpPr/>
          <p:nvPr/>
        </p:nvSpPr>
        <p:spPr>
          <a:xfrm>
            <a:off x="6292380" y="4304489"/>
            <a:ext cx="184825" cy="173152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5554930" y="4877862"/>
            <a:ext cx="9222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1600" dirty="0" smtClean="0"/>
              <a:t>As owner</a:t>
            </a:r>
            <a:endParaRPr lang="en-US" sz="1600" dirty="0"/>
          </a:p>
        </p:txBody>
      </p:sp>
      <p:sp>
        <p:nvSpPr>
          <p:cNvPr id="18" name="Left Brace 17"/>
          <p:cNvSpPr/>
          <p:nvPr/>
        </p:nvSpPr>
        <p:spPr>
          <a:xfrm rot="16200000" flipH="1">
            <a:off x="8563397" y="2093087"/>
            <a:ext cx="334361" cy="3550596"/>
          </a:xfrm>
          <a:prstGeom prst="leftBrace">
            <a:avLst>
              <a:gd name="adj1" fmla="val 13755"/>
              <a:gd name="adj2" fmla="val 4851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Rectangle 18"/>
          <p:cNvSpPr/>
          <p:nvPr/>
        </p:nvSpPr>
        <p:spPr>
          <a:xfrm>
            <a:off x="8237939" y="3198979"/>
            <a:ext cx="9222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1600" dirty="0" smtClean="0"/>
              <a:t>As scanner</a:t>
            </a:r>
            <a:endParaRPr lang="en-US" sz="16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672041" y="1504890"/>
            <a:ext cx="1" cy="53531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-70344" y="1673981"/>
            <a:ext cx="2513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dirty="0" smtClean="0"/>
              <a:t>P1 performs a flip</a:t>
            </a:r>
            <a:endParaRPr lang="en-US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618721"/>
              </p:ext>
            </p:extLst>
          </p:nvPr>
        </p:nvGraphicFramePr>
        <p:xfrm>
          <a:off x="6945551" y="1914728"/>
          <a:ext cx="3602169" cy="365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00723"/>
                <a:gridCol w="1200723"/>
                <a:gridCol w="1200723"/>
              </a:tblGrid>
              <a:tr h="321036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-70344" y="2127324"/>
            <a:ext cx="2183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dirty="0" smtClean="0"/>
              <a:t>P2 starts a scan</a:t>
            </a:r>
            <a:endParaRPr lang="en-US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942222"/>
              </p:ext>
            </p:extLst>
          </p:nvPr>
        </p:nvGraphicFramePr>
        <p:xfrm>
          <a:off x="6945551" y="1914728"/>
          <a:ext cx="3602169" cy="365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00723"/>
                <a:gridCol w="1200723"/>
                <a:gridCol w="1200723"/>
              </a:tblGrid>
              <a:tr h="321036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-70345" y="2579930"/>
            <a:ext cx="2513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dirty="0" smtClean="0"/>
              <a:t>P3 performs a flip</a:t>
            </a:r>
            <a:endParaRPr lang="en-US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488446"/>
              </p:ext>
            </p:extLst>
          </p:nvPr>
        </p:nvGraphicFramePr>
        <p:xfrm>
          <a:off x="6945551" y="1914732"/>
          <a:ext cx="3602169" cy="365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00723"/>
                <a:gridCol w="1200723"/>
                <a:gridCol w="1200723"/>
              </a:tblGrid>
              <a:tr h="321036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-70344" y="3034224"/>
            <a:ext cx="2183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dirty="0" smtClean="0"/>
              <a:t>P1 starts a scan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-66919" y="3499053"/>
            <a:ext cx="2183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dirty="0" smtClean="0"/>
              <a:t>P3 starts a scan</a:t>
            </a:r>
            <a:endParaRPr lang="en-US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69855"/>
              </p:ext>
            </p:extLst>
          </p:nvPr>
        </p:nvGraphicFramePr>
        <p:xfrm>
          <a:off x="6955279" y="1914728"/>
          <a:ext cx="3602169" cy="365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00723"/>
                <a:gridCol w="1200723"/>
                <a:gridCol w="1200723"/>
              </a:tblGrid>
              <a:tr h="321036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354924"/>
              </p:ext>
            </p:extLst>
          </p:nvPr>
        </p:nvGraphicFramePr>
        <p:xfrm>
          <a:off x="6945551" y="1915260"/>
          <a:ext cx="3602169" cy="365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00723"/>
                <a:gridCol w="1200723"/>
                <a:gridCol w="1200723"/>
              </a:tblGrid>
              <a:tr h="321036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-70345" y="3978792"/>
            <a:ext cx="2375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dirty="0" smtClean="0"/>
              <a:t>P2 ends the scan</a:t>
            </a:r>
            <a:endParaRPr lang="en-US" dirty="0"/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234428"/>
              </p:ext>
            </p:extLst>
          </p:nvPr>
        </p:nvGraphicFramePr>
        <p:xfrm>
          <a:off x="6955279" y="4304489"/>
          <a:ext cx="3602169" cy="1777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00723"/>
                <a:gridCol w="1200723"/>
                <a:gridCol w="1200723"/>
              </a:tblGrid>
              <a:tr h="619529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659"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73932"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35" name="Rectangle 34"/>
          <p:cNvSpPr/>
          <p:nvPr/>
        </p:nvSpPr>
        <p:spPr>
          <a:xfrm>
            <a:off x="-70346" y="4502915"/>
            <a:ext cx="2375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dirty="0" smtClean="0"/>
              <a:t>P1 ends the scan</a:t>
            </a:r>
            <a:endParaRPr lang="en-US" dirty="0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061115"/>
              </p:ext>
            </p:extLst>
          </p:nvPr>
        </p:nvGraphicFramePr>
        <p:xfrm>
          <a:off x="6953810" y="4304489"/>
          <a:ext cx="3602169" cy="1777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00723"/>
                <a:gridCol w="1200723"/>
                <a:gridCol w="1200723"/>
              </a:tblGrid>
              <a:tr h="619529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659"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73932"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37" name="Rectangle 36"/>
          <p:cNvSpPr/>
          <p:nvPr/>
        </p:nvSpPr>
        <p:spPr>
          <a:xfrm>
            <a:off x="-70347" y="4994274"/>
            <a:ext cx="2375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dirty="0" smtClean="0"/>
              <a:t>P3 ends the scan</a:t>
            </a:r>
            <a:endParaRPr lang="en-US" dirty="0"/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001420"/>
              </p:ext>
            </p:extLst>
          </p:nvPr>
        </p:nvGraphicFramePr>
        <p:xfrm>
          <a:off x="6953485" y="4304489"/>
          <a:ext cx="3602169" cy="1777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00723"/>
                <a:gridCol w="1200723"/>
                <a:gridCol w="1200723"/>
              </a:tblGrid>
              <a:tr h="619529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659"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73932"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09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0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2.29167E-6 0.01504 C 2.29167E-6 0.02176 -0.1125 0.03032 -0.20378 0.03032 L -0.4069 0.03032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52" y="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30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1.04167E-6 0.08356 C 1.04167E-6 0.12106 -0.11237 0.16875 -0.20339 0.16875 L -0.40612 0.16875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3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2.29167E-6 0.11597 C 2.29167E-6 0.16759 -0.11211 0.23379 -0.203 0.23379 L -0.40534 0.23379 " pathEditMode="relative" rAng="0" ptsTypes="AAAA">
                                      <p:cBhvr>
                                        <p:cTn id="5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73" y="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repeatCount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30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30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6" presetClass="emph" presetSubtype="0" repeatCount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30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6" grpId="0"/>
      <p:bldP spid="27" grpId="0"/>
      <p:bldP spid="32" grpId="0"/>
      <p:bldP spid="35" grpId="0"/>
      <p:bldP spid="3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3" y="99390"/>
            <a:ext cx="8883163" cy="15522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</a:t>
            </a:r>
          </a:p>
          <a:p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Herlihy and Moss multi-version copying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– </a:t>
            </a:r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how does it work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5464" y="2156904"/>
            <a:ext cx="9848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Processes share </a:t>
            </a:r>
            <a:r>
              <a:rPr lang="en-US" sz="2000" dirty="0"/>
              <a:t>an array of </a:t>
            </a:r>
            <a:r>
              <a:rPr lang="en-US" sz="2000" b="1" i="1" dirty="0"/>
              <a:t>dirty </a:t>
            </a:r>
            <a:r>
              <a:rPr lang="en-US" sz="2000" dirty="0"/>
              <a:t>bits, indexed by processor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73596" y="1633121"/>
            <a:ext cx="9486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How can an owner detect a round is clean?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375464" y="2624326"/>
            <a:ext cx="9848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When do processors set values in the dirty array?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677333" y="3047424"/>
            <a:ext cx="5781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1. When </a:t>
            </a:r>
            <a:r>
              <a:rPr lang="en-US" sz="2000" dirty="0"/>
              <a:t>an owner executes a flip</a:t>
            </a:r>
            <a:r>
              <a:rPr lang="en-US" sz="2000" dirty="0" smtClean="0"/>
              <a:t>,</a:t>
            </a:r>
          </a:p>
          <a:p>
            <a:pPr algn="l" rtl="0"/>
            <a:r>
              <a:rPr lang="en-US" sz="2000" dirty="0" smtClean="0"/>
              <a:t>    </a:t>
            </a:r>
            <a:r>
              <a:rPr lang="en-US" sz="2000" dirty="0"/>
              <a:t>it sets the </a:t>
            </a:r>
            <a:r>
              <a:rPr lang="en-US" sz="2000" b="1" i="1" dirty="0"/>
              <a:t>dirty </a:t>
            </a:r>
            <a:r>
              <a:rPr lang="en-US" sz="2000" dirty="0"/>
              <a:t>bit for all </a:t>
            </a:r>
            <a:r>
              <a:rPr lang="en-US" sz="2000" dirty="0" smtClean="0"/>
              <a:t>other processors.  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891342" y="5622954"/>
            <a:ext cx="73090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2. When </a:t>
            </a:r>
            <a:r>
              <a:rPr lang="en-US" sz="2000" dirty="0"/>
              <a:t>a scanner finds a pointer into another processor's </a:t>
            </a:r>
            <a:r>
              <a:rPr lang="en-US" sz="2000" dirty="0" smtClean="0"/>
              <a:t>From-space </a:t>
            </a:r>
            <a:r>
              <a:rPr lang="en-US" sz="2000" dirty="0"/>
              <a:t>it sets </a:t>
            </a:r>
            <a:r>
              <a:rPr lang="en-US" sz="2000" dirty="0" smtClean="0"/>
              <a:t>that </a:t>
            </a:r>
            <a:r>
              <a:rPr lang="en-US" sz="2000" dirty="0"/>
              <a:t>processor's </a:t>
            </a:r>
            <a:r>
              <a:rPr lang="en-US" sz="2000" b="1" i="1" dirty="0"/>
              <a:t>dirty </a:t>
            </a:r>
            <a:r>
              <a:rPr lang="en-US" sz="2000" dirty="0"/>
              <a:t>bit</a:t>
            </a:r>
            <a:r>
              <a:rPr lang="en-US" sz="2000" dirty="0" smtClean="0"/>
              <a:t>.  </a:t>
            </a:r>
            <a:endParaRPr lang="en-US" sz="2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158" y="3180079"/>
            <a:ext cx="3083668" cy="226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9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 txBox="1">
            <a:spLocks/>
          </p:cNvSpPr>
          <p:nvPr/>
        </p:nvSpPr>
        <p:spPr>
          <a:xfrm>
            <a:off x="677334" y="292274"/>
            <a:ext cx="8596668" cy="13293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And now</a:t>
            </a:r>
            <a:r>
              <a:rPr lang="en-US" sz="6000" b="1" dirty="0">
                <a:solidFill>
                  <a:schemeClr val="tx1"/>
                </a:solidFill>
              </a:rPr>
              <a:t>, here's something we hope you'll really like!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66" y="1838325"/>
            <a:ext cx="4128759" cy="310214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48784" y="5157165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Concurrent copying!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72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3" y="99390"/>
            <a:ext cx="8883163" cy="15522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</a:t>
            </a:r>
          </a:p>
          <a:p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Herlihy and Moss multi-version copying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– the algorithm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7333" y="1554444"/>
            <a:ext cx="8289043" cy="313932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flip():</a:t>
            </a:r>
            <a:endParaRPr lang="en-US" dirty="0"/>
          </a:p>
          <a:p>
            <a:pPr algn="l" rtl="0"/>
            <a:r>
              <a:rPr lang="en-US" dirty="0"/>
              <a:t>	</a:t>
            </a:r>
            <a:r>
              <a:rPr lang="en-US" dirty="0" err="1" smtClean="0"/>
              <a:t>createNewToSpace</a:t>
            </a:r>
            <a:r>
              <a:rPr lang="en-US" dirty="0" smtClean="0"/>
              <a:t>()</a:t>
            </a:r>
          </a:p>
          <a:p>
            <a:pPr algn="l" rtl="0"/>
            <a:r>
              <a:rPr lang="en-US" dirty="0"/>
              <a:t>	</a:t>
            </a:r>
            <a:r>
              <a:rPr lang="en-US" dirty="0" err="1" smtClean="0"/>
              <a:t>markOldSpaceAsFromSpace</a:t>
            </a:r>
            <a:r>
              <a:rPr lang="en-US" dirty="0" smtClean="0"/>
              <a:t>()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/>
              <a:t>	</a:t>
            </a:r>
            <a:r>
              <a:rPr lang="en-US" dirty="0" smtClean="0"/>
              <a:t>/* Make sure everyone knows this round is dirty */</a:t>
            </a:r>
          </a:p>
          <a:p>
            <a:pPr algn="l" rtl="0"/>
            <a:r>
              <a:rPr lang="en-US" dirty="0"/>
              <a:t>	</a:t>
            </a:r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 in [1,n) do</a:t>
            </a:r>
          </a:p>
          <a:p>
            <a:pPr algn="l" rtl="0"/>
            <a:r>
              <a:rPr lang="en-US" dirty="0"/>
              <a:t>	</a:t>
            </a:r>
            <a:r>
              <a:rPr lang="en-US" dirty="0" smtClean="0"/>
              <a:t>	if </a:t>
            </a:r>
            <a:r>
              <a:rPr lang="en-US" dirty="0" err="1" smtClean="0"/>
              <a:t>i</a:t>
            </a:r>
            <a:r>
              <a:rPr lang="en-US" dirty="0" smtClean="0"/>
              <a:t> != me </a:t>
            </a:r>
          </a:p>
          <a:p>
            <a:pPr algn="l" rtl="0"/>
            <a:r>
              <a:rPr lang="en-US" dirty="0"/>
              <a:t>	</a:t>
            </a:r>
            <a:r>
              <a:rPr lang="en-US" dirty="0" smtClean="0"/>
              <a:t>		dirty[</a:t>
            </a:r>
            <a:r>
              <a:rPr lang="en-US" dirty="0" err="1" smtClean="0"/>
              <a:t>i</a:t>
            </a:r>
            <a:r>
              <a:rPr lang="en-US" dirty="0" smtClean="0"/>
              <a:t>] </a:t>
            </a:r>
            <a:r>
              <a:rPr lang="en-US" dirty="0" smtClean="0">
                <a:sym typeface="Wingdings" panose="05000000000000000000" pitchFamily="2" charset="2"/>
              </a:rPr>
              <a:t> true</a:t>
            </a:r>
          </a:p>
          <a:p>
            <a:pPr algn="l" rtl="0"/>
            <a:endParaRPr lang="en-US" dirty="0" smtClean="0">
              <a:sym typeface="Wingdings" panose="05000000000000000000" pitchFamily="2" charset="2"/>
            </a:endParaRPr>
          </a:p>
          <a:p>
            <a:pPr algn="l" rtl="0"/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/* Invert my handshake bit */ </a:t>
            </a:r>
          </a:p>
          <a:p>
            <a:pPr algn="l" rtl="0"/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/>
              <a:t>owner[me] </a:t>
            </a:r>
            <a:r>
              <a:rPr lang="en-US" dirty="0" smtClean="0">
                <a:sym typeface="Wingdings" panose="05000000000000000000" pitchFamily="2" charset="2"/>
              </a:rPr>
              <a:t> ! owner[me]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7332" y="4842391"/>
            <a:ext cx="8289043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Scan-start():</a:t>
            </a:r>
          </a:p>
          <a:p>
            <a:pPr algn="l" rtl="0"/>
            <a:r>
              <a:rPr lang="en-US" dirty="0" smtClean="0"/>
              <a:t>	/* Copy owner array to my own local array */</a:t>
            </a:r>
            <a:endParaRPr lang="en-US" dirty="0"/>
          </a:p>
          <a:p>
            <a:pPr algn="l" rtl="0"/>
            <a:r>
              <a:rPr lang="en-US" dirty="0"/>
              <a:t>	</a:t>
            </a:r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 in [1,n) do</a:t>
            </a:r>
          </a:p>
          <a:p>
            <a:pPr algn="l" rtl="0"/>
            <a:r>
              <a:rPr lang="en-US" dirty="0"/>
              <a:t>	</a:t>
            </a:r>
            <a:r>
              <a:rPr lang="en-US" dirty="0" smtClean="0"/>
              <a:t>	local-owner[</a:t>
            </a:r>
            <a:r>
              <a:rPr lang="en-US" dirty="0" err="1" smtClean="0"/>
              <a:t>i</a:t>
            </a:r>
            <a:r>
              <a:rPr lang="en-US" dirty="0" smtClean="0"/>
              <a:t>] </a:t>
            </a:r>
            <a:r>
              <a:rPr lang="en-US" dirty="0" smtClean="0">
                <a:sym typeface="Wingdings" panose="05000000000000000000" pitchFamily="2" charset="2"/>
              </a:rPr>
              <a:t> owner[</a:t>
            </a:r>
            <a:r>
              <a:rPr lang="en-US" dirty="0" err="1" smtClean="0">
                <a:sym typeface="Wingdings" panose="05000000000000000000" pitchFamily="2" charset="2"/>
              </a:rPr>
              <a:t>i</a:t>
            </a:r>
            <a:r>
              <a:rPr lang="en-US" dirty="0" smtClean="0">
                <a:sym typeface="Wingdings" panose="05000000000000000000" pitchFamily="2" charset="2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9391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3" y="99390"/>
            <a:ext cx="8883163" cy="15522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</a:t>
            </a:r>
          </a:p>
          <a:p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Herlihy and Moss multi-version copying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– </a:t>
            </a:r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how does it work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5464" y="2305202"/>
            <a:ext cx="9848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/>
              <a:t>If an owner's </a:t>
            </a:r>
            <a:r>
              <a:rPr lang="en-US" sz="2000" b="1" i="1" dirty="0"/>
              <a:t>dirty </a:t>
            </a:r>
            <a:r>
              <a:rPr lang="en-US" sz="2000" dirty="0"/>
              <a:t>bit is clear at the end of a round then the round was clean, and it can </a:t>
            </a:r>
            <a:r>
              <a:rPr lang="en-US" sz="2000" dirty="0" smtClean="0"/>
              <a:t>clear its From-spaces.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73596" y="1895738"/>
            <a:ext cx="9486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How to use the dirty array to determine a round is clean?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375464" y="3022442"/>
            <a:ext cx="9848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/>
              <a:t>If not, then it simply clears its </a:t>
            </a:r>
            <a:r>
              <a:rPr lang="en-US" sz="2000" b="1" i="1"/>
              <a:t>dirty </a:t>
            </a:r>
            <a:r>
              <a:rPr lang="en-US" sz="2000" smtClean="0"/>
              <a:t>bit.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65" y="3962994"/>
            <a:ext cx="1904762" cy="28571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5464" y="3466632"/>
            <a:ext cx="9848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Either way, the owner starts a new scan.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1822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3" y="99390"/>
            <a:ext cx="8883163" cy="15522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</a:t>
            </a:r>
          </a:p>
          <a:p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Herlihy and Moss multi-version copying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– the algorithm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6926" y="2290503"/>
            <a:ext cx="8655985" cy="369331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Scan-end():</a:t>
            </a:r>
          </a:p>
          <a:p>
            <a:pPr algn="l" rtl="0"/>
            <a:r>
              <a:rPr lang="en-US" dirty="0"/>
              <a:t>	</a:t>
            </a:r>
            <a:r>
              <a:rPr lang="en-US" dirty="0" smtClean="0"/>
              <a:t>/* Notify other processes I’m done scanning */</a:t>
            </a:r>
            <a:endParaRPr lang="en-US" dirty="0"/>
          </a:p>
          <a:p>
            <a:pPr algn="l" rtl="0"/>
            <a:r>
              <a:rPr lang="en-US" dirty="0"/>
              <a:t>	</a:t>
            </a:r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 in [1,n) do</a:t>
            </a:r>
          </a:p>
          <a:p>
            <a:pPr algn="l" rtl="0"/>
            <a:r>
              <a:rPr lang="en-US" dirty="0"/>
              <a:t>	</a:t>
            </a:r>
            <a:r>
              <a:rPr lang="en-US" dirty="0" smtClean="0"/>
              <a:t>	scanner[</a:t>
            </a:r>
            <a:r>
              <a:rPr lang="en-US" dirty="0" err="1" smtClean="0"/>
              <a:t>i</a:t>
            </a:r>
            <a:r>
              <a:rPr lang="en-US" dirty="0" smtClean="0"/>
              <a:t>][me] </a:t>
            </a:r>
            <a:r>
              <a:rPr lang="en-US" dirty="0" smtClean="0">
                <a:sym typeface="Wingdings" panose="05000000000000000000" pitchFamily="2" charset="2"/>
              </a:rPr>
              <a:t> local-owner[</a:t>
            </a:r>
            <a:r>
              <a:rPr lang="en-US" dirty="0" err="1" smtClean="0">
                <a:sym typeface="Wingdings" panose="05000000000000000000" pitchFamily="2" charset="2"/>
              </a:rPr>
              <a:t>i</a:t>
            </a:r>
            <a:r>
              <a:rPr lang="en-US" dirty="0" smtClean="0">
                <a:sym typeface="Wingdings" panose="05000000000000000000" pitchFamily="2" charset="2"/>
              </a:rPr>
              <a:t>]</a:t>
            </a:r>
          </a:p>
          <a:p>
            <a:pPr algn="l" rtl="0"/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/* Did a round complete? */</a:t>
            </a:r>
          </a:p>
          <a:p>
            <a:pPr algn="l" rtl="0"/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if for every I scanner[me][</a:t>
            </a:r>
            <a:r>
              <a:rPr lang="en-US" dirty="0" err="1" smtClean="0">
                <a:sym typeface="Wingdings" panose="05000000000000000000" pitchFamily="2" charset="2"/>
              </a:rPr>
              <a:t>i</a:t>
            </a:r>
            <a:r>
              <a:rPr lang="en-US" dirty="0" smtClean="0">
                <a:sym typeface="Wingdings" panose="05000000000000000000" pitchFamily="2" charset="2"/>
              </a:rPr>
              <a:t>] = owner[me]</a:t>
            </a:r>
          </a:p>
          <a:p>
            <a:pPr algn="l" rtl="0"/>
            <a:r>
              <a:rPr lang="en-US" dirty="0">
                <a:sym typeface="Wingdings" panose="05000000000000000000" pitchFamily="2" charset="2"/>
              </a:rPr>
              <a:t>		</a:t>
            </a:r>
            <a:r>
              <a:rPr lang="en-US" dirty="0" smtClean="0">
                <a:sym typeface="Wingdings" panose="05000000000000000000" pitchFamily="2" charset="2"/>
              </a:rPr>
              <a:t>/* If round </a:t>
            </a:r>
            <a:r>
              <a:rPr lang="en-US" dirty="0">
                <a:sym typeface="Wingdings" panose="05000000000000000000" pitchFamily="2" charset="2"/>
              </a:rPr>
              <a:t>is </a:t>
            </a:r>
            <a:r>
              <a:rPr lang="en-US" dirty="0" smtClean="0">
                <a:sym typeface="Wingdings" panose="05000000000000000000" pitchFamily="2" charset="2"/>
              </a:rPr>
              <a:t>clean, </a:t>
            </a:r>
            <a:r>
              <a:rPr lang="en-US" dirty="0">
                <a:sym typeface="Wingdings" panose="05000000000000000000" pitchFamily="2" charset="2"/>
              </a:rPr>
              <a:t>I can safely clear my </a:t>
            </a:r>
            <a:r>
              <a:rPr lang="en-US" dirty="0" smtClean="0">
                <a:sym typeface="Wingdings" panose="05000000000000000000" pitchFamily="2" charset="2"/>
              </a:rPr>
              <a:t>From-spaces */</a:t>
            </a:r>
          </a:p>
          <a:p>
            <a:pPr algn="l" rtl="0"/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	if !dirty[me] </a:t>
            </a:r>
          </a:p>
          <a:p>
            <a:pPr algn="l" rtl="0"/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		</a:t>
            </a:r>
            <a:r>
              <a:rPr lang="en-US" dirty="0" err="1" smtClean="0">
                <a:sym typeface="Wingdings" panose="05000000000000000000" pitchFamily="2" charset="2"/>
              </a:rPr>
              <a:t>discardFromSpaces</a:t>
            </a:r>
            <a:r>
              <a:rPr lang="en-US" dirty="0" smtClean="0">
                <a:sym typeface="Wingdings" panose="05000000000000000000" pitchFamily="2" charset="2"/>
              </a:rPr>
              <a:t>()</a:t>
            </a:r>
          </a:p>
          <a:p>
            <a:pPr algn="l" rtl="0"/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	/* Clear dirty bit for next scan*/</a:t>
            </a:r>
          </a:p>
          <a:p>
            <a:pPr algn="l" rtl="0"/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	dirty[me]  false</a:t>
            </a:r>
          </a:p>
          <a:p>
            <a:pPr algn="l" rtl="0"/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/* Start another scan*/</a:t>
            </a:r>
          </a:p>
          <a:p>
            <a:pPr algn="l" rtl="0"/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scan-start()</a:t>
            </a:r>
          </a:p>
        </p:txBody>
      </p:sp>
    </p:spTree>
    <p:extLst>
      <p:ext uri="{BB962C8B-B14F-4D97-AF65-F5344CB8AC3E}">
        <p14:creationId xmlns:p14="http://schemas.microsoft.com/office/powerpoint/2010/main" val="156473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3" y="99390"/>
            <a:ext cx="8883163" cy="15522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</a:t>
            </a:r>
          </a:p>
          <a:p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Herlihy and Moss multi-version copying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– the algorithm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6654" y="1478101"/>
            <a:ext cx="8655985" cy="535531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Scan-value(x):</a:t>
            </a:r>
          </a:p>
          <a:p>
            <a:pPr algn="l" rtl="0"/>
            <a:r>
              <a:rPr lang="en-US" dirty="0"/>
              <a:t>	</a:t>
            </a:r>
            <a:r>
              <a:rPr lang="en-US" dirty="0" smtClean="0"/>
              <a:t>/* </a:t>
            </a:r>
            <a:r>
              <a:rPr lang="en-US" dirty="0"/>
              <a:t>I</a:t>
            </a:r>
            <a:r>
              <a:rPr lang="en-US" dirty="0" smtClean="0"/>
              <a:t>f found From-space owner, set its owner as dirty*/</a:t>
            </a:r>
          </a:p>
          <a:p>
            <a:pPr algn="l" rtl="0"/>
            <a:r>
              <a:rPr lang="en-US" dirty="0"/>
              <a:t>	</a:t>
            </a:r>
            <a:r>
              <a:rPr lang="en-US" dirty="0" smtClean="0"/>
              <a:t>if old(x) 	</a:t>
            </a:r>
          </a:p>
          <a:p>
            <a:pPr algn="l" rtl="0"/>
            <a:r>
              <a:rPr lang="en-US" dirty="0"/>
              <a:t>	</a:t>
            </a:r>
            <a:r>
              <a:rPr lang="en-US" dirty="0" smtClean="0"/>
              <a:t>	dirty[owner(x)] </a:t>
            </a:r>
            <a:r>
              <a:rPr lang="en-US" dirty="0" smtClean="0">
                <a:sym typeface="Wingdings" panose="05000000000000000000" pitchFamily="2" charset="2"/>
              </a:rPr>
              <a:t> true</a:t>
            </a:r>
          </a:p>
          <a:p>
            <a:pPr algn="l" rtl="0"/>
            <a:r>
              <a:rPr lang="en-US" dirty="0" smtClean="0">
                <a:sym typeface="Wingdings" panose="05000000000000000000" pitchFamily="2" charset="2"/>
              </a:rPr>
              <a:t>	/* </a:t>
            </a:r>
            <a:r>
              <a:rPr lang="en-US" dirty="0">
                <a:sym typeface="Wingdings" panose="05000000000000000000" pitchFamily="2" charset="2"/>
              </a:rPr>
              <a:t>Move object if needed </a:t>
            </a:r>
            <a:r>
              <a:rPr lang="en-US" dirty="0" smtClean="0">
                <a:sym typeface="Wingdings" panose="05000000000000000000" pitchFamily="2" charset="2"/>
              </a:rPr>
              <a:t>*/</a:t>
            </a:r>
          </a:p>
          <a:p>
            <a:pPr algn="l" rtl="0"/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while true </a:t>
            </a:r>
          </a:p>
          <a:p>
            <a:pPr algn="l" rtl="0"/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	</a:t>
            </a:r>
            <a:r>
              <a:rPr lang="en-US" dirty="0">
                <a:sym typeface="Wingdings" panose="05000000000000000000" pitchFamily="2" charset="2"/>
              </a:rPr>
              <a:t>/* </a:t>
            </a:r>
            <a:r>
              <a:rPr lang="en-US" dirty="0" smtClean="0">
                <a:sym typeface="Wingdings" panose="05000000000000000000" pitchFamily="2" charset="2"/>
              </a:rPr>
              <a:t>Find current version of x and check if its in a To-space*/</a:t>
            </a:r>
          </a:p>
          <a:p>
            <a:pPr algn="l" rtl="0"/>
            <a:r>
              <a:rPr lang="en-US" dirty="0" smtClean="0">
                <a:sym typeface="Wingdings" panose="05000000000000000000" pitchFamily="2" charset="2"/>
              </a:rPr>
              <a:t>		x  find-current(x)</a:t>
            </a:r>
          </a:p>
          <a:p>
            <a:pPr algn="l" rtl="0"/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	if new(x)</a:t>
            </a:r>
          </a:p>
          <a:p>
            <a:pPr algn="l" rtl="0"/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		return x</a:t>
            </a:r>
          </a:p>
          <a:p>
            <a:pPr algn="l" rtl="0"/>
            <a:r>
              <a:rPr lang="en-US" dirty="0" smtClean="0">
                <a:sym typeface="Wingdings" panose="05000000000000000000" pitchFamily="2" charset="2"/>
              </a:rPr>
              <a:t>		/* Create  a copy of x*/</a:t>
            </a:r>
          </a:p>
          <a:p>
            <a:pPr algn="l" rtl="0"/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	temp  </a:t>
            </a:r>
            <a:r>
              <a:rPr lang="en-US" dirty="0" err="1" smtClean="0">
                <a:sym typeface="Wingdings" panose="05000000000000000000" pitchFamily="2" charset="2"/>
              </a:rPr>
              <a:t>allocateSpaceForNewVersion</a:t>
            </a:r>
            <a:r>
              <a:rPr lang="en-US" dirty="0" smtClean="0">
                <a:sym typeface="Wingdings" panose="05000000000000000000" pitchFamily="2" charset="2"/>
              </a:rPr>
              <a:t>()</a:t>
            </a:r>
          </a:p>
          <a:p>
            <a:pPr algn="l" rtl="0"/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	for I in [1,x.size) </a:t>
            </a:r>
          </a:p>
          <a:p>
            <a:pPr algn="l" rtl="0"/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		temp[j] x[j]</a:t>
            </a:r>
          </a:p>
          <a:p>
            <a:pPr algn="l" rtl="0"/>
            <a:r>
              <a:rPr lang="en-US" dirty="0" smtClean="0">
                <a:sym typeface="Wingdings" panose="05000000000000000000" pitchFamily="2" charset="2"/>
              </a:rPr>
              <a:t>		/* Try setting the new version of x*/</a:t>
            </a:r>
          </a:p>
          <a:p>
            <a:pPr algn="l" rtl="0"/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	if </a:t>
            </a:r>
            <a:r>
              <a:rPr lang="en-US" dirty="0" err="1" smtClean="0">
                <a:sym typeface="Wingdings" panose="05000000000000000000" pitchFamily="2" charset="2"/>
              </a:rPr>
              <a:t>compare&amp;swap</a:t>
            </a:r>
            <a:r>
              <a:rPr lang="en-US" dirty="0" smtClean="0">
                <a:sym typeface="Wingdings" panose="05000000000000000000" pitchFamily="2" charset="2"/>
              </a:rPr>
              <a:t> (</a:t>
            </a:r>
            <a:r>
              <a:rPr lang="en-US" dirty="0" err="1" smtClean="0">
                <a:sym typeface="Wingdings" panose="05000000000000000000" pitchFamily="2" charset="2"/>
              </a:rPr>
              <a:t>x.next,null,temp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pPr algn="l" rtl="0"/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		return temp</a:t>
            </a:r>
          </a:p>
          <a:p>
            <a:pPr algn="l" rtl="0"/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	else </a:t>
            </a:r>
          </a:p>
          <a:p>
            <a:pPr algn="l" rtl="0"/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		free(temp)</a:t>
            </a: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5503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3" y="99390"/>
            <a:ext cx="8883163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</a:t>
            </a:r>
          </a:p>
          <a:p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Herlihy and Moss multi-version copying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– correctness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996" y="2430565"/>
            <a:ext cx="100237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b="1" dirty="0" smtClean="0"/>
              <a:t>Liveness</a:t>
            </a:r>
            <a:r>
              <a:rPr lang="en-US" sz="2000" dirty="0" smtClean="0"/>
              <a:t>- Each processor </a:t>
            </a:r>
            <a:r>
              <a:rPr lang="en-US" sz="2000" dirty="0"/>
              <a:t>always eventually scans then some processor always eventually re­claims its </a:t>
            </a:r>
            <a:r>
              <a:rPr lang="en-US" sz="2000" dirty="0" smtClean="0"/>
              <a:t>From-spaces</a:t>
            </a:r>
            <a:r>
              <a:rPr lang="en-US" sz="2000" dirty="0"/>
              <a:t>.</a:t>
            </a:r>
            <a:endParaRPr lang="en-US" sz="2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56214" y="3426276"/>
            <a:ext cx="972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b="1" dirty="0" smtClean="0"/>
              <a:t>Termination</a:t>
            </a:r>
            <a:r>
              <a:rPr lang="en-US" sz="2000" dirty="0" smtClean="0"/>
              <a:t>- At worst, </a:t>
            </a:r>
            <a:r>
              <a:rPr lang="en-US" sz="2000" dirty="0"/>
              <a:t>because each processor will eventually </a:t>
            </a:r>
            <a:r>
              <a:rPr lang="en-US" sz="2000" dirty="0" smtClean="0"/>
              <a:t>run out of free space, </a:t>
            </a:r>
            <a:r>
              <a:rPr lang="en-US" sz="2000" dirty="0"/>
              <a:t>further flips will cease, and all processors will eventually focus on scanning until </a:t>
            </a:r>
            <a:r>
              <a:rPr lang="en-US" sz="2000" dirty="0" smtClean="0"/>
              <a:t>reaching a clean round.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225996" y="1889992"/>
            <a:ext cx="9486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Multi-versioning looks good, is it correct?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225996" y="4629263"/>
            <a:ext cx="972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b="1" dirty="0" smtClean="0"/>
              <a:t>Performance – </a:t>
            </a:r>
            <a:r>
              <a:rPr lang="en-US" sz="2000" dirty="0" smtClean="0"/>
              <a:t>No thank you.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136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3" y="99390"/>
            <a:ext cx="8883163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</a:t>
            </a:r>
          </a:p>
          <a:p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Herlihy and Moss multi-version copying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– optimizations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5996" y="1998460"/>
            <a:ext cx="9486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We just saw an entirely lock-free copying algorithm.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25996" y="2785293"/>
            <a:ext cx="9486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/>
              <a:t>Its downside is the need to create a new version on every heap </a:t>
            </a:r>
            <a:r>
              <a:rPr lang="en-US" sz="2000" dirty="0" smtClean="0"/>
              <a:t>update.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225996" y="3680594"/>
            <a:ext cx="9486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For you brave souls, Herlihy </a:t>
            </a:r>
            <a:r>
              <a:rPr lang="en-US" sz="2000" dirty="0"/>
              <a:t>and Moss </a:t>
            </a:r>
            <a:r>
              <a:rPr lang="en-US" sz="2000" dirty="0" smtClean="0"/>
              <a:t>offered alternatives </a:t>
            </a:r>
            <a:r>
              <a:rPr lang="en-US" sz="2000" dirty="0"/>
              <a:t>to avoiding versioning on every </a:t>
            </a:r>
            <a:r>
              <a:rPr lang="en-US" sz="2000" dirty="0" smtClean="0"/>
              <a:t>update.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8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3" y="99390"/>
            <a:ext cx="8883163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</a:t>
            </a:r>
          </a:p>
          <a:p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Herlihy and Moss multi-version copying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– still not the best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596" y="1751112"/>
            <a:ext cx="9486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Time to say something bad about the algorithm.</a:t>
            </a:r>
          </a:p>
        </p:txBody>
      </p:sp>
      <p:sp>
        <p:nvSpPr>
          <p:cNvPr id="6" name="Rectangle 5"/>
          <p:cNvSpPr/>
          <p:nvPr/>
        </p:nvSpPr>
        <p:spPr>
          <a:xfrm>
            <a:off x="232217" y="3722529"/>
            <a:ext cx="9486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They may </a:t>
            </a:r>
            <a:r>
              <a:rPr lang="en-US" sz="2000" dirty="0"/>
              <a:t>end up stalling if they have no free space in which to </a:t>
            </a:r>
            <a:r>
              <a:rPr lang="en-US" sz="2000" dirty="0" smtClean="0"/>
              <a:t>allocate.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7" y="6717692"/>
            <a:ext cx="2516386" cy="18135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3596" y="2300260"/>
            <a:ext cx="9486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A bad scenario (bottleneck) :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232217" y="2723835"/>
            <a:ext cx="9486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One </a:t>
            </a:r>
            <a:r>
              <a:rPr lang="en-US" sz="2000" dirty="0"/>
              <a:t>processor </a:t>
            </a:r>
            <a:r>
              <a:rPr lang="en-US" sz="2000" dirty="0" smtClean="0"/>
              <a:t>happens to hold a large portion </a:t>
            </a:r>
            <a:r>
              <a:rPr lang="en-US" sz="2000" dirty="0"/>
              <a:t>of the </a:t>
            </a:r>
            <a:r>
              <a:rPr lang="en-US" sz="2000" dirty="0" smtClean="0"/>
              <a:t>heap.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2217" y="3089820"/>
            <a:ext cx="9486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Other </a:t>
            </a:r>
            <a:r>
              <a:rPr lang="en-US" sz="2000" dirty="0"/>
              <a:t>processors </a:t>
            </a:r>
            <a:r>
              <a:rPr lang="en-US" sz="2000" dirty="0" smtClean="0"/>
              <a:t>have to </a:t>
            </a:r>
            <a:r>
              <a:rPr lang="en-US" sz="2000" dirty="0"/>
              <a:t>wait for it to complete its </a:t>
            </a:r>
            <a:r>
              <a:rPr lang="en-US" sz="2000" dirty="0" smtClean="0"/>
              <a:t>scan (and end the round) </a:t>
            </a:r>
            <a:r>
              <a:rPr lang="en-US" sz="2000" dirty="0"/>
              <a:t>before they can </a:t>
            </a:r>
            <a:r>
              <a:rPr lang="en-US" sz="2000" dirty="0" smtClean="0"/>
              <a:t>clear their From-spaces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5642" y="4163691"/>
            <a:ext cx="9095653" cy="618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960" algn="ctr" rtl="0">
              <a:lnSpc>
                <a:spcPct val="115000"/>
              </a:lnSpc>
              <a:spcAft>
                <a:spcPts val="0"/>
              </a:spcAft>
            </a:pPr>
            <a:r>
              <a:rPr lang="en-US" sz="3200" dirty="0" smtClean="0"/>
              <a:t>Can we do better?</a:t>
            </a:r>
            <a:endParaRPr lang="he-IL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132" y="4721223"/>
            <a:ext cx="3013116" cy="210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6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2.08333E-6 -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</a:t>
            </a:r>
          </a:p>
          <a:p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Hudson and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Moss to the rescue!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0765" y="4677384"/>
            <a:ext cx="111383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dirty="0"/>
              <a:t> </a:t>
            </a:r>
            <a:r>
              <a:rPr lang="en-US" sz="3200" dirty="0" smtClean="0"/>
              <a:t>       Introducing:  </a:t>
            </a:r>
            <a:r>
              <a:rPr lang="en-US" sz="3200" dirty="0"/>
              <a:t>Sapphire </a:t>
            </a:r>
            <a:r>
              <a:rPr lang="en-US" sz="3200" dirty="0" smtClean="0"/>
              <a:t>algorithm            			                </a:t>
            </a:r>
            <a:r>
              <a:rPr lang="en-US" sz="2400" dirty="0" smtClean="0"/>
              <a:t>[</a:t>
            </a:r>
            <a:r>
              <a:rPr lang="en-US" sz="2400" dirty="0"/>
              <a:t>Hudson and Moss, 2001, 2003] </a:t>
            </a:r>
            <a:endParaRPr lang="en-US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10765" y="1905000"/>
            <a:ext cx="99092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/>
              <a:t>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798" y="1585609"/>
            <a:ext cx="3066127" cy="295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5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3" y="99390"/>
            <a:ext cx="8883163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copying</a:t>
            </a:r>
          </a:p>
          <a:p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Hudson and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Moss’s sapphire algorithm- basics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5996" y="1686674"/>
            <a:ext cx="9486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Extends previous </a:t>
            </a:r>
            <a:r>
              <a:rPr lang="en-US" sz="2000" dirty="0"/>
              <a:t>concurrent copying </a:t>
            </a:r>
            <a:r>
              <a:rPr lang="en-US" sz="2000" dirty="0" smtClean="0"/>
              <a:t>algorithms.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25996" y="2226442"/>
            <a:ext cx="9486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Has </a:t>
            </a:r>
            <a:r>
              <a:rPr lang="en-US" sz="2000" dirty="0"/>
              <a:t>much in common with replication </a:t>
            </a:r>
            <a:r>
              <a:rPr lang="en-US" sz="2000" dirty="0" smtClean="0"/>
              <a:t>schemes.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225996" y="2740426"/>
            <a:ext cx="9486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/>
              <a:t>It permits </a:t>
            </a:r>
            <a:r>
              <a:rPr lang="en-US" sz="2000" dirty="0" smtClean="0"/>
              <a:t>only one </a:t>
            </a:r>
            <a:r>
              <a:rPr lang="en-US" sz="2000" dirty="0"/>
              <a:t>thread at a time to flip from </a:t>
            </a:r>
            <a:r>
              <a:rPr lang="en-US" sz="2000" dirty="0" smtClean="0"/>
              <a:t>From-space </a:t>
            </a:r>
            <a:r>
              <a:rPr lang="en-US" sz="2000" dirty="0"/>
              <a:t>to </a:t>
            </a:r>
            <a:r>
              <a:rPr lang="en-US" sz="2000" dirty="0" smtClean="0"/>
              <a:t>To-space </a:t>
            </a:r>
            <a:r>
              <a:rPr lang="en-US" sz="2000" dirty="0"/>
              <a:t>rather than all at </a:t>
            </a:r>
            <a:r>
              <a:rPr lang="en-US" sz="2000" dirty="0" smtClean="0"/>
              <a:t>once.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225996" y="3448312"/>
            <a:ext cx="9486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/>
              <a:t>Mutators simply update both the </a:t>
            </a:r>
            <a:r>
              <a:rPr lang="en-US" sz="2000" dirty="0" smtClean="0"/>
              <a:t>From-space </a:t>
            </a:r>
            <a:r>
              <a:rPr lang="en-US" sz="2000" dirty="0"/>
              <a:t>and </a:t>
            </a:r>
            <a:r>
              <a:rPr lang="en-US" sz="2000" dirty="0" smtClean="0"/>
              <a:t>To-space </a:t>
            </a:r>
            <a:r>
              <a:rPr lang="en-US" sz="2000" dirty="0"/>
              <a:t>copies of an object (when both exist) to keep them </a:t>
            </a:r>
            <a:r>
              <a:rPr lang="en-US" sz="2000" dirty="0" smtClean="0"/>
              <a:t>coherent.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-114615" y="4067826"/>
            <a:ext cx="9486900" cy="618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960" algn="ctr" rtl="0">
              <a:lnSpc>
                <a:spcPct val="115000"/>
              </a:lnSpc>
              <a:spcAft>
                <a:spcPts val="0"/>
              </a:spcAft>
            </a:pPr>
            <a:r>
              <a:rPr lang="en-US" sz="3200" dirty="0" smtClean="0"/>
              <a:t>Can we do better?</a:t>
            </a:r>
            <a:endParaRPr lang="he-IL" sz="3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657" y="4663341"/>
            <a:ext cx="2136357" cy="221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3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7334" y="99390"/>
            <a:ext cx="8596668" cy="97065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compaction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765" y="1905000"/>
            <a:ext cx="99092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/>
              <a:t>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45" y="1381328"/>
            <a:ext cx="3978960" cy="464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4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1010478" y="120154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he-IL" sz="105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66677" y="2070224"/>
            <a:ext cx="1019175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sz="2000" dirty="0" smtClean="0"/>
              <a:t>A mutator, just like objects, has a color:</a:t>
            </a:r>
          </a:p>
          <a:p>
            <a:pPr lvl="1" algn="l" rtl="0">
              <a:spcBef>
                <a:spcPts val="600"/>
              </a:spcBef>
              <a:spcAft>
                <a:spcPts val="0"/>
              </a:spcAft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b="1" dirty="0" smtClean="0"/>
              <a:t>Grey mutator- </a:t>
            </a:r>
            <a:r>
              <a:rPr lang="en-US" sz="2000" dirty="0" smtClean="0"/>
              <a:t>either has not yet been scanned by the collector so its roots</a:t>
            </a:r>
          </a:p>
          <a:p>
            <a:pPr lvl="1" algn="l" rtl="0">
              <a:spcBef>
                <a:spcPts val="600"/>
              </a:spcBef>
              <a:spcAft>
                <a:spcPts val="0"/>
              </a:spcAft>
            </a:pPr>
            <a:r>
              <a:rPr lang="en-US" sz="2000" dirty="0"/>
              <a:t> </a:t>
            </a:r>
            <a:r>
              <a:rPr lang="en-US" sz="2000" dirty="0" smtClean="0"/>
              <a:t>   are still to be traced or its root has been scanned and need to be rescanned.</a:t>
            </a:r>
          </a:p>
          <a:p>
            <a:pPr lvl="1" algn="l" rtl="0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    </a:t>
            </a:r>
            <a:r>
              <a:rPr lang="en-US" sz="2000" b="1" dirty="0" smtClean="0"/>
              <a:t>Black mutator- </a:t>
            </a:r>
            <a:r>
              <a:rPr lang="en-US" sz="2000" dirty="0" smtClean="0"/>
              <a:t>has been scanned by the collector so its roots have been traced.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-202554" y="3735824"/>
            <a:ext cx="1058227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sz="2000" dirty="0" smtClean="0"/>
              <a:t>We defined the “grey wavefront”-  The boundary between black and white objects.</a:t>
            </a:r>
          </a:p>
          <a:p>
            <a:pPr lvl="1" algn="l" rtl="0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    Objects ahead of the wavefront = grey/white objects.</a:t>
            </a:r>
          </a:p>
          <a:p>
            <a:pPr lvl="1" algn="l" rtl="0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    </a:t>
            </a:r>
            <a:r>
              <a:rPr lang="en-US" sz="2000" dirty="0"/>
              <a:t>Objects </a:t>
            </a:r>
            <a:r>
              <a:rPr lang="en-US" sz="2000" dirty="0" smtClean="0"/>
              <a:t>behind of </a:t>
            </a:r>
            <a:r>
              <a:rPr lang="en-US" sz="2000" dirty="0"/>
              <a:t>the wavefront </a:t>
            </a:r>
            <a:r>
              <a:rPr lang="en-US" sz="2000" dirty="0" smtClean="0"/>
              <a:t>= black </a:t>
            </a:r>
            <a:r>
              <a:rPr lang="en-US" sz="2000" dirty="0"/>
              <a:t>objects.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</a:t>
            </a:r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GC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Recap - definitions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96" y="4905375"/>
            <a:ext cx="2640738" cy="184851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172324" y="5886116"/>
            <a:ext cx="1904172" cy="9242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Black objects</a:t>
            </a:r>
            <a:endParaRPr lang="he-IL" dirty="0"/>
          </a:p>
        </p:txBody>
      </p:sp>
      <p:sp>
        <p:nvSpPr>
          <p:cNvPr id="13" name="Oval 12"/>
          <p:cNvSpPr/>
          <p:nvPr/>
        </p:nvSpPr>
        <p:spPr>
          <a:xfrm>
            <a:off x="4926994" y="5829633"/>
            <a:ext cx="1969106" cy="924259"/>
          </a:xfrm>
          <a:prstGeom prst="ellipse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White/grey objects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65115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  <p:bldP spid="13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Compaction-recap</a:t>
            </a:r>
          </a:p>
          <a:p>
            <a:pPr lvl="0"/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Mark and compact (</a:t>
            </a:r>
            <a:r>
              <a:rPr lang="en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Pavel </a:t>
            </a:r>
            <a:r>
              <a:rPr lang="en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Brodsky</a:t>
            </a:r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) 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719" y="1722319"/>
            <a:ext cx="94869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800" dirty="0" smtClean="0"/>
              <a:t>Two main phases:</a:t>
            </a:r>
          </a:p>
          <a:p>
            <a:pPr lvl="1" algn="l" rtl="0"/>
            <a:r>
              <a:rPr lang="en-US" sz="2800" dirty="0" smtClean="0"/>
              <a:t>	</a:t>
            </a:r>
            <a:r>
              <a:rPr lang="en-US" sz="2000" dirty="0" smtClean="0"/>
              <a:t>1. Tracing/marking: mark all the live objects.</a:t>
            </a:r>
          </a:p>
          <a:p>
            <a:pPr lvl="1" algn="l" rtl="0"/>
            <a:r>
              <a:rPr lang="en-US" sz="2000" dirty="0"/>
              <a:t>	</a:t>
            </a:r>
            <a:r>
              <a:rPr lang="en-US" sz="2000" dirty="0" smtClean="0"/>
              <a:t>2. Compacting: relocate live objects and update references to them.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64906" y="3792611"/>
            <a:ext cx="10610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 smtClean="0"/>
              <a:t>In a way, a compacting algorithm is better than a copying one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28719" y="4515957"/>
            <a:ext cx="9486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Gives us control over </a:t>
            </a:r>
            <a:r>
              <a:rPr lang="en-US" sz="2000" dirty="0"/>
              <a:t>the order in which objects are </a:t>
            </a:r>
            <a:r>
              <a:rPr lang="en-US" sz="2000" dirty="0" smtClean="0"/>
              <a:t>relocated.</a:t>
            </a:r>
            <a:endParaRPr lang="he-IL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7" y="6717692"/>
            <a:ext cx="2516386" cy="18135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4906" y="3054976"/>
            <a:ext cx="9486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Separation of marking and copying allows us compaction concurrently with mutators!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312143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2.08333E-6 -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Compaction-recap</a:t>
            </a:r>
          </a:p>
          <a:p>
            <a:pPr lvl="0"/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Mark and compact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719" y="1905000"/>
            <a:ext cx="9486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>
              <a:buFontTx/>
              <a:buChar char="-"/>
            </a:pPr>
            <a:r>
              <a:rPr lang="en" sz="2800" dirty="0"/>
              <a:t>Three ways to rearrange objects in the </a:t>
            </a:r>
            <a:r>
              <a:rPr lang="en" sz="2800" dirty="0" smtClean="0"/>
              <a:t>heap</a:t>
            </a:r>
            <a:r>
              <a:rPr lang="en-US" sz="2800" dirty="0"/>
              <a:t>:</a:t>
            </a:r>
            <a:endParaRPr lang="en-US" sz="28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-389106" y="2660515"/>
            <a:ext cx="9486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l" rtl="0"/>
            <a:r>
              <a:rPr lang="en-US" sz="2000" dirty="0" smtClean="0"/>
              <a:t>1. </a:t>
            </a:r>
            <a:r>
              <a:rPr lang="en" b="1" dirty="0" smtClean="0"/>
              <a:t>Arbitrary</a:t>
            </a:r>
            <a:r>
              <a:rPr lang="en" dirty="0"/>
              <a:t>: objects are relocated without regard for their original </a:t>
            </a:r>
            <a:r>
              <a:rPr lang="en" dirty="0" smtClean="0"/>
              <a:t>order.</a:t>
            </a:r>
          </a:p>
          <a:p>
            <a:pPr lvl="2" algn="l" rtl="0"/>
            <a:r>
              <a:rPr lang="en" dirty="0" smtClean="0"/>
              <a:t> - Fast</a:t>
            </a:r>
            <a:r>
              <a:rPr lang="en" dirty="0"/>
              <a:t>, but leads to poor spatial </a:t>
            </a:r>
            <a:r>
              <a:rPr lang="en" dirty="0" smtClean="0"/>
              <a:t>locality</a:t>
            </a:r>
            <a:r>
              <a:rPr lang="en-US" sz="2000" dirty="0" smtClean="0"/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1" y="3482213"/>
            <a:ext cx="1009731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lvl="1" algn="l" rtl="0">
              <a:spcBef>
                <a:spcPts val="0"/>
              </a:spcBef>
              <a:buClr>
                <a:schemeClr val="dk1"/>
              </a:buClr>
              <a:buSzPct val="80000"/>
            </a:pPr>
            <a:r>
              <a:rPr lang="en-US" sz="2000" dirty="0" smtClean="0"/>
              <a:t>2. </a:t>
            </a:r>
            <a:r>
              <a:rPr lang="en" b="1" dirty="0"/>
              <a:t>Linearising</a:t>
            </a:r>
            <a:r>
              <a:rPr lang="en" dirty="0"/>
              <a:t>: objects are relocated </a:t>
            </a:r>
            <a:r>
              <a:rPr lang="en" dirty="0" smtClean="0"/>
              <a:t>close to related </a:t>
            </a:r>
            <a:r>
              <a:rPr lang="en" dirty="0"/>
              <a:t>objects (siblings, pointer and </a:t>
            </a:r>
            <a:r>
              <a:rPr lang="en" dirty="0" smtClean="0"/>
              <a:t> </a:t>
            </a:r>
          </a:p>
          <a:p>
            <a:pPr marL="533400" lvl="1" algn="l" rtl="0">
              <a:spcBef>
                <a:spcPts val="0"/>
              </a:spcBef>
              <a:buClr>
                <a:schemeClr val="dk1"/>
              </a:buClr>
              <a:buSzPct val="80000"/>
            </a:pPr>
            <a:r>
              <a:rPr lang="en" dirty="0"/>
              <a:t> </a:t>
            </a:r>
            <a:r>
              <a:rPr lang="en" dirty="0" smtClean="0"/>
              <a:t>                       reference</a:t>
            </a:r>
            <a:r>
              <a:rPr lang="en" dirty="0"/>
              <a:t>, etc.)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70344" y="4327808"/>
            <a:ext cx="10097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lvl="1" algn="l" rtl="0">
              <a:spcBef>
                <a:spcPts val="0"/>
              </a:spcBef>
              <a:buClr>
                <a:schemeClr val="dk1"/>
              </a:buClr>
              <a:buSzPct val="80000"/>
            </a:pPr>
            <a:r>
              <a:rPr lang="en-US" dirty="0"/>
              <a:t>3. </a:t>
            </a:r>
            <a:r>
              <a:rPr lang="en" b="1" dirty="0"/>
              <a:t>Sliding</a:t>
            </a:r>
            <a:r>
              <a:rPr lang="en" dirty="0"/>
              <a:t>: objects are slid to one end of the heap, “squeezing out” garbage, and </a:t>
            </a:r>
            <a:r>
              <a:rPr lang="en" dirty="0" smtClean="0"/>
              <a:t>  </a:t>
            </a:r>
          </a:p>
          <a:p>
            <a:pPr marL="533400" lvl="1" algn="l" rtl="0">
              <a:spcBef>
                <a:spcPts val="0"/>
              </a:spcBef>
              <a:buClr>
                <a:schemeClr val="dk1"/>
              </a:buClr>
              <a:buSzPct val="80000"/>
            </a:pPr>
            <a:r>
              <a:rPr lang="en" dirty="0"/>
              <a:t> </a:t>
            </a:r>
            <a:r>
              <a:rPr lang="en" dirty="0" smtClean="0"/>
              <a:t>                maintaining </a:t>
            </a:r>
            <a:r>
              <a:rPr lang="en" dirty="0"/>
              <a:t>the </a:t>
            </a:r>
            <a:r>
              <a:rPr lang="en" b="1" dirty="0"/>
              <a:t>original allocation order </a:t>
            </a:r>
            <a:r>
              <a:rPr lang="en" dirty="0"/>
              <a:t>in the heap.</a:t>
            </a:r>
          </a:p>
        </p:txBody>
      </p:sp>
      <p:sp>
        <p:nvSpPr>
          <p:cNvPr id="2" name="Up Arrow 1"/>
          <p:cNvSpPr/>
          <p:nvPr/>
        </p:nvSpPr>
        <p:spPr>
          <a:xfrm>
            <a:off x="4017524" y="5066472"/>
            <a:ext cx="463280" cy="6289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1315495" y="5787798"/>
            <a:ext cx="9486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" sz="2400" dirty="0"/>
              <a:t>Used by most modern </a:t>
            </a:r>
            <a:r>
              <a:rPr lang="en" sz="2400" b="1" dirty="0"/>
              <a:t>mark-compact</a:t>
            </a:r>
            <a:r>
              <a:rPr lang="en" sz="2400" dirty="0"/>
              <a:t> collectors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148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2" grpId="0" animBg="1"/>
      <p:bldP spid="1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Compaction-recap</a:t>
            </a:r>
          </a:p>
          <a:p>
            <a:pPr lvl="0"/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Compressor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5996" y="1686674"/>
            <a:ext cx="95989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At first, Pavel showed us compacting algorithms which need more than one pass on the full heap in order to relocate objects and update pointers (Lisp 2).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995" y="2500008"/>
            <a:ext cx="4401599" cy="24406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06805" y="5467491"/>
            <a:ext cx="95989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 smtClean="0"/>
              <a:t>We also saw a </a:t>
            </a:r>
            <a:r>
              <a:rPr lang="en-US" sz="2800" b="1" dirty="0" smtClean="0"/>
              <a:t>one-pass</a:t>
            </a:r>
            <a:r>
              <a:rPr lang="en-US" sz="2800" dirty="0" smtClean="0"/>
              <a:t> sliding algorithm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068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Compaction-recap</a:t>
            </a:r>
          </a:p>
          <a:p>
            <a:pPr lvl="0"/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One-pass compressor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273" y="2167466"/>
            <a:ext cx="9598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Basic idea: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273" y="2975428"/>
            <a:ext cx="9598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Heap is divided into equally sized blocks.</a:t>
            </a:r>
          </a:p>
        </p:txBody>
      </p:sp>
      <p:sp>
        <p:nvSpPr>
          <p:cNvPr id="8" name="Rectangle 7"/>
          <p:cNvSpPr/>
          <p:nvPr/>
        </p:nvSpPr>
        <p:spPr>
          <a:xfrm>
            <a:off x="244292" y="5469115"/>
            <a:ext cx="95989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Additionally, we maintain an </a:t>
            </a:r>
            <a:r>
              <a:rPr lang="en-US" sz="2000" b="1" dirty="0" smtClean="0"/>
              <a:t>offset-vector – </a:t>
            </a:r>
            <a:r>
              <a:rPr lang="en-US" sz="2000" dirty="0" smtClean="0"/>
              <a:t>storing the forwarding address of the first live object in each block.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3273" y="3783391"/>
            <a:ext cx="9598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We maintain a </a:t>
            </a:r>
            <a:r>
              <a:rPr lang="en-US" sz="2000" b="1" dirty="0" smtClean="0"/>
              <a:t>mark-bitmap </a:t>
            </a:r>
            <a:r>
              <a:rPr lang="en-US" sz="2000" dirty="0" smtClean="0"/>
              <a:t>with one bit for each word (could be other size).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3273" y="4403253"/>
            <a:ext cx="95989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Marking phase sets the bits corresponding to the first and last words of each live object.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690" y="1441207"/>
            <a:ext cx="4154709" cy="22757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7334" y="1554928"/>
            <a:ext cx="310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1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en-US" spc="15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Kermany</a:t>
            </a:r>
            <a:r>
              <a:rPr lang="en-US" spc="1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spc="15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Petrank</a:t>
            </a:r>
            <a:r>
              <a:rPr lang="en-US" spc="1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2006</a:t>
            </a:r>
            <a:r>
              <a:rPr lang="en-US" spc="15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]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6726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Compaction-recap</a:t>
            </a:r>
          </a:p>
          <a:p>
            <a:pPr lvl="0"/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One-pass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compressor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4110" y="1567138"/>
            <a:ext cx="9598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How does it work:</a:t>
            </a:r>
          </a:p>
        </p:txBody>
      </p:sp>
      <p:sp>
        <p:nvSpPr>
          <p:cNvPr id="7" name="Rectangle 6"/>
          <p:cNvSpPr/>
          <p:nvPr/>
        </p:nvSpPr>
        <p:spPr>
          <a:xfrm>
            <a:off x="176198" y="1998274"/>
            <a:ext cx="95989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After marking is done, a routine passes over the </a:t>
            </a:r>
            <a:r>
              <a:rPr lang="en-US" sz="2000" b="1" dirty="0" smtClean="0"/>
              <a:t>mark-bitmap</a:t>
            </a:r>
            <a:r>
              <a:rPr lang="en-US" sz="2000" dirty="0" smtClean="0"/>
              <a:t> and constructs the </a:t>
            </a:r>
            <a:r>
              <a:rPr lang="en-US" sz="2000" b="1" dirty="0" smtClean="0"/>
              <a:t>offset-vector</a:t>
            </a:r>
            <a:r>
              <a:rPr lang="en-US" sz="2000" dirty="0" smtClean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14110" y="2765615"/>
            <a:ext cx="95989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Once the </a:t>
            </a:r>
            <a:r>
              <a:rPr lang="en-US" sz="2000" b="1" dirty="0" smtClean="0"/>
              <a:t>offset-vector </a:t>
            </a:r>
            <a:r>
              <a:rPr lang="en-US" sz="2000" dirty="0" smtClean="0"/>
              <a:t>is initialized, the roots and live references are updated to point to the objects new locations.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6198" y="3532956"/>
            <a:ext cx="95989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Combined use of the </a:t>
            </a:r>
            <a:r>
              <a:rPr lang="en-US" sz="2000" b="1" dirty="0" smtClean="0"/>
              <a:t>offset-vector</a:t>
            </a:r>
            <a:r>
              <a:rPr lang="en-US" sz="2000" dirty="0" smtClean="0"/>
              <a:t> and the </a:t>
            </a:r>
            <a:r>
              <a:rPr lang="en-US" sz="2000" b="1" dirty="0" smtClean="0"/>
              <a:t>mark-bitmap</a:t>
            </a:r>
            <a:r>
              <a:rPr lang="en-US" sz="2000" dirty="0" smtClean="0"/>
              <a:t> gives us the ability to calculate an object’s new address easily and rapidly.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27991" y="4984315"/>
            <a:ext cx="95989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dirty="0" smtClean="0"/>
              <a:t>Too theoretical, let’s see some shiny pictures!</a:t>
            </a:r>
          </a:p>
        </p:txBody>
      </p:sp>
    </p:spTree>
    <p:extLst>
      <p:ext uri="{BB962C8B-B14F-4D97-AF65-F5344CB8AC3E}">
        <p14:creationId xmlns:p14="http://schemas.microsoft.com/office/powerpoint/2010/main" val="399693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Compaction-recap</a:t>
            </a:r>
          </a:p>
          <a:p>
            <a:pPr lvl="0"/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One-pass compressor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186" y="2023353"/>
            <a:ext cx="10379413" cy="2817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ectangle 14"/>
          <p:cNvSpPr/>
          <p:nvPr/>
        </p:nvSpPr>
        <p:spPr>
          <a:xfrm>
            <a:off x="8696513" y="1613515"/>
            <a:ext cx="181908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Mark-bitmap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6187" y="5386643"/>
            <a:ext cx="10379412" cy="698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Rectangle 5"/>
          <p:cNvSpPr/>
          <p:nvPr/>
        </p:nvSpPr>
        <p:spPr>
          <a:xfrm>
            <a:off x="223736" y="2097931"/>
            <a:ext cx="223736" cy="907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Rectangle 18"/>
          <p:cNvSpPr/>
          <p:nvPr/>
        </p:nvSpPr>
        <p:spPr>
          <a:xfrm>
            <a:off x="535021" y="2097931"/>
            <a:ext cx="223736" cy="907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Rectangle 19"/>
          <p:cNvSpPr/>
          <p:nvPr/>
        </p:nvSpPr>
        <p:spPr>
          <a:xfrm>
            <a:off x="846306" y="2097931"/>
            <a:ext cx="223736" cy="907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Rectangle 20"/>
          <p:cNvSpPr/>
          <p:nvPr/>
        </p:nvSpPr>
        <p:spPr>
          <a:xfrm>
            <a:off x="1157591" y="2101172"/>
            <a:ext cx="223736" cy="907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Rectangle 21"/>
          <p:cNvSpPr/>
          <p:nvPr/>
        </p:nvSpPr>
        <p:spPr>
          <a:xfrm>
            <a:off x="1507788" y="2101173"/>
            <a:ext cx="223736" cy="907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Rectangle 22"/>
          <p:cNvSpPr/>
          <p:nvPr/>
        </p:nvSpPr>
        <p:spPr>
          <a:xfrm>
            <a:off x="1877438" y="2097931"/>
            <a:ext cx="223736" cy="907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Rectangle 25"/>
          <p:cNvSpPr/>
          <p:nvPr/>
        </p:nvSpPr>
        <p:spPr>
          <a:xfrm>
            <a:off x="2830746" y="2104417"/>
            <a:ext cx="223736" cy="907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Rectangle 26"/>
          <p:cNvSpPr/>
          <p:nvPr/>
        </p:nvSpPr>
        <p:spPr>
          <a:xfrm>
            <a:off x="3132303" y="2104417"/>
            <a:ext cx="223736" cy="907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Rectangle 27"/>
          <p:cNvSpPr/>
          <p:nvPr/>
        </p:nvSpPr>
        <p:spPr>
          <a:xfrm>
            <a:off x="3424132" y="2104417"/>
            <a:ext cx="223736" cy="907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Rectangle 29"/>
          <p:cNvSpPr/>
          <p:nvPr/>
        </p:nvSpPr>
        <p:spPr>
          <a:xfrm>
            <a:off x="4056430" y="2107659"/>
            <a:ext cx="223736" cy="907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Rectangle 31"/>
          <p:cNvSpPr/>
          <p:nvPr/>
        </p:nvSpPr>
        <p:spPr>
          <a:xfrm>
            <a:off x="4708182" y="2110901"/>
            <a:ext cx="223736" cy="907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Rectangle 32"/>
          <p:cNvSpPr/>
          <p:nvPr/>
        </p:nvSpPr>
        <p:spPr>
          <a:xfrm>
            <a:off x="5038923" y="2104417"/>
            <a:ext cx="223736" cy="907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Rectangle 34"/>
          <p:cNvSpPr/>
          <p:nvPr/>
        </p:nvSpPr>
        <p:spPr>
          <a:xfrm>
            <a:off x="5729580" y="2107661"/>
            <a:ext cx="223736" cy="907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Rectangle 36"/>
          <p:cNvSpPr/>
          <p:nvPr/>
        </p:nvSpPr>
        <p:spPr>
          <a:xfrm>
            <a:off x="6371606" y="2110902"/>
            <a:ext cx="223736" cy="907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Rectangle 38"/>
          <p:cNvSpPr/>
          <p:nvPr/>
        </p:nvSpPr>
        <p:spPr>
          <a:xfrm>
            <a:off x="6994176" y="2107661"/>
            <a:ext cx="223736" cy="907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Rectangle 40"/>
          <p:cNvSpPr/>
          <p:nvPr/>
        </p:nvSpPr>
        <p:spPr>
          <a:xfrm>
            <a:off x="7665384" y="2107661"/>
            <a:ext cx="223736" cy="907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Rectangle 41"/>
          <p:cNvSpPr/>
          <p:nvPr/>
        </p:nvSpPr>
        <p:spPr>
          <a:xfrm>
            <a:off x="7991268" y="2114145"/>
            <a:ext cx="223736" cy="907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4" name="Rectangle 43"/>
          <p:cNvSpPr/>
          <p:nvPr/>
        </p:nvSpPr>
        <p:spPr>
          <a:xfrm>
            <a:off x="8613838" y="2114145"/>
            <a:ext cx="223736" cy="907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Rectangle 44"/>
          <p:cNvSpPr/>
          <p:nvPr/>
        </p:nvSpPr>
        <p:spPr>
          <a:xfrm>
            <a:off x="8925123" y="2117386"/>
            <a:ext cx="223736" cy="907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Rectangle 45"/>
          <p:cNvSpPr/>
          <p:nvPr/>
        </p:nvSpPr>
        <p:spPr>
          <a:xfrm>
            <a:off x="9236408" y="2117387"/>
            <a:ext cx="223736" cy="907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Rectangle 46"/>
          <p:cNvSpPr/>
          <p:nvPr/>
        </p:nvSpPr>
        <p:spPr>
          <a:xfrm>
            <a:off x="9547693" y="2114145"/>
            <a:ext cx="223736" cy="907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Rectangle 47"/>
          <p:cNvSpPr/>
          <p:nvPr/>
        </p:nvSpPr>
        <p:spPr>
          <a:xfrm>
            <a:off x="9897888" y="2120629"/>
            <a:ext cx="223736" cy="907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9" name="Rectangle 48"/>
          <p:cNvSpPr/>
          <p:nvPr/>
        </p:nvSpPr>
        <p:spPr>
          <a:xfrm>
            <a:off x="10218901" y="2114145"/>
            <a:ext cx="223736" cy="907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0" name="Rectangle 49"/>
          <p:cNvSpPr/>
          <p:nvPr/>
        </p:nvSpPr>
        <p:spPr>
          <a:xfrm>
            <a:off x="8696513" y="4978080"/>
            <a:ext cx="181908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Heap(after)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45915" y="5397646"/>
            <a:ext cx="535021" cy="687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7" name="Rectangle 56"/>
          <p:cNvSpPr/>
          <p:nvPr/>
        </p:nvSpPr>
        <p:spPr>
          <a:xfrm>
            <a:off x="695519" y="5395096"/>
            <a:ext cx="535017" cy="688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8" name="Rectangle 57"/>
          <p:cNvSpPr/>
          <p:nvPr/>
        </p:nvSpPr>
        <p:spPr>
          <a:xfrm>
            <a:off x="1245130" y="5395096"/>
            <a:ext cx="846306" cy="678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Rectangle 58"/>
          <p:cNvSpPr/>
          <p:nvPr/>
        </p:nvSpPr>
        <p:spPr>
          <a:xfrm>
            <a:off x="2103590" y="5395096"/>
            <a:ext cx="338031" cy="678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0" name="Rectangle 59"/>
          <p:cNvSpPr/>
          <p:nvPr/>
        </p:nvSpPr>
        <p:spPr>
          <a:xfrm>
            <a:off x="2462291" y="5385368"/>
            <a:ext cx="338031" cy="688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1" name="Rectangle 60"/>
          <p:cNvSpPr/>
          <p:nvPr/>
        </p:nvSpPr>
        <p:spPr>
          <a:xfrm>
            <a:off x="2807630" y="5385366"/>
            <a:ext cx="338031" cy="688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2" name="Rectangle 61"/>
          <p:cNvSpPr/>
          <p:nvPr/>
        </p:nvSpPr>
        <p:spPr>
          <a:xfrm>
            <a:off x="3148096" y="5395095"/>
            <a:ext cx="1185556" cy="678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NEW</a:t>
            </a:r>
            <a:endParaRPr lang="he-IL" sz="2400" b="1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247939" y="1256652"/>
            <a:ext cx="243069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/>
              <a:t>Mark phase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271405" y="2097931"/>
            <a:ext cx="223736" cy="907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5" name="Rectangle 64"/>
          <p:cNvSpPr/>
          <p:nvPr/>
        </p:nvSpPr>
        <p:spPr>
          <a:xfrm>
            <a:off x="2570536" y="2104414"/>
            <a:ext cx="223736" cy="907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6" name="Rectangle 65"/>
          <p:cNvSpPr/>
          <p:nvPr/>
        </p:nvSpPr>
        <p:spPr>
          <a:xfrm>
            <a:off x="3753660" y="2107659"/>
            <a:ext cx="223736" cy="907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Rectangle 66"/>
          <p:cNvSpPr/>
          <p:nvPr/>
        </p:nvSpPr>
        <p:spPr>
          <a:xfrm>
            <a:off x="4373192" y="2117386"/>
            <a:ext cx="223736" cy="907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8" name="Rectangle 67"/>
          <p:cNvSpPr/>
          <p:nvPr/>
        </p:nvSpPr>
        <p:spPr>
          <a:xfrm>
            <a:off x="5373303" y="2113625"/>
            <a:ext cx="223736" cy="907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9" name="Rectangle 68"/>
          <p:cNvSpPr/>
          <p:nvPr/>
        </p:nvSpPr>
        <p:spPr>
          <a:xfrm>
            <a:off x="6050593" y="2117386"/>
            <a:ext cx="223736" cy="907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0" name="Rectangle 69"/>
          <p:cNvSpPr/>
          <p:nvPr/>
        </p:nvSpPr>
        <p:spPr>
          <a:xfrm>
            <a:off x="6697478" y="2114144"/>
            <a:ext cx="223736" cy="907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1" name="Rectangle 70"/>
          <p:cNvSpPr/>
          <p:nvPr/>
        </p:nvSpPr>
        <p:spPr>
          <a:xfrm>
            <a:off x="7335853" y="2117386"/>
            <a:ext cx="223736" cy="907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2" name="Rectangle 71"/>
          <p:cNvSpPr/>
          <p:nvPr/>
        </p:nvSpPr>
        <p:spPr>
          <a:xfrm>
            <a:off x="8294042" y="2116257"/>
            <a:ext cx="223736" cy="907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4" name="Rectangle 73"/>
          <p:cNvSpPr/>
          <p:nvPr/>
        </p:nvSpPr>
        <p:spPr>
          <a:xfrm>
            <a:off x="136186" y="4215393"/>
            <a:ext cx="10379413" cy="2817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5" name="Rectangle 74"/>
          <p:cNvSpPr/>
          <p:nvPr/>
        </p:nvSpPr>
        <p:spPr>
          <a:xfrm>
            <a:off x="8696513" y="3805555"/>
            <a:ext cx="181908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Offset-vector</a:t>
            </a:r>
          </a:p>
        </p:txBody>
      </p:sp>
      <p:sp>
        <p:nvSpPr>
          <p:cNvPr id="91" name="Rectangle 90"/>
          <p:cNvSpPr/>
          <p:nvPr/>
        </p:nvSpPr>
        <p:spPr>
          <a:xfrm>
            <a:off x="3218675" y="1368691"/>
            <a:ext cx="482725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/>
              <a:t>Construct offset-vector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136175" y="2862234"/>
            <a:ext cx="10379412" cy="698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6" name="Rectangle 105"/>
          <p:cNvSpPr/>
          <p:nvPr/>
        </p:nvSpPr>
        <p:spPr>
          <a:xfrm>
            <a:off x="8696501" y="2453671"/>
            <a:ext cx="181908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Heap(after)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846306" y="2873237"/>
            <a:ext cx="535021" cy="687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8" name="Rectangle 107"/>
          <p:cNvSpPr/>
          <p:nvPr/>
        </p:nvSpPr>
        <p:spPr>
          <a:xfrm>
            <a:off x="2270491" y="2870687"/>
            <a:ext cx="535915" cy="688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9" name="Rectangle 108"/>
          <p:cNvSpPr/>
          <p:nvPr/>
        </p:nvSpPr>
        <p:spPr>
          <a:xfrm>
            <a:off x="3748796" y="2870687"/>
            <a:ext cx="848132" cy="678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0" name="Rectangle 109"/>
          <p:cNvSpPr/>
          <p:nvPr/>
        </p:nvSpPr>
        <p:spPr>
          <a:xfrm>
            <a:off x="5294258" y="2870687"/>
            <a:ext cx="347158" cy="678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1" name="Rectangle 110"/>
          <p:cNvSpPr/>
          <p:nvPr/>
        </p:nvSpPr>
        <p:spPr>
          <a:xfrm>
            <a:off x="5964247" y="2860959"/>
            <a:ext cx="338031" cy="688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2" name="Rectangle 111"/>
          <p:cNvSpPr/>
          <p:nvPr/>
        </p:nvSpPr>
        <p:spPr>
          <a:xfrm>
            <a:off x="6640329" y="2860957"/>
            <a:ext cx="338031" cy="688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3" name="Rectangle 112"/>
          <p:cNvSpPr/>
          <p:nvPr/>
        </p:nvSpPr>
        <p:spPr>
          <a:xfrm>
            <a:off x="7335852" y="2870686"/>
            <a:ext cx="1181925" cy="678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OLD</a:t>
            </a:r>
            <a:endParaRPr lang="he-IL" sz="2400" b="1" dirty="0">
              <a:solidFill>
                <a:schemeClr val="tx1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2785750" y="2023353"/>
            <a:ext cx="35263" cy="407036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277245" y="2013625"/>
            <a:ext cx="12158" cy="4080096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906143" y="2023353"/>
            <a:ext cx="20067" cy="407036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H="1">
            <a:off x="196361" y="4309353"/>
            <a:ext cx="1496251" cy="1068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H="1">
            <a:off x="1264577" y="4403252"/>
            <a:ext cx="2609142" cy="963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H="1">
            <a:off x="2101174" y="4356271"/>
            <a:ext cx="4382301" cy="1010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>
            <a:off x="5138614" y="1227893"/>
            <a:ext cx="273953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b="1" dirty="0" smtClean="0"/>
              <a:t>Offset in block( =3)</a:t>
            </a:r>
          </a:p>
          <a:p>
            <a:pPr algn="l" rtl="0"/>
            <a:endParaRPr lang="en-US" sz="2400" b="1" dirty="0" smtClean="0"/>
          </a:p>
        </p:txBody>
      </p:sp>
      <p:sp>
        <p:nvSpPr>
          <p:cNvPr id="128" name="Right Brace 127"/>
          <p:cNvSpPr/>
          <p:nvPr/>
        </p:nvSpPr>
        <p:spPr>
          <a:xfrm rot="16200000">
            <a:off x="5969267" y="1001515"/>
            <a:ext cx="272088" cy="1631811"/>
          </a:xfrm>
          <a:prstGeom prst="rightBrace">
            <a:avLst>
              <a:gd name="adj1" fmla="val 21800"/>
              <a:gd name="adj2" fmla="val 5296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29" name="Straight Arrow Connector 128"/>
          <p:cNvCxnSpPr/>
          <p:nvPr/>
        </p:nvCxnSpPr>
        <p:spPr>
          <a:xfrm flipH="1">
            <a:off x="2119544" y="3562206"/>
            <a:ext cx="5538246" cy="18045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H="1">
            <a:off x="3145661" y="3569382"/>
            <a:ext cx="4447071" cy="18136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3079488" y="1384982"/>
            <a:ext cx="482725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/>
              <a:t>Where to move OLD?</a:t>
            </a:r>
          </a:p>
        </p:txBody>
      </p:sp>
    </p:spTree>
    <p:extLst>
      <p:ext uri="{BB962C8B-B14F-4D97-AF65-F5344CB8AC3E}">
        <p14:creationId xmlns:p14="http://schemas.microsoft.com/office/powerpoint/2010/main" val="54692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0000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0000"/>
                                      </p:to>
                                    </p:animClr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3" grpId="1" animBg="1"/>
      <p:bldP spid="63" grpId="2" animBg="1"/>
      <p:bldP spid="91" grpId="0" animBg="1"/>
      <p:bldP spid="91" grpId="1" animBg="1"/>
      <p:bldP spid="91" grpId="2" animBg="1"/>
      <p:bldP spid="127" grpId="0" animBg="1"/>
      <p:bldP spid="127" grpId="1" animBg="1"/>
      <p:bldP spid="128" grpId="0" animBg="1"/>
      <p:bldP spid="133" grpId="0" animBg="1"/>
      <p:bldP spid="133" grpId="1" animBg="1"/>
      <p:bldP spid="133" grpId="2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7333" y="99390"/>
            <a:ext cx="9458887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Compaction-recap</a:t>
            </a:r>
          </a:p>
          <a:p>
            <a:pPr lvl="0"/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One-pass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compressor- algorithm (Originally stolen from Pavel)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pic>
        <p:nvPicPr>
          <p:cNvPr id="10" name="Shape 5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6644" y="1905000"/>
            <a:ext cx="9178047" cy="2929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206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Compaction-recap</a:t>
            </a:r>
          </a:p>
          <a:p>
            <a:pPr lvl="0"/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One-pass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compressor- algorithm (Thanks again Pavel)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pic>
        <p:nvPicPr>
          <p:cNvPr id="6" name="Shape 5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6966" y="1831860"/>
            <a:ext cx="9100226" cy="3459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551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Concurrent compaction</a:t>
            </a:r>
          </a:p>
          <a:p>
            <a:pPr lvl="0"/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One-pass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compressor- concurrently 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198" y="1915252"/>
            <a:ext cx="9598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But how does the Compressor handles concurrent compaction?</a:t>
            </a:r>
          </a:p>
        </p:txBody>
      </p:sp>
      <p:sp>
        <p:nvSpPr>
          <p:cNvPr id="2" name="Rectangle 1"/>
          <p:cNvSpPr/>
          <p:nvPr/>
        </p:nvSpPr>
        <p:spPr>
          <a:xfrm>
            <a:off x="538927" y="3125835"/>
            <a:ext cx="8133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Virtual </a:t>
            </a:r>
            <a:r>
              <a:rPr lang="en-US" sz="3200" dirty="0"/>
              <a:t>memory page protec­tion primitives 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165893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compaction</a:t>
            </a:r>
          </a:p>
          <a:p>
            <a:pPr lvl="0"/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One-pass compressor- concurrently 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7333" y="21819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he-IL" b="1" dirty="0" smtClean="0"/>
              <a:t>PROT1</a:t>
            </a:r>
            <a:r>
              <a:rPr lang="en-US" b="1" dirty="0" smtClean="0"/>
              <a:t>: </a:t>
            </a:r>
            <a:r>
              <a:rPr lang="he-IL" dirty="0"/>
              <a:t>decrease the accessibility of a </a:t>
            </a:r>
            <a:r>
              <a:rPr lang="he-IL" dirty="0" smtClean="0"/>
              <a:t>page</a:t>
            </a:r>
            <a:r>
              <a:rPr lang="en-US" dirty="0"/>
              <a:t>.</a:t>
            </a:r>
            <a:endParaRPr lang="he-IL" dirty="0" smtClean="0"/>
          </a:p>
          <a:p>
            <a:pPr algn="l" rtl="0"/>
            <a:r>
              <a:rPr lang="he-IL" b="1" dirty="0" smtClean="0"/>
              <a:t>UNPROT:</a:t>
            </a:r>
            <a:r>
              <a:rPr lang="en-US" dirty="0" smtClean="0"/>
              <a:t> </a:t>
            </a:r>
            <a:r>
              <a:rPr lang="he-IL" dirty="0"/>
              <a:t>increase the accessibility of a </a:t>
            </a:r>
            <a:r>
              <a:rPr lang="he-IL" dirty="0" smtClean="0"/>
              <a:t>page</a:t>
            </a:r>
            <a:r>
              <a:rPr lang="en-US" dirty="0" smtClean="0"/>
              <a:t>.</a:t>
            </a:r>
            <a:endParaRPr lang="he-IL" dirty="0"/>
          </a:p>
        </p:txBody>
      </p:sp>
      <p:sp>
        <p:nvSpPr>
          <p:cNvPr id="6" name="Rectangle 5"/>
          <p:cNvSpPr/>
          <p:nvPr/>
        </p:nvSpPr>
        <p:spPr>
          <a:xfrm>
            <a:off x="677333" y="3252497"/>
            <a:ext cx="79802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he-IL" b="1" dirty="0"/>
              <a:t>MAP</a:t>
            </a:r>
            <a:r>
              <a:rPr lang="en-US" b="1" dirty="0"/>
              <a:t>2</a:t>
            </a:r>
            <a:r>
              <a:rPr lang="he-IL" b="1" dirty="0"/>
              <a:t>:</a:t>
            </a:r>
          </a:p>
          <a:p>
            <a:pPr algn="l" rtl="0"/>
            <a:r>
              <a:rPr lang="he-IL" dirty="0"/>
              <a:t>map the same physical page at two </a:t>
            </a:r>
            <a:r>
              <a:rPr lang="he-IL" dirty="0" smtClean="0"/>
              <a:t>different virtual </a:t>
            </a:r>
            <a:r>
              <a:rPr lang="he-IL" dirty="0"/>
              <a:t>addresses, at different </a:t>
            </a:r>
            <a:r>
              <a:rPr lang="he-IL" dirty="0" smtClean="0"/>
              <a:t>levels of protection</a:t>
            </a:r>
            <a:r>
              <a:rPr lang="en-US" dirty="0" smtClean="0"/>
              <a:t>.</a:t>
            </a:r>
            <a:endParaRPr lang="he-IL" dirty="0"/>
          </a:p>
        </p:txBody>
      </p:sp>
      <p:sp>
        <p:nvSpPr>
          <p:cNvPr id="8" name="Rectangle 7"/>
          <p:cNvSpPr/>
          <p:nvPr/>
        </p:nvSpPr>
        <p:spPr>
          <a:xfrm>
            <a:off x="176198" y="1704945"/>
            <a:ext cx="9598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Compressor uses page protection primitives:</a:t>
            </a:r>
          </a:p>
        </p:txBody>
      </p:sp>
      <p:sp>
        <p:nvSpPr>
          <p:cNvPr id="9" name="Rectangle 8"/>
          <p:cNvSpPr/>
          <p:nvPr/>
        </p:nvSpPr>
        <p:spPr>
          <a:xfrm>
            <a:off x="176198" y="2828330"/>
            <a:ext cx="9598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But most importantly: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20238" y="4642084"/>
            <a:ext cx="2334639" cy="379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Virtual 1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21285" y="4642083"/>
            <a:ext cx="2756170" cy="379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Virtual 2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16771" y="5400166"/>
            <a:ext cx="1186775" cy="379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Physical</a:t>
            </a:r>
            <a:endParaRPr lang="he-IL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10" idx="2"/>
          </p:cNvCxnSpPr>
          <p:nvPr/>
        </p:nvCxnSpPr>
        <p:spPr>
          <a:xfrm>
            <a:off x="2587558" y="5021463"/>
            <a:ext cx="1167319" cy="378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2"/>
            <a:endCxn id="12" idx="0"/>
          </p:cNvCxnSpPr>
          <p:nvPr/>
        </p:nvCxnSpPr>
        <p:spPr>
          <a:xfrm flipH="1">
            <a:off x="3910159" y="5021462"/>
            <a:ext cx="1589211" cy="378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693" y="4300028"/>
            <a:ext cx="43243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6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1010478" y="120154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he-IL" sz="105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585109" y="1737513"/>
            <a:ext cx="105768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 rtl="0">
              <a:spcBef>
                <a:spcPts val="600"/>
              </a:spcBef>
            </a:pPr>
            <a:r>
              <a:rPr lang="en-US" sz="1600" dirty="0" smtClean="0"/>
              <a:t>	</a:t>
            </a:r>
            <a:r>
              <a:rPr lang="en-US" sz="2000" dirty="0" smtClean="0"/>
              <a:t>- Until now – The collector ran while the mutator was halted.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7334" y="99390"/>
            <a:ext cx="8596668" cy="1320800"/>
          </a:xfrm>
        </p:spPr>
        <p:txBody>
          <a:bodyPr/>
          <a:lstStyle/>
          <a:p>
            <a:r>
              <a:rPr lang="en-US" sz="72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Concurrent copying</a:t>
            </a:r>
            <a:endParaRPr lang="he-IL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42875" y="2560744"/>
            <a:ext cx="941687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 rtl="0">
              <a:spcBef>
                <a:spcPts val="600"/>
              </a:spcBef>
            </a:pPr>
            <a:r>
              <a:rPr lang="en-US" sz="2000" dirty="0" smtClean="0"/>
              <a:t>- Now, the collector must, while the mutator is running , be able to:</a:t>
            </a:r>
          </a:p>
          <a:p>
            <a:pPr lvl="1" algn="l" rtl="0">
              <a:spcBef>
                <a:spcPts val="600"/>
              </a:spcBef>
            </a:pPr>
            <a:r>
              <a:rPr lang="en-US" sz="2000" dirty="0" smtClean="0"/>
              <a:t>  1. Copy objects from From-space to To-space.</a:t>
            </a:r>
          </a:p>
          <a:p>
            <a:pPr lvl="1" algn="l" rtl="0">
              <a:spcBef>
                <a:spcPts val="600"/>
              </a:spcBef>
            </a:pPr>
            <a:r>
              <a:rPr lang="en-US" sz="2000" dirty="0" smtClean="0"/>
              <a:t>  2. Update pointers to new location of objects.</a:t>
            </a:r>
            <a:endParaRPr lang="he-IL" sz="2000" dirty="0"/>
          </a:p>
        </p:txBody>
      </p:sp>
      <p:sp>
        <p:nvSpPr>
          <p:cNvPr id="8" name="Rectangle 7"/>
          <p:cNvSpPr/>
          <p:nvPr/>
        </p:nvSpPr>
        <p:spPr>
          <a:xfrm>
            <a:off x="-142876" y="4826677"/>
            <a:ext cx="97500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 rtl="0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1. Concurrent copying GC must protect mutator and collector from each other!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-585109" y="4153416"/>
            <a:ext cx="10576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 rtl="0">
              <a:spcBef>
                <a:spcPts val="600"/>
              </a:spcBef>
            </a:pPr>
            <a:r>
              <a:rPr lang="en-US" sz="2800" dirty="0"/>
              <a:t>	</a:t>
            </a:r>
            <a:r>
              <a:rPr lang="en-US" sz="2800" dirty="0" smtClean="0"/>
              <a:t>Things to notice:</a:t>
            </a:r>
            <a:endParaRPr lang="en-US" sz="36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-142876" y="5226787"/>
            <a:ext cx="81915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 rtl="0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2. Concurrent </a:t>
            </a:r>
            <a:r>
              <a:rPr lang="en-US" sz="2000" dirty="0"/>
              <a:t>updates by the mutator must be propagated to the  </a:t>
            </a:r>
            <a:r>
              <a:rPr lang="en-US" sz="2000" dirty="0" smtClean="0"/>
              <a:t>  </a:t>
            </a:r>
          </a:p>
          <a:p>
            <a:pPr lvl="1" algn="l" rtl="0">
              <a:spcBef>
                <a:spcPts val="600"/>
              </a:spcBef>
              <a:spcAft>
                <a:spcPts val="0"/>
              </a:spcAft>
            </a:pPr>
            <a:r>
              <a:rPr lang="en-US" sz="2000" dirty="0"/>
              <a:t> </a:t>
            </a:r>
            <a:r>
              <a:rPr lang="en-US" sz="2000" dirty="0" smtClean="0"/>
              <a:t>   copies </a:t>
            </a:r>
            <a:r>
              <a:rPr lang="en-US" sz="2000" dirty="0"/>
              <a:t>being constructed in </a:t>
            </a:r>
            <a:r>
              <a:rPr lang="en-US" sz="2000" dirty="0" smtClean="0"/>
              <a:t>To-space </a:t>
            </a:r>
            <a:r>
              <a:rPr lang="en-US" sz="2000" dirty="0"/>
              <a:t>by the collector</a:t>
            </a:r>
          </a:p>
        </p:txBody>
      </p:sp>
    </p:spTree>
    <p:extLst>
      <p:ext uri="{BB962C8B-B14F-4D97-AF65-F5344CB8AC3E}">
        <p14:creationId xmlns:p14="http://schemas.microsoft.com/office/powerpoint/2010/main" val="1428397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compaction</a:t>
            </a:r>
          </a:p>
          <a:p>
            <a:pPr lvl="0"/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One-pass compressor- concurrently 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198" y="1915252"/>
            <a:ext cx="9598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So, how does it work?</a:t>
            </a:r>
          </a:p>
        </p:txBody>
      </p:sp>
      <p:sp>
        <p:nvSpPr>
          <p:cNvPr id="8" name="Rectangle 7"/>
          <p:cNvSpPr/>
          <p:nvPr/>
        </p:nvSpPr>
        <p:spPr>
          <a:xfrm>
            <a:off x="176198" y="2418085"/>
            <a:ext cx="8596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Compressor </a:t>
            </a:r>
            <a:r>
              <a:rPr lang="en-US" sz="2000" dirty="0"/>
              <a:t>protects the </a:t>
            </a:r>
            <a:r>
              <a:rPr lang="en-US" sz="2000" dirty="0" smtClean="0"/>
              <a:t>To-space </a:t>
            </a:r>
            <a:r>
              <a:rPr lang="en-US" sz="2000" dirty="0"/>
              <a:t>pages from </a:t>
            </a:r>
            <a:r>
              <a:rPr lang="en-US" sz="2000" dirty="0" smtClean="0"/>
              <a:t>read/write </a:t>
            </a:r>
            <a:r>
              <a:rPr lang="en-US" sz="2000" dirty="0"/>
              <a:t>access </a:t>
            </a:r>
            <a:r>
              <a:rPr lang="en-US" sz="2000" dirty="0" smtClean="0"/>
              <a:t>  </a:t>
            </a:r>
          </a:p>
          <a:p>
            <a:pPr algn="l" rtl="0"/>
            <a:r>
              <a:rPr lang="en-US" sz="2000" dirty="0" smtClean="0"/>
              <a:t>    (</a:t>
            </a:r>
            <a:r>
              <a:rPr lang="en-US" sz="2000" dirty="0"/>
              <a:t>without yet mapping them to physical pages). </a:t>
            </a:r>
            <a:endParaRPr lang="he-IL" sz="2000" dirty="0"/>
          </a:p>
        </p:txBody>
      </p:sp>
      <p:sp>
        <p:nvSpPr>
          <p:cNvPr id="9" name="Rectangle 8"/>
          <p:cNvSpPr/>
          <p:nvPr/>
        </p:nvSpPr>
        <p:spPr>
          <a:xfrm>
            <a:off x="176198" y="3241814"/>
            <a:ext cx="8596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Offset-vector construction and To-space protection happens while mutators do their thing in the From-space.</a:t>
            </a:r>
            <a:endParaRPr lang="he-IL" sz="2000" dirty="0"/>
          </a:p>
        </p:txBody>
      </p:sp>
      <p:sp>
        <p:nvSpPr>
          <p:cNvPr id="10" name="Rectangle 9"/>
          <p:cNvSpPr/>
          <p:nvPr/>
        </p:nvSpPr>
        <p:spPr>
          <a:xfrm>
            <a:off x="176198" y="4171975"/>
            <a:ext cx="8792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Eventually, need to stop the world to </a:t>
            </a:r>
            <a:r>
              <a:rPr lang="en-US" sz="2000" dirty="0"/>
              <a:t>switch </a:t>
            </a:r>
            <a:r>
              <a:rPr lang="en-US" sz="2000" dirty="0" smtClean="0"/>
              <a:t>mutators roots </a:t>
            </a:r>
            <a:r>
              <a:rPr lang="en-US" sz="2000" dirty="0"/>
              <a:t>to </a:t>
            </a:r>
            <a:r>
              <a:rPr lang="en-US" sz="2000" dirty="0" smtClean="0"/>
              <a:t>To-space.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287943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Compaction-recap</a:t>
            </a:r>
          </a:p>
          <a:p>
            <a:pPr lvl="0"/>
            <a:r>
              <a:rPr lang="en-US" sz="28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One-pass </a:t>
            </a:r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compressor- problem 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198" y="1915252"/>
            <a:ext cx="9598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Let’s recall the Compressor changes pointers before the actual copying.</a:t>
            </a:r>
          </a:p>
        </p:txBody>
      </p:sp>
      <p:sp>
        <p:nvSpPr>
          <p:cNvPr id="8" name="Rectangle 7"/>
          <p:cNvSpPr/>
          <p:nvPr/>
        </p:nvSpPr>
        <p:spPr>
          <a:xfrm>
            <a:off x="677334" y="2836374"/>
            <a:ext cx="8596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 smtClean="0"/>
              <a:t>Mutators can access uncopied To-space addresses!</a:t>
            </a:r>
            <a:endParaRPr lang="he-IL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493" y="3687999"/>
            <a:ext cx="28003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8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compaction</a:t>
            </a:r>
          </a:p>
          <a:p>
            <a:pPr lvl="0"/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One-pass compressor- problem and solution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0751" y="1905000"/>
            <a:ext cx="95989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4000" dirty="0" smtClean="0"/>
              <a:t>Solution: Trap any mutator trying to access a protected To-space copy!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080" y="3324311"/>
            <a:ext cx="263842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compaction</a:t>
            </a:r>
          </a:p>
          <a:p>
            <a:pPr lvl="0"/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One-pass compressor- problem and solution 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198" y="1915252"/>
            <a:ext cx="9598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What do we want from our trap?</a:t>
            </a:r>
          </a:p>
        </p:txBody>
      </p:sp>
      <p:sp>
        <p:nvSpPr>
          <p:cNvPr id="8" name="Rectangle 7"/>
          <p:cNvSpPr/>
          <p:nvPr/>
        </p:nvSpPr>
        <p:spPr>
          <a:xfrm>
            <a:off x="176198" y="2431342"/>
            <a:ext cx="8596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      1. Map and populate the page with its copies.</a:t>
            </a:r>
            <a:endParaRPr lang="he-IL" sz="2000" dirty="0"/>
          </a:p>
        </p:txBody>
      </p:sp>
      <p:sp>
        <p:nvSpPr>
          <p:cNvPr id="9" name="Rectangle 8"/>
          <p:cNvSpPr/>
          <p:nvPr/>
        </p:nvSpPr>
        <p:spPr>
          <a:xfrm>
            <a:off x="176198" y="2995494"/>
            <a:ext cx="8596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      2. Forward the references in those copies.</a:t>
            </a:r>
            <a:endParaRPr lang="he-IL" sz="2000" dirty="0"/>
          </a:p>
        </p:txBody>
      </p:sp>
      <p:sp>
        <p:nvSpPr>
          <p:cNvPr id="10" name="Rectangle 9"/>
          <p:cNvSpPr/>
          <p:nvPr/>
        </p:nvSpPr>
        <p:spPr>
          <a:xfrm>
            <a:off x="176198" y="3671247"/>
            <a:ext cx="8792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Two things to notice:</a:t>
            </a:r>
            <a:endParaRPr lang="he-IL" sz="2000" dirty="0"/>
          </a:p>
        </p:txBody>
      </p:sp>
      <p:sp>
        <p:nvSpPr>
          <p:cNvPr id="13" name="Rectangle 12"/>
          <p:cNvSpPr/>
          <p:nvPr/>
        </p:nvSpPr>
        <p:spPr>
          <a:xfrm>
            <a:off x="176198" y="4187337"/>
            <a:ext cx="8596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      1. An object must start inside the page to be considered in it.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6198" y="4703427"/>
            <a:ext cx="8596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      2. The trap de facto makes the mutator a compactor briefly.</a:t>
            </a:r>
          </a:p>
        </p:txBody>
      </p:sp>
    </p:spTree>
    <p:extLst>
      <p:ext uri="{BB962C8B-B14F-4D97-AF65-F5344CB8AC3E}">
        <p14:creationId xmlns:p14="http://schemas.microsoft.com/office/powerpoint/2010/main" val="132378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compaction</a:t>
            </a:r>
          </a:p>
          <a:p>
            <a:pPr lvl="0"/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One-pass compressor- problem and solution 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198" y="1915252"/>
            <a:ext cx="9598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So we prevented mutator access to uncopied objects by trapping them.</a:t>
            </a:r>
          </a:p>
        </p:txBody>
      </p:sp>
      <p:sp>
        <p:nvSpPr>
          <p:cNvPr id="2" name="Rectangle 1"/>
          <p:cNvSpPr/>
          <p:nvPr/>
        </p:nvSpPr>
        <p:spPr>
          <a:xfrm>
            <a:off x="395429" y="2303242"/>
            <a:ext cx="5973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But wait, won’t the compactor thread also be trapped?</a:t>
            </a:r>
            <a:endParaRPr lang="he-IL" dirty="0"/>
          </a:p>
        </p:txBody>
      </p:sp>
      <p:sp>
        <p:nvSpPr>
          <p:cNvPr id="12" name="Rectangle 11"/>
          <p:cNvSpPr/>
          <p:nvPr/>
        </p:nvSpPr>
        <p:spPr>
          <a:xfrm>
            <a:off x="-29182" y="2746118"/>
            <a:ext cx="4985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-   Remember, we have the primitive “Map2”</a:t>
            </a:r>
            <a:endParaRPr lang="he-IL" dirty="0"/>
          </a:p>
        </p:txBody>
      </p:sp>
      <p:sp>
        <p:nvSpPr>
          <p:cNvPr id="15" name="Rectangle 14"/>
          <p:cNvSpPr/>
          <p:nvPr/>
        </p:nvSpPr>
        <p:spPr>
          <a:xfrm>
            <a:off x="1420238" y="4642084"/>
            <a:ext cx="2334639" cy="379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Virtual 1 (protected)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1285" y="4642083"/>
            <a:ext cx="2756170" cy="379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Virtual 2 (unprotected)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16771" y="5400166"/>
            <a:ext cx="1186775" cy="379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Physical</a:t>
            </a:r>
            <a:endParaRPr lang="he-IL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stCxn id="15" idx="2"/>
          </p:cNvCxnSpPr>
          <p:nvPr/>
        </p:nvCxnSpPr>
        <p:spPr>
          <a:xfrm>
            <a:off x="2587558" y="5021463"/>
            <a:ext cx="1167319" cy="378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2"/>
            <a:endCxn id="17" idx="0"/>
          </p:cNvCxnSpPr>
          <p:nvPr/>
        </p:nvCxnSpPr>
        <p:spPr>
          <a:xfrm flipH="1">
            <a:off x="3910159" y="5021462"/>
            <a:ext cx="1589211" cy="378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7146" y="3103330"/>
            <a:ext cx="3770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-   Physical page is mapped twice:</a:t>
            </a:r>
            <a:endParaRPr lang="he-IL" dirty="0"/>
          </a:p>
        </p:txBody>
      </p:sp>
      <p:sp>
        <p:nvSpPr>
          <p:cNvPr id="22" name="Rectangle 21"/>
          <p:cNvSpPr/>
          <p:nvPr/>
        </p:nvSpPr>
        <p:spPr>
          <a:xfrm>
            <a:off x="350924" y="3546206"/>
            <a:ext cx="6349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1. A protected To-space virtual page (for mutators access).</a:t>
            </a:r>
            <a:endParaRPr lang="he-IL" dirty="0"/>
          </a:p>
        </p:txBody>
      </p:sp>
      <p:sp>
        <p:nvSpPr>
          <p:cNvPr id="14" name="Rectangle 13"/>
          <p:cNvSpPr/>
          <p:nvPr/>
        </p:nvSpPr>
        <p:spPr>
          <a:xfrm>
            <a:off x="395429" y="3898181"/>
            <a:ext cx="65694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/>
              <a:t> </a:t>
            </a:r>
            <a:r>
              <a:rPr lang="en-US" dirty="0" smtClean="0"/>
              <a:t>2. An protected virtual page (private for compactor access). </a:t>
            </a:r>
          </a:p>
          <a:p>
            <a:pPr algn="l"/>
            <a:r>
              <a:rPr lang="en-US" dirty="0" smtClean="0"/>
              <a:t>     Discarded when work on page done.</a:t>
            </a:r>
            <a:endParaRPr lang="he-IL" dirty="0"/>
          </a:p>
        </p:txBody>
      </p:sp>
      <p:grpSp>
        <p:nvGrpSpPr>
          <p:cNvPr id="8" name="Group 7"/>
          <p:cNvGrpSpPr/>
          <p:nvPr/>
        </p:nvGrpSpPr>
        <p:grpSpPr>
          <a:xfrm>
            <a:off x="566403" y="4583795"/>
            <a:ext cx="8587235" cy="1863569"/>
            <a:chOff x="566403" y="4583795"/>
            <a:chExt cx="8587235" cy="186356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403" y="4651481"/>
              <a:ext cx="3396538" cy="1728195"/>
            </a:xfrm>
            <a:prstGeom prst="rect">
              <a:avLst/>
            </a:prstGeom>
          </p:spPr>
        </p:pic>
        <p:sp>
          <p:nvSpPr>
            <p:cNvPr id="4" name="Right Arrow 3"/>
            <p:cNvSpPr/>
            <p:nvPr/>
          </p:nvSpPr>
          <p:spPr>
            <a:xfrm>
              <a:off x="4173165" y="5210814"/>
              <a:ext cx="1294139" cy="42633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6059" y="4583795"/>
              <a:ext cx="3337579" cy="18635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342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compaction</a:t>
            </a:r>
          </a:p>
          <a:p>
            <a:pPr lvl="0"/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One-pass compressor- colors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198" y="1915252"/>
            <a:ext cx="95989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Colors are assigned to pages now. </a:t>
            </a:r>
          </a:p>
          <a:p>
            <a:pPr algn="l" rtl="0"/>
            <a:r>
              <a:rPr lang="en-US" sz="2000" dirty="0"/>
              <a:t> </a:t>
            </a:r>
            <a:r>
              <a:rPr lang="en-US" sz="2000" dirty="0" smtClean="0"/>
              <a:t>    Need to define what each page color means: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1692" y="2806955"/>
            <a:ext cx="9598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1. White page- From-space page.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1692" y="3371787"/>
            <a:ext cx="9598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2. Grey page- </a:t>
            </a:r>
            <a:r>
              <a:rPr lang="en-US" sz="2000" dirty="0"/>
              <a:t>protected </a:t>
            </a:r>
            <a:r>
              <a:rPr lang="en-US" sz="2000" dirty="0" smtClean="0"/>
              <a:t>To-space page.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1692" y="3982034"/>
            <a:ext cx="9598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3. Black page- </a:t>
            </a:r>
            <a:r>
              <a:rPr lang="en-US" sz="2000" dirty="0"/>
              <a:t>unprotected </a:t>
            </a:r>
            <a:r>
              <a:rPr lang="en-US" sz="2000" dirty="0" smtClean="0"/>
              <a:t>To-space page.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4713" y="4786188"/>
            <a:ext cx="9598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-  When does a grey page turns black?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7930" y="5196380"/>
            <a:ext cx="9598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-  </a:t>
            </a:r>
            <a:r>
              <a:rPr lang="en-US" sz="2000" dirty="0"/>
              <a:t>Once the compaction </a:t>
            </a:r>
            <a:r>
              <a:rPr lang="en-US" sz="2000" dirty="0" smtClean="0"/>
              <a:t>work </a:t>
            </a:r>
            <a:r>
              <a:rPr lang="en-US" sz="2000" dirty="0"/>
              <a:t>for that page</a:t>
            </a:r>
            <a:r>
              <a:rPr lang="en-US" sz="2000" dirty="0" smtClean="0"/>
              <a:t> </a:t>
            </a:r>
            <a:r>
              <a:rPr lang="en-US" sz="2000" dirty="0"/>
              <a:t>has been </a:t>
            </a:r>
            <a:r>
              <a:rPr lang="en-US" sz="2000" dirty="0" smtClean="0"/>
              <a:t>done. </a:t>
            </a:r>
          </a:p>
        </p:txBody>
      </p:sp>
    </p:spTree>
    <p:extLst>
      <p:ext uri="{BB962C8B-B14F-4D97-AF65-F5344CB8AC3E}">
        <p14:creationId xmlns:p14="http://schemas.microsoft.com/office/powerpoint/2010/main" val="419748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compaction</a:t>
            </a:r>
          </a:p>
          <a:p>
            <a:pPr lvl="0"/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One-pass compressor- more problems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198" y="2306551"/>
            <a:ext cx="95989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Problem 1:</a:t>
            </a:r>
          </a:p>
          <a:p>
            <a:pPr algn="l" rtl="0"/>
            <a:r>
              <a:rPr lang="en-US" sz="2000" dirty="0"/>
              <a:t> </a:t>
            </a:r>
            <a:r>
              <a:rPr lang="en-US" sz="2000" dirty="0" smtClean="0"/>
              <a:t>    While the offset-vector is being computed, mutators can allocate objects</a:t>
            </a:r>
          </a:p>
          <a:p>
            <a:pPr algn="l" rtl="0"/>
            <a:r>
              <a:rPr lang="en-US" sz="2000" dirty="0" smtClean="0"/>
              <a:t>     in “holes” in the To-space.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76198" y="3723765"/>
            <a:ext cx="95989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Solution:</a:t>
            </a:r>
          </a:p>
          <a:p>
            <a:pPr algn="l" rtl="0"/>
            <a:r>
              <a:rPr lang="en-US" sz="2000" dirty="0"/>
              <a:t> </a:t>
            </a:r>
            <a:r>
              <a:rPr lang="en-US" sz="2000" dirty="0" smtClean="0"/>
              <a:t>   Before the offset-vector is being computed, mutators allocates object only in    </a:t>
            </a:r>
          </a:p>
          <a:p>
            <a:pPr algn="l" rtl="0"/>
            <a:r>
              <a:rPr lang="en-US" sz="2000" dirty="0"/>
              <a:t> </a:t>
            </a:r>
            <a:r>
              <a:rPr lang="en-US" sz="2000" dirty="0" smtClean="0"/>
              <a:t>   the To-space.</a:t>
            </a:r>
          </a:p>
        </p:txBody>
      </p:sp>
    </p:spTree>
    <p:extLst>
      <p:ext uri="{BB962C8B-B14F-4D97-AF65-F5344CB8AC3E}">
        <p14:creationId xmlns:p14="http://schemas.microsoft.com/office/powerpoint/2010/main" val="293757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compaction</a:t>
            </a:r>
          </a:p>
          <a:p>
            <a:pPr lvl="0"/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One-pass compressor- more problems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198" y="2306551"/>
            <a:ext cx="95989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Problem 2:</a:t>
            </a:r>
          </a:p>
          <a:p>
            <a:pPr algn="l" rtl="0"/>
            <a:r>
              <a:rPr lang="en-US" sz="2000" dirty="0"/>
              <a:t> </a:t>
            </a:r>
            <a:r>
              <a:rPr lang="en-US" sz="2000" dirty="0" smtClean="0"/>
              <a:t>    Newly allocated To-space objects can point to stale From-space objects.</a:t>
            </a:r>
          </a:p>
          <a:p>
            <a:pPr algn="l" rtl="0"/>
            <a:r>
              <a:rPr lang="en-US" sz="2000" dirty="0"/>
              <a:t> </a:t>
            </a:r>
            <a:r>
              <a:rPr lang="en-US" sz="2000" dirty="0" smtClean="0"/>
              <a:t>    Same problem for roots! </a:t>
            </a:r>
          </a:p>
        </p:txBody>
      </p:sp>
      <p:sp>
        <p:nvSpPr>
          <p:cNvPr id="8" name="Rectangle 7"/>
          <p:cNvSpPr/>
          <p:nvPr/>
        </p:nvSpPr>
        <p:spPr>
          <a:xfrm>
            <a:off x="176198" y="3723765"/>
            <a:ext cx="95989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smtClean="0"/>
              <a:t>Solution:</a:t>
            </a:r>
          </a:p>
          <a:p>
            <a:pPr algn="l" rtl="0"/>
            <a:r>
              <a:rPr lang="en-US" sz="2000" dirty="0"/>
              <a:t> </a:t>
            </a:r>
            <a:r>
              <a:rPr lang="en-US" sz="2000" dirty="0" smtClean="0"/>
              <a:t>   Scan pointer fields after mutators flip to To-space and redirect pointers if  </a:t>
            </a:r>
          </a:p>
          <a:p>
            <a:pPr algn="l" rtl="0"/>
            <a:r>
              <a:rPr lang="en-US" sz="2000" dirty="0"/>
              <a:t> </a:t>
            </a:r>
            <a:r>
              <a:rPr lang="en-US" sz="2000" dirty="0" smtClean="0"/>
              <a:t>   needed.</a:t>
            </a:r>
          </a:p>
        </p:txBody>
      </p:sp>
      <p:sp>
        <p:nvSpPr>
          <p:cNvPr id="9" name="Rectangle 8"/>
          <p:cNvSpPr/>
          <p:nvPr/>
        </p:nvSpPr>
        <p:spPr>
          <a:xfrm>
            <a:off x="176198" y="5140979"/>
            <a:ext cx="95989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i="1" dirty="0" smtClean="0"/>
              <a:t>Requires adding another trap to new pages and to the roots which will </a:t>
            </a:r>
          </a:p>
          <a:p>
            <a:pPr algn="l" rtl="0"/>
            <a:r>
              <a:rPr lang="en-US" sz="2000" i="1" dirty="0" smtClean="0"/>
              <a:t>     perform the pointers scanning.</a:t>
            </a:r>
          </a:p>
        </p:txBody>
      </p:sp>
    </p:spTree>
    <p:extLst>
      <p:ext uri="{BB962C8B-B14F-4D97-AF65-F5344CB8AC3E}">
        <p14:creationId xmlns:p14="http://schemas.microsoft.com/office/powerpoint/2010/main" val="41181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7838070" y="3194724"/>
            <a:ext cx="865762" cy="8657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compaction</a:t>
            </a:r>
          </a:p>
          <a:p>
            <a:pPr lvl="0"/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One-pass compressor- illustrated 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35282" y="1763463"/>
            <a:ext cx="2849097" cy="541992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Roots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552" y="3190672"/>
            <a:ext cx="865762" cy="8657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Live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3314" y="3190672"/>
            <a:ext cx="865762" cy="8657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Live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19076" y="3190672"/>
            <a:ext cx="865762" cy="8657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Live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41064" y="3190672"/>
            <a:ext cx="865762" cy="865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Rectangle 21"/>
          <p:cNvSpPr/>
          <p:nvPr/>
        </p:nvSpPr>
        <p:spPr>
          <a:xfrm>
            <a:off x="3511690" y="3190672"/>
            <a:ext cx="865762" cy="865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Rectangle 22"/>
          <p:cNvSpPr/>
          <p:nvPr/>
        </p:nvSpPr>
        <p:spPr>
          <a:xfrm>
            <a:off x="4377452" y="3190672"/>
            <a:ext cx="865762" cy="865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Rectangle 23"/>
          <p:cNvSpPr/>
          <p:nvPr/>
        </p:nvSpPr>
        <p:spPr>
          <a:xfrm>
            <a:off x="5243214" y="3190672"/>
            <a:ext cx="865762" cy="865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Rectangle 24"/>
          <p:cNvSpPr/>
          <p:nvPr/>
        </p:nvSpPr>
        <p:spPr>
          <a:xfrm>
            <a:off x="6108976" y="3190672"/>
            <a:ext cx="865762" cy="865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Rectangle 25"/>
          <p:cNvSpPr/>
          <p:nvPr/>
        </p:nvSpPr>
        <p:spPr>
          <a:xfrm>
            <a:off x="6974738" y="3190672"/>
            <a:ext cx="865762" cy="865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Rectangle 28"/>
          <p:cNvSpPr/>
          <p:nvPr/>
        </p:nvSpPr>
        <p:spPr>
          <a:xfrm>
            <a:off x="8706262" y="3194724"/>
            <a:ext cx="865762" cy="870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0" name="Rectangle 29"/>
          <p:cNvSpPr/>
          <p:nvPr/>
        </p:nvSpPr>
        <p:spPr>
          <a:xfrm>
            <a:off x="3844460" y="3190672"/>
            <a:ext cx="124426" cy="8657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1" name="Rectangle 30"/>
          <p:cNvSpPr/>
          <p:nvPr/>
        </p:nvSpPr>
        <p:spPr>
          <a:xfrm>
            <a:off x="4659830" y="3195244"/>
            <a:ext cx="282755" cy="8701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2" name="Rectangle 31"/>
          <p:cNvSpPr/>
          <p:nvPr/>
        </p:nvSpPr>
        <p:spPr>
          <a:xfrm>
            <a:off x="6325416" y="3213736"/>
            <a:ext cx="420723" cy="8426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77334" y="2305455"/>
            <a:ext cx="2659253" cy="7976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3" idx="0"/>
          </p:cNvCxnSpPr>
          <p:nvPr/>
        </p:nvCxnSpPr>
        <p:spPr>
          <a:xfrm>
            <a:off x="4328814" y="2305455"/>
            <a:ext cx="481519" cy="8852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 rot="21436027">
            <a:off x="702390" y="2563905"/>
            <a:ext cx="3408283" cy="662625"/>
            <a:chOff x="677334" y="2470827"/>
            <a:chExt cx="3408283" cy="600033"/>
          </a:xfrm>
        </p:grpSpPr>
        <p:sp>
          <p:nvSpPr>
            <p:cNvPr id="36" name="Freeform 35"/>
            <p:cNvSpPr/>
            <p:nvPr/>
          </p:nvSpPr>
          <p:spPr>
            <a:xfrm>
              <a:off x="677334" y="2470827"/>
              <a:ext cx="3408283" cy="525292"/>
            </a:xfrm>
            <a:custGeom>
              <a:avLst/>
              <a:gdLst>
                <a:gd name="connsiteX0" fmla="*/ 0 w 3423053"/>
                <a:gd name="connsiteY0" fmla="*/ 437822 h 467005"/>
                <a:gd name="connsiteX1" fmla="*/ 3161490 w 3423053"/>
                <a:gd name="connsiteY1" fmla="*/ 78 h 467005"/>
                <a:gd name="connsiteX2" fmla="*/ 3229583 w 3423053"/>
                <a:gd name="connsiteY2" fmla="*/ 467005 h 46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3053" h="467005">
                  <a:moveTo>
                    <a:pt x="0" y="437822"/>
                  </a:moveTo>
                  <a:cubicBezTo>
                    <a:pt x="1311613" y="216518"/>
                    <a:pt x="2623226" y="-4786"/>
                    <a:pt x="3161490" y="78"/>
                  </a:cubicBezTo>
                  <a:cubicBezTo>
                    <a:pt x="3699754" y="4942"/>
                    <a:pt x="3242553" y="389184"/>
                    <a:pt x="3229583" y="46700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>
              <a:off x="3869055" y="3004265"/>
              <a:ext cx="19428" cy="66595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 rot="21436027">
            <a:off x="4856445" y="2787480"/>
            <a:ext cx="1833226" cy="437197"/>
            <a:chOff x="677334" y="2470827"/>
            <a:chExt cx="3408283" cy="600033"/>
          </a:xfrm>
        </p:grpSpPr>
        <p:sp>
          <p:nvSpPr>
            <p:cNvPr id="42" name="Freeform 41"/>
            <p:cNvSpPr/>
            <p:nvPr/>
          </p:nvSpPr>
          <p:spPr>
            <a:xfrm>
              <a:off x="677334" y="2470827"/>
              <a:ext cx="3408283" cy="525292"/>
            </a:xfrm>
            <a:custGeom>
              <a:avLst/>
              <a:gdLst>
                <a:gd name="connsiteX0" fmla="*/ 0 w 3423053"/>
                <a:gd name="connsiteY0" fmla="*/ 437822 h 467005"/>
                <a:gd name="connsiteX1" fmla="*/ 3161490 w 3423053"/>
                <a:gd name="connsiteY1" fmla="*/ 78 h 467005"/>
                <a:gd name="connsiteX2" fmla="*/ 3229583 w 3423053"/>
                <a:gd name="connsiteY2" fmla="*/ 467005 h 46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3053" h="467005">
                  <a:moveTo>
                    <a:pt x="0" y="437822"/>
                  </a:moveTo>
                  <a:cubicBezTo>
                    <a:pt x="1311613" y="216518"/>
                    <a:pt x="2623226" y="-4786"/>
                    <a:pt x="3161490" y="78"/>
                  </a:cubicBezTo>
                  <a:cubicBezTo>
                    <a:pt x="3699754" y="4942"/>
                    <a:pt x="3242553" y="389184"/>
                    <a:pt x="3229583" y="46700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H="1">
              <a:off x="3869055" y="3004265"/>
              <a:ext cx="19428" cy="66595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2" name="Rectangle 61"/>
          <p:cNvSpPr/>
          <p:nvPr/>
        </p:nvSpPr>
        <p:spPr>
          <a:xfrm>
            <a:off x="1525946" y="4846381"/>
            <a:ext cx="63121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dirty="0" smtClean="0"/>
              <a:t>Compute forwarding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405200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7838070" y="3194724"/>
            <a:ext cx="865762" cy="8657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67012" y="6946039"/>
            <a:ext cx="8596668" cy="582617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 algn="l" rtl="0">
              <a:buNone/>
            </a:pPr>
            <a:endParaRPr lang="en-US" sz="3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7334" y="99390"/>
            <a:ext cx="8596668" cy="180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Concurrent compaction</a:t>
            </a:r>
          </a:p>
          <a:p>
            <a:pPr lvl="0"/>
            <a:r>
              <a:rPr lang="en-US" sz="2800" b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One-pass compressor- illustrated </a:t>
            </a:r>
            <a:endParaRPr lang="he-IL" sz="2800" b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35282" y="1763463"/>
            <a:ext cx="2849097" cy="541992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Roots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552" y="3190672"/>
            <a:ext cx="865762" cy="8657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Live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3314" y="3190672"/>
            <a:ext cx="865762" cy="8657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Live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19076" y="3190672"/>
            <a:ext cx="865762" cy="8657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Live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41064" y="3190672"/>
            <a:ext cx="865762" cy="865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Rectangle 21"/>
          <p:cNvSpPr/>
          <p:nvPr/>
        </p:nvSpPr>
        <p:spPr>
          <a:xfrm>
            <a:off x="3511690" y="3190672"/>
            <a:ext cx="865762" cy="865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Rectangle 22"/>
          <p:cNvSpPr/>
          <p:nvPr/>
        </p:nvSpPr>
        <p:spPr>
          <a:xfrm>
            <a:off x="4377452" y="3190672"/>
            <a:ext cx="865762" cy="865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Rectangle 23"/>
          <p:cNvSpPr/>
          <p:nvPr/>
        </p:nvSpPr>
        <p:spPr>
          <a:xfrm>
            <a:off x="5243214" y="3190672"/>
            <a:ext cx="865762" cy="865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Rectangle 24"/>
          <p:cNvSpPr/>
          <p:nvPr/>
        </p:nvSpPr>
        <p:spPr>
          <a:xfrm>
            <a:off x="6108976" y="3190672"/>
            <a:ext cx="865762" cy="865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Rectangle 25"/>
          <p:cNvSpPr/>
          <p:nvPr/>
        </p:nvSpPr>
        <p:spPr>
          <a:xfrm>
            <a:off x="6974738" y="3190672"/>
            <a:ext cx="865762" cy="865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Rectangle 28"/>
          <p:cNvSpPr/>
          <p:nvPr/>
        </p:nvSpPr>
        <p:spPr>
          <a:xfrm>
            <a:off x="8706262" y="3194724"/>
            <a:ext cx="865762" cy="870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0" name="Rectangle 29"/>
          <p:cNvSpPr/>
          <p:nvPr/>
        </p:nvSpPr>
        <p:spPr>
          <a:xfrm>
            <a:off x="3844460" y="3190672"/>
            <a:ext cx="124426" cy="8657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1" name="Rectangle 30"/>
          <p:cNvSpPr/>
          <p:nvPr/>
        </p:nvSpPr>
        <p:spPr>
          <a:xfrm>
            <a:off x="4659830" y="3195244"/>
            <a:ext cx="282755" cy="8701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2" name="Rectangle 31"/>
          <p:cNvSpPr/>
          <p:nvPr/>
        </p:nvSpPr>
        <p:spPr>
          <a:xfrm>
            <a:off x="6325416" y="3213736"/>
            <a:ext cx="420723" cy="8426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77334" y="2305455"/>
            <a:ext cx="2659253" cy="7976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3" idx="0"/>
          </p:cNvCxnSpPr>
          <p:nvPr/>
        </p:nvCxnSpPr>
        <p:spPr>
          <a:xfrm>
            <a:off x="4328814" y="2305455"/>
            <a:ext cx="481519" cy="8852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 rot="21436027">
            <a:off x="702390" y="2563905"/>
            <a:ext cx="3408283" cy="662625"/>
            <a:chOff x="677334" y="2470827"/>
            <a:chExt cx="3408283" cy="600033"/>
          </a:xfrm>
        </p:grpSpPr>
        <p:sp>
          <p:nvSpPr>
            <p:cNvPr id="36" name="Freeform 35"/>
            <p:cNvSpPr/>
            <p:nvPr/>
          </p:nvSpPr>
          <p:spPr>
            <a:xfrm>
              <a:off x="677334" y="2470827"/>
              <a:ext cx="3408283" cy="525292"/>
            </a:xfrm>
            <a:custGeom>
              <a:avLst/>
              <a:gdLst>
                <a:gd name="connsiteX0" fmla="*/ 0 w 3423053"/>
                <a:gd name="connsiteY0" fmla="*/ 437822 h 467005"/>
                <a:gd name="connsiteX1" fmla="*/ 3161490 w 3423053"/>
                <a:gd name="connsiteY1" fmla="*/ 78 h 467005"/>
                <a:gd name="connsiteX2" fmla="*/ 3229583 w 3423053"/>
                <a:gd name="connsiteY2" fmla="*/ 467005 h 46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3053" h="467005">
                  <a:moveTo>
                    <a:pt x="0" y="437822"/>
                  </a:moveTo>
                  <a:cubicBezTo>
                    <a:pt x="1311613" y="216518"/>
                    <a:pt x="2623226" y="-4786"/>
                    <a:pt x="3161490" y="78"/>
                  </a:cubicBezTo>
                  <a:cubicBezTo>
                    <a:pt x="3699754" y="4942"/>
                    <a:pt x="3242553" y="389184"/>
                    <a:pt x="3229583" y="46700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>
              <a:off x="3869055" y="3004265"/>
              <a:ext cx="19428" cy="66595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 rot="21436027">
            <a:off x="4856445" y="2787480"/>
            <a:ext cx="1833226" cy="437197"/>
            <a:chOff x="677334" y="2470827"/>
            <a:chExt cx="3408283" cy="600033"/>
          </a:xfrm>
        </p:grpSpPr>
        <p:sp>
          <p:nvSpPr>
            <p:cNvPr id="42" name="Freeform 41"/>
            <p:cNvSpPr/>
            <p:nvPr/>
          </p:nvSpPr>
          <p:spPr>
            <a:xfrm>
              <a:off x="677334" y="2470827"/>
              <a:ext cx="3408283" cy="525292"/>
            </a:xfrm>
            <a:custGeom>
              <a:avLst/>
              <a:gdLst>
                <a:gd name="connsiteX0" fmla="*/ 0 w 3423053"/>
                <a:gd name="connsiteY0" fmla="*/ 437822 h 467005"/>
                <a:gd name="connsiteX1" fmla="*/ 3161490 w 3423053"/>
                <a:gd name="connsiteY1" fmla="*/ 78 h 467005"/>
                <a:gd name="connsiteX2" fmla="*/ 3229583 w 3423053"/>
                <a:gd name="connsiteY2" fmla="*/ 467005 h 46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3053" h="467005">
                  <a:moveTo>
                    <a:pt x="0" y="437822"/>
                  </a:moveTo>
                  <a:cubicBezTo>
                    <a:pt x="1311613" y="216518"/>
                    <a:pt x="2623226" y="-4786"/>
                    <a:pt x="3161490" y="78"/>
                  </a:cubicBezTo>
                  <a:cubicBezTo>
                    <a:pt x="3699754" y="4942"/>
                    <a:pt x="3242553" y="389184"/>
                    <a:pt x="3229583" y="46700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H="1">
              <a:off x="3869055" y="3004265"/>
              <a:ext cx="19428" cy="66595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6" name="Rectangle 65"/>
          <p:cNvSpPr/>
          <p:nvPr/>
        </p:nvSpPr>
        <p:spPr>
          <a:xfrm>
            <a:off x="2196541" y="4941651"/>
            <a:ext cx="63121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dirty="0" smtClean="0"/>
              <a:t>Protect To-space pages</a:t>
            </a: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" y="4034617"/>
            <a:ext cx="971733" cy="85634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42" y="4026513"/>
            <a:ext cx="971733" cy="85634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75" y="4048434"/>
            <a:ext cx="971733" cy="85634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796" y="4031438"/>
            <a:ext cx="971733" cy="85634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658" y="4045416"/>
            <a:ext cx="971733" cy="85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9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decel="4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1" decel="49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1" decel="49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1" decel="49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1" decel="49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5422</TotalTime>
  <Words>6255</Words>
  <Application>Microsoft Office PowerPoint</Application>
  <PresentationFormat>Widescreen</PresentationFormat>
  <Paragraphs>1255</Paragraphs>
  <Slides>126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126</vt:i4>
      </vt:variant>
    </vt:vector>
  </HeadingPairs>
  <TitlesOfParts>
    <vt:vector size="139" baseType="lpstr">
      <vt:lpstr>Cambria Math</vt:lpstr>
      <vt:lpstr>Calibri</vt:lpstr>
      <vt:lpstr>Trebuchet MS</vt:lpstr>
      <vt:lpstr>Verdana</vt:lpstr>
      <vt:lpstr>Tahoma</vt:lpstr>
      <vt:lpstr>Times New Roman</vt:lpstr>
      <vt:lpstr>Gisha</vt:lpstr>
      <vt:lpstr>Adobe Caslon Pro</vt:lpstr>
      <vt:lpstr>Wingdings 3</vt:lpstr>
      <vt:lpstr>Wingdings</vt:lpstr>
      <vt:lpstr>Back to the future 2002</vt:lpstr>
      <vt:lpstr>Arial</vt:lpstr>
      <vt:lpstr>Facet</vt:lpstr>
      <vt:lpstr>Concurrent copying &amp; compaction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Concurrent copying</vt:lpstr>
      <vt:lpstr>Concurrent copying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Concurrent copying &amp; compaction</dc:title>
  <dc:creator>Hanan</dc:creator>
  <cp:lastModifiedBy>Hanan</cp:lastModifiedBy>
  <cp:revision>367</cp:revision>
  <dcterms:created xsi:type="dcterms:W3CDTF">2014-12-25T12:35:21Z</dcterms:created>
  <dcterms:modified xsi:type="dcterms:W3CDTF">2015-01-05T23:56:03Z</dcterms:modified>
</cp:coreProperties>
</file>