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62" r:id="rId4"/>
    <p:sldId id="263" r:id="rId5"/>
    <p:sldId id="264" r:id="rId6"/>
    <p:sldId id="267" r:id="rId7"/>
    <p:sldId id="266" r:id="rId8"/>
    <p:sldId id="265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56" r:id="rId17"/>
    <p:sldId id="275" r:id="rId18"/>
    <p:sldId id="259" r:id="rId19"/>
    <p:sldId id="276" r:id="rId20"/>
    <p:sldId id="277" r:id="rId21"/>
    <p:sldId id="279" r:id="rId22"/>
    <p:sldId id="278" r:id="rId23"/>
    <p:sldId id="280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ה'/חשון/תשע"א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SADNA – Ad Auction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Yishay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Mansour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Mariano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Schain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bidder submit a bid</a:t>
            </a:r>
          </a:p>
          <a:p>
            <a:r>
              <a:rPr lang="en-US" dirty="0" smtClean="0"/>
              <a:t>Winner = highest bid</a:t>
            </a:r>
          </a:p>
          <a:p>
            <a:r>
              <a:rPr lang="en-US" dirty="0" smtClean="0"/>
              <a:t>Price = his bid</a:t>
            </a:r>
          </a:p>
          <a:p>
            <a:r>
              <a:rPr lang="en-US" dirty="0" smtClean="0"/>
              <a:t>Challenge 1: </a:t>
            </a:r>
          </a:p>
          <a:p>
            <a:pPr lvl="1"/>
            <a:r>
              <a:rPr lang="en-US" dirty="0" smtClean="0"/>
              <a:t>How should you bid?</a:t>
            </a:r>
          </a:p>
          <a:p>
            <a:r>
              <a:rPr lang="en-US" dirty="0" smtClean="0"/>
              <a:t>Challenge 2:</a:t>
            </a:r>
          </a:p>
          <a:p>
            <a:pPr lvl="1"/>
            <a:r>
              <a:rPr lang="en-US" dirty="0" smtClean="0"/>
              <a:t>What are plausible outcomes?</a:t>
            </a:r>
          </a:p>
          <a:p>
            <a:pPr lvl="1"/>
            <a:r>
              <a:rPr lang="en-US" dirty="0" smtClean="0"/>
              <a:t>Plausible outcome = equilibrium</a:t>
            </a:r>
            <a:endParaRPr lang="en-US" dirty="0"/>
          </a:p>
        </p:txBody>
      </p:sp>
      <p:pic>
        <p:nvPicPr>
          <p:cNvPr id="4" name="Picture 3" descr="envel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700808"/>
            <a:ext cx="1285514" cy="1285514"/>
          </a:xfrm>
          <a:prstGeom prst="rect">
            <a:avLst/>
          </a:prstGeom>
        </p:spPr>
      </p:pic>
      <p:pic>
        <p:nvPicPr>
          <p:cNvPr id="5" name="Picture 4" descr="envel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708920"/>
            <a:ext cx="1285514" cy="1285514"/>
          </a:xfrm>
          <a:prstGeom prst="rect">
            <a:avLst/>
          </a:prstGeom>
        </p:spPr>
      </p:pic>
      <p:pic>
        <p:nvPicPr>
          <p:cNvPr id="6" name="Picture 5" descr="envel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717032"/>
            <a:ext cx="1285514" cy="1285514"/>
          </a:xfrm>
          <a:prstGeom prst="rect">
            <a:avLst/>
          </a:prstGeom>
        </p:spPr>
      </p:pic>
      <p:pic>
        <p:nvPicPr>
          <p:cNvPr id="7" name="Picture 6" descr="envel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725144"/>
            <a:ext cx="1285514" cy="128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bidder submit a bid</a:t>
            </a:r>
          </a:p>
          <a:p>
            <a:r>
              <a:rPr lang="en-US" dirty="0" smtClean="0"/>
              <a:t>Winner = highest bid</a:t>
            </a:r>
          </a:p>
          <a:p>
            <a:r>
              <a:rPr lang="en-US" dirty="0" smtClean="0"/>
              <a:t>Price = the second highest bid</a:t>
            </a:r>
          </a:p>
          <a:p>
            <a:pPr lvl="1"/>
            <a:r>
              <a:rPr lang="en-US" dirty="0" smtClean="0"/>
              <a:t>Minimal bid to stay in first place</a:t>
            </a:r>
          </a:p>
          <a:p>
            <a:r>
              <a:rPr lang="en-US" dirty="0" smtClean="0"/>
              <a:t>CLAIM: each bidder can simply bid his value</a:t>
            </a:r>
          </a:p>
          <a:p>
            <a:pPr lvl="1"/>
            <a:r>
              <a:rPr lang="en-US" dirty="0" smtClean="0"/>
              <a:t>Case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Equivalent to English auction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nvel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700808"/>
            <a:ext cx="1285514" cy="1285514"/>
          </a:xfrm>
          <a:prstGeom prst="rect">
            <a:avLst/>
          </a:prstGeom>
        </p:spPr>
      </p:pic>
      <p:pic>
        <p:nvPicPr>
          <p:cNvPr id="5" name="Picture 4" descr="auction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25144"/>
            <a:ext cx="1008112" cy="1961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Ad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Multiple </a:t>
            </a:r>
            <a:r>
              <a:rPr lang="en-US" dirty="0" smtClean="0"/>
              <a:t>Slots</a:t>
            </a:r>
          </a:p>
          <a:p>
            <a:pPr lvl="1"/>
            <a:r>
              <a:rPr lang="en-US" dirty="0" smtClean="0"/>
              <a:t>Advertiser can appear only once</a:t>
            </a:r>
            <a:endParaRPr lang="en-US" dirty="0" smtClean="0"/>
          </a:p>
          <a:p>
            <a:pPr lvl="1"/>
            <a:r>
              <a:rPr lang="en-US" dirty="0" smtClean="0"/>
              <a:t>Higher slots have higher CTR</a:t>
            </a:r>
          </a:p>
          <a:p>
            <a:pPr lvl="2"/>
            <a:r>
              <a:rPr lang="en-US" dirty="0" smtClean="0"/>
              <a:t>CTR= Click Through </a:t>
            </a:r>
            <a:r>
              <a:rPr lang="en-US" dirty="0" smtClean="0"/>
              <a:t>Rate</a:t>
            </a:r>
            <a:endParaRPr lang="en-US" dirty="0" smtClean="0"/>
          </a:p>
          <a:p>
            <a:r>
              <a:rPr lang="en-US" dirty="0" smtClean="0"/>
              <a:t>Probability of a click</a:t>
            </a:r>
          </a:p>
          <a:p>
            <a:pPr lvl="1"/>
            <a:r>
              <a:rPr lang="en-US" dirty="0" smtClean="0"/>
              <a:t>CTR[Ad]*CTR[slot]</a:t>
            </a:r>
          </a:p>
          <a:p>
            <a:pPr lvl="2"/>
            <a:r>
              <a:rPr lang="en-US" dirty="0" smtClean="0"/>
              <a:t>Simple model</a:t>
            </a:r>
          </a:p>
          <a:p>
            <a:pPr lvl="2"/>
            <a:r>
              <a:rPr lang="en-US" dirty="0" smtClean="0"/>
              <a:t>Widely used</a:t>
            </a:r>
          </a:p>
          <a:p>
            <a:pPr lvl="1"/>
            <a:r>
              <a:rPr lang="en-US" dirty="0" smtClean="0"/>
              <a:t>To a large extent, ignore CTR[Ad]</a:t>
            </a:r>
          </a:p>
          <a:p>
            <a:pPr lvl="2"/>
            <a:r>
              <a:rPr lang="en-US" dirty="0" smtClean="0"/>
              <a:t>Assume its integrated in the bid</a:t>
            </a:r>
            <a:endParaRPr lang="en-US" dirty="0"/>
          </a:p>
        </p:txBody>
      </p:sp>
      <p:pic>
        <p:nvPicPr>
          <p:cNvPr id="4" name="Picture 3" descr="a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268760"/>
            <a:ext cx="6858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Second Price (GSP)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Slots</a:t>
            </a:r>
          </a:p>
          <a:p>
            <a:r>
              <a:rPr lang="en-US" dirty="0" smtClean="0"/>
              <a:t>Rank the Ads by:</a:t>
            </a:r>
          </a:p>
          <a:p>
            <a:pPr lvl="1"/>
            <a:r>
              <a:rPr lang="en-US" dirty="0" smtClean="0"/>
              <a:t>Bid</a:t>
            </a:r>
          </a:p>
          <a:p>
            <a:pPr lvl="2"/>
            <a:r>
              <a:rPr lang="en-US" dirty="0" smtClean="0"/>
              <a:t>Rank by bid</a:t>
            </a:r>
          </a:p>
          <a:p>
            <a:pPr lvl="1"/>
            <a:r>
              <a:rPr lang="en-US" dirty="0" smtClean="0"/>
              <a:t>Bid*CTR[Ad]</a:t>
            </a:r>
          </a:p>
          <a:p>
            <a:pPr lvl="2"/>
            <a:r>
              <a:rPr lang="en-US" dirty="0" smtClean="0"/>
              <a:t>Rank by revenue</a:t>
            </a:r>
          </a:p>
          <a:p>
            <a:r>
              <a:rPr lang="en-US" dirty="0" smtClean="0"/>
              <a:t>Cost for slot </a:t>
            </a:r>
            <a:r>
              <a:rPr lang="en-US" i="1" dirty="0" err="1" smtClean="0"/>
              <a:t>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Bid[i+1]</a:t>
            </a:r>
          </a:p>
          <a:p>
            <a:pPr lvl="1"/>
            <a:r>
              <a:rPr lang="en-US" dirty="0" smtClean="0"/>
              <a:t>Bid[i+1]*CTR[Ad</a:t>
            </a:r>
            <a:r>
              <a:rPr lang="en-US" baseline="-25000" dirty="0" smtClean="0"/>
              <a:t>i+1</a:t>
            </a:r>
            <a:r>
              <a:rPr lang="en-US" dirty="0" smtClean="0"/>
              <a:t>]/CTR[</a:t>
            </a:r>
            <a:r>
              <a:rPr lang="en-US" dirty="0" err="1" smtClean="0"/>
              <a:t>Ad</a:t>
            </a:r>
            <a:r>
              <a:rPr lang="en-US" baseline="-25000" dirty="0" err="1" smtClean="0"/>
              <a:t>i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a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268760"/>
            <a:ext cx="6858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Claim: bidding your value is not always best.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pic>
        <p:nvPicPr>
          <p:cNvPr id="4" name="Picture 3" descr="figure_2_final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38463"/>
            <a:ext cx="9144000" cy="391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Budget :</a:t>
            </a:r>
          </a:p>
          <a:p>
            <a:pPr lvl="1"/>
            <a:r>
              <a:rPr lang="en-US" dirty="0" smtClean="0"/>
              <a:t>Advertiser specifies a bid and budget.</a:t>
            </a:r>
          </a:p>
          <a:p>
            <a:pPr lvl="1"/>
            <a:r>
              <a:rPr lang="en-US" dirty="0" smtClean="0"/>
              <a:t>If the total spent + bid &lt; budget</a:t>
            </a:r>
          </a:p>
          <a:p>
            <a:pPr lvl="2"/>
            <a:r>
              <a:rPr lang="en-US" dirty="0" smtClean="0"/>
              <a:t>Ignore budget</a:t>
            </a:r>
          </a:p>
          <a:p>
            <a:pPr lvl="1"/>
            <a:r>
              <a:rPr lang="en-US" dirty="0" smtClean="0"/>
              <a:t>Otherwise: bidder can not participate</a:t>
            </a:r>
          </a:p>
          <a:p>
            <a:r>
              <a:rPr lang="en-US" dirty="0" smtClean="0"/>
              <a:t>Advertiser do use budget</a:t>
            </a:r>
          </a:p>
          <a:p>
            <a:pPr lvl="1"/>
            <a:r>
              <a:rPr lang="en-US" dirty="0" smtClean="0"/>
              <a:t>Limit the total spent</a:t>
            </a:r>
          </a:p>
          <a:p>
            <a:pPr lvl="1"/>
            <a:r>
              <a:rPr lang="en-US" dirty="0" smtClean="0"/>
              <a:t>Limit the risk</a:t>
            </a:r>
          </a:p>
          <a:p>
            <a:r>
              <a:rPr lang="en-US" dirty="0" smtClean="0"/>
              <a:t>Complex strategic behavior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243408"/>
            <a:ext cx="1371600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0888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The Project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endParaRPr lang="en-US" sz="4800" dirty="0" smtClean="0"/>
          </a:p>
          <a:p>
            <a:r>
              <a:rPr lang="en-US" sz="4800" dirty="0" smtClean="0"/>
              <a:t>Write code for an advertiser</a:t>
            </a:r>
          </a:p>
          <a:p>
            <a:pPr lvl="1"/>
            <a:r>
              <a:rPr lang="en-US" sz="3200" dirty="0" smtClean="0"/>
              <a:t>Participate in a simulation of an Ad Auction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-891480"/>
            <a:ext cx="1371600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0"/>
            <a:ext cx="1371600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Products:</a:t>
            </a:r>
          </a:p>
          <a:p>
            <a:pPr lvl="1"/>
            <a:r>
              <a:rPr lang="en-US" dirty="0" smtClean="0"/>
              <a:t>Three products:</a:t>
            </a:r>
          </a:p>
          <a:p>
            <a:pPr lvl="2"/>
            <a:r>
              <a:rPr lang="en-US" dirty="0" smtClean="0"/>
              <a:t>TV audio, </a:t>
            </a:r>
            <a:r>
              <a:rPr lang="en-US" dirty="0" err="1" smtClean="0"/>
              <a:t>dvd</a:t>
            </a:r>
            <a:endParaRPr lang="en-US" dirty="0" smtClean="0"/>
          </a:p>
          <a:p>
            <a:pPr lvl="1"/>
            <a:r>
              <a:rPr lang="en-US" dirty="0" smtClean="0"/>
              <a:t>Three manufacturers:</a:t>
            </a:r>
          </a:p>
          <a:p>
            <a:pPr lvl="2"/>
            <a:r>
              <a:rPr lang="en-US" dirty="0" err="1" smtClean="0"/>
              <a:t>Lioneer</a:t>
            </a:r>
            <a:r>
              <a:rPr lang="en-US" dirty="0" smtClean="0"/>
              <a:t>, PG, Flat</a:t>
            </a:r>
          </a:p>
          <a:p>
            <a:r>
              <a:rPr lang="en-US" dirty="0" smtClean="0"/>
              <a:t>Agent - input:</a:t>
            </a:r>
          </a:p>
          <a:p>
            <a:pPr lvl="1"/>
            <a:r>
              <a:rPr lang="en-US" dirty="0" smtClean="0"/>
              <a:t>preferred product and manufacturer</a:t>
            </a:r>
          </a:p>
          <a:p>
            <a:pPr lvl="2"/>
            <a:r>
              <a:rPr lang="en-US" dirty="0" smtClean="0"/>
              <a:t>Slightly higher profits</a:t>
            </a:r>
          </a:p>
          <a:p>
            <a:pPr lvl="1"/>
            <a:r>
              <a:rPr lang="en-US" dirty="0" smtClean="0"/>
              <a:t>Limited inventory</a:t>
            </a:r>
          </a:p>
          <a:p>
            <a:pPr lvl="2"/>
            <a:r>
              <a:rPr lang="en-US" dirty="0" smtClean="0"/>
              <a:t>Lower conversions when “over-selling”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Queries and users:</a:t>
            </a:r>
          </a:p>
          <a:p>
            <a:pPr lvl="1"/>
            <a:r>
              <a:rPr lang="en-US" dirty="0" smtClean="0"/>
              <a:t>Users can be in a few modes</a:t>
            </a:r>
          </a:p>
          <a:p>
            <a:pPr lvl="1"/>
            <a:r>
              <a:rPr lang="en-US" dirty="0" smtClean="0"/>
              <a:t>Submit one of three type queries:</a:t>
            </a:r>
          </a:p>
          <a:p>
            <a:pPr lvl="1"/>
            <a:r>
              <a:rPr lang="en-US" dirty="0" smtClean="0"/>
              <a:t>Product and manufacturer</a:t>
            </a:r>
          </a:p>
          <a:p>
            <a:pPr lvl="2"/>
            <a:r>
              <a:rPr lang="en-US" dirty="0" smtClean="0"/>
              <a:t>9 combinations</a:t>
            </a:r>
          </a:p>
          <a:p>
            <a:pPr lvl="1"/>
            <a:r>
              <a:rPr lang="en-US" dirty="0" smtClean="0"/>
              <a:t>One of Product or manufacturer</a:t>
            </a:r>
          </a:p>
          <a:p>
            <a:pPr lvl="2"/>
            <a:r>
              <a:rPr lang="en-US" dirty="0" smtClean="0"/>
              <a:t>6 combinations</a:t>
            </a:r>
          </a:p>
          <a:p>
            <a:pPr lvl="1"/>
            <a:r>
              <a:rPr lang="en-US" dirty="0" smtClean="0"/>
              <a:t>Neither</a:t>
            </a:r>
          </a:p>
          <a:p>
            <a:pPr lvl="2"/>
            <a:r>
              <a:rPr lang="en-US" dirty="0" smtClean="0"/>
              <a:t>1 combination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Competition:</a:t>
            </a:r>
          </a:p>
          <a:p>
            <a:pPr lvl="1"/>
            <a:r>
              <a:rPr lang="en-US" dirty="0" smtClean="0"/>
              <a:t>Duration: 60 days</a:t>
            </a:r>
          </a:p>
          <a:p>
            <a:pPr lvl="1"/>
            <a:r>
              <a:rPr lang="en-US" dirty="0" smtClean="0"/>
              <a:t>Each day, each agent:</a:t>
            </a:r>
          </a:p>
          <a:p>
            <a:pPr lvl="2"/>
            <a:r>
              <a:rPr lang="en-US" dirty="0" smtClean="0"/>
              <a:t>Submit bids and budgets</a:t>
            </a:r>
          </a:p>
          <a:p>
            <a:pPr lvl="3"/>
            <a:r>
              <a:rPr lang="en-US" dirty="0" smtClean="0"/>
              <a:t>Bids using ad type</a:t>
            </a:r>
          </a:p>
          <a:p>
            <a:pPr lvl="1"/>
            <a:r>
              <a:rPr lang="en-US" dirty="0" smtClean="0"/>
              <a:t>Each day, publisher:</a:t>
            </a:r>
          </a:p>
          <a:p>
            <a:pPr lvl="2"/>
            <a:r>
              <a:rPr lang="en-US" dirty="0" smtClean="0"/>
              <a:t>Simulates the auction</a:t>
            </a:r>
          </a:p>
          <a:p>
            <a:pPr lvl="1"/>
            <a:r>
              <a:rPr lang="en-US" dirty="0" smtClean="0"/>
              <a:t>End of a day:</a:t>
            </a:r>
          </a:p>
          <a:p>
            <a:pPr lvl="2"/>
            <a:r>
              <a:rPr lang="en-US" dirty="0" smtClean="0"/>
              <a:t>Agent receive statistics of previous day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Read the spec definition for next class</a:t>
            </a:r>
          </a:p>
          <a:p>
            <a:pPr lvl="1" algn="l" rtl="0"/>
            <a:r>
              <a:rPr lang="en-US" dirty="0" smtClean="0"/>
              <a:t>Not important to follow all the details</a:t>
            </a:r>
          </a:p>
          <a:p>
            <a:pPr algn="l" rtl="0"/>
            <a:r>
              <a:rPr lang="en-US" dirty="0" smtClean="0"/>
              <a:t>What will you receive:</a:t>
            </a:r>
          </a:p>
          <a:p>
            <a:pPr lvl="1" algn="l" rtl="0"/>
            <a:r>
              <a:rPr lang="en-US" dirty="0" smtClean="0"/>
              <a:t>Server – running to do the simulations</a:t>
            </a:r>
          </a:p>
          <a:p>
            <a:pPr lvl="1" algn="l" rtl="0"/>
            <a:r>
              <a:rPr lang="en-US" dirty="0" smtClean="0"/>
              <a:t>Test agents – to pay with</a:t>
            </a:r>
          </a:p>
          <a:p>
            <a:pPr lvl="1" algn="l" rtl="0"/>
            <a:r>
              <a:rPr lang="en-US" dirty="0" smtClean="0"/>
              <a:t>Basic Agent – to understand the 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Implementation:</a:t>
            </a:r>
          </a:p>
          <a:p>
            <a:pPr lvl="1" algn="l" rtl="0"/>
            <a:r>
              <a:rPr lang="en-US" dirty="0" smtClean="0"/>
              <a:t>Need to follow the given API</a:t>
            </a:r>
          </a:p>
          <a:p>
            <a:pPr lvl="1" algn="l" rtl="0"/>
            <a:r>
              <a:rPr lang="en-US" dirty="0" smtClean="0"/>
              <a:t>More: next class</a:t>
            </a:r>
          </a:p>
          <a:p>
            <a:pPr algn="l" rtl="0"/>
            <a:r>
              <a:rPr lang="en-US" dirty="0" smtClean="0"/>
              <a:t>What can you use:</a:t>
            </a:r>
          </a:p>
          <a:p>
            <a:pPr lvl="1" algn="l" rtl="0"/>
            <a:r>
              <a:rPr lang="en-US" dirty="0" smtClean="0"/>
              <a:t>Any software</a:t>
            </a:r>
          </a:p>
          <a:p>
            <a:pPr lvl="2" algn="l" rtl="0"/>
            <a:r>
              <a:rPr lang="en-US" dirty="0" smtClean="0"/>
              <a:t>Need to document: WHICH software and WHERE is it used</a:t>
            </a:r>
          </a:p>
          <a:p>
            <a:pPr algn="l" rtl="0"/>
            <a:endParaRPr lang="en-US" dirty="0" smtClean="0"/>
          </a:p>
          <a:p>
            <a:pPr lvl="1" algn="l" rtl="0"/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48880"/>
          </a:xfrm>
        </p:spPr>
        <p:txBody>
          <a:bodyPr/>
          <a:lstStyle/>
          <a:p>
            <a:pPr algn="l" rtl="0"/>
            <a:r>
              <a:rPr lang="en-US" dirty="0" smtClean="0"/>
              <a:t>Users </a:t>
            </a:r>
          </a:p>
          <a:p>
            <a:pPr lvl="1" algn="l" rtl="0"/>
            <a:r>
              <a:rPr lang="en-US" dirty="0" smtClean="0"/>
              <a:t>Searching </a:t>
            </a:r>
          </a:p>
          <a:p>
            <a:pPr lvl="1" algn="l" rtl="0"/>
            <a:r>
              <a:rPr lang="en-US" dirty="0" smtClean="0"/>
              <a:t>Submit queries</a:t>
            </a:r>
          </a:p>
          <a:p>
            <a:pPr lvl="1" algn="l" rtl="0"/>
            <a:r>
              <a:rPr lang="en-US" dirty="0" smtClean="0"/>
              <a:t>Buy items</a:t>
            </a:r>
          </a:p>
          <a:p>
            <a:pPr algn="l" rt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404864"/>
          </a:xfrm>
        </p:spPr>
        <p:txBody>
          <a:bodyPr/>
          <a:lstStyle/>
          <a:p>
            <a:pPr algn="l" rtl="0"/>
            <a:r>
              <a:rPr lang="en-US" dirty="0" smtClean="0"/>
              <a:t>Sellers (advertisers)</a:t>
            </a:r>
          </a:p>
          <a:p>
            <a:pPr lvl="1" algn="l" rtl="0"/>
            <a:r>
              <a:rPr lang="en-US" dirty="0" smtClean="0"/>
              <a:t>Sell items</a:t>
            </a:r>
          </a:p>
          <a:p>
            <a:pPr lvl="1" algn="l" rtl="0"/>
            <a:r>
              <a:rPr lang="en-US" dirty="0" smtClean="0"/>
              <a:t>Have inventory</a:t>
            </a:r>
          </a:p>
          <a:p>
            <a:pPr lvl="1" algn="l" rtl="0"/>
            <a:r>
              <a:rPr lang="en-US" dirty="0" smtClean="0"/>
              <a:t>Advertise their items to sell</a:t>
            </a:r>
          </a:p>
          <a:p>
            <a:pPr algn="l" rtl="0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9632" y="4437112"/>
            <a:ext cx="6912768" cy="18722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 / web site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advertisements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one of you</a:t>
            </a:r>
          </a:p>
          <a:p>
            <a:r>
              <a:rPr lang="en-US" dirty="0" smtClean="0"/>
              <a:t>Looking for information/items</a:t>
            </a:r>
          </a:p>
          <a:p>
            <a:pPr lvl="1"/>
            <a:r>
              <a:rPr lang="en-US" dirty="0" smtClean="0"/>
              <a:t>Use queries for search</a:t>
            </a:r>
          </a:p>
          <a:p>
            <a:pPr lvl="1"/>
            <a:r>
              <a:rPr lang="en-US" dirty="0" smtClean="0"/>
              <a:t>Reveal partial information about preferences</a:t>
            </a:r>
          </a:p>
          <a:p>
            <a:r>
              <a:rPr lang="en-US" dirty="0" smtClean="0"/>
              <a:t>From user perspective:</a:t>
            </a:r>
          </a:p>
          <a:p>
            <a:pPr lvl="1"/>
            <a:r>
              <a:rPr lang="en-US" dirty="0" smtClean="0"/>
              <a:t>Submit query</a:t>
            </a:r>
          </a:p>
          <a:p>
            <a:pPr lvl="1"/>
            <a:r>
              <a:rPr lang="en-US" dirty="0" smtClean="0"/>
              <a:t>Obverse Ads</a:t>
            </a:r>
          </a:p>
          <a:p>
            <a:pPr lvl="2"/>
            <a:r>
              <a:rPr lang="en-US" dirty="0" smtClean="0"/>
              <a:t>Maybe click on some Ad (clicks)</a:t>
            </a:r>
          </a:p>
          <a:p>
            <a:pPr lvl="2"/>
            <a:r>
              <a:rPr lang="en-US" dirty="0" smtClean="0"/>
              <a:t>Maybe buy from the seller (conversion)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items to sell</a:t>
            </a:r>
          </a:p>
          <a:p>
            <a:r>
              <a:rPr lang="en-US" dirty="0" smtClean="0"/>
              <a:t>Limited inventory</a:t>
            </a:r>
          </a:p>
          <a:p>
            <a:r>
              <a:rPr lang="en-US" dirty="0" smtClean="0"/>
              <a:t>Submit Advertisements</a:t>
            </a:r>
          </a:p>
          <a:p>
            <a:pPr lvl="1"/>
            <a:r>
              <a:rPr lang="en-US" dirty="0" smtClean="0"/>
              <a:t>Attract users</a:t>
            </a:r>
          </a:p>
          <a:p>
            <a:r>
              <a:rPr lang="en-US" dirty="0" smtClean="0"/>
              <a:t>Pay for users that click on Ads</a:t>
            </a:r>
          </a:p>
          <a:p>
            <a:pPr lvl="1"/>
            <a:r>
              <a:rPr lang="en-US" dirty="0" smtClean="0"/>
              <a:t>No click  </a:t>
            </a:r>
            <a:r>
              <a:rPr lang="en-US" dirty="0" smtClean="0">
                <a:sym typeface="Wingdings" pitchFamily="2" charset="2"/>
              </a:rPr>
              <a:t> No pay</a:t>
            </a:r>
          </a:p>
          <a:p>
            <a:r>
              <a:rPr lang="en-US" dirty="0" smtClean="0">
                <a:sym typeface="Wingdings" pitchFamily="2" charset="2"/>
              </a:rPr>
              <a:t>Sell to “Clickers”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Get users to buy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 - 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Builds campaigns</a:t>
            </a:r>
          </a:p>
          <a:p>
            <a:pPr lvl="1"/>
            <a:r>
              <a:rPr lang="en-US" dirty="0" smtClean="0"/>
              <a:t>Define the keywords it like to bid on</a:t>
            </a:r>
          </a:p>
          <a:p>
            <a:pPr lvl="2"/>
            <a:r>
              <a:rPr lang="en-US" dirty="0" smtClean="0"/>
              <a:t>“television”, “</a:t>
            </a:r>
            <a:r>
              <a:rPr lang="en-US" dirty="0" err="1" smtClean="0"/>
              <a:t>dvd</a:t>
            </a:r>
            <a:r>
              <a:rPr lang="en-US" dirty="0" smtClean="0"/>
              <a:t>” , …</a:t>
            </a:r>
          </a:p>
          <a:p>
            <a:pPr lvl="1"/>
            <a:r>
              <a:rPr lang="en-US" dirty="0" smtClean="0"/>
              <a:t>Define a bid</a:t>
            </a:r>
          </a:p>
          <a:p>
            <a:pPr lvl="2"/>
            <a:r>
              <a:rPr lang="en-US" dirty="0" smtClean="0"/>
              <a:t>Maximum amount of money willing to pay per click</a:t>
            </a:r>
          </a:p>
          <a:p>
            <a:pPr lvl="1"/>
            <a:r>
              <a:rPr lang="en-US" dirty="0" smtClean="0"/>
              <a:t>Define a budget</a:t>
            </a:r>
          </a:p>
          <a:p>
            <a:pPr lvl="2"/>
            <a:r>
              <a:rPr lang="en-US" dirty="0" smtClean="0"/>
              <a:t>Bounds the maximum pay on Ads during a period.</a:t>
            </a:r>
          </a:p>
          <a:p>
            <a:pPr lvl="3"/>
            <a:r>
              <a:rPr lang="en-US" dirty="0" smtClean="0"/>
              <a:t>Day or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 -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Clicking users perform conversions</a:t>
            </a:r>
          </a:p>
          <a:p>
            <a:endParaRPr lang="en-US" dirty="0" smtClean="0"/>
          </a:p>
          <a:p>
            <a:r>
              <a:rPr lang="en-US" dirty="0" smtClean="0"/>
              <a:t>Profit:</a:t>
            </a:r>
          </a:p>
          <a:p>
            <a:pPr lvl="1"/>
            <a:r>
              <a:rPr lang="en-US" dirty="0" smtClean="0"/>
              <a:t>Revenue = number of conversions x profit per unit</a:t>
            </a:r>
          </a:p>
          <a:p>
            <a:pPr lvl="1"/>
            <a:r>
              <a:rPr lang="en-US" dirty="0" smtClean="0"/>
              <a:t>Ad Cost  = number of click x CPC</a:t>
            </a:r>
          </a:p>
          <a:p>
            <a:pPr lvl="2"/>
            <a:r>
              <a:rPr lang="en-US" dirty="0" smtClean="0"/>
              <a:t>CPC = cost per click</a:t>
            </a:r>
          </a:p>
          <a:p>
            <a:r>
              <a:rPr lang="en-US" dirty="0" smtClean="0"/>
              <a:t>Goal: Maximize conversions and minimize CPC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Gets Ads proposal from Sellers</a:t>
            </a:r>
          </a:p>
          <a:p>
            <a:r>
              <a:rPr lang="en-US" dirty="0" smtClean="0"/>
              <a:t>Sets a bidding platform</a:t>
            </a:r>
          </a:p>
          <a:p>
            <a:pPr lvl="1"/>
            <a:r>
              <a:rPr lang="en-US" dirty="0" smtClean="0"/>
              <a:t>Clear rules</a:t>
            </a:r>
          </a:p>
          <a:p>
            <a:pPr lvl="1"/>
            <a:r>
              <a:rPr lang="en-US" dirty="0" smtClean="0"/>
              <a:t>Maximize its revenue</a:t>
            </a:r>
          </a:p>
          <a:p>
            <a:pPr lvl="2"/>
            <a:r>
              <a:rPr lang="en-US" dirty="0" smtClean="0"/>
              <a:t>Clicks x CPC</a:t>
            </a:r>
          </a:p>
          <a:p>
            <a:r>
              <a:rPr lang="en-US" dirty="0" smtClean="0"/>
              <a:t>Today: we will learn about the popular platforms</a:t>
            </a:r>
          </a:p>
          <a:p>
            <a:pPr lvl="1"/>
            <a:r>
              <a:rPr lang="en-US" dirty="0" smtClean="0"/>
              <a:t>Also used in the simulations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an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Suppose you want to sell a single item</a:t>
            </a:r>
          </a:p>
          <a:p>
            <a:r>
              <a:rPr lang="en-US" dirty="0" smtClean="0"/>
              <a:t>Users / bidders</a:t>
            </a:r>
          </a:p>
          <a:p>
            <a:pPr lvl="1"/>
            <a:r>
              <a:rPr lang="en-US" dirty="0" smtClean="0"/>
              <a:t>Have a private value for the item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Sell the item</a:t>
            </a:r>
          </a:p>
          <a:p>
            <a:pPr lvl="1"/>
            <a:r>
              <a:rPr lang="en-US" dirty="0" smtClean="0"/>
              <a:t>Sell to the person with highest value</a:t>
            </a:r>
          </a:p>
          <a:p>
            <a:pPr lvl="1"/>
            <a:r>
              <a:rPr lang="en-US" dirty="0" smtClean="0"/>
              <a:t>Maximize revenue</a:t>
            </a:r>
          </a:p>
          <a:p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User have strategic behavior </a:t>
            </a:r>
          </a:p>
          <a:p>
            <a:endParaRPr lang="en-US" dirty="0"/>
          </a:p>
        </p:txBody>
      </p:sp>
      <p:pic>
        <p:nvPicPr>
          <p:cNvPr id="4" name="Picture 3" descr="mon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948264" y="2492896"/>
            <a:ext cx="1954750" cy="2658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692</Words>
  <Application>Microsoft Office PowerPoint</Application>
  <PresentationFormat>On-screen Show (4:3)</PresentationFormat>
  <Paragraphs>171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ערכת נושא של Office</vt:lpstr>
      <vt:lpstr>SADNA – Ad Auction</vt:lpstr>
      <vt:lpstr>Slide 2</vt:lpstr>
      <vt:lpstr>Participants</vt:lpstr>
      <vt:lpstr>Users</vt:lpstr>
      <vt:lpstr>Sellers</vt:lpstr>
      <vt:lpstr>Seller - Advertisement</vt:lpstr>
      <vt:lpstr>Seller - profit</vt:lpstr>
      <vt:lpstr>Publisher</vt:lpstr>
      <vt:lpstr>How to set an auction</vt:lpstr>
      <vt:lpstr>First Price Auction</vt:lpstr>
      <vt:lpstr>Second price auction</vt:lpstr>
      <vt:lpstr>Back to Ad Auction</vt:lpstr>
      <vt:lpstr>Generalized Second Price (GSP)</vt:lpstr>
      <vt:lpstr>GSP: properties</vt:lpstr>
      <vt:lpstr>Budgets</vt:lpstr>
      <vt:lpstr>Slide 16</vt:lpstr>
      <vt:lpstr>Slide 17</vt:lpstr>
      <vt:lpstr>The Project</vt:lpstr>
      <vt:lpstr>ee</vt:lpstr>
      <vt:lpstr>Overview of the system</vt:lpstr>
      <vt:lpstr>Overview of the system</vt:lpstr>
      <vt:lpstr>Overview of the system</vt:lpstr>
      <vt:lpstr>General 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SADNA – Ad Auction</dc:title>
  <cp:lastModifiedBy> </cp:lastModifiedBy>
  <cp:revision>18</cp:revision>
  <dcterms:modified xsi:type="dcterms:W3CDTF">2010-10-13T17:30:05Z</dcterms:modified>
</cp:coreProperties>
</file>