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5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7" r:id="rId33"/>
    <p:sldId id="296" r:id="rId34"/>
    <p:sldId id="289" r:id="rId35"/>
    <p:sldId id="306" r:id="rId36"/>
    <p:sldId id="290" r:id="rId37"/>
    <p:sldId id="291" r:id="rId38"/>
    <p:sldId id="293" r:id="rId39"/>
    <p:sldId id="294" r:id="rId40"/>
    <p:sldId id="295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4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C2508-F364-4D12-A6A2-DD013D890311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EFB05-C3DC-42ED-AB8A-07549F9CD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FB05-C3DC-42ED-AB8A-07549F9CD8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430213"/>
            <a:ext cx="5567362" cy="58261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052919"/>
            <a:ext cx="7249716" cy="419548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5999560" y="0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551ABE-D951-4776-B7A8-6856DDD055C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210C1-00AF-47B8-9F43-0A503BE4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5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7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The PAC model &amp; Occam’s razor</a:t>
            </a:r>
            <a:endParaRPr lang="en-US" sz="60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Lecturer: </a:t>
            </a:r>
            <a:r>
              <a:rPr lang="en-US" dirty="0" err="1" smtClean="0"/>
              <a:t>Yishay</a:t>
            </a:r>
            <a:r>
              <a:rPr lang="en-US" dirty="0" smtClean="0"/>
              <a:t> </a:t>
            </a:r>
            <a:r>
              <a:rPr lang="en-US" dirty="0" err="1" smtClean="0"/>
              <a:t>Mansour</a:t>
            </a:r>
            <a:endParaRPr lang="en-US" dirty="0" smtClean="0"/>
          </a:p>
          <a:p>
            <a:r>
              <a:rPr lang="en-US" dirty="0" smtClean="0"/>
              <a:t>Scribe: Tal </a:t>
            </a:r>
            <a:r>
              <a:rPr lang="en-US" dirty="0" err="1" smtClean="0"/>
              <a:t>Saiag</a:t>
            </a:r>
            <a:r>
              <a:rPr lang="en-US" dirty="0" smtClean="0"/>
              <a:t> and Daniel </a:t>
            </a:r>
            <a:r>
              <a:rPr lang="en-US" dirty="0" err="1" smtClean="0"/>
              <a:t>Labenski</a:t>
            </a:r>
            <a:endParaRPr lang="en-US" dirty="0" smtClean="0"/>
          </a:p>
          <a:p>
            <a:r>
              <a:rPr lang="en-US" dirty="0" smtClean="0"/>
              <a:t>Presentation by Sella Nevo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T’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If D maintains that for each </a:t>
            </a:r>
            <a:r>
              <a:rPr lang="en-US" dirty="0" err="1" smtClean="0"/>
              <a:t>T’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then the error rate of R’ is at most: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However, this approach is problematic</a:t>
            </a:r>
          </a:p>
          <a:p>
            <a:r>
              <a:rPr lang="en-US" dirty="0" smtClean="0"/>
              <a:t>Our calculations depend upon </a:t>
            </a:r>
            <a:r>
              <a:rPr lang="en-US" dirty="0" err="1" smtClean="0"/>
              <a:t>T’</a:t>
            </a:r>
            <a:r>
              <a:rPr lang="en-US" baseline="-25000" dirty="0" err="1" smtClean="0"/>
              <a:t>i</a:t>
            </a:r>
            <a:r>
              <a:rPr lang="en-US" dirty="0" smtClean="0"/>
              <a:t>, which depend on R’, which depends on our samples</a:t>
            </a:r>
          </a:p>
          <a:p>
            <a:r>
              <a:rPr lang="en-US" dirty="0" smtClean="0"/>
              <a:t>We want to find a constant number of samples – m – which can be calculated regardless of specific results</a:t>
            </a: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4648200" y="1524000"/>
          <a:ext cx="1229034" cy="595314"/>
        </p:xfrm>
        <a:graphic>
          <a:graphicData uri="http://schemas.openxmlformats.org/presentationml/2006/ole">
            <p:oleObj spid="_x0000_s1026" name="Equation" r:id="rId4" imgW="812520" imgH="3934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600200" y="2362200"/>
          <a:ext cx="4800600" cy="746049"/>
        </p:xfrm>
        <a:graphic>
          <a:graphicData uri="http://schemas.openxmlformats.org/presentationml/2006/ole">
            <p:oleObj spid="_x0000_s1028" name="Equation" r:id="rId5" imgW="2781000" imgH="4316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define a new set of strips, that depend only on R and not on R’</a:t>
            </a:r>
          </a:p>
          <a:p>
            <a:r>
              <a:rPr lang="en-US" dirty="0" smtClean="0"/>
              <a:t>We construct T</a:t>
            </a:r>
            <a:r>
              <a:rPr lang="en-US" baseline="-25000" dirty="0" smtClean="0"/>
              <a:t>i</a:t>
            </a:r>
            <a:r>
              <a:rPr lang="en-US" dirty="0" smtClean="0"/>
              <a:t> around R, with width such that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 smtClean="0"/>
              <a:t>– we cannot find these T</a:t>
            </a:r>
            <a:r>
              <a:rPr lang="en-US" baseline="-25000" dirty="0" smtClean="0"/>
              <a:t>i</a:t>
            </a:r>
            <a:r>
              <a:rPr lang="en-US" dirty="0" smtClean="0"/>
              <a:t> strips (Even after sampling). Yet we can be sure they exist.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010400" y="2667000"/>
          <a:ext cx="1141751" cy="609600"/>
        </p:xfrm>
        <a:graphic>
          <a:graphicData uri="http://schemas.openxmlformats.org/presentationml/2006/ole">
            <p:oleObj spid="_x0000_s2050" name="Equation" r:id="rId4" imgW="736560" imgH="3934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achieve           </a:t>
            </a:r>
            <a:r>
              <a:rPr lang="en-US" dirty="0" smtClean="0"/>
              <a:t> . </a:t>
            </a:r>
            <a:r>
              <a:rPr lang="en-US" dirty="0" smtClean="0"/>
              <a:t>If that is the case, then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Note that if there is at least one sampled point in T</a:t>
            </a:r>
            <a:r>
              <a:rPr lang="en-US" baseline="-25000" dirty="0" smtClean="0"/>
              <a:t>i</a:t>
            </a:r>
            <a:r>
              <a:rPr lang="en-US" dirty="0" smtClean="0"/>
              <a:t>, then </a:t>
            </a:r>
          </a:p>
          <a:p>
            <a:endParaRPr lang="en-US" dirty="0" smtClean="0"/>
          </a:p>
          <a:p>
            <a:r>
              <a:rPr lang="en-US" dirty="0" smtClean="0"/>
              <a:t>Hence, we want to calculate the probability that no sample point resides within T</a:t>
            </a:r>
            <a:r>
              <a:rPr lang="en-US" baseline="-25000" dirty="0" smtClean="0"/>
              <a:t>i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0" y="2057400"/>
          <a:ext cx="784886" cy="381000"/>
        </p:xfrm>
        <a:graphic>
          <a:graphicData uri="http://schemas.openxmlformats.org/presentationml/2006/ole">
            <p:oleObj spid="_x0000_s3074" name="Equation" r:id="rId4" imgW="469800" imgH="2286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981200" y="2431197"/>
          <a:ext cx="4800600" cy="388203"/>
        </p:xfrm>
        <a:graphic>
          <a:graphicData uri="http://schemas.openxmlformats.org/presentationml/2006/ole">
            <p:oleObj spid="_x0000_s3075" name="Equation" r:id="rId5" imgW="2831760" imgH="2286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09800" y="3581400"/>
          <a:ext cx="784886" cy="381000"/>
        </p:xfrm>
        <a:graphic>
          <a:graphicData uri="http://schemas.openxmlformats.org/presentationml/2006/ole">
            <p:oleObj spid="_x0000_s3077" name="Equation" r:id="rId6" imgW="469800" imgH="2286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large error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Formally: </a:t>
            </a:r>
          </a:p>
          <a:p>
            <a:endParaRPr lang="en-US" dirty="0" smtClean="0"/>
          </a:p>
          <a:p>
            <a:r>
              <a:rPr lang="en-US" dirty="0" smtClean="0"/>
              <a:t>By definition of T</a:t>
            </a:r>
            <a:r>
              <a:rPr lang="en-US" baseline="-25000" dirty="0" smtClean="0"/>
              <a:t>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Since our sample data is </a:t>
            </a:r>
            <a:r>
              <a:rPr lang="en-US" dirty="0" err="1" smtClean="0"/>
              <a:t>i.i.d</a:t>
            </a:r>
            <a:r>
              <a:rPr lang="en-US" dirty="0" smtClean="0"/>
              <a:t> from dist. D: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38400" y="2057400"/>
          <a:ext cx="6049962" cy="450850"/>
        </p:xfrm>
        <a:graphic>
          <a:graphicData uri="http://schemas.openxmlformats.org/presentationml/2006/ole">
            <p:oleObj spid="_x0000_s4098" name="Equation" r:id="rId4" imgW="3073320" imgH="2286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429000" y="2743200"/>
          <a:ext cx="2073275" cy="776288"/>
        </p:xfrm>
        <a:graphic>
          <a:graphicData uri="http://schemas.openxmlformats.org/presentationml/2006/ole">
            <p:oleObj spid="_x0000_s4099" name="Equation" r:id="rId5" imgW="1054080" imgH="39348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828800" y="4343400"/>
          <a:ext cx="4348163" cy="776288"/>
        </p:xfrm>
        <a:graphic>
          <a:graphicData uri="http://schemas.openxmlformats.org/presentationml/2006/ole">
            <p:oleObj spid="_x0000_s4100" name="Equation" r:id="rId6" imgW="2209680" imgH="3934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large error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Hence:</a:t>
            </a:r>
          </a:p>
          <a:p>
            <a:endParaRPr lang="en-US" dirty="0" smtClean="0"/>
          </a:p>
          <a:p>
            <a:r>
              <a:rPr lang="en-US" dirty="0" smtClean="0"/>
              <a:t>Using the inequality 	     , </a:t>
            </a:r>
            <a:r>
              <a:rPr lang="en-US" dirty="0" smtClean="0"/>
              <a:t>       we </a:t>
            </a:r>
            <a:r>
              <a:rPr lang="en-US" dirty="0" smtClean="0"/>
              <a:t>obtain: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Thus, in order to achieve accuracy </a:t>
            </a:r>
            <a:r>
              <a:rPr lang="en-US" dirty="0" smtClean="0">
                <a:sym typeface="Symbol"/>
              </a:rPr>
              <a:t> and confidence of at least 1-, we need </a:t>
            </a:r>
            <a:r>
              <a:rPr lang="en-US" dirty="0" smtClean="0">
                <a:sym typeface="Symbol"/>
              </a:rPr>
              <a:t>                samples</a:t>
            </a:r>
            <a:endParaRPr lang="en-US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362200" y="1905000"/>
          <a:ext cx="2743200" cy="704530"/>
        </p:xfrm>
        <a:graphic>
          <a:graphicData uri="http://schemas.openxmlformats.org/presentationml/2006/ole">
            <p:oleObj spid="_x0000_s5122" name="Equation" r:id="rId4" imgW="1536480" imgH="39348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733800" y="2895600"/>
          <a:ext cx="1183659" cy="381000"/>
        </p:xfrm>
        <a:graphic>
          <a:graphicData uri="http://schemas.openxmlformats.org/presentationml/2006/ole">
            <p:oleObj spid="_x0000_s5123" name="Equation" r:id="rId5" imgW="634680" imgH="20304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905000" y="3352800"/>
          <a:ext cx="4191000" cy="765211"/>
        </p:xfrm>
        <a:graphic>
          <a:graphicData uri="http://schemas.openxmlformats.org/presentationml/2006/ole">
            <p:oleObj spid="_x0000_s5124" name="Equation" r:id="rId6" imgW="2298600" imgH="41904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267200" y="4927122"/>
          <a:ext cx="945473" cy="533400"/>
        </p:xfrm>
        <a:graphic>
          <a:graphicData uri="http://schemas.openxmlformats.org/presentationml/2006/ole">
            <p:oleObj spid="_x0000_s5127" name="Equation" r:id="rId7" imgW="698400" imgH="3934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on the example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analysis holds for any fixed distribution D (As long as we take </a:t>
            </a:r>
            <a:r>
              <a:rPr lang="en-US" dirty="0" err="1" smtClean="0"/>
              <a:t>i.i.d</a:t>
            </a:r>
            <a:r>
              <a:rPr lang="en-US" dirty="0" smtClean="0"/>
              <a:t> samples)</a:t>
            </a:r>
          </a:p>
          <a:p>
            <a:endParaRPr lang="en-US" dirty="0" smtClean="0"/>
          </a:p>
          <a:p>
            <a:r>
              <a:rPr lang="en-US" dirty="0" smtClean="0"/>
              <a:t>The lower bound of the sample size m(</a:t>
            </a:r>
            <a:r>
              <a:rPr lang="en-US" dirty="0" smtClean="0">
                <a:sym typeface="Symbol"/>
              </a:rPr>
              <a:t>, ) behaves as we would expect – increases as  or  decrease.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The strategy is efficient – we need only search for the max and min points to define our tightest-fit rectangle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 – Formal Presentation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is to learn an unknown target function out of a known hypothesis class</a:t>
            </a:r>
          </a:p>
          <a:p>
            <a:endParaRPr lang="en-US" dirty="0" smtClean="0"/>
          </a:p>
          <a:p>
            <a:r>
              <a:rPr lang="en-US" dirty="0" smtClean="0"/>
              <a:t>Unlike the Bayesian approach, no prior knowledge is needed</a:t>
            </a:r>
          </a:p>
          <a:p>
            <a:endParaRPr lang="en-US" dirty="0" smtClean="0"/>
          </a:p>
          <a:p>
            <a:r>
              <a:rPr lang="en-US" dirty="0" smtClean="0"/>
              <a:t>Examples from the target function are drawn randomly according to a fixed, unknown probability distribution and are </a:t>
            </a:r>
            <a:r>
              <a:rPr lang="en-US" dirty="0" err="1" smtClean="0"/>
              <a:t>i.i.d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assume the sample and the test data are drawn from the same unknown distribution</a:t>
            </a:r>
          </a:p>
          <a:p>
            <a:endParaRPr lang="en-US" dirty="0" smtClean="0"/>
          </a:p>
          <a:p>
            <a:r>
              <a:rPr lang="en-US" dirty="0" smtClean="0"/>
              <a:t>The solution is efficient:</a:t>
            </a:r>
          </a:p>
          <a:p>
            <a:pPr lvl="1"/>
            <a:r>
              <a:rPr lang="en-US" dirty="0" smtClean="0"/>
              <a:t>The sample size for error </a:t>
            </a:r>
            <a:r>
              <a:rPr lang="en-US" dirty="0" smtClean="0">
                <a:sym typeface="Symbol"/>
              </a:rPr>
              <a:t> and confidence 1- is a function of     and </a:t>
            </a:r>
          </a:p>
          <a:p>
            <a:pPr lvl="1"/>
            <a:r>
              <a:rPr lang="en-US" dirty="0" smtClean="0"/>
              <a:t>The time to process the sample is polynomial in the sample size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948066" y="3936522"/>
          <a:ext cx="176134" cy="457200"/>
        </p:xfrm>
        <a:graphic>
          <a:graphicData uri="http://schemas.openxmlformats.org/presentationml/2006/ole">
            <p:oleObj spid="_x0000_s6146" name="Equation" r:id="rId4" imgW="152280" imgH="39348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684639" y="3886200"/>
          <a:ext cx="353961" cy="457200"/>
        </p:xfrm>
        <a:graphic>
          <a:graphicData uri="http://schemas.openxmlformats.org/presentationml/2006/ole">
            <p:oleObj spid="_x0000_s6147" name="Equation" r:id="rId5" imgW="304560" imgH="3934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Definition of basic concepts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the </a:t>
            </a:r>
            <a:r>
              <a:rPr lang="en-US" i="1" dirty="0" smtClean="0"/>
              <a:t>instance space</a:t>
            </a:r>
            <a:r>
              <a:rPr lang="en-US" dirty="0" smtClean="0"/>
              <a:t> or </a:t>
            </a:r>
            <a:r>
              <a:rPr lang="en-US" i="1" dirty="0" smtClean="0"/>
              <a:t>example space</a:t>
            </a:r>
            <a:endParaRPr lang="en-US" dirty="0" smtClean="0"/>
          </a:p>
          <a:p>
            <a:r>
              <a:rPr lang="en-US" dirty="0" smtClean="0"/>
              <a:t>Let D be any fixed distribution over X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concept class</a:t>
            </a:r>
            <a:r>
              <a:rPr lang="en-US" dirty="0" smtClean="0"/>
              <a:t> over X is a set: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              be the </a:t>
            </a:r>
            <a:r>
              <a:rPr lang="en-US" i="1" dirty="0" smtClean="0"/>
              <a:t>target concept</a:t>
            </a:r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048000" y="3505201"/>
          <a:ext cx="2667000" cy="395954"/>
        </p:xfrm>
        <a:graphic>
          <a:graphicData uri="http://schemas.openxmlformats.org/presentationml/2006/ole">
            <p:oleObj spid="_x0000_s7170" name="Equation" r:id="rId4" imgW="1384200" imgH="203040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711585" y="4648200"/>
          <a:ext cx="803015" cy="457200"/>
        </p:xfrm>
        <a:graphic>
          <a:graphicData uri="http://schemas.openxmlformats.org/presentationml/2006/ole">
            <p:oleObj spid="_x0000_s7172" name="Equation" r:id="rId5" imgW="406080" imgH="2286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Model - Introduction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Probably Approximately Correct</a:t>
            </a:r>
          </a:p>
          <a:p>
            <a:endParaRPr lang="en-US" dirty="0" smtClean="0"/>
          </a:p>
          <a:p>
            <a:r>
              <a:rPr lang="en-US" dirty="0" smtClean="0"/>
              <a:t>The goal is to learn a hypothesis such that in high confidence, we will have a small error rate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Definition of basic concepts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h be a </a:t>
            </a:r>
            <a:r>
              <a:rPr lang="en-US" i="1" dirty="0" smtClean="0"/>
              <a:t>hypothesis</a:t>
            </a:r>
            <a:r>
              <a:rPr lang="en-US" dirty="0" smtClean="0"/>
              <a:t> in a concept class H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error</a:t>
            </a:r>
            <a:r>
              <a:rPr lang="en-US" dirty="0" smtClean="0"/>
              <a:t> of h with respect to D and c</a:t>
            </a:r>
            <a:r>
              <a:rPr lang="en-US" baseline="-25000" dirty="0" smtClean="0"/>
              <a:t>t</a:t>
            </a:r>
            <a:r>
              <a:rPr lang="en-US" dirty="0" smtClean="0"/>
              <a:t> is: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 </a:t>
            </a:r>
            <a:r>
              <a:rPr lang="en-US" i="1" dirty="0" smtClean="0"/>
              <a:t>EX</a:t>
            </a:r>
            <a:r>
              <a:rPr lang="en-US" dirty="0" smtClean="0"/>
              <a:t>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t</a:t>
            </a:r>
            <a:r>
              <a:rPr lang="en-US" dirty="0" err="1" smtClean="0"/>
              <a:t>,D</a:t>
            </a:r>
            <a:r>
              <a:rPr lang="en-US" dirty="0" smtClean="0"/>
              <a:t>) be a procedure (</a:t>
            </a:r>
            <a:r>
              <a:rPr lang="en-US" i="1" dirty="0" smtClean="0"/>
              <a:t>oracle</a:t>
            </a:r>
            <a:r>
              <a:rPr lang="en-US" dirty="0" smtClean="0"/>
              <a:t>) that runs in a unit time, and returns a labeled example &lt;x, c</a:t>
            </a:r>
            <a:r>
              <a:rPr lang="en-US" baseline="-25000" dirty="0" smtClean="0"/>
              <a:t>t</a:t>
            </a:r>
            <a:r>
              <a:rPr lang="en-US" dirty="0" smtClean="0"/>
              <a:t>(x)&gt; drawn independently from D.</a:t>
            </a:r>
          </a:p>
          <a:p>
            <a:r>
              <a:rPr lang="en-US" dirty="0" smtClean="0"/>
              <a:t>In the PAC model, the oracle is the </a:t>
            </a:r>
            <a:r>
              <a:rPr lang="en-US" i="1" dirty="0" smtClean="0"/>
              <a:t>only</a:t>
            </a:r>
            <a:r>
              <a:rPr lang="en-US" dirty="0" smtClean="0"/>
              <a:t> </a:t>
            </a:r>
            <a:r>
              <a:rPr lang="en-US" dirty="0" err="1" smtClean="0"/>
              <a:t>souce</a:t>
            </a:r>
            <a:r>
              <a:rPr lang="en-US" dirty="0" smtClean="0"/>
              <a:t> of examples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752600" y="2971800"/>
          <a:ext cx="4419600" cy="477044"/>
        </p:xfrm>
        <a:graphic>
          <a:graphicData uri="http://schemas.openxmlformats.org/presentationml/2006/ole">
            <p:oleObj spid="_x0000_s8194" name="Equation" r:id="rId4" imgW="2501640" imgH="2664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Definition of the PAC model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5732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Let C and H be concept classes over X. We say that C is </a:t>
            </a:r>
            <a:r>
              <a:rPr lang="en-US" i="1" dirty="0" smtClean="0"/>
              <a:t>PAC-learnable by H</a:t>
            </a:r>
            <a:r>
              <a:rPr lang="en-US" dirty="0" smtClean="0"/>
              <a:t> if there exists an algorithm A with the following property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For every	   , </a:t>
            </a:r>
            <a:r>
              <a:rPr lang="en-US" dirty="0" smtClean="0"/>
              <a:t>      for </a:t>
            </a:r>
            <a:r>
              <a:rPr lang="en-US" dirty="0" smtClean="0"/>
              <a:t>every distribution D on X, and for every 0 &lt; </a:t>
            </a:r>
            <a:r>
              <a:rPr lang="en-US" dirty="0" smtClean="0">
                <a:sym typeface="Symbol"/>
              </a:rPr>
              <a:t>, </a:t>
            </a:r>
            <a:r>
              <a:rPr lang="en-US" dirty="0" smtClean="0">
                <a:sym typeface="Symbol"/>
              </a:rPr>
              <a:t>   </a:t>
            </a:r>
            <a:r>
              <a:rPr lang="en-US" dirty="0" smtClean="0">
                <a:sym typeface="Symbol"/>
              </a:rPr>
              <a:t>&lt; ½, </a:t>
            </a:r>
            <a:r>
              <a:rPr lang="en-US" dirty="0" smtClean="0">
                <a:sym typeface="Symbol"/>
              </a:rPr>
              <a:t> if </a:t>
            </a:r>
            <a:r>
              <a:rPr lang="en-US" dirty="0" smtClean="0">
                <a:sym typeface="Symbol"/>
              </a:rPr>
              <a:t>A is given access to EX(c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, D) and inputs , , then with probability at least 1- , A outputs a </a:t>
            </a:r>
            <a:r>
              <a:rPr lang="en-US" dirty="0" smtClean="0">
                <a:sym typeface="Symbol"/>
              </a:rPr>
              <a:t>hypothesis such </a:t>
            </a:r>
            <a:r>
              <a:rPr lang="en-US" dirty="0" smtClean="0">
                <a:sym typeface="Symbol"/>
              </a:rPr>
              <a:t>that</a:t>
            </a:r>
            <a:r>
              <a:rPr lang="en-US" dirty="0" smtClean="0">
                <a:sym typeface="Symbol"/>
              </a:rPr>
              <a:t>:</a:t>
            </a:r>
          </a:p>
          <a:p>
            <a:pPr lvl="1"/>
            <a:endParaRPr lang="en-US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If 	         </a:t>
            </a:r>
            <a:r>
              <a:rPr lang="en-US" dirty="0" smtClean="0">
                <a:sym typeface="Symbol"/>
              </a:rPr>
              <a:t>  (</a:t>
            </a:r>
            <a:r>
              <a:rPr lang="en-US" dirty="0" smtClean="0">
                <a:sym typeface="Symbol"/>
              </a:rPr>
              <a:t>Realizable case), then h satisfies:</a:t>
            </a:r>
          </a:p>
          <a:p>
            <a:pPr lvl="2"/>
            <a:endParaRPr lang="en-US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If 	       </a:t>
            </a:r>
            <a:r>
              <a:rPr lang="en-US" dirty="0" smtClean="0">
                <a:sym typeface="Symbol"/>
              </a:rPr>
              <a:t>    (</a:t>
            </a:r>
            <a:r>
              <a:rPr lang="en-US" dirty="0" smtClean="0">
                <a:sym typeface="Symbol"/>
              </a:rPr>
              <a:t>Unrealizable), then h satisfies: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362201" y="2930104"/>
          <a:ext cx="669178" cy="381000"/>
        </p:xfrm>
        <a:graphic>
          <a:graphicData uri="http://schemas.openxmlformats.org/presentationml/2006/ole">
            <p:oleObj spid="_x0000_s9218" name="Equation" r:id="rId4" imgW="406080" imgH="228600" progId="Equation.3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828800" y="4267200"/>
          <a:ext cx="731778" cy="381000"/>
        </p:xfrm>
        <a:graphic>
          <a:graphicData uri="http://schemas.openxmlformats.org/presentationml/2006/ole">
            <p:oleObj spid="_x0000_s9222" name="Equation" r:id="rId5" imgW="444240" imgH="228600" progId="Equation.3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048000" y="4558307"/>
          <a:ext cx="1219200" cy="318493"/>
        </p:xfrm>
        <a:graphic>
          <a:graphicData uri="http://schemas.openxmlformats.org/presentationml/2006/ole">
            <p:oleObj spid="_x0000_s9223" name="Equation" r:id="rId6" imgW="787320" imgH="203040" progId="Equation.3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828800" y="5029200"/>
          <a:ext cx="731520" cy="381000"/>
        </p:xfrm>
        <a:graphic>
          <a:graphicData uri="http://schemas.openxmlformats.org/presentationml/2006/ole">
            <p:oleObj spid="_x0000_s9225" name="Equation" r:id="rId7" imgW="444240" imgH="228600" progId="Equation.3">
              <p:embed/>
            </p:oleObj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2438400" y="5356712"/>
          <a:ext cx="2667000" cy="434488"/>
        </p:xfrm>
        <a:graphic>
          <a:graphicData uri="http://schemas.openxmlformats.org/presentationml/2006/ole">
            <p:oleObj spid="_x0000_s9226" name="Equation" r:id="rId8" imgW="1739880" imgH="27936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Definition of the PAC model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say that C is </a:t>
            </a:r>
            <a:r>
              <a:rPr lang="en-US" i="1" dirty="0" smtClean="0"/>
              <a:t>efficiently PAC learnable</a:t>
            </a:r>
            <a:r>
              <a:rPr lang="en-US" dirty="0" smtClean="0"/>
              <a:t>, if A runs in time polynomial in: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 – the size of the input</a:t>
            </a:r>
          </a:p>
          <a:p>
            <a:pPr lvl="1"/>
            <a:r>
              <a:rPr lang="en-US" dirty="0" smtClean="0"/>
              <a:t>m – the size of the target function (For example, the number of bits needed to characterize it)</a:t>
            </a:r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653267" y="2819400"/>
          <a:ext cx="175533" cy="457200"/>
        </p:xfrm>
        <a:graphic>
          <a:graphicData uri="http://schemas.openxmlformats.org/presentationml/2006/ole">
            <p:oleObj spid="_x0000_s10242" name="Equation" r:id="rId4" imgW="152280" imgH="39348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676400" y="3200400"/>
          <a:ext cx="381000" cy="492369"/>
        </p:xfrm>
        <a:graphic>
          <a:graphicData uri="http://schemas.openxmlformats.org/presentationml/2006/ole">
            <p:oleObj spid="_x0000_s10243" name="Equation" r:id="rId5" imgW="304560" imgH="3934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Hypothesis Class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section, we will see how to learn a good hypothesis from a finite hypothesis class H.</a:t>
            </a:r>
          </a:p>
          <a:p>
            <a:endParaRPr lang="en-US" dirty="0" smtClean="0"/>
          </a:p>
          <a:p>
            <a:r>
              <a:rPr lang="en-US" dirty="0" smtClean="0"/>
              <a:t>We define a hypothesis h to be </a:t>
            </a:r>
            <a:r>
              <a:rPr lang="en-US" dirty="0" smtClean="0">
                <a:sym typeface="Symbol"/>
              </a:rPr>
              <a:t>-Bad if 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In order to learn the good hypothesis, we will analyze the bad hypotheses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096000" y="3255964"/>
          <a:ext cx="1371600" cy="349460"/>
        </p:xfrm>
        <a:graphic>
          <a:graphicData uri="http://schemas.openxmlformats.org/presentationml/2006/ole">
            <p:oleObj spid="_x0000_s11266" name="Equation" r:id="rId4" imgW="799920" imgH="2030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Realizable Case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now look at the case </a:t>
            </a:r>
          </a:p>
          <a:p>
            <a:endParaRPr lang="en-US" dirty="0" smtClean="0"/>
          </a:p>
          <a:p>
            <a:r>
              <a:rPr lang="en-US" dirty="0" smtClean="0"/>
              <a:t>After processing m(</a:t>
            </a:r>
            <a:r>
              <a:rPr lang="en-US" dirty="0" smtClean="0">
                <a:sym typeface="Symbol"/>
              </a:rPr>
              <a:t>, ) samples, we find an h that is </a:t>
            </a:r>
            <a:r>
              <a:rPr lang="en-US" i="1" dirty="0" smtClean="0">
                <a:sym typeface="Symbol"/>
              </a:rPr>
              <a:t>consistent </a:t>
            </a:r>
            <a:r>
              <a:rPr lang="en-US" dirty="0" smtClean="0">
                <a:sym typeface="Symbol"/>
              </a:rPr>
              <a:t>with our samples</a:t>
            </a:r>
          </a:p>
          <a:p>
            <a:pPr lvl="1"/>
            <a:r>
              <a:rPr lang="en-US" dirty="0" smtClean="0">
                <a:sym typeface="Symbol"/>
              </a:rPr>
              <a:t>We know one exists since c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is in H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We now try to bound the probability for A to return h that is -Bad</a:t>
            </a:r>
          </a:p>
          <a:p>
            <a:pPr lvl="1"/>
            <a:r>
              <a:rPr lang="en-US" dirty="0" smtClean="0">
                <a:sym typeface="Symbol"/>
              </a:rPr>
              <a:t>If it is below , we have succeeded</a:t>
            </a: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419600" y="2038350"/>
          <a:ext cx="914400" cy="476250"/>
        </p:xfrm>
        <a:graphic>
          <a:graphicData uri="http://schemas.openxmlformats.org/presentationml/2006/ole">
            <p:oleObj spid="_x0000_s12290" name="Equation" r:id="rId4" imgW="444240" imgH="2286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Realizable Case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4999"/>
          </a:xfrm>
        </p:spPr>
        <p:txBody>
          <a:bodyPr>
            <a:normAutofit/>
          </a:bodyPr>
          <a:lstStyle/>
          <a:p>
            <a:r>
              <a:rPr lang="en-US" dirty="0" smtClean="0"/>
              <a:t>First, we will look at a fixed h that is </a:t>
            </a:r>
            <a:r>
              <a:rPr lang="en-US" dirty="0" smtClean="0">
                <a:sym typeface="Symbol"/>
              </a:rPr>
              <a:t>-Bad: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Now, we bound the failure probability of A: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066800" y="2057400"/>
          <a:ext cx="7162800" cy="473550"/>
        </p:xfrm>
        <a:graphic>
          <a:graphicData uri="http://schemas.openxmlformats.org/presentationml/2006/ole">
            <p:oleObj spid="_x0000_s13315" name="Equation" r:id="rId4" imgW="3898800" imgH="25380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574801" y="3484564"/>
          <a:ext cx="4978399" cy="2384698"/>
        </p:xfrm>
        <a:graphic>
          <a:graphicData uri="http://schemas.openxmlformats.org/presentationml/2006/ole">
            <p:oleObj spid="_x0000_s13316" name="Equation" r:id="rId5" imgW="2958840" imgH="13968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Realizable Case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In order to satisfy the condition for PAC learning, we must satisfy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 	which implies a sample size of: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828801" y="1905000"/>
          <a:ext cx="1524000" cy="440887"/>
        </p:xfrm>
        <a:graphic>
          <a:graphicData uri="http://schemas.openxmlformats.org/presentationml/2006/ole">
            <p:oleObj spid="_x0000_s66562" name="Equation" r:id="rId4" imgW="799920" imgH="228600" progId="Equation.3">
              <p:embed/>
            </p:oleObj>
          </a:graphicData>
        </a:graphic>
      </p:graphicFrame>
      <p:graphicFrame>
        <p:nvGraphicFramePr>
          <p:cNvPr id="66565" name="Object 3"/>
          <p:cNvGraphicFramePr>
            <a:graphicFrameLocks noChangeAspect="1"/>
          </p:cNvGraphicFramePr>
          <p:nvPr/>
        </p:nvGraphicFramePr>
        <p:xfrm>
          <a:off x="3657601" y="3352800"/>
          <a:ext cx="1447800" cy="689239"/>
        </p:xfrm>
        <a:graphic>
          <a:graphicData uri="http://schemas.openxmlformats.org/presentationml/2006/ole">
            <p:oleObj spid="_x0000_s66565" name="Equation" r:id="rId5" imgW="838080" imgH="3934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Unrealizable Case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We now turn to the case 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We </a:t>
            </a:r>
            <a:r>
              <a:rPr lang="en-US" dirty="0" smtClean="0">
                <a:sym typeface="Symbol"/>
              </a:rPr>
              <a:t>define h* to be the hypothesis with minimal error in H, and 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We must relax our goal</a:t>
            </a:r>
            <a:r>
              <a:rPr lang="en-US" dirty="0" smtClean="0">
                <a:sym typeface="Symbol"/>
              </a:rPr>
              <a:t>. A hypothesis with error  does not necessarily exist, so we demand 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The </a:t>
            </a:r>
            <a:r>
              <a:rPr lang="en-US" i="1" dirty="0" smtClean="0">
                <a:sym typeface="Symbol"/>
              </a:rPr>
              <a:t>empirical error</a:t>
            </a:r>
            <a:r>
              <a:rPr lang="en-US" dirty="0" smtClean="0">
                <a:sym typeface="Symbol"/>
              </a:rPr>
              <a:t> of h after m(, ) instances is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038600" y="1603374"/>
          <a:ext cx="762000" cy="396875"/>
        </p:xfrm>
        <a:graphic>
          <a:graphicData uri="http://schemas.openxmlformats.org/presentationml/2006/ole">
            <p:oleObj spid="_x0000_s67586" name="Equation" r:id="rId4" imgW="444240" imgH="228600" progId="Equation.3">
              <p:embed/>
            </p:oleObj>
          </a:graphicData>
        </a:graphic>
      </p:graphicFrame>
      <p:graphicFrame>
        <p:nvGraphicFramePr>
          <p:cNvPr id="67588" name="Object 3"/>
          <p:cNvGraphicFramePr>
            <a:graphicFrameLocks noChangeAspect="1"/>
          </p:cNvGraphicFramePr>
          <p:nvPr/>
        </p:nvGraphicFramePr>
        <p:xfrm>
          <a:off x="838200" y="2819400"/>
          <a:ext cx="1447800" cy="334301"/>
        </p:xfrm>
        <a:graphic>
          <a:graphicData uri="http://schemas.openxmlformats.org/presentationml/2006/ole">
            <p:oleObj spid="_x0000_s67588" name="Equation" r:id="rId5" imgW="888840" imgH="203040" progId="Equation.3">
              <p:embed/>
            </p:oleObj>
          </a:graphicData>
        </a:graphic>
      </p:graphicFrame>
      <p:grpSp>
        <p:nvGrpSpPr>
          <p:cNvPr id="24" name="קבוצה 23"/>
          <p:cNvGrpSpPr/>
          <p:nvPr/>
        </p:nvGrpSpPr>
        <p:grpSpPr>
          <a:xfrm>
            <a:off x="2590799" y="4953000"/>
            <a:ext cx="3429000" cy="609600"/>
            <a:chOff x="2723726" y="5522316"/>
            <a:chExt cx="4152900" cy="896937"/>
          </a:xfrm>
        </p:grpSpPr>
        <p:graphicFrame>
          <p:nvGraphicFramePr>
            <p:cNvPr id="67593" name="Object 3"/>
            <p:cNvGraphicFramePr>
              <a:graphicFrameLocks noChangeAspect="1"/>
            </p:cNvGraphicFramePr>
            <p:nvPr/>
          </p:nvGraphicFramePr>
          <p:xfrm>
            <a:off x="2723726" y="5522316"/>
            <a:ext cx="4152900" cy="896937"/>
          </p:xfrm>
          <a:graphic>
            <a:graphicData uri="http://schemas.openxmlformats.org/presentationml/2006/ole">
              <p:oleObj spid="_x0000_s67593" name="Equation" r:id="rId6" imgW="2019240" imgH="431640" progId="Equation.3">
                <p:embed/>
              </p:oleObj>
            </a:graphicData>
          </a:graphic>
        </p:graphicFrame>
        <p:grpSp>
          <p:nvGrpSpPr>
            <p:cNvPr id="22" name="קבוצה 21"/>
            <p:cNvGrpSpPr/>
            <p:nvPr/>
          </p:nvGrpSpPr>
          <p:grpSpPr>
            <a:xfrm>
              <a:off x="2816013" y="5746550"/>
              <a:ext cx="413173" cy="76200"/>
              <a:chOff x="2739813" y="4070150"/>
              <a:chExt cx="413173" cy="76200"/>
            </a:xfrm>
          </p:grpSpPr>
          <p:cxnSp>
            <p:nvCxnSpPr>
              <p:cNvPr id="15" name="מחבר ישר 14"/>
              <p:cNvCxnSpPr/>
              <p:nvPr/>
            </p:nvCxnSpPr>
            <p:spPr>
              <a:xfrm flipV="1">
                <a:off x="2739813" y="4070150"/>
                <a:ext cx="228601" cy="76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מחבר ישר 15"/>
              <p:cNvCxnSpPr/>
              <p:nvPr/>
            </p:nvCxnSpPr>
            <p:spPr>
              <a:xfrm>
                <a:off x="2924385" y="4070150"/>
                <a:ext cx="228601" cy="76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7595" name="Object 11"/>
          <p:cNvGraphicFramePr>
            <a:graphicFrameLocks noChangeAspect="1"/>
          </p:cNvGraphicFramePr>
          <p:nvPr/>
        </p:nvGraphicFramePr>
        <p:xfrm>
          <a:off x="4885426" y="3703637"/>
          <a:ext cx="1695450" cy="334963"/>
        </p:xfrm>
        <a:graphic>
          <a:graphicData uri="http://schemas.openxmlformats.org/presentationml/2006/ole">
            <p:oleObj spid="_x0000_s67595" name="Equation" r:id="rId7" imgW="1041120" imgH="2030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Unrealizable Case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The new algorithm </a:t>
            </a:r>
            <a:r>
              <a:rPr lang="en-US" dirty="0" smtClean="0">
                <a:sym typeface="Symbol"/>
              </a:rPr>
              <a:t>A: sample </a:t>
            </a:r>
            <a:r>
              <a:rPr lang="en-US" dirty="0" smtClean="0">
                <a:sym typeface="Symbol"/>
              </a:rPr>
              <a:t>m(, ) and return </a:t>
            </a: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The algorithm is called Empirical Risk Minimization (ERM)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We </a:t>
            </a:r>
            <a:r>
              <a:rPr lang="en-US" dirty="0" smtClean="0">
                <a:sym typeface="Symbol"/>
              </a:rPr>
              <a:t>will bound the sample size required such that the distance between the true and estimated error is small for every hypothesis</a:t>
            </a:r>
          </a:p>
        </p:txBody>
      </p:sp>
      <p:grpSp>
        <p:nvGrpSpPr>
          <p:cNvPr id="17" name="קבוצה 16"/>
          <p:cNvGrpSpPr/>
          <p:nvPr/>
        </p:nvGrpSpPr>
        <p:grpSpPr>
          <a:xfrm>
            <a:off x="3276600" y="1981200"/>
            <a:ext cx="2133600" cy="457200"/>
            <a:chOff x="2434316" y="2175933"/>
            <a:chExt cx="2638425" cy="660400"/>
          </a:xfrm>
        </p:grpSpPr>
        <p:graphicFrame>
          <p:nvGraphicFramePr>
            <p:cNvPr id="68613" name="Object 5"/>
            <p:cNvGraphicFramePr>
              <a:graphicFrameLocks noChangeAspect="1"/>
            </p:cNvGraphicFramePr>
            <p:nvPr/>
          </p:nvGraphicFramePr>
          <p:xfrm>
            <a:off x="2434316" y="2175933"/>
            <a:ext cx="2638425" cy="660400"/>
          </p:xfrm>
          <a:graphic>
            <a:graphicData uri="http://schemas.openxmlformats.org/presentationml/2006/ole">
              <p:oleObj spid="_x0000_s68613" name="Equation" r:id="rId4" imgW="1282680" imgH="317160" progId="Equation.3">
                <p:embed/>
              </p:oleObj>
            </a:graphicData>
          </a:graphic>
        </p:graphicFrame>
        <p:grpSp>
          <p:nvGrpSpPr>
            <p:cNvPr id="14" name="קבוצה 13"/>
            <p:cNvGrpSpPr/>
            <p:nvPr/>
          </p:nvGrpSpPr>
          <p:grpSpPr>
            <a:xfrm>
              <a:off x="3733800" y="2286000"/>
              <a:ext cx="457200" cy="76200"/>
              <a:chOff x="1676400" y="5638800"/>
              <a:chExt cx="457200" cy="76200"/>
            </a:xfrm>
          </p:grpSpPr>
          <p:cxnSp>
            <p:nvCxnSpPr>
              <p:cNvPr id="12" name="מחבר ישר 11"/>
              <p:cNvCxnSpPr/>
              <p:nvPr/>
            </p:nvCxnSpPr>
            <p:spPr>
              <a:xfrm flipV="1">
                <a:off x="1676400" y="5638800"/>
                <a:ext cx="228600" cy="76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מחבר ישר 12"/>
              <p:cNvCxnSpPr/>
              <p:nvPr/>
            </p:nvCxnSpPr>
            <p:spPr>
              <a:xfrm>
                <a:off x="1905000" y="5638800"/>
                <a:ext cx="228600" cy="76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Unrealizable Case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We hope to achieve </a:t>
            </a:r>
            <a:r>
              <a:rPr lang="en-US" dirty="0" err="1" smtClean="0">
                <a:sym typeface="Symbol"/>
              </a:rPr>
              <a:t>w.p</a:t>
            </a:r>
            <a:r>
              <a:rPr lang="en-US" dirty="0" smtClean="0">
                <a:sym typeface="Symbol"/>
              </a:rPr>
              <a:t>. at least 1- :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If </a:t>
            </a:r>
            <a:r>
              <a:rPr lang="en-US" dirty="0" smtClean="0">
                <a:sym typeface="Symbol"/>
              </a:rPr>
              <a:t>that is the case, then we obtain: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</p:txBody>
      </p:sp>
      <p:grpSp>
        <p:nvGrpSpPr>
          <p:cNvPr id="15" name="קבוצה 14"/>
          <p:cNvGrpSpPr/>
          <p:nvPr/>
        </p:nvGrpSpPr>
        <p:grpSpPr>
          <a:xfrm>
            <a:off x="2133601" y="1981200"/>
            <a:ext cx="4267199" cy="609599"/>
            <a:chOff x="2133600" y="2209801"/>
            <a:chExt cx="4465637" cy="761999"/>
          </a:xfrm>
        </p:grpSpPr>
        <p:graphicFrame>
          <p:nvGraphicFramePr>
            <p:cNvPr id="68613" name="Object 5"/>
            <p:cNvGraphicFramePr>
              <a:graphicFrameLocks noChangeAspect="1"/>
            </p:cNvGraphicFramePr>
            <p:nvPr/>
          </p:nvGraphicFramePr>
          <p:xfrm>
            <a:off x="2133600" y="2209801"/>
            <a:ext cx="4465637" cy="761999"/>
          </p:xfrm>
          <a:graphic>
            <a:graphicData uri="http://schemas.openxmlformats.org/presentationml/2006/ole">
              <p:oleObj spid="_x0000_s69634" name="Equation" r:id="rId4" imgW="2171520" imgH="393480" progId="Equation.3">
                <p:embed/>
              </p:oleObj>
            </a:graphicData>
          </a:graphic>
        </p:graphicFrame>
        <p:cxnSp>
          <p:nvCxnSpPr>
            <p:cNvPr id="11" name="מחבר ישר 10"/>
            <p:cNvCxnSpPr/>
            <p:nvPr/>
          </p:nvCxnSpPr>
          <p:spPr>
            <a:xfrm flipV="1">
              <a:off x="3581400" y="2438400"/>
              <a:ext cx="2286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מחבר ישר 13"/>
            <p:cNvCxnSpPr/>
            <p:nvPr/>
          </p:nvCxnSpPr>
          <p:spPr>
            <a:xfrm>
              <a:off x="3810000" y="2438400"/>
              <a:ext cx="2286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קבוצה 21"/>
          <p:cNvGrpSpPr/>
          <p:nvPr/>
        </p:nvGrpSpPr>
        <p:grpSpPr>
          <a:xfrm>
            <a:off x="1447800" y="3429000"/>
            <a:ext cx="5715000" cy="533400"/>
            <a:chOff x="1570038" y="3461657"/>
            <a:chExt cx="7024688" cy="762000"/>
          </a:xfrm>
        </p:grpSpPr>
        <p:grpSp>
          <p:nvGrpSpPr>
            <p:cNvPr id="16" name="קבוצה 15"/>
            <p:cNvGrpSpPr/>
            <p:nvPr/>
          </p:nvGrpSpPr>
          <p:grpSpPr>
            <a:xfrm>
              <a:off x="1570038" y="3461657"/>
              <a:ext cx="7024688" cy="762000"/>
              <a:chOff x="1417638" y="3461658"/>
              <a:chExt cx="7024688" cy="762000"/>
            </a:xfrm>
          </p:grpSpPr>
          <p:graphicFrame>
            <p:nvGraphicFramePr>
              <p:cNvPr id="17" name="Object 5"/>
              <p:cNvGraphicFramePr>
                <a:graphicFrameLocks noChangeAspect="1"/>
              </p:cNvGraphicFramePr>
              <p:nvPr/>
            </p:nvGraphicFramePr>
            <p:xfrm>
              <a:off x="1417638" y="3461658"/>
              <a:ext cx="7024688" cy="762000"/>
            </p:xfrm>
            <a:graphic>
              <a:graphicData uri="http://schemas.openxmlformats.org/presentationml/2006/ole">
                <p:oleObj spid="_x0000_s69635" name="Equation" r:id="rId5" imgW="3416040" imgH="393480" progId="Equation.3">
                  <p:embed/>
                </p:oleObj>
              </a:graphicData>
            </a:graphic>
          </p:graphicFrame>
          <p:cxnSp>
            <p:nvCxnSpPr>
              <p:cNvPr id="18" name="מחבר ישר 17"/>
              <p:cNvCxnSpPr/>
              <p:nvPr/>
            </p:nvCxnSpPr>
            <p:spPr>
              <a:xfrm flipV="1">
                <a:off x="2895600" y="3603172"/>
                <a:ext cx="228600" cy="76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/>
              <p:cNvCxnSpPr/>
              <p:nvPr/>
            </p:nvCxnSpPr>
            <p:spPr>
              <a:xfrm>
                <a:off x="3124201" y="3603172"/>
                <a:ext cx="228600" cy="76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מחבר ישר 19"/>
            <p:cNvCxnSpPr/>
            <p:nvPr/>
          </p:nvCxnSpPr>
          <p:spPr>
            <a:xfrm flipV="1">
              <a:off x="4953001" y="3603171"/>
              <a:ext cx="2286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/>
            <p:nvPr/>
          </p:nvCxnSpPr>
          <p:spPr>
            <a:xfrm>
              <a:off x="5181600" y="3603171"/>
              <a:ext cx="2286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 – Intuitive Example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Unrealizable Case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In order to bound the necessary sample size to estimate the error, we use the </a:t>
            </a:r>
            <a:r>
              <a:rPr lang="en-US" dirty="0" err="1" smtClean="0">
                <a:sym typeface="Symbol"/>
              </a:rPr>
              <a:t>Chernoff</a:t>
            </a:r>
            <a:r>
              <a:rPr lang="en-US" dirty="0" smtClean="0">
                <a:sym typeface="Symbol"/>
              </a:rPr>
              <a:t> bound: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Hence, for all hypothesis in H: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And so, 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</p:txBody>
      </p:sp>
      <p:grpSp>
        <p:nvGrpSpPr>
          <p:cNvPr id="4" name="קבוצה 14"/>
          <p:cNvGrpSpPr/>
          <p:nvPr/>
        </p:nvGrpSpPr>
        <p:grpSpPr>
          <a:xfrm>
            <a:off x="2193925" y="2286000"/>
            <a:ext cx="4740275" cy="685800"/>
            <a:chOff x="1828800" y="2286001"/>
            <a:chExt cx="5197475" cy="860425"/>
          </a:xfrm>
        </p:grpSpPr>
        <p:graphicFrame>
          <p:nvGraphicFramePr>
            <p:cNvPr id="68613" name="Object 5"/>
            <p:cNvGraphicFramePr>
              <a:graphicFrameLocks noChangeAspect="1"/>
            </p:cNvGraphicFramePr>
            <p:nvPr/>
          </p:nvGraphicFramePr>
          <p:xfrm>
            <a:off x="1828800" y="2286001"/>
            <a:ext cx="5197475" cy="860425"/>
          </p:xfrm>
          <a:graphic>
            <a:graphicData uri="http://schemas.openxmlformats.org/presentationml/2006/ole">
              <p:oleObj spid="_x0000_s70658" name="Equation" r:id="rId4" imgW="2527200" imgH="444240" progId="Equation.3">
                <p:embed/>
              </p:oleObj>
            </a:graphicData>
          </a:graphic>
        </p:graphicFrame>
        <p:cxnSp>
          <p:nvCxnSpPr>
            <p:cNvPr id="11" name="מחבר ישר 10"/>
            <p:cNvCxnSpPr/>
            <p:nvPr/>
          </p:nvCxnSpPr>
          <p:spPr>
            <a:xfrm flipV="1">
              <a:off x="2514600" y="2514601"/>
              <a:ext cx="2286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מחבר ישר 13"/>
            <p:cNvCxnSpPr/>
            <p:nvPr/>
          </p:nvCxnSpPr>
          <p:spPr>
            <a:xfrm>
              <a:off x="2743200" y="2514601"/>
              <a:ext cx="2286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קבוצה 14"/>
          <p:cNvGrpSpPr/>
          <p:nvPr/>
        </p:nvGrpSpPr>
        <p:grpSpPr>
          <a:xfrm>
            <a:off x="1600200" y="3581400"/>
            <a:ext cx="6400800" cy="685800"/>
            <a:chOff x="1066800" y="4114801"/>
            <a:chExt cx="7391400" cy="860425"/>
          </a:xfrm>
        </p:grpSpPr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1066800" y="4114801"/>
            <a:ext cx="7391400" cy="860425"/>
          </p:xfrm>
          <a:graphic>
            <a:graphicData uri="http://schemas.openxmlformats.org/presentationml/2006/ole">
              <p:oleObj spid="_x0000_s70660" name="Equation" r:id="rId5" imgW="3593880" imgH="444240" progId="Equation.3">
                <p:embed/>
              </p:oleObj>
            </a:graphicData>
          </a:graphic>
        </p:graphicFrame>
        <p:cxnSp>
          <p:nvCxnSpPr>
            <p:cNvPr id="22" name="מחבר ישר 21"/>
            <p:cNvCxnSpPr/>
            <p:nvPr/>
          </p:nvCxnSpPr>
          <p:spPr>
            <a:xfrm flipV="1">
              <a:off x="2819400" y="4343401"/>
              <a:ext cx="2286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/>
            <p:nvPr/>
          </p:nvCxnSpPr>
          <p:spPr>
            <a:xfrm>
              <a:off x="3048000" y="4343401"/>
              <a:ext cx="2286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1981200" y="4876800"/>
          <a:ext cx="2082800" cy="573248"/>
        </p:xfrm>
        <a:graphic>
          <a:graphicData uri="http://schemas.openxmlformats.org/presentationml/2006/ole">
            <p:oleObj spid="_x0000_s70661" name="Equation" r:id="rId6" imgW="1346040" imgH="3934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–Boolean Disjunctions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Given a set of </a:t>
            </a:r>
            <a:r>
              <a:rPr lang="en-US" dirty="0" err="1" smtClean="0"/>
              <a:t>boolean</a:t>
            </a:r>
            <a:r>
              <a:rPr lang="en-US" dirty="0" smtClean="0"/>
              <a:t> variables T={x</a:t>
            </a:r>
            <a:r>
              <a:rPr lang="en-US" baseline="-25000" dirty="0" smtClean="0"/>
              <a:t>1</a:t>
            </a:r>
            <a:r>
              <a:rPr lang="en-US" dirty="0" smtClean="0"/>
              <a:t>,…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}, we need to learn an Or function over the literals, for example: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 is the set of all possible disjunctions. Note that |C|=3</a:t>
            </a:r>
            <a:r>
              <a:rPr lang="en-US" baseline="30000" dirty="0" smtClean="0"/>
              <a:t>n</a:t>
            </a:r>
          </a:p>
          <a:p>
            <a:endParaRPr lang="en-US" dirty="0" smtClean="0"/>
          </a:p>
          <a:p>
            <a:r>
              <a:rPr lang="en-US" dirty="0" smtClean="0"/>
              <a:t>We will use H = C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324601" y="1905000"/>
          <a:ext cx="1219200" cy="415819"/>
        </p:xfrm>
        <a:graphic>
          <a:graphicData uri="http://schemas.openxmlformats.org/presentationml/2006/ole">
            <p:oleObj spid="_x0000_s72707" name="Equation" r:id="rId4" imgW="698400" imgH="2538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Boolean Disjunctions – ELIM algorithm</a:t>
            </a:r>
            <a:endParaRPr lang="en-US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We maintain a group L, which includes all literals we believe to be in the disjunction</a:t>
            </a:r>
          </a:p>
          <a:p>
            <a:r>
              <a:rPr lang="en-US" dirty="0" smtClean="0"/>
              <a:t>L is initialized to be</a:t>
            </a:r>
          </a:p>
          <a:p>
            <a:endParaRPr lang="en-US" dirty="0" smtClean="0"/>
          </a:p>
          <a:p>
            <a:r>
              <a:rPr lang="en-US" dirty="0" smtClean="0"/>
              <a:t>For each negative sample, we remove all literals in the sample from L</a:t>
            </a:r>
          </a:p>
          <a:p>
            <a:r>
              <a:rPr lang="en-US" dirty="0" smtClean="0"/>
              <a:t>Due to previous analysis we know the algorithm learns when </a:t>
            </a:r>
            <a:r>
              <a:rPr lang="en-US" i="1" dirty="0" smtClean="0"/>
              <a:t>m</a:t>
            </a:r>
            <a:r>
              <a:rPr lang="en-US" dirty="0" smtClean="0"/>
              <a:t> is at least:</a:t>
            </a:r>
          </a:p>
          <a:p>
            <a:endParaRPr lang="en-US" dirty="0" smtClean="0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3200400" y="2362200"/>
          <a:ext cx="1524000" cy="376131"/>
        </p:xfrm>
        <a:graphic>
          <a:graphicData uri="http://schemas.openxmlformats.org/presentationml/2006/ole">
            <p:oleObj spid="_x0000_s79875" name="Equation" r:id="rId4" imgW="965160" imgH="253800" progId="Equation.3">
              <p:embed/>
            </p:oleObj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362200" y="4648200"/>
          <a:ext cx="3810000" cy="670345"/>
        </p:xfrm>
        <a:graphic>
          <a:graphicData uri="http://schemas.openxmlformats.org/presentationml/2006/ole">
            <p:oleObj spid="_x0000_s79876" name="Equation" r:id="rId5" imgW="2412720" imgH="4190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Learning parity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Assume our concept class C is the set of </a:t>
            </a:r>
            <a:r>
              <a:rPr lang="en-US" dirty="0" err="1" smtClean="0"/>
              <a:t>xor</a:t>
            </a:r>
            <a:r>
              <a:rPr lang="en-US" dirty="0" smtClean="0"/>
              <a:t> functions over n variables</a:t>
            </a:r>
          </a:p>
          <a:p>
            <a:pPr lvl="1"/>
            <a:r>
              <a:rPr lang="en-US" dirty="0" smtClean="0"/>
              <a:t>For example, </a:t>
            </a:r>
          </a:p>
          <a:p>
            <a:endParaRPr lang="en-US" dirty="0" smtClean="0"/>
          </a:p>
          <a:p>
            <a:r>
              <a:rPr lang="en-US" dirty="0" smtClean="0"/>
              <a:t>Each sample is a bit vector, and the target functions result over the vector</a:t>
            </a:r>
          </a:p>
          <a:p>
            <a:pPr lvl="1"/>
            <a:r>
              <a:rPr lang="en-US" dirty="0" smtClean="0"/>
              <a:t>For example, (01101,1)</a:t>
            </a:r>
          </a:p>
          <a:p>
            <a:endParaRPr lang="en-US" dirty="0" smtClean="0"/>
          </a:p>
          <a:p>
            <a:r>
              <a:rPr lang="en-US" dirty="0" smtClean="0"/>
              <a:t>Our algorithm will use gauss elimination over all samples, thus returning a solution consistent with the whole sample</a:t>
            </a:r>
            <a:endParaRPr lang="en-US" dirty="0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819400" y="2362200"/>
          <a:ext cx="1331912" cy="381000"/>
        </p:xfrm>
        <a:graphic>
          <a:graphicData uri="http://schemas.openxmlformats.org/presentationml/2006/ole">
            <p:oleObj spid="_x0000_s78850" name="Equation" r:id="rId4" imgW="749160" imgH="2286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Learning parity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This example fits within the realizable case.</a:t>
            </a:r>
          </a:p>
          <a:p>
            <a:endParaRPr lang="en-US" dirty="0" smtClean="0"/>
          </a:p>
          <a:p>
            <a:r>
              <a:rPr lang="en-US" dirty="0" smtClean="0"/>
              <a:t>According to our analysis, the needed sample size </a:t>
            </a:r>
            <a:r>
              <a:rPr lang="en-US" i="1" dirty="0" smtClean="0"/>
              <a:t>m </a:t>
            </a:r>
            <a:r>
              <a:rPr lang="en-US" dirty="0" smtClean="0"/>
              <a:t>is:</a:t>
            </a:r>
          </a:p>
          <a:p>
            <a:endParaRPr lang="en-US" dirty="0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895600" y="3124200"/>
          <a:ext cx="3048000" cy="656044"/>
        </p:xfrm>
        <a:graphic>
          <a:graphicData uri="http://schemas.openxmlformats.org/presentationml/2006/ole">
            <p:oleObj spid="_x0000_s73731" name="Equation" r:id="rId4" imgW="1854000" imgH="3934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 – </a:t>
            </a:r>
            <a:r>
              <a:rPr lang="en-US" dirty="0" smtClean="0"/>
              <a:t>Occam’s </a:t>
            </a:r>
            <a:r>
              <a:rPr lang="en-US" dirty="0" smtClean="0"/>
              <a:t>Razor</a:t>
            </a: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Occam’s </a:t>
            </a:r>
            <a:r>
              <a:rPr lang="en-US" dirty="0" smtClean="0"/>
              <a:t>Razor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“Entities should not be multiplied unnecessarily”</a:t>
            </a:r>
          </a:p>
          <a:p>
            <a:pPr lvl="1">
              <a:buNone/>
            </a:pPr>
            <a:r>
              <a:rPr lang="en-US" dirty="0" smtClean="0"/>
              <a:t>- William </a:t>
            </a:r>
            <a:r>
              <a:rPr lang="en-US" dirty="0" smtClean="0"/>
              <a:t>of Occam, c. 1320</a:t>
            </a:r>
          </a:p>
          <a:p>
            <a:endParaRPr lang="en-US" dirty="0" smtClean="0"/>
          </a:p>
          <a:p>
            <a:r>
              <a:rPr lang="en-US" dirty="0" smtClean="0"/>
              <a:t>We will show that, under very general assumptions, Occam’s Algorithm produces hypotheses that will be predictive for future observations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Occam </a:t>
            </a:r>
            <a:r>
              <a:rPr lang="en-US" sz="3600" dirty="0" smtClean="0"/>
              <a:t>Algorithm - Definition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484" y="2052919"/>
            <a:ext cx="7249716" cy="4347881"/>
          </a:xfrm>
        </p:spPr>
        <p:txBody>
          <a:bodyPr>
            <a:normAutofit/>
          </a:bodyPr>
          <a:lstStyle/>
          <a:p>
            <a:r>
              <a:rPr lang="en-US" dirty="0" smtClean="0"/>
              <a:t>An (</a:t>
            </a:r>
            <a:r>
              <a:rPr lang="en-US" dirty="0" smtClean="0">
                <a:sym typeface="Symbol"/>
              </a:rPr>
              <a:t>,) Occam-algorithm for a functions class C, using a hypotheses class H, is an algorithm which has two parameters: a constant          </a:t>
            </a:r>
            <a:r>
              <a:rPr lang="en-US" dirty="0" smtClean="0">
                <a:sym typeface="Symbol"/>
              </a:rPr>
              <a:t>  and </a:t>
            </a:r>
            <a:r>
              <a:rPr lang="en-US" dirty="0" smtClean="0">
                <a:sym typeface="Symbol"/>
              </a:rPr>
              <a:t>a compression factor               </a:t>
            </a:r>
            <a:r>
              <a:rPr lang="en-US" dirty="0" smtClean="0">
                <a:sym typeface="Symbol"/>
              </a:rPr>
              <a:t>.</a:t>
            </a:r>
            <a:br>
              <a:rPr lang="en-US" dirty="0" smtClean="0">
                <a:sym typeface="Symbol"/>
              </a:rPr>
            </a:b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Given </a:t>
            </a:r>
            <a:r>
              <a:rPr lang="en-US" dirty="0" smtClean="0">
                <a:sym typeface="Symbol"/>
              </a:rPr>
              <a:t>a sample S of size m, which is labeled according to c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, i.e., </a:t>
            </a:r>
            <a:r>
              <a:rPr lang="en-US" dirty="0" smtClean="0">
                <a:sym typeface="Symbol"/>
              </a:rPr>
              <a:t>                                     </a:t>
            </a:r>
            <a:r>
              <a:rPr lang="en-US" dirty="0" smtClean="0">
                <a:sym typeface="Symbol"/>
              </a:rPr>
              <a:t>,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the algorithm outputs </a:t>
            </a:r>
            <a:r>
              <a:rPr lang="en-US" dirty="0" smtClean="0">
                <a:sym typeface="Symbol"/>
              </a:rPr>
              <a:t>a </a:t>
            </a:r>
            <a:r>
              <a:rPr lang="en-US" dirty="0" smtClean="0">
                <a:sym typeface="Symbol"/>
              </a:rPr>
              <a:t>hypothesis          , such that</a:t>
            </a:r>
            <a:r>
              <a:rPr lang="en-US" dirty="0" smtClean="0">
                <a:sym typeface="Symbol"/>
              </a:rPr>
              <a:t>:</a:t>
            </a:r>
            <a:endParaRPr lang="en-US" dirty="0" smtClean="0">
              <a:sym typeface="Symbol"/>
            </a:endParaRPr>
          </a:p>
          <a:p>
            <a:pPr marL="914400" lvl="1" indent="-514350">
              <a:buAutoNum type="arabicPeriod"/>
            </a:pPr>
            <a:r>
              <a:rPr lang="en-US" dirty="0" smtClean="0"/>
              <a:t>The hypothesis h is consistent with the sample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The size of h is at most         , where n is the size of c</a:t>
            </a:r>
            <a:r>
              <a:rPr lang="en-US" baseline="-25000" dirty="0" smtClean="0"/>
              <a:t>t</a:t>
            </a:r>
            <a:r>
              <a:rPr lang="en-US" dirty="0" smtClean="0"/>
              <a:t> and m is the sample size.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4724400" y="2667000"/>
          <a:ext cx="685800" cy="335726"/>
        </p:xfrm>
        <a:graphic>
          <a:graphicData uri="http://schemas.openxmlformats.org/presentationml/2006/ole">
            <p:oleObj spid="_x0000_s74754" name="Equation" r:id="rId4" imgW="368280" imgH="177480" progId="Equation.3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133600" y="3023320"/>
          <a:ext cx="914400" cy="329480"/>
        </p:xfrm>
        <a:graphic>
          <a:graphicData uri="http://schemas.openxmlformats.org/presentationml/2006/ole">
            <p:oleObj spid="_x0000_s74755" name="Equation" r:id="rId5" imgW="571320" imgH="203040" progId="Equation.3">
              <p:embed/>
            </p:oleObj>
          </a:graphicData>
        </a:graphic>
      </p:graphicFrame>
      <p:sp>
        <p:nvSpPr>
          <p:cNvPr id="6" name="מלבן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3810000" y="4038600"/>
          <a:ext cx="2514600" cy="410256"/>
        </p:xfrm>
        <a:graphic>
          <a:graphicData uri="http://schemas.openxmlformats.org/presentationml/2006/ole">
            <p:oleObj spid="_x0000_s74756" name="Equation" r:id="rId6" imgW="1498320" imgH="2412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562600" y="4495800"/>
          <a:ext cx="685800" cy="282388"/>
        </p:xfrm>
        <a:graphic>
          <a:graphicData uri="http://schemas.openxmlformats.org/presentationml/2006/ole">
            <p:oleObj spid="_x0000_s74757" name="Equation" r:id="rId7" imgW="406080" imgH="177480" progId="Equation.3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4313829" y="5257800"/>
          <a:ext cx="562971" cy="304800"/>
        </p:xfrm>
        <a:graphic>
          <a:graphicData uri="http://schemas.openxmlformats.org/presentationml/2006/ole">
            <p:oleObj spid="_x0000_s74758" name="Equation" r:id="rId8" imgW="380880" imgH="2030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Occam Algorithm and PAC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now show that the existence of an Occam-algorithm for C implies polynomial PAC </a:t>
            </a:r>
            <a:r>
              <a:rPr lang="en-US" dirty="0" err="1" smtClean="0"/>
              <a:t>learnability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Theorem:</a:t>
            </a:r>
            <a:r>
              <a:rPr lang="en-US" dirty="0" smtClean="0"/>
              <a:t> Let A be an (</a:t>
            </a:r>
            <a:r>
              <a:rPr lang="en-US" dirty="0" smtClean="0">
                <a:sym typeface="Symbol"/>
              </a:rPr>
              <a:t>,</a:t>
            </a:r>
            <a:r>
              <a:rPr lang="en-US" dirty="0" smtClean="0"/>
              <a:t>) Occam Algorithm for C, using H. Then A is PAC with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מלבן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971800" y="4038600"/>
          <a:ext cx="2438400" cy="738909"/>
        </p:xfrm>
        <a:graphic>
          <a:graphicData uri="http://schemas.openxmlformats.org/presentationml/2006/ole">
            <p:oleObj spid="_x0000_s76803" name="Equation" r:id="rId4" imgW="1701720" imgH="50796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Occam Algorithm and PAC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Proof:</a:t>
            </a:r>
            <a:r>
              <a:rPr lang="en-US" dirty="0" smtClean="0"/>
              <a:t> Fix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/>
              <a:t>returns </a:t>
            </a:r>
            <a:r>
              <a:rPr lang="en-US" dirty="0" smtClean="0"/>
              <a:t>a hypothesis </a:t>
            </a:r>
            <a:r>
              <a:rPr lang="en-US" i="1" dirty="0" smtClean="0"/>
              <a:t>h 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                      . The number of hypotheses of this size is        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PAC we need                   </a:t>
            </a:r>
            <a:r>
              <a:rPr lang="en-US" dirty="0" smtClean="0"/>
              <a:t>. </a:t>
            </a:r>
            <a:r>
              <a:rPr lang="en-US" dirty="0" smtClean="0"/>
              <a:t>And so: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מלבן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124200" y="3881889"/>
          <a:ext cx="2362199" cy="613911"/>
        </p:xfrm>
        <a:graphic>
          <a:graphicData uri="http://schemas.openxmlformats.org/presentationml/2006/ole">
            <p:oleObj spid="_x0000_s77826" name="Equation" r:id="rId4" imgW="1536480" imgH="393480" progId="Equation.3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3924552" y="2031522"/>
          <a:ext cx="1561848" cy="381000"/>
        </p:xfrm>
        <a:graphic>
          <a:graphicData uri="http://schemas.openxmlformats.org/presentationml/2006/ole">
            <p:oleObj spid="_x0000_s77827" name="Equation" r:id="rId5" imgW="952200" imgH="228600" progId="Equation.3">
              <p:embed/>
            </p:oleObj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3809999" y="2311878"/>
          <a:ext cx="762093" cy="380814"/>
        </p:xfrm>
        <a:graphic>
          <a:graphicData uri="http://schemas.openxmlformats.org/presentationml/2006/ole">
            <p:oleObj spid="_x0000_s77828" name="Equation" r:id="rId6" imgW="355320" imgH="215640" progId="Equation.3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2819400" y="3124200"/>
          <a:ext cx="1120449" cy="533400"/>
        </p:xfrm>
        <a:graphic>
          <a:graphicData uri="http://schemas.openxmlformats.org/presentationml/2006/ole">
            <p:oleObj spid="_x0000_s77829" name="Equation" r:id="rId7" imgW="838080" imgH="393480" progId="Equation.3">
              <p:embed/>
            </p:oleObj>
          </a:graphicData>
        </a:graphic>
      </p:graphicFrame>
      <p:graphicFrame>
        <p:nvGraphicFramePr>
          <p:cNvPr id="77831" name="Object 3"/>
          <p:cNvGraphicFramePr>
            <a:graphicFrameLocks noChangeAspect="1"/>
          </p:cNvGraphicFramePr>
          <p:nvPr/>
        </p:nvGraphicFramePr>
        <p:xfrm>
          <a:off x="2819400" y="4648200"/>
          <a:ext cx="3214687" cy="643682"/>
        </p:xfrm>
        <a:graphic>
          <a:graphicData uri="http://schemas.openxmlformats.org/presentationml/2006/ole">
            <p:oleObj spid="_x0000_s77831" name="Equation" r:id="rId8" imgW="1993680" imgH="393480" progId="Equation.3">
              <p:embed/>
            </p:oleObj>
          </a:graphicData>
        </a:graphic>
      </p:graphicFrame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2743200" y="5410200"/>
          <a:ext cx="3505200" cy="923341"/>
        </p:xfrm>
        <a:graphic>
          <a:graphicData uri="http://schemas.openxmlformats.org/presentationml/2006/ole">
            <p:oleObj spid="_x0000_s77832" name="Equation" r:id="rId9" imgW="2006280" imgH="52056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Model - Example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A ‘typical person’ is a label given to someone in a range of height weight</a:t>
            </a:r>
          </a:p>
          <a:p>
            <a:r>
              <a:rPr lang="en-US" dirty="0" smtClean="0"/>
              <a:t>Our hypothesis class H is the set of all possible axis-aligned rectangles</a:t>
            </a:r>
          </a:p>
          <a:p>
            <a:r>
              <a:rPr lang="en-US" dirty="0" smtClean="0"/>
              <a:t>Each sample is a height and weight, along with the label ‘typical’ or not (+/-).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038600"/>
            <a:ext cx="4296071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Boolean Or with k literals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we wish to learn a </a:t>
            </a:r>
            <a:r>
              <a:rPr lang="en-US" dirty="0" err="1" smtClean="0"/>
              <a:t>boolean</a:t>
            </a:r>
            <a:r>
              <a:rPr lang="en-US" dirty="0" smtClean="0"/>
              <a:t> disjunction for n variables</a:t>
            </a:r>
          </a:p>
          <a:p>
            <a:pPr algn="l"/>
            <a:r>
              <a:rPr lang="en-US" dirty="0" smtClean="0"/>
              <a:t>However, this time we know there are at most k literals, therefore the hypothesis class size is </a:t>
            </a:r>
            <a:r>
              <a:rPr lang="en-US" dirty="0" err="1" smtClean="0"/>
              <a:t>n</a:t>
            </a:r>
            <a:r>
              <a:rPr lang="en-US" baseline="30000" dirty="0" err="1" smtClean="0"/>
              <a:t>k</a:t>
            </a:r>
            <a:r>
              <a:rPr lang="en-US" dirty="0" smtClean="0"/>
              <a:t> &lt;&lt; 3</a:t>
            </a:r>
            <a:r>
              <a:rPr lang="en-US" baseline="30000" dirty="0" smtClean="0"/>
              <a:t>k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We will show an Occam algorithm that creates a hypothesis </a:t>
            </a:r>
            <a:r>
              <a:rPr lang="en-US" i="1" dirty="0" smtClean="0"/>
              <a:t>h</a:t>
            </a:r>
            <a:r>
              <a:rPr lang="en-US" dirty="0" smtClean="0"/>
              <a:t> with size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3886200" y="4343400"/>
          <a:ext cx="1371600" cy="331838"/>
        </p:xfrm>
        <a:graphic>
          <a:graphicData uri="http://schemas.openxmlformats.org/presentationml/2006/ole">
            <p:oleObj spid="_x0000_s80898" name="Equation" r:id="rId4" imgW="850680" imgH="2030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Boolean Or with k literals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Algorithm:</a:t>
            </a:r>
            <a:r>
              <a:rPr lang="en-US" dirty="0" smtClean="0"/>
              <a:t> Greedy Algorithm for Set </a:t>
            </a:r>
            <a:r>
              <a:rPr lang="en-US" dirty="0" smtClean="0"/>
              <a:t>Cover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Input: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Output: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SetCoverGreedy</a:t>
            </a:r>
            <a:r>
              <a:rPr lang="en-US" dirty="0" smtClean="0"/>
              <a:t>(V):</a:t>
            </a:r>
          </a:p>
          <a:p>
            <a:pPr marL="514350" indent="-514350">
              <a:buNone/>
            </a:pPr>
            <a:r>
              <a:rPr lang="en-US" dirty="0" smtClean="0"/>
              <a:t>(1) S </a:t>
            </a:r>
            <a:r>
              <a:rPr lang="en-US" dirty="0" smtClean="0">
                <a:sym typeface="Symbol"/>
              </a:rPr>
              <a:t> , j  0, V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 V</a:t>
            </a:r>
          </a:p>
          <a:p>
            <a:pPr marL="514350" indent="-514350">
              <a:buNone/>
            </a:pPr>
            <a:r>
              <a:rPr lang="en-US" dirty="0" smtClean="0"/>
              <a:t>(2) while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 :</a:t>
            </a:r>
          </a:p>
          <a:p>
            <a:pPr marL="914400" lvl="1" indent="-514350">
              <a:buNone/>
            </a:pPr>
            <a:r>
              <a:rPr lang="en-US" dirty="0" smtClean="0">
                <a:sym typeface="Symbol"/>
              </a:rPr>
              <a:t>(3) Choose S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 </a:t>
            </a:r>
          </a:p>
          <a:p>
            <a:pPr marL="914400" lvl="1" indent="-514350">
              <a:buNone/>
            </a:pPr>
            <a:r>
              <a:rPr lang="en-US" dirty="0" smtClean="0">
                <a:sym typeface="Symbol"/>
              </a:rPr>
              <a:t>(4) S  S  {</a:t>
            </a:r>
            <a:r>
              <a:rPr lang="en-US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}</a:t>
            </a:r>
          </a:p>
          <a:p>
            <a:pPr marL="914400" lvl="1" indent="-514350">
              <a:buNone/>
            </a:pPr>
            <a:r>
              <a:rPr lang="en-US" dirty="0" smtClean="0">
                <a:sym typeface="Symbol"/>
              </a:rPr>
              <a:t>(5) V</a:t>
            </a:r>
            <a:r>
              <a:rPr lang="en-US" baseline="-25000" dirty="0" smtClean="0">
                <a:sym typeface="Symbol"/>
              </a:rPr>
              <a:t>j+1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– </a:t>
            </a:r>
            <a:r>
              <a:rPr lang="en-US" dirty="0" smtClean="0">
                <a:sym typeface="Symbol"/>
              </a:rPr>
              <a:t>S</a:t>
            </a:r>
            <a:r>
              <a:rPr lang="en-US" baseline="-25000" dirty="0" smtClean="0">
                <a:sym typeface="Symbol"/>
              </a:rPr>
              <a:t>i</a:t>
            </a:r>
            <a:endParaRPr lang="en-US" dirty="0" smtClean="0">
              <a:sym typeface="Symbol"/>
            </a:endParaRPr>
          </a:p>
          <a:p>
            <a:pPr marL="914400" lvl="1" indent="-514350">
              <a:buNone/>
            </a:pPr>
            <a:r>
              <a:rPr lang="en-US" dirty="0" smtClean="0"/>
              <a:t>(6) j </a:t>
            </a:r>
            <a:r>
              <a:rPr lang="en-US" dirty="0" smtClean="0">
                <a:sym typeface="Symbol"/>
              </a:rPr>
              <a:t> j+1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(7) return S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676401" y="2362201"/>
          <a:ext cx="2590800" cy="397200"/>
        </p:xfrm>
        <a:graphic>
          <a:graphicData uri="http://schemas.openxmlformats.org/presentationml/2006/ole">
            <p:oleObj spid="_x0000_s97282" name="Equation" r:id="rId4" imgW="1625400" imgH="228600" progId="Equation.3">
              <p:embed/>
            </p:oleObj>
          </a:graphicData>
        </a:graphic>
      </p:graphicFrame>
      <p:graphicFrame>
        <p:nvGraphicFramePr>
          <p:cNvPr id="97283" name="Object 2"/>
          <p:cNvGraphicFramePr>
            <a:graphicFrameLocks noChangeAspect="1"/>
          </p:cNvGraphicFramePr>
          <p:nvPr/>
        </p:nvGraphicFramePr>
        <p:xfrm>
          <a:off x="1981200" y="2734322"/>
          <a:ext cx="2743200" cy="466078"/>
        </p:xfrm>
        <a:graphic>
          <a:graphicData uri="http://schemas.openxmlformats.org/presentationml/2006/ole">
            <p:oleObj spid="_x0000_s97283" name="Equation" r:id="rId5" imgW="1663560" imgH="279360" progId="Equation.3">
              <p:embed/>
            </p:oleObj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2895600" y="4495800"/>
          <a:ext cx="1447800" cy="477603"/>
        </p:xfrm>
        <a:graphic>
          <a:graphicData uri="http://schemas.openxmlformats.org/presentationml/2006/ole">
            <p:oleObj spid="_x0000_s97284" name="Equation" r:id="rId6" imgW="1091880" imgH="35532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Set Cover Algorithm- Analysis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Claim:</a:t>
            </a:r>
            <a:r>
              <a:rPr lang="en-US" dirty="0" smtClean="0"/>
              <a:t> If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opt</a:t>
            </a:r>
            <a:r>
              <a:rPr lang="en-US" dirty="0" smtClean="0"/>
              <a:t> covers V with k sets, then the greedy algorithm returns a cover with at most            .</a:t>
            </a:r>
          </a:p>
          <a:p>
            <a:endParaRPr lang="en-US" dirty="0" smtClean="0"/>
          </a:p>
          <a:p>
            <a:r>
              <a:rPr lang="en-US" b="1" dirty="0" smtClean="0"/>
              <a:t>Proof: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bound how fast the sets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 shrink: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When the bound is below 1 then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. Therefore, after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       steps the algorithm will stop</a:t>
            </a:r>
            <a:endParaRPr lang="en-US" dirty="0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5715000" y="2286000"/>
          <a:ext cx="808020" cy="304800"/>
        </p:xfrm>
        <a:graphic>
          <a:graphicData uri="http://schemas.openxmlformats.org/presentationml/2006/ole">
            <p:oleObj spid="_x0000_s98307" name="Equation" r:id="rId4" imgW="545760" imgH="203040" progId="Equation.3">
              <p:embed/>
            </p:oleObj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2514600" y="3200400"/>
          <a:ext cx="3276331" cy="762000"/>
        </p:xfrm>
        <a:graphic>
          <a:graphicData uri="http://schemas.openxmlformats.org/presentationml/2006/ole">
            <p:oleObj spid="_x0000_s98308" name="Equation" r:id="rId5" imgW="1993680" imgH="457200" progId="Equation.3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1981200" y="4419600"/>
          <a:ext cx="4876800" cy="737544"/>
        </p:xfrm>
        <a:graphic>
          <a:graphicData uri="http://schemas.openxmlformats.org/presentationml/2006/ole">
            <p:oleObj spid="_x0000_s98309" name="Equation" r:id="rId6" imgW="3238200" imgH="482400" progId="Equation.3">
              <p:embed/>
            </p:oleObj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914400" y="5715000"/>
          <a:ext cx="914400" cy="344928"/>
        </p:xfrm>
        <a:graphic>
          <a:graphicData uri="http://schemas.openxmlformats.org/presentationml/2006/ole">
            <p:oleObj spid="_x0000_s98311" name="Equation" r:id="rId7" imgW="54576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Boolean Or with k Literals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solve the </a:t>
            </a:r>
            <a:r>
              <a:rPr lang="en-US" dirty="0" err="1" smtClean="0"/>
              <a:t>boolean</a:t>
            </a:r>
            <a:r>
              <a:rPr lang="en-US" dirty="0" smtClean="0"/>
              <a:t> Or problem via a reduction to Set Cover</a:t>
            </a:r>
          </a:p>
          <a:p>
            <a:endParaRPr lang="en-US" dirty="0" smtClean="0"/>
          </a:p>
          <a:p>
            <a:r>
              <a:rPr lang="en-US" dirty="0" smtClean="0"/>
              <a:t>We define the set to be covered: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the subsets to use:</a:t>
            </a:r>
          </a:p>
          <a:p>
            <a:endParaRPr lang="en-US" dirty="0" smtClean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1981200" y="3657600"/>
          <a:ext cx="4343400" cy="394973"/>
        </p:xfrm>
        <a:graphic>
          <a:graphicData uri="http://schemas.openxmlformats.org/presentationml/2006/ole">
            <p:oleObj spid="_x0000_s99330" name="Equation" r:id="rId4" imgW="2692080" imgH="241200" progId="Equation.3">
              <p:embed/>
            </p:oleObj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1905000" y="4953000"/>
          <a:ext cx="4953000" cy="814017"/>
        </p:xfrm>
        <a:graphic>
          <a:graphicData uri="http://schemas.openxmlformats.org/presentationml/2006/ole">
            <p:oleObj spid="_x0000_s99331" name="Equation" r:id="rId5" imgW="3136680" imgH="50796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Boolean Or with k Literals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know there exists a group of k literals which satisfy the examples, so the greedy algorithm must return</a:t>
            </a:r>
            <a:br>
              <a:rPr lang="en-US" dirty="0" smtClean="0"/>
            </a:br>
            <a:r>
              <a:rPr lang="en-US" dirty="0" smtClean="0"/>
              <a:t>               literals that satisfy the examples.</a:t>
            </a:r>
          </a:p>
          <a:p>
            <a:endParaRPr lang="en-US" dirty="0" smtClean="0"/>
          </a:p>
          <a:p>
            <a:r>
              <a:rPr lang="en-US" dirty="0" smtClean="0"/>
              <a:t>There exist </a:t>
            </a:r>
            <a:r>
              <a:rPr lang="en-US" i="1" dirty="0" smtClean="0"/>
              <a:t>2n</a:t>
            </a:r>
            <a:r>
              <a:rPr lang="en-US" dirty="0" smtClean="0"/>
              <a:t> literals, so each literal can be encoded with               , hence </a:t>
            </a:r>
          </a:p>
          <a:p>
            <a:endParaRPr lang="en-US" dirty="0" smtClean="0"/>
          </a:p>
          <a:p>
            <a:r>
              <a:rPr lang="en-US" dirty="0" smtClean="0"/>
              <a:t>Since                and              for any            , we get a 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,) Occam-algorithm </a:t>
            </a:r>
            <a:r>
              <a:rPr lang="en-US" dirty="0" smtClean="0">
                <a:sym typeface="Symbol"/>
              </a:rPr>
              <a:t>where </a:t>
            </a:r>
            <a:r>
              <a:rPr lang="en-US" dirty="0" smtClean="0">
                <a:sym typeface="Symbol"/>
              </a:rPr>
              <a:t>,</a:t>
            </a:r>
            <a:r>
              <a:rPr lang="en-US" dirty="0" smtClean="0">
                <a:sym typeface="Symbol"/>
              </a:rPr>
              <a:t> are arbitrarily small.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295400" y="2717322"/>
          <a:ext cx="920375" cy="304800"/>
        </p:xfrm>
        <a:graphic>
          <a:graphicData uri="http://schemas.openxmlformats.org/presentationml/2006/ole">
            <p:oleObj spid="_x0000_s100356" name="Equation" r:id="rId4" imgW="622080" imgH="203040" progId="Equation.3">
              <p:embed/>
            </p:oleObj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1879122" y="3886200"/>
          <a:ext cx="990600" cy="321378"/>
        </p:xfrm>
        <a:graphic>
          <a:graphicData uri="http://schemas.openxmlformats.org/presentationml/2006/ole">
            <p:oleObj spid="_x0000_s100357" name="Equation" r:id="rId5" imgW="634680" imgH="203040" progId="Equation.3">
              <p:embed/>
            </p:oleObj>
          </a:graphicData>
        </a:graphic>
      </p:graphicFrame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3810000" y="3886200"/>
          <a:ext cx="1981200" cy="338157"/>
        </p:xfrm>
        <a:graphic>
          <a:graphicData uri="http://schemas.openxmlformats.org/presentationml/2006/ole">
            <p:oleObj spid="_x0000_s100358" name="Equation" r:id="rId6" imgW="1206360" imgH="203040" progId="Equation.3">
              <p:embed/>
            </p:oleObj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1981200" y="4724400"/>
          <a:ext cx="993400" cy="322287"/>
        </p:xfrm>
        <a:graphic>
          <a:graphicData uri="http://schemas.openxmlformats.org/presentationml/2006/ole">
            <p:oleObj spid="_x0000_s100360" name="Equation" r:id="rId7" imgW="634680" imgH="203040" progId="Equation.3">
              <p:embed/>
            </p:oleObj>
          </a:graphicData>
        </a:graphic>
      </p:graphicFrame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3581400" y="4724400"/>
          <a:ext cx="838200" cy="308875"/>
        </p:xfrm>
        <a:graphic>
          <a:graphicData uri="http://schemas.openxmlformats.org/presentationml/2006/ole">
            <p:oleObj spid="_x0000_s100361" name="Equation" r:id="rId8" imgW="558720" imgH="203040" progId="Equation.3">
              <p:embed/>
            </p:oleObj>
          </a:graphicData>
        </a:graphic>
      </p:graphicFrame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5474073" y="4806228"/>
          <a:ext cx="774327" cy="299172"/>
        </p:xfrm>
        <a:graphic>
          <a:graphicData uri="http://schemas.openxmlformats.org/presentationml/2006/ole">
            <p:oleObj spid="_x0000_s100362" name="Equation" r:id="rId9" imgW="533160" imgH="2030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Boolean Or with k Literals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tighter bound for the sample size (m) can be computed directly: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1905000" y="2895600"/>
          <a:ext cx="4675187" cy="686669"/>
        </p:xfrm>
        <a:graphic>
          <a:graphicData uri="http://schemas.openxmlformats.org/presentationml/2006/ole">
            <p:oleObj spid="_x0000_s101384" name="Equation" r:id="rId4" imgW="2717640" imgH="3934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setup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Examples and their label: &lt;(</a:t>
            </a:r>
            <a:r>
              <a:rPr lang="en-US" dirty="0" err="1" smtClean="0"/>
              <a:t>x,y</a:t>
            </a:r>
            <a:r>
              <a:rPr lang="en-US" dirty="0" smtClean="0"/>
              <a:t>), +/-&gt;</a:t>
            </a:r>
          </a:p>
          <a:p>
            <a:r>
              <a:rPr lang="en-US" dirty="0" smtClean="0"/>
              <a:t>Output: R’, a good approximation rectangle of the real target rectangle R</a:t>
            </a:r>
          </a:p>
          <a:p>
            <a:endParaRPr lang="en-US" dirty="0" smtClean="0"/>
          </a:p>
          <a:p>
            <a:r>
              <a:rPr lang="en-US" dirty="0" smtClean="0"/>
              <a:t>Assumption: Samples are independently and identically distributed according to some distribution D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hypothesis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R-R’ – False Negatives</a:t>
            </a:r>
          </a:p>
          <a:p>
            <a:r>
              <a:rPr lang="en-US" dirty="0" smtClean="0"/>
              <a:t>R’-R – False Positives </a:t>
            </a:r>
          </a:p>
          <a:p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R’ – Errors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We wish to find a hypothesis, such that </a:t>
            </a:r>
            <a:r>
              <a:rPr lang="en-US" dirty="0" err="1" smtClean="0">
                <a:sym typeface="Symbol"/>
              </a:rPr>
              <a:t>w.p</a:t>
            </a:r>
            <a:r>
              <a:rPr lang="en-US" dirty="0" smtClean="0">
                <a:sym typeface="Symbol"/>
              </a:rPr>
              <a:t>. of at least 1-:</a:t>
            </a:r>
          </a:p>
          <a:p>
            <a:pPr algn="ctr">
              <a:buNone/>
            </a:pPr>
            <a:r>
              <a:rPr lang="en-US" dirty="0" smtClean="0">
                <a:sym typeface="Symbol"/>
              </a:rPr>
              <a:t>Pr[error] = D(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R’)  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strategy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we wish our rectangle to be </a:t>
            </a:r>
            <a:r>
              <a:rPr lang="en-US" i="1" dirty="0" smtClean="0"/>
              <a:t>consistent</a:t>
            </a:r>
            <a:r>
              <a:rPr lang="en-US" dirty="0" smtClean="0"/>
              <a:t> with the results</a:t>
            </a:r>
          </a:p>
          <a:p>
            <a:pPr lvl="1"/>
            <a:r>
              <a:rPr lang="en-US" dirty="0" smtClean="0"/>
              <a:t>This is possible since we assumed R is in H</a:t>
            </a:r>
          </a:p>
          <a:p>
            <a:r>
              <a:rPr lang="en-US" dirty="0" smtClean="0"/>
              <a:t>We can choose any rectangle between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min</a:t>
            </a:r>
            <a:r>
              <a:rPr lang="en-US" dirty="0" smtClean="0"/>
              <a:t> 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038600"/>
            <a:ext cx="3857625" cy="252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0" y="47244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min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4191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max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strategy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algorithm: </a:t>
            </a:r>
          </a:p>
          <a:p>
            <a:pPr lvl="1"/>
            <a:r>
              <a:rPr lang="en-US" dirty="0" smtClean="0"/>
              <a:t>Request a “sufficiently large” number of samples</a:t>
            </a:r>
          </a:p>
          <a:p>
            <a:pPr lvl="1"/>
            <a:r>
              <a:rPr lang="en-US" dirty="0" smtClean="0"/>
              <a:t>Find the left-most, right-most, up-most, down-most positive points to define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Set R’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min</a:t>
            </a:r>
            <a:r>
              <a:rPr lang="en-US" dirty="0" smtClean="0"/>
              <a:t>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Sufficiently large sample size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7999"/>
          </a:xfrm>
        </p:spPr>
        <p:txBody>
          <a:bodyPr>
            <a:normAutofit/>
          </a:bodyPr>
          <a:lstStyle/>
          <a:p>
            <a:r>
              <a:rPr lang="en-US" dirty="0" smtClean="0"/>
              <a:t>How many samples are necessary?</a:t>
            </a:r>
          </a:p>
          <a:p>
            <a:endParaRPr lang="en-US" dirty="0"/>
          </a:p>
          <a:p>
            <a:r>
              <a:rPr lang="en-US" dirty="0" smtClean="0"/>
              <a:t>Set A, </a:t>
            </a:r>
            <a:r>
              <a:rPr lang="en-US" dirty="0" smtClean="0">
                <a:sym typeface="Symbol"/>
              </a:rPr>
              <a:t> and . We will now find the number of samples necessary – m. </a:t>
            </a:r>
          </a:p>
          <a:p>
            <a:r>
              <a:rPr lang="en-US" dirty="0" smtClean="0">
                <a:sym typeface="Symbol"/>
              </a:rPr>
              <a:t>We know that R’  R, hence we have only false negatives.</a:t>
            </a:r>
          </a:p>
          <a:p>
            <a:r>
              <a:rPr lang="en-US" dirty="0" smtClean="0">
                <a:sym typeface="Symbol"/>
              </a:rPr>
              <a:t>We divide them into 4 (overlapping) groups: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752975"/>
            <a:ext cx="2962275" cy="210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Torqoise</Template>
  <TotalTime>8309</TotalTime>
  <Words>1788</Words>
  <Application>Microsoft Office PowerPoint</Application>
  <PresentationFormat>‫הצגה על המסך (4:3)</PresentationFormat>
  <Paragraphs>339</Paragraphs>
  <Slides>45</Slides>
  <Notes>45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45</vt:i4>
      </vt:variant>
    </vt:vector>
  </HeadingPairs>
  <TitlesOfParts>
    <vt:vector size="48" baseType="lpstr">
      <vt:lpstr>Ion</vt:lpstr>
      <vt:lpstr>Microsoft Equation 3.0</vt:lpstr>
      <vt:lpstr>Equation</vt:lpstr>
      <vt:lpstr>The PAC model &amp; Occam’s razor</vt:lpstr>
      <vt:lpstr>PAC Model - Introduction</vt:lpstr>
      <vt:lpstr>Part I – Intuitive Example</vt:lpstr>
      <vt:lpstr>PAC Model - Example</vt:lpstr>
      <vt:lpstr>Problem setup</vt:lpstr>
      <vt:lpstr>Good hypothesis</vt:lpstr>
      <vt:lpstr>Learning strategy</vt:lpstr>
      <vt:lpstr>Learning strategy</vt:lpstr>
      <vt:lpstr>Sufficiently large sample size</vt:lpstr>
      <vt:lpstr>Using T’i</vt:lpstr>
      <vt:lpstr>Defining Ti</vt:lpstr>
      <vt:lpstr>Using Ti</vt:lpstr>
      <vt:lpstr>Probability of large error</vt:lpstr>
      <vt:lpstr>Probability of large error</vt:lpstr>
      <vt:lpstr>Remarks on the example</vt:lpstr>
      <vt:lpstr>Part II – Formal Presentation</vt:lpstr>
      <vt:lpstr>Preliminaries</vt:lpstr>
      <vt:lpstr>Preliminaries</vt:lpstr>
      <vt:lpstr>Definition of basic concepts</vt:lpstr>
      <vt:lpstr>Definition of basic concepts</vt:lpstr>
      <vt:lpstr>Definition of the PAC model</vt:lpstr>
      <vt:lpstr>Definition of the PAC model</vt:lpstr>
      <vt:lpstr>Finite Hypothesis Class</vt:lpstr>
      <vt:lpstr>The Realizable Case</vt:lpstr>
      <vt:lpstr>The Realizable Case</vt:lpstr>
      <vt:lpstr>The Realizable Case</vt:lpstr>
      <vt:lpstr>The Unrealizable Case</vt:lpstr>
      <vt:lpstr>The Unrealizable Case</vt:lpstr>
      <vt:lpstr>The Unrealizable Case</vt:lpstr>
      <vt:lpstr>The Unrealizable Case</vt:lpstr>
      <vt:lpstr>Example –Boolean Disjunctions</vt:lpstr>
      <vt:lpstr>Boolean Disjunctions – ELIM algorithm</vt:lpstr>
      <vt:lpstr>Example – Learning parity</vt:lpstr>
      <vt:lpstr>Example – Learning parity</vt:lpstr>
      <vt:lpstr>Part III – Occam’s Razor</vt:lpstr>
      <vt:lpstr>Occam’s Razor</vt:lpstr>
      <vt:lpstr>Occam Algorithm - Definition</vt:lpstr>
      <vt:lpstr>Occam Algorithm and PAC</vt:lpstr>
      <vt:lpstr>Occam Algorithm and PAC</vt:lpstr>
      <vt:lpstr>Example – Boolean Or with k literals</vt:lpstr>
      <vt:lpstr>Example – Boolean Or with k literals</vt:lpstr>
      <vt:lpstr>Set Cover Algorithm- Analysis</vt:lpstr>
      <vt:lpstr>Solving Boolean Or with k Literals</vt:lpstr>
      <vt:lpstr>Solving Boolean Or with k Literals</vt:lpstr>
      <vt:lpstr>Solving Boolean Or with k Literals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user</cp:lastModifiedBy>
  <cp:revision>318</cp:revision>
  <dcterms:created xsi:type="dcterms:W3CDTF">2013-04-16T13:04:14Z</dcterms:created>
  <dcterms:modified xsi:type="dcterms:W3CDTF">2013-05-10T20:13:34Z</dcterms:modified>
</cp:coreProperties>
</file>