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  <p:sldId id="287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76" r:id="rId25"/>
    <p:sldId id="277" r:id="rId26"/>
    <p:sldId id="278" r:id="rId27"/>
    <p:sldId id="279" r:id="rId28"/>
    <p:sldId id="281" r:id="rId29"/>
    <p:sldId id="282" r:id="rId30"/>
    <p:sldId id="283" r:id="rId31"/>
    <p:sldId id="285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9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2AC049-F923-49C0-87BF-9EAFFC33D42A}" type="datetimeFigureOut">
              <a:rPr lang="he-IL" smtClean="0"/>
              <a:pPr/>
              <a:t>ה'/סיון/תשע"ב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A1DB65-CEEA-4652-891D-AC9B3BC82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\sharp \Delta (P, D) = \</a:t>
            </a:r>
            <a:r>
              <a:rPr lang="en-US" dirty="0" err="1" smtClean="0"/>
              <a:t>int</a:t>
            </a:r>
            <a:r>
              <a:rPr lang="en-US" dirty="0" smtClean="0"/>
              <a:t>_{p \in D}\</a:t>
            </a:r>
            <a:r>
              <a:rPr lang="en-US" dirty="0" err="1" smtClean="0"/>
              <a:t>frac</a:t>
            </a:r>
            <a:r>
              <a:rPr lang="en-US" dirty="0" smtClean="0"/>
              <a:t>{1}{(</a:t>
            </a:r>
            <a:r>
              <a:rPr lang="en-US" dirty="0" err="1" smtClean="0"/>
              <a:t>lfs</a:t>
            </a:r>
            <a:r>
              <a:rPr lang="en-US" dirty="0" smtClean="0"/>
              <a:t>_{_P}(p))^2} = \sum_{\</a:t>
            </a:r>
            <a:r>
              <a:rPr lang="en-US" dirty="0" err="1" smtClean="0"/>
              <a:t>Box_v</a:t>
            </a:r>
            <a:r>
              <a:rPr lang="en-US" dirty="0" smtClean="0"/>
              <a:t> \in D}\</a:t>
            </a:r>
            <a:r>
              <a:rPr lang="en-US" dirty="0" err="1" smtClean="0"/>
              <a:t>int</a:t>
            </a:r>
            <a:r>
              <a:rPr lang="en-US" dirty="0" smtClean="0"/>
              <a:t>_{p \in \</a:t>
            </a:r>
            <a:r>
              <a:rPr lang="en-US" dirty="0" err="1" smtClean="0"/>
              <a:t>Box_v</a:t>
            </a:r>
            <a:r>
              <a:rPr lang="en-US" dirty="0" smtClean="0"/>
              <a:t>}\</a:t>
            </a:r>
            <a:r>
              <a:rPr lang="en-US" dirty="0" err="1" smtClean="0"/>
              <a:t>frac</a:t>
            </a:r>
            <a:r>
              <a:rPr lang="en-US" dirty="0" smtClean="0"/>
              <a:t>{1}{(</a:t>
            </a:r>
            <a:r>
              <a:rPr lang="en-US" dirty="0" err="1" smtClean="0"/>
              <a:t>lfs</a:t>
            </a:r>
            <a:r>
              <a:rPr lang="en-US" dirty="0" smtClean="0"/>
              <a:t>_{_P}(p))^2} \</a:t>
            </a:r>
            <a:r>
              <a:rPr lang="en-US" dirty="0" err="1" smtClean="0"/>
              <a:t>geq</a:t>
            </a:r>
            <a:r>
              <a:rPr lang="en-US" dirty="0" smtClean="0"/>
              <a:t> \sum_{\</a:t>
            </a:r>
            <a:r>
              <a:rPr lang="en-US" dirty="0" err="1" smtClean="0"/>
              <a:t>Box_v</a:t>
            </a:r>
            <a:r>
              <a:rPr lang="en-US" dirty="0" smtClean="0"/>
              <a:t> \in D}\</a:t>
            </a:r>
            <a:r>
              <a:rPr lang="en-US" dirty="0" err="1" smtClean="0"/>
              <a:t>frac</a:t>
            </a:r>
            <a:r>
              <a:rPr lang="en-US" dirty="0" smtClean="0"/>
              <a:t>{1}{c^2} = \</a:t>
            </a:r>
            <a:r>
              <a:rPr lang="en-US" dirty="0" err="1" smtClean="0"/>
              <a:t>frac</a:t>
            </a:r>
            <a:r>
              <a:rPr lang="en-US" dirty="0" smtClean="0"/>
              <a:t>{m}{c^2}</a:t>
            </a:r>
          </a:p>
          <a:p>
            <a:endParaRPr lang="en-US" dirty="0" smtClean="0"/>
          </a:p>
          <a:p>
            <a:r>
              <a:rPr lang="en-US" dirty="0" smtClean="0"/>
              <a:t>1/sin(\phi) \</a:t>
            </a:r>
            <a:r>
              <a:rPr lang="en-US" dirty="0" err="1" smtClean="0"/>
              <a:t>leq</a:t>
            </a:r>
            <a:r>
              <a:rPr lang="en-US" dirty="0" smtClean="0"/>
              <a:t> A_{ratio}( \triangle ) \</a:t>
            </a:r>
            <a:r>
              <a:rPr lang="en-US" dirty="0" err="1" smtClean="0"/>
              <a:t>leq</a:t>
            </a:r>
            <a:r>
              <a:rPr lang="en-US" dirty="0" smtClean="0"/>
              <a:t> 2/sin(\phi)</a:t>
            </a:r>
          </a:p>
          <a:p>
            <a:endParaRPr lang="en-US" dirty="0" smtClean="0"/>
          </a:p>
          <a:p>
            <a:r>
              <a:rPr lang="en-US" dirty="0" smtClean="0"/>
              <a:t>\phi \</a:t>
            </a:r>
            <a:r>
              <a:rPr lang="en-US" dirty="0" err="1" smtClean="0"/>
              <a:t>geq</a:t>
            </a:r>
            <a:r>
              <a:rPr lang="en-US" dirty="0" smtClean="0"/>
              <a:t> 1/A_{ratio}(\triangle)</a:t>
            </a:r>
          </a:p>
          <a:p>
            <a:endParaRPr lang="en-US" dirty="0" smtClean="0"/>
          </a:p>
          <a:p>
            <a:r>
              <a:rPr lang="en-US" dirty="0" smtClean="0"/>
              <a:t>||e_{_{long}}||/||e_{_{short}}|| \</a:t>
            </a:r>
            <a:r>
              <a:rPr lang="en-US" dirty="0" err="1" smtClean="0"/>
              <a:t>leq</a:t>
            </a:r>
            <a:r>
              <a:rPr lang="en-US" dirty="0" smtClean="0"/>
              <a:t> c_2</a:t>
            </a:r>
          </a:p>
          <a:p>
            <a:endParaRPr lang="en-US" dirty="0" smtClean="0"/>
          </a:p>
          <a:p>
            <a:r>
              <a:rPr lang="en-US" dirty="0" smtClean="0"/>
              <a:t>E_{ratio}(\triangle) \</a:t>
            </a:r>
            <a:r>
              <a:rPr lang="en-US" dirty="0" err="1" smtClean="0"/>
              <a:t>geq</a:t>
            </a:r>
            <a:r>
              <a:rPr lang="en-US" smtClean="0"/>
              <a:t> A_{ratio}(\triangle)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DB65-CEEA-4652-891D-AC9B3BC823A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DB65-CEEA-4652-891D-AC9B3BC823AD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EBD6-6C8B-4E32-88A7-92AA16BFBF6F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2CF4-4368-4115-98FE-4F9107DE000A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948B-AEDF-407E-8F38-5D8235E10788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D01-BAEA-4D0E-8DF2-BB6D2A9862C8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799-95C9-4B27-A0C0-A7D92CBF691E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6D19-04D5-4A0F-9205-3A98200BE97F}" type="datetime8">
              <a:rPr lang="he-IL" smtClean="0"/>
              <a:t>27 מאי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E670-8052-4169-B4EA-526129173A95}" type="datetime8">
              <a:rPr lang="he-IL" smtClean="0"/>
              <a:t>27 מאי 12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FFC8-CC25-4A5F-AB94-C4B8A32AE45B}" type="datetime8">
              <a:rPr lang="he-IL" smtClean="0"/>
              <a:t>27 מאי 12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DDA6-6B97-450B-BDCA-F5B178D2E7D2}" type="datetime8">
              <a:rPr lang="he-IL" smtClean="0"/>
              <a:t>27 מאי 12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134-18CC-4288-95C3-B6B40A74BF56}" type="datetime8">
              <a:rPr lang="he-IL" smtClean="0"/>
              <a:t>27 מאי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CA5-AC6A-436F-931A-2241584DA727}" type="datetime8">
              <a:rPr lang="he-IL" smtClean="0"/>
              <a:t>27 מאי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D6D4-C4C9-447D-A419-02F9494B4ED4}" type="datetime8">
              <a:rPr lang="he-IL" smtClean="0"/>
              <a:t>27 מאי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7A9B-5BCB-4ACD-9945-DEF6DF5EE24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 smtClean="0"/>
              <a:t>Good Triangulations and Meshing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5733256"/>
            <a:ext cx="6400800" cy="1752600"/>
          </a:xfrm>
        </p:spPr>
        <p:txBody>
          <a:bodyPr/>
          <a:lstStyle/>
          <a:p>
            <a:r>
              <a:rPr lang="en-US" dirty="0" smtClean="0"/>
              <a:t>Lecturer: </a:t>
            </a:r>
            <a:r>
              <a:rPr lang="en-US" dirty="0" err="1" smtClean="0"/>
              <a:t>Ofer</a:t>
            </a:r>
            <a:r>
              <a:rPr lang="en-US" dirty="0" smtClean="0"/>
              <a:t> Rothschild</a:t>
            </a:r>
            <a:endParaRPr lang="he-IL" dirty="0"/>
          </a:p>
        </p:txBody>
      </p:sp>
      <p:pic>
        <p:nvPicPr>
          <p:cNvPr id="3074" name="Picture 2" descr="File:Dolphin triangle me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88840"/>
            <a:ext cx="6038850" cy="37242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well balanced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every point p and its leaf cell </a:t>
            </a:r>
            <a:r>
              <a:rPr lang="en-US" dirty="0" smtClean="0">
                <a:sym typeface="Symbol"/>
              </a:rPr>
              <a:t>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If the (theoretical) extended cluster contains other points:</a:t>
            </a:r>
          </a:p>
          <a:p>
            <a:pPr algn="l" rtl="0"/>
            <a:r>
              <a:rPr lang="en-US" dirty="0" smtClean="0"/>
              <a:t>Split </a:t>
            </a:r>
            <a:r>
              <a:rPr lang="en-US" dirty="0" smtClean="0">
                <a:sym typeface="Symbol"/>
              </a:rPr>
              <a:t> enough times and insert its extended cluster</a:t>
            </a:r>
          </a:p>
          <a:p>
            <a:pPr algn="l" rtl="0"/>
            <a:r>
              <a:rPr lang="en-US" dirty="0" smtClean="0">
                <a:sym typeface="Symbol"/>
              </a:rPr>
              <a:t>Rebalance the new nodes</a:t>
            </a:r>
          </a:p>
          <a:p>
            <a:pPr algn="l" rtl="0"/>
            <a:r>
              <a:rPr lang="en-US" dirty="0" smtClean="0">
                <a:sym typeface="Symbol"/>
              </a:rPr>
              <a:t>Time: testing time + new nodes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Emptiness of EC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During the algorithm:</a:t>
            </a:r>
          </a:p>
          <a:p>
            <a:pPr algn="l" rtl="0"/>
            <a:r>
              <a:rPr lang="en-US" dirty="0" smtClean="0"/>
              <a:t>We remember for every node if it contains points in its sub tree</a:t>
            </a:r>
          </a:p>
          <a:p>
            <a:pPr algn="l" rtl="0"/>
            <a:r>
              <a:rPr lang="en-US" dirty="0" smtClean="0"/>
              <a:t>For every cell in the EC: </a:t>
            </a:r>
          </a:p>
          <a:p>
            <a:pPr algn="l" rtl="0"/>
            <a:r>
              <a:rPr lang="en-US" dirty="0" smtClean="0"/>
              <a:t>If it exists, check the flag.</a:t>
            </a:r>
          </a:p>
          <a:p>
            <a:pPr algn="l" rtl="0"/>
            <a:r>
              <a:rPr lang="en-US" dirty="0" smtClean="0"/>
              <a:t>Otherwise, its parent exists as a leaf.</a:t>
            </a:r>
          </a:p>
          <a:p>
            <a:pPr algn="l" rtl="0"/>
            <a:r>
              <a:rPr lang="en-US" dirty="0" smtClean="0"/>
              <a:t>If the parent isn’t empty, test the point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Add illustration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balanced -&gt; Triangulation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every point: warp the cells and triangulate: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For other cells:</a:t>
            </a:r>
            <a:endParaRPr lang="he-I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861048"/>
            <a:ext cx="2952328" cy="25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789040"/>
            <a:ext cx="1423590" cy="137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085184"/>
            <a:ext cx="12367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1363" y="2138363"/>
            <a:ext cx="1506661" cy="150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132855"/>
            <a:ext cx="1512168" cy="150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840760" cy="680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aspect ratio is at most 4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cells without points: </a:t>
            </a:r>
            <a:r>
              <a:rPr lang="en-US" dirty="0" smtClean="0"/>
              <a:t>2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2621653"/>
            <a:ext cx="3882699" cy="336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564904"/>
            <a:ext cx="1872208" cy="180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293096"/>
            <a:ext cx="1626497" cy="16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Warped cells: point inside cell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1885950"/>
            <a:ext cx="4748931" cy="443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Warped cells: point </a:t>
            </a:r>
            <a:r>
              <a:rPr lang="en-US" dirty="0" smtClean="0"/>
              <a:t>outside of cell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38338"/>
            <a:ext cx="5357192" cy="43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feature size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any point p in the domain, </a:t>
            </a:r>
            <a:r>
              <a:rPr lang="en-US" dirty="0" err="1" smtClean="0"/>
              <a:t>lfs</a:t>
            </a:r>
            <a:r>
              <a:rPr lang="en-US" baseline="-25000" dirty="0" err="1" smtClean="0"/>
              <a:t>P</a:t>
            </a:r>
            <a:r>
              <a:rPr lang="en-US" dirty="0" smtClean="0"/>
              <a:t>(p): the distance from the second closest point in P.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size of the triangulation:</a:t>
            </a:r>
            <a:endParaRPr lang="he-IL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547664" y="4221088"/>
          <a:ext cx="5832648" cy="1406455"/>
        </p:xfrm>
        <a:graphic>
          <a:graphicData uri="http://schemas.openxmlformats.org/presentationml/2006/ole">
            <p:oleObj spid="_x0000_s4099" name="משוואה" r:id="rId3" imgW="1790640" imgH="431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leaves are not much smaller than </a:t>
            </a:r>
            <a:r>
              <a:rPr lang="en-US" dirty="0" err="1" smtClean="0"/>
              <a:t>lfs</a:t>
            </a:r>
            <a:r>
              <a:rPr lang="en-US" dirty="0" smtClean="0"/>
              <a:t>:</a:t>
            </a:r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32774" name="Picture 6" descr="http://www.sciweavers.org/upload/Tex2Img_1338028875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4968552" cy="765903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dirty="0" err="1" smtClean="0"/>
              <a:t>J’accuse</a:t>
            </a:r>
            <a:r>
              <a:rPr lang="en-US" dirty="0" smtClean="0"/>
              <a:t>: why the cell exists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EC of a point</a:t>
            </a:r>
          </a:p>
          <a:p>
            <a:pPr algn="l" rtl="0"/>
            <a:r>
              <a:rPr lang="en-US" dirty="0" smtClean="0"/>
              <a:t>Original </a:t>
            </a:r>
            <a:r>
              <a:rPr lang="en-US" dirty="0" err="1" smtClean="0"/>
              <a:t>quadtree</a:t>
            </a:r>
            <a:r>
              <a:rPr lang="en-US" dirty="0" smtClean="0"/>
              <a:t> cell</a:t>
            </a:r>
          </a:p>
          <a:p>
            <a:pPr lvl="1" algn="l" rtl="0"/>
            <a:r>
              <a:rPr lang="en-US" dirty="0" smtClean="0"/>
              <a:t>Cell with a point</a:t>
            </a:r>
          </a:p>
          <a:p>
            <a:pPr lvl="1" algn="l" rtl="0"/>
            <a:r>
              <a:rPr lang="en-US" dirty="0" smtClean="0"/>
              <a:t>Empty cell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Balance condition</a:t>
            </a:r>
          </a:p>
          <a:p>
            <a:pPr lvl="1" algn="l" rtl="0"/>
            <a:r>
              <a:rPr lang="en-US" dirty="0" smtClean="0"/>
              <a:t>Blame another cell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49080"/>
            <a:ext cx="24955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55976" y="2708920"/>
          <a:ext cx="1175792" cy="1029712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587896"/>
                <a:gridCol w="587896"/>
              </a:tblGrid>
              <a:tr h="51485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* </a:t>
                      </a:r>
                      <a:endParaRPr lang="he-IL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*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with the borders</a:t>
            </a:r>
            <a:br>
              <a:rPr lang="en-US" dirty="0" smtClean="0"/>
            </a:br>
            <a:endParaRPr lang="he-IL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327" y="2615789"/>
            <a:ext cx="3484673" cy="424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52610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= O(#</a:t>
            </a:r>
            <a:r>
              <a:rPr lang="en-US" dirty="0" smtClean="0">
                <a:sym typeface="Symbol"/>
              </a:rPr>
              <a:t>(P, D))</a:t>
            </a:r>
            <a:endParaRPr lang="he-IL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880006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http://www.sciweavers.org/upload/Tex2Img_1338035011/eq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9144000" cy="855797"/>
          </a:xfrm>
          <a:prstGeom prst="rect">
            <a:avLst/>
          </a:prstGeom>
          <a:noFill/>
        </p:spPr>
      </p:pic>
      <p:pic>
        <p:nvPicPr>
          <p:cNvPr id="7" name="Picture 6" descr="http://www.sciweavers.org/upload/Tex2Img_1338028875/eq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700808"/>
            <a:ext cx="3672408" cy="56610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Assume a triangulation with aspect ratio </a:t>
            </a:r>
            <a:r>
              <a:rPr lang="en-US" dirty="0" smtClean="0">
                <a:sym typeface="Symbol"/>
              </a:rPr>
              <a:t>.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 ratio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phi be the smallest angle in a triangle.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particular,</a:t>
            </a:r>
          </a:p>
          <a:p>
            <a:pPr algn="l" rtl="0"/>
            <a:endParaRPr lang="he-IL" dirty="0"/>
          </a:p>
        </p:txBody>
      </p:sp>
      <p:pic>
        <p:nvPicPr>
          <p:cNvPr id="35842" name="Picture 2" descr="http://www.sciweavers.org/upload/Tex2Img_1338110311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2348880"/>
            <a:ext cx="6971851" cy="576064"/>
          </a:xfrm>
          <a:prstGeom prst="rect">
            <a:avLst/>
          </a:prstGeom>
          <a:noFill/>
        </p:spPr>
      </p:pic>
      <p:pic>
        <p:nvPicPr>
          <p:cNvPr id="35844" name="Picture 4" descr="http://www.sciweavers.org/upload/Tex2Img_1338110416/eq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3960440" cy="662906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ratio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41986" name="Picture 2" descr="http://www.sciweavers.org/upload/Tex2Img_1338119478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7992888" cy="872675"/>
          </a:xfrm>
          <a:prstGeom prst="rect">
            <a:avLst/>
          </a:prstGeom>
          <a:noFill/>
        </p:spPr>
      </p:pic>
      <p:pic>
        <p:nvPicPr>
          <p:cNvPr id="41988" name="Picture 4" descr="http://www.sciweavers.org/upload/Tex2Img_1338119536/eq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3284984"/>
            <a:ext cx="5976664" cy="74232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pic>
        <p:nvPicPr>
          <p:cNvPr id="37890" name="Picture 2" descr="http://www.sciweavers.org/upload/Tex2Img_1338110992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4778701" cy="72008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6156176" y="3922511"/>
            <a:ext cx="514601" cy="298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56176" y="4221088"/>
            <a:ext cx="586609" cy="6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56176" y="4221088"/>
            <a:ext cx="298577" cy="49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56176" y="4221088"/>
            <a:ext cx="10545" cy="92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78689" y="4221088"/>
            <a:ext cx="277487" cy="6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878689" y="3778495"/>
            <a:ext cx="277487" cy="44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950697" y="4272006"/>
            <a:ext cx="205479" cy="44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166721" y="3850503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84168" y="4077072"/>
            <a:ext cx="2160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endParaRPr lang="he-IL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and link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9" y="1268760"/>
            <a:ext cx="5835983" cy="558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in star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e be the longest edge of p.</a:t>
            </a:r>
          </a:p>
          <a:p>
            <a:pPr algn="l" rtl="0"/>
            <a:r>
              <a:rPr lang="en-US" dirty="0" smtClean="0"/>
              <a:t>The disk with radius: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centered at p, is contained in star(p).</a:t>
            </a:r>
          </a:p>
          <a:p>
            <a:pPr algn="l" rtl="0"/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812360" y="1546247"/>
            <a:ext cx="514601" cy="298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12360" y="1844824"/>
            <a:ext cx="586609" cy="6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12360" y="1844824"/>
            <a:ext cx="298577" cy="49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12360" y="1844824"/>
            <a:ext cx="10545" cy="92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34873" y="1844824"/>
            <a:ext cx="277487" cy="6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534873" y="1402231"/>
            <a:ext cx="277487" cy="44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06881" y="1895742"/>
            <a:ext cx="205479" cy="44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822905" y="1474239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0352" y="1700808"/>
            <a:ext cx="2160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endParaRPr lang="he-IL" dirty="0"/>
          </a:p>
        </p:txBody>
      </p:sp>
      <p:pic>
        <p:nvPicPr>
          <p:cNvPr id="39938" name="Picture 2" descr="http://www.sciweavers.org/upload/Tex2Img_1338112145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348880"/>
            <a:ext cx="1712762" cy="432048"/>
          </a:xfrm>
          <a:prstGeom prst="rect">
            <a:avLst/>
          </a:prstGeom>
          <a:noFill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3" y="3861048"/>
            <a:ext cx="2664296" cy="233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buffer around the triangle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645024"/>
            <a:ext cx="54197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28800"/>
            <a:ext cx="52639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We prove that every triangle contributes a constant to the integral of #.</a:t>
            </a:r>
          </a:p>
          <a:p>
            <a:pPr algn="l" rtl="0"/>
            <a:r>
              <a:rPr lang="en-US" dirty="0" smtClean="0"/>
              <a:t>So the whole integral is proportional to the number of triangles.</a:t>
            </a:r>
            <a:endParaRPr lang="he-IL" dirty="0"/>
          </a:p>
        </p:txBody>
      </p:sp>
      <p:pic>
        <p:nvPicPr>
          <p:cNvPr id="43010" name="Picture 2" descr="http://www.sciweavers.org/upload/Tex2Img_1338120651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672"/>
            <a:ext cx="5280587" cy="72008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25" y="1052736"/>
            <a:ext cx="877527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85221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Meshes without borders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Given a set of points in [1/4, 3/4]X[1/4, 3/4]</a:t>
            </a:r>
          </a:p>
          <a:p>
            <a:pPr algn="l" rtl="0"/>
            <a:r>
              <a:rPr lang="en-US" dirty="0" smtClean="0"/>
              <a:t>With diameter &gt; ½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points are vertices in the triangulation</a:t>
            </a:r>
          </a:p>
        </p:txBody>
      </p:sp>
      <p:sp>
        <p:nvSpPr>
          <p:cNvPr id="4" name="Isosceles Triangle 3"/>
          <p:cNvSpPr/>
          <p:nvPr/>
        </p:nvSpPr>
        <p:spPr>
          <a:xfrm rot="1889978">
            <a:off x="6912377" y="525394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Isosceles Triangle 4"/>
          <p:cNvSpPr/>
          <p:nvPr/>
        </p:nvSpPr>
        <p:spPr>
          <a:xfrm rot="19915440">
            <a:off x="7389064" y="5280989"/>
            <a:ext cx="1060704" cy="9144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2654716">
            <a:off x="3732462" y="496550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Isosceles Triangle 6"/>
          <p:cNvSpPr/>
          <p:nvPr/>
        </p:nvSpPr>
        <p:spPr>
          <a:xfrm rot="851374">
            <a:off x="4656329" y="4336738"/>
            <a:ext cx="1060704" cy="9144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1889978">
            <a:off x="1367761" y="467788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Isosceles Triangle 8"/>
          <p:cNvSpPr/>
          <p:nvPr/>
        </p:nvSpPr>
        <p:spPr>
          <a:xfrm rot="19915440">
            <a:off x="1967311" y="5196311"/>
            <a:ext cx="599174" cy="507692"/>
          </a:xfrm>
          <a:prstGeom prst="triangle">
            <a:avLst>
              <a:gd name="adj" fmla="val 4920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9915440">
            <a:off x="1980921" y="4688852"/>
            <a:ext cx="568411" cy="442490"/>
          </a:xfrm>
          <a:prstGeom prst="triangle">
            <a:avLst>
              <a:gd name="adj" fmla="val 4920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4581128"/>
            <a:ext cx="1368152" cy="129614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331640" y="4437112"/>
            <a:ext cx="1152128" cy="136815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Supplementaries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5 X 5</a:t>
            </a:r>
          </a:p>
          <a:p>
            <a:pPr algn="l" rtl="0"/>
            <a:r>
              <a:rPr lang="en-US" dirty="0" smtClean="0"/>
              <a:t>9 X 9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Size of the triangulation</a:t>
            </a:r>
          </a:p>
        </p:txBody>
      </p:sp>
      <p:sp>
        <p:nvSpPr>
          <p:cNvPr id="44034" name="AutoShape 2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4036" name="AutoShape 4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4038" name="AutoShape 6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4040" name="AutoShape 8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4042" name="AutoShape 10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4044" name="AutoShape 12" descr="Inline images 2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200856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838575"/>
            <a:ext cx="30384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3" y="3861048"/>
            <a:ext cx="302910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by disks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Given a set of points P in a domain D:</a:t>
            </a:r>
          </a:p>
          <a:p>
            <a:pPr algn="l" rtl="0"/>
            <a:r>
              <a:rPr lang="en-US" dirty="0" smtClean="0"/>
              <a:t>Cover the domain with a small number of disks, </a:t>
            </a:r>
            <a:r>
              <a:rPr lang="en-US" dirty="0" err="1" smtClean="0"/>
              <a:t>s.t</a:t>
            </a:r>
            <a:r>
              <a:rPr lang="en-US" dirty="0" smtClean="0"/>
              <a:t>.:</a:t>
            </a:r>
          </a:p>
          <a:p>
            <a:pPr lvl="1" algn="l" rtl="0"/>
            <a:r>
              <a:rPr lang="en-US" dirty="0" smtClean="0"/>
              <a:t>Every disk contains up to one point of P</a:t>
            </a:r>
          </a:p>
          <a:p>
            <a:pPr lvl="1" algn="l" rtl="0"/>
            <a:r>
              <a:rPr lang="en-US" dirty="0" smtClean="0"/>
              <a:t>Every two intersecting disks</a:t>
            </a:r>
          </a:p>
          <a:p>
            <a:pPr lvl="1" algn="l" rtl="0">
              <a:buNone/>
            </a:pPr>
            <a:r>
              <a:rPr lang="en-US" dirty="0" smtClean="0"/>
              <a:t> have roughly the same radius</a:t>
            </a:r>
            <a:endParaRPr lang="he-IL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1199" y="3789040"/>
            <a:ext cx="3122801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every uncovered point p in D, add the disk with size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Clearly, the algorithm stops</a:t>
            </a:r>
          </a:p>
        </p:txBody>
      </p:sp>
      <p:pic>
        <p:nvPicPr>
          <p:cNvPr id="49154" name="Picture 2" descr="http://www.sciweavers.org/upload/Tex2Img_1338145272/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1800200" cy="48755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Lemma: </a:t>
            </a:r>
            <a:r>
              <a:rPr lang="en-US" dirty="0" err="1" smtClean="0"/>
              <a:t>lfs</a:t>
            </a:r>
            <a:r>
              <a:rPr lang="en-US" dirty="0" smtClean="0"/>
              <a:t> is 1-Lipschitz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191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Intersecting disks are about the same size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63669"/>
            <a:ext cx="8352928" cy="36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318" y="2191392"/>
            <a:ext cx="7753285" cy="35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187624" y="3140968"/>
            <a:ext cx="165618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2483768" y="2924944"/>
            <a:ext cx="2376264" cy="25922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1979712" y="393305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3563888" y="41490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3347864" y="3645024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p</a:t>
            </a:r>
            <a:endParaRPr lang="he-I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3573016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q</a:t>
            </a:r>
            <a:endParaRPr lang="he-IL" sz="2400" dirty="0"/>
          </a:p>
        </p:txBody>
      </p:sp>
      <p:cxnSp>
        <p:nvCxnSpPr>
          <p:cNvPr id="14" name="Straight Connector 13"/>
          <p:cNvCxnSpPr>
            <a:stCxn id="10" idx="4"/>
            <a:endCxn id="8" idx="3"/>
          </p:cNvCxnSpPr>
          <p:nvPr/>
        </p:nvCxnSpPr>
        <p:spPr>
          <a:xfrm flipH="1">
            <a:off x="2831764" y="4293096"/>
            <a:ext cx="804132" cy="844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7" idx="4"/>
          </p:cNvCxnSpPr>
          <p:nvPr/>
        </p:nvCxnSpPr>
        <p:spPr>
          <a:xfrm flipH="1">
            <a:off x="2015716" y="4077072"/>
            <a:ext cx="36004" cy="7200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5696" y="4149080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r'</a:t>
            </a:r>
            <a:endParaRPr lang="he-IL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816" y="4365104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r</a:t>
            </a:r>
            <a:endParaRPr lang="he-IL" sz="24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point in the plane is covered by more than O(1) disks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disks do we expect?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</a:t>
            </a:r>
            <a:r>
              <a:rPr lang="en-US" dirty="0" err="1" smtClean="0"/>
              <a:t>lfs</a:t>
            </a:r>
            <a:r>
              <a:rPr lang="en-US" dirty="0" smtClean="0"/>
              <a:t>(p) is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, the radius is </a:t>
            </a:r>
            <a:r>
              <a:rPr lang="en-US" dirty="0" smtClean="0">
                <a:sym typeface="Symbol"/>
              </a:rPr>
              <a:t> </a:t>
            </a:r>
            <a:r>
              <a:rPr lang="en-US" dirty="0" smtClean="0"/>
              <a:t>/2 and the area is </a:t>
            </a:r>
            <a:r>
              <a:rPr lang="en-US" dirty="0" smtClean="0">
                <a:sym typeface="Symbol"/>
              </a:rPr>
              <a:t>(</a:t>
            </a:r>
            <a:r>
              <a:rPr lang="en-US" baseline="30000" dirty="0" smtClean="0">
                <a:sym typeface="Symbol"/>
              </a:rPr>
              <a:t> 2</a:t>
            </a:r>
            <a:r>
              <a:rPr lang="en-US" dirty="0" smtClean="0">
                <a:sym typeface="Symbol"/>
              </a:rPr>
              <a:t>).</a:t>
            </a:r>
          </a:p>
          <a:p>
            <a:pPr algn="l" rtl="0"/>
            <a:r>
              <a:rPr lang="en-US" dirty="0" smtClean="0">
                <a:sym typeface="Symbol"/>
              </a:rPr>
              <a:t>If the </a:t>
            </a:r>
            <a:r>
              <a:rPr lang="en-US" dirty="0" err="1" smtClean="0">
                <a:sym typeface="Symbol"/>
              </a:rPr>
              <a:t>lfs</a:t>
            </a:r>
            <a:r>
              <a:rPr lang="en-US" dirty="0" smtClean="0">
                <a:sym typeface="Symbol"/>
              </a:rPr>
              <a:t> is the same everywhere:</a:t>
            </a:r>
          </a:p>
          <a:p>
            <a:pPr algn="l" rtl="0"/>
            <a:r>
              <a:rPr lang="en-US" dirty="0" smtClean="0">
                <a:sym typeface="Symbol"/>
              </a:rPr>
              <a:t>Number of disks will be (area(D)/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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)</a:t>
            </a:r>
          </a:p>
          <a:p>
            <a:pPr algn="l" rtl="0"/>
            <a:endParaRPr lang="he-IL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</a:t>
            </a:r>
            <a:r>
              <a:rPr lang="en-US" dirty="0" err="1" smtClean="0"/>
              <a:t>lfs</a:t>
            </a:r>
            <a:r>
              <a:rPr lang="en-US" dirty="0" smtClean="0"/>
              <a:t> changes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37</a:t>
            </a:fld>
            <a:endParaRPr lang="he-IL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16832"/>
            <a:ext cx="5516620" cy="159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triangulation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Aspect ratio </a:t>
            </a:r>
            <a:r>
              <a:rPr lang="en-US" dirty="0" smtClean="0"/>
              <a:t>of a triangle: the longest side divided by its height</a:t>
            </a:r>
          </a:p>
          <a:p>
            <a:pPr algn="l" rtl="0"/>
            <a:r>
              <a:rPr lang="en-US" dirty="0" smtClean="0"/>
              <a:t>We want to minimize the maximal aspect ration in the triangulation</a:t>
            </a:r>
          </a:p>
          <a:p>
            <a:pPr algn="l" rtl="0"/>
            <a:r>
              <a:rPr lang="en-US" dirty="0" smtClean="0"/>
              <a:t>Alpha-fat triangulation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 longest dimension to the shortest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</a:t>
            </a:r>
            <a:r>
              <a:rPr lang="en-US" dirty="0" err="1" smtClean="0"/>
              <a:t>quadtrees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Corner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Split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Balanced: No more than one split in each </a:t>
            </a:r>
            <a:r>
              <a:rPr lang="en-US" dirty="0" smtClean="0"/>
              <a:t>side</a:t>
            </a:r>
          </a:p>
          <a:p>
            <a:pPr lvl="1" algn="l" rtl="0"/>
            <a:r>
              <a:rPr lang="en-US" dirty="0" smtClean="0"/>
              <a:t>And no compressed nodes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411760" y="14847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2267744" y="1340768"/>
            <a:ext cx="288033" cy="35103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3203848" y="270892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203848" y="31409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635896" y="2708920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491880" y="2924944"/>
            <a:ext cx="288033" cy="35103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771800" y="270892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771800" y="31409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5796136" y="472514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6228184" y="472514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6228184" y="515719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5796136" y="515719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5796136" y="5589240"/>
            <a:ext cx="8640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6660232" y="4725144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" name="Straight Connector 17"/>
          <p:cNvCxnSpPr/>
          <p:nvPr/>
        </p:nvCxnSpPr>
        <p:spPr>
          <a:xfrm>
            <a:off x="6516216" y="5013176"/>
            <a:ext cx="288032" cy="36004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516216" y="5013176"/>
            <a:ext cx="288032" cy="36004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cluster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Extended cluster of a cell: 9X9 cells around it with the same size</a:t>
            </a:r>
            <a:endParaRPr lang="he-IL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23928" y="2636912"/>
          <a:ext cx="3600405" cy="3553587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00045"/>
                <a:gridCol w="400045"/>
                <a:gridCol w="400045"/>
                <a:gridCol w="400045"/>
                <a:gridCol w="400045"/>
                <a:gridCol w="400045"/>
                <a:gridCol w="400045"/>
                <a:gridCol w="400045"/>
                <a:gridCol w="400045"/>
              </a:tblGrid>
              <a:tr h="39484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Well-balanced </a:t>
            </a:r>
            <a:r>
              <a:rPr lang="en-US" dirty="0" err="1" smtClean="0"/>
              <a:t>quadtree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Balanced</a:t>
            </a:r>
          </a:p>
          <a:p>
            <a:pPr algn="l" rtl="0"/>
            <a:r>
              <a:rPr lang="en-US" dirty="0" smtClean="0"/>
              <a:t>Every none-empty cell has all its extended cluster,</a:t>
            </a:r>
          </a:p>
          <a:p>
            <a:pPr algn="l" rtl="0"/>
            <a:r>
              <a:rPr lang="en-US" dirty="0" smtClean="0"/>
              <a:t>And doesn’t have any other point in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-&gt; Well balanced </a:t>
            </a:r>
            <a:r>
              <a:rPr lang="en-US" dirty="0" err="1" smtClean="0"/>
              <a:t>quadtree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Given a set of points</a:t>
            </a:r>
          </a:p>
          <a:p>
            <a:pPr algn="l" rtl="0"/>
            <a:r>
              <a:rPr lang="en-US" dirty="0" smtClean="0"/>
              <a:t>Time: O(n log n  +  m)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Build a compressed </a:t>
            </a:r>
            <a:r>
              <a:rPr lang="en-US" dirty="0" err="1" smtClean="0"/>
              <a:t>quadtree</a:t>
            </a:r>
            <a:endParaRPr lang="en-US" dirty="0" smtClean="0"/>
          </a:p>
          <a:p>
            <a:pPr algn="l" rtl="0"/>
            <a:r>
              <a:rPr lang="en-US" dirty="0" smtClean="0"/>
              <a:t>Uncompress it</a:t>
            </a:r>
          </a:p>
          <a:p>
            <a:pPr algn="l" rtl="0"/>
            <a:r>
              <a:rPr lang="en-US" dirty="0" smtClean="0"/>
              <a:t>Make it balanced</a:t>
            </a:r>
          </a:p>
          <a:p>
            <a:pPr algn="l" rtl="0"/>
            <a:r>
              <a:rPr lang="en-US" dirty="0" smtClean="0"/>
              <a:t>Make it well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balanced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/>
          <a:lstStyle/>
          <a:p>
            <a:pPr algn="l" rtl="0"/>
            <a:r>
              <a:rPr lang="en-US" dirty="0" smtClean="0"/>
              <a:t>Queue of all nodes</a:t>
            </a:r>
          </a:p>
          <a:p>
            <a:pPr algn="l" rtl="0"/>
            <a:r>
              <a:rPr lang="en-US" dirty="0" smtClean="0"/>
              <a:t>Hash table of id -&gt; node</a:t>
            </a:r>
          </a:p>
          <a:p>
            <a:pPr algn="l" rtl="0"/>
            <a:r>
              <a:rPr lang="en-US" dirty="0" smtClean="0"/>
              <a:t>For each node side:</a:t>
            </a:r>
          </a:p>
          <a:p>
            <a:pPr algn="l" rtl="0"/>
            <a:r>
              <a:rPr lang="en-US" dirty="0" smtClean="0"/>
              <a:t>Does       or      exist?</a:t>
            </a:r>
          </a:p>
          <a:p>
            <a:pPr algn="l" rtl="0"/>
            <a:r>
              <a:rPr lang="en-US" dirty="0" smtClean="0"/>
              <a:t>Create      and all its parents</a:t>
            </a:r>
          </a:p>
          <a:p>
            <a:pPr algn="l" rtl="0"/>
            <a:r>
              <a:rPr lang="en-US" dirty="0" smtClean="0"/>
              <a:t>O(m) time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56792"/>
            <a:ext cx="2628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429000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429000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005064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7A9B-5BCB-4ACD-9945-DEF6DF5EE243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817</Words>
  <Application>Microsoft Office PowerPoint</Application>
  <PresentationFormat>On-screen Show (4:3)</PresentationFormat>
  <Paragraphs>178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ערכת נושא Office</vt:lpstr>
      <vt:lpstr>Microsoft Equation 3.0</vt:lpstr>
      <vt:lpstr>Good Triangulations and Meshing</vt:lpstr>
      <vt:lpstr>Problem with the borders </vt:lpstr>
      <vt:lpstr>Meshes without borders</vt:lpstr>
      <vt:lpstr>Fat triangulation</vt:lpstr>
      <vt:lpstr>Balanced quadtrees</vt:lpstr>
      <vt:lpstr>Extended cluster</vt:lpstr>
      <vt:lpstr>Well-balanced quadtree</vt:lpstr>
      <vt:lpstr>Points -&gt; Well balanced quadtree</vt:lpstr>
      <vt:lpstr>Make it balanced</vt:lpstr>
      <vt:lpstr>Make it well balanced</vt:lpstr>
      <vt:lpstr>Emptiness of EC</vt:lpstr>
      <vt:lpstr>Well balanced -&gt; Triangulation</vt:lpstr>
      <vt:lpstr>Slide 13</vt:lpstr>
      <vt:lpstr>The aspect ratio is at most 4</vt:lpstr>
      <vt:lpstr>Warped cells: point inside cell</vt:lpstr>
      <vt:lpstr>Warped cells: point outside of cell</vt:lpstr>
      <vt:lpstr>Local feature size</vt:lpstr>
      <vt:lpstr>Upper bound</vt:lpstr>
      <vt:lpstr> J’accuse: why the cell exists</vt:lpstr>
      <vt:lpstr>m = O(#(P, D))</vt:lpstr>
      <vt:lpstr>Lower bound</vt:lpstr>
      <vt:lpstr>Aspect ratio</vt:lpstr>
      <vt:lpstr>Edge ratio</vt:lpstr>
      <vt:lpstr>Slide 24</vt:lpstr>
      <vt:lpstr>Star and link</vt:lpstr>
      <vt:lpstr>Disk in star</vt:lpstr>
      <vt:lpstr>Empty buffer around the triangle</vt:lpstr>
      <vt:lpstr>Slide 28</vt:lpstr>
      <vt:lpstr>Slide 29</vt:lpstr>
      <vt:lpstr>Supplementaries</vt:lpstr>
      <vt:lpstr>Covering by disks</vt:lpstr>
      <vt:lpstr>A greedy algorithm</vt:lpstr>
      <vt:lpstr>Lemma: lfs is 1-Lipschitz</vt:lpstr>
      <vt:lpstr>Intersecting disks are about the same size</vt:lpstr>
      <vt:lpstr>No point in the plane is covered by more than O(1) disks</vt:lpstr>
      <vt:lpstr>How many disks do we expect?</vt:lpstr>
      <vt:lpstr>But the lfs changes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Triangulations and Meshing</dc:title>
  <dc:creator>Ofer</dc:creator>
  <cp:lastModifiedBy>Ofer</cp:lastModifiedBy>
  <cp:revision>162</cp:revision>
  <dcterms:created xsi:type="dcterms:W3CDTF">2012-05-25T09:44:40Z</dcterms:created>
  <dcterms:modified xsi:type="dcterms:W3CDTF">2012-05-27T21:02:31Z</dcterms:modified>
</cp:coreProperties>
</file>