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994C679-3D3B-419B-9042-FB795D478E9F}" type="datetimeFigureOut">
              <a:rPr lang="he-IL" smtClean="0"/>
              <a:t>ז'/סיון/תשס"ט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A4BE7C1-083D-4A4D-B896-4428B390031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D96-22F8-43C4-A1C4-B63F2887FBE6}" type="datetimeFigureOut">
              <a:rPr lang="he-IL" smtClean="0"/>
              <a:t>ז'/סיון/תשס"ט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5079-995D-4A54-9A19-B205FBFECA0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D96-22F8-43C4-A1C4-B63F2887FBE6}" type="datetimeFigureOut">
              <a:rPr lang="he-IL" smtClean="0"/>
              <a:t>ז'/סיון/תשס"ט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5079-995D-4A54-9A19-B205FBFECA0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D96-22F8-43C4-A1C4-B63F2887FBE6}" type="datetimeFigureOut">
              <a:rPr lang="he-IL" smtClean="0"/>
              <a:t>ז'/סיון/תשס"ט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5079-995D-4A54-9A19-B205FBFECA0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D96-22F8-43C4-A1C4-B63F2887FBE6}" type="datetimeFigureOut">
              <a:rPr lang="he-IL" smtClean="0"/>
              <a:t>ז'/סיון/תשס"ט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5079-995D-4A54-9A19-B205FBFECA0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D96-22F8-43C4-A1C4-B63F2887FBE6}" type="datetimeFigureOut">
              <a:rPr lang="he-IL" smtClean="0"/>
              <a:t>ז'/סיון/תשס"ט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5079-995D-4A54-9A19-B205FBFECA0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D96-22F8-43C4-A1C4-B63F2887FBE6}" type="datetimeFigureOut">
              <a:rPr lang="he-IL" smtClean="0"/>
              <a:t>ז'/סיון/תשס"ט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5079-995D-4A54-9A19-B205FBFECA0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D96-22F8-43C4-A1C4-B63F2887FBE6}" type="datetimeFigureOut">
              <a:rPr lang="he-IL" smtClean="0"/>
              <a:t>ז'/סיון/תשס"ט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5079-995D-4A54-9A19-B205FBFECA0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D96-22F8-43C4-A1C4-B63F2887FBE6}" type="datetimeFigureOut">
              <a:rPr lang="he-IL" smtClean="0"/>
              <a:t>ז'/סיון/תשס"ט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5079-995D-4A54-9A19-B205FBFECA0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D96-22F8-43C4-A1C4-B63F2887FBE6}" type="datetimeFigureOut">
              <a:rPr lang="he-IL" smtClean="0"/>
              <a:t>ז'/סיון/תשס"ט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5079-995D-4A54-9A19-B205FBFECA0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D96-22F8-43C4-A1C4-B63F2887FBE6}" type="datetimeFigureOut">
              <a:rPr lang="he-IL" smtClean="0"/>
              <a:t>ז'/סיון/תשס"ט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5079-995D-4A54-9A19-B205FBFECA0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D96-22F8-43C4-A1C4-B63F2887FBE6}" type="datetimeFigureOut">
              <a:rPr lang="he-IL" smtClean="0"/>
              <a:t>ז'/סיון/תשס"ט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5079-995D-4A54-9A19-B205FBFECA0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0D96-22F8-43C4-A1C4-B63F2887FBE6}" type="datetimeFigureOut">
              <a:rPr lang="he-IL" smtClean="0"/>
              <a:t>ז'/סיון/תשס"ט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35079-995D-4A54-9A19-B205FBFECA0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Lower Envelopes</a:t>
            </a:r>
            <a:endParaRPr lang="he-IL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Yuval Suede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Davenport-</a:t>
            </a:r>
            <a:r>
              <a:rPr lang="en-US" dirty="0" err="1" smtClean="0"/>
              <a:t>Schinzel</a:t>
            </a:r>
            <a:r>
              <a:rPr lang="en-US" dirty="0" smtClean="0"/>
              <a:t> Sequences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sz="2800" dirty="0" smtClean="0"/>
              <a:t>Each pair of functions intersect in at most s points. </a:t>
            </a:r>
            <a:endParaRPr lang="he-IL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3" y="1571612"/>
            <a:ext cx="5000660" cy="323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Davenport-</a:t>
            </a:r>
            <a:r>
              <a:rPr lang="en-US" dirty="0" err="1" smtClean="0"/>
              <a:t>Schinzel</a:t>
            </a:r>
            <a:r>
              <a:rPr lang="en-US" dirty="0" smtClean="0"/>
              <a:t> Sequences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Each pair of segments intersect once – is it DS(n,1)?</a:t>
            </a:r>
          </a:p>
          <a:p>
            <a:pPr algn="l" rtl="0"/>
            <a:r>
              <a:rPr lang="en-US" dirty="0" smtClean="0"/>
              <a:t>We can convert each segment into a graph of an everywhere-defined function: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 smtClean="0"/>
              <a:t>Each pairs of these curves have at most 3 intersections, and so we have DS sequence of order 3 (no </a:t>
            </a:r>
            <a:r>
              <a:rPr lang="en-US" i="1" dirty="0" err="1" smtClean="0"/>
              <a:t>ababa</a:t>
            </a:r>
            <a:r>
              <a:rPr lang="en-US" dirty="0" smtClean="0"/>
              <a:t>).</a:t>
            </a:r>
          </a:p>
          <a:p>
            <a:pPr algn="l" rtl="0">
              <a:buNone/>
            </a:pPr>
            <a:r>
              <a:rPr lang="en-US" dirty="0"/>
              <a:t>	</a:t>
            </a:r>
            <a:endParaRPr lang="he-I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071810"/>
            <a:ext cx="6005849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upper bound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Let   	be the maximum possible length of Davenport-</a:t>
            </a:r>
            <a:r>
              <a:rPr lang="en-US" sz="2800" dirty="0" err="1" smtClean="0"/>
              <a:t>Schinzel</a:t>
            </a:r>
            <a:r>
              <a:rPr lang="en-US" sz="2800" dirty="0" smtClean="0"/>
              <a:t> sequence of order </a:t>
            </a:r>
            <a:r>
              <a:rPr lang="en-US" sz="2800" i="1" dirty="0" smtClean="0"/>
              <a:t>s</a:t>
            </a:r>
            <a:r>
              <a:rPr lang="en-US" sz="2800" dirty="0" smtClean="0"/>
              <a:t> over </a:t>
            </a:r>
            <a:r>
              <a:rPr lang="en-US" sz="2800" i="1" dirty="0" smtClean="0"/>
              <a:t>n</a:t>
            </a:r>
            <a:r>
              <a:rPr lang="en-US" sz="2800" dirty="0" smtClean="0"/>
              <a:t> symbols.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b="1" i="1" dirty="0" smtClean="0"/>
              <a:t>Theorem</a:t>
            </a:r>
            <a:r>
              <a:rPr lang="en-US" sz="2800" dirty="0" smtClean="0"/>
              <a:t>:          = n</a:t>
            </a:r>
          </a:p>
          <a:p>
            <a:pPr algn="l" rtl="0"/>
            <a:r>
              <a:rPr lang="en-US" sz="2800" b="1" i="1" dirty="0" smtClean="0"/>
              <a:t>Proof</a:t>
            </a:r>
            <a:r>
              <a:rPr lang="en-US" sz="2800" dirty="0" smtClean="0"/>
              <a:t>:</a:t>
            </a:r>
          </a:p>
          <a:p>
            <a:pPr lvl="1" algn="l" rtl="0"/>
            <a:r>
              <a:rPr lang="en-US" dirty="0" smtClean="0"/>
              <a:t> Let </a:t>
            </a:r>
            <a:r>
              <a:rPr lang="en-US" i="1" dirty="0" smtClean="0"/>
              <a:t>U</a:t>
            </a:r>
            <a:r>
              <a:rPr lang="en-US" dirty="0" smtClean="0"/>
              <a:t> be a DS(n,1)-sequence.</a:t>
            </a:r>
          </a:p>
          <a:p>
            <a:pPr lvl="1" algn="l" rtl="0"/>
            <a:r>
              <a:rPr lang="en-US" i="1" dirty="0" smtClean="0"/>
              <a:t>U</a:t>
            </a:r>
            <a:r>
              <a:rPr lang="en-US" dirty="0" smtClean="0"/>
              <a:t> cannot contain any subsequence </a:t>
            </a:r>
            <a:r>
              <a:rPr lang="en-US" i="1" dirty="0" smtClean="0"/>
              <a:t>a .. b .. a</a:t>
            </a:r>
          </a:p>
          <a:p>
            <a:pPr lvl="1" algn="l" rtl="0"/>
            <a:r>
              <a:rPr lang="en-US" dirty="0"/>
              <a:t>t</a:t>
            </a:r>
            <a:r>
              <a:rPr lang="en-US" dirty="0" smtClean="0"/>
              <a:t>herefore all elements of U are distinct</a:t>
            </a:r>
          </a:p>
          <a:p>
            <a:pPr algn="l" rtl="0"/>
            <a:endParaRPr lang="en-US" dirty="0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473662" y="1631018"/>
          <a:ext cx="785818" cy="487749"/>
        </p:xfrm>
        <a:graphic>
          <a:graphicData uri="http://schemas.openxmlformats.org/presentationml/2006/ole">
            <p:oleObj spid="_x0000_s9219" name="Equation" r:id="rId3" imgW="368280" imgH="228600" progId="Equation.DSMT4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444750" y="3571875"/>
          <a:ext cx="666750" cy="428625"/>
        </p:xfrm>
        <a:graphic>
          <a:graphicData uri="http://schemas.openxmlformats.org/presentationml/2006/ole">
            <p:oleObj spid="_x0000_s9222" name="Equation" r:id="rId4" imgW="355320" imgH="228600" progId="Equation.DSMT4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7000892" y="5572140"/>
          <a:ext cx="1285884" cy="428628"/>
        </p:xfrm>
        <a:graphic>
          <a:graphicData uri="http://schemas.openxmlformats.org/presentationml/2006/ole">
            <p:oleObj spid="_x0000_s9225" name="Equation" r:id="rId5" imgW="609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upper bound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800" b="1" i="1" dirty="0" smtClean="0"/>
              <a:t>Theorem</a:t>
            </a:r>
            <a:r>
              <a:rPr lang="en-US" sz="2800" dirty="0" smtClean="0"/>
              <a:t>: </a:t>
            </a:r>
          </a:p>
          <a:p>
            <a:pPr algn="l" rtl="0"/>
            <a:r>
              <a:rPr lang="en-US" sz="2800" b="1" i="1" dirty="0" smtClean="0"/>
              <a:t>Proof </a:t>
            </a:r>
            <a:r>
              <a:rPr lang="en-US" dirty="0" smtClean="0"/>
              <a:t>(by induction):</a:t>
            </a:r>
          </a:p>
          <a:p>
            <a:pPr lvl="1" algn="l" rtl="0"/>
            <a:r>
              <a:rPr lang="en-US" dirty="0" smtClean="0"/>
              <a:t>Case n=1: …</a:t>
            </a:r>
          </a:p>
          <a:p>
            <a:pPr lvl="1" algn="l" rtl="0"/>
            <a:r>
              <a:rPr lang="en-US" dirty="0" smtClean="0"/>
              <a:t>Suppose the claim holds for n-1, and let </a:t>
            </a:r>
            <a:r>
              <a:rPr lang="en-US" i="1" dirty="0" smtClean="0"/>
              <a:t>U </a:t>
            </a:r>
            <a:r>
              <a:rPr lang="en-US" dirty="0" smtClean="0"/>
              <a:t>be DS(n,2)-sequence. Again assume leftmost occurrence of </a:t>
            </a:r>
            <a:r>
              <a:rPr lang="en-US" i="1" dirty="0" err="1" smtClean="0"/>
              <a:t>i</a:t>
            </a:r>
            <a:r>
              <a:rPr lang="en-US" dirty="0" smtClean="0"/>
              <a:t> before </a:t>
            </a:r>
            <a:r>
              <a:rPr lang="en-US" i="1" dirty="0" smtClean="0"/>
              <a:t>j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&lt;j in </a:t>
            </a:r>
            <a:r>
              <a:rPr lang="en-US" i="1" dirty="0" smtClean="0"/>
              <a:t>U</a:t>
            </a:r>
            <a:r>
              <a:rPr lang="en-US" dirty="0" smtClean="0"/>
              <a:t>.</a:t>
            </a:r>
          </a:p>
          <a:p>
            <a:pPr lvl="1" algn="l" rtl="0"/>
            <a:r>
              <a:rPr lang="en-US" dirty="0" smtClean="0"/>
              <a:t>Then </a:t>
            </a:r>
            <a:r>
              <a:rPr lang="en-US" b="1" dirty="0" smtClean="0"/>
              <a:t>n has only 1 occurrence</a:t>
            </a:r>
            <a:r>
              <a:rPr lang="en-US" dirty="0" smtClean="0"/>
              <a:t> in </a:t>
            </a:r>
            <a:r>
              <a:rPr lang="en-US" i="1" dirty="0" smtClean="0"/>
              <a:t>U </a:t>
            </a:r>
            <a:r>
              <a:rPr lang="en-US" dirty="0" smtClean="0"/>
              <a:t>or else the forbidden pattern (.. </a:t>
            </a:r>
            <a:r>
              <a:rPr lang="en-US" i="1" dirty="0" smtClean="0"/>
              <a:t>x .. n .. x .. n) </a:t>
            </a:r>
            <a:r>
              <a:rPr lang="en-US" dirty="0" smtClean="0"/>
              <a:t>appears</a:t>
            </a:r>
          </a:p>
          <a:p>
            <a:pPr lvl="1" algn="l" rtl="0"/>
            <a:r>
              <a:rPr lang="en-US" dirty="0" smtClean="0"/>
              <a:t>Remove the appearance of n and at most one of its neighbors if they are equal.</a:t>
            </a:r>
          </a:p>
          <a:p>
            <a:pPr lvl="1" algn="l" rtl="0"/>
            <a:endParaRPr lang="en-US" dirty="0" smtClean="0"/>
          </a:p>
          <a:p>
            <a:pPr lvl="1" algn="l" rtl="0"/>
            <a:endParaRPr lang="he-IL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500298" y="1571612"/>
          <a:ext cx="1781184" cy="471490"/>
        </p:xfrm>
        <a:graphic>
          <a:graphicData uri="http://schemas.openxmlformats.org/presentationml/2006/ole">
            <p:oleObj spid="_x0000_s10243" name="Equation" r:id="rId3" imgW="863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upper bound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resulting sequence is DS(n-1,2) and has one or two elements less.</a:t>
            </a:r>
          </a:p>
          <a:p>
            <a:pPr algn="l" rtl="0"/>
            <a:r>
              <a:rPr lang="en-US" dirty="0" smtClean="0"/>
              <a:t>Therefore D(n,2) has 2*(n-1) -1 + 2 =</a:t>
            </a:r>
          </a:p>
          <a:p>
            <a:pPr lvl="1" algn="l" rtl="0">
              <a:buNone/>
            </a:pPr>
            <a:r>
              <a:rPr lang="en-US" dirty="0" smtClean="0"/>
              <a:t>= 2n -3 + 2 = 2n – 1 length at most.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upper bound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Determining asymptotic of	     is hard</a:t>
            </a:r>
          </a:p>
          <a:p>
            <a:pPr lvl="1" algn="l" rtl="0"/>
            <a:r>
              <a:rPr lang="en-US" dirty="0" smtClean="0"/>
              <a:t>Was first posed on 1965.</a:t>
            </a:r>
          </a:p>
          <a:p>
            <a:pPr lvl="1" algn="l" rtl="0"/>
            <a:r>
              <a:rPr lang="en-US" dirty="0" smtClean="0"/>
              <a:t>Solved in the mid-1980s.  </a:t>
            </a:r>
          </a:p>
          <a:p>
            <a:pPr algn="l" rtl="0"/>
            <a:r>
              <a:rPr lang="en-US" sz="2800" b="1" i="1" dirty="0" smtClean="0"/>
              <a:t>Proposition</a:t>
            </a:r>
            <a:r>
              <a:rPr lang="en-US" dirty="0" smtClean="0"/>
              <a:t>: </a:t>
            </a:r>
          </a:p>
          <a:p>
            <a:pPr algn="l" rtl="0"/>
            <a:r>
              <a:rPr lang="en-US" sz="2800" b="1" i="1" dirty="0" smtClean="0"/>
              <a:t>Proof:</a:t>
            </a:r>
            <a:r>
              <a:rPr lang="en-US" b="1" i="1" dirty="0" smtClean="0"/>
              <a:t> </a:t>
            </a:r>
          </a:p>
          <a:p>
            <a:pPr lvl="1" algn="l" rtl="0"/>
            <a:r>
              <a:rPr lang="en-US" dirty="0" smtClean="0"/>
              <a:t>Let w be DS(n,3).</a:t>
            </a:r>
          </a:p>
          <a:p>
            <a:pPr lvl="1" algn="l" rtl="0"/>
            <a:r>
              <a:rPr lang="en-US" dirty="0" smtClean="0"/>
              <a:t>if the length of w is </a:t>
            </a:r>
            <a:r>
              <a:rPr lang="en-US" i="1" dirty="0" smtClean="0"/>
              <a:t>m, </a:t>
            </a:r>
            <a:r>
              <a:rPr lang="en-US" dirty="0" smtClean="0"/>
              <a:t>there is a symbol </a:t>
            </a:r>
            <a:r>
              <a:rPr lang="en-US" i="1" dirty="0" smtClean="0"/>
              <a:t>a</a:t>
            </a:r>
            <a:r>
              <a:rPr lang="en-US" dirty="0" smtClean="0"/>
              <a:t> occurring at most       times in w.</a:t>
            </a:r>
            <a:endParaRPr lang="he-IL" dirty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5429256" y="1643050"/>
          <a:ext cx="928694" cy="576431"/>
        </p:xfrm>
        <a:graphic>
          <a:graphicData uri="http://schemas.openxmlformats.org/presentationml/2006/ole">
            <p:oleObj spid="_x0000_s11267" name="Equation" r:id="rId3" imgW="368280" imgH="228600" progId="Equation.DSMT4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2857488" y="3286124"/>
          <a:ext cx="4286280" cy="571504"/>
        </p:xfrm>
        <a:graphic>
          <a:graphicData uri="http://schemas.openxmlformats.org/presentationml/2006/ole">
            <p:oleObj spid="_x0000_s11270" name="Equation" r:id="rId4" imgW="1714320" imgH="228600" progId="Equation.DSMT4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3929058" y="5286388"/>
          <a:ext cx="285752" cy="590554"/>
        </p:xfrm>
        <a:graphic>
          <a:graphicData uri="http://schemas.openxmlformats.org/presentationml/2006/ole">
            <p:oleObj spid="_x0000_s11272" name="Equation" r:id="rId5" imgW="1904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upper bound – </a:t>
            </a:r>
            <a:r>
              <a:rPr lang="en-US" i="1" dirty="0" smtClean="0"/>
              <a:t>proof(cont.)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Let us remove all occurrences of </a:t>
            </a:r>
            <a:r>
              <a:rPr lang="en-US" i="1" dirty="0" smtClean="0"/>
              <a:t>a</a:t>
            </a:r>
            <a:r>
              <a:rPr lang="en-US" dirty="0" smtClean="0"/>
              <a:t> from w.</a:t>
            </a:r>
          </a:p>
          <a:p>
            <a:pPr lvl="1" algn="l" rtl="0"/>
            <a:r>
              <a:rPr lang="en-US" dirty="0" smtClean="0"/>
              <a:t>The resulting sequence can contain pairs of identical adjacent symbols</a:t>
            </a:r>
          </a:p>
          <a:p>
            <a:pPr lvl="1" algn="l" rtl="0"/>
            <a:r>
              <a:rPr lang="en-US" dirty="0" smtClean="0"/>
              <a:t>But there are only 2 pairs at most – the ones of the first and last occurrence of </a:t>
            </a:r>
            <a:r>
              <a:rPr lang="en-US" i="1" dirty="0" smtClean="0"/>
              <a:t>a </a:t>
            </a:r>
            <a:r>
              <a:rPr lang="en-US" dirty="0" smtClean="0"/>
              <a:t>in w.</a:t>
            </a:r>
          </a:p>
          <a:p>
            <a:pPr lvl="1" algn="l" rtl="0"/>
            <a:r>
              <a:rPr lang="en-US" dirty="0" smtClean="0"/>
              <a:t>Else, we would get the sequence (.. a .. </a:t>
            </a:r>
            <a:r>
              <a:rPr lang="en-US" dirty="0" err="1" smtClean="0"/>
              <a:t>bab</a:t>
            </a:r>
            <a:r>
              <a:rPr lang="en-US" dirty="0" smtClean="0"/>
              <a:t> .. a ..)</a:t>
            </a:r>
          </a:p>
          <a:p>
            <a:pPr algn="l" rtl="0"/>
            <a:r>
              <a:rPr lang="en-US" dirty="0" smtClean="0"/>
              <a:t>By deleting all the </a:t>
            </a:r>
            <a:r>
              <a:rPr lang="en-US" i="1" dirty="0" smtClean="0"/>
              <a:t>a</a:t>
            </a:r>
            <a:r>
              <a:rPr lang="en-US" dirty="0" smtClean="0"/>
              <a:t> and at most 2 symbols we get DS(n-1,3)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upper bound – </a:t>
            </a:r>
            <a:r>
              <a:rPr lang="en-US" i="1" dirty="0" smtClean="0"/>
              <a:t>proof(cont.)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sz="3000" dirty="0" smtClean="0"/>
              <a:t>We get the recurrence: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sz="3000" dirty="0" smtClean="0"/>
              <a:t>Which can be written as: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sz="3000" dirty="0" smtClean="0"/>
              <a:t>We know that		     and so we get: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And so :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571868" y="2000240"/>
          <a:ext cx="3881611" cy="727496"/>
        </p:xfrm>
        <a:graphic>
          <a:graphicData uri="http://schemas.openxmlformats.org/presentationml/2006/ole">
            <p:oleObj spid="_x0000_s12291" name="Equation" r:id="rId3" imgW="1714320" imgH="393480" progId="Equation.DSMT4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571868" y="3357562"/>
          <a:ext cx="2571768" cy="681409"/>
        </p:xfrm>
        <a:graphic>
          <a:graphicData uri="http://schemas.openxmlformats.org/presentationml/2006/ole">
            <p:oleObj spid="_x0000_s12292" name="Equation" r:id="rId4" imgW="1485720" imgH="393480" progId="Equation.DSMT4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143240" y="4143380"/>
          <a:ext cx="1266832" cy="542928"/>
        </p:xfrm>
        <a:graphic>
          <a:graphicData uri="http://schemas.openxmlformats.org/presentationml/2006/ole">
            <p:oleObj spid="_x0000_s12294" name="Equation" r:id="rId5" imgW="533160" imgH="2286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089400" y="2019300"/>
          <a:ext cx="914400" cy="198438"/>
        </p:xfrm>
        <a:graphic>
          <a:graphicData uri="http://schemas.openxmlformats.org/presentationml/2006/ole">
            <p:oleObj spid="_x0000_s12295" name="Equation" r:id="rId6" imgW="914400" imgH="198720" progId="Equation.DSMT4">
              <p:embed/>
            </p:oleObj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3643306" y="4786322"/>
          <a:ext cx="3401371" cy="642942"/>
        </p:xfrm>
        <a:graphic>
          <a:graphicData uri="http://schemas.openxmlformats.org/presentationml/2006/ole">
            <p:oleObj spid="_x0000_s12298" name="Equation" r:id="rId7" imgW="2082600" imgH="393480" progId="Equation.DSMT4">
              <p:embed/>
            </p:oleObj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3714744" y="5929330"/>
          <a:ext cx="2805926" cy="500066"/>
        </p:xfrm>
        <a:graphic>
          <a:graphicData uri="http://schemas.openxmlformats.org/presentationml/2006/ole">
            <p:oleObj spid="_x0000_s12300" name="Equation" r:id="rId8" imgW="12826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linear complexity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Maybe the upper bound is O(n)?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 smtClean="0"/>
              <a:t>Theorem</a:t>
            </a:r>
            <a:r>
              <a:rPr lang="en-US" sz="2800" dirty="0" smtClean="0"/>
              <a:t>(</a:t>
            </a:r>
            <a:r>
              <a:rPr lang="en-US" sz="2800" i="1" dirty="0" smtClean="0"/>
              <a:t>7.2.1</a:t>
            </a:r>
            <a:r>
              <a:rPr lang="en-US" sz="2800" dirty="0" smtClean="0"/>
              <a:t>)</a:t>
            </a:r>
            <a:r>
              <a:rPr lang="en-US" dirty="0" smtClean="0"/>
              <a:t>: </a:t>
            </a:r>
          </a:p>
          <a:p>
            <a:pPr algn="l" rtl="0">
              <a:buNone/>
            </a:pPr>
            <a:r>
              <a:rPr lang="en-US" dirty="0"/>
              <a:t>	</a:t>
            </a:r>
            <a:r>
              <a:rPr lang="en-US" dirty="0" smtClean="0"/>
              <a:t>The function	        is </a:t>
            </a:r>
            <a:r>
              <a:rPr lang="en-US" dirty="0" err="1" smtClean="0"/>
              <a:t>superlinear</a:t>
            </a:r>
            <a:r>
              <a:rPr lang="en-US" dirty="0" smtClean="0"/>
              <a:t> – for every C there exists an </a:t>
            </a:r>
            <a:r>
              <a:rPr lang="en-US" i="1" dirty="0" smtClean="0"/>
              <a:t>n</a:t>
            </a:r>
            <a:r>
              <a:rPr lang="en-US" sz="1600" dirty="0" smtClean="0"/>
              <a:t>0</a:t>
            </a:r>
            <a:r>
              <a:rPr lang="en-US" sz="2800" dirty="0"/>
              <a:t> </a:t>
            </a:r>
            <a:r>
              <a:rPr lang="en-US" dirty="0"/>
              <a:t>such that </a:t>
            </a:r>
            <a:r>
              <a:rPr lang="el-GR" i="1" dirty="0" smtClean="0"/>
              <a:t>σ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1600" dirty="0" smtClean="0"/>
              <a:t>0</a:t>
            </a:r>
            <a:r>
              <a:rPr lang="en-US" dirty="0"/>
              <a:t>) </a:t>
            </a:r>
            <a:r>
              <a:rPr lang="en-US" dirty="0" smtClean="0"/>
              <a:t>    C</a:t>
            </a:r>
            <a:r>
              <a:rPr lang="en-US" i="1" dirty="0" smtClean="0"/>
              <a:t>n</a:t>
            </a:r>
            <a:r>
              <a:rPr lang="en-US" sz="1600" dirty="0" smtClean="0"/>
              <a:t>0</a:t>
            </a:r>
            <a:endParaRPr lang="he-IL" dirty="0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071802" y="3429000"/>
          <a:ext cx="742950" cy="439738"/>
        </p:xfrm>
        <a:graphic>
          <a:graphicData uri="http://schemas.openxmlformats.org/presentationml/2006/ole">
            <p:oleObj spid="_x0000_s13315" name="Equation" r:id="rId3" imgW="342720" imgH="203040" progId="Equation.DSMT4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6215074" y="3929066"/>
          <a:ext cx="344657" cy="357190"/>
        </p:xfrm>
        <a:graphic>
          <a:graphicData uri="http://schemas.openxmlformats.org/presentationml/2006/ole">
            <p:oleObj spid="_x0000_s13317" name="Equation" r:id="rId4" imgW="12672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the menu?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Lower Envelopes</a:t>
            </a:r>
          </a:p>
          <a:p>
            <a:pPr algn="l" rtl="0"/>
            <a:r>
              <a:rPr lang="en-US" dirty="0" smtClean="0"/>
              <a:t>Davenport-</a:t>
            </a:r>
            <a:r>
              <a:rPr lang="en-US" dirty="0" err="1" smtClean="0"/>
              <a:t>Schinzel</a:t>
            </a:r>
            <a:r>
              <a:rPr lang="en-US" dirty="0" smtClean="0"/>
              <a:t> Sequences</a:t>
            </a:r>
          </a:p>
          <a:p>
            <a:pPr algn="l" rtl="0"/>
            <a:r>
              <a:rPr lang="en-US" dirty="0" smtClean="0"/>
              <a:t>Trivial upper bound</a:t>
            </a:r>
          </a:p>
          <a:p>
            <a:pPr algn="l" rtl="0"/>
            <a:r>
              <a:rPr lang="en-US" dirty="0" smtClean="0"/>
              <a:t>Super linear complexity*</a:t>
            </a:r>
          </a:p>
          <a:p>
            <a:pPr algn="l" rtl="0"/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Tight </a:t>
            </a: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upper bound</a:t>
            </a:r>
          </a:p>
          <a:p>
            <a:pPr algn="l" rtl="0"/>
            <a:endParaRPr lang="he-IL" dirty="0"/>
          </a:p>
        </p:txBody>
      </p:sp>
      <p:pic>
        <p:nvPicPr>
          <p:cNvPr id="4" name="Picture 3" descr="Schnitzel Wiener 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2071678"/>
            <a:ext cx="1394700" cy="938740"/>
          </a:xfrm>
          <a:prstGeom prst="rect">
            <a:avLst/>
          </a:prstGeom>
        </p:spPr>
      </p:pic>
      <p:pic>
        <p:nvPicPr>
          <p:cNvPr id="5" name="Picture 4" descr="808envel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1285860"/>
            <a:ext cx="1495428" cy="104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en-US" dirty="0" smtClean="0"/>
              <a:t>Lower Envelope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Informal definition: </a:t>
            </a:r>
          </a:p>
          <a:p>
            <a:pPr lvl="1" algn="l" rtl="0"/>
            <a:r>
              <a:rPr lang="en-US" dirty="0" smtClean="0"/>
              <a:t>The part that can be seen by observer sitting</a:t>
            </a:r>
            <a:br>
              <a:rPr lang="en-US" dirty="0" smtClean="0"/>
            </a:br>
            <a:r>
              <a:rPr lang="en-US" dirty="0" smtClean="0"/>
              <a:t>at 	       and looking upward.</a:t>
            </a:r>
          </a:p>
          <a:p>
            <a:pPr lvl="1" algn="l" rtl="0"/>
            <a:endParaRPr lang="en-US" dirty="0"/>
          </a:p>
          <a:p>
            <a:pPr lvl="1" algn="l" rtl="0"/>
            <a:endParaRPr lang="en-US" dirty="0" smtClean="0"/>
          </a:p>
          <a:p>
            <a:pPr lvl="1" algn="l" rtl="0">
              <a:buNone/>
            </a:pPr>
            <a:endParaRPr lang="en-US" dirty="0" smtClean="0"/>
          </a:p>
          <a:p>
            <a:pPr lvl="1" algn="l" rtl="0">
              <a:buNone/>
            </a:pPr>
            <a:endParaRPr lang="en-US" dirty="0"/>
          </a:p>
          <a:p>
            <a:pPr algn="l" rtl="0"/>
            <a:r>
              <a:rPr lang="en-US" dirty="0" smtClean="0"/>
              <a:t>Lower Envelope is the graph of the </a:t>
            </a:r>
            <a:r>
              <a:rPr lang="en-US" dirty="0" err="1" smtClean="0"/>
              <a:t>pointwise</a:t>
            </a:r>
            <a:r>
              <a:rPr lang="en-US" dirty="0" smtClean="0"/>
              <a:t> minimum of the (partially defined) functions.</a:t>
            </a:r>
          </a:p>
          <a:p>
            <a:pPr lvl="1" algn="l" rtl="0">
              <a:buNone/>
            </a:pPr>
            <a:endParaRPr lang="he-I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89400" y="2019300"/>
          <a:ext cx="914400" cy="198438"/>
        </p:xfrm>
        <a:graphic>
          <a:graphicData uri="http://schemas.openxmlformats.org/presentationml/2006/ole">
            <p:oleObj spid="_x0000_s1026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14480" y="2571744"/>
          <a:ext cx="1060952" cy="458790"/>
        </p:xfrm>
        <a:graphic>
          <a:graphicData uri="http://schemas.openxmlformats.org/presentationml/2006/ole">
            <p:oleObj spid="_x0000_s1027" name="Equation" r:id="rId4" imgW="469800" imgH="203040" progId="Equation.DSMT4">
              <p:embed/>
            </p:oleObj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2928934"/>
            <a:ext cx="447475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Let		be the maximum number of pieces in the lower envelope. </a:t>
            </a:r>
          </a:p>
          <a:p>
            <a:pPr algn="l" rtl="0"/>
            <a:r>
              <a:rPr lang="en-US" dirty="0" smtClean="0"/>
              <a:t>We are interested in finding upper bound to</a:t>
            </a:r>
          </a:p>
          <a:p>
            <a:pPr algn="l" rtl="0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l" rtl="0"/>
            <a:r>
              <a:rPr lang="en-US" dirty="0" smtClean="0"/>
              <a:t>Davenport-</a:t>
            </a:r>
            <a:r>
              <a:rPr lang="en-US" dirty="0" err="1" smtClean="0"/>
              <a:t>Schinzel</a:t>
            </a:r>
            <a:r>
              <a:rPr lang="en-US" dirty="0" smtClean="0"/>
              <a:t> Seq. is a combinatorial abstraction of lower envelopes that is used to obtain a tight upper bound.</a:t>
            </a:r>
          </a:p>
          <a:p>
            <a:pPr algn="l" rtl="0"/>
            <a:endParaRPr lang="he-IL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Davenport-</a:t>
            </a:r>
            <a:r>
              <a:rPr lang="en-US" dirty="0" err="1" smtClean="0"/>
              <a:t>Schinzel</a:t>
            </a:r>
            <a:r>
              <a:rPr lang="en-US" dirty="0" smtClean="0"/>
              <a:t> Sequences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00166" y="1714488"/>
          <a:ext cx="742954" cy="440269"/>
        </p:xfrm>
        <a:graphic>
          <a:graphicData uri="http://schemas.openxmlformats.org/presentationml/2006/ole">
            <p:oleObj spid="_x0000_s2051" name="Equation" r:id="rId3" imgW="342720" imgH="20304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000100" y="3286124"/>
          <a:ext cx="742950" cy="439738"/>
        </p:xfrm>
        <a:graphic>
          <a:graphicData uri="http://schemas.openxmlformats.org/presentationml/2006/ole">
            <p:oleObj spid="_x0000_s2054" name="Equation" r:id="rId4" imgW="3427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Davenport-</a:t>
            </a:r>
            <a:r>
              <a:rPr lang="en-US" dirty="0" err="1" smtClean="0"/>
              <a:t>Schinzel</a:t>
            </a:r>
            <a:r>
              <a:rPr lang="en-US" dirty="0" smtClean="0"/>
              <a:t> Sequences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Let us consider a finite set of curves in the plain:</a:t>
            </a:r>
          </a:p>
          <a:p>
            <a:pPr algn="l" rtl="0"/>
            <a:endParaRPr lang="en-US" sz="2800" dirty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/>
          </a:p>
          <a:p>
            <a:pPr algn="l" rtl="0"/>
            <a:r>
              <a:rPr lang="en-US" sz="2800" dirty="0" smtClean="0"/>
              <a:t>Suppose that each curve is a graph of continuous function </a:t>
            </a:r>
          </a:p>
          <a:p>
            <a:pPr algn="l" rtl="0"/>
            <a:r>
              <a:rPr lang="en-US" sz="2800" dirty="0" smtClean="0"/>
              <a:t>Assume that every two curves intersect at most s points for some constant 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285992"/>
            <a:ext cx="46005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214546" y="4143380"/>
          <a:ext cx="1112166" cy="420820"/>
        </p:xfrm>
        <a:graphic>
          <a:graphicData uri="http://schemas.openxmlformats.org/presentationml/2006/ole">
            <p:oleObj spid="_x0000_s3077" name="Equation" r:id="rId4" imgW="4698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Davenport-</a:t>
            </a:r>
            <a:r>
              <a:rPr lang="en-US" dirty="0" err="1" smtClean="0"/>
              <a:t>Schinzel</a:t>
            </a:r>
            <a:r>
              <a:rPr lang="en-US" dirty="0" smtClean="0"/>
              <a:t> Sequences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Let us number the curves 1 through n, and write down the sequence of the numbers along the lower envelope: </a:t>
            </a:r>
          </a:p>
          <a:p>
            <a:pPr algn="l" rtl="0"/>
            <a:endParaRPr lang="en-US" sz="2800" dirty="0"/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We obtain a sequence a</a:t>
            </a:r>
            <a:r>
              <a:rPr lang="en-US" sz="1600" dirty="0" smtClean="0"/>
              <a:t>1</a:t>
            </a:r>
            <a:r>
              <a:rPr lang="en-US" sz="2800" dirty="0" smtClean="0"/>
              <a:t>a</a:t>
            </a:r>
            <a:r>
              <a:rPr lang="en-US" sz="1600" dirty="0" smtClean="0"/>
              <a:t>2 </a:t>
            </a:r>
            <a:r>
              <a:rPr lang="en-US" sz="2800" dirty="0" smtClean="0"/>
              <a:t>... a</a:t>
            </a:r>
            <a:r>
              <a:rPr lang="en-US" sz="1600" dirty="0" smtClean="0"/>
              <a:t>m</a:t>
            </a:r>
            <a:r>
              <a:rPr lang="en-US" sz="2800" dirty="0" smtClean="0"/>
              <a:t> with the properties:</a:t>
            </a:r>
          </a:p>
          <a:p>
            <a:pPr algn="l" rtl="0"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(1)  </a:t>
            </a:r>
            <a:endParaRPr lang="en-US" sz="2400" dirty="0"/>
          </a:p>
          <a:p>
            <a:pPr algn="l" rtl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(2) 	No two adjacent terms coincide; i.e. , </a:t>
            </a:r>
          </a:p>
          <a:p>
            <a:pPr algn="l" rtl="0">
              <a:buNone/>
            </a:pPr>
            <a:r>
              <a:rPr lang="en-US" sz="2400" dirty="0"/>
              <a:t>	</a:t>
            </a:r>
            <a:endParaRPr lang="en-US" sz="28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428868"/>
            <a:ext cx="41243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089400" y="2019300"/>
          <a:ext cx="914400" cy="198438"/>
        </p:xfrm>
        <a:graphic>
          <a:graphicData uri="http://schemas.openxmlformats.org/presentationml/2006/ole">
            <p:oleObj spid="_x0000_s4101" name="Equation" r:id="rId4" imgW="914400" imgH="19872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072198" y="5000636"/>
          <a:ext cx="1071570" cy="484758"/>
        </p:xfrm>
        <a:graphic>
          <a:graphicData uri="http://schemas.openxmlformats.org/presentationml/2006/ole">
            <p:oleObj spid="_x0000_s4102" name="Equation" r:id="rId5" imgW="533160" imgH="241200" progId="Equation.DSMT4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428728" y="4572008"/>
          <a:ext cx="2000264" cy="459831"/>
        </p:xfrm>
        <a:graphic>
          <a:graphicData uri="http://schemas.openxmlformats.org/presentationml/2006/ole">
            <p:oleObj spid="_x0000_s4103" name="Equation" r:id="rId6" imgW="11048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Davenport-</a:t>
            </a:r>
            <a:r>
              <a:rPr lang="en-US" dirty="0" err="1" smtClean="0"/>
              <a:t>Schinzel</a:t>
            </a:r>
            <a:r>
              <a:rPr lang="en-US" dirty="0" smtClean="0"/>
              <a:t> Sequences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(3)	There is no subsequence of the form:</a:t>
            </a:r>
          </a:p>
          <a:p>
            <a:pPr algn="l" rtl="0">
              <a:buNone/>
            </a:pPr>
            <a:endParaRPr lang="en-US" sz="2800" dirty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			</a:t>
            </a:r>
          </a:p>
          <a:p>
            <a:pPr algn="l" rtl="0">
              <a:buNone/>
            </a:pPr>
            <a:r>
              <a:rPr lang="en-US" sz="2800" dirty="0" smtClean="0"/>
              <a:t>	</a:t>
            </a:r>
            <a:r>
              <a:rPr lang="en-US" sz="2400" i="1" dirty="0" smtClean="0"/>
              <a:t>note</a:t>
            </a:r>
            <a:r>
              <a:rPr lang="en-US" sz="2400" dirty="0" smtClean="0"/>
              <a:t>:  between an occurrence a curve </a:t>
            </a:r>
            <a:r>
              <a:rPr lang="en-US" sz="2400" i="1" dirty="0" smtClean="0"/>
              <a:t>a</a:t>
            </a:r>
            <a:r>
              <a:rPr lang="en-US" sz="2400" dirty="0" smtClean="0"/>
              <a:t> and occurrence of a  curve </a:t>
            </a:r>
            <a:r>
              <a:rPr lang="en-US" sz="2400" i="1" dirty="0" smtClean="0"/>
              <a:t>b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dirty="0" smtClean="0"/>
              <a:t> and b have to intersect.</a:t>
            </a:r>
            <a:r>
              <a:rPr lang="en-US" sz="2800" dirty="0" smtClean="0"/>
              <a:t> </a:t>
            </a:r>
            <a:endParaRPr lang="en-US" sz="2800" dirty="0"/>
          </a:p>
          <a:p>
            <a:pPr algn="l" rtl="0">
              <a:buNone/>
            </a:pPr>
            <a:endParaRPr lang="he-IL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571744"/>
            <a:ext cx="41814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Davenport-</a:t>
            </a:r>
            <a:r>
              <a:rPr lang="en-US" dirty="0" err="1" smtClean="0"/>
              <a:t>Schinzel</a:t>
            </a:r>
            <a:r>
              <a:rPr lang="en-US" dirty="0" smtClean="0"/>
              <a:t> Sequences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Theorem: Each D-S sequence</a:t>
            </a:r>
            <a:r>
              <a:rPr lang="en-US" dirty="0" smtClean="0"/>
              <a:t> </a:t>
            </a:r>
            <a:r>
              <a:rPr lang="en-US" dirty="0" smtClean="0"/>
              <a:t>of order </a:t>
            </a:r>
            <a:r>
              <a:rPr lang="en-US" i="1" dirty="0" smtClean="0"/>
              <a:t>s</a:t>
            </a:r>
            <a:r>
              <a:rPr lang="en-US" dirty="0" smtClean="0"/>
              <a:t> over </a:t>
            </a:r>
            <a:r>
              <a:rPr lang="en-US" i="1" dirty="0" smtClean="0"/>
              <a:t>n</a:t>
            </a:r>
            <a:r>
              <a:rPr lang="en-US" dirty="0" smtClean="0"/>
              <a:t> symbols corresponds to the lower envelope of a suitable set of n curves with </a:t>
            </a:r>
            <a:r>
              <a:rPr lang="en-US" b="1" dirty="0" smtClean="0"/>
              <a:t>at most</a:t>
            </a:r>
            <a:r>
              <a:rPr lang="en-US" dirty="0" smtClean="0"/>
              <a:t> s intersections between each pair.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Given DS sequence </a:t>
            </a:r>
            <a:r>
              <a:rPr lang="en-US" dirty="0" smtClean="0"/>
              <a:t>U=(a</a:t>
            </a:r>
            <a:r>
              <a:rPr lang="en-US" sz="1800" i="1" dirty="0" smtClean="0"/>
              <a:t>1</a:t>
            </a:r>
            <a:r>
              <a:rPr lang="en-US" dirty="0" smtClean="0"/>
              <a:t>a</a:t>
            </a:r>
            <a:r>
              <a:rPr lang="en-US" sz="1800" i="1" dirty="0" smtClean="0"/>
              <a:t>2</a:t>
            </a:r>
            <a:r>
              <a:rPr lang="en-US" sz="1800" dirty="0" smtClean="0"/>
              <a:t> </a:t>
            </a:r>
            <a:r>
              <a:rPr lang="en-US" dirty="0" smtClean="0"/>
              <a:t>... a</a:t>
            </a:r>
            <a:r>
              <a:rPr lang="en-US" sz="1800" i="1" dirty="0" smtClean="0"/>
              <a:t>m</a:t>
            </a:r>
            <a:r>
              <a:rPr lang="en-US" dirty="0" smtClean="0"/>
              <a:t>)</a:t>
            </a:r>
            <a:r>
              <a:rPr lang="en-US" dirty="0" smtClean="0"/>
              <a:t> of order s over n symbols:</a:t>
            </a:r>
          </a:p>
          <a:p>
            <a:pPr lvl="1" algn="l" rtl="0"/>
            <a:r>
              <a:rPr lang="en-US" dirty="0" smtClean="0"/>
              <a:t>Suppose that the leftmost appearance of symbol </a:t>
            </a:r>
            <a:r>
              <a:rPr lang="en-US" i="1" dirty="0" err="1" smtClean="0"/>
              <a:t>i</a:t>
            </a:r>
            <a:r>
              <a:rPr lang="en-US" dirty="0" smtClean="0"/>
              <a:t> precedes the leftmost appearance of </a:t>
            </a:r>
            <a:r>
              <a:rPr lang="en-US" i="1" dirty="0" smtClean="0"/>
              <a:t>j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i="1" dirty="0" smtClean="0"/>
              <a:t>I </a:t>
            </a:r>
            <a:r>
              <a:rPr lang="en-US" dirty="0" smtClean="0"/>
              <a:t>&lt; </a:t>
            </a:r>
            <a:r>
              <a:rPr lang="en-US" i="1" dirty="0" smtClean="0"/>
              <a:t>j</a:t>
            </a:r>
          </a:p>
          <a:p>
            <a:pPr lvl="1" algn="l" rtl="0"/>
            <a:r>
              <a:rPr lang="en-US" dirty="0" smtClean="0"/>
              <a:t>Choose </a:t>
            </a:r>
            <a:r>
              <a:rPr lang="en-US" i="1" dirty="0" smtClean="0"/>
              <a:t>m-1</a:t>
            </a:r>
            <a:r>
              <a:rPr lang="en-US" dirty="0" smtClean="0"/>
              <a:t> transition points on the x-axis, and </a:t>
            </a:r>
            <a:br>
              <a:rPr lang="en-US" dirty="0" smtClean="0"/>
            </a:br>
            <a:r>
              <a:rPr lang="en-US" dirty="0" smtClean="0"/>
              <a:t>n+m-1 distinct horizontal levels, at </a:t>
            </a:r>
            <a:r>
              <a:rPr lang="en-US" sz="2400" dirty="0" smtClean="0"/>
              <a:t>y=1,2,..,n,-1,</a:t>
            </a:r>
            <a:br>
              <a:rPr lang="en-US" sz="2400" dirty="0" smtClean="0"/>
            </a:br>
            <a:r>
              <a:rPr lang="en-US" sz="2400" dirty="0" smtClean="0"/>
              <a:t>-2,…,-(m-1).</a:t>
            </a:r>
          </a:p>
          <a:p>
            <a:pPr lvl="1" algn="l" rtl="0"/>
            <a:r>
              <a:rPr lang="en-US" sz="2400" dirty="0" smtClean="0"/>
              <a:t>For each symbol                     the graph </a:t>
            </a:r>
            <a:r>
              <a:rPr lang="en-US" i="1" dirty="0" err="1" smtClean="0"/>
              <a:t>f</a:t>
            </a:r>
            <a:r>
              <a:rPr lang="en-US" sz="2400" i="1" dirty="0" err="1" smtClean="0"/>
              <a:t>a</a:t>
            </a:r>
            <a:r>
              <a:rPr lang="en-US" sz="2400" dirty="0" smtClean="0"/>
              <a:t> is horizontal at one of this levels except for short intervals near of the transition points.  </a:t>
            </a:r>
            <a:endParaRPr lang="he-IL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Davenport-</a:t>
            </a:r>
            <a:r>
              <a:rPr lang="en-US" dirty="0" err="1" smtClean="0"/>
              <a:t>Schinzel</a:t>
            </a:r>
            <a:r>
              <a:rPr lang="en-US" dirty="0" smtClean="0"/>
              <a:t> Sequences</a:t>
            </a:r>
            <a:endParaRPr lang="he-IL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89400" y="2019300"/>
          <a:ext cx="914400" cy="198438"/>
        </p:xfrm>
        <a:graphic>
          <a:graphicData uri="http://schemas.openxmlformats.org/presentationml/2006/ole">
            <p:oleObj spid="_x0000_s6146" name="Equation" r:id="rId3" imgW="914400" imgH="19872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397310" y="4611764"/>
          <a:ext cx="1214447" cy="386415"/>
        </p:xfrm>
        <a:graphic>
          <a:graphicData uri="http://schemas.openxmlformats.org/presentationml/2006/ole">
            <p:oleObj spid="_x0000_s6147" name="Equation" r:id="rId4" imgW="5587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12675</TotalTime>
  <Words>493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MathType 6.0 Equation</vt:lpstr>
      <vt:lpstr>Lower Envelopes</vt:lpstr>
      <vt:lpstr>What’s on the menu?</vt:lpstr>
      <vt:lpstr>Lower Envelope</vt:lpstr>
      <vt:lpstr>Davenport-Schinzel Sequences</vt:lpstr>
      <vt:lpstr>Davenport-Schinzel Sequences</vt:lpstr>
      <vt:lpstr>Davenport-Schinzel Sequences</vt:lpstr>
      <vt:lpstr>Davenport-Schinzel Sequences</vt:lpstr>
      <vt:lpstr>Davenport-Schinzel Sequences</vt:lpstr>
      <vt:lpstr>Davenport-Schinzel Sequences</vt:lpstr>
      <vt:lpstr>Davenport-Schinzel Sequences</vt:lpstr>
      <vt:lpstr>Davenport-Schinzel Sequences</vt:lpstr>
      <vt:lpstr>Trivial upper bound</vt:lpstr>
      <vt:lpstr>Trivial upper bound</vt:lpstr>
      <vt:lpstr>Trivial upper bound</vt:lpstr>
      <vt:lpstr>Trivial upper bound</vt:lpstr>
      <vt:lpstr>Trivial upper bound – proof(cont.)</vt:lpstr>
      <vt:lpstr>Trivial upper bound – proof(cont.)</vt:lpstr>
      <vt:lpstr>Super linear complexity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Envelopes</dc:title>
  <dc:creator>yuval</dc:creator>
  <cp:lastModifiedBy>yuval</cp:lastModifiedBy>
  <cp:revision>187</cp:revision>
  <dcterms:created xsi:type="dcterms:W3CDTF">2009-05-30T08:07:51Z</dcterms:created>
  <dcterms:modified xsi:type="dcterms:W3CDTF">2009-06-08T03:23:49Z</dcterms:modified>
</cp:coreProperties>
</file>