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  <p:sldId id="303" r:id="rId7"/>
    <p:sldId id="304" r:id="rId8"/>
    <p:sldId id="265" r:id="rId9"/>
    <p:sldId id="266" r:id="rId10"/>
    <p:sldId id="267" r:id="rId11"/>
    <p:sldId id="268" r:id="rId12"/>
    <p:sldId id="269" r:id="rId13"/>
    <p:sldId id="305" r:id="rId14"/>
    <p:sldId id="270" r:id="rId15"/>
    <p:sldId id="306" r:id="rId16"/>
    <p:sldId id="307" r:id="rId17"/>
    <p:sldId id="308" r:id="rId18"/>
    <p:sldId id="271" r:id="rId19"/>
    <p:sldId id="313" r:id="rId20"/>
    <p:sldId id="314" r:id="rId21"/>
    <p:sldId id="276" r:id="rId22"/>
    <p:sldId id="277" r:id="rId23"/>
    <p:sldId id="298" r:id="rId24"/>
    <p:sldId id="315" r:id="rId25"/>
    <p:sldId id="316" r:id="rId26"/>
    <p:sldId id="317" r:id="rId27"/>
    <p:sldId id="279" r:id="rId28"/>
    <p:sldId id="280" r:id="rId29"/>
    <p:sldId id="282" r:id="rId30"/>
    <p:sldId id="281" r:id="rId31"/>
    <p:sldId id="318" r:id="rId32"/>
    <p:sldId id="319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5" autoAdjust="0"/>
    <p:restoredTop sz="94647" autoAdjust="0"/>
  </p:normalViewPr>
  <p:slideViewPr>
    <p:cSldViewPr>
      <p:cViewPr varScale="1">
        <p:scale>
          <a:sx n="111" d="100"/>
          <a:sy n="111" d="100"/>
        </p:scale>
        <p:origin x="-42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7.wmf"/><Relationship Id="rId1" Type="http://schemas.openxmlformats.org/officeDocument/2006/relationships/image" Target="../media/image16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E3B0B-9AE6-4699-84C6-FBC2BCB02D85}" type="datetimeFigureOut">
              <a:rPr lang="en-US"/>
              <a:pPr>
                <a:defRPr/>
              </a:pPr>
              <a:t>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BB937-55D9-447F-9652-71FC1C83E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998C7-723D-4A4E-899F-3E9F9550462A}" type="datetimeFigureOut">
              <a:rPr lang="en-US"/>
              <a:pPr>
                <a:defRPr/>
              </a:pPr>
              <a:t>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A6F93-683B-4133-83C4-200D8CF1B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08E91-9E38-4705-8372-900AE451FB5A}" type="datetimeFigureOut">
              <a:rPr lang="en-US"/>
              <a:pPr>
                <a:defRPr/>
              </a:pPr>
              <a:t>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75F2B-01ED-42D5-810D-9A2C56899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312E7-6491-4261-8A0A-981281DD551B}" type="datetimeFigureOut">
              <a:rPr lang="en-US"/>
              <a:pPr>
                <a:defRPr/>
              </a:pPr>
              <a:t>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E4A0D-E8E0-407D-9654-01AD36C5A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E3D37-F2D9-4B17-9995-E2A45628F6D3}" type="datetimeFigureOut">
              <a:rPr lang="en-US"/>
              <a:pPr>
                <a:defRPr/>
              </a:pPr>
              <a:t>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A2F71-C528-453D-8CE7-98A9FD2411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C6474-716B-43CD-BE38-266A373551EB}" type="datetimeFigureOut">
              <a:rPr lang="en-US"/>
              <a:pPr>
                <a:defRPr/>
              </a:pPr>
              <a:t>1/18/2009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785A3-D55C-4320-80D9-40CB7B3C81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0B491-B1ED-41AA-B6B2-4A56776EB0EA}" type="datetimeFigureOut">
              <a:rPr lang="en-US"/>
              <a:pPr>
                <a:defRPr/>
              </a:pPr>
              <a:t>1/18/2009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2FE2B-E96D-4216-888C-59101BD9B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E97DC-3E1A-466B-9C4E-FE3517D7E5B7}" type="datetimeFigureOut">
              <a:rPr lang="en-US"/>
              <a:pPr>
                <a:defRPr/>
              </a:pPr>
              <a:t>1/18/2009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B83C2-3A6E-4E54-ADD5-C8AD0F676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0868E-FD0E-4533-8675-1A82D9FAE952}" type="datetimeFigureOut">
              <a:rPr lang="en-US"/>
              <a:pPr>
                <a:defRPr/>
              </a:pPr>
              <a:t>1/18/2009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0718E-D5DC-470A-8370-D0C165FA2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69ED5-ED5C-4045-9786-BD7085DECF81}" type="datetimeFigureOut">
              <a:rPr lang="en-US"/>
              <a:pPr>
                <a:defRPr/>
              </a:pPr>
              <a:t>1/18/2009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4426F-7EDA-4A73-B42F-FD7DE92FE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8F128-98ED-4639-A7BA-E1A0BC71DD76}" type="datetimeFigureOut">
              <a:rPr lang="en-US"/>
              <a:pPr>
                <a:defRPr/>
              </a:pPr>
              <a:t>1/18/2009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5E908-25FB-4E85-8C20-B3BB772B2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7EB9656-0757-44EB-ABEA-67D206223F68}" type="datetimeFigureOut">
              <a:rPr lang="en-US"/>
              <a:pPr>
                <a:defRPr/>
              </a:pPr>
              <a:t>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0F9001-126D-4CA9-B318-1A7B8F9538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0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Cutting trees and the cutting lemma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4953000"/>
            <a:ext cx="7239000" cy="15240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Presented by Amir </a:t>
            </a:r>
            <a:r>
              <a:rPr lang="en-US" dirty="0" err="1" smtClean="0"/>
              <a:t>Mograbi</a:t>
            </a:r>
            <a:endParaRPr lang="en-US" dirty="0" smtClean="0"/>
          </a:p>
        </p:txBody>
      </p:sp>
      <p:pic>
        <p:nvPicPr>
          <p:cNvPr id="13316" name="Picture 3" descr="tree cutte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200400"/>
            <a:ext cx="2686050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Structure of Cutting trees – cont.</a:t>
            </a:r>
          </a:p>
        </p:txBody>
      </p:sp>
      <p:sp>
        <p:nvSpPr>
          <p:cNvPr id="24579" name="TextBox 3"/>
          <p:cNvSpPr txBox="1">
            <a:spLocks noChangeArrowheads="1"/>
          </p:cNvSpPr>
          <p:nvPr/>
        </p:nvSpPr>
        <p:spPr bwMode="auto">
          <a:xfrm>
            <a:off x="762000" y="1600200"/>
            <a:ext cx="419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A visual example of L-(v) L+(v)  </a:t>
            </a:r>
          </a:p>
        </p:txBody>
      </p:sp>
      <p:pic>
        <p:nvPicPr>
          <p:cNvPr id="24580" name="Picture 4" descr="cannonical_subsets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286000"/>
            <a:ext cx="622935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62000" y="5486400"/>
            <a:ext cx="7894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Calibri" pitchFamily="34" charset="0"/>
              </a:rPr>
              <a:t>Yes, they are called “</a:t>
            </a:r>
            <a:r>
              <a:rPr lang="en-US" sz="2000">
                <a:solidFill>
                  <a:srgbClr val="FF0000"/>
                </a:solidFill>
                <a:latin typeface="Calibri" pitchFamily="34" charset="0"/>
              </a:rPr>
              <a:t>canonical subsets</a:t>
            </a:r>
            <a:r>
              <a:rPr lang="en-US" sz="2000">
                <a:latin typeface="Calibri" pitchFamily="34" charset="0"/>
              </a:rPr>
              <a:t>” but I spared you the jargon earlier.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Using cutting trees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Given a point p and a set L of n lines in the plane we want to count the number of lines under p.</a:t>
            </a:r>
          </a:p>
          <a:p>
            <a:pPr lvl="1" eaLnBrk="1" hangingPunct="1"/>
            <a:r>
              <a:rPr lang="en-US" smtClean="0"/>
              <a:t>Algorithm:</a:t>
            </a:r>
          </a:p>
        </p:txBody>
      </p:sp>
      <p:pic>
        <p:nvPicPr>
          <p:cNvPr id="25604" name="Picture 4" descr="select_below_point_algorithm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657600"/>
            <a:ext cx="675481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Space and Time requirements</a:t>
            </a:r>
          </a:p>
        </p:txBody>
      </p:sp>
      <p:sp>
        <p:nvSpPr>
          <p:cNvPr id="10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We now prove that using the “select Below Point” algorithm takes              time, and the cutting tree used by the algorithm takes </a:t>
            </a:r>
          </a:p>
          <a:p>
            <a:pPr eaLnBrk="1" hangingPunct="1"/>
            <a:r>
              <a:rPr lang="en-US" smtClean="0"/>
              <a:t>Proof: Let Q(n) denote the runtime, it satisfies:</a:t>
            </a:r>
          </a:p>
          <a:p>
            <a:pPr lvl="1" eaLnBrk="1" hangingPunct="1">
              <a:buFont typeface="Arial" charset="0"/>
              <a:buNone/>
            </a:pPr>
            <a:endParaRPr lang="en-US" smtClean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572000" y="2209800"/>
          <a:ext cx="1295400" cy="457200"/>
        </p:xfrm>
        <a:graphic>
          <a:graphicData uri="http://schemas.openxmlformats.org/presentationml/2006/ole">
            <p:oleObj spid="_x0000_s1026" name="Equation" r:id="rId3" imgW="558720" imgH="20304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7467600" y="2590800"/>
          <a:ext cx="1143000" cy="571500"/>
        </p:xfrm>
        <a:graphic>
          <a:graphicData uri="http://schemas.openxmlformats.org/presentationml/2006/ole">
            <p:oleObj spid="_x0000_s1027" name="Equation" r:id="rId4" imgW="520560" imgH="22860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752600" y="3886200"/>
          <a:ext cx="5165725" cy="1219200"/>
        </p:xfrm>
        <a:graphic>
          <a:graphicData uri="http://schemas.openxmlformats.org/presentationml/2006/ole">
            <p:oleObj spid="_x0000_s1028" name="Equation" r:id="rId5" imgW="2044440" imgH="482400" progId="Equation.3">
              <p:embed/>
            </p:oleObj>
          </a:graphicData>
        </a:graphic>
      </p:graphicFrame>
      <p:sp>
        <p:nvSpPr>
          <p:cNvPr id="1032" name="TextBox 6"/>
          <p:cNvSpPr txBox="1">
            <a:spLocks noChangeArrowheads="1"/>
          </p:cNvSpPr>
          <p:nvPr/>
        </p:nvSpPr>
        <p:spPr bwMode="auto">
          <a:xfrm>
            <a:off x="1447800" y="5562600"/>
            <a:ext cx="19161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alibri" pitchFamily="34" charset="0"/>
              </a:rPr>
              <a:t>Which solves to:  </a:t>
            </a:r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3352800" y="5562600"/>
          <a:ext cx="1295400" cy="457200"/>
        </p:xfrm>
        <a:graphic>
          <a:graphicData uri="http://schemas.openxmlformats.org/presentationml/2006/ole">
            <p:oleObj spid="_x0000_s1029" name="Equation" r:id="rId6" imgW="5587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181600" y="4114800"/>
            <a:ext cx="1524000" cy="609600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time complexity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0" y="1944688"/>
          <a:ext cx="8915400" cy="2787650"/>
        </p:xfrm>
        <a:graphic>
          <a:graphicData uri="http://schemas.openxmlformats.org/presentationml/2006/ole">
            <p:oleObj spid="_x0000_s55298" name="Equation" r:id="rId3" imgW="3085920" imgH="965160" progId="Equation.3">
              <p:embed/>
            </p:oleObj>
          </a:graphicData>
        </a:graphic>
      </p:graphicFrame>
      <p:sp>
        <p:nvSpPr>
          <p:cNvPr id="5" name="Left Brace 4"/>
          <p:cNvSpPr/>
          <p:nvPr/>
        </p:nvSpPr>
        <p:spPr>
          <a:xfrm rot="16200000">
            <a:off x="1524000" y="3352800"/>
            <a:ext cx="304800" cy="2743200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90600" y="4953000"/>
          <a:ext cx="1257300" cy="457200"/>
        </p:xfrm>
        <a:graphic>
          <a:graphicData uri="http://schemas.openxmlformats.org/presentationml/2006/ole">
            <p:oleObj spid="_x0000_s55299" name="Equation" r:id="rId4" imgW="5587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/>
              <a:t>Space and Time requirements – cont.</a:t>
            </a:r>
          </a:p>
        </p:txBody>
      </p:sp>
      <p:sp>
        <p:nvSpPr>
          <p:cNvPr id="2055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90800"/>
          </a:xfrm>
        </p:spPr>
        <p:txBody>
          <a:bodyPr/>
          <a:lstStyle/>
          <a:p>
            <a:pPr eaLnBrk="1" hangingPunct="1"/>
            <a:r>
              <a:rPr lang="en-US" dirty="0" smtClean="0"/>
              <a:t>According to </a:t>
            </a:r>
            <a:r>
              <a:rPr lang="en-US" dirty="0" smtClean="0"/>
              <a:t>the cutting </a:t>
            </a:r>
            <a:r>
              <a:rPr lang="en-US" dirty="0" smtClean="0"/>
              <a:t>lemma:</a:t>
            </a:r>
          </a:p>
          <a:p>
            <a:pPr lvl="1" eaLnBrk="1" hangingPunct="1"/>
            <a:r>
              <a:rPr lang="en-US" dirty="0" smtClean="0"/>
              <a:t>Given </a:t>
            </a:r>
            <a:r>
              <a:rPr lang="en-US" dirty="0" smtClean="0">
                <a:solidFill>
                  <a:srgbClr val="C00000"/>
                </a:solidFill>
              </a:rPr>
              <a:t>r</a:t>
            </a:r>
            <a:r>
              <a:rPr lang="en-US" dirty="0" smtClean="0"/>
              <a:t> ,we can construct </a:t>
            </a:r>
            <a:r>
              <a:rPr lang="en-US" dirty="0" smtClean="0"/>
              <a:t>a (1/r)-cutting for L of </a:t>
            </a:r>
            <a:r>
              <a:rPr lang="en-US" dirty="0" smtClean="0"/>
              <a:t>size        ,c </a:t>
            </a:r>
            <a:r>
              <a:rPr lang="en-US" dirty="0" smtClean="0"/>
              <a:t>is </a:t>
            </a:r>
            <a:r>
              <a:rPr lang="en-US" dirty="0" smtClean="0"/>
              <a:t>a constant.</a:t>
            </a:r>
            <a:endParaRPr lang="en-US" dirty="0" smtClean="0"/>
          </a:p>
          <a:p>
            <a:pPr eaLnBrk="1" hangingPunct="1"/>
            <a:r>
              <a:rPr lang="en-US" dirty="0" smtClean="0"/>
              <a:t>Let </a:t>
            </a:r>
            <a:r>
              <a:rPr lang="el-GR" dirty="0" smtClean="0"/>
              <a:t>ε</a:t>
            </a:r>
            <a:r>
              <a:rPr lang="en-US" dirty="0" smtClean="0"/>
              <a:t>&gt;0 we will prove that by wisely choosing </a:t>
            </a:r>
            <a:r>
              <a:rPr lang="en-US" dirty="0" smtClean="0">
                <a:solidFill>
                  <a:srgbClr val="C00000"/>
                </a:solidFill>
              </a:rPr>
              <a:t>r</a:t>
            </a:r>
            <a:r>
              <a:rPr lang="en-US" dirty="0" smtClean="0"/>
              <a:t> we could make the space complexity:</a:t>
            </a:r>
            <a:endParaRPr lang="en-US" dirty="0" smtClean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905000" y="2590800"/>
          <a:ext cx="533400" cy="473564"/>
        </p:xfrm>
        <a:graphic>
          <a:graphicData uri="http://schemas.openxmlformats.org/presentationml/2006/ole">
            <p:oleObj spid="_x0000_s2050" name="Equation" r:id="rId3" imgW="228600" imgH="20304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828800" y="4114800"/>
          <a:ext cx="5229225" cy="1282700"/>
        </p:xfrm>
        <a:graphic>
          <a:graphicData uri="http://schemas.openxmlformats.org/presentationml/2006/ole">
            <p:oleObj spid="_x0000_s2052" name="Equation" r:id="rId4" imgW="2070000" imgH="507960" progId="Equation.3">
              <p:embed/>
            </p:oleObj>
          </a:graphicData>
        </a:graphic>
      </p:graphicFrame>
      <p:sp>
        <p:nvSpPr>
          <p:cNvPr id="2056" name="TextBox 6"/>
          <p:cNvSpPr txBox="1">
            <a:spLocks noChangeArrowheads="1"/>
          </p:cNvSpPr>
          <p:nvPr/>
        </p:nvSpPr>
        <p:spPr bwMode="auto">
          <a:xfrm>
            <a:off x="1600200" y="5943600"/>
            <a:ext cx="1905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Calibri" pitchFamily="34" charset="0"/>
              </a:rPr>
              <a:t>Resolve to:</a:t>
            </a:r>
            <a:endParaRPr lang="en-US" sz="2800" b="1" dirty="0">
              <a:latin typeface="Calibri" pitchFamily="34" charset="0"/>
            </a:endParaRPr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3352800" y="5867400"/>
          <a:ext cx="3047320" cy="685800"/>
        </p:xfrm>
        <a:graphic>
          <a:graphicData uri="http://schemas.openxmlformats.org/presentationml/2006/ole">
            <p:oleObj spid="_x0000_s2053" name="Equation" r:id="rId5" imgW="10159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22" name="Object 4"/>
          <p:cNvGraphicFramePr>
            <a:graphicFrameLocks noChangeAspect="1"/>
          </p:cNvGraphicFramePr>
          <p:nvPr/>
        </p:nvGraphicFramePr>
        <p:xfrm>
          <a:off x="2057400" y="304800"/>
          <a:ext cx="5229225" cy="1282700"/>
        </p:xfrm>
        <a:graphic>
          <a:graphicData uri="http://schemas.openxmlformats.org/presentationml/2006/ole">
            <p:oleObj spid="_x0000_s56322" name="Equation" r:id="rId3" imgW="2070000" imgH="507960" progId="Equation.3">
              <p:embed/>
            </p:oleObj>
          </a:graphicData>
        </a:graphic>
      </p:graphicFrame>
      <p:graphicFrame>
        <p:nvGraphicFramePr>
          <p:cNvPr id="56323" name="Object 4"/>
          <p:cNvGraphicFramePr>
            <a:graphicFrameLocks noChangeAspect="1"/>
          </p:cNvGraphicFramePr>
          <p:nvPr/>
        </p:nvGraphicFramePr>
        <p:xfrm>
          <a:off x="2209800" y="3962400"/>
          <a:ext cx="5195888" cy="1217613"/>
        </p:xfrm>
        <a:graphic>
          <a:graphicData uri="http://schemas.openxmlformats.org/presentationml/2006/ole">
            <p:oleObj spid="_x0000_s56323" name="Equation" r:id="rId4" imgW="2057400" imgH="482400" progId="Equation.3">
              <p:embed/>
            </p:oleObj>
          </a:graphicData>
        </a:graphic>
      </p:graphicFrame>
      <p:sp>
        <p:nvSpPr>
          <p:cNvPr id="6" name="Down Arrow 5"/>
          <p:cNvSpPr/>
          <p:nvPr/>
        </p:nvSpPr>
        <p:spPr>
          <a:xfrm>
            <a:off x="4419600" y="1752600"/>
            <a:ext cx="609600" cy="20574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23622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Since we have cr^2 children, each a cutting tree over at most 1/r lines.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346" name="Object 2"/>
          <p:cNvGraphicFramePr>
            <a:graphicFrameLocks noChangeAspect="1"/>
          </p:cNvGraphicFramePr>
          <p:nvPr/>
        </p:nvGraphicFramePr>
        <p:xfrm>
          <a:off x="0" y="690563"/>
          <a:ext cx="9012238" cy="2947987"/>
        </p:xfrm>
        <a:graphic>
          <a:graphicData uri="http://schemas.openxmlformats.org/presentationml/2006/ole">
            <p:oleObj spid="_x0000_s57346" name="Equation" r:id="rId3" imgW="3568680" imgH="1168200" progId="Equation.3">
              <p:embed/>
            </p:oleObj>
          </a:graphicData>
        </a:graphic>
      </p:graphicFrame>
      <p:sp>
        <p:nvSpPr>
          <p:cNvPr id="6" name="Left Brace 5"/>
          <p:cNvSpPr/>
          <p:nvPr/>
        </p:nvSpPr>
        <p:spPr>
          <a:xfrm rot="16200000">
            <a:off x="6858000" y="1676400"/>
            <a:ext cx="381000" cy="3886200"/>
          </a:xfrm>
          <a:prstGeom prst="lef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62600" y="396240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his is a geometrical series and p&lt;1, thus its bounded by the constant 1/(1-p)</a:t>
            </a:r>
          </a:p>
          <a:p>
            <a:r>
              <a:rPr lang="en-US" dirty="0" smtClean="0"/>
              <a:t>so its O(1)</a:t>
            </a:r>
            <a:endParaRPr lang="en-US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1676400" y="3810000"/>
            <a:ext cx="2895600" cy="1143000"/>
          </a:xfrm>
          <a:prstGeom prst="wedgeRoundRectCallout">
            <a:avLst>
              <a:gd name="adj1" fmla="val 43185"/>
              <a:gd name="adj2" fmla="val -94227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Now it boils down to this!</a:t>
            </a:r>
            <a:endParaRPr lang="en-US" b="1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4495800" y="228600"/>
            <a:ext cx="1752600" cy="457200"/>
          </a:xfrm>
          <a:prstGeom prst="wedgeRoundRectCallout">
            <a:avLst>
              <a:gd name="adj1" fmla="val -28147"/>
              <a:gd name="adj2" fmla="val 101753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Let p=cr^2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2401" y="2895600"/>
          <a:ext cx="6934200" cy="1588256"/>
        </p:xfrm>
        <a:graphic>
          <a:graphicData uri="http://schemas.openxmlformats.org/presentationml/2006/ole">
            <p:oleObj spid="_x0000_s58370" name="Equation" r:id="rId3" imgW="2108160" imgH="4824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304800"/>
            <a:ext cx="834715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 promised that complexity would be proved to be: </a:t>
            </a:r>
          </a:p>
          <a:p>
            <a:r>
              <a:rPr lang="en-US" sz="2400" dirty="0" smtClean="0"/>
              <a:t>                           For any </a:t>
            </a:r>
            <a:r>
              <a:rPr lang="el-GR" sz="2800" dirty="0" smtClean="0">
                <a:solidFill>
                  <a:srgbClr val="FF0000"/>
                </a:solidFill>
              </a:rPr>
              <a:t>ε</a:t>
            </a:r>
            <a:r>
              <a:rPr lang="en-US" sz="2400" dirty="0" smtClean="0"/>
              <a:t>&gt;0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c</a:t>
            </a:r>
            <a:r>
              <a:rPr lang="en-US" sz="2400" dirty="0" smtClean="0"/>
              <a:t> is a constant we cant change (given by the cutting lemma)</a:t>
            </a:r>
          </a:p>
          <a:p>
            <a:r>
              <a:rPr lang="en-US" sz="2400" dirty="0" smtClean="0"/>
              <a:t>On the other hand, r we can choose!</a:t>
            </a:r>
          </a:p>
          <a:p>
            <a:r>
              <a:rPr lang="en-US" sz="2400" dirty="0" smtClean="0"/>
              <a:t>So for a required </a:t>
            </a:r>
            <a:r>
              <a:rPr lang="el-GR" sz="2400" dirty="0" smtClean="0">
                <a:solidFill>
                  <a:srgbClr val="FF0000"/>
                </a:solidFill>
              </a:rPr>
              <a:t>ε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let </a:t>
            </a:r>
            <a:endParaRPr lang="en-US" sz="2400" dirty="0"/>
          </a:p>
        </p:txBody>
      </p:sp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1600200" y="685800"/>
          <a:ext cx="1143000" cy="571500"/>
        </p:xfrm>
        <a:graphic>
          <a:graphicData uri="http://schemas.openxmlformats.org/presentationml/2006/ole">
            <p:oleObj spid="_x0000_s58371" name="Equation" r:id="rId4" imgW="520560" imgH="228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810000" y="1828800"/>
          <a:ext cx="2514600" cy="863600"/>
        </p:xfrm>
        <a:graphic>
          <a:graphicData uri="http://schemas.openxmlformats.org/presentationml/2006/ole">
            <p:oleObj spid="_x0000_s58372" name="Equation" r:id="rId5" imgW="1257120" imgH="431640" progId="Equation.3">
              <p:embed/>
            </p:oleObj>
          </a:graphicData>
        </a:graphic>
      </p:graphicFrame>
      <p:sp>
        <p:nvSpPr>
          <p:cNvPr id="12" name="Left Brace 11"/>
          <p:cNvSpPr/>
          <p:nvPr/>
        </p:nvSpPr>
        <p:spPr>
          <a:xfrm rot="16200000">
            <a:off x="5105400" y="3886200"/>
            <a:ext cx="304800" cy="914400"/>
          </a:xfrm>
          <a:prstGeom prst="leftBrac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191000" y="45720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Now we look at this</a:t>
            </a:r>
            <a:endParaRPr lang="en-US" dirty="0">
              <a:solidFill>
                <a:srgbClr val="C00000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381000" y="5943600"/>
            <a:ext cx="1752600" cy="838200"/>
            <a:chOff x="381000" y="5943600"/>
            <a:chExt cx="1752600" cy="838200"/>
          </a:xfrm>
        </p:grpSpPr>
        <p:sp>
          <p:nvSpPr>
            <p:cNvPr id="17" name="Rounded Rectangular Callout 16"/>
            <p:cNvSpPr/>
            <p:nvPr/>
          </p:nvSpPr>
          <p:spPr>
            <a:xfrm>
              <a:off x="381000" y="5943600"/>
              <a:ext cx="1752600" cy="838200"/>
            </a:xfrm>
            <a:prstGeom prst="wedgeRoundRectCallout">
              <a:avLst>
                <a:gd name="adj1" fmla="val -6205"/>
                <a:gd name="adj2" fmla="val -77449"/>
                <a:gd name="adj3" fmla="val 16667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5" name="Object 14"/>
            <p:cNvGraphicFramePr>
              <a:graphicFrameLocks noChangeAspect="1"/>
            </p:cNvGraphicFramePr>
            <p:nvPr/>
          </p:nvGraphicFramePr>
          <p:xfrm>
            <a:off x="457200" y="5943600"/>
            <a:ext cx="1600200" cy="735227"/>
          </p:xfrm>
          <a:graphic>
            <a:graphicData uri="http://schemas.openxmlformats.org/presentationml/2006/ole">
              <p:oleObj spid="_x0000_s58374" name="Equation" r:id="rId6" imgW="939600" imgH="431640" progId="Equation.3">
                <p:embed/>
              </p:oleObj>
            </a:graphicData>
          </a:graphic>
        </p:graphicFrame>
      </p:grpSp>
      <p:graphicFrame>
        <p:nvGraphicFramePr>
          <p:cNvPr id="58375" name="Object 7"/>
          <p:cNvGraphicFramePr>
            <a:graphicFrameLocks noChangeAspect="1"/>
          </p:cNvGraphicFramePr>
          <p:nvPr/>
        </p:nvGraphicFramePr>
        <p:xfrm>
          <a:off x="83363" y="4952999"/>
          <a:ext cx="6774637" cy="958364"/>
        </p:xfrm>
        <a:graphic>
          <a:graphicData uri="http://schemas.openxmlformats.org/presentationml/2006/ole">
            <p:oleObj spid="_x0000_s58375" name="Equation" r:id="rId7" imgW="2514600" imgH="355320" progId="Equation.3">
              <p:embed/>
            </p:oleObj>
          </a:graphicData>
        </a:graphic>
      </p:graphicFrame>
      <p:grpSp>
        <p:nvGrpSpPr>
          <p:cNvPr id="21" name="Group 20"/>
          <p:cNvGrpSpPr/>
          <p:nvPr/>
        </p:nvGrpSpPr>
        <p:grpSpPr>
          <a:xfrm>
            <a:off x="4191000" y="6096000"/>
            <a:ext cx="4572000" cy="571500"/>
            <a:chOff x="4191000" y="6096000"/>
            <a:chExt cx="4572000" cy="571500"/>
          </a:xfrm>
        </p:grpSpPr>
        <p:sp>
          <p:nvSpPr>
            <p:cNvPr id="19" name="TextBox 18"/>
            <p:cNvSpPr txBox="1"/>
            <p:nvPr/>
          </p:nvSpPr>
          <p:spPr>
            <a:xfrm>
              <a:off x="4191000" y="6172200"/>
              <a:ext cx="33906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Combining the above we get: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graphicFrame>
          <p:nvGraphicFramePr>
            <p:cNvPr id="58376" name="Object 3"/>
            <p:cNvGraphicFramePr>
              <a:graphicFrameLocks noChangeAspect="1"/>
            </p:cNvGraphicFramePr>
            <p:nvPr/>
          </p:nvGraphicFramePr>
          <p:xfrm>
            <a:off x="7620000" y="6096000"/>
            <a:ext cx="1143000" cy="571500"/>
          </p:xfrm>
          <a:graphic>
            <a:graphicData uri="http://schemas.openxmlformats.org/presentationml/2006/ole">
              <p:oleObj spid="_x0000_s58376" name="Equation" r:id="rId8" imgW="520560" imgH="22860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Space Time complexity recap</a:t>
            </a:r>
          </a:p>
        </p:txBody>
      </p:sp>
      <p:sp>
        <p:nvSpPr>
          <p:cNvPr id="307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 saw that we can query (count and select) the number of lines under a point in:</a:t>
            </a:r>
          </a:p>
          <a:p>
            <a:pPr lvl="1" eaLnBrk="1" hangingPunct="1"/>
            <a:r>
              <a:rPr lang="en-US" dirty="0" smtClean="0"/>
              <a:t>Time: </a:t>
            </a:r>
          </a:p>
          <a:p>
            <a:pPr lvl="1" eaLnBrk="1" hangingPunct="1"/>
            <a:r>
              <a:rPr lang="en-US" dirty="0" smtClean="0"/>
              <a:t>Space:</a:t>
            </a:r>
          </a:p>
          <a:p>
            <a:pPr lvl="1" eaLnBrk="1" hangingPunct="1">
              <a:buNone/>
            </a:pPr>
            <a:r>
              <a:rPr lang="en-US" dirty="0" smtClean="0"/>
              <a:t>Where n is the number of lines, </a:t>
            </a:r>
            <a:r>
              <a:rPr lang="en-US" dirty="0" smtClean="0"/>
              <a:t>and</a:t>
            </a:r>
            <a:r>
              <a:rPr lang="en-US" dirty="0" smtClean="0"/>
              <a:t> </a:t>
            </a:r>
            <a:r>
              <a:rPr lang="el-GR" dirty="0" smtClean="0"/>
              <a:t>ε</a:t>
            </a:r>
            <a:r>
              <a:rPr lang="en-US" dirty="0" smtClean="0"/>
              <a:t>&gt;0 </a:t>
            </a:r>
            <a:r>
              <a:rPr lang="en-US" dirty="0" smtClean="0"/>
              <a:t>is as small as we want.</a:t>
            </a:r>
            <a:endParaRPr lang="en-US" dirty="0" smtClean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362200" y="2667000"/>
          <a:ext cx="1295400" cy="457200"/>
        </p:xfrm>
        <a:graphic>
          <a:graphicData uri="http://schemas.openxmlformats.org/presentationml/2006/ole">
            <p:oleObj spid="_x0000_s3074" name="Equation" r:id="rId3" imgW="558720" imgH="20304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438400" y="3200400"/>
          <a:ext cx="1214438" cy="533400"/>
        </p:xfrm>
        <a:graphic>
          <a:graphicData uri="http://schemas.openxmlformats.org/presentationml/2006/ole">
            <p:oleObj spid="_x0000_s3075" name="Equation" r:id="rId4" imgW="5205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 smtClean="0"/>
              <a:t>Cutting Trees – two level tree</a:t>
            </a:r>
          </a:p>
        </p:txBody>
      </p:sp>
      <p:sp>
        <p:nvSpPr>
          <p:cNvPr id="29700" name="TextBox 3"/>
          <p:cNvSpPr txBox="1">
            <a:spLocks noChangeArrowheads="1"/>
          </p:cNvSpPr>
          <p:nvPr/>
        </p:nvSpPr>
        <p:spPr bwMode="auto">
          <a:xfrm>
            <a:off x="228600" y="1524000"/>
            <a:ext cx="85344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latin typeface="Calibri" pitchFamily="34" charset="0"/>
              </a:rPr>
              <a:t>Earlier we solved the query: “find the number of lines below a point”</a:t>
            </a:r>
          </a:p>
          <a:p>
            <a:endParaRPr lang="en-US" sz="3200" dirty="0" smtClean="0">
              <a:latin typeface="Calibri" pitchFamily="34" charset="0"/>
            </a:endParaRPr>
          </a:p>
          <a:p>
            <a:endParaRPr lang="en-US" sz="3200" dirty="0">
              <a:latin typeface="Calibri" pitchFamily="34" charset="0"/>
            </a:endParaRPr>
          </a:p>
          <a:p>
            <a:r>
              <a:rPr lang="en-US" sz="3200" dirty="0" smtClean="0">
                <a:latin typeface="Calibri" pitchFamily="34" charset="0"/>
              </a:rPr>
              <a:t>Now we see how we solve this new query:</a:t>
            </a:r>
          </a:p>
          <a:p>
            <a:endParaRPr lang="en-US" sz="3200" dirty="0">
              <a:latin typeface="Calibri" pitchFamily="34" charset="0"/>
            </a:endParaRPr>
          </a:p>
          <a:p>
            <a:r>
              <a:rPr lang="en-US" sz="3200" dirty="0" smtClean="0">
                <a:latin typeface="Calibri" pitchFamily="34" charset="0"/>
              </a:rPr>
              <a:t>Input</a:t>
            </a:r>
            <a:r>
              <a:rPr lang="en-US" sz="3200" dirty="0">
                <a:latin typeface="Calibri" pitchFamily="34" charset="0"/>
              </a:rPr>
              <a:t>: two points q1 q2, a set L of n lines</a:t>
            </a:r>
          </a:p>
          <a:p>
            <a:r>
              <a:rPr lang="en-US" sz="3200" dirty="0">
                <a:latin typeface="Calibri" pitchFamily="34" charset="0"/>
              </a:rPr>
              <a:t>Query: count the lines from L below both q1 &amp; q2.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dots_in_tr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981200"/>
            <a:ext cx="4191000" cy="461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Goal:</a:t>
            </a:r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838200"/>
          </a:xfrm>
        </p:spPr>
        <p:txBody>
          <a:bodyPr/>
          <a:lstStyle/>
          <a:p>
            <a:pPr eaLnBrk="1" hangingPunct="1"/>
            <a:r>
              <a:rPr lang="en-US" smtClean="0"/>
              <a:t>Solve the </a:t>
            </a:r>
            <a:r>
              <a:rPr lang="en-US" smtClean="0">
                <a:solidFill>
                  <a:srgbClr val="FF0000"/>
                </a:solidFill>
              </a:rPr>
              <a:t>Triangular range counting </a:t>
            </a:r>
            <a:r>
              <a:rPr lang="en-US" smtClean="0"/>
              <a:t>problem.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</p:txBody>
      </p:sp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7010400" y="2971800"/>
            <a:ext cx="19415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alibri" pitchFamily="34" charset="0"/>
              </a:rPr>
              <a:t>t</a:t>
            </a:r>
            <a:r>
              <a:rPr lang="en-US">
                <a:latin typeface="Calibri" pitchFamily="34" charset="0"/>
              </a:rPr>
              <a:t> contains 3 points</a:t>
            </a:r>
            <a:endParaRPr lang="en-US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4342" name="TextBox 6"/>
          <p:cNvSpPr txBox="1">
            <a:spLocks noChangeArrowheads="1"/>
          </p:cNvSpPr>
          <p:nvPr/>
        </p:nvSpPr>
        <p:spPr bwMode="auto">
          <a:xfrm>
            <a:off x="990600" y="2590800"/>
            <a:ext cx="4419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Calibri" pitchFamily="34" charset="0"/>
              </a:rPr>
              <a:t>The problem:</a:t>
            </a:r>
          </a:p>
          <a:p>
            <a:r>
              <a:rPr lang="en-US" sz="2400" b="1" dirty="0">
                <a:latin typeface="Calibri" pitchFamily="34" charset="0"/>
              </a:rPr>
              <a:t>Given a set S of n points in the plane and a triangle t, count the points in t</a:t>
            </a:r>
            <a:r>
              <a:rPr lang="en-US" sz="2400" b="1" dirty="0" smtClean="0">
                <a:latin typeface="Calibri" pitchFamily="34" charset="0"/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4648200"/>
            <a:ext cx="5715000" cy="830997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Calibri" pitchFamily="34" charset="0"/>
              </a:rPr>
              <a:t>For now lets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forget it</a:t>
            </a:r>
            <a:r>
              <a:rPr lang="en-US" sz="2400" b="1" dirty="0" smtClean="0">
                <a:latin typeface="Calibri" pitchFamily="34" charset="0"/>
              </a:rPr>
              <a:t> altogether,</a:t>
            </a:r>
          </a:p>
          <a:p>
            <a:r>
              <a:rPr lang="en-US" sz="2400" b="1" dirty="0" smtClean="0">
                <a:latin typeface="Calibri" pitchFamily="34" charset="0"/>
              </a:rPr>
              <a:t>We must perform some steps before.</a:t>
            </a:r>
            <a:endParaRPr lang="en-US" sz="24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At first glance…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5000"/>
          </a:xfrm>
        </p:spPr>
        <p:txBody>
          <a:bodyPr/>
          <a:lstStyle/>
          <a:p>
            <a:r>
              <a:rPr lang="en-US" dirty="0" smtClean="0"/>
              <a:t>Hold your horses! Can’t we just determine which point is lower and query for lines below that point like we did before?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0" y="3124200"/>
            <a:ext cx="54361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Absolutely Not!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219200" y="4419600"/>
            <a:ext cx="1828800" cy="1752600"/>
            <a:chOff x="1219200" y="4419600"/>
            <a:chExt cx="1828800" cy="1752600"/>
          </a:xfrm>
        </p:grpSpPr>
        <p:cxnSp>
          <p:nvCxnSpPr>
            <p:cNvPr id="6" name="Straight Arrow Connector 5"/>
            <p:cNvCxnSpPr/>
            <p:nvPr/>
          </p:nvCxnSpPr>
          <p:spPr>
            <a:xfrm rot="5400000" flipH="1" flipV="1">
              <a:off x="343694" y="5295106"/>
              <a:ext cx="1752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1676400" y="4572000"/>
              <a:ext cx="1371600" cy="137160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1828800" y="50292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819400" y="54864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Cutting Trees – two level tree cont.</a:t>
            </a:r>
          </a:p>
        </p:txBody>
      </p:sp>
      <p:sp>
        <p:nvSpPr>
          <p:cNvPr id="30723" name="TextBox 3"/>
          <p:cNvSpPr txBox="1">
            <a:spLocks noChangeArrowheads="1"/>
          </p:cNvSpPr>
          <p:nvPr/>
        </p:nvSpPr>
        <p:spPr bwMode="auto">
          <a:xfrm>
            <a:off x="533400" y="1447800"/>
            <a:ext cx="79248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Structure of a two level cutting tree:</a:t>
            </a:r>
          </a:p>
          <a:p>
            <a:pPr lvl="1"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 first we construct  a cutting tree as before, T</a:t>
            </a:r>
          </a:p>
          <a:p>
            <a:pPr lvl="1"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 for each direct child of the root of T:</a:t>
            </a:r>
          </a:p>
          <a:p>
            <a:pPr lvl="2">
              <a:buFont typeface="Arial" charset="0"/>
              <a:buChar char="•"/>
            </a:pPr>
            <a:r>
              <a:rPr lang="en-US" sz="2800">
                <a:latin typeface="Calibri" pitchFamily="34" charset="0"/>
              </a:rPr>
              <a:t>In addition to L-(v) the number of lines below v we store T-(v), which is a cutting tree over the lines below v.</a:t>
            </a:r>
          </a:p>
        </p:txBody>
      </p:sp>
      <p:sp>
        <p:nvSpPr>
          <p:cNvPr id="5" name="Oval 4"/>
          <p:cNvSpPr/>
          <p:nvPr/>
        </p:nvSpPr>
        <p:spPr>
          <a:xfrm>
            <a:off x="6705600" y="3724275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Arrow Connector 5"/>
          <p:cNvCxnSpPr>
            <a:stCxn id="5" idx="3"/>
            <a:endCxn id="10" idx="7"/>
          </p:cNvCxnSpPr>
          <p:nvPr/>
        </p:nvCxnSpPr>
        <p:spPr>
          <a:xfrm rot="5400000">
            <a:off x="5224462" y="3700463"/>
            <a:ext cx="1133475" cy="1962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6210300" y="4524375"/>
            <a:ext cx="990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27" name="TextBox 7"/>
          <p:cNvSpPr txBox="1">
            <a:spLocks noChangeArrowheads="1"/>
          </p:cNvSpPr>
          <p:nvPr/>
        </p:nvSpPr>
        <p:spPr bwMode="auto">
          <a:xfrm>
            <a:off x="6934200" y="5095875"/>
            <a:ext cx="404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itchFamily="34" charset="0"/>
              </a:rPr>
              <a:t>…</a:t>
            </a:r>
          </a:p>
        </p:txBody>
      </p:sp>
      <p:cxnSp>
        <p:nvCxnSpPr>
          <p:cNvPr id="9" name="Straight Arrow Connector 8"/>
          <p:cNvCxnSpPr>
            <a:stCxn id="5" idx="5"/>
          </p:cNvCxnSpPr>
          <p:nvPr/>
        </p:nvCxnSpPr>
        <p:spPr>
          <a:xfrm rot="16200000" flipH="1">
            <a:off x="6905625" y="4305300"/>
            <a:ext cx="981075" cy="6000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729" name="Group 24"/>
          <p:cNvGrpSpPr>
            <a:grpSpLocks/>
          </p:cNvGrpSpPr>
          <p:nvPr/>
        </p:nvGrpSpPr>
        <p:grpSpPr bwMode="auto">
          <a:xfrm>
            <a:off x="3838575" y="5181600"/>
            <a:ext cx="1114425" cy="1447800"/>
            <a:chOff x="3838690" y="5181600"/>
            <a:chExt cx="1114310" cy="1447800"/>
          </a:xfrm>
        </p:grpSpPr>
        <p:sp>
          <p:nvSpPr>
            <p:cNvPr id="10" name="Oval 9"/>
            <p:cNvSpPr/>
            <p:nvPr/>
          </p:nvSpPr>
          <p:spPr>
            <a:xfrm>
              <a:off x="4419655" y="5181600"/>
              <a:ext cx="457153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v</a:t>
              </a:r>
            </a:p>
          </p:txBody>
        </p:sp>
        <p:sp>
          <p:nvSpPr>
            <p:cNvPr id="21" name="Isosceles Triangle 20"/>
            <p:cNvSpPr/>
            <p:nvPr/>
          </p:nvSpPr>
          <p:spPr>
            <a:xfrm>
              <a:off x="4419655" y="5638800"/>
              <a:ext cx="533345" cy="990600"/>
            </a:xfrm>
            <a:prstGeom prst="triangle">
              <a:avLst>
                <a:gd name="adj" fmla="val 4887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Isosceles Triangle 23"/>
            <p:cNvSpPr/>
            <p:nvPr/>
          </p:nvSpPr>
          <p:spPr>
            <a:xfrm rot="1060667">
              <a:off x="3838690" y="5489575"/>
              <a:ext cx="685729" cy="1031875"/>
            </a:xfrm>
            <a:prstGeom prst="triangle">
              <a:avLst>
                <a:gd name="adj" fmla="val 7061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0730" name="Group 25"/>
          <p:cNvGrpSpPr>
            <a:grpSpLocks/>
          </p:cNvGrpSpPr>
          <p:nvPr/>
        </p:nvGrpSpPr>
        <p:grpSpPr bwMode="auto">
          <a:xfrm>
            <a:off x="5715000" y="5181600"/>
            <a:ext cx="1114425" cy="1447800"/>
            <a:chOff x="3838690" y="5181600"/>
            <a:chExt cx="1114310" cy="1447800"/>
          </a:xfrm>
        </p:grpSpPr>
        <p:sp>
          <p:nvSpPr>
            <p:cNvPr id="27" name="Oval 26"/>
            <p:cNvSpPr/>
            <p:nvPr/>
          </p:nvSpPr>
          <p:spPr>
            <a:xfrm>
              <a:off x="4419655" y="5181600"/>
              <a:ext cx="457153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8" name="Isosceles Triangle 27"/>
            <p:cNvSpPr/>
            <p:nvPr/>
          </p:nvSpPr>
          <p:spPr>
            <a:xfrm>
              <a:off x="4419655" y="5638800"/>
              <a:ext cx="533345" cy="990600"/>
            </a:xfrm>
            <a:prstGeom prst="triangle">
              <a:avLst>
                <a:gd name="adj" fmla="val 4887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9" name="Isosceles Triangle 28"/>
            <p:cNvSpPr/>
            <p:nvPr/>
          </p:nvSpPr>
          <p:spPr>
            <a:xfrm rot="1060667">
              <a:off x="3838690" y="5489575"/>
              <a:ext cx="685729" cy="1031875"/>
            </a:xfrm>
            <a:prstGeom prst="triangle">
              <a:avLst>
                <a:gd name="adj" fmla="val 7061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0731" name="Group 29"/>
          <p:cNvGrpSpPr>
            <a:grpSpLocks/>
          </p:cNvGrpSpPr>
          <p:nvPr/>
        </p:nvGrpSpPr>
        <p:grpSpPr bwMode="auto">
          <a:xfrm>
            <a:off x="6858000" y="5105400"/>
            <a:ext cx="1114425" cy="1447800"/>
            <a:chOff x="3838690" y="5181600"/>
            <a:chExt cx="1114310" cy="1447800"/>
          </a:xfrm>
        </p:grpSpPr>
        <p:sp>
          <p:nvSpPr>
            <p:cNvPr id="31" name="Oval 30"/>
            <p:cNvSpPr/>
            <p:nvPr/>
          </p:nvSpPr>
          <p:spPr>
            <a:xfrm>
              <a:off x="4419655" y="5181600"/>
              <a:ext cx="457153" cy="457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32" name="Isosceles Triangle 31"/>
            <p:cNvSpPr/>
            <p:nvPr/>
          </p:nvSpPr>
          <p:spPr>
            <a:xfrm>
              <a:off x="4419655" y="5638800"/>
              <a:ext cx="533345" cy="990600"/>
            </a:xfrm>
            <a:prstGeom prst="triangle">
              <a:avLst>
                <a:gd name="adj" fmla="val 4887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3" name="Isosceles Triangle 32"/>
            <p:cNvSpPr/>
            <p:nvPr/>
          </p:nvSpPr>
          <p:spPr>
            <a:xfrm rot="1060667">
              <a:off x="3838690" y="5489575"/>
              <a:ext cx="685729" cy="1031875"/>
            </a:xfrm>
            <a:prstGeom prst="triangle">
              <a:avLst>
                <a:gd name="adj" fmla="val 7061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35" name="Line Callout 1 34"/>
          <p:cNvSpPr/>
          <p:nvPr/>
        </p:nvSpPr>
        <p:spPr>
          <a:xfrm>
            <a:off x="5029200" y="5257800"/>
            <a:ext cx="685800" cy="304800"/>
          </a:xfrm>
          <a:prstGeom prst="borderCallout1">
            <a:avLst>
              <a:gd name="adj1" fmla="val 49678"/>
              <a:gd name="adj2" fmla="val 945"/>
              <a:gd name="adj3" fmla="val 328995"/>
              <a:gd name="adj4" fmla="val -6616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T(v)</a:t>
            </a:r>
          </a:p>
        </p:txBody>
      </p:sp>
      <p:sp>
        <p:nvSpPr>
          <p:cNvPr id="36" name="Line Callout 1 35"/>
          <p:cNvSpPr/>
          <p:nvPr/>
        </p:nvSpPr>
        <p:spPr>
          <a:xfrm>
            <a:off x="2895600" y="5029200"/>
            <a:ext cx="685800" cy="304800"/>
          </a:xfrm>
          <a:prstGeom prst="borderCallout1">
            <a:avLst>
              <a:gd name="adj1" fmla="val 46585"/>
              <a:gd name="adj2" fmla="val 101289"/>
              <a:gd name="adj3" fmla="val 338273"/>
              <a:gd name="adj4" fmla="val 18537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T-(v)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Cutting Trees – two level tree cont.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667000" cy="609600"/>
          </a:xfrm>
        </p:spPr>
        <p:txBody>
          <a:bodyPr/>
          <a:lstStyle/>
          <a:p>
            <a:pPr eaLnBrk="1" hangingPunct="1"/>
            <a:r>
              <a:rPr lang="en-US" smtClean="0"/>
              <a:t>Algorithm:</a:t>
            </a:r>
          </a:p>
        </p:txBody>
      </p:sp>
      <p:pic>
        <p:nvPicPr>
          <p:cNvPr id="31748" name="Picture 3" descr="select_below_pair_algorithm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133600"/>
            <a:ext cx="8345488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Two level cutting tree - Analysis</a:t>
            </a:r>
          </a:p>
        </p:txBody>
      </p:sp>
      <p:sp>
        <p:nvSpPr>
          <p:cNvPr id="410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05000"/>
          </a:xfrm>
        </p:spPr>
        <p:txBody>
          <a:bodyPr/>
          <a:lstStyle/>
          <a:p>
            <a:pPr eaLnBrk="1" hangingPunct="1"/>
            <a:r>
              <a:rPr lang="en-US" smtClean="0"/>
              <a:t>We will prove that adding the extra level will:</a:t>
            </a:r>
          </a:p>
          <a:p>
            <a:pPr lvl="1" eaLnBrk="1" hangingPunct="1"/>
            <a:r>
              <a:rPr lang="en-US" smtClean="0"/>
              <a:t>Keep space complexity as before:</a:t>
            </a:r>
          </a:p>
          <a:p>
            <a:pPr lvl="1" eaLnBrk="1" hangingPunct="1"/>
            <a:r>
              <a:rPr lang="en-US" smtClean="0"/>
              <a:t>Worsen time complexity to: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34000" y="2743200"/>
          <a:ext cx="1443038" cy="514350"/>
        </p:xfrm>
        <a:graphic>
          <a:graphicData uri="http://schemas.openxmlformats.org/presentationml/2006/ole">
            <p:oleObj spid="_x0000_s4098" name="Equation" r:id="rId3" imgW="622080" imgH="228600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6172200" y="2133600"/>
          <a:ext cx="1214438" cy="533400"/>
        </p:xfrm>
        <a:graphic>
          <a:graphicData uri="http://schemas.openxmlformats.org/presentationml/2006/ole">
            <p:oleObj spid="_x0000_s4099" name="Equation" r:id="rId4" imgW="520560" imgH="22860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81000" y="3352800"/>
          <a:ext cx="6802438" cy="1219200"/>
        </p:xfrm>
        <a:graphic>
          <a:graphicData uri="http://schemas.openxmlformats.org/presentationml/2006/ole">
            <p:oleObj spid="_x0000_s4100" name="Equation" r:id="rId5" imgW="2692080" imgH="482400" progId="Equation.3">
              <p:embed/>
            </p:oleObj>
          </a:graphicData>
        </a:graphic>
      </p:graphicFrame>
      <p:sp>
        <p:nvSpPr>
          <p:cNvPr id="4106" name="TextBox 6"/>
          <p:cNvSpPr txBox="1">
            <a:spLocks noChangeArrowheads="1"/>
          </p:cNvSpPr>
          <p:nvPr/>
        </p:nvSpPr>
        <p:spPr bwMode="auto">
          <a:xfrm>
            <a:off x="2209800" y="6248400"/>
            <a:ext cx="1711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Which solves to</a:t>
            </a:r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3886200" y="6172200"/>
          <a:ext cx="2370138" cy="533400"/>
        </p:xfrm>
        <a:graphic>
          <a:graphicData uri="http://schemas.openxmlformats.org/presentationml/2006/ole">
            <p:oleObj spid="_x0000_s4101" name="Equation" r:id="rId6" imgW="1015920" imgH="228600" progId="Equation.3">
              <p:embed/>
            </p:oleObj>
          </a:graphicData>
        </a:graphic>
      </p:graphicFrame>
      <p:sp>
        <p:nvSpPr>
          <p:cNvPr id="4107" name="TextBox 8"/>
          <p:cNvSpPr txBox="1">
            <a:spLocks noChangeArrowheads="1"/>
          </p:cNvSpPr>
          <p:nvPr/>
        </p:nvSpPr>
        <p:spPr bwMode="auto">
          <a:xfrm>
            <a:off x="2209800" y="4572000"/>
            <a:ext cx="19161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alibri" pitchFamily="34" charset="0"/>
              </a:rPr>
              <a:t>Which solves to:  </a:t>
            </a:r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3965575" y="4543425"/>
          <a:ext cx="1443038" cy="514350"/>
        </p:xfrm>
        <a:graphic>
          <a:graphicData uri="http://schemas.openxmlformats.org/presentationml/2006/ole">
            <p:oleObj spid="_x0000_s4102" name="Equation" r:id="rId7" imgW="622080" imgH="228600" progId="Equation.3">
              <p:embed/>
            </p:oleObj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381000" y="5029200"/>
          <a:ext cx="6161088" cy="1282700"/>
        </p:xfrm>
        <a:graphic>
          <a:graphicData uri="http://schemas.openxmlformats.org/presentationml/2006/ole">
            <p:oleObj spid="_x0000_s4103" name="Equation" r:id="rId8" imgW="243828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394" name="Object 2"/>
          <p:cNvGraphicFramePr>
            <a:graphicFrameLocks noChangeAspect="1"/>
          </p:cNvGraphicFramePr>
          <p:nvPr/>
        </p:nvGraphicFramePr>
        <p:xfrm>
          <a:off x="0" y="2514600"/>
          <a:ext cx="8915400" cy="2787650"/>
        </p:xfrm>
        <a:graphic>
          <a:graphicData uri="http://schemas.openxmlformats.org/presentationml/2006/ole">
            <p:oleObj spid="_x0000_s59394" name="Equation" r:id="rId3" imgW="3085920" imgH="96516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16764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 only difference here is that we replace r^2 with r^2 + O(</a:t>
            </a:r>
            <a:r>
              <a:rPr lang="en-US" sz="2400" b="1" dirty="0" err="1" smtClean="0"/>
              <a:t>logn</a:t>
            </a:r>
            <a:r>
              <a:rPr lang="en-US" sz="2400" b="1" dirty="0" smtClean="0"/>
              <a:t>)</a:t>
            </a:r>
            <a:endParaRPr lang="en-US" sz="2400" b="1" dirty="0"/>
          </a:p>
        </p:txBody>
      </p:sp>
      <p:graphicFrame>
        <p:nvGraphicFramePr>
          <p:cNvPr id="59395" name="Object 4"/>
          <p:cNvGraphicFramePr>
            <a:graphicFrameLocks noChangeAspect="1"/>
          </p:cNvGraphicFramePr>
          <p:nvPr/>
        </p:nvGraphicFramePr>
        <p:xfrm>
          <a:off x="457200" y="457200"/>
          <a:ext cx="6802438" cy="1219200"/>
        </p:xfrm>
        <a:graphic>
          <a:graphicData uri="http://schemas.openxmlformats.org/presentationml/2006/ole">
            <p:oleObj spid="_x0000_s59395" name="Equation" r:id="rId4" imgW="2692080" imgH="4824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57150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After replacing:</a:t>
            </a:r>
            <a:endParaRPr lang="en-US" sz="2000" dirty="0"/>
          </a:p>
        </p:txBody>
      </p:sp>
      <p:graphicFrame>
        <p:nvGraphicFramePr>
          <p:cNvPr id="59396" name="Object 4"/>
          <p:cNvGraphicFramePr>
            <a:graphicFrameLocks noChangeAspect="1"/>
          </p:cNvGraphicFramePr>
          <p:nvPr/>
        </p:nvGraphicFramePr>
        <p:xfrm>
          <a:off x="2362200" y="5562600"/>
          <a:ext cx="5722937" cy="660400"/>
        </p:xfrm>
        <a:graphic>
          <a:graphicData uri="http://schemas.openxmlformats.org/presentationml/2006/ole">
            <p:oleObj spid="_x0000_s59396" name="Equation" r:id="rId5" imgW="19810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418" name="Object 7"/>
          <p:cNvGraphicFramePr>
            <a:graphicFrameLocks noChangeAspect="1"/>
          </p:cNvGraphicFramePr>
          <p:nvPr/>
        </p:nvGraphicFramePr>
        <p:xfrm>
          <a:off x="762000" y="457200"/>
          <a:ext cx="6161088" cy="1282700"/>
        </p:xfrm>
        <a:graphic>
          <a:graphicData uri="http://schemas.openxmlformats.org/presentationml/2006/ole">
            <p:oleObj spid="_x0000_s60418" name="Equation" r:id="rId3" imgW="2438280" imgH="507960" progId="Equation.3">
              <p:embed/>
            </p:oleObj>
          </a:graphicData>
        </a:graphic>
      </p:graphicFrame>
      <p:sp>
        <p:nvSpPr>
          <p:cNvPr id="6" name="Down Arrow 5"/>
          <p:cNvSpPr/>
          <p:nvPr/>
        </p:nvSpPr>
        <p:spPr>
          <a:xfrm>
            <a:off x="4419600" y="1752600"/>
            <a:ext cx="609600" cy="12192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19812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Since we have cr^2 children, each a cutting tree over at most 1/r lines.</a:t>
            </a:r>
            <a:endParaRPr lang="en-US" dirty="0"/>
          </a:p>
        </p:txBody>
      </p:sp>
      <p:graphicFrame>
        <p:nvGraphicFramePr>
          <p:cNvPr id="60420" name="Object 7"/>
          <p:cNvGraphicFramePr>
            <a:graphicFrameLocks noChangeAspect="1"/>
          </p:cNvGraphicFramePr>
          <p:nvPr/>
        </p:nvGraphicFramePr>
        <p:xfrm>
          <a:off x="685800" y="2971800"/>
          <a:ext cx="6353175" cy="1217613"/>
        </p:xfrm>
        <a:graphic>
          <a:graphicData uri="http://schemas.openxmlformats.org/presentationml/2006/ole">
            <p:oleObj spid="_x0000_s60420" name="Equation" r:id="rId4" imgW="2514600" imgH="482400" progId="Equation.3">
              <p:embed/>
            </p:oleObj>
          </a:graphicData>
        </a:graphic>
      </p:graphicFrame>
      <p:graphicFrame>
        <p:nvGraphicFramePr>
          <p:cNvPr id="60421" name="Object 7"/>
          <p:cNvGraphicFramePr>
            <a:graphicFrameLocks noChangeAspect="1"/>
          </p:cNvGraphicFramePr>
          <p:nvPr/>
        </p:nvGraphicFramePr>
        <p:xfrm>
          <a:off x="685800" y="5640387"/>
          <a:ext cx="6353175" cy="1217613"/>
        </p:xfrm>
        <a:graphic>
          <a:graphicData uri="http://schemas.openxmlformats.org/presentationml/2006/ole">
            <p:oleObj spid="_x0000_s60421" name="Equation" r:id="rId5" imgW="2514600" imgH="482400" progId="Equation.3">
              <p:embed/>
            </p:oleObj>
          </a:graphicData>
        </a:graphic>
      </p:graphicFrame>
      <p:sp>
        <p:nvSpPr>
          <p:cNvPr id="10" name="Down Arrow 9"/>
          <p:cNvSpPr/>
          <p:nvPr/>
        </p:nvSpPr>
        <p:spPr>
          <a:xfrm>
            <a:off x="4419600" y="4267200"/>
            <a:ext cx="609600" cy="12192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421" name="Object 7"/>
          <p:cNvGraphicFramePr>
            <a:graphicFrameLocks noChangeAspect="1"/>
          </p:cNvGraphicFramePr>
          <p:nvPr/>
        </p:nvGraphicFramePr>
        <p:xfrm>
          <a:off x="1143000" y="228600"/>
          <a:ext cx="6353175" cy="1217613"/>
        </p:xfrm>
        <a:graphic>
          <a:graphicData uri="http://schemas.openxmlformats.org/presentationml/2006/ole">
            <p:oleObj spid="_x0000_s61444" name="Equation" r:id="rId3" imgW="2514600" imgH="482400" progId="Equation.3">
              <p:embed/>
            </p:oleObj>
          </a:graphicData>
        </a:graphic>
      </p:graphicFrame>
      <p:graphicFrame>
        <p:nvGraphicFramePr>
          <p:cNvPr id="61445" name="Object 5"/>
          <p:cNvGraphicFramePr>
            <a:graphicFrameLocks noChangeAspect="1"/>
          </p:cNvGraphicFramePr>
          <p:nvPr/>
        </p:nvGraphicFramePr>
        <p:xfrm>
          <a:off x="304800" y="1524000"/>
          <a:ext cx="6870700" cy="4576763"/>
        </p:xfrm>
        <a:graphic>
          <a:graphicData uri="http://schemas.openxmlformats.org/presentationml/2006/ole">
            <p:oleObj spid="_x0000_s61445" name="Equation" r:id="rId4" imgW="2743200" imgH="1828800" progId="Equation.3">
              <p:embed/>
            </p:oleObj>
          </a:graphicData>
        </a:graphic>
      </p:graphicFrame>
      <p:sp>
        <p:nvSpPr>
          <p:cNvPr id="9" name="Left Brace 8"/>
          <p:cNvSpPr/>
          <p:nvPr/>
        </p:nvSpPr>
        <p:spPr>
          <a:xfrm rot="16200000">
            <a:off x="4000500" y="2857500"/>
            <a:ext cx="381000" cy="5486400"/>
          </a:xfrm>
          <a:prstGeom prst="lef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209800" y="5624513"/>
          <a:ext cx="4800600" cy="1114425"/>
        </p:xfrm>
        <a:graphic>
          <a:graphicData uri="http://schemas.openxmlformats.org/presentationml/2006/ole">
            <p:oleObj spid="_x0000_s61446" name="Equation" r:id="rId5" imgW="2133360" imgH="495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Three level cutting tree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886200"/>
          </a:xfrm>
        </p:spPr>
        <p:txBody>
          <a:bodyPr/>
          <a:lstStyle/>
          <a:p>
            <a:pPr eaLnBrk="1" hangingPunct="1"/>
            <a:r>
              <a:rPr lang="en-US" dirty="0" smtClean="0"/>
              <a:t>A three point query</a:t>
            </a:r>
            <a:endParaRPr lang="en-US" dirty="0" smtClean="0"/>
          </a:p>
          <a:p>
            <a:pPr lvl="1" eaLnBrk="1" hangingPunct="1"/>
            <a:r>
              <a:rPr lang="en-US" dirty="0" smtClean="0"/>
              <a:t>Given: </a:t>
            </a:r>
          </a:p>
          <a:p>
            <a:pPr lvl="2" eaLnBrk="1" hangingPunct="1"/>
            <a:r>
              <a:rPr lang="en-US" dirty="0" smtClean="0"/>
              <a:t>a set L of n lines in the plane</a:t>
            </a:r>
          </a:p>
          <a:p>
            <a:pPr lvl="1" eaLnBrk="1" hangingPunct="1"/>
            <a:r>
              <a:rPr lang="en-US" dirty="0" smtClean="0"/>
              <a:t>Query:</a:t>
            </a:r>
          </a:p>
          <a:p>
            <a:pPr lvl="2" eaLnBrk="1" hangingPunct="1"/>
            <a:r>
              <a:rPr lang="en-US" dirty="0" smtClean="0"/>
              <a:t>For a triple of points, each of which has a direction attached (below/above):</a:t>
            </a:r>
          </a:p>
          <a:p>
            <a:pPr lvl="2" eaLnBrk="1" hangingPunct="1">
              <a:buFont typeface="Arial" charset="0"/>
              <a:buNone/>
            </a:pPr>
            <a:r>
              <a:rPr lang="en-US" dirty="0" smtClean="0"/>
              <a:t>	Find out how many lines answer the criteria of the points.</a:t>
            </a:r>
          </a:p>
          <a:p>
            <a:pPr lvl="3" eaLnBrk="1" hangingPunct="1"/>
            <a:endParaRPr lang="en-US" dirty="0" smtClean="0"/>
          </a:p>
          <a:p>
            <a:pPr lvl="2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Three level cutting tree - structure</a:t>
            </a:r>
          </a:p>
        </p:txBody>
      </p:sp>
      <p:sp>
        <p:nvSpPr>
          <p:cNvPr id="4" name="Oval 3"/>
          <p:cNvSpPr/>
          <p:nvPr/>
        </p:nvSpPr>
        <p:spPr>
          <a:xfrm>
            <a:off x="3733800" y="17526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90800" y="28956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" name="Straight Arrow Connector 6"/>
          <p:cNvCxnSpPr>
            <a:stCxn id="4" idx="3"/>
            <a:endCxn id="5" idx="0"/>
          </p:cNvCxnSpPr>
          <p:nvPr/>
        </p:nvCxnSpPr>
        <p:spPr>
          <a:xfrm rot="5400000">
            <a:off x="2933700" y="2028825"/>
            <a:ext cx="752475" cy="9810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ular Callout 7"/>
          <p:cNvSpPr/>
          <p:nvPr/>
        </p:nvSpPr>
        <p:spPr>
          <a:xfrm>
            <a:off x="2286000" y="1752600"/>
            <a:ext cx="914400" cy="304800"/>
          </a:xfrm>
          <a:prstGeom prst="wedgeRectCallout">
            <a:avLst>
              <a:gd name="adj1" fmla="val 100662"/>
              <a:gd name="adj2" fmla="val 922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Root</a:t>
            </a:r>
          </a:p>
        </p:txBody>
      </p:sp>
      <p:sp>
        <p:nvSpPr>
          <p:cNvPr id="9" name="Oval 8"/>
          <p:cNvSpPr/>
          <p:nvPr/>
        </p:nvSpPr>
        <p:spPr>
          <a:xfrm>
            <a:off x="4800600" y="28956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1" name="Straight Arrow Connector 10"/>
          <p:cNvCxnSpPr>
            <a:stCxn id="4" idx="5"/>
            <a:endCxn id="9" idx="1"/>
          </p:cNvCxnSpPr>
          <p:nvPr/>
        </p:nvCxnSpPr>
        <p:spPr>
          <a:xfrm rot="16200000" flipH="1">
            <a:off x="4086225" y="2181225"/>
            <a:ext cx="819150" cy="742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2743200" y="3352800"/>
            <a:ext cx="2362200" cy="800100"/>
            <a:chOff x="2743200" y="3352800"/>
            <a:chExt cx="2362200" cy="800100"/>
          </a:xfrm>
        </p:grpSpPr>
        <p:sp>
          <p:nvSpPr>
            <p:cNvPr id="12" name="Right Brace 11"/>
            <p:cNvSpPr/>
            <p:nvPr/>
          </p:nvSpPr>
          <p:spPr>
            <a:xfrm rot="5400000">
              <a:off x="3733800" y="2362200"/>
              <a:ext cx="381000" cy="2362200"/>
            </a:xfrm>
            <a:prstGeom prst="rightBrace">
              <a:avLst>
                <a:gd name="adj1" fmla="val 17673"/>
                <a:gd name="adj2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graphicFrame>
          <p:nvGraphicFramePr>
            <p:cNvPr id="5122" name="Object 2"/>
            <p:cNvGraphicFramePr>
              <a:graphicFrameLocks noChangeAspect="1"/>
            </p:cNvGraphicFramePr>
            <p:nvPr/>
          </p:nvGraphicFramePr>
          <p:xfrm>
            <a:off x="3429000" y="3657600"/>
            <a:ext cx="880533" cy="495300"/>
          </p:xfrm>
          <a:graphic>
            <a:graphicData uri="http://schemas.openxmlformats.org/presentationml/2006/ole">
              <p:oleObj spid="_x0000_s5122" name="Equation" r:id="rId3" imgW="406080" imgH="228600" progId="Equation.3">
                <p:embed/>
              </p:oleObj>
            </a:graphicData>
          </a:graphic>
        </p:graphicFrame>
      </p:grpSp>
      <p:sp>
        <p:nvSpPr>
          <p:cNvPr id="15" name="Rectangular Callout 14"/>
          <p:cNvSpPr/>
          <p:nvPr/>
        </p:nvSpPr>
        <p:spPr>
          <a:xfrm>
            <a:off x="609600" y="2971800"/>
            <a:ext cx="1447800" cy="304800"/>
          </a:xfrm>
          <a:prstGeom prst="wedgeRectCallout">
            <a:avLst>
              <a:gd name="adj1" fmla="val 100662"/>
              <a:gd name="adj2" fmla="val 9228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Direct child</a:t>
            </a: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0" y="3176588"/>
            <a:ext cx="5715000" cy="3452812"/>
            <a:chOff x="0" y="3176740"/>
            <a:chExt cx="5715000" cy="3452660"/>
          </a:xfrm>
        </p:grpSpPr>
        <p:sp>
          <p:nvSpPr>
            <p:cNvPr id="17" name="Isosceles Triangle 16"/>
            <p:cNvSpPr/>
            <p:nvPr/>
          </p:nvSpPr>
          <p:spPr>
            <a:xfrm>
              <a:off x="2362200" y="3352944"/>
              <a:ext cx="990600" cy="1752523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Isosceles Triangle 17"/>
            <p:cNvSpPr/>
            <p:nvPr/>
          </p:nvSpPr>
          <p:spPr>
            <a:xfrm rot="1577735">
              <a:off x="1708150" y="3176740"/>
              <a:ext cx="990600" cy="1752523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Isosceles Triangle 18"/>
            <p:cNvSpPr/>
            <p:nvPr/>
          </p:nvSpPr>
          <p:spPr>
            <a:xfrm rot="19879195">
              <a:off x="2951163" y="3178327"/>
              <a:ext cx="990600" cy="1752523"/>
            </a:xfrm>
            <a:prstGeom prst="triangl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Rectangular Callout 19"/>
            <p:cNvSpPr/>
            <p:nvPr/>
          </p:nvSpPr>
          <p:spPr>
            <a:xfrm>
              <a:off x="1905000" y="5638844"/>
              <a:ext cx="1905000" cy="990556"/>
            </a:xfrm>
            <a:prstGeom prst="wedgeRectCallout">
              <a:avLst>
                <a:gd name="adj1" fmla="val 4533"/>
                <a:gd name="adj2" fmla="val -141168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3-level tree over intersecting lines</a:t>
              </a:r>
            </a:p>
          </p:txBody>
        </p:sp>
        <p:sp>
          <p:nvSpPr>
            <p:cNvPr id="21" name="Rectangular Callout 20"/>
            <p:cNvSpPr/>
            <p:nvPr/>
          </p:nvSpPr>
          <p:spPr>
            <a:xfrm>
              <a:off x="0" y="5410254"/>
              <a:ext cx="1447800" cy="914360"/>
            </a:xfrm>
            <a:prstGeom prst="wedgeRectCallout">
              <a:avLst>
                <a:gd name="adj1" fmla="val 84135"/>
                <a:gd name="adj2" fmla="val -136782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2-level tree over lines below</a:t>
              </a:r>
            </a:p>
          </p:txBody>
        </p:sp>
        <p:sp>
          <p:nvSpPr>
            <p:cNvPr id="22" name="Rectangular Callout 21"/>
            <p:cNvSpPr/>
            <p:nvPr/>
          </p:nvSpPr>
          <p:spPr>
            <a:xfrm>
              <a:off x="4114800" y="5562647"/>
              <a:ext cx="1600200" cy="838163"/>
            </a:xfrm>
            <a:prstGeom prst="wedgeRectCallout">
              <a:avLst>
                <a:gd name="adj1" fmla="val -76781"/>
                <a:gd name="adj2" fmla="val -172761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2-level tree over lines above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Three level cutting tree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3528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dirty="0" smtClean="0"/>
              <a:t>	 </a:t>
            </a:r>
            <a:r>
              <a:rPr lang="el-GR" dirty="0" smtClean="0"/>
              <a:t>γ←</a:t>
            </a:r>
            <a:r>
              <a:rPr lang="en-US" dirty="0" smtClean="0"/>
              <a:t>Ø</a:t>
            </a:r>
          </a:p>
          <a:p>
            <a:pPr lvl="1" eaLnBrk="1" hangingPunct="1">
              <a:buFont typeface="Arial" charset="0"/>
              <a:buNone/>
            </a:pPr>
            <a:r>
              <a:rPr lang="en-US" dirty="0" smtClean="0"/>
              <a:t>If T is a single leaf</a:t>
            </a:r>
          </a:p>
          <a:p>
            <a:pPr lvl="2" eaLnBrk="1" hangingPunct="1"/>
            <a:r>
              <a:rPr lang="en-US" dirty="0" smtClean="0"/>
              <a:t>Then – check explicitly if the line fulfills criteria</a:t>
            </a:r>
          </a:p>
          <a:p>
            <a:pPr lvl="2" eaLnBrk="1" hangingPunct="1"/>
            <a:r>
              <a:rPr lang="en-US" dirty="0" smtClean="0"/>
              <a:t>Else -   find the child which </a:t>
            </a:r>
            <a:r>
              <a:rPr lang="en-US" dirty="0" smtClean="0"/>
              <a:t>p3 </a:t>
            </a:r>
            <a:r>
              <a:rPr lang="en-US" dirty="0" smtClean="0"/>
              <a:t>belongs to – </a:t>
            </a:r>
            <a:r>
              <a:rPr lang="en-US" dirty="0" smtClean="0"/>
              <a:t>Vp3</a:t>
            </a:r>
            <a:endParaRPr lang="en-US" dirty="0" smtClean="0"/>
          </a:p>
          <a:p>
            <a:pPr lvl="4" eaLnBrk="1" hangingPunct="1">
              <a:buFont typeface="Arial" charset="0"/>
              <a:buNone/>
            </a:pPr>
            <a:r>
              <a:rPr lang="en-US" dirty="0" smtClean="0"/>
              <a:t> </a:t>
            </a:r>
            <a:r>
              <a:rPr lang="el-GR" dirty="0" smtClean="0"/>
              <a:t>γ</a:t>
            </a:r>
            <a:r>
              <a:rPr lang="en-US" dirty="0" smtClean="0"/>
              <a:t>1 </a:t>
            </a:r>
            <a:r>
              <a:rPr lang="el-GR" dirty="0" smtClean="0"/>
              <a:t>←</a:t>
            </a:r>
            <a:r>
              <a:rPr lang="en-US" dirty="0" smtClean="0"/>
              <a:t> </a:t>
            </a:r>
            <a:r>
              <a:rPr lang="en-US" dirty="0" err="1" smtClean="0"/>
              <a:t>SelectTriple</a:t>
            </a:r>
            <a:r>
              <a:rPr lang="en-US" dirty="0" smtClean="0"/>
              <a:t>(p1,p2,p3,T(Vp3))</a:t>
            </a:r>
            <a:endParaRPr lang="en-US" dirty="0" smtClean="0"/>
          </a:p>
          <a:p>
            <a:pPr lvl="4" eaLnBrk="1" hangingPunct="1">
              <a:buFont typeface="Arial" charset="0"/>
              <a:buNone/>
            </a:pPr>
            <a:r>
              <a:rPr lang="en-US" dirty="0" smtClean="0"/>
              <a:t> </a:t>
            </a:r>
            <a:r>
              <a:rPr lang="el-GR" dirty="0" smtClean="0"/>
              <a:t>γ</a:t>
            </a:r>
            <a:r>
              <a:rPr lang="en-US" dirty="0" smtClean="0"/>
              <a:t>2 </a:t>
            </a:r>
            <a:r>
              <a:rPr lang="el-GR" dirty="0" smtClean="0"/>
              <a:t>←</a:t>
            </a:r>
            <a:r>
              <a:rPr lang="en-US" dirty="0" smtClean="0"/>
              <a:t> </a:t>
            </a:r>
            <a:r>
              <a:rPr lang="en-US" dirty="0" err="1" smtClean="0"/>
              <a:t>SelectBelowPair</a:t>
            </a:r>
            <a:r>
              <a:rPr lang="en-US" dirty="0" smtClean="0"/>
              <a:t>(p1,p2,T</a:t>
            </a:r>
            <a:r>
              <a:rPr lang="en-US" dirty="0" smtClean="0"/>
              <a:t>+(</a:t>
            </a:r>
            <a:r>
              <a:rPr lang="en-US" dirty="0" smtClean="0"/>
              <a:t>Vp3))</a:t>
            </a:r>
            <a:endParaRPr lang="en-US" dirty="0" smtClean="0"/>
          </a:p>
          <a:p>
            <a:pPr lvl="4" eaLnBrk="1" hangingPunct="1">
              <a:buFont typeface="Arial" charset="0"/>
              <a:buNone/>
            </a:pPr>
            <a:r>
              <a:rPr lang="en-US" dirty="0" smtClean="0"/>
              <a:t> </a:t>
            </a:r>
            <a:r>
              <a:rPr lang="el-GR" dirty="0" smtClean="0"/>
              <a:t>γ</a:t>
            </a:r>
            <a:r>
              <a:rPr lang="en-US" dirty="0" smtClean="0"/>
              <a:t> </a:t>
            </a:r>
            <a:r>
              <a:rPr lang="el-GR" dirty="0" smtClean="0"/>
              <a:t>←</a:t>
            </a:r>
            <a:r>
              <a:rPr lang="en-US" dirty="0" smtClean="0"/>
              <a:t> </a:t>
            </a:r>
            <a:r>
              <a:rPr lang="el-GR" dirty="0" smtClean="0"/>
              <a:t>γ</a:t>
            </a:r>
            <a:r>
              <a:rPr lang="en-US" dirty="0" smtClean="0"/>
              <a:t>1 U </a:t>
            </a:r>
            <a:r>
              <a:rPr lang="el-GR" dirty="0" smtClean="0"/>
              <a:t>γ</a:t>
            </a:r>
            <a:r>
              <a:rPr lang="en-US" dirty="0" smtClean="0"/>
              <a:t>2</a:t>
            </a:r>
          </a:p>
          <a:p>
            <a:pPr lvl="4" eaLnBrk="1" hangingPunct="1">
              <a:buFont typeface="Arial" charset="0"/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38200" y="6096000"/>
            <a:ext cx="1447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Return </a:t>
            </a:r>
            <a:r>
              <a:rPr lang="el-GR" sz="2800" dirty="0">
                <a:latin typeface="+mn-lt"/>
              </a:rPr>
              <a:t>γ</a:t>
            </a:r>
            <a:endParaRPr lang="en-US" sz="2800" dirty="0">
              <a:latin typeface="+mn-lt"/>
            </a:endParaRPr>
          </a:p>
        </p:txBody>
      </p:sp>
      <p:sp>
        <p:nvSpPr>
          <p:cNvPr id="33797" name="TextBox 4"/>
          <p:cNvSpPr txBox="1">
            <a:spLocks noChangeArrowheads="1"/>
          </p:cNvSpPr>
          <p:nvPr/>
        </p:nvSpPr>
        <p:spPr bwMode="auto">
          <a:xfrm>
            <a:off x="762000" y="1981200"/>
            <a:ext cx="8077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Input: three query points p1,p2,p3, with ↑↓, a 3-level cutting tree T</a:t>
            </a:r>
          </a:p>
          <a:p>
            <a:r>
              <a:rPr lang="en-US" b="1" dirty="0"/>
              <a:t>Output: a set of all canonical subsets that fulfill </a:t>
            </a:r>
            <a:r>
              <a:rPr lang="en-US" b="1" dirty="0" smtClean="0"/>
              <a:t>criteria</a:t>
            </a:r>
          </a:p>
          <a:p>
            <a:endParaRPr lang="en-US" b="1" dirty="0"/>
          </a:p>
          <a:p>
            <a:r>
              <a:rPr lang="en-US" b="1" dirty="0" err="1" smtClean="0"/>
              <a:t>SelectTriple</a:t>
            </a:r>
            <a:r>
              <a:rPr lang="en-US" b="1" dirty="0" smtClean="0"/>
              <a:t>(p1,p2,p3,T)    (we assume p1</a:t>
            </a:r>
            <a:r>
              <a:rPr lang="en-US" b="1" dirty="0" smtClean="0"/>
              <a:t>↓,p2↓,p3↑)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Cutting Trees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Definition</a:t>
            </a:r>
            <a:r>
              <a:rPr lang="en-US" dirty="0" smtClean="0"/>
              <a:t>: given a set </a:t>
            </a:r>
            <a:r>
              <a:rPr lang="en-US" b="1" dirty="0" smtClean="0"/>
              <a:t>L</a:t>
            </a:r>
            <a:r>
              <a:rPr lang="en-US" dirty="0" smtClean="0"/>
              <a:t> of </a:t>
            </a:r>
            <a:r>
              <a:rPr lang="en-US" b="1" dirty="0" smtClean="0"/>
              <a:t>n</a:t>
            </a:r>
            <a:r>
              <a:rPr lang="en-US" dirty="0" smtClean="0"/>
              <a:t> lines in the plane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A </a:t>
            </a:r>
            <a:r>
              <a:rPr lang="en-US" b="1" dirty="0" smtClean="0"/>
              <a:t>(1/r)-cutting</a:t>
            </a:r>
            <a:r>
              <a:rPr lang="en-US" dirty="0" smtClean="0"/>
              <a:t> is the partitioning of the plane into triangles (possibly unbounded) so that each triangle is intersected by at most </a:t>
            </a:r>
            <a:r>
              <a:rPr lang="en-US" b="1" dirty="0" smtClean="0"/>
              <a:t>n/r</a:t>
            </a:r>
            <a:r>
              <a:rPr lang="en-US" dirty="0" smtClean="0"/>
              <a:t> line</a:t>
            </a:r>
            <a:r>
              <a:rPr lang="en-US" dirty="0" smtClean="0"/>
              <a:t>.</a:t>
            </a:r>
          </a:p>
          <a:p>
            <a:pPr lvl="1" eaLnBrk="1" hangingPunct="1"/>
            <a:r>
              <a:rPr lang="en-US" dirty="0" smtClean="0"/>
              <a:t>The size of the cutting is defined as the number these triangles.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Three level cutting tree - Analysis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1600200"/>
            <a:ext cx="7010400" cy="3540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latin typeface="+mn-lt"/>
              </a:rPr>
              <a:t>Similarly to its two level variant:</a:t>
            </a:r>
          </a:p>
          <a:p>
            <a:pPr>
              <a:defRPr/>
            </a:pPr>
            <a:r>
              <a:rPr lang="en-US" sz="3200" dirty="0">
                <a:latin typeface="+mn-lt"/>
              </a:rPr>
              <a:t>Lets look at the recurrence</a:t>
            </a:r>
          </a:p>
          <a:p>
            <a:pPr>
              <a:defRPr/>
            </a:pPr>
            <a:r>
              <a:rPr lang="en-US" sz="3200" dirty="0">
                <a:latin typeface="+mn-lt"/>
              </a:rPr>
              <a:t>Time:</a:t>
            </a:r>
          </a:p>
          <a:p>
            <a:pPr>
              <a:defRPr/>
            </a:pPr>
            <a:endParaRPr lang="en-US" sz="3200" dirty="0">
              <a:latin typeface="+mn-lt"/>
            </a:endParaRPr>
          </a:p>
          <a:p>
            <a:pPr>
              <a:defRPr/>
            </a:pPr>
            <a:endParaRPr lang="en-US" sz="3200" dirty="0">
              <a:latin typeface="+mn-lt"/>
            </a:endParaRPr>
          </a:p>
          <a:p>
            <a:pPr>
              <a:defRPr/>
            </a:pPr>
            <a:endParaRPr lang="en-US" sz="3200" dirty="0">
              <a:latin typeface="+mn-lt"/>
            </a:endParaRPr>
          </a:p>
          <a:p>
            <a:pPr>
              <a:defRPr/>
            </a:pPr>
            <a:r>
              <a:rPr lang="en-US" sz="3200" dirty="0">
                <a:latin typeface="+mn-lt"/>
              </a:rPr>
              <a:t>Space: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1063625" y="3048000"/>
          <a:ext cx="6962775" cy="1219200"/>
        </p:xfrm>
        <a:graphic>
          <a:graphicData uri="http://schemas.openxmlformats.org/presentationml/2006/ole">
            <p:oleObj spid="_x0000_s6146" name="Equation" r:id="rId3" imgW="2755800" imgH="482400" progId="Equation.3">
              <p:embed/>
            </p:oleObj>
          </a:graphicData>
        </a:graphic>
      </p:graphicFrame>
      <p:sp>
        <p:nvSpPr>
          <p:cNvPr id="6152" name="TextBox 8"/>
          <p:cNvSpPr txBox="1">
            <a:spLocks noChangeArrowheads="1"/>
          </p:cNvSpPr>
          <p:nvPr/>
        </p:nvSpPr>
        <p:spPr bwMode="auto">
          <a:xfrm>
            <a:off x="2819400" y="4267200"/>
            <a:ext cx="19161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alibri" pitchFamily="34" charset="0"/>
              </a:rPr>
              <a:t>Which solves to:  </a:t>
            </a:r>
          </a:p>
        </p:txBody>
      </p:sp>
      <p:graphicFrame>
        <p:nvGraphicFramePr>
          <p:cNvPr id="6147" name="Object 6"/>
          <p:cNvGraphicFramePr>
            <a:graphicFrameLocks noChangeAspect="1"/>
          </p:cNvGraphicFramePr>
          <p:nvPr/>
        </p:nvGraphicFramePr>
        <p:xfrm>
          <a:off x="4575175" y="4238625"/>
          <a:ext cx="1443038" cy="514350"/>
        </p:xfrm>
        <a:graphic>
          <a:graphicData uri="http://schemas.openxmlformats.org/presentationml/2006/ole">
            <p:oleObj spid="_x0000_s6147" name="Equation" r:id="rId4" imgW="622080" imgH="228600" progId="Equation.3">
              <p:embed/>
            </p:oleObj>
          </a:graphicData>
        </a:graphic>
      </p:graphicFrame>
      <p:sp>
        <p:nvSpPr>
          <p:cNvPr id="6153" name="TextBox 6"/>
          <p:cNvSpPr txBox="1">
            <a:spLocks noChangeArrowheads="1"/>
          </p:cNvSpPr>
          <p:nvPr/>
        </p:nvSpPr>
        <p:spPr bwMode="auto">
          <a:xfrm>
            <a:off x="2819400" y="6248400"/>
            <a:ext cx="1711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Which solves to</a:t>
            </a:r>
          </a:p>
        </p:txBody>
      </p:sp>
      <p:graphicFrame>
        <p:nvGraphicFramePr>
          <p:cNvPr id="6148" name="Object 5"/>
          <p:cNvGraphicFramePr>
            <a:graphicFrameLocks noChangeAspect="1"/>
          </p:cNvGraphicFramePr>
          <p:nvPr/>
        </p:nvGraphicFramePr>
        <p:xfrm>
          <a:off x="4495800" y="6172200"/>
          <a:ext cx="2370138" cy="533400"/>
        </p:xfrm>
        <a:graphic>
          <a:graphicData uri="http://schemas.openxmlformats.org/presentationml/2006/ole">
            <p:oleObj spid="_x0000_s6148" name="Equation" r:id="rId5" imgW="1015920" imgH="228600" progId="Equation.3">
              <p:embed/>
            </p:oleObj>
          </a:graphicData>
        </a:graphic>
      </p:graphicFrame>
      <p:graphicFrame>
        <p:nvGraphicFramePr>
          <p:cNvPr id="6149" name="Object 7"/>
          <p:cNvGraphicFramePr>
            <a:graphicFrameLocks noChangeAspect="1"/>
          </p:cNvGraphicFramePr>
          <p:nvPr/>
        </p:nvGraphicFramePr>
        <p:xfrm>
          <a:off x="1066800" y="4876800"/>
          <a:ext cx="6161088" cy="1282700"/>
        </p:xfrm>
        <a:graphic>
          <a:graphicData uri="http://schemas.openxmlformats.org/presentationml/2006/ole">
            <p:oleObj spid="_x0000_s6149" name="Equation" r:id="rId6" imgW="243828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Applying to our first problem: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3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Using the duality transform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514600"/>
            <a:ext cx="8077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we convert the set of points P to a set of lines L.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convert the three lines of the query triangle into a triple with above/below tag.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perform the query, and then we can convert the lines found back to the original points.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hatsallfolk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219200"/>
            <a:ext cx="5791200" cy="450426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An example:</a:t>
            </a:r>
          </a:p>
        </p:txBody>
      </p:sp>
      <p:pic>
        <p:nvPicPr>
          <p:cNvPr id="2048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38200" y="2057400"/>
            <a:ext cx="7315200" cy="4627563"/>
          </a:xfrm>
        </p:spPr>
      </p:pic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533400" y="1219200"/>
            <a:ext cx="8077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A (1/2)-cutting of size 10 in a plane with a set of 6 lines</a:t>
            </a:r>
          </a:p>
          <a:p>
            <a:r>
              <a:rPr lang="en-US" sz="2400">
                <a:latin typeface="Calibri" pitchFamily="34" charset="0"/>
              </a:rPr>
              <a:t>n/r = 6/2 = 3 the maximum of lines to intersect a triangle.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 smtClean="0"/>
              <a:t>The cutting </a:t>
            </a:r>
            <a:r>
              <a:rPr lang="en-US" dirty="0" smtClean="0"/>
              <a:t>lemma</a:t>
            </a:r>
            <a:endParaRPr lang="en-US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4000" i="1" dirty="0" smtClean="0"/>
              <a:t>For any set L of n lines in the plane, and any parameter r with </a:t>
            </a:r>
            <a:r>
              <a:rPr lang="en-US" sz="4000" dirty="0" smtClean="0"/>
              <a:t>1≤</a:t>
            </a:r>
            <a:r>
              <a:rPr lang="en-US" sz="4000" i="1" dirty="0" smtClean="0"/>
              <a:t>r≤n, a (1/r)-cutting of size O(r^2) exists.</a:t>
            </a:r>
          </a:p>
          <a:p>
            <a:pPr eaLnBrk="1" hangingPunct="1">
              <a:buFont typeface="Arial" charset="0"/>
              <a:buNone/>
            </a:pPr>
            <a:endParaRPr lang="en-US" i="1" dirty="0" smtClean="0"/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dirty="0" smtClean="0"/>
              <a:t>A new problem:</a:t>
            </a:r>
          </a:p>
        </p:txBody>
      </p:sp>
      <p:sp>
        <p:nvSpPr>
          <p:cNvPr id="18436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8288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dirty="0" smtClean="0"/>
              <a:t>Given </a:t>
            </a:r>
            <a:r>
              <a:rPr lang="en-US" dirty="0" smtClean="0"/>
              <a:t>a set </a:t>
            </a:r>
            <a:r>
              <a:rPr lang="en-US" dirty="0" smtClean="0">
                <a:solidFill>
                  <a:srgbClr val="FF0000"/>
                </a:solidFill>
              </a:rPr>
              <a:t>L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 lines in the </a:t>
            </a:r>
            <a:r>
              <a:rPr lang="en-US" dirty="0" smtClean="0"/>
              <a:t>plane.</a:t>
            </a:r>
          </a:p>
          <a:p>
            <a:pPr eaLnBrk="1" hangingPunct="1">
              <a:buNone/>
            </a:pPr>
            <a:r>
              <a:rPr lang="en-US" dirty="0" smtClean="0"/>
              <a:t> </a:t>
            </a:r>
            <a:r>
              <a:rPr lang="en-US" dirty="0" smtClean="0"/>
              <a:t>Query: given a point 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, </a:t>
            </a:r>
            <a:r>
              <a:rPr lang="en-US" dirty="0" smtClean="0"/>
              <a:t>count how many lines </a:t>
            </a:r>
            <a:r>
              <a:rPr lang="en-US" dirty="0" smtClean="0"/>
              <a:t>are below </a:t>
            </a:r>
            <a:r>
              <a:rPr lang="en-US" dirty="0" smtClean="0">
                <a:solidFill>
                  <a:srgbClr val="FF0000"/>
                </a:solidFill>
              </a:rPr>
              <a:t>p.</a:t>
            </a:r>
            <a:endParaRPr lang="en-US" dirty="0" smtClean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838200" y="3276600"/>
            <a:ext cx="2971800" cy="16764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676400" y="3429000"/>
            <a:ext cx="3352800" cy="60960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819400" y="3962400"/>
            <a:ext cx="2971800" cy="1676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657600" y="41148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Solution: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04999"/>
          </a:xfrm>
        </p:spPr>
        <p:txBody>
          <a:bodyPr/>
          <a:lstStyle/>
          <a:p>
            <a:r>
              <a:rPr lang="en-US" dirty="0" smtClean="0"/>
              <a:t>We solve this by building a cutting tree over the set of lines, and performing the query using it.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Structure of Cutting trees</a:t>
            </a:r>
          </a:p>
        </p:txBody>
      </p:sp>
      <p:sp>
        <p:nvSpPr>
          <p:cNvPr id="22531" name="TextBox 22"/>
          <p:cNvSpPr txBox="1">
            <a:spLocks noChangeArrowheads="1"/>
          </p:cNvSpPr>
          <p:nvPr/>
        </p:nvSpPr>
        <p:spPr bwMode="auto">
          <a:xfrm>
            <a:off x="685800" y="1600200"/>
            <a:ext cx="80010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The tree structure is recursively defined as follows: </a:t>
            </a:r>
          </a:p>
          <a:p>
            <a:r>
              <a:rPr lang="en-US" sz="2400">
                <a:latin typeface="Calibri" pitchFamily="34" charset="0"/>
              </a:rPr>
              <a:t>Given a (1/r)-cutting of size O(r^2) of the plane, and a set L of lines.</a:t>
            </a:r>
          </a:p>
          <a:p>
            <a:r>
              <a:rPr lang="en-US" sz="2400">
                <a:latin typeface="Calibri" pitchFamily="34" charset="0"/>
              </a:rPr>
              <a:t> </a:t>
            </a:r>
          </a:p>
          <a:p>
            <a:pPr>
              <a:buFont typeface="Arial" charset="0"/>
              <a:buChar char="•"/>
            </a:pPr>
            <a:endParaRPr lang="en-US" sz="2400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If there is only one line in L, the tree consists of a single leaf where L is explicitly stored.</a:t>
            </a:r>
          </a:p>
        </p:txBody>
      </p:sp>
      <p:sp>
        <p:nvSpPr>
          <p:cNvPr id="24" name="Oval 23"/>
          <p:cNvSpPr/>
          <p:nvPr/>
        </p:nvSpPr>
        <p:spPr>
          <a:xfrm>
            <a:off x="4038600" y="5257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Brush Script MT" pitchFamily="66" charset="0"/>
              </a:rPr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Structure of Cutting trees – cont.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019800" cy="5029200"/>
          </a:xfrm>
        </p:spPr>
        <p:txBody>
          <a:bodyPr/>
          <a:lstStyle/>
          <a:p>
            <a:pPr eaLnBrk="1" hangingPunct="1"/>
            <a:r>
              <a:rPr lang="en-US" smtClean="0"/>
              <a:t>If L consists of more than 1 line the tree will consist of a root with r^2 children.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	each child corresponds to a single triangle of the cutting.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	each child v, contains:</a:t>
            </a:r>
          </a:p>
          <a:p>
            <a:pPr lvl="2" eaLnBrk="1" hangingPunct="1"/>
            <a:r>
              <a:rPr lang="en-US" smtClean="0"/>
              <a:t>L-(v) number of all lines under it.</a:t>
            </a:r>
          </a:p>
          <a:p>
            <a:pPr lvl="2" eaLnBrk="1" hangingPunct="1"/>
            <a:r>
              <a:rPr lang="en-US" smtClean="0"/>
              <a:t>L+(v) number of lines above it.</a:t>
            </a:r>
          </a:p>
          <a:p>
            <a:pPr lvl="2" eaLnBrk="1" hangingPunct="1"/>
            <a:r>
              <a:rPr lang="el-GR" smtClean="0"/>
              <a:t>τ</a:t>
            </a:r>
            <a:r>
              <a:rPr lang="en-US" smtClean="0"/>
              <a:t>(v) a cutting tree over lines intersecting v.</a:t>
            </a:r>
          </a:p>
          <a:p>
            <a:pPr eaLnBrk="1" hangingPunct="1">
              <a:buFont typeface="Arial" charset="0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4" name="Oval 3"/>
          <p:cNvSpPr/>
          <p:nvPr/>
        </p:nvSpPr>
        <p:spPr>
          <a:xfrm>
            <a:off x="6934200" y="31242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" name="Straight Arrow Connector 4"/>
          <p:cNvCxnSpPr>
            <a:stCxn id="4" idx="3"/>
          </p:cNvCxnSpPr>
          <p:nvPr/>
        </p:nvCxnSpPr>
        <p:spPr>
          <a:xfrm rot="5400000">
            <a:off x="6134100" y="3629025"/>
            <a:ext cx="981075" cy="7524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6438900" y="3924300"/>
            <a:ext cx="990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9" name="TextBox 6"/>
          <p:cNvSpPr txBox="1">
            <a:spLocks noChangeArrowheads="1"/>
          </p:cNvSpPr>
          <p:nvPr/>
        </p:nvSpPr>
        <p:spPr bwMode="auto">
          <a:xfrm>
            <a:off x="7162800" y="4495800"/>
            <a:ext cx="404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itchFamily="34" charset="0"/>
              </a:rPr>
              <a:t>…</a:t>
            </a:r>
          </a:p>
        </p:txBody>
      </p:sp>
      <p:cxnSp>
        <p:nvCxnSpPr>
          <p:cNvPr id="8" name="Straight Arrow Connector 7"/>
          <p:cNvCxnSpPr>
            <a:stCxn id="4" idx="5"/>
          </p:cNvCxnSpPr>
          <p:nvPr/>
        </p:nvCxnSpPr>
        <p:spPr>
          <a:xfrm rot="16200000" flipH="1">
            <a:off x="7134225" y="3705225"/>
            <a:ext cx="981075" cy="6000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6019800" y="4495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772400" y="4495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6553200" y="45720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ight Brace 11"/>
          <p:cNvSpPr/>
          <p:nvPr/>
        </p:nvSpPr>
        <p:spPr>
          <a:xfrm rot="5400000">
            <a:off x="7010400" y="4038600"/>
            <a:ext cx="381000" cy="2362200"/>
          </a:xfrm>
          <a:prstGeom prst="rightBrace">
            <a:avLst>
              <a:gd name="adj1" fmla="val 1767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565" name="TextBox 12"/>
          <p:cNvSpPr txBox="1">
            <a:spLocks noChangeArrowheads="1"/>
          </p:cNvSpPr>
          <p:nvPr/>
        </p:nvSpPr>
        <p:spPr bwMode="auto">
          <a:xfrm>
            <a:off x="6553200" y="5486400"/>
            <a:ext cx="2362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r^2 direct children of the root each refers to a triangle of the cut  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352800" y="5934075"/>
            <a:ext cx="3200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Note: using a new (1/r)-cutting of the triangle which corresponds to v.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3363</TotalTime>
  <Words>1113</Words>
  <Application>Microsoft Office PowerPoint</Application>
  <PresentationFormat>On-screen Show (4:3)</PresentationFormat>
  <Paragraphs>151</Paragraphs>
  <Slides>32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Calibri</vt:lpstr>
      <vt:lpstr>Brush Script MT</vt:lpstr>
      <vt:lpstr>Monotype Corsiva</vt:lpstr>
      <vt:lpstr>KodchiangUPC</vt:lpstr>
      <vt:lpstr>Office Theme</vt:lpstr>
      <vt:lpstr>Equation</vt:lpstr>
      <vt:lpstr>Microsoft Equation 3.0</vt:lpstr>
      <vt:lpstr>Cutting trees and the cutting lemma</vt:lpstr>
      <vt:lpstr>Goal:</vt:lpstr>
      <vt:lpstr>Cutting Trees</vt:lpstr>
      <vt:lpstr>An example:</vt:lpstr>
      <vt:lpstr>The cutting lemma</vt:lpstr>
      <vt:lpstr>A new problem:</vt:lpstr>
      <vt:lpstr>Solution:</vt:lpstr>
      <vt:lpstr>Structure of Cutting trees</vt:lpstr>
      <vt:lpstr>Structure of Cutting trees – cont.</vt:lpstr>
      <vt:lpstr>Structure of Cutting trees – cont.</vt:lpstr>
      <vt:lpstr>Using cutting trees</vt:lpstr>
      <vt:lpstr>Space and Time requirements</vt:lpstr>
      <vt:lpstr>Finding time complexity</vt:lpstr>
      <vt:lpstr>Space and Time requirements – cont.</vt:lpstr>
      <vt:lpstr>Slide 15</vt:lpstr>
      <vt:lpstr>Slide 16</vt:lpstr>
      <vt:lpstr>Slide 17</vt:lpstr>
      <vt:lpstr>Space Time complexity recap</vt:lpstr>
      <vt:lpstr>Cutting Trees – two level tree</vt:lpstr>
      <vt:lpstr>At first glance…</vt:lpstr>
      <vt:lpstr>Cutting Trees – two level tree cont.</vt:lpstr>
      <vt:lpstr>Cutting Trees – two level tree cont.</vt:lpstr>
      <vt:lpstr>Two level cutting tree - Analysis</vt:lpstr>
      <vt:lpstr>Slide 24</vt:lpstr>
      <vt:lpstr>Slide 25</vt:lpstr>
      <vt:lpstr>Slide 26</vt:lpstr>
      <vt:lpstr>Three level cutting tree</vt:lpstr>
      <vt:lpstr>Three level cutting tree - structure</vt:lpstr>
      <vt:lpstr>Three level cutting tree</vt:lpstr>
      <vt:lpstr>Three level cutting tree - Analysis</vt:lpstr>
      <vt:lpstr>Applying to our first problem:</vt:lpstr>
      <vt:lpstr>Slide 32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Cutting trees and the cutting lemma</dc:title>
  <dc:creator>Amir</dc:creator>
  <cp:lastModifiedBy>Amir</cp:lastModifiedBy>
  <cp:revision>290</cp:revision>
  <dcterms:created xsi:type="dcterms:W3CDTF">2009-01-10T13:15:43Z</dcterms:created>
  <dcterms:modified xsi:type="dcterms:W3CDTF">2009-01-19T19:10:04Z</dcterms:modified>
</cp:coreProperties>
</file>