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80"/>
  </p:notesMasterIdLst>
  <p:sldIdLst>
    <p:sldId id="256" r:id="rId2"/>
    <p:sldId id="342" r:id="rId3"/>
    <p:sldId id="334" r:id="rId4"/>
    <p:sldId id="340" r:id="rId5"/>
    <p:sldId id="341" r:id="rId6"/>
    <p:sldId id="258" r:id="rId7"/>
    <p:sldId id="268" r:id="rId8"/>
    <p:sldId id="269" r:id="rId9"/>
    <p:sldId id="338" r:id="rId10"/>
    <p:sldId id="339" r:id="rId11"/>
    <p:sldId id="270" r:id="rId12"/>
    <p:sldId id="271" r:id="rId13"/>
    <p:sldId id="272" r:id="rId14"/>
    <p:sldId id="273" r:id="rId15"/>
    <p:sldId id="343" r:id="rId16"/>
    <p:sldId id="274" r:id="rId17"/>
    <p:sldId id="275" r:id="rId18"/>
    <p:sldId id="277" r:id="rId19"/>
    <p:sldId id="344" r:id="rId20"/>
    <p:sldId id="278" r:id="rId21"/>
    <p:sldId id="279" r:id="rId22"/>
    <p:sldId id="348" r:id="rId23"/>
    <p:sldId id="280" r:id="rId24"/>
    <p:sldId id="281" r:id="rId25"/>
    <p:sldId id="345" r:id="rId26"/>
    <p:sldId id="282" r:id="rId27"/>
    <p:sldId id="283" r:id="rId28"/>
    <p:sldId id="284" r:id="rId29"/>
    <p:sldId id="346" r:id="rId30"/>
    <p:sldId id="347" r:id="rId31"/>
    <p:sldId id="286" r:id="rId32"/>
    <p:sldId id="287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49" r:id="rId45"/>
    <p:sldId id="300" r:id="rId46"/>
    <p:sldId id="301" r:id="rId47"/>
    <p:sldId id="302" r:id="rId48"/>
    <p:sldId id="303" r:id="rId49"/>
    <p:sldId id="304" r:id="rId50"/>
    <p:sldId id="350" r:id="rId51"/>
    <p:sldId id="351" r:id="rId52"/>
    <p:sldId id="305" r:id="rId53"/>
    <p:sldId id="306" r:id="rId54"/>
    <p:sldId id="308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52" r:id="rId63"/>
    <p:sldId id="317" r:id="rId64"/>
    <p:sldId id="33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53" r:id="rId7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smail - [2010]" initials="i-[" lastIdx="3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656" autoAdjust="0"/>
    <p:restoredTop sz="80000" autoAdjust="0"/>
  </p:normalViewPr>
  <p:slideViewPr>
    <p:cSldViewPr>
      <p:cViewPr>
        <p:scale>
          <a:sx n="66" d="100"/>
          <a:sy n="66" d="100"/>
        </p:scale>
        <p:origin x="-13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2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0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4-30T15:08:35.818" idx="16">
    <p:pos x="4920" y="2952"/>
    <p:text>לא בטוח צריך לבדוק
צריך להבין יותר טוב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4-27T19:48:25.657" idx="21">
    <p:pos x="5677" y="1073"/>
    <p:text>צריך להבין לעומק יותר את ההוכחה ולמה b(i) שלילי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4-28T11:37:42.753" idx="29">
    <p:pos x="5730" y="89"/>
    <p:text>לתת הסבר לדבר הזה
ומה קורה עם הקשתות שנכנסות לi ולj והקשתות שיוצאות מהם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4-28T16:53:42.431" idx="30">
    <p:pos x="5336" y="1080"/>
    <p:text>להבין יותר טוב מה הולך פה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B49C299-C979-4E2B-8411-E80D150CDFA6}" type="datetimeFigureOut">
              <a:rPr lang="he-IL" smtClean="0"/>
              <a:t>כ"ו/אייר/תשע"ג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725AAAB-96D5-42DB-A9D0-8A1094C537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9711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מבוסס</a:t>
            </a:r>
            <a:r>
              <a:rPr lang="he-IL" baseline="0" dirty="0" smtClean="0"/>
              <a:t> על </a:t>
            </a:r>
            <a:r>
              <a:rPr lang="en-US" baseline="0" dirty="0" smtClean="0"/>
              <a:t>RHS-Scaling</a:t>
            </a:r>
            <a:r>
              <a:rPr lang="he-IL" baseline="0" dirty="0" smtClean="0"/>
              <a:t> וריאציה של </a:t>
            </a:r>
            <a:r>
              <a:rPr lang="en-US" baseline="0" dirty="0" smtClean="0"/>
              <a:t>capacity scaling</a:t>
            </a:r>
            <a:endParaRPr lang="he-IL" baseline="0" dirty="0" smtClean="0"/>
          </a:p>
          <a:p>
            <a:r>
              <a:rPr lang="he-IL" baseline="0" dirty="0" smtClean="0"/>
              <a:t>משתמש ב </a:t>
            </a:r>
            <a:r>
              <a:rPr lang="en-US" baseline="0" dirty="0" smtClean="0"/>
              <a:t>node contractions</a:t>
            </a:r>
            <a:r>
              <a:rPr lang="he-IL" baseline="0" dirty="0" smtClean="0"/>
              <a:t> להבטיח </a:t>
            </a:r>
            <a:r>
              <a:rPr lang="en-US" baseline="0" smtClean="0"/>
              <a:t>strongly polynomial</a:t>
            </a: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5AAAB-96D5-42DB-A9D0-8A1094C537C8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6247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he-IL" dirty="0" smtClean="0"/>
              <a:t>הכיווץ</a:t>
            </a:r>
            <a:r>
              <a:rPr lang="he-IL" baseline="0" dirty="0" smtClean="0"/>
              <a:t> מתבצע בגרף המקורי ובשיורי כמובן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5AAAB-96D5-42DB-A9D0-8A1094C537C8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19069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יש</a:t>
                </a:r>
                <a:r>
                  <a:rPr lang="he-IL" baseline="0" dirty="0" smtClean="0"/>
                  <a:t> לשים לב ש</a:t>
                </a:r>
                <a14:m>
                  <m:oMath xmlns:m="http://schemas.openxmlformats.org/officeDocument/2006/math">
                    <m:r>
                      <a:rPr lang="he-IL" b="0" i="1" baseline="0" smtClean="0">
                        <a:latin typeface="Cambria Math"/>
                      </a:rPr>
                      <m:t>∆</m:t>
                    </m:r>
                  </m:oMath>
                </a14:m>
                <a:r>
                  <a:rPr lang="he-IL" dirty="0" smtClean="0"/>
                  <a:t> </a:t>
                </a:r>
                <a:r>
                  <a:rPr lang="he-IL" smtClean="0"/>
                  <a:t>קטנה עם הזמן ולכן זה תקף לכל שלב של האלגוריתם</a:t>
                </a:r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יש</a:t>
                </a:r>
                <a:r>
                  <a:rPr lang="he-IL" baseline="0" dirty="0" smtClean="0"/>
                  <a:t> לשים לב ש</a:t>
                </a:r>
                <a:r>
                  <a:rPr lang="he-IL" b="0" i="0" baseline="0" smtClean="0">
                    <a:latin typeface="Cambria Math"/>
                  </a:rPr>
                  <a:t>∆</a:t>
                </a:r>
                <a:r>
                  <a:rPr lang="he-IL" dirty="0" smtClean="0"/>
                  <a:t> </a:t>
                </a:r>
                <a:r>
                  <a:rPr lang="he-IL" smtClean="0"/>
                  <a:t>קטנה עם הזמן ולכן זה תקף לכל שלב של האלגוריתם</a:t>
                </a:r>
                <a:endParaRPr lang="he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5AAAB-96D5-42DB-A9D0-8A1094C537C8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8883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ההערה לא משפיעה על האלגוריתם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5AAAB-96D5-42DB-A9D0-8A1094C537C8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9654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5AAAB-96D5-42DB-A9D0-8A1094C537C8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8365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r" rtl="1">
              <a:buFont typeface="Arial" pitchFamily="34" charset="0"/>
              <a:buChar char="•"/>
            </a:pPr>
            <a:r>
              <a:rPr lang="he-IL" dirty="0" smtClean="0"/>
              <a:t>התוצאה זה </a:t>
            </a:r>
            <a:r>
              <a:rPr lang="en-US" dirty="0" smtClean="0"/>
              <a:t>dual problem</a:t>
            </a:r>
            <a:r>
              <a:rPr lang="he-IL" dirty="0" smtClean="0"/>
              <a:t> על</a:t>
            </a:r>
            <a:r>
              <a:rPr lang="he-IL" baseline="0" dirty="0" smtClean="0"/>
              <a:t> הרשת בה </a:t>
            </a:r>
            <a:r>
              <a:rPr lang="en-US" baseline="0" dirty="0" smtClean="0"/>
              <a:t>k</a:t>
            </a:r>
            <a:r>
              <a:rPr lang="he-IL" baseline="0" dirty="0" smtClean="0"/>
              <a:t> ו </a:t>
            </a:r>
            <a:r>
              <a:rPr lang="en-US" baseline="0" dirty="0" smtClean="0"/>
              <a:t>l</a:t>
            </a:r>
            <a:r>
              <a:rPr lang="he-IL" baseline="0" dirty="0" smtClean="0"/>
              <a:t> יתכווצו</a:t>
            </a:r>
            <a:endParaRPr lang="he-IL" dirty="0" smtClean="0"/>
          </a:p>
          <a:p>
            <a:pPr marL="171450" indent="-171450" algn="r" rtl="1">
              <a:buFont typeface="Arial" pitchFamily="34" charset="0"/>
              <a:buChar char="•"/>
            </a:pPr>
            <a:r>
              <a:rPr lang="he-IL" dirty="0" smtClean="0"/>
              <a:t>המרה</a:t>
            </a:r>
            <a:r>
              <a:rPr lang="he-IL" baseline="0" dirty="0" smtClean="0"/>
              <a:t> של הפוטנציאלים מורידה </a:t>
            </a:r>
            <a:r>
              <a:rPr lang="en-US" baseline="0" dirty="0" smtClean="0"/>
              <a:t>variable</a:t>
            </a:r>
            <a:r>
              <a:rPr lang="he-IL" baseline="0" dirty="0" smtClean="0"/>
              <a:t> אחד וכמובן מורידה סיבוכיות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5AAAB-96D5-42DB-A9D0-8A1094C537C8}" type="slidenum">
              <a:rPr lang="he-IL" smtClean="0"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872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ולכן היא</a:t>
            </a:r>
            <a:r>
              <a:rPr lang="he-IL" baseline="0" dirty="0" smtClean="0"/>
              <a:t> </a:t>
            </a:r>
            <a:r>
              <a:rPr lang="en-US" baseline="0" dirty="0" smtClean="0"/>
              <a:t>strongly feasible arc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5AAAB-96D5-42DB-A9D0-8A1094C537C8}" type="slidenum">
              <a:rPr lang="he-IL" smtClean="0"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4024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האלגוריתם</a:t>
                </a:r>
                <a:r>
                  <a:rPr lang="he-IL" baseline="0" dirty="0" smtClean="0"/>
                  <a:t> המקורי פותר את הבעיה המקורית</a:t>
                </a:r>
              </a:p>
              <a:p>
                <a:r>
                  <a:rPr lang="he-IL" baseline="0" dirty="0" smtClean="0"/>
                  <a:t>אנחנו מחלקים את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</a:rPr>
                      <m:t>∆</m:t>
                    </m:r>
                  </m:oMath>
                </a14:m>
                <a:r>
                  <a:rPr lang="he-IL" dirty="0" smtClean="0"/>
                  <a:t> ביותר</a:t>
                </a:r>
                <a:r>
                  <a:rPr lang="he-IL" baseline="0" dirty="0" smtClean="0"/>
                  <a:t> מ2</a:t>
                </a:r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האלגוריתם</a:t>
                </a:r>
                <a:r>
                  <a:rPr lang="he-IL" baseline="0" dirty="0" smtClean="0"/>
                  <a:t> המקורי פותר את הבעיה המקורית</a:t>
                </a:r>
              </a:p>
              <a:p>
                <a:r>
                  <a:rPr lang="he-IL" baseline="0" dirty="0" smtClean="0"/>
                  <a:t>אנחנו מחלקים את </a:t>
                </a:r>
                <a:r>
                  <a:rPr lang="en-US" sz="1200" b="0" i="0" smtClean="0">
                    <a:latin typeface="Cambria Math"/>
                  </a:rPr>
                  <a:t>∆</a:t>
                </a:r>
                <a:r>
                  <a:rPr lang="he-IL" dirty="0" smtClean="0"/>
                  <a:t> ביותר</a:t>
                </a:r>
                <a:r>
                  <a:rPr lang="he-IL" baseline="0" dirty="0" smtClean="0"/>
                  <a:t> מ2</a:t>
                </a:r>
                <a:endParaRPr lang="he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5AAAB-96D5-42DB-A9D0-8A1094C537C8}" type="slidenum">
              <a:rPr lang="he-IL" smtClean="0"/>
              <a:t>40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06683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לא משווים ל</a:t>
                </a:r>
                <a14:m>
                  <m:oMath xmlns:m="http://schemas.openxmlformats.org/officeDocument/2006/math">
                    <m:r>
                      <a:rPr lang="he-IL" b="0" i="1" smtClean="0">
                        <a:latin typeface="Cambria Math"/>
                      </a:rPr>
                      <m:t>2</m:t>
                    </m:r>
                    <m:r>
                      <a:rPr lang="he-IL" b="0" i="1" smtClean="0">
                        <a:latin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he-IL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he-IL" dirty="0" smtClean="0"/>
                  <a:t> בגלל</a:t>
                </a:r>
                <a:r>
                  <a:rPr lang="he-IL" baseline="0" dirty="0" smtClean="0"/>
                  <a:t> שכיווץ מוסיף </a:t>
                </a:r>
                <a:r>
                  <a:rPr lang="en-US" baseline="0" dirty="0" smtClean="0"/>
                  <a:t>augmentations</a:t>
                </a:r>
                <a:r>
                  <a:rPr lang="he-IL" baseline="0" dirty="0" smtClean="0"/>
                  <a:t> ולכן החסם עולה</a:t>
                </a:r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לא משווים ל</a:t>
                </a:r>
                <a:r>
                  <a:rPr lang="he-IL" b="0" i="0" smtClean="0">
                    <a:latin typeface="Cambria Math"/>
                  </a:rPr>
                  <a:t>2∆</a:t>
                </a:r>
                <a:r>
                  <a:rPr lang="en-US" b="0" i="0" smtClean="0">
                    <a:latin typeface="Cambria Math"/>
                  </a:rPr>
                  <a:t>𝑛</a:t>
                </a:r>
                <a:r>
                  <a:rPr lang="he-IL" b="0" i="0" smtClean="0">
                    <a:latin typeface="Cambria Math"/>
                  </a:rPr>
                  <a:t> </a:t>
                </a:r>
                <a:r>
                  <a:rPr lang="he-IL" dirty="0" smtClean="0"/>
                  <a:t> בגלל</a:t>
                </a:r>
                <a:r>
                  <a:rPr lang="he-IL" baseline="0" dirty="0" smtClean="0"/>
                  <a:t> שכיווץ מוסיף </a:t>
                </a:r>
                <a:r>
                  <a:rPr lang="en-US" baseline="0" dirty="0" smtClean="0"/>
                  <a:t>augmentations</a:t>
                </a:r>
                <a:r>
                  <a:rPr lang="he-IL" baseline="0" dirty="0" smtClean="0"/>
                  <a:t> ולכן החסם עולה</a:t>
                </a:r>
                <a:endParaRPr lang="he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5AAAB-96D5-42DB-A9D0-8A1094C537C8}" type="slidenum">
              <a:rPr lang="he-IL" smtClean="0"/>
              <a:t>41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4671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ראינו</a:t>
            </a:r>
            <a:r>
              <a:rPr lang="he-IL" baseline="0" dirty="0" smtClean="0"/>
              <a:t> שלא פוגע ב</a:t>
            </a:r>
            <a:r>
              <a:rPr lang="en-US" baseline="0" dirty="0" smtClean="0"/>
              <a:t>optimal solution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5AAAB-96D5-42DB-A9D0-8A1094C537C8}" type="slidenum">
              <a:rPr lang="he-IL" smtClean="0"/>
              <a:t>43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7411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כאשר</a:t>
                </a:r>
                <a:r>
                  <a:rPr lang="he-IL" baseline="0" dirty="0" smtClean="0"/>
                  <a:t> כל ה </a:t>
                </a:r>
                <a:r>
                  <a:rPr lang="en-US" baseline="0" dirty="0" smtClean="0"/>
                  <a:t>supplies</a:t>
                </a:r>
                <a:r>
                  <a:rPr lang="he-IL" baseline="0" dirty="0" smtClean="0"/>
                  <a:t> קטנים מ </a:t>
                </a:r>
                <a14:m>
                  <m:oMath xmlns:m="http://schemas.openxmlformats.org/officeDocument/2006/math">
                    <m:r>
                      <a:rPr lang="he-IL" b="0" i="1" baseline="0" smtClean="0">
                        <a:latin typeface="Cambria Math"/>
                      </a:rPr>
                      <m:t>∆</m:t>
                    </m:r>
                  </m:oMath>
                </a14:m>
                <a:r>
                  <a:rPr lang="he-IL" dirty="0" smtClean="0"/>
                  <a:t> וגם אין זרימה על קשתות ולכן</a:t>
                </a:r>
                <a:r>
                  <a:rPr lang="he-IL" baseline="0" dirty="0" smtClean="0"/>
                  <a:t> אין לדעת מתי יהיה </a:t>
                </a:r>
                <a:r>
                  <a:rPr lang="en-US" baseline="0" dirty="0" smtClean="0"/>
                  <a:t>contraction</a:t>
                </a:r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כאשר</a:t>
                </a:r>
                <a:r>
                  <a:rPr lang="he-IL" baseline="0" dirty="0" smtClean="0"/>
                  <a:t> כל ה </a:t>
                </a:r>
                <a:r>
                  <a:rPr lang="en-US" baseline="0" dirty="0" smtClean="0"/>
                  <a:t>supplies</a:t>
                </a:r>
                <a:r>
                  <a:rPr lang="he-IL" baseline="0" dirty="0" smtClean="0"/>
                  <a:t> קטנים מ </a:t>
                </a:r>
                <a:r>
                  <a:rPr lang="he-IL" b="0" i="0" baseline="0" smtClean="0">
                    <a:latin typeface="Cambria Math"/>
                  </a:rPr>
                  <a:t>∆</a:t>
                </a:r>
                <a:r>
                  <a:rPr lang="he-IL" dirty="0" smtClean="0"/>
                  <a:t> וגם אין זרימה על קשתות ולכן</a:t>
                </a:r>
                <a:r>
                  <a:rPr lang="he-IL" baseline="0" dirty="0" smtClean="0"/>
                  <a:t> אין לדעת מתי יהיה </a:t>
                </a:r>
                <a:r>
                  <a:rPr lang="en-US" baseline="0" dirty="0" smtClean="0"/>
                  <a:t>contraction</a:t>
                </a:r>
                <a:endParaRPr lang="he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5AAAB-96D5-42DB-A9D0-8A1094C537C8}" type="slidenum">
              <a:rPr lang="he-IL" smtClean="0"/>
              <a:t>44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7411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נרצה</a:t>
            </a:r>
            <a:r>
              <a:rPr lang="he-IL" baseline="0" dirty="0" smtClean="0"/>
              <a:t> לקבל קיבולים שיוריים חיובים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5AAAB-96D5-42DB-A9D0-8A1094C537C8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54176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בעצם</a:t>
            </a:r>
            <a:r>
              <a:rPr lang="he-IL" baseline="0" dirty="0" smtClean="0"/>
              <a:t> הוספנו את הכיווצים ולכן צריך להוכיח שוב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5AAAB-96D5-42DB-A9D0-8A1094C537C8}" type="slidenum">
              <a:rPr lang="he-IL" smtClean="0"/>
              <a:t>45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19455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בסופו</a:t>
            </a:r>
            <a:r>
              <a:rPr lang="he-IL" baseline="0" dirty="0" smtClean="0"/>
              <a:t> של דבר הגרף יכווץ לצומת אחת אם לא יהיה </a:t>
            </a:r>
            <a:r>
              <a:rPr lang="en-US" baseline="0" dirty="0" smtClean="0"/>
              <a:t>balance</a:t>
            </a:r>
            <a:r>
              <a:rPr lang="he-IL" baseline="0" dirty="0" smtClean="0"/>
              <a:t> תוך כדי ה </a:t>
            </a:r>
            <a:r>
              <a:rPr lang="en-US" baseline="0" smtClean="0"/>
              <a:t>phase</a:t>
            </a: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5AAAB-96D5-42DB-A9D0-8A1094C537C8}" type="slidenum">
              <a:rPr lang="he-IL" smtClean="0"/>
              <a:t>46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06078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he-IL" dirty="0" smtClean="0"/>
              <a:t>האי</a:t>
            </a:r>
            <a:r>
              <a:rPr lang="he-IL" baseline="0" dirty="0" smtClean="0"/>
              <a:t> שיוויון זה בגלל שיורדים בפקטור של לפחות 2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5AAAB-96D5-42DB-A9D0-8A1094C537C8}" type="slidenum">
              <a:rPr lang="he-IL" smtClean="0"/>
              <a:t>48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12712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First:</a:t>
                </a:r>
              </a:p>
              <a:p>
                <a:pPr algn="l" rtl="0"/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=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1200" b="0" i="1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/2, </a:t>
                </a:r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then </a:t>
                </a:r>
                <a:r>
                  <a:rPr lang="en-US" sz="1200" b="0" i="1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e(i) </a:t>
                </a:r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&lt; </a:t>
                </a:r>
                <a:r>
                  <a:rPr lang="en-US" sz="1200" b="0" i="1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2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1200" b="0" i="1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/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1200" b="0" i="1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and so </a:t>
                </a:r>
                <a:r>
                  <a:rPr lang="en-US" sz="1200" b="0" i="1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Le(i)/(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800" b="0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1200" b="0" i="1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)J </a:t>
                </a:r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&lt; 2. If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&lt;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1200" b="0" i="1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/2, </a:t>
                </a:r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then </a:t>
                </a:r>
                <a:r>
                  <a:rPr lang="en-US" sz="1200" b="0" i="1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e(i) &lt;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and </a:t>
                </a:r>
                <a:r>
                  <a:rPr lang="en-US" sz="1200" b="0" i="1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Le(i)/(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1200" b="0" i="1" u="none" strike="noStrike" kern="1200" baseline="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x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1200" b="0" i="1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) </a:t>
                </a:r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&lt; L1/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J </a:t>
                </a:r>
                <a:r>
                  <a:rPr lang="en-US" sz="1200" b="1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=&lt; </a:t>
                </a:r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1</a:t>
                </a:r>
              </a:p>
              <a:p>
                <a:pPr algn="l" rtl="0"/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Third:</a:t>
                </a:r>
              </a:p>
              <a:p>
                <a:pPr algn="l" rtl="0"/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Contraction of points out of S adds 0</a:t>
                </a: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⌊"/>
                          <m:endChr m:val="⌋"/>
                          <m:ctrlPr>
                            <a:rPr lang="en-US" sz="1200" b="0" i="1" u="none" strike="noStrike" kern="1200" baseline="0" smtClean="0">
                              <a:solidFill>
                                <a:schemeClr val="tx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1200" b="0" i="1" u="none" strike="noStrike" kern="1200" baseline="0" smtClean="0">
                              <a:solidFill>
                                <a:schemeClr val="tx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𝑒</m:t>
                          </m:r>
                          <m:d>
                            <m:dPr>
                              <m:ctrlPr>
                                <a:rPr lang="en-US" sz="1200" b="0" i="1" u="none" strike="noStrike" kern="1200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en-US" sz="1200" b="0" i="1" u="none" strike="noStrike" kern="1200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1200" b="0" i="1" u="none" strike="noStrike" kern="1200" baseline="0" smtClean="0">
                              <a:solidFill>
                                <a:schemeClr val="tx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lang="en-US" sz="1200" b="0" i="1" u="none" strike="noStrike" kern="1200" baseline="0" smtClean="0">
                              <a:solidFill>
                                <a:schemeClr val="tx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𝑒</m:t>
                          </m:r>
                          <m:r>
                            <a:rPr lang="en-US" sz="1200" b="0" i="1" u="none" strike="noStrike" kern="1200" baseline="0" smtClean="0">
                              <a:solidFill>
                                <a:schemeClr val="tx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lang="en-US" sz="1200" b="0" i="1" u="none" strike="noStrike" kern="1200" baseline="0" smtClean="0">
                              <a:solidFill>
                                <a:schemeClr val="tx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𝑗</m:t>
                          </m:r>
                          <m:r>
                            <a:rPr lang="en-US" sz="1200" b="0" i="1" u="none" strike="noStrike" kern="1200" baseline="0" smtClean="0">
                              <a:solidFill>
                                <a:schemeClr val="tx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d>
                      <m:r>
                        <a:rPr lang="en-US" sz="1200" b="0" i="1" u="none" strike="noStrike" kern="1200" baseline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+mn-cs"/>
                        </a:rPr>
                        <m:t>≤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1200" b="0" i="1" u="none" strike="noStrike" kern="1200" baseline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1200" b="0" i="1" u="none" strike="noStrike" kern="1200" baseline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𝑒</m:t>
                          </m:r>
                          <m:d>
                            <m:dPr>
                              <m:ctrlPr>
                                <a:rPr lang="en-US" sz="1200" b="0" i="1" u="none" strike="noStrike" kern="1200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en-US" sz="1200" b="0" i="1" u="none" strike="noStrike" kern="1200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r>
                        <a:rPr lang="en-US" sz="1200" b="0" i="1" u="none" strike="noStrike" kern="1200" baseline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+mn-cs"/>
                        </a:rPr>
                        <m:t>+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1200" b="0" i="1" u="none" strike="noStrike" kern="1200" baseline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1200" b="0" i="1" u="none" strike="noStrike" kern="1200" baseline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𝑒</m:t>
                          </m:r>
                          <m:d>
                            <m:dPr>
                              <m:ctrlPr>
                                <a:rPr lang="en-US" sz="1200" b="0" i="1" u="none" strike="noStrike" kern="1200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en-US" sz="1200" b="0" i="1" u="none" strike="noStrike" kern="1200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𝑗</m:t>
                              </m:r>
                            </m:e>
                          </m:d>
                        </m:e>
                      </m:d>
                      <m:r>
                        <a:rPr lang="en-US" sz="1200" b="0" i="1" u="none" strike="noStrike" kern="1200" baseline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+mn-cs"/>
                        </a:rPr>
                        <m:t>+</m:t>
                      </m:r>
                      <m:r>
                        <a:rPr lang="en-US" sz="1200" b="0" i="1" u="none" strike="noStrike" kern="1200" baseline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+mn-cs"/>
                        </a:rPr>
                        <m:t>1</m:t>
                      </m:r>
                    </m:oMath>
                  </m:oMathPara>
                </a14:m>
                <a:endParaRPr lang="en-US" sz="1200" b="0" i="0" u="none" strike="noStrike" kern="1200" baseline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algn="l" rtl="0"/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First:</a:t>
                </a:r>
              </a:p>
              <a:p>
                <a:pPr algn="l" rtl="0"/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If </a:t>
                </a:r>
                <a:r>
                  <a:rPr lang="en-US" sz="1200" b="0" i="0" smtClean="0">
                    <a:latin typeface="Cambria Math"/>
                    <a:ea typeface="Cambria Math"/>
                  </a:rPr>
                  <a:t>∆</a:t>
                </a:r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=</a:t>
                </a:r>
                <a:r>
                  <a:rPr lang="en-US" sz="1200" b="0" i="0" smtClean="0">
                    <a:latin typeface="Cambria Math"/>
                    <a:ea typeface="Cambria Math"/>
                  </a:rPr>
                  <a:t>∆</a:t>
                </a:r>
                <a:r>
                  <a:rPr lang="en-US" sz="1200" b="0" i="1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/2, </a:t>
                </a:r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then </a:t>
                </a:r>
                <a:r>
                  <a:rPr lang="en-US" sz="1200" b="0" i="1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e(i) </a:t>
                </a:r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&lt; </a:t>
                </a:r>
                <a:r>
                  <a:rPr lang="en-US" sz="1200" b="0" i="1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US" sz="1200" b="0" i="0" smtClean="0">
                    <a:latin typeface="Cambria Math"/>
                    <a:ea typeface="Cambria Math"/>
                  </a:rPr>
                  <a:t>𝛼</a:t>
                </a:r>
                <a:r>
                  <a:rPr lang="en-US" sz="1200" b="0" i="1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/</a:t>
                </a:r>
                <a:r>
                  <a:rPr lang="en-US" sz="1200" b="0" i="0" smtClean="0">
                    <a:latin typeface="Cambria Math"/>
                    <a:ea typeface="Cambria Math"/>
                  </a:rPr>
                  <a:t>∆</a:t>
                </a:r>
                <a:r>
                  <a:rPr lang="en-US" sz="1200" b="0" i="1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and so </a:t>
                </a:r>
                <a:r>
                  <a:rPr lang="en-US" sz="1200" b="0" i="1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Le(i)/(</a:t>
                </a:r>
                <a:r>
                  <a:rPr lang="en-US" sz="1200" b="0" i="0" smtClean="0">
                    <a:latin typeface="Cambria Math"/>
                    <a:ea typeface="Cambria Math"/>
                  </a:rPr>
                  <a:t>𝛼</a:t>
                </a:r>
                <a:r>
                  <a:rPr lang="en-US" sz="800" b="0" i="0" smtClean="0">
                    <a:latin typeface="Cambria Math"/>
                    <a:ea typeface="Cambria Math"/>
                  </a:rPr>
                  <a:t>∆</a:t>
                </a:r>
                <a:r>
                  <a:rPr lang="en-US" sz="1200" b="0" i="1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)J </a:t>
                </a:r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&lt; 2. If </a:t>
                </a:r>
                <a:r>
                  <a:rPr lang="en-US" sz="1200" b="0" i="0" smtClean="0">
                    <a:latin typeface="Cambria Math"/>
                    <a:ea typeface="Cambria Math"/>
                  </a:rPr>
                  <a:t>∆</a:t>
                </a:r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&lt;</a:t>
                </a:r>
              </a:p>
              <a:p>
                <a:pPr algn="l" rtl="0"/>
                <a:r>
                  <a:rPr lang="en-US" sz="1200" b="0" i="0" smtClean="0">
                    <a:latin typeface="Cambria Math"/>
                    <a:ea typeface="Cambria Math"/>
                  </a:rPr>
                  <a:t>∆</a:t>
                </a:r>
                <a:r>
                  <a:rPr lang="en-US" sz="1200" b="0" i="1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/2, </a:t>
                </a:r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then </a:t>
                </a:r>
                <a:r>
                  <a:rPr lang="en-US" sz="1200" b="0" i="1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e(i) &lt; </a:t>
                </a:r>
                <a:r>
                  <a:rPr lang="en-US" sz="1200" b="0" i="0" smtClean="0">
                    <a:latin typeface="Cambria Math"/>
                    <a:ea typeface="Cambria Math"/>
                  </a:rPr>
                  <a:t>∆</a:t>
                </a:r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and </a:t>
                </a:r>
                <a:r>
                  <a:rPr lang="en-US" sz="1200" b="0" i="1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Le(i)/(</a:t>
                </a:r>
                <a:r>
                  <a:rPr lang="en-US" sz="1200" b="0" i="0" smtClean="0">
                    <a:latin typeface="Cambria Math"/>
                    <a:ea typeface="Cambria Math"/>
                  </a:rPr>
                  <a:t>𝛼</a:t>
                </a:r>
                <a:r>
                  <a:rPr lang="en-US" sz="1200" b="0" i="1" u="none" strike="noStrike" kern="1200" baseline="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x</a:t>
                </a:r>
                <a:r>
                  <a:rPr lang="en-US" sz="1200" b="0" i="0" smtClean="0">
                    <a:latin typeface="Cambria Math"/>
                    <a:ea typeface="Cambria Math"/>
                  </a:rPr>
                  <a:t>∆</a:t>
                </a:r>
                <a:r>
                  <a:rPr lang="en-US" sz="1200" b="0" i="1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) </a:t>
                </a:r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&lt; L1/</a:t>
                </a:r>
                <a:r>
                  <a:rPr lang="en-US" sz="1200" b="0" i="0" smtClean="0">
                    <a:latin typeface="Cambria Math"/>
                    <a:ea typeface="Cambria Math"/>
                  </a:rPr>
                  <a:t>𝛼</a:t>
                </a:r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J </a:t>
                </a:r>
                <a:r>
                  <a:rPr lang="en-US" sz="1200" b="1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=&lt; </a:t>
                </a:r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1</a:t>
                </a:r>
              </a:p>
              <a:p>
                <a:pPr algn="l" rtl="0"/>
                <a:endParaRPr lang="en-US" sz="1200" b="0" i="0" u="none" strike="noStrike" kern="1200" baseline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algn="l" rtl="0"/>
                <a:endParaRPr lang="en-US" sz="1200" b="0" i="0" u="none" strike="noStrike" kern="1200" baseline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algn="l" rtl="0"/>
                <a:endParaRPr lang="en-US" sz="1200" b="0" i="0" u="none" strike="noStrike" kern="1200" baseline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algn="l" rtl="0"/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Third:</a:t>
                </a:r>
              </a:p>
              <a:p>
                <a:pPr algn="l" rtl="0"/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Contraction of points out of S adds 0</a:t>
                </a:r>
              </a:p>
              <a:p>
                <a:pPr algn="l" rtl="0"/>
                <a:r>
                  <a:rPr lang="en-US" sz="1200" b="0" i="0" u="none" strike="noStrike" kern="1200" baseline="0" smtClean="0">
                    <a:solidFill>
                      <a:schemeClr val="tx1"/>
                    </a:solidFill>
                    <a:latin typeface="Cambria Math"/>
                    <a:ea typeface="+mn-ea"/>
                    <a:cs typeface="+mn-cs"/>
                  </a:rPr>
                  <a:t>⌊𝑒(𝑖)+𝑒(𝑗)⌋</a:t>
                </a:r>
                <a:r>
                  <a:rPr lang="en-US" sz="1200" b="0" i="0" u="none" strike="noStrike" kern="1200" baseline="0" smtClean="0">
                    <a:solidFill>
                      <a:schemeClr val="tx1"/>
                    </a:solidFill>
                    <a:latin typeface="Cambria Math"/>
                    <a:ea typeface="Cambria Math"/>
                    <a:cs typeface="+mn-cs"/>
                  </a:rPr>
                  <a:t>≤⌊𝑒(𝑖)⌋+</a:t>
                </a:r>
                <a:r>
                  <a:rPr lang="en-US" sz="1200" b="0" i="0" u="none" strike="noStrike" kern="1200" baseline="0" smtClean="0">
                    <a:solidFill>
                      <a:schemeClr val="tx1"/>
                    </a:solidFill>
                    <a:latin typeface="Cambria Math"/>
                    <a:ea typeface="Cambria Math"/>
                    <a:cs typeface="+mn-cs"/>
                  </a:rPr>
                  <a:t>⌊</a:t>
                </a:r>
                <a:r>
                  <a:rPr lang="en-US" sz="1200" b="0" i="0" u="none" strike="noStrike" kern="1200" baseline="0" smtClean="0">
                    <a:solidFill>
                      <a:schemeClr val="tx1"/>
                    </a:solidFill>
                    <a:latin typeface="Cambria Math"/>
                    <a:ea typeface="Cambria Math"/>
                    <a:cs typeface="+mn-cs"/>
                  </a:rPr>
                  <a:t>𝑒(</a:t>
                </a:r>
                <a:r>
                  <a:rPr lang="en-US" sz="1200" b="0" i="0" u="none" strike="noStrike" kern="1200" baseline="0" smtClean="0">
                    <a:solidFill>
                      <a:schemeClr val="tx1"/>
                    </a:solidFill>
                    <a:latin typeface="Cambria Math"/>
                    <a:ea typeface="Cambria Math"/>
                    <a:cs typeface="+mn-cs"/>
                  </a:rPr>
                  <a:t>𝑗)⌋+1</a:t>
                </a:r>
                <a:endParaRPr lang="en-US" sz="1200" b="0" i="0" u="none" strike="noStrike" kern="1200" baseline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algn="l" rtl="0"/>
                <a:endParaRPr lang="he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5AAAB-96D5-42DB-A9D0-8A1094C537C8}" type="slidenum">
              <a:rPr lang="he-IL" smtClean="0"/>
              <a:t>49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89868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e-IL" dirty="0" smtClean="0"/>
                  <a:t>גם</a:t>
                </a:r>
                <a:r>
                  <a:rPr lang="he-IL" baseline="0" dirty="0" smtClean="0"/>
                  <a:t> אם סופרים את ה </a:t>
                </a:r>
                <a:r>
                  <a:rPr lang="en-US" baseline="0" dirty="0" smtClean="0"/>
                  <a:t>nodes</a:t>
                </a:r>
                <a:r>
                  <a:rPr lang="he-IL" baseline="0" dirty="0" smtClean="0"/>
                  <a:t> לאחר ה</a:t>
                </a:r>
                <a:r>
                  <a:rPr lang="en-US" baseline="0" dirty="0" smtClean="0"/>
                  <a:t>augmentations</a:t>
                </a:r>
                <a:r>
                  <a:rPr lang="he-IL" baseline="0" dirty="0" smtClean="0"/>
                  <a:t>, אז </a:t>
                </a:r>
                <a:r>
                  <a:rPr lang="en-US" baseline="0" dirty="0" smtClean="0"/>
                  <a:t>nodes</a:t>
                </a:r>
                <a:r>
                  <a:rPr lang="he-IL" baseline="0" dirty="0" smtClean="0"/>
                  <a:t> שעבור ל</a:t>
                </a:r>
                <a:r>
                  <a:rPr lang="en-US" baseline="0" dirty="0" smtClean="0"/>
                  <a:t>deficit</a:t>
                </a:r>
                <a:r>
                  <a:rPr lang="he-IL" baseline="0" dirty="0" smtClean="0"/>
                  <a:t> מגיעים למשהו קטן מ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𝛼</m:t>
                    </m:r>
                    <m:r>
                      <a:rPr lang="en-US" b="0" i="1" baseline="0" smtClean="0">
                        <a:latin typeface="Cambria Math"/>
                      </a:rPr>
                      <m:t>∆</m:t>
                    </m:r>
                  </m:oMath>
                </a14:m>
                <a:r>
                  <a:rPr lang="he-IL" dirty="0" smtClean="0"/>
                  <a:t> ולכן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𝑒𝑛𝑑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e-IL" dirty="0" smtClean="0"/>
                  <a:t>גם</a:t>
                </a:r>
                <a:r>
                  <a:rPr lang="he-IL" baseline="0" dirty="0" smtClean="0"/>
                  <a:t> אם סופרים את ה </a:t>
                </a:r>
                <a:r>
                  <a:rPr lang="en-US" baseline="0" dirty="0" smtClean="0"/>
                  <a:t>nodes</a:t>
                </a:r>
                <a:r>
                  <a:rPr lang="he-IL" baseline="0" dirty="0" smtClean="0"/>
                  <a:t> לאחר ה</a:t>
                </a:r>
                <a:r>
                  <a:rPr lang="en-US" baseline="0" dirty="0" smtClean="0"/>
                  <a:t>augmentations</a:t>
                </a:r>
                <a:r>
                  <a:rPr lang="he-IL" baseline="0" dirty="0" smtClean="0"/>
                  <a:t>, אז </a:t>
                </a:r>
                <a:r>
                  <a:rPr lang="en-US" baseline="0" dirty="0" smtClean="0"/>
                  <a:t>nodes</a:t>
                </a:r>
                <a:r>
                  <a:rPr lang="he-IL" baseline="0" dirty="0" smtClean="0"/>
                  <a:t> שעבור ל</a:t>
                </a:r>
                <a:r>
                  <a:rPr lang="en-US" baseline="0" dirty="0" smtClean="0"/>
                  <a:t>deficit</a:t>
                </a:r>
                <a:r>
                  <a:rPr lang="he-IL" baseline="0" dirty="0" smtClean="0"/>
                  <a:t> מגיעים למשהו קטן מ </a:t>
                </a:r>
                <a:r>
                  <a:rPr lang="en-US" b="0" i="0" baseline="0" smtClean="0">
                    <a:latin typeface="Cambria Math"/>
                  </a:rPr>
                  <a:t>𝛼∆</a:t>
                </a:r>
                <a:r>
                  <a:rPr lang="he-IL" dirty="0" smtClean="0"/>
                  <a:t> ולכן </a:t>
                </a:r>
                <a:r>
                  <a:rPr lang="el-GR" i="0" smtClean="0">
                    <a:latin typeface="Cambria Math"/>
                    <a:ea typeface="Cambria Math"/>
                  </a:rPr>
                  <a:t>Φ</a:t>
                </a:r>
                <a:r>
                  <a:rPr lang="en-US" b="0" i="0" smtClean="0">
                    <a:latin typeface="Cambria Math"/>
                    <a:ea typeface="Cambria Math"/>
                  </a:rPr>
                  <a:t>_</a:t>
                </a:r>
                <a:r>
                  <a:rPr lang="en-US" b="0" i="0" smtClean="0">
                    <a:latin typeface="Cambria Math"/>
                    <a:ea typeface="Cambria Math"/>
                  </a:rPr>
                  <a:t>𝑒𝑛𝑑≥0</a:t>
                </a:r>
                <a:endParaRPr lang="en-US" b="0" dirty="0" smtClean="0">
                  <a:ea typeface="Cambria Math"/>
                </a:endParaRPr>
              </a:p>
              <a:p>
                <a:endParaRPr lang="he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5AAAB-96D5-42DB-A9D0-8A1094C537C8}" type="slidenum">
              <a:rPr lang="he-IL" smtClean="0"/>
              <a:t>51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14513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מדובר ב </a:t>
                </a:r>
                <a:r>
                  <a:rPr lang="en-US" dirty="0" smtClean="0"/>
                  <a:t>modulo</a:t>
                </a:r>
                <a:r>
                  <a:rPr lang="he-IL" dirty="0" smtClean="0"/>
                  <a:t>, כלומר</a:t>
                </a:r>
                <a:r>
                  <a:rPr lang="he-IL" baseline="0" dirty="0" smtClean="0"/>
                  <a:t> שההפרש ביניהם הוא מכפלה שלמה של </a:t>
                </a:r>
                <a14:m>
                  <m:oMath xmlns:m="http://schemas.openxmlformats.org/officeDocument/2006/math">
                    <m:r>
                      <a:rPr lang="he-IL" b="0" i="1" baseline="0" smtClean="0">
                        <a:latin typeface="Cambria Math"/>
                      </a:rPr>
                      <m:t>∆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מדובר ב </a:t>
                </a:r>
                <a:r>
                  <a:rPr lang="en-US" dirty="0" smtClean="0"/>
                  <a:t>modulo</a:t>
                </a:r>
                <a:r>
                  <a:rPr lang="he-IL" dirty="0" smtClean="0"/>
                  <a:t>, כלומר</a:t>
                </a:r>
                <a:r>
                  <a:rPr lang="he-IL" baseline="0" dirty="0" smtClean="0"/>
                  <a:t> שההפרש ביניהם הוא מכפלה שלמה של </a:t>
                </a:r>
                <a:r>
                  <a:rPr lang="he-IL" b="0" i="0" baseline="0" smtClean="0">
                    <a:latin typeface="Cambria Math"/>
                  </a:rPr>
                  <a:t>∆</a:t>
                </a:r>
                <a:endParaRPr lang="he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5AAAB-96D5-42DB-A9D0-8A1094C537C8}" type="slidenum">
              <a:rPr lang="he-IL" smtClean="0"/>
              <a:t>53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95542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e-IL" b="0" i="1" smtClean="0">
                              <a:latin typeface="Cambria Math"/>
                            </a:rPr>
                            <m:t>2</m:t>
                          </m:r>
                          <m:r>
                            <a:rPr lang="he-IL" b="0" i="1" smtClean="0">
                              <a:latin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he-IL" b="0" i="1" smtClean="0">
                              <a:latin typeface="Cambria Math"/>
                            </a:rPr>
                            <m:t>2</m:t>
                          </m:r>
                          <m:r>
                            <a:rPr lang="he-IL" b="0" i="1" smtClean="0">
                              <a:latin typeface="Cambria Math"/>
                            </a:rPr>
                            <m:t>−</m:t>
                          </m:r>
                          <m:r>
                            <a:rPr lang="he-IL" b="0" i="1" smtClean="0">
                              <a:latin typeface="Cambria Math"/>
                            </a:rPr>
                            <m:t>2</m:t>
                          </m:r>
                          <m:r>
                            <a:rPr lang="he-IL" b="0" i="1" smtClean="0">
                              <a:latin typeface="Cambria Math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he-IL" b="0" i="1" smtClean="0">
                          <a:latin typeface="Cambria Math"/>
                        </a:rPr>
                        <m:t>≥</m:t>
                      </m:r>
                      <m:r>
                        <a:rPr lang="he-IL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he-IL" dirty="0" smtClean="0"/>
              </a:p>
              <a:p>
                <a:endParaRPr lang="he-IL" dirty="0" smtClean="0"/>
              </a:p>
              <a:p>
                <a:r>
                  <a:rPr lang="en-US" dirty="0" smtClean="0"/>
                  <a:t>W</a:t>
                </a:r>
                <a:r>
                  <a:rPr lang="he-IL" baseline="0" dirty="0" smtClean="0"/>
                  <a:t> שלם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he-IL" b="0" i="0" smtClean="0">
                    <a:latin typeface="Cambria Math"/>
                  </a:rPr>
                  <a:t>2𝛼/(</a:t>
                </a:r>
                <a:r>
                  <a:rPr lang="en-US" b="0" i="0" smtClean="0">
                    <a:latin typeface="Cambria Math"/>
                  </a:rPr>
                  <a:t>(</a:t>
                </a:r>
                <a:r>
                  <a:rPr lang="he-IL" b="0" i="0" smtClean="0">
                    <a:latin typeface="Cambria Math"/>
                  </a:rPr>
                  <a:t>2−2𝛼</a:t>
                </a:r>
                <a:r>
                  <a:rPr lang="en-US" b="0" i="0" smtClean="0">
                    <a:latin typeface="Cambria Math"/>
                  </a:rPr>
                  <a:t>)</a:t>
                </a:r>
                <a:r>
                  <a:rPr lang="he-IL" b="0" i="0" smtClean="0">
                    <a:latin typeface="Cambria Math"/>
                  </a:rPr>
                  <a:t>)≥1</a:t>
                </a:r>
                <a:endParaRPr lang="he-IL" dirty="0" smtClean="0"/>
              </a:p>
              <a:p>
                <a:endParaRPr lang="he-IL" dirty="0" smtClean="0"/>
              </a:p>
              <a:p>
                <a:r>
                  <a:rPr lang="en-US" dirty="0" smtClean="0"/>
                  <a:t>W</a:t>
                </a:r>
                <a:r>
                  <a:rPr lang="he-IL" baseline="0" dirty="0" smtClean="0"/>
                  <a:t> שלם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5AAAB-96D5-42DB-A9D0-8A1094C537C8}" type="slidenum">
              <a:rPr lang="he-IL" smtClean="0"/>
              <a:t>54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7312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אם לא היה </a:t>
                </a:r>
                <a:r>
                  <a:rPr lang="en-US" dirty="0" smtClean="0"/>
                  <a:t>contraction</a:t>
                </a:r>
                <a:r>
                  <a:rPr lang="he-IL" baseline="0" dirty="0" smtClean="0"/>
                  <a:t> ובגלל שהצומת לא הייתה </a:t>
                </a:r>
                <a:r>
                  <a:rPr lang="en-US" baseline="0" dirty="0" smtClean="0"/>
                  <a:t>active</a:t>
                </a:r>
                <a:r>
                  <a:rPr lang="he-IL" baseline="0" dirty="0" smtClean="0"/>
                  <a:t> אז </a:t>
                </a:r>
                <a:r>
                  <a:rPr lang="en-US" baseline="0" dirty="0" smtClean="0"/>
                  <a:t>w=0</a:t>
                </a:r>
                <a:r>
                  <a:rPr lang="he-IL" baseline="0" dirty="0" smtClean="0"/>
                  <a:t> בהכרח</a:t>
                </a:r>
              </a:p>
              <a:p>
                <a:r>
                  <a:rPr lang="he-IL" baseline="0" smtClean="0"/>
                  <a:t>אחרת </a:t>
                </a:r>
                <a:endParaRPr lang="he-IL" dirty="0" smtClean="0"/>
              </a:p>
              <a:p>
                <a:endParaRPr lang="he-IL" dirty="0" smtClean="0"/>
              </a:p>
              <a:p>
                <a:r>
                  <a:rPr lang="he-IL" dirty="0" smtClean="0"/>
                  <a:t>אם </a:t>
                </a:r>
                <a:r>
                  <a:rPr lang="en-US" dirty="0" smtClean="0"/>
                  <a:t>w&gt;1</a:t>
                </a:r>
                <a:r>
                  <a:rPr lang="he-IL" baseline="0" dirty="0" smtClean="0"/>
                  <a:t> אזי ה </a:t>
                </a:r>
                <a:r>
                  <a:rPr lang="en-US" baseline="0" dirty="0" smtClean="0"/>
                  <a:t>excess</a:t>
                </a:r>
                <a:r>
                  <a:rPr lang="he-IL" baseline="0" dirty="0" smtClean="0"/>
                  <a:t> גדל בעקבות זרימה, </a:t>
                </a:r>
                <a:endParaRPr lang="he-IL" dirty="0" smtClean="0"/>
              </a:p>
              <a:p>
                <a:endParaRPr lang="he-IL" dirty="0" smtClean="0"/>
              </a:p>
              <a:p>
                <a:r>
                  <a:rPr lang="he-IL" dirty="0" smtClean="0"/>
                  <a:t>אם </a:t>
                </a:r>
                <a:r>
                  <a:rPr lang="en-US" dirty="0" smtClean="0"/>
                  <a:t>w&lt;-1</a:t>
                </a:r>
                <a:r>
                  <a:rPr lang="he-IL" dirty="0" smtClean="0"/>
                  <a:t> אז </a:t>
                </a:r>
                <a:r>
                  <a:rPr lang="he-IL" baseline="0" dirty="0" smtClean="0"/>
                  <a:t> </a:t>
                </a:r>
                <a:r>
                  <a:rPr lang="en-US" baseline="0" dirty="0" smtClean="0"/>
                  <a:t>b(i)</a:t>
                </a:r>
                <a:r>
                  <a:rPr lang="he-IL" baseline="0" dirty="0" smtClean="0"/>
                  <a:t> גדול מ </a:t>
                </a:r>
                <a14:m>
                  <m:oMath xmlns:m="http://schemas.openxmlformats.org/officeDocument/2006/math">
                    <m:r>
                      <a:rPr lang="en-US" sz="1200" b="0" i="0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1200" b="0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he-IL" dirty="0" smtClean="0"/>
                  <a:t> ואז הוא</a:t>
                </a:r>
                <a:r>
                  <a:rPr lang="he-IL" baseline="0" dirty="0" smtClean="0"/>
                  <a:t> היה </a:t>
                </a:r>
                <a:r>
                  <a:rPr lang="en-US" baseline="0" dirty="0" smtClean="0"/>
                  <a:t>regenerated</a:t>
                </a:r>
                <a:r>
                  <a:rPr lang="he-IL" baseline="0" dirty="0" smtClean="0"/>
                  <a:t> קודם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</a:rPr>
                      <m:t>𝛼</m:t>
                    </m:r>
                    <m:r>
                      <a:rPr lang="en-US" sz="1200" b="0" i="1" smtClean="0">
                        <a:latin typeface="Cambria Math"/>
                      </a:rPr>
                      <m:t>∆ ≤</m:t>
                    </m:r>
                    <m:r>
                      <a:rPr lang="en-US" sz="1200" b="0" i="1" smtClean="0">
                        <a:latin typeface="Cambria Math"/>
                        <a:ea typeface="Cambria Math"/>
                      </a:rPr>
                      <m:t>𝑒</m:t>
                    </m:r>
                    <m:d>
                      <m:dPr>
                        <m:ctrlPr>
                          <a:rPr lang="en-US" sz="1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/>
                            <a:ea typeface="Cambria Math"/>
                          </a:rPr>
                          <m:t>i</m:t>
                        </m:r>
                      </m:e>
                    </m:d>
                  </m:oMath>
                </a14:m>
                <a:r>
                  <a:rPr lang="he-IL" i="0" dirty="0" smtClean="0"/>
                  <a:t> ולכן</a:t>
                </a:r>
                <a:r>
                  <a:rPr lang="he-IL" i="0" baseline="0" dirty="0" smtClean="0"/>
                  <a:t>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  <a:ea typeface="Cambria Math"/>
                      </a:rPr>
                      <m:t>𝑏</m:t>
                    </m:r>
                    <m:d>
                      <m:dPr>
                        <m:ctrlPr>
                          <a:rPr lang="en-US" sz="1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e>
                    </m:d>
                    <m:r>
                      <a:rPr lang="en-US" sz="1200" b="0" i="0" smtClean="0">
                        <a:latin typeface="Cambria Math"/>
                        <a:ea typeface="Cambria Math"/>
                      </a:rPr>
                      <m:t>+</m:t>
                    </m:r>
                    <m:d>
                      <m:dPr>
                        <m:ctrlPr>
                          <a:rPr lang="en-US" sz="1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200" b="0" i="0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</m:d>
                    <m:r>
                      <a:rPr lang="en-US" sz="1200" b="0" i="1" smtClean="0">
                        <a:latin typeface="Cambria Math"/>
                        <a:ea typeface="Cambria Math"/>
                      </a:rPr>
                      <m:t>𝑤</m:t>
                    </m:r>
                    <m:r>
                      <a:rPr lang="he-IL" sz="1200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he-IL" i="0" dirty="0" smtClean="0"/>
                  <a:t>&gt;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</a:rPr>
                      <m:t>𝛼</m:t>
                    </m:r>
                    <m:r>
                      <a:rPr lang="en-US" sz="1200" b="0" i="1" smtClean="0">
                        <a:latin typeface="Cambria Math"/>
                      </a:rPr>
                      <m:t>∆ </m:t>
                    </m:r>
                  </m:oMath>
                </a14:m>
                <a:r>
                  <a:rPr lang="he-IL" i="0" dirty="0" smtClean="0"/>
                  <a:t> ולכן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  <a:ea typeface="Cambria Math"/>
                      </a:rPr>
                      <m:t>𝑏</m:t>
                    </m:r>
                    <m:d>
                      <m:dPr>
                        <m:ctrlPr>
                          <a:rPr lang="en-US" sz="1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e>
                    </m:d>
                    <m:r>
                      <a:rPr lang="en-US" sz="1200" b="0" i="0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1200" b="0" i="0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1200" b="0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endParaRPr lang="he-IL" i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אם </a:t>
                </a:r>
                <a:r>
                  <a:rPr lang="en-US" dirty="0" smtClean="0"/>
                  <a:t>w&lt;-1</a:t>
                </a:r>
                <a:r>
                  <a:rPr lang="he-IL" dirty="0" smtClean="0"/>
                  <a:t> אז ל</a:t>
                </a:r>
                <a:r>
                  <a:rPr lang="he-IL" baseline="0" dirty="0" smtClean="0"/>
                  <a:t> </a:t>
                </a:r>
                <a:r>
                  <a:rPr lang="en-US" baseline="0" dirty="0" smtClean="0"/>
                  <a:t>i</a:t>
                </a:r>
                <a:r>
                  <a:rPr lang="he-IL" baseline="0" dirty="0" smtClean="0"/>
                  <a:t> </a:t>
                </a:r>
                <a:r>
                  <a:rPr lang="en-US" baseline="0" dirty="0" smtClean="0"/>
                  <a:t>b(i)</a:t>
                </a:r>
                <a:r>
                  <a:rPr lang="he-IL" baseline="0" dirty="0" smtClean="0"/>
                  <a:t> גדול מ </a:t>
                </a:r>
                <a:r>
                  <a:rPr lang="en-US" sz="1200" b="0" i="0" smtClean="0">
                    <a:latin typeface="Cambria Math"/>
                    <a:ea typeface="Cambria Math"/>
                  </a:rPr>
                  <a:t>2</a:t>
                </a:r>
                <a:r>
                  <a:rPr lang="en-US" sz="1200" b="0" i="0" smtClean="0">
                    <a:latin typeface="Cambria Math"/>
                    <a:ea typeface="Cambria Math"/>
                  </a:rPr>
                  <a:t>∆</a:t>
                </a:r>
                <a:r>
                  <a:rPr lang="he-IL" dirty="0" smtClean="0"/>
                  <a:t> ואז הוא</a:t>
                </a:r>
                <a:r>
                  <a:rPr lang="he-IL" baseline="0" dirty="0" smtClean="0"/>
                  <a:t> היה </a:t>
                </a:r>
                <a:r>
                  <a:rPr lang="en-US" baseline="0" dirty="0" smtClean="0"/>
                  <a:t>regenerated</a:t>
                </a:r>
                <a:r>
                  <a:rPr lang="he-IL" baseline="0" dirty="0" smtClean="0"/>
                  <a:t> קודם </a:t>
                </a:r>
                <a:r>
                  <a:rPr lang="en-US" sz="1200" b="0" i="0" smtClean="0">
                    <a:latin typeface="Cambria Math"/>
                  </a:rPr>
                  <a:t>𝛼∆ ≤</a:t>
                </a:r>
                <a:r>
                  <a:rPr lang="en-US" sz="1200" b="0" i="0" smtClean="0">
                    <a:latin typeface="Cambria Math"/>
                    <a:ea typeface="Cambria Math"/>
                  </a:rPr>
                  <a:t>𝑒(i)</a:t>
                </a:r>
                <a:r>
                  <a:rPr lang="he-IL" i="0" dirty="0" smtClean="0"/>
                  <a:t> ולכן</a:t>
                </a:r>
                <a:r>
                  <a:rPr lang="he-IL" i="0" baseline="0" dirty="0" smtClean="0"/>
                  <a:t> </a:t>
                </a:r>
                <a:r>
                  <a:rPr lang="en-US" sz="1200" b="0" i="0" smtClean="0">
                    <a:latin typeface="Cambria Math"/>
                    <a:ea typeface="Cambria Math"/>
                  </a:rPr>
                  <a:t>𝑏</a:t>
                </a:r>
                <a:r>
                  <a:rPr lang="en-US" sz="1200" b="0" i="0" smtClean="0">
                    <a:latin typeface="Cambria Math"/>
                    <a:ea typeface="Cambria Math"/>
                  </a:rPr>
                  <a:t>(𝑖)+(2∆)𝑤</a:t>
                </a:r>
                <a:r>
                  <a:rPr lang="he-IL" sz="1200" b="0" i="0" smtClean="0">
                    <a:latin typeface="Cambria Math"/>
                    <a:ea typeface="Cambria Math"/>
                  </a:rPr>
                  <a:t> </a:t>
                </a:r>
                <a:r>
                  <a:rPr lang="he-IL" i="0" dirty="0" smtClean="0"/>
                  <a:t>&gt;</a:t>
                </a:r>
                <a:r>
                  <a:rPr lang="en-US" sz="1200" b="0" i="0" smtClean="0">
                    <a:latin typeface="Cambria Math"/>
                  </a:rPr>
                  <a:t>𝛼∆ </a:t>
                </a:r>
                <a:r>
                  <a:rPr lang="he-IL" i="0" dirty="0" smtClean="0"/>
                  <a:t> ולכן </a:t>
                </a:r>
                <a:r>
                  <a:rPr lang="en-US" sz="1200" b="0" i="0" smtClean="0">
                    <a:latin typeface="Cambria Math"/>
                    <a:ea typeface="Cambria Math"/>
                  </a:rPr>
                  <a:t>𝑏</a:t>
                </a:r>
                <a:r>
                  <a:rPr lang="en-US" sz="1200" b="0" i="0" smtClean="0">
                    <a:latin typeface="Cambria Math"/>
                    <a:ea typeface="Cambria Math"/>
                  </a:rPr>
                  <a:t>(𝑖)</a:t>
                </a:r>
                <a:r>
                  <a:rPr lang="en-US" sz="1200" b="0" i="0" smtClean="0">
                    <a:latin typeface="Cambria Math"/>
                    <a:ea typeface="Cambria Math"/>
                  </a:rPr>
                  <a:t>&gt;2</a:t>
                </a:r>
                <a:r>
                  <a:rPr lang="en-US" sz="1200" b="0" i="0" smtClean="0">
                    <a:latin typeface="Cambria Math"/>
                    <a:ea typeface="Cambria Math"/>
                  </a:rPr>
                  <a:t>∆</a:t>
                </a:r>
                <a:endParaRPr lang="he-IL" i="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5AAAB-96D5-42DB-A9D0-8A1094C537C8}" type="slidenum">
              <a:rPr lang="he-IL" smtClean="0"/>
              <a:t>55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37949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sz="1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4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𝛼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∆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5</m:t>
                        </m:r>
                        <m:sSup>
                          <m:sSupPr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/>
                              </a:rPr>
                              <m:t>𝛼</m:t>
                            </m:r>
                          </m:e>
                          <m:sup>
                            <m:r>
                              <a:rPr lang="en-US" sz="12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sSup>
                          <m:sSupPr>
                            <m:ctrlPr>
                              <a:rPr lang="en-US" sz="1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i="0" dirty="0" smtClean="0"/>
                  <a:t> </a:t>
                </a:r>
                <a:r>
                  <a:rPr lang="he-IL" i="0" baseline="0" dirty="0" smtClean="0"/>
                  <a:t> ואלפא קטנה מאחד אז לכל היותר ה</a:t>
                </a:r>
                <a:r>
                  <a:rPr lang="en-US" i="0" baseline="0" dirty="0" smtClean="0"/>
                  <a:t>scaling factor </a:t>
                </a:r>
                <a:r>
                  <a:rPr lang="he-IL" i="0" baseline="0" dirty="0" smtClean="0"/>
                  <a:t> יורד ב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4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∆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5</m:t>
                        </m:r>
                        <m:sSup>
                          <m:sSupPr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/>
                              </a:rPr>
                              <m:t>𝛼</m:t>
                            </m:r>
                          </m:e>
                          <m:sup>
                            <m:r>
                              <a:rPr lang="en-US" sz="12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sSup>
                          <m:sSupPr>
                            <m:ctrlPr>
                              <a:rPr lang="en-US" sz="1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he-IL" i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he-IL" sz="1400" dirty="0" smtClean="0"/>
                  <a:t> </a:t>
                </a:r>
                <a:r>
                  <a:rPr lang="en-US" sz="1400" b="0" i="0" smtClean="0">
                    <a:latin typeface="Cambria Math"/>
                  </a:rPr>
                  <a:t>〖</a:t>
                </a:r>
                <a:r>
                  <a:rPr lang="en-US" sz="1400" b="0" i="0" smtClean="0">
                    <a:latin typeface="Cambria Math"/>
                  </a:rPr>
                  <a:t>𝛼</a:t>
                </a:r>
                <a:r>
                  <a:rPr lang="en-US" sz="1400" b="0" i="0" smtClean="0">
                    <a:latin typeface="Cambria Math"/>
                  </a:rPr>
                  <a:t>∆〗^′</a:t>
                </a:r>
                <a:r>
                  <a:rPr lang="en-US" sz="1400" b="0" i="0" smtClean="0">
                    <a:latin typeface="Cambria Math"/>
                  </a:rPr>
                  <a:t>∕〖</a:t>
                </a:r>
                <a:r>
                  <a:rPr lang="en-US" sz="1400" b="0" i="0" smtClean="0">
                    <a:latin typeface="Cambria Math"/>
                  </a:rPr>
                  <a:t>5</a:t>
                </a:r>
                <a:r>
                  <a:rPr lang="en-US" sz="1200" i="0">
                    <a:latin typeface="Cambria Math"/>
                  </a:rPr>
                  <a:t>𝛼^∗</a:t>
                </a:r>
                <a:r>
                  <a:rPr lang="en-US" sz="1200" b="0" i="0" smtClean="0">
                    <a:latin typeface="Cambria Math"/>
                  </a:rPr>
                  <a:t> 𝑛^2 </a:t>
                </a:r>
                <a:r>
                  <a:rPr lang="en-US" sz="1400" b="0" i="0" smtClean="0">
                    <a:latin typeface="Cambria Math"/>
                  </a:rPr>
                  <a:t>〗</a:t>
                </a:r>
                <a:r>
                  <a:rPr lang="en-US" i="0" dirty="0" smtClean="0"/>
                  <a:t> </a:t>
                </a:r>
                <a:r>
                  <a:rPr lang="he-IL" i="0" baseline="0" dirty="0" smtClean="0"/>
                  <a:t> ואלפא קטנה מאחד אז לכל היותר ה</a:t>
                </a:r>
                <a:r>
                  <a:rPr lang="en-US" i="0" baseline="0" dirty="0" smtClean="0"/>
                  <a:t>scaling factor </a:t>
                </a:r>
                <a:r>
                  <a:rPr lang="he-IL" i="0" baseline="0" dirty="0" smtClean="0"/>
                  <a:t> יורד ב</a:t>
                </a:r>
                <a:r>
                  <a:rPr lang="en-US" sz="1400" b="0" i="0" smtClean="0">
                    <a:latin typeface="Cambria Math"/>
                  </a:rPr>
                  <a:t>∆^′</a:t>
                </a:r>
                <a:r>
                  <a:rPr lang="en-US" sz="1400" b="0" i="0" smtClean="0">
                    <a:latin typeface="Cambria Math"/>
                  </a:rPr>
                  <a:t>∕〖</a:t>
                </a:r>
                <a:r>
                  <a:rPr lang="en-US" sz="1400" b="0" i="0" smtClean="0">
                    <a:latin typeface="Cambria Math"/>
                  </a:rPr>
                  <a:t>5</a:t>
                </a:r>
                <a:r>
                  <a:rPr lang="en-US" sz="1200" i="0">
                    <a:latin typeface="Cambria Math"/>
                  </a:rPr>
                  <a:t>𝛼^∗</a:t>
                </a:r>
                <a:r>
                  <a:rPr lang="en-US" sz="1200" b="0" i="0" smtClean="0">
                    <a:latin typeface="Cambria Math"/>
                  </a:rPr>
                  <a:t> 𝑛^2 </a:t>
                </a:r>
                <a:r>
                  <a:rPr lang="en-US" sz="1400" b="0" i="0" smtClean="0">
                    <a:latin typeface="Cambria Math"/>
                  </a:rPr>
                  <a:t>〗</a:t>
                </a:r>
                <a:endParaRPr lang="he-IL" i="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5AAAB-96D5-42DB-A9D0-8A1094C537C8}" type="slidenum">
              <a:rPr lang="he-IL" smtClean="0"/>
              <a:t>56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37949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לזכור</a:t>
            </a:r>
            <a:r>
              <a:rPr lang="he-IL" baseline="0" dirty="0" smtClean="0"/>
              <a:t> שאין </a:t>
            </a:r>
            <a:r>
              <a:rPr lang="en-US" baseline="0" dirty="0" smtClean="0"/>
              <a:t>augmentations</a:t>
            </a:r>
            <a:r>
              <a:rPr lang="he-IL" baseline="0" dirty="0" smtClean="0"/>
              <a:t> ולכן ה</a:t>
            </a:r>
            <a:r>
              <a:rPr lang="en-US" baseline="0" dirty="0" smtClean="0"/>
              <a:t>node</a:t>
            </a:r>
            <a:r>
              <a:rPr lang="he-IL" baseline="0" dirty="0" smtClean="0"/>
              <a:t> יהיה </a:t>
            </a:r>
            <a:r>
              <a:rPr lang="en-US" baseline="0" dirty="0" smtClean="0"/>
              <a:t>regenerated</a:t>
            </a:r>
            <a:r>
              <a:rPr lang="he-IL" baseline="0" dirty="0" smtClean="0"/>
              <a:t> בגלל חצייה של ה </a:t>
            </a:r>
            <a:r>
              <a:rPr lang="en-US" baseline="0" dirty="0" smtClean="0"/>
              <a:t>factor</a:t>
            </a:r>
            <a:endParaRPr lang="he-IL" baseline="0" dirty="0" smtClean="0"/>
          </a:p>
          <a:p>
            <a:endParaRPr lang="he-IL" baseline="0" dirty="0" smtClean="0"/>
          </a:p>
          <a:p>
            <a:r>
              <a:rPr lang="he-IL" baseline="0" dirty="0" smtClean="0"/>
              <a:t>אפשר לחייב </a:t>
            </a:r>
            <a:r>
              <a:rPr lang="en-US" baseline="0" dirty="0" smtClean="0"/>
              <a:t>node</a:t>
            </a:r>
            <a:r>
              <a:rPr lang="he-IL" baseline="0" dirty="0" smtClean="0"/>
              <a:t> כזה על ה </a:t>
            </a:r>
            <a:r>
              <a:rPr lang="en-US" baseline="0" dirty="0" smtClean="0"/>
              <a:t>phase</a:t>
            </a:r>
            <a:r>
              <a:rPr lang="he-IL" baseline="0" dirty="0" smtClean="0"/>
              <a:t> ויש לכל היותר </a:t>
            </a:r>
            <a:r>
              <a:rPr lang="en-US" baseline="0" dirty="0" smtClean="0"/>
              <a:t>n</a:t>
            </a:r>
            <a:r>
              <a:rPr lang="he-IL" baseline="0" dirty="0" smtClean="0"/>
              <a:t> מקרים של כיווצים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5AAAB-96D5-42DB-A9D0-8A1094C537C8}" type="slidenum">
              <a:rPr lang="he-IL" smtClean="0"/>
              <a:t>59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615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he-IL" dirty="0" smtClean="0"/>
              <a:t>הזרמה</a:t>
            </a:r>
            <a:r>
              <a:rPr lang="he-IL" baseline="0" dirty="0" smtClean="0"/>
              <a:t> דרך מסלול קצר ביותר אינה פוגעת באופטימליות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e-IL" baseline="0" dirty="0" smtClean="0"/>
              <a:t>נסיים איטרציה כאשר אין צומת עם </a:t>
            </a:r>
            <a:r>
              <a:rPr lang="en-US" baseline="0" dirty="0" smtClean="0"/>
              <a:t>excess</a:t>
            </a:r>
            <a:r>
              <a:rPr lang="he-IL" baseline="0" dirty="0" smtClean="0"/>
              <a:t> גדול מהפקטור או קטן ממינוס הפקטור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5AAAB-96D5-42DB-A9D0-8A1094C537C8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91186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כלומר</a:t>
            </a:r>
            <a:r>
              <a:rPr lang="he-IL" baseline="0" dirty="0" smtClean="0"/>
              <a:t> יש לנו </a:t>
            </a:r>
            <a:r>
              <a:rPr lang="en-US" baseline="0" dirty="0" smtClean="0"/>
              <a:t>complete regeneration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5AAAB-96D5-42DB-A9D0-8A1094C537C8}" type="slidenum">
              <a:rPr lang="he-IL" smtClean="0"/>
              <a:t>60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61543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5AAAB-96D5-42DB-A9D0-8A1094C537C8}" type="slidenum">
              <a:rPr lang="he-IL" smtClean="0"/>
              <a:t>61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61543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לסיכום,</a:t>
            </a:r>
            <a:r>
              <a:rPr lang="he-IL" baseline="0" dirty="0" smtClean="0"/>
              <a:t> נזכור במהלך האלגוריתם אילו צמתים כיווצנו, ומה היו הפוטנציאלים בזמן הכיווץ</a:t>
            </a:r>
          </a:p>
          <a:p>
            <a:r>
              <a:rPr lang="he-IL" baseline="0" dirty="0" smtClean="0"/>
              <a:t>נבצע </a:t>
            </a:r>
            <a:r>
              <a:rPr lang="en-US" baseline="0" dirty="0" smtClean="0"/>
              <a:t>expansion</a:t>
            </a:r>
            <a:r>
              <a:rPr lang="he-IL" baseline="0" dirty="0" smtClean="0"/>
              <a:t> לצמתים בסדר הפוך ונשתמש בפוטנציאלים לשחזר את ה </a:t>
            </a:r>
            <a:r>
              <a:rPr lang="en-US" baseline="0" dirty="0" smtClean="0"/>
              <a:t>cost</a:t>
            </a:r>
            <a:endParaRPr lang="he-IL" baseline="0" dirty="0" smtClean="0"/>
          </a:p>
          <a:p>
            <a:endParaRPr lang="he-IL" baseline="0" dirty="0" smtClean="0"/>
          </a:p>
          <a:p>
            <a:r>
              <a:rPr lang="he-IL" baseline="0" dirty="0" smtClean="0"/>
              <a:t>התהליך מתרחש ב </a:t>
            </a:r>
            <a:r>
              <a:rPr lang="en-US" baseline="0" dirty="0" smtClean="0"/>
              <a:t>O(n^2)</a:t>
            </a:r>
            <a:r>
              <a:rPr lang="he-IL" baseline="0" dirty="0" smtClean="0"/>
              <a:t> למרות שכנראה </a:t>
            </a:r>
            <a:r>
              <a:rPr lang="en-US" baseline="0" dirty="0" smtClean="0"/>
              <a:t>O(n)</a:t>
            </a:r>
            <a:r>
              <a:rPr lang="he-IL" baseline="0" dirty="0" smtClean="0"/>
              <a:t> 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5AAAB-96D5-42DB-A9D0-8A1094C537C8}" type="slidenum">
              <a:rPr lang="he-IL" smtClean="0"/>
              <a:t>67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98456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את</a:t>
            </a:r>
            <a:r>
              <a:rPr lang="he-IL" baseline="0" dirty="0" smtClean="0"/>
              <a:t> השחזור זרימה אפשר לעשות ב </a:t>
            </a:r>
            <a:r>
              <a:rPr lang="en-US" baseline="0" dirty="0" smtClean="0"/>
              <a:t>O(</a:t>
            </a:r>
            <a:r>
              <a:rPr lang="en-US" baseline="0" dirty="0" err="1" smtClean="0"/>
              <a:t>mn</a:t>
            </a:r>
            <a:r>
              <a:rPr lang="en-US" baseline="0" dirty="0" smtClean="0"/>
              <a:t>)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5AAAB-96D5-42DB-A9D0-8A1094C537C8}" type="slidenum">
              <a:rPr lang="he-IL" smtClean="0"/>
              <a:t>68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95442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יכול</a:t>
            </a:r>
            <a:r>
              <a:rPr lang="he-IL" baseline="0" dirty="0" smtClean="0"/>
              <a:t> להיות מצב שכל הארבעה נמצאות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5AAAB-96D5-42DB-A9D0-8A1094C537C8}" type="slidenum">
              <a:rPr lang="he-IL" smtClean="0"/>
              <a:t>73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64652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בגלל ה</a:t>
            </a:r>
            <a:r>
              <a:rPr lang="en-US" dirty="0" smtClean="0"/>
              <a:t>optimality condition</a:t>
            </a:r>
            <a:r>
              <a:rPr lang="he-IL" dirty="0" smtClean="0"/>
              <a:t> </a:t>
            </a:r>
            <a:r>
              <a:rPr lang="he-IL" baseline="0" dirty="0" smtClean="0"/>
              <a:t>אז אם הזרימה היא חיובית המחיר השיורי הוא 0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5AAAB-96D5-42DB-A9D0-8A1094C537C8}" type="slidenum">
              <a:rPr lang="he-IL" smtClean="0"/>
              <a:t>75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67772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כלומר עבור ה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∆</m:t>
                    </m:r>
                  </m:oMath>
                </a14:m>
                <a:r>
                  <a:rPr lang="he-IL" dirty="0" smtClean="0"/>
                  <a:t> הזאת</a:t>
                </a:r>
                <a:r>
                  <a:rPr lang="he-IL" baseline="0" dirty="0" smtClean="0"/>
                  <a:t> לא נמצא מסלול קצר ביותר להזרים בו זרימה</a:t>
                </a:r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כלומר עבור ה</a:t>
                </a:r>
                <a:r>
                  <a:rPr lang="en-US" b="0" i="0" smtClean="0">
                    <a:latin typeface="Cambria Math"/>
                  </a:rPr>
                  <a:t>∆</a:t>
                </a:r>
                <a:r>
                  <a:rPr lang="he-IL" dirty="0" smtClean="0"/>
                  <a:t> הזאת</a:t>
                </a:r>
                <a:r>
                  <a:rPr lang="he-IL" baseline="0" dirty="0" smtClean="0"/>
                  <a:t> לא נמצא מסלול קצר ביותר להזרים בו זרימה</a:t>
                </a:r>
                <a:endParaRPr lang="he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5AAAB-96D5-42DB-A9D0-8A1094C537C8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5219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מתחילים</a:t>
                </a:r>
                <a:r>
                  <a:rPr lang="he-IL" baseline="0" dirty="0" smtClean="0"/>
                  <a:t> מזרימה </a:t>
                </a:r>
                <a14:m>
                  <m:oMath xmlns:m="http://schemas.openxmlformats.org/officeDocument/2006/math">
                    <m:r>
                      <a:rPr lang="he-IL" b="0" i="1" baseline="0" smtClean="0">
                        <a:latin typeface="Cambria Math"/>
                      </a:rPr>
                      <m:t>∆</m:t>
                    </m:r>
                  </m:oMath>
                </a14:m>
                <a:r>
                  <a:rPr lang="he-IL" dirty="0" smtClean="0"/>
                  <a:t> אופטימלית</a:t>
                </a:r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מתחילים</a:t>
                </a:r>
                <a:r>
                  <a:rPr lang="he-IL" baseline="0" dirty="0" smtClean="0"/>
                  <a:t> מזרימה </a:t>
                </a:r>
                <a:r>
                  <a:rPr lang="he-IL" b="0" i="0" baseline="0" smtClean="0">
                    <a:latin typeface="Cambria Math"/>
                  </a:rPr>
                  <a:t>∆</a:t>
                </a:r>
                <a:r>
                  <a:rPr lang="he-IL" dirty="0" smtClean="0"/>
                  <a:t> אופטימלית</a:t>
                </a:r>
                <a:endParaRPr lang="he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5AAAB-96D5-42DB-A9D0-8A1094C537C8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4658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בדומה</a:t>
            </a:r>
            <a:r>
              <a:rPr lang="he-IL" baseline="0" dirty="0" smtClean="0"/>
              <a:t> ל </a:t>
            </a:r>
            <a:r>
              <a:rPr lang="en-US" baseline="0" dirty="0" smtClean="0"/>
              <a:t>Successive shortest path algorithms</a:t>
            </a:r>
            <a:r>
              <a:rPr lang="he-IL" baseline="0" dirty="0" smtClean="0"/>
              <a:t> מעדכנים את הפוטנציאלים</a:t>
            </a:r>
          </a:p>
          <a:p>
            <a:r>
              <a:rPr lang="he-IL" baseline="0" dirty="0" smtClean="0"/>
              <a:t>איטרציה כזו נקראית </a:t>
            </a:r>
            <a:r>
              <a:rPr lang="en-US" baseline="0" dirty="0" smtClean="0"/>
              <a:t>scaling phase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5AAAB-96D5-42DB-A9D0-8A1094C537C8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9268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זרימה</a:t>
                </a:r>
                <a:r>
                  <a:rPr lang="he-IL" baseline="0" dirty="0" smtClean="0"/>
                  <a:t> בשלמים, בגלל ש </a:t>
                </a:r>
                <a14:m>
                  <m:oMath xmlns:m="http://schemas.openxmlformats.org/officeDocument/2006/math">
                    <m:r>
                      <a:rPr lang="he-IL" b="0" i="1" baseline="0" smtClean="0">
                        <a:latin typeface="Cambria Math"/>
                      </a:rPr>
                      <m:t>∆</m:t>
                    </m:r>
                  </m:oMath>
                </a14:m>
                <a:r>
                  <a:rPr lang="he-IL" dirty="0" smtClean="0"/>
                  <a:t> הוא</a:t>
                </a:r>
                <a:r>
                  <a:rPr lang="he-IL" baseline="0" dirty="0" smtClean="0"/>
                  <a:t> חזקה של 2 באיטרציה האחרונה </a:t>
                </a:r>
                <a14:m>
                  <m:oMath xmlns:m="http://schemas.openxmlformats.org/officeDocument/2006/math">
                    <m:r>
                      <a:rPr lang="he-IL" b="0" i="1" baseline="0" smtClean="0">
                        <a:latin typeface="Cambria Math"/>
                      </a:rPr>
                      <m:t>∆=</m:t>
                    </m:r>
                    <m:r>
                      <a:rPr lang="he-IL" b="0" i="1" baseline="0" smtClean="0">
                        <a:latin typeface="Cambria Math"/>
                      </a:rPr>
                      <m:t>1</m:t>
                    </m:r>
                  </m:oMath>
                </a14:m>
                <a:r>
                  <a:rPr lang="he-IL" dirty="0" smtClean="0"/>
                  <a:t> והכל</a:t>
                </a:r>
                <a:r>
                  <a:rPr lang="he-IL" baseline="0" dirty="0" smtClean="0"/>
                  <a:t> יהיה </a:t>
                </a:r>
                <a:r>
                  <a:rPr lang="en-US" baseline="0" dirty="0" smtClean="0"/>
                  <a:t>balanced</a:t>
                </a:r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זרימה</a:t>
                </a:r>
                <a:r>
                  <a:rPr lang="he-IL" baseline="0" dirty="0" smtClean="0"/>
                  <a:t> בשלמים, בגלל ש </a:t>
                </a:r>
                <a:r>
                  <a:rPr lang="he-IL" b="0" i="0" baseline="0" smtClean="0">
                    <a:latin typeface="Cambria Math"/>
                  </a:rPr>
                  <a:t>∆</a:t>
                </a:r>
                <a:r>
                  <a:rPr lang="he-IL" dirty="0" smtClean="0"/>
                  <a:t> הוא</a:t>
                </a:r>
                <a:r>
                  <a:rPr lang="he-IL" baseline="0" dirty="0" smtClean="0"/>
                  <a:t> חזקה של 2 באיטרציה האחרונה </a:t>
                </a:r>
                <a:r>
                  <a:rPr lang="he-IL" b="0" i="0" baseline="0" smtClean="0">
                    <a:latin typeface="Cambria Math"/>
                  </a:rPr>
                  <a:t>∆=1</a:t>
                </a:r>
                <a:r>
                  <a:rPr lang="he-IL" dirty="0" smtClean="0"/>
                  <a:t> והכל</a:t>
                </a:r>
                <a:r>
                  <a:rPr lang="he-IL" baseline="0" dirty="0" smtClean="0"/>
                  <a:t> יהיה </a:t>
                </a:r>
                <a:r>
                  <a:rPr lang="en-US" baseline="0" dirty="0" smtClean="0"/>
                  <a:t>balanced</a:t>
                </a:r>
                <a:endParaRPr lang="he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5AAAB-96D5-42DB-A9D0-8A1094C537C8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1318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מניחים</a:t>
                </a:r>
                <a:r>
                  <a:rPr lang="he-IL" baseline="0" dirty="0" smtClean="0"/>
                  <a:t> את הנחת האנדוקציה עבור פאזה מסויימת</a:t>
                </a:r>
              </a:p>
              <a:p>
                <a:r>
                  <a:rPr lang="he-IL" b="0" baseline="0" dirty="0" smtClean="0"/>
                  <a:t>לאחר אוגמנטציה זה נשמר וגם לאחר הורדת ה</a:t>
                </a:r>
                <a14:m>
                  <m:oMath xmlns:m="http://schemas.openxmlformats.org/officeDocument/2006/math">
                    <m:r>
                      <a:rPr lang="he-IL" b="0" i="1" baseline="0" smtClean="0">
                        <a:latin typeface="Cambria Math"/>
                      </a:rPr>
                      <m:t>∆ </m:t>
                    </m:r>
                  </m:oMath>
                </a14:m>
                <a:r>
                  <a:rPr lang="he-IL" b="0" baseline="0" dirty="0" smtClean="0"/>
                  <a:t> כל מה שהיה מכפלה של </a:t>
                </a:r>
                <a14:m>
                  <m:oMath xmlns:m="http://schemas.openxmlformats.org/officeDocument/2006/math">
                    <m:r>
                      <a:rPr lang="he-IL" b="0" i="1" baseline="0" smtClean="0">
                        <a:latin typeface="Cambria Math"/>
                      </a:rPr>
                      <m:t>∆</m:t>
                    </m:r>
                  </m:oMath>
                </a14:m>
                <a:r>
                  <a:rPr lang="he-IL" b="0" baseline="0" dirty="0" smtClean="0"/>
                  <a:t> הוא מכפלה של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baseline="0" smtClean="0">
                            <a:latin typeface="Cambria Math"/>
                          </a:rPr>
                          <m:t>∆</m:t>
                        </m:r>
                      </m:num>
                      <m:den>
                        <m:r>
                          <a:rPr lang="en-US" b="0" i="1" baseline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b="0" baseline="0" dirty="0" smtClean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נוכיח</a:t>
                </a:r>
                <a:r>
                  <a:rPr lang="he-IL" baseline="0" dirty="0" smtClean="0"/>
                  <a:t> כי הזרימה והקיבולים השיוריים על כל קשת הוא מכפלה של </a:t>
                </a:r>
                <a:r>
                  <a:rPr lang="en-US" b="0" i="0" baseline="0" smtClean="0">
                    <a:latin typeface="Cambria Math"/>
                  </a:rPr>
                  <a:t>∆</a:t>
                </a:r>
                <a:endParaRPr lang="en-US" b="0" baseline="0" dirty="0" smtClean="0"/>
              </a:p>
              <a:p>
                <a:endParaRPr lang="he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5AAAB-96D5-42DB-A9D0-8A1094C537C8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9794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בגלל ש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∆</m:t>
                    </m:r>
                  </m:oMath>
                </a14:m>
                <a:r>
                  <a:rPr lang="he-IL" dirty="0" smtClean="0"/>
                  <a:t> אז</a:t>
                </a:r>
                <a:r>
                  <a:rPr lang="he-IL" baseline="0" dirty="0" smtClean="0"/>
                  <a:t> הורדה של </a:t>
                </a:r>
                <a14:m>
                  <m:oMath xmlns:m="http://schemas.openxmlformats.org/officeDocument/2006/math">
                    <m:r>
                      <a:rPr lang="he-IL" b="0" i="1" baseline="0" smtClean="0">
                        <a:latin typeface="Cambria Math"/>
                      </a:rPr>
                      <m:t>∆</m:t>
                    </m:r>
                  </m:oMath>
                </a14:m>
                <a:r>
                  <a:rPr lang="he-IL" dirty="0" smtClean="0"/>
                  <a:t> הופכת</a:t>
                </a:r>
                <a:r>
                  <a:rPr lang="he-IL" baseline="0" dirty="0" smtClean="0"/>
                  <a:t> אותו ל </a:t>
                </a:r>
                <a:r>
                  <a:rPr lang="en-US" baseline="0" dirty="0" smtClean="0"/>
                  <a:t>inactive</a:t>
                </a:r>
                <a:endParaRPr lang="he-IL" dirty="0" smtClean="0"/>
              </a:p>
              <a:p>
                <a:r>
                  <a:rPr lang="he-IL" dirty="0" smtClean="0"/>
                  <a:t>ברגע</a:t>
                </a:r>
                <a:r>
                  <a:rPr lang="he-IL" baseline="0" dirty="0" smtClean="0"/>
                  <a:t> שצומת הופכת ללא אקטיבית היא לא יכולה לחזור להיות אקטיבית באותה איטרציה</a:t>
                </a:r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בגלל ש </a:t>
                </a:r>
                <a:r>
                  <a:rPr lang="en-US" b="0" i="0" smtClean="0">
                    <a:latin typeface="Cambria Math"/>
                  </a:rPr>
                  <a:t>𝑒(𝑖)&lt;2∆</a:t>
                </a:r>
                <a:r>
                  <a:rPr lang="he-IL" dirty="0" smtClean="0"/>
                  <a:t> אז</a:t>
                </a:r>
                <a:r>
                  <a:rPr lang="he-IL" baseline="0" dirty="0" smtClean="0"/>
                  <a:t> הורדה של </a:t>
                </a:r>
                <a:r>
                  <a:rPr lang="he-IL" b="0" i="0" baseline="0" smtClean="0">
                    <a:latin typeface="Cambria Math"/>
                  </a:rPr>
                  <a:t>∆</a:t>
                </a:r>
                <a:r>
                  <a:rPr lang="he-IL" dirty="0" smtClean="0"/>
                  <a:t> הופכת</a:t>
                </a:r>
                <a:r>
                  <a:rPr lang="he-IL" baseline="0" dirty="0" smtClean="0"/>
                  <a:t> אותו ל </a:t>
                </a:r>
                <a:r>
                  <a:rPr lang="en-US" baseline="0" dirty="0" smtClean="0"/>
                  <a:t>inactive</a:t>
                </a:r>
                <a:endParaRPr lang="he-IL" dirty="0" smtClean="0"/>
              </a:p>
              <a:p>
                <a:r>
                  <a:rPr lang="he-IL" dirty="0" smtClean="0"/>
                  <a:t>ברגע</a:t>
                </a:r>
                <a:r>
                  <a:rPr lang="he-IL" baseline="0" dirty="0" smtClean="0"/>
                  <a:t> </a:t>
                </a:r>
                <a:r>
                  <a:rPr lang="he-IL" baseline="0" dirty="0" smtClean="0"/>
                  <a:t>שצומת הופכת ללא אקטיבית היא לא יכולה לחזור להיות אקטיבית באותה איטרציה</a:t>
                </a:r>
                <a:endParaRPr lang="he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5AAAB-96D5-42DB-A9D0-8A1094C537C8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4281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3AA3B01-FE17-416A-B2D5-1260F6D03E12}" type="datetimeFigureOut">
              <a:rPr lang="he-IL" smtClean="0"/>
              <a:t>כ"ו/אייר/תשע"ג</a:t>
            </a:fld>
            <a:endParaRPr lang="he-I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he-I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FEA1D84-5841-42E6-B022-84DDD3D6651D}" type="slidenum">
              <a:rPr lang="he-IL" smtClean="0"/>
              <a:t>‹#›</a:t>
            </a:fld>
            <a:endParaRPr lang="he-IL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3B01-FE17-416A-B2D5-1260F6D03E12}" type="datetimeFigureOut">
              <a:rPr lang="he-IL" smtClean="0"/>
              <a:t>כ"ו/אייר/תשע"ג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1D84-5841-42E6-B022-84DDD3D6651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3B01-FE17-416A-B2D5-1260F6D03E12}" type="datetimeFigureOut">
              <a:rPr lang="he-IL" smtClean="0"/>
              <a:t>כ"ו/אייר/תשע"ג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1D84-5841-42E6-B022-84DDD3D6651D}" type="slidenum">
              <a:rPr lang="he-IL" smtClean="0"/>
              <a:t>‹#›</a:t>
            </a:fld>
            <a:endParaRPr lang="he-IL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3B01-FE17-416A-B2D5-1260F6D03E12}" type="datetimeFigureOut">
              <a:rPr lang="he-IL" smtClean="0"/>
              <a:t>כ"ו/אייר/תשע"ג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1D84-5841-42E6-B022-84DDD3D6651D}" type="slidenum">
              <a:rPr lang="he-IL" smtClean="0"/>
              <a:t>‹#›</a:t>
            </a:fld>
            <a:endParaRPr lang="he-I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3AA3B01-FE17-416A-B2D5-1260F6D03E12}" type="datetimeFigureOut">
              <a:rPr lang="he-IL" smtClean="0"/>
              <a:t>כ"ו/אייר/תשע"ג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FEA1D84-5841-42E6-B022-84DDD3D6651D}" type="slidenum">
              <a:rPr lang="he-IL" smtClean="0"/>
              <a:t>‹#›</a:t>
            </a:fld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3B01-FE17-416A-B2D5-1260F6D03E12}" type="datetimeFigureOut">
              <a:rPr lang="he-IL" smtClean="0"/>
              <a:t>כ"ו/אייר/תשע"ג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1D84-5841-42E6-B022-84DDD3D6651D}" type="slidenum">
              <a:rPr lang="he-IL" smtClean="0"/>
              <a:t>‹#›</a:t>
            </a:fld>
            <a:endParaRPr lang="he-I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3B01-FE17-416A-B2D5-1260F6D03E12}" type="datetimeFigureOut">
              <a:rPr lang="he-IL" smtClean="0"/>
              <a:t>כ"ו/אייר/תשע"ג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1D84-5841-42E6-B022-84DDD3D6651D}" type="slidenum">
              <a:rPr lang="he-IL" smtClean="0"/>
              <a:t>‹#›</a:t>
            </a:fld>
            <a:endParaRPr lang="he-I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3B01-FE17-416A-B2D5-1260F6D03E12}" type="datetimeFigureOut">
              <a:rPr lang="he-IL" smtClean="0"/>
              <a:t>כ"ו/אייר/תשע"ג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1D84-5841-42E6-B022-84DDD3D6651D}" type="slidenum">
              <a:rPr lang="he-IL" smtClean="0"/>
              <a:t>‹#›</a:t>
            </a:fld>
            <a:endParaRPr lang="he-IL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3B01-FE17-416A-B2D5-1260F6D03E12}" type="datetimeFigureOut">
              <a:rPr lang="he-IL" smtClean="0"/>
              <a:t>כ"ו/אייר/תשע"ג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1D84-5841-42E6-B022-84DDD3D6651D}" type="slidenum">
              <a:rPr lang="he-IL" smtClean="0"/>
              <a:t>‹#›</a:t>
            </a:fld>
            <a:endParaRPr lang="he-IL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3B01-FE17-416A-B2D5-1260F6D03E12}" type="datetimeFigureOut">
              <a:rPr lang="he-IL" smtClean="0"/>
              <a:t>כ"ו/אייר/תשע"ג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1D84-5841-42E6-B022-84DDD3D6651D}" type="slidenum">
              <a:rPr lang="he-IL" smtClean="0"/>
              <a:t>‹#›</a:t>
            </a:fld>
            <a:endParaRPr lang="he-IL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3B01-FE17-416A-B2D5-1260F6D03E12}" type="datetimeFigureOut">
              <a:rPr lang="he-IL" smtClean="0"/>
              <a:t>כ"ו/אייר/תשע"ג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1D84-5841-42E6-B022-84DDD3D6651D}" type="slidenum">
              <a:rPr lang="he-IL" smtClean="0"/>
              <a:t>‹#›</a:t>
            </a:fld>
            <a:endParaRPr lang="he-IL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A3B01-FE17-416A-B2D5-1260F6D03E12}" type="datetimeFigureOut">
              <a:rPr lang="he-IL" smtClean="0"/>
              <a:t>כ"ו/אייר/תשע"ג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FEA1D84-5841-42E6-B022-84DDD3D6651D}" type="slidenum">
              <a:rPr lang="he-IL" smtClean="0"/>
              <a:t>‹#›</a:t>
            </a:fld>
            <a:endParaRPr lang="he-IL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r" rtl="1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r" rtl="1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570.png"/><Relationship Id="rId18" Type="http://schemas.openxmlformats.org/officeDocument/2006/relationships/comments" Target="../comments/comment3.xml"/><Relationship Id="rId3" Type="http://schemas.openxmlformats.org/officeDocument/2006/relationships/image" Target="../media/image470.png"/><Relationship Id="rId7" Type="http://schemas.openxmlformats.org/officeDocument/2006/relationships/image" Target="../media/image510.png"/><Relationship Id="rId12" Type="http://schemas.openxmlformats.org/officeDocument/2006/relationships/image" Target="../media/image560.png"/><Relationship Id="rId17" Type="http://schemas.openxmlformats.org/officeDocument/2006/relationships/image" Target="../media/image61.png"/><Relationship Id="rId2" Type="http://schemas.openxmlformats.org/officeDocument/2006/relationships/image" Target="../media/image460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11" Type="http://schemas.openxmlformats.org/officeDocument/2006/relationships/image" Target="../media/image550.png"/><Relationship Id="rId5" Type="http://schemas.openxmlformats.org/officeDocument/2006/relationships/image" Target="../media/image490.png"/><Relationship Id="rId15" Type="http://schemas.openxmlformats.org/officeDocument/2006/relationships/image" Target="../media/image59.png"/><Relationship Id="rId10" Type="http://schemas.openxmlformats.org/officeDocument/2006/relationships/image" Target="../media/image540.png"/><Relationship Id="rId4" Type="http://schemas.openxmlformats.org/officeDocument/2006/relationships/image" Target="../media/image480.png"/><Relationship Id="rId9" Type="http://schemas.openxmlformats.org/officeDocument/2006/relationships/image" Target="../media/image530.png"/><Relationship Id="rId14" Type="http://schemas.openxmlformats.org/officeDocument/2006/relationships/image" Target="../media/image580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645024"/>
            <a:ext cx="6858000" cy="12317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 FASTER STRONGLY POLYNOMIAL MINIMUM COST FLOW ALGORITHM</a:t>
            </a:r>
            <a:br>
              <a:rPr lang="en-US" dirty="0" smtClean="0"/>
            </a:br>
            <a:r>
              <a:rPr lang="en-US" sz="2700" dirty="0" smtClean="0"/>
              <a:t>JAMES B. ORLIN</a:t>
            </a:r>
            <a:endParaRPr lang="he-IL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400" dirty="0" smtClean="0"/>
              <a:t>Aviv Eisenschtat </a:t>
            </a:r>
          </a:p>
          <a:p>
            <a:pPr algn="ctr"/>
            <a:r>
              <a:rPr lang="en-US" sz="1400" dirty="0" smtClean="0"/>
              <a:t>6/5/2013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324131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5868"/>
            <a:ext cx="7560840" cy="650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395536" y="3717032"/>
            <a:ext cx="2088232" cy="864096"/>
          </a:xfrm>
          <a:prstGeom prst="wedgeRoundRectCallout">
            <a:avLst>
              <a:gd name="adj1" fmla="val 75803"/>
              <a:gd name="adj2" fmla="val 2674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Compute shortest path (with reduced costs as lengths)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25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 - Intuition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95536" y="1268760"/>
                <a:ext cx="8424936" cy="5318051"/>
              </a:xfrm>
            </p:spPr>
            <p:txBody>
              <a:bodyPr>
                <a:normAutofit/>
              </a:bodyPr>
              <a:lstStyle/>
              <a:p>
                <a:pPr algn="l" rtl="0">
                  <a:lnSpc>
                    <a:spcPct val="200000"/>
                  </a:lnSpc>
                </a:pPr>
                <a:r>
                  <a:rPr lang="en-US" sz="24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d>
                          <m:dPr>
                            <m:begChr m:val="⌈"/>
                            <m:endChr m:val="⌉"/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𝑈</m:t>
                            </m:r>
                          </m:e>
                        </m:d>
                      </m:sup>
                    </m:sSup>
                    <m:r>
                      <a:rPr lang="en-US" sz="2400" b="0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𝑈</m:t>
                    </m:r>
                  </m:oMath>
                </a14:m>
                <a:r>
                  <a:rPr lang="en-US" sz="2400" dirty="0" smtClean="0"/>
                  <a:t>, x = 0 and </a:t>
                </a:r>
                <a:r>
                  <a:rPr lang="el-GR" sz="2400" dirty="0" smtClean="0"/>
                  <a:t>π</a:t>
                </a:r>
                <a:r>
                  <a:rPr lang="en-US" sz="2400" dirty="0" smtClean="0"/>
                  <a:t> = 0 the flow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2400" dirty="0" smtClean="0"/>
                  <a:t>-Optimal</a:t>
                </a:r>
              </a:p>
              <a:p>
                <a:pPr algn="l" rtl="0">
                  <a:lnSpc>
                    <a:spcPct val="200000"/>
                  </a:lnSpc>
                </a:pPr>
                <a:r>
                  <a:rPr lang="en-US" sz="2400" dirty="0" smtClean="0"/>
                  <a:t>Each iteration we replace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2400" dirty="0" smtClean="0"/>
                  <a:t>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∆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</a:p>
              <a:p>
                <a:pPr algn="l" rtl="0">
                  <a:lnSpc>
                    <a:spcPct val="200000"/>
                  </a:lnSpc>
                </a:pPr>
                <a:r>
                  <a:rPr lang="en-US" sz="2400" dirty="0">
                    <a:ea typeface="Cambria Math"/>
                  </a:rPr>
                  <a:t>A</a:t>
                </a:r>
                <a:r>
                  <a:rPr lang="en-US" sz="2400" dirty="0" smtClean="0">
                    <a:ea typeface="Cambria Math"/>
                  </a:rPr>
                  <a:t>t the end of every scaling phase we obtain 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dirty="0" smtClean="0"/>
                  <a:t>Optimal flow</a:t>
                </a:r>
              </a:p>
              <a:p>
                <a:pPr algn="l" rtl="0">
                  <a:lnSpc>
                    <a:spcPct val="200000"/>
                  </a:lnSpc>
                </a:pPr>
                <a:r>
                  <a:rPr lang="en-US" sz="2400" dirty="0" smtClean="0"/>
                  <a:t>This is achieved by finding at most n shortest paths </a:t>
                </a:r>
              </a:p>
              <a:p>
                <a:pPr algn="l" rtl="0">
                  <a:lnSpc>
                    <a:spcPct val="200000"/>
                  </a:lnSpc>
                </a:pPr>
                <a:r>
                  <a:rPr lang="en-US" sz="2400" dirty="0" smtClean="0"/>
                  <a:t>When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2400" dirty="0" smtClean="0"/>
                  <a:t> x is balanced and optimal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95536" y="1268760"/>
                <a:ext cx="8424936" cy="5318051"/>
              </a:xfrm>
              <a:blipFill rotWithShape="1">
                <a:blip r:embed="rId3"/>
                <a:stretch>
                  <a:fillRect l="-50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02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RHS Scaling - Correctness 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r>
                  <a:rPr lang="en-US" sz="2400" dirty="0" smtClean="0"/>
                  <a:t>At every step the flow and residual capacity is an integral multiple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∆</m:t>
                    </m:r>
                  </m:oMath>
                </a14:m>
                <a:endParaRPr lang="en-US" sz="2400" dirty="0" smtClean="0"/>
              </a:p>
              <a:p>
                <a:pPr marL="0" indent="0" algn="l" rtl="0">
                  <a:buNone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Inductively  </a:t>
                </a:r>
              </a:p>
              <a:p>
                <a:pPr marL="0" indent="0" algn="l" rtl="0">
                  <a:buNone/>
                </a:pPr>
                <a:r>
                  <a:rPr lang="en-US" sz="2400" dirty="0" smtClean="0"/>
                  <a:t>The algorithm maintains 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dirty="0" smtClean="0"/>
                  <a:t>Optimal flow x w.r.t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/>
                      </a:rPr>
                      <m:t>π</m:t>
                    </m:r>
                  </m:oMath>
                </a14:m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Initially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=∞</m:t>
                    </m:r>
                  </m:oMath>
                </a14:m>
                <a:r>
                  <a:rPr lang="en-US" sz="2400" dirty="0" smtClean="0"/>
                  <a:t> and it’s clear</a:t>
                </a:r>
              </a:p>
              <a:p>
                <a:pPr algn="l" rtl="0"/>
                <a:r>
                  <a:rPr lang="en-US" sz="2400" dirty="0" smtClean="0"/>
                  <a:t>Suppose we are in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∆</m:t>
                    </m:r>
                  </m:oMath>
                </a14:m>
                <a:r>
                  <a:rPr lang="en-US" sz="2400" dirty="0" smtClean="0"/>
                  <a:t>-Scaling phase</a:t>
                </a:r>
              </a:p>
              <a:p>
                <a:pPr algn="l" rtl="0"/>
                <a:r>
                  <a:rPr lang="en-US" sz="2400" dirty="0" smtClean="0"/>
                  <a:t>augmentation </a:t>
                </a:r>
                <a:r>
                  <a:rPr lang="en-US" sz="2400" dirty="0"/>
                  <a:t>modifies the residual capacities of </a:t>
                </a:r>
                <a:r>
                  <a:rPr lang="en-US" sz="2400" dirty="0" smtClean="0"/>
                  <a:t>arcs by </a:t>
                </a:r>
                <a:r>
                  <a:rPr lang="en-US" sz="2400" dirty="0"/>
                  <a:t>0 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2400" dirty="0"/>
                  <a:t> units and, consequently, preserves </a:t>
                </a:r>
                <a:r>
                  <a:rPr lang="en-US" sz="2400" dirty="0" smtClean="0"/>
                  <a:t>the induction </a:t>
                </a:r>
                <a:r>
                  <a:rPr lang="en-US" sz="2400" dirty="0"/>
                  <a:t>hypothesis</a:t>
                </a:r>
                <a:r>
                  <a:rPr lang="en-US" sz="2400" dirty="0" smtClean="0"/>
                  <a:t>.</a:t>
                </a:r>
              </a:p>
              <a:p>
                <a:pPr algn="l" rtl="0"/>
                <a:r>
                  <a:rPr lang="en-US" sz="2400" dirty="0"/>
                  <a:t>Reducing the scale factor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24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/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sz="2400" dirty="0" smtClean="0"/>
                  <a:t>  </a:t>
                </a:r>
                <a:r>
                  <a:rPr lang="en-US" sz="2400" dirty="0"/>
                  <a:t>also maintains the </a:t>
                </a:r>
                <a:r>
                  <a:rPr lang="en-US" sz="2400" dirty="0" smtClean="0"/>
                  <a:t>invariant</a:t>
                </a:r>
              </a:p>
              <a:p>
                <a:pPr marL="0" indent="0" algn="l" rtl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1111" t="-98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551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RHS Scaling </a:t>
            </a:r>
            <a:r>
              <a:rPr lang="en-US" dirty="0" smtClean="0"/>
              <a:t>– Correctness cont</a:t>
            </a:r>
            <a:r>
              <a:rPr lang="en-US" dirty="0"/>
              <a:t>.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dirty="0" smtClean="0"/>
              <a:t>during an augmentation, </a:t>
            </a:r>
            <a:r>
              <a:rPr lang="el-GR" sz="2400" dirty="0" smtClean="0"/>
              <a:t>Δ</a:t>
            </a:r>
            <a:r>
              <a:rPr lang="en-US" sz="2400" dirty="0"/>
              <a:t> </a:t>
            </a:r>
            <a:r>
              <a:rPr lang="en-US" sz="2400" dirty="0" smtClean="0"/>
              <a:t>units </a:t>
            </a:r>
            <a:r>
              <a:rPr lang="en-US" sz="2400" dirty="0"/>
              <a:t>of flow can be sent on any path </a:t>
            </a:r>
            <a:r>
              <a:rPr lang="en-US" sz="2400" i="1" dirty="0"/>
              <a:t>P </a:t>
            </a:r>
            <a:r>
              <a:rPr lang="en-US" sz="2400" dirty="0"/>
              <a:t>with </a:t>
            </a:r>
            <a:r>
              <a:rPr lang="en-US" sz="2400" dirty="0" smtClean="0"/>
              <a:t>positive residual </a:t>
            </a:r>
            <a:r>
              <a:rPr lang="en-US" sz="2400" dirty="0"/>
              <a:t>capacity</a:t>
            </a:r>
            <a:r>
              <a:rPr lang="en-US" sz="2400" dirty="0" smtClean="0"/>
              <a:t>.</a:t>
            </a:r>
          </a:p>
          <a:p>
            <a:pPr algn="l" rtl="0">
              <a:lnSpc>
                <a:spcPct val="150000"/>
              </a:lnSpc>
            </a:pPr>
            <a:r>
              <a:rPr lang="en-US" sz="2400" dirty="0" smtClean="0"/>
              <a:t>Sending flow down a shortest path does not break optimality</a:t>
            </a:r>
          </a:p>
          <a:p>
            <a:pPr algn="l" rtl="0">
              <a:lnSpc>
                <a:spcPct val="150000"/>
              </a:lnSpc>
            </a:pPr>
            <a:r>
              <a:rPr lang="en-US" sz="2400" dirty="0" smtClean="0"/>
              <a:t>The pseudo flow after each scaling phase still satisfies the </a:t>
            </a:r>
            <a:r>
              <a:rPr lang="en-US" sz="2400" dirty="0"/>
              <a:t>optimality condition. </a:t>
            </a:r>
            <a:endParaRPr lang="en-US" sz="2400" dirty="0" smtClean="0"/>
          </a:p>
          <a:p>
            <a:pPr algn="l" rtl="0">
              <a:lnSpc>
                <a:spcPct val="15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algorithm </a:t>
            </a:r>
            <a:r>
              <a:rPr lang="en-US" sz="2400" dirty="0" smtClean="0"/>
              <a:t>terminates when </a:t>
            </a:r>
            <a:r>
              <a:rPr lang="en-US" sz="2400" dirty="0"/>
              <a:t>all nodes are </a:t>
            </a:r>
            <a:r>
              <a:rPr lang="en-US" sz="2400" dirty="0" smtClean="0"/>
              <a:t>balanced</a:t>
            </a:r>
          </a:p>
          <a:p>
            <a:pPr algn="l" rtl="0">
              <a:lnSpc>
                <a:spcPct val="150000"/>
              </a:lnSpc>
            </a:pPr>
            <a:r>
              <a:rPr lang="en-US" sz="2400" dirty="0" smtClean="0"/>
              <a:t>Clearly</a:t>
            </a:r>
            <a:r>
              <a:rPr lang="en-US" sz="2400" dirty="0"/>
              <a:t>, this flow must be optimum.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46109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RHS Scaling – Notations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sz="2700" dirty="0" smtClean="0"/>
                  <a:t>Node i is </a:t>
                </a:r>
                <a:r>
                  <a:rPr lang="en-US" sz="2700" b="1" dirty="0" smtClean="0"/>
                  <a:t>active </a:t>
                </a:r>
                <a:r>
                  <a:rPr lang="en-US" sz="2700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7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700" b="0" i="1" smtClean="0">
                            <a:latin typeface="Cambria Math"/>
                          </a:rPr>
                          <m:t>𝑒</m:t>
                        </m:r>
                        <m:r>
                          <a:rPr lang="en-US" sz="2700" b="0" i="1" smtClean="0">
                            <a:latin typeface="Cambria Math"/>
                          </a:rPr>
                          <m:t>(</m:t>
                        </m:r>
                        <m:r>
                          <a:rPr lang="en-US" sz="27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700" b="0" i="1" smtClean="0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700" b="0" i="1" smtClean="0">
                        <a:latin typeface="Cambria Math"/>
                      </a:rPr>
                      <m:t> </m:t>
                    </m:r>
                    <m:r>
                      <a:rPr lang="en-US" sz="2700" b="0" i="1" smtClean="0">
                        <a:latin typeface="Cambria Math"/>
                        <a:ea typeface="Cambria Math"/>
                      </a:rPr>
                      <m:t>≥ ∆</m:t>
                    </m:r>
                  </m:oMath>
                </a14:m>
                <a:r>
                  <a:rPr lang="en-US" sz="2700" dirty="0" smtClean="0"/>
                  <a:t> and is </a:t>
                </a:r>
                <a:r>
                  <a:rPr lang="en-US" sz="2700" b="1" dirty="0" smtClean="0"/>
                  <a:t>inactive </a:t>
                </a:r>
                <a:r>
                  <a:rPr lang="en-US" sz="2700" dirty="0" smtClean="0"/>
                  <a:t>if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7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700" i="1">
                            <a:latin typeface="Cambria Math"/>
                          </a:rPr>
                          <m:t>𝑒</m:t>
                        </m:r>
                        <m:r>
                          <a:rPr lang="en-US" sz="2700" i="1">
                            <a:latin typeface="Cambria Math"/>
                          </a:rPr>
                          <m:t>(</m:t>
                        </m:r>
                        <m:r>
                          <a:rPr lang="en-US" sz="2700" i="1">
                            <a:latin typeface="Cambria Math"/>
                          </a:rPr>
                          <m:t>𝑖</m:t>
                        </m:r>
                        <m:r>
                          <a:rPr lang="en-US" sz="2700" i="1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700" i="1">
                        <a:latin typeface="Cambria Math"/>
                      </a:rPr>
                      <m:t> </m:t>
                    </m:r>
                    <m:r>
                      <a:rPr lang="en-US" sz="2700" i="1">
                        <a:latin typeface="Cambria Math"/>
                        <a:ea typeface="Cambria Math"/>
                      </a:rPr>
                      <m:t>&lt; ∆</m:t>
                    </m:r>
                    <m:r>
                      <a:rPr lang="en-US" sz="2700" b="0" i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700" b="0" dirty="0" smtClean="0">
                  <a:ea typeface="Cambria Math"/>
                </a:endParaRPr>
              </a:p>
              <a:p>
                <a:pPr algn="l" rtl="0"/>
                <a:endParaRPr lang="en-US" sz="2700" dirty="0" smtClean="0"/>
              </a:p>
              <a:p>
                <a:pPr algn="l" rtl="0"/>
                <a:r>
                  <a:rPr lang="en-US" sz="2700" dirty="0" smtClean="0"/>
                  <a:t>Node i is </a:t>
                </a:r>
                <a:r>
                  <a:rPr lang="en-US" sz="2700" b="1" dirty="0" smtClean="0"/>
                  <a:t>regenerated</a:t>
                </a:r>
                <a:r>
                  <a:rPr lang="en-US" sz="2700" dirty="0" smtClean="0"/>
                  <a:t> if it was inactive in the previous scaling phase and it is active in the current scaling phase </a:t>
                </a:r>
                <a:r>
                  <a:rPr lang="he-IL" sz="2700" b="1" dirty="0" smtClean="0"/>
                  <a:t> </a:t>
                </a:r>
                <a:endParaRPr lang="he-IL" dirty="0"/>
              </a:p>
              <a:p>
                <a:pPr algn="l" rtl="0"/>
                <a:endParaRPr lang="en-US" sz="2700" dirty="0" smtClean="0"/>
              </a:p>
              <a:p>
                <a:pPr algn="l" rtl="0"/>
                <a:r>
                  <a:rPr lang="en-US" sz="2700" dirty="0" smtClean="0"/>
                  <a:t>It is clear that for each regenerated node:                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7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700" i="1" smtClean="0">
                          <a:latin typeface="Cambria Math"/>
                          <a:ea typeface="Cambria Math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7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700" i="1">
                              <a:latin typeface="Cambria Math"/>
                            </a:rPr>
                            <m:t>𝑒</m:t>
                          </m:r>
                          <m:d>
                            <m:dPr>
                              <m:ctrlPr>
                                <a:rPr lang="en-US" sz="27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700" i="1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r>
                        <a:rPr lang="en-US" sz="2700" i="1">
                          <a:latin typeface="Cambria Math"/>
                        </a:rPr>
                        <m:t> </m:t>
                      </m:r>
                      <m:r>
                        <a:rPr lang="en-US" sz="2700" i="1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700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700" i="1" smtClean="0">
                          <a:latin typeface="Cambria Math"/>
                          <a:ea typeface="Cambria Math"/>
                        </a:rPr>
                        <m:t>∆</m:t>
                      </m:r>
                    </m:oMath>
                  </m:oMathPara>
                </a14:m>
                <a:endParaRPr lang="en-US" sz="2700" dirty="0" smtClean="0">
                  <a:ea typeface="Cambria Math"/>
                </a:endParaRPr>
              </a:p>
              <a:p>
                <a:pPr marL="457200" lvl="1" indent="0" algn="l" rtl="0">
                  <a:buNone/>
                </a:pPr>
                <a:endParaRPr lang="en-US" sz="240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283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sz="2800" dirty="0" smtClean="0">
                    <a:ea typeface="Cambria Math"/>
                  </a:rPr>
                  <a:t>We start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∆=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d>
                          <m:dPr>
                            <m:begChr m:val="⌈"/>
                            <m:endChr m:val="⌉"/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𝑙𝑜𝑔𝑈</m:t>
                            </m:r>
                          </m:e>
                        </m:d>
                      </m:sup>
                    </m:sSup>
                    <m:r>
                      <a:rPr lang="en-US" sz="2800" b="0" i="0" smtClean="0">
                        <a:latin typeface="Cambria Math"/>
                        <a:ea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</a:rPr>
                      <m:t>U</m:t>
                    </m:r>
                    <m:r>
                      <a:rPr lang="en-US" sz="2800" b="0" i="0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</a:rPr>
                      <m:t>max</m:t>
                    </m:r>
                    <m:r>
                      <a:rPr lang="en-US" sz="2800" b="0" i="0" smtClean="0">
                        <a:latin typeface="Cambria Math"/>
                        <a:ea typeface="Cambria Math"/>
                      </a:rPr>
                      <m:t>{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</a:rPr>
                      <m:t>b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</a:rPr>
                          <m:t>i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ea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</a:rPr>
                      <m:t>i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US" sz="2800" dirty="0" smtClean="0">
                  <a:ea typeface="Cambria Math"/>
                </a:endParaRPr>
              </a:p>
              <a:p>
                <a:pPr algn="l" rtl="0"/>
                <a:endParaRPr lang="en-US" sz="2800" dirty="0" smtClean="0">
                  <a:ea typeface="Cambria Math"/>
                </a:endParaRPr>
              </a:p>
              <a:p>
                <a:pPr algn="l" rtl="0"/>
                <a:r>
                  <a:rPr lang="en-US" sz="2800" dirty="0" smtClean="0">
                    <a:ea typeface="Cambria Math"/>
                  </a:rPr>
                  <a:t>At each phase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∆←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ea typeface="Cambria Math"/>
                </a:endParaRPr>
              </a:p>
              <a:p>
                <a:pPr algn="l" rtl="0"/>
                <a:endParaRPr lang="en-US" sz="2800" dirty="0" smtClean="0">
                  <a:ea typeface="Cambria Math"/>
                </a:endParaRPr>
              </a:p>
              <a:p>
                <a:pPr algn="l" rtl="0"/>
                <a:r>
                  <a:rPr lang="en-US" sz="2800" dirty="0" smtClean="0">
                    <a:ea typeface="Cambria Math"/>
                  </a:rPr>
                  <a:t>Clearly </a:t>
                </a:r>
                <a:r>
                  <a:rPr lang="en-US" sz="2800" dirty="0">
                    <a:ea typeface="Cambria Math"/>
                  </a:rPr>
                  <a:t>there </a:t>
                </a:r>
                <a:r>
                  <a:rPr lang="en-US" sz="2800" dirty="0" smtClean="0">
                    <a:ea typeface="Cambria Math"/>
                  </a:rPr>
                  <a:t>are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𝑙𝑜𝑔𝑈</m:t>
                        </m:r>
                      </m:e>
                    </m:d>
                  </m:oMath>
                </a14:m>
                <a:r>
                  <a:rPr lang="en-US" sz="2800" dirty="0" smtClean="0"/>
                  <a:t> scaling </a:t>
                </a:r>
                <a:r>
                  <a:rPr lang="en-US" sz="2800" dirty="0"/>
                  <a:t>phases.</a:t>
                </a:r>
                <a:r>
                  <a:rPr lang="en-US" sz="2800" dirty="0">
                    <a:ea typeface="Cambria Math"/>
                  </a:rPr>
                  <a:t> </a:t>
                </a:r>
              </a:p>
              <a:p>
                <a:pPr algn="l" rtl="0"/>
                <a:endParaRPr lang="en-US" sz="2800" dirty="0" smtClean="0">
                  <a:ea typeface="Cambria Math"/>
                </a:endParaRPr>
              </a:p>
              <a:p>
                <a:pPr algn="l" rtl="0"/>
                <a:r>
                  <a:rPr lang="en-US" sz="2800" dirty="0" smtClean="0">
                    <a:ea typeface="Cambria Math"/>
                  </a:rPr>
                  <a:t>We </a:t>
                </a:r>
                <a:r>
                  <a:rPr lang="en-US" sz="2800" dirty="0">
                    <a:ea typeface="Cambria Math"/>
                  </a:rPr>
                  <a:t>will now prove that the algorithm can find at most n augmenting paths in any scaling phase. </a:t>
                </a:r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41" t="-61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94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RHS Scaling – </a:t>
            </a:r>
            <a:r>
              <a:rPr lang="en-US" dirty="0" smtClean="0"/>
              <a:t>Complexity cont.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l" rtl="0"/>
                <a:r>
                  <a:rPr lang="en-US" sz="2400" dirty="0" smtClean="0"/>
                  <a:t>The number of augmentations in a scaling phase </a:t>
                </a:r>
                <a:r>
                  <a:rPr lang="en-US" sz="2400" dirty="0"/>
                  <a:t>is at most the number of nodes that are </a:t>
                </a:r>
                <a:r>
                  <a:rPr lang="en-US" sz="2400" dirty="0" smtClean="0"/>
                  <a:t>regenerated at </a:t>
                </a:r>
                <a:r>
                  <a:rPr lang="en-US" sz="2400" dirty="0"/>
                  <a:t>the beginning of the </a:t>
                </a:r>
                <a:r>
                  <a:rPr lang="en-US" sz="2400" dirty="0" smtClean="0"/>
                  <a:t>phase</a:t>
                </a:r>
              </a:p>
              <a:p>
                <a:pPr algn="l" rtl="0"/>
                <a:r>
                  <a:rPr lang="en-US" sz="2400" b="1" dirty="0" smtClean="0">
                    <a:solidFill>
                      <a:srgbClr val="FF0000"/>
                    </a:solidFill>
                  </a:rPr>
                  <a:t>Proof</a:t>
                </a:r>
                <a:r>
                  <a:rPr lang="en-US" sz="2400" dirty="0" smtClean="0"/>
                  <a:t>:</a:t>
                </a:r>
              </a:p>
              <a:p>
                <a:pPr lvl="1" algn="l" rtl="0"/>
                <a:r>
                  <a:rPr lang="en-US" sz="2400" dirty="0" smtClean="0"/>
                  <a:t>At the beginning of the </a:t>
                </a:r>
                <a:r>
                  <a:rPr lang="el-GR" sz="2400" dirty="0" smtClean="0"/>
                  <a:t>Δ</a:t>
                </a:r>
                <a:r>
                  <a:rPr lang="en-US" sz="2400" dirty="0" smtClean="0"/>
                  <a:t> scaling phase either </a:t>
                </a:r>
                <a:r>
                  <a:rPr lang="en-US" sz="2400" dirty="0"/>
                  <a:t>S(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ea typeface="Cambria Math"/>
                        <a:sym typeface="Wingdings" pitchFamily="2" charset="2"/>
                      </a:rPr>
                      <m:t>2</m:t>
                    </m:r>
                    <m:r>
                      <a:rPr lang="en-US" sz="2400" i="1">
                        <a:latin typeface="Cambria Math"/>
                        <a:ea typeface="Cambria Math"/>
                        <a:sym typeface="Wingdings" pitchFamily="2" charset="2"/>
                      </a:rPr>
                      <m:t>∆</m:t>
                    </m:r>
                  </m:oMath>
                </a14:m>
                <a:r>
                  <a:rPr lang="en-US" sz="2400" dirty="0"/>
                  <a:t>) =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en-US" sz="2400" dirty="0"/>
                  <a:t> or </a:t>
                </a:r>
                <a:r>
                  <a:rPr lang="en-US" sz="2400" i="1" dirty="0"/>
                  <a:t>T(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2</m:t>
                    </m:r>
                    <m:r>
                      <a:rPr lang="en-US" sz="2400" i="1">
                        <a:latin typeface="Cambria Math"/>
                        <a:ea typeface="Cambria Math"/>
                        <a:sym typeface="Wingdings" pitchFamily="2" charset="2"/>
                      </a:rPr>
                      <m:t>∆</m:t>
                    </m:r>
                  </m:oMath>
                </a14:m>
                <a:r>
                  <a:rPr lang="en-US" sz="2400" i="1" dirty="0"/>
                  <a:t>) 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en-US" sz="2400" dirty="0" smtClean="0"/>
                  <a:t>.  We will assume that </a:t>
                </a:r>
                <a:r>
                  <a:rPr lang="en-US" sz="2400" dirty="0"/>
                  <a:t>S(</a:t>
                </a:r>
                <a:r>
                  <a:rPr lang="en-US" sz="2400" dirty="0" smtClean="0"/>
                  <a:t>2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  <a:sym typeface="Wingdings" pitchFamily="2" charset="2"/>
                      </a:rPr>
                      <m:t>∆</m:t>
                    </m:r>
                  </m:oMath>
                </a14:m>
                <a:r>
                  <a:rPr lang="en-US" sz="2400" dirty="0"/>
                  <a:t>) =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endParaRPr lang="en-US" sz="2400" dirty="0" smtClean="0"/>
              </a:p>
              <a:p>
                <a:pPr lvl="1" algn="l" rtl="0"/>
                <a:r>
                  <a:rPr lang="en-US" sz="2400" dirty="0" smtClean="0"/>
                  <a:t>Every node in </a:t>
                </a:r>
                <a:r>
                  <a:rPr lang="en-US" sz="2400" i="1" dirty="0"/>
                  <a:t>S</a:t>
                </a:r>
                <a:r>
                  <a:rPr lang="en-US" sz="2400" i="1" dirty="0" smtClean="0"/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  <a:sym typeface="Wingdings" pitchFamily="2" charset="2"/>
                      </a:rPr>
                      <m:t>∆</m:t>
                    </m:r>
                  </m:oMath>
                </a14:m>
                <a:r>
                  <a:rPr lang="en-US" sz="2400" i="1" dirty="0" smtClean="0"/>
                  <a:t>) </a:t>
                </a:r>
                <a:r>
                  <a:rPr lang="en-US" sz="2400" dirty="0" smtClean="0"/>
                  <a:t>is a regenerated node.</a:t>
                </a:r>
                <a:endParaRPr lang="en-US" sz="2400" b="0" i="1" dirty="0" smtClean="0">
                  <a:latin typeface="Cambria Math"/>
                </a:endParaRPr>
              </a:p>
              <a:p>
                <a:pPr lvl="1" algn="l" rtl="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&lt;</m:t>
                    </m:r>
                    <m:r>
                      <a:rPr lang="en-US" sz="2400" b="0" i="1" smtClean="0">
                        <a:latin typeface="Cambria Math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</a:rPr>
                      <m:t>∆</m:t>
                    </m:r>
                  </m:oMath>
                </a14:m>
                <a:r>
                  <a:rPr lang="en-US" sz="2400" dirty="0" smtClean="0"/>
                  <a:t> for 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∆</m:t>
                        </m:r>
                      </m:e>
                    </m:d>
                  </m:oMath>
                </a14:m>
                <a:endParaRPr lang="en-US" sz="2400" b="0" dirty="0" smtClean="0"/>
              </a:p>
              <a:p>
                <a:pPr lvl="1" algn="l" rtl="0"/>
                <a:r>
                  <a:rPr lang="en-US" sz="2400" dirty="0" smtClean="0"/>
                  <a:t>Augmentation send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∆</m:t>
                    </m:r>
                  </m:oMath>
                </a14:m>
                <a:r>
                  <a:rPr lang="en-US" sz="2400" dirty="0" smtClean="0"/>
                  <a:t> units of flow, thus after an augmentation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&lt;∆⇒</m:t>
                    </m:r>
                    <m:r>
                      <a:rPr lang="en-US" sz="2400" b="0" i="1" smtClean="0"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latin typeface="Cambria Math"/>
                      </a:rPr>
                      <m:t>∉</m:t>
                    </m:r>
                    <m:r>
                      <a:rPr lang="en-US" sz="2400" b="0" i="1" smtClean="0">
                        <a:latin typeface="Cambria Math"/>
                      </a:rPr>
                      <m:t>𝑆</m:t>
                    </m:r>
                    <m:r>
                      <a:rPr lang="en-US" sz="2400" b="0" i="1" smtClean="0">
                        <a:latin typeface="Cambria Math"/>
                      </a:rPr>
                      <m:t>(∆)</m:t>
                    </m:r>
                  </m:oMath>
                </a14:m>
                <a:endParaRPr lang="en-US" sz="2400" dirty="0" smtClean="0"/>
              </a:p>
              <a:p>
                <a:pPr lvl="1" algn="l" rtl="0"/>
                <a:r>
                  <a:rPr lang="en-US" sz="2400" dirty="0" smtClean="0"/>
                  <a:t>Augmentation terminated at a sink node, thus it cannot make active nodes</a:t>
                </a:r>
              </a:p>
              <a:p>
                <a:pPr lvl="1" algn="l" rtl="0"/>
                <a:r>
                  <a:rPr lang="en-US" sz="2400" dirty="0" smtClean="0"/>
                  <a:t>There are at most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∆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augmentations </a:t>
                </a:r>
              </a:p>
              <a:p>
                <a:pPr lvl="1" algn="l" rtl="0"/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444" t="-1728" r="-963" b="-61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053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RHS Scaling – Complexity cont.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algn="l" rtl="0">
                  <a:lnSpc>
                    <a:spcPct val="150000"/>
                  </a:lnSpc>
                </a:pPr>
                <a:r>
                  <a:rPr lang="en-US" sz="2400" dirty="0" smtClean="0"/>
                  <a:t>There are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𝑙𝑜𝑔𝑈</m:t>
                        </m:r>
                      </m:e>
                    </m:d>
                  </m:oMath>
                </a14:m>
                <a:r>
                  <a:rPr lang="en-US" sz="2400" dirty="0" smtClean="0"/>
                  <a:t>scaling phases</a:t>
                </a:r>
              </a:p>
              <a:p>
                <a:pPr algn="l" rtl="0">
                  <a:lnSpc>
                    <a:spcPct val="150000"/>
                  </a:lnSpc>
                </a:pPr>
                <a:r>
                  <a:rPr lang="en-US" sz="2400" dirty="0" smtClean="0"/>
                  <a:t>Number of augmentations is bounded </a:t>
                </a:r>
                <a:r>
                  <a:rPr lang="en-US" sz="2400" dirty="0" smtClean="0"/>
                  <a:t>by the number of regenerations in</a:t>
                </a:r>
                <a:r>
                  <a:rPr lang="en-US" sz="2400" i="1" dirty="0" smtClean="0"/>
                  <a:t> </a:t>
                </a:r>
                <a:r>
                  <a:rPr lang="en-US" sz="2400" dirty="0" smtClean="0"/>
                  <a:t>each phase</a:t>
                </a:r>
                <a:endParaRPr lang="en-US" sz="2400" i="1" dirty="0" smtClean="0"/>
              </a:p>
              <a:p>
                <a:pPr algn="l" rtl="0">
                  <a:lnSpc>
                    <a:spcPct val="150000"/>
                  </a:lnSpc>
                </a:pPr>
                <a:r>
                  <a:rPr lang="en-US" sz="2400" dirty="0" smtClean="0"/>
                  <a:t>The RHS algorithm runs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𝑛𝑙𝑜𝑔𝑈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sz="2400" b="0" dirty="0" smtClean="0"/>
              </a:p>
              <a:p>
                <a:pPr algn="l" rt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𝑆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b="0" dirty="0" smtClean="0"/>
                  <a:t> – running time of the shortest path algorithm</a:t>
                </a:r>
              </a:p>
              <a:p>
                <a:pPr algn="l" rtl="0">
                  <a:lnSpc>
                    <a:spcPct val="150000"/>
                  </a:lnSpc>
                </a:pPr>
                <a:r>
                  <a:rPr lang="en-US" sz="2400" dirty="0" smtClean="0"/>
                  <a:t>The next phase is to make this algorithm Strongly Polynomial</a:t>
                </a:r>
                <a:endParaRPr lang="en-US" sz="2400" b="0" dirty="0" smtClean="0"/>
              </a:p>
              <a:p>
                <a:pPr algn="l" rtl="0">
                  <a:lnSpc>
                    <a:spcPct val="150000"/>
                  </a:lnSpc>
                </a:pPr>
                <a:endParaRPr lang="en-US" sz="2400" dirty="0" smtClean="0"/>
              </a:p>
              <a:p>
                <a:pPr algn="l" rtl="0">
                  <a:lnSpc>
                    <a:spcPct val="150000"/>
                  </a:lnSpc>
                </a:pPr>
                <a:endParaRPr lang="he-IL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46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he-IL" dirty="0" smtClean="0"/>
              <a:t> </a:t>
            </a:r>
            <a:r>
              <a:rPr lang="en-US" dirty="0" smtClean="0"/>
              <a:t>Contractions - Intuition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 smtClean="0"/>
              <a:t>We will try to find arcs with flow so large in the </a:t>
            </a:r>
            <a:r>
              <a:rPr lang="el-GR" sz="2400" dirty="0" smtClean="0"/>
              <a:t>Δ</a:t>
            </a:r>
            <a:r>
              <a:rPr lang="en-US" sz="2400" dirty="0" smtClean="0"/>
              <a:t>-Scaling phase that they must have a positive flow in the subsequent scaling phases</a:t>
            </a:r>
          </a:p>
          <a:p>
            <a:pPr marL="0" indent="0" algn="l" rtl="0">
              <a:buNone/>
            </a:pPr>
            <a:endParaRPr lang="en-US" sz="2400" dirty="0" smtClean="0"/>
          </a:p>
          <a:p>
            <a:pPr algn="l" rtl="0"/>
            <a:r>
              <a:rPr lang="en-US" sz="2400" dirty="0" smtClean="0"/>
              <a:t>An arcs with a sufficiently large flow can contracted into a single node</a:t>
            </a:r>
          </a:p>
          <a:p>
            <a:pPr algn="l" rtl="0"/>
            <a:endParaRPr lang="en-US" sz="2400" dirty="0"/>
          </a:p>
          <a:p>
            <a:pPr algn="l" rtl="0"/>
            <a:r>
              <a:rPr lang="en-US" sz="2400" dirty="0" smtClean="0"/>
              <a:t>Contraction does not effect optimality</a:t>
            </a:r>
          </a:p>
          <a:p>
            <a:pPr marL="0" indent="0" algn="l" rtl="0">
              <a:buNone/>
            </a:pPr>
            <a:endParaRPr lang="en-US" sz="2400" dirty="0"/>
          </a:p>
          <a:p>
            <a:pPr algn="l" rtl="0"/>
            <a:r>
              <a:rPr lang="en-US" sz="2400" dirty="0" smtClean="0"/>
              <a:t>Optimal flow found on the contracted network can be transformed into an optimal flow in the original network</a:t>
            </a:r>
          </a:p>
          <a:p>
            <a:pPr algn="l" rtl="0"/>
            <a:endParaRPr lang="en-US" sz="2400" dirty="0"/>
          </a:p>
          <a:p>
            <a:pPr algn="l" rtl="0"/>
            <a:endParaRPr lang="en-US" sz="2400" dirty="0" smtClean="0"/>
          </a:p>
          <a:p>
            <a:pPr algn="l" rtl="0"/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422206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Contraction - Motivation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During the algorithm a node cannot be </a:t>
                </a:r>
                <a:r>
                  <a:rPr lang="en-US" dirty="0" err="1" smtClean="0"/>
                  <a:t>uncontracted</a:t>
                </a:r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The number of contractions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If we can show that after “few” scaling phases we contract a node we can bound the number phases by a function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93" t="-11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77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Developed in 1989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Based </a:t>
            </a:r>
            <a:r>
              <a:rPr lang="en-US" dirty="0"/>
              <a:t>on the Edmonds &amp; Karp scaling algorithm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Fastest strongly polynomial algorithm for min-cost flow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Fairly simple and intuitive 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/>
            <a:r>
              <a:rPr lang="en-US" dirty="0" smtClean="0"/>
              <a:t>Work best for networks with small number of capacitated arcs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2555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Strongly Feasible Arc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l" rtl="0"/>
                <a:r>
                  <a:rPr lang="en-US" dirty="0" smtClean="0"/>
                  <a:t>Recall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augmentation in a </a:t>
                </a:r>
                <a:r>
                  <a:rPr lang="el-GR" dirty="0"/>
                  <a:t>Δ</a:t>
                </a:r>
                <a:r>
                  <a:rPr lang="en-US" dirty="0"/>
                  <a:t>-Scaling phase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A </a:t>
                </a:r>
                <a:r>
                  <a:rPr lang="en-US" dirty="0"/>
                  <a:t>flow in any arc can change by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units  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The </a:t>
                </a:r>
                <a:r>
                  <a:rPr lang="en-US" dirty="0"/>
                  <a:t>total change for any arc is: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∆+</m:t>
                          </m:r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8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+…+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2</m:t>
                      </m:r>
                      <m:r>
                        <a:rPr lang="en-US" i="1">
                          <a:latin typeface="Cambria Math"/>
                        </a:rPr>
                        <m:t>𝑛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∆</m:t>
                      </m:r>
                    </m:oMath>
                  </m:oMathPara>
                </a14:m>
                <a:endParaRPr lang="en-US" dirty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algn="l" rtl="0"/>
                <a:r>
                  <a:rPr lang="en-US" dirty="0"/>
                  <a:t>If an arc exceeds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n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dirty="0"/>
                  <a:t> units of flow we can </a:t>
                </a:r>
                <a:r>
                  <a:rPr lang="en-US" dirty="0" smtClean="0"/>
                  <a:t>contract it 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/>
                  <a:t>We will refer to that arc as </a:t>
                </a:r>
                <a:r>
                  <a:rPr lang="en-US" b="1" dirty="0"/>
                  <a:t>strongly feasible arc</a:t>
                </a:r>
                <a:endParaRPr lang="en-US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593" t="-197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079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Contraction Method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2641848"/>
              </a:xfrm>
            </p:spPr>
            <p:txBody>
              <a:bodyPr>
                <a:normAutofit lnSpcReduction="10000"/>
              </a:bodyPr>
              <a:lstStyle/>
              <a:p>
                <a:pPr algn="l" rtl="0"/>
                <a:r>
                  <a:rPr lang="en-US" sz="2400" dirty="0" smtClean="0"/>
                  <a:t>An arc (</a:t>
                </a:r>
                <a:r>
                  <a:rPr lang="en-US" sz="2400" dirty="0" err="1" smtClean="0"/>
                  <a:t>k,l</a:t>
                </a:r>
                <a:r>
                  <a:rPr lang="en-US" sz="2400" dirty="0" smtClean="0"/>
                  <a:t>) with flow larger than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2</m:t>
                    </m:r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2400" dirty="0" smtClean="0"/>
                  <a:t> can be contracted into a single node p letting:</a:t>
                </a:r>
              </a:p>
              <a:p>
                <a:pPr lvl="1" algn="l" rtl="0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𝑏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𝑏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</a:rPr>
                      <m:t>𝑏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𝑙</m:t>
                        </m:r>
                      </m:e>
                    </m:d>
                  </m:oMath>
                </a14:m>
                <a:endParaRPr lang="en-US" sz="2000" b="0" dirty="0" smtClean="0"/>
              </a:p>
              <a:p>
                <a:pPr lvl="1" algn="l" rtl="0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𝑙</m:t>
                        </m:r>
                      </m:e>
                    </m:d>
                  </m:oMath>
                </a14:m>
                <a:endParaRPr lang="en-US" sz="2000" dirty="0" smtClean="0"/>
              </a:p>
              <a:p>
                <a:pPr lvl="1" algn="l" rtl="0"/>
                <a:r>
                  <a:rPr lang="en-US" sz="2000" dirty="0" smtClean="0"/>
                  <a:t>Replacing each arc (</a:t>
                </a:r>
                <a:r>
                  <a:rPr lang="en-US" sz="2000" dirty="0" err="1" smtClean="0"/>
                  <a:t>k,i</a:t>
                </a:r>
                <a:r>
                  <a:rPr lang="en-US" sz="2000" dirty="0" smtClean="0"/>
                  <a:t>) and (</a:t>
                </a:r>
                <a:r>
                  <a:rPr lang="en-US" sz="2000" dirty="0" err="1" smtClean="0"/>
                  <a:t>l,i</a:t>
                </a:r>
                <a:r>
                  <a:rPr lang="en-US" sz="2000" dirty="0" smtClean="0"/>
                  <a:t>) with (</a:t>
                </a:r>
                <a:r>
                  <a:rPr lang="en-US" sz="2000" dirty="0" err="1" smtClean="0"/>
                  <a:t>p,i</a:t>
                </a:r>
                <a:r>
                  <a:rPr lang="en-US" sz="2000" dirty="0" smtClean="0"/>
                  <a:t>)</a:t>
                </a:r>
              </a:p>
              <a:p>
                <a:pPr lvl="1" algn="l" rtl="0"/>
                <a:r>
                  <a:rPr lang="en-US" sz="2000" dirty="0"/>
                  <a:t>Replacing each arc </a:t>
                </a:r>
                <a:r>
                  <a:rPr lang="en-US" sz="2000" dirty="0" smtClean="0"/>
                  <a:t>(</a:t>
                </a:r>
                <a:r>
                  <a:rPr lang="en-US" sz="2000" dirty="0" err="1" smtClean="0"/>
                  <a:t>j,k</a:t>
                </a:r>
                <a:r>
                  <a:rPr lang="en-US" sz="2000" dirty="0" smtClean="0"/>
                  <a:t>) </a:t>
                </a:r>
                <a:r>
                  <a:rPr lang="en-US" sz="2000" dirty="0"/>
                  <a:t>and </a:t>
                </a:r>
                <a:r>
                  <a:rPr lang="en-US" sz="2000" dirty="0" smtClean="0"/>
                  <a:t>(</a:t>
                </a:r>
                <a:r>
                  <a:rPr lang="en-US" sz="2000" dirty="0" err="1" smtClean="0"/>
                  <a:t>j,l</a:t>
                </a:r>
                <a:r>
                  <a:rPr lang="en-US" sz="2000" dirty="0" smtClean="0"/>
                  <a:t>) </a:t>
                </a:r>
                <a:r>
                  <a:rPr lang="en-US" sz="2000" dirty="0"/>
                  <a:t>with </a:t>
                </a:r>
                <a:r>
                  <a:rPr lang="en-US" sz="2000" dirty="0" smtClean="0"/>
                  <a:t>(</a:t>
                </a:r>
                <a:r>
                  <a:rPr lang="en-US" sz="2000" dirty="0" err="1" smtClean="0"/>
                  <a:t>j,p</a:t>
                </a:r>
                <a:r>
                  <a:rPr lang="en-US" sz="2000" dirty="0" smtClean="0"/>
                  <a:t>)</a:t>
                </a:r>
              </a:p>
              <a:p>
                <a:pPr lvl="1" algn="l" rtl="0"/>
                <a:r>
                  <a:rPr lang="en-US" sz="2000" dirty="0" smtClean="0"/>
                  <a:t>Costs remain the same</a:t>
                </a:r>
              </a:p>
              <a:p>
                <a:pPr lvl="1" algn="l" rtl="0"/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2641848"/>
              </a:xfrm>
              <a:blipFill rotWithShape="1">
                <a:blip r:embed="rId3"/>
                <a:stretch>
                  <a:fillRect l="-444" t="-3233" r="-177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2555776" y="3645024"/>
            <a:ext cx="1664349" cy="2664296"/>
            <a:chOff x="2555776" y="3645024"/>
            <a:chExt cx="1664349" cy="26642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/>
                <p:cNvSpPr/>
                <p:nvPr/>
              </p:nvSpPr>
              <p:spPr>
                <a:xfrm>
                  <a:off x="3059832" y="4171992"/>
                  <a:ext cx="504056" cy="45823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oMath>
                    </m:oMathPara>
                  </a14:m>
                  <a:endParaRPr lang="he-IL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Oval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9832" y="4171992"/>
                  <a:ext cx="504056" cy="458233"/>
                </a:xfrm>
                <a:prstGeom prst="ellipse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/>
                <p:cNvSpPr/>
                <p:nvPr/>
              </p:nvSpPr>
              <p:spPr>
                <a:xfrm>
                  <a:off x="3105655" y="5702983"/>
                  <a:ext cx="458233" cy="45823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5" name="Oval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5655" y="5702983"/>
                  <a:ext cx="458233" cy="458233"/>
                </a:xfrm>
                <a:prstGeom prst="ellipse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>
              <a:endCxn id="4" idx="1"/>
            </p:cNvCxnSpPr>
            <p:nvPr/>
          </p:nvCxnSpPr>
          <p:spPr>
            <a:xfrm>
              <a:off x="2555776" y="3789040"/>
              <a:ext cx="577873" cy="45005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4" idx="7"/>
            </p:cNvCxnSpPr>
            <p:nvPr/>
          </p:nvCxnSpPr>
          <p:spPr>
            <a:xfrm flipV="1">
              <a:off x="3490071" y="3789040"/>
              <a:ext cx="433857" cy="45005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4" idx="0"/>
            </p:cNvCxnSpPr>
            <p:nvPr/>
          </p:nvCxnSpPr>
          <p:spPr>
            <a:xfrm flipH="1" flipV="1">
              <a:off x="3286049" y="3645024"/>
              <a:ext cx="25811" cy="52696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5" idx="5"/>
            </p:cNvCxnSpPr>
            <p:nvPr/>
          </p:nvCxnSpPr>
          <p:spPr>
            <a:xfrm>
              <a:off x="3496781" y="6094109"/>
              <a:ext cx="427147" cy="21521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5" idx="3"/>
            </p:cNvCxnSpPr>
            <p:nvPr/>
          </p:nvCxnSpPr>
          <p:spPr>
            <a:xfrm flipV="1">
              <a:off x="2844712" y="6094109"/>
              <a:ext cx="328050" cy="21521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4" idx="4"/>
              <a:endCxn id="5" idx="0"/>
            </p:cNvCxnSpPr>
            <p:nvPr/>
          </p:nvCxnSpPr>
          <p:spPr>
            <a:xfrm>
              <a:off x="3311860" y="4630225"/>
              <a:ext cx="22912" cy="10727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567832" y="4171992"/>
                  <a:ext cx="652293" cy="36933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7832" y="4171992"/>
                  <a:ext cx="65229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3557603" y="5445224"/>
                  <a:ext cx="658578" cy="36933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7603" y="5445224"/>
                  <a:ext cx="658578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5407241" y="4221088"/>
            <a:ext cx="3053191" cy="1226184"/>
            <a:chOff x="2555776" y="3645024"/>
            <a:chExt cx="3053191" cy="12261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val 28"/>
                <p:cNvSpPr/>
                <p:nvPr/>
              </p:nvSpPr>
              <p:spPr>
                <a:xfrm>
                  <a:off x="3059832" y="4171992"/>
                  <a:ext cx="504056" cy="45823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he-IL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Oval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9832" y="4171992"/>
                  <a:ext cx="504056" cy="458233"/>
                </a:xfrm>
                <a:prstGeom prst="ellipse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30"/>
            <p:cNvCxnSpPr>
              <a:endCxn id="29" idx="1"/>
            </p:cNvCxnSpPr>
            <p:nvPr/>
          </p:nvCxnSpPr>
          <p:spPr>
            <a:xfrm>
              <a:off x="2555776" y="3789040"/>
              <a:ext cx="577873" cy="45005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9" idx="7"/>
            </p:cNvCxnSpPr>
            <p:nvPr/>
          </p:nvCxnSpPr>
          <p:spPr>
            <a:xfrm flipV="1">
              <a:off x="3490071" y="3789040"/>
              <a:ext cx="433857" cy="45005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9" idx="0"/>
            </p:cNvCxnSpPr>
            <p:nvPr/>
          </p:nvCxnSpPr>
          <p:spPr>
            <a:xfrm flipH="1" flipV="1">
              <a:off x="3286049" y="3645024"/>
              <a:ext cx="25811" cy="52696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9" idx="5"/>
            </p:cNvCxnSpPr>
            <p:nvPr/>
          </p:nvCxnSpPr>
          <p:spPr>
            <a:xfrm>
              <a:off x="3490071" y="4563118"/>
              <a:ext cx="433857" cy="3080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endCxn id="29" idx="3"/>
            </p:cNvCxnSpPr>
            <p:nvPr/>
          </p:nvCxnSpPr>
          <p:spPr>
            <a:xfrm flipV="1">
              <a:off x="2844712" y="4563118"/>
              <a:ext cx="288937" cy="3080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3517817" y="4005064"/>
                  <a:ext cx="2091150" cy="36933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7817" y="4005064"/>
                  <a:ext cx="2091150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575108" y="4499828"/>
                <a:ext cx="641073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𝑒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108" y="4499828"/>
                <a:ext cx="641073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564603" y="5733256"/>
                <a:ext cx="647357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𝑒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𝑗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603" y="5733256"/>
                <a:ext cx="647357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372200" y="4869160"/>
                <a:ext cx="2057486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𝑒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𝑗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4869160"/>
                <a:ext cx="2057486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ight Arrow 47"/>
          <p:cNvSpPr/>
          <p:nvPr/>
        </p:nvSpPr>
        <p:spPr>
          <a:xfrm>
            <a:off x="4427984" y="4654102"/>
            <a:ext cx="835241" cy="51250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Justifying Contractions Cont.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>
                    <a:solidFill>
                      <a:srgbClr val="FF0000"/>
                    </a:solidFill>
                  </a:rPr>
                  <a:t>Lemma 1: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is an optimal flow of the minimum cost flow problem with costs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for each arc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. Then it is also the optimal flow for the minimum cost flow problem with the cost of each arc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 smtClean="0"/>
                  <a:t> for any set of node potentials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𝜋</m:t>
                    </m:r>
                  </m:oMath>
                </a14:m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Otherwise there would be a negative cycle in the residual network associated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in the original problem</a:t>
                </a:r>
                <a:endParaRPr lang="he-I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93" t="-1111" r="-177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354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Justifying Contractions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>
                    <a:solidFill>
                      <a:srgbClr val="FF0000"/>
                    </a:solidFill>
                  </a:rPr>
                  <a:t>Lemma 2: </a:t>
                </a:r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𝑙𝑘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 in an optimal solution, then the reduced cost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𝑙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zero for every optimum node potentials.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algn="l" rtl="0"/>
                <a:endParaRPr lang="en-US" dirty="0">
                  <a:solidFill>
                    <a:srgbClr val="FF0000"/>
                  </a:solidFill>
                </a:endParaRPr>
              </a:p>
              <a:p>
                <a:pPr algn="l" rtl="0"/>
                <a:endParaRPr lang="en-US" dirty="0" smtClean="0">
                  <a:solidFill>
                    <a:srgbClr val="FF0000"/>
                  </a:solidFill>
                </a:endParaRPr>
              </a:p>
              <a:p>
                <a:pPr algn="l" rtl="0"/>
                <a:r>
                  <a:rPr lang="en-US" dirty="0" smtClean="0"/>
                  <a:t>It can be proved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satisfies the complementary slackness for some optimal node potential then it satisfies the complementary slackness for all optimal node potential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593" t="-1111" r="-185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930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Justifying </a:t>
            </a:r>
            <a:r>
              <a:rPr lang="en-US" dirty="0" smtClean="0"/>
              <a:t>Contractions Cont</a:t>
            </a:r>
            <a:r>
              <a:rPr lang="en-US" dirty="0"/>
              <a:t>.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342900" lvl="1" indent="-342900" algn="l" rtl="0"/>
                <a:r>
                  <a:rPr lang="en-US" sz="2400" dirty="0" smtClean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denote the min-cost flow problem</a:t>
                </a:r>
              </a:p>
              <a:p>
                <a:pPr marL="342900" lvl="1" indent="-342900" algn="l" rtl="0"/>
                <a:endParaRPr lang="en-US" sz="2400" dirty="0">
                  <a:solidFill>
                    <a:schemeClr val="tx1"/>
                  </a:solidFill>
                </a:endParaRPr>
              </a:p>
              <a:p>
                <a:pPr marL="342900" lvl="1" indent="-342900" algn="l" rtl="0"/>
                <a:r>
                  <a:rPr lang="en-US" sz="2400" dirty="0" smtClean="0">
                    <a:solidFill>
                      <a:schemeClr val="tx1"/>
                    </a:solidFill>
                  </a:rPr>
                  <a:t>During the RHS-Scaling algorithm we realize that arc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𝑙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is strongly feasible, suppose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are the potentials found so far</a:t>
                </a:r>
              </a:p>
              <a:p>
                <a:pPr marL="342900" lvl="1" indent="-342900" algn="l" rtl="0"/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342900" lvl="1" indent="-342900" algn="l" rtl="0"/>
                <a:r>
                  <a:rPr lang="en-US" sz="2400" dirty="0" smtClean="0">
                    <a:solidFill>
                      <a:schemeClr val="tx1"/>
                    </a:solidFill>
                  </a:rPr>
                  <a:t>From the optimality condition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𝑘𝑙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sup>
                    </m:sSub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𝑘𝑙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𝜋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𝜋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𝑙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342900" lvl="1" indent="-342900" algn="l" rtl="0">
                  <a:buFont typeface="Arial" pitchFamily="34" charset="0"/>
                  <a:buChar char="•"/>
                </a:pP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342900" lvl="1" indent="-342900" algn="l" rtl="0"/>
                <a:r>
                  <a:rPr lang="en-US" sz="2400" dirty="0" smtClean="0">
                    <a:solidFill>
                      <a:schemeClr val="tx1"/>
                    </a:solidFill>
                  </a:rPr>
                  <a:t>Consider a problem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created by replacing the costs with the residual costs, thus for each arc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𝑗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b="0" dirty="0" smtClean="0">
                  <a:solidFill>
                    <a:schemeClr val="tx1"/>
                  </a:solidFill>
                </a:endParaRPr>
              </a:p>
              <a:p>
                <a:pPr marL="0" lvl="1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𝜋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𝜋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𝑗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0" dirty="0" smtClean="0">
                  <a:solidFill>
                    <a:schemeClr val="tx1"/>
                  </a:solidFill>
                </a:endParaRPr>
              </a:p>
              <a:p>
                <a:pPr algn="l" rtl="0"/>
                <a14:m>
                  <m:oMath xmlns:m="http://schemas.openxmlformats.org/officeDocument/2006/math">
                    <m:sSubSup>
                      <m:sSubSupPr>
                        <m:ctrlPr>
                          <a:rPr lang="en-US" sz="27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7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700" b="0" i="1" smtClean="0">
                            <a:latin typeface="Cambria Math"/>
                          </a:rPr>
                          <m:t>𝑘𝑙</m:t>
                        </m:r>
                      </m:sub>
                      <m:sup>
                        <m:r>
                          <a:rPr lang="en-US" sz="2700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2700" i="1">
                        <a:latin typeface="Cambria Math"/>
                      </a:rPr>
                      <m:t>=</m:t>
                    </m:r>
                    <m:r>
                      <a:rPr lang="en-US" sz="2700" i="1">
                        <a:latin typeface="Cambria Math"/>
                      </a:rPr>
                      <m:t>0</m:t>
                    </m:r>
                  </m:oMath>
                </a14:m>
                <a:endParaRPr lang="en-US" sz="2700" dirty="0"/>
              </a:p>
              <a:p>
                <a:pPr marL="342900" lvl="1" indent="-342900" algn="l" rtl="0"/>
                <a:endParaRPr lang="en-US" sz="24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4" t="-98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218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Justifying Contractions Cont.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have the same optimal solutions,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𝑙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have a positive flow in the optimal solution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is the optimal set of node potentials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𝑘𝑙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𝜋</m:t>
                            </m:r>
                          </m:sup>
                        </m:sSubSup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𝑘𝑙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b="0" dirty="0" smtClean="0"/>
                  <a:t> (from lemma 2)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endParaRPr lang="en-US" dirty="0"/>
              </a:p>
              <a:p>
                <a:pPr algn="l" rtl="0"/>
                <a:endParaRPr lang="en-US" b="0" dirty="0" smtClean="0"/>
              </a:p>
              <a:p>
                <a:pPr algn="l" rtl="0"/>
                <a:endParaRPr lang="en-US" b="0" dirty="0" smtClean="0"/>
              </a:p>
              <a:p>
                <a:pPr algn="l" rtl="0"/>
                <a:endParaRPr lang="en-US" b="0" dirty="0" smtClean="0"/>
              </a:p>
              <a:p>
                <a:pPr algn="l" rtl="0"/>
                <a:endParaRPr lang="en-US" b="0" dirty="0" smtClean="0"/>
              </a:p>
              <a:p>
                <a:pPr marL="0" indent="0" algn="l" rtl="0">
                  <a:buNone/>
                </a:pPr>
                <a:r>
                  <a:rPr lang="en-US" dirty="0" smtClean="0"/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93" t="-1111" r="-192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421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Justifying Contractions Cont.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sz="2400" dirty="0" smtClean="0"/>
                  <a:t>Upon finding a strongly feasible arc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𝑘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𝑙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we can update the problem and ensure that the potential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sz="2400" dirty="0" smtClean="0"/>
                  <a:t> are identical </a:t>
                </a:r>
              </a:p>
              <a:p>
                <a:pPr algn="l" rtl="0"/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If we solve the dual problem minimum cost with the addition constraint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sz="2400" dirty="0" smtClean="0"/>
                  <a:t>  and not affect the optimality of the dual </a:t>
                </a:r>
              </a:p>
              <a:p>
                <a:pPr algn="l" rtl="0"/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We can solve the problem by replacing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𝜋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𝜋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𝑘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𝜋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𝑝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in the linear program and lower the number of variables  </a:t>
                </a:r>
              </a:p>
              <a:p>
                <a:pPr algn="l" rtl="0"/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Essentially this is contraction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endParaRPr lang="he-IL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444" t="-988" r="-1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15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sz="2400" dirty="0" smtClean="0"/>
                  <a:t>By now we are convinced that contraction does not effect optimality of the dual problem</a:t>
                </a:r>
              </a:p>
              <a:p>
                <a:pPr algn="l" rtl="0"/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Contraction lowers the complexity of the problem and thus the number of contractions is bounded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sz="2400" dirty="0" smtClean="0"/>
              </a:p>
              <a:p>
                <a:pPr algn="l" rtl="0"/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Next we will see that there is a strongly feasible arc after “sufficiently small” number of scaling phases</a:t>
                </a:r>
              </a:p>
              <a:p>
                <a:pPr algn="l" rtl="0"/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We will charge a sequence of scaling phases to a contracted node</a:t>
                </a:r>
              </a:p>
              <a:p>
                <a:pPr algn="l" rtl="0"/>
                <a:endParaRPr lang="en-US" sz="2400" dirty="0"/>
              </a:p>
              <a:p>
                <a:pPr algn="l" rtl="0"/>
                <a:endParaRPr lang="he-IL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4" t="-98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621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Nearing strongly polynomial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sz="2800" dirty="0"/>
                  <a:t>We denote the contracted network by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acc>
                    <m:r>
                      <a:rPr lang="en-US" sz="2800" i="1">
                        <a:latin typeface="Cambria Math"/>
                      </a:rPr>
                      <m:t>=(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𝑁</m:t>
                        </m:r>
                      </m:e>
                    </m:acc>
                    <m:r>
                      <a:rPr lang="en-US" sz="2800" i="1">
                        <a:latin typeface="Cambria Math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</m:e>
                    </m:acc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algn="l" rtl="0"/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algn="l" rtl="0"/>
                <a:r>
                  <a:rPr lang="en-US" sz="2800" dirty="0" smtClean="0">
                    <a:solidFill>
                      <a:srgbClr val="FF0000"/>
                    </a:solidFill>
                  </a:rPr>
                  <a:t>Lemma</a:t>
                </a:r>
                <a:r>
                  <a:rPr lang="en-US" sz="2800" dirty="0" smtClean="0"/>
                  <a:t>: 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After termination of a scaling phase, if for some node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800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5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2800" dirty="0" smtClean="0"/>
                  <a:t> then there is an arc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𝑖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𝑗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or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𝑗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𝑖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such that the flow on the arc is at least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endParaRPr lang="he-IL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741" t="-86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763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Nearing strongly polynomial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sz="2400" dirty="0" smtClean="0">
                    <a:solidFill>
                      <a:srgbClr val="FF0000"/>
                    </a:solidFill>
                  </a:rPr>
                  <a:t>Proof: </a:t>
                </a:r>
                <a:r>
                  <a:rPr lang="en-US" sz="2400" dirty="0" smtClean="0"/>
                  <a:t>Suppose we are at the beginning of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∆</m:t>
                    </m:r>
                  </m:oMath>
                </a14:m>
                <a:r>
                  <a:rPr lang="en-US" dirty="0" smtClean="0"/>
                  <a:t>-Scaling phase. We know that 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∆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∅.</m:t>
                    </m:r>
                  </m:oMath>
                </a14:m>
                <a:r>
                  <a:rPr lang="en-US" dirty="0" smtClean="0"/>
                  <a:t> Thus the total deficit and excess is bounded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∆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algn="l" rtl="0"/>
                <a:r>
                  <a:rPr lang="en-US" dirty="0" smtClean="0"/>
                  <a:t>This implies that for every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∆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algn="l" rtl="0"/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 is proved similarly) </a:t>
                </a:r>
              </a:p>
              <a:p>
                <a:pPr algn="l" rtl="0"/>
                <a:r>
                  <a:rPr lang="en-US" dirty="0" smtClean="0"/>
                  <a:t>The net flow going out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))</m:t>
                    </m:r>
                  </m:oMath>
                </a14:m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marL="274320" lvl="1" indent="0" algn="l" rtl="0">
                  <a:buNone/>
                </a:pPr>
                <a:r>
                  <a:rPr lang="en-US" dirty="0" smtClean="0"/>
                  <a:t>  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93" t="-1111" r="-170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4530613" y="4941168"/>
            <a:ext cx="792088" cy="7920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i</a:t>
            </a:r>
            <a:endParaRPr lang="he-IL" sz="1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21907" y="5085184"/>
                <a:ext cx="409279" cy="52322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907" y="5085184"/>
                <a:ext cx="409279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endCxn id="4" idx="2"/>
          </p:cNvCxnSpPr>
          <p:nvPr/>
        </p:nvCxnSpPr>
        <p:spPr>
          <a:xfrm>
            <a:off x="3131840" y="5043636"/>
            <a:ext cx="1398773" cy="29357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3"/>
          </p:cNvCxnSpPr>
          <p:nvPr/>
        </p:nvCxnSpPr>
        <p:spPr>
          <a:xfrm flipH="1">
            <a:off x="3131840" y="5617257"/>
            <a:ext cx="1514772" cy="1159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1"/>
          </p:cNvCxnSpPr>
          <p:nvPr/>
        </p:nvCxnSpPr>
        <p:spPr>
          <a:xfrm flipH="1" flipV="1">
            <a:off x="3347864" y="4437112"/>
            <a:ext cx="1298748" cy="6200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3749943" y="4305300"/>
            <a:ext cx="879207" cy="1981200"/>
          </a:xfrm>
          <a:custGeom>
            <a:avLst/>
            <a:gdLst>
              <a:gd name="connsiteX0" fmla="*/ 879207 w 879207"/>
              <a:gd name="connsiteY0" fmla="*/ 1981200 h 1981200"/>
              <a:gd name="connsiteX1" fmla="*/ 2907 w 879207"/>
              <a:gd name="connsiteY1" fmla="*/ 1066800 h 1981200"/>
              <a:gd name="connsiteX2" fmla="*/ 650607 w 879207"/>
              <a:gd name="connsiteY2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9207" h="1981200">
                <a:moveTo>
                  <a:pt x="879207" y="1981200"/>
                </a:moveTo>
                <a:cubicBezTo>
                  <a:pt x="460107" y="1689100"/>
                  <a:pt x="41007" y="1397000"/>
                  <a:pt x="2907" y="1066800"/>
                </a:cubicBezTo>
                <a:cubicBezTo>
                  <a:pt x="-35193" y="736600"/>
                  <a:pt x="307707" y="368300"/>
                  <a:pt x="650607" y="0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89073" y="3975447"/>
                <a:ext cx="1951624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latin typeface="Cambria Math"/>
                        </a:rPr>
                        <m:t>𝑏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latin typeface="Cambria Math"/>
                        </a:rPr>
                        <m:t>𝑒</m:t>
                      </m:r>
                      <m:r>
                        <a:rPr lang="en-US" sz="2400" i="1"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latin typeface="Cambria Math"/>
                        </a:rPr>
                        <m:t>𝑖</m:t>
                      </m:r>
                      <m:r>
                        <a:rPr lang="en-US" sz="2400" i="1">
                          <a:latin typeface="Cambria Math"/>
                        </a:rPr>
                        <m:t>))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073" y="3975447"/>
                <a:ext cx="195162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313" b="-1842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802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l" rtl="0">
              <a:lnSpc>
                <a:spcPct val="120000"/>
              </a:lnSpc>
            </a:pPr>
            <a:r>
              <a:rPr lang="en-US" sz="3100" dirty="0" smtClean="0"/>
              <a:t>Recap</a:t>
            </a:r>
          </a:p>
          <a:p>
            <a:pPr lvl="1" algn="l" rtl="0">
              <a:lnSpc>
                <a:spcPct val="120000"/>
              </a:lnSpc>
            </a:pPr>
            <a:r>
              <a:rPr lang="en-US" dirty="0" smtClean="0"/>
              <a:t>Min Cost flow </a:t>
            </a:r>
          </a:p>
          <a:p>
            <a:pPr lvl="1" algn="l" rtl="0">
              <a:lnSpc>
                <a:spcPct val="120000"/>
              </a:lnSpc>
            </a:pPr>
            <a:r>
              <a:rPr lang="en-US" sz="2300" dirty="0" smtClean="0"/>
              <a:t>Dual Problem</a:t>
            </a:r>
          </a:p>
          <a:p>
            <a:pPr algn="l" rtl="0">
              <a:lnSpc>
                <a:spcPct val="120000"/>
              </a:lnSpc>
            </a:pPr>
            <a:r>
              <a:rPr lang="en-US" sz="3100" dirty="0" smtClean="0"/>
              <a:t>RHS-Scaling Algorithm</a:t>
            </a:r>
          </a:p>
          <a:p>
            <a:pPr algn="l" rtl="0">
              <a:lnSpc>
                <a:spcPct val="120000"/>
              </a:lnSpc>
            </a:pPr>
            <a:r>
              <a:rPr lang="en-US" sz="3100" dirty="0" smtClean="0"/>
              <a:t>Contractions</a:t>
            </a:r>
          </a:p>
          <a:p>
            <a:pPr lvl="1" algn="l" rtl="0">
              <a:lnSpc>
                <a:spcPct val="120000"/>
              </a:lnSpc>
            </a:pPr>
            <a:r>
              <a:rPr lang="en-US" sz="2600" dirty="0" smtClean="0"/>
              <a:t>Justification</a:t>
            </a:r>
          </a:p>
          <a:p>
            <a:pPr lvl="1" algn="l" rtl="0">
              <a:lnSpc>
                <a:spcPct val="120000"/>
              </a:lnSpc>
            </a:pPr>
            <a:r>
              <a:rPr lang="en-US" sz="2600" dirty="0" smtClean="0"/>
              <a:t>Difficulties</a:t>
            </a:r>
          </a:p>
          <a:p>
            <a:pPr algn="l" rtl="0">
              <a:lnSpc>
                <a:spcPct val="120000"/>
              </a:lnSpc>
            </a:pPr>
            <a:r>
              <a:rPr lang="en-US" sz="3100" dirty="0" smtClean="0"/>
              <a:t>Algorithm Presentation</a:t>
            </a:r>
          </a:p>
          <a:p>
            <a:pPr algn="l" rtl="0">
              <a:lnSpc>
                <a:spcPct val="120000"/>
              </a:lnSpc>
            </a:pPr>
            <a:r>
              <a:rPr lang="en-US" sz="3100" dirty="0" smtClean="0"/>
              <a:t>Network </a:t>
            </a:r>
            <a:r>
              <a:rPr lang="en-US" sz="3100" dirty="0" err="1" smtClean="0"/>
              <a:t>Expension</a:t>
            </a:r>
            <a:endParaRPr lang="en-US" sz="3100" dirty="0" smtClean="0"/>
          </a:p>
          <a:p>
            <a:pPr algn="l" rtl="0">
              <a:lnSpc>
                <a:spcPct val="120000"/>
              </a:lnSpc>
            </a:pPr>
            <a:r>
              <a:rPr lang="en-US" sz="3100" dirty="0"/>
              <a:t>C</a:t>
            </a:r>
            <a:r>
              <a:rPr lang="en-US" sz="3100" dirty="0" smtClean="0"/>
              <a:t>apacitated to </a:t>
            </a:r>
            <a:r>
              <a:rPr lang="en-US" sz="3100" dirty="0" err="1" smtClean="0"/>
              <a:t>Uncapacitated</a:t>
            </a:r>
            <a:r>
              <a:rPr lang="en-US" sz="3100" dirty="0" smtClean="0"/>
              <a:t> reduction</a:t>
            </a:r>
          </a:p>
          <a:p>
            <a:pPr algn="l" rtl="0">
              <a:lnSpc>
                <a:spcPct val="120000"/>
              </a:lnSpc>
            </a:pPr>
            <a:r>
              <a:rPr lang="en-US" sz="3100" dirty="0" smtClean="0"/>
              <a:t>Improvement for the shortest path algorithm</a:t>
            </a:r>
          </a:p>
          <a:p>
            <a:pPr lvl="1"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lvl="1"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7882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Nearing strongly polynomial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There are at mode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arc emanating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At least one arc have flow grater then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∆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5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∆</m:t>
                    </m:r>
                  </m:oMath>
                </a14:m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𝑒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≥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∆−</m:t>
                            </m:r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∆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∆</m:t>
                    </m:r>
                  </m:oMath>
                </a14:m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This implies that the arc is strongly feasible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93" t="-11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52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Nearing strongly polynomial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340768"/>
                <a:ext cx="8229600" cy="4785395"/>
              </a:xfrm>
            </p:spPr>
            <p:txBody>
              <a:bodyPr>
                <a:normAutofit lnSpcReduction="10000"/>
              </a:bodyPr>
              <a:lstStyle/>
              <a:p>
                <a:pPr algn="l" rtl="0"/>
                <a:r>
                  <a:rPr lang="en-US" sz="2700" dirty="0" smtClean="0"/>
                  <a:t>All node start with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sz="27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700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700" b="0" i="1" smtClean="0">
                        <a:latin typeface="Cambria Math"/>
                      </a:rPr>
                      <m:t>=</m:t>
                    </m:r>
                    <m:r>
                      <a:rPr lang="en-US" sz="2700" b="0" i="1" smtClean="0">
                        <a:latin typeface="Cambria Math"/>
                      </a:rPr>
                      <m:t>𝑏</m:t>
                    </m:r>
                    <m:d>
                      <m:dPr>
                        <m:ctrlPr>
                          <a:rPr lang="en-US" sz="27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700" b="0" i="1" smtClean="0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endParaRPr lang="en-US" sz="2700" b="0" dirty="0" smtClean="0"/>
              </a:p>
              <a:p>
                <a:pPr algn="l" rtl="0"/>
                <a:endParaRPr lang="en-US" sz="2700" b="0" dirty="0" smtClean="0"/>
              </a:p>
              <a:p>
                <a:pPr algn="l" rtl="0"/>
                <a:r>
                  <a:rPr lang="en-US" sz="2700" dirty="0" smtClean="0"/>
                  <a:t>Once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7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700" b="0" i="1" smtClean="0">
                            <a:latin typeface="Cambria Math"/>
                          </a:rPr>
                          <m:t>𝑏</m:t>
                        </m:r>
                        <m:r>
                          <a:rPr lang="en-US" sz="2700" b="0" i="1" smtClean="0">
                            <a:latin typeface="Cambria Math"/>
                          </a:rPr>
                          <m:t>(</m:t>
                        </m:r>
                        <m:r>
                          <a:rPr lang="en-US" sz="27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700" b="0" i="1" smtClean="0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700" b="0" i="1" smtClean="0">
                        <a:latin typeface="Cambria Math"/>
                      </a:rPr>
                      <m:t>&gt;∆</m:t>
                    </m:r>
                  </m:oMath>
                </a14:m>
                <a:r>
                  <a:rPr lang="en-US" sz="2700" b="0" dirty="0" smtClean="0"/>
                  <a:t> for some node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700" b="0" dirty="0" smtClean="0"/>
                  <a:t> it will be contracted after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7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7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7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700" b="0" i="1" smtClean="0">
                                <a:latin typeface="Cambria Math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en-US" sz="27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7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7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700" b="0" i="1" smtClean="0">
                                <a:latin typeface="Cambria Math"/>
                              </a:rPr>
                              <m:t>∆</m:t>
                            </m:r>
                          </m:e>
                        </m:d>
                      </m:e>
                    </m:func>
                    <m:r>
                      <a:rPr lang="en-US" sz="27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700" b="0" i="0" smtClean="0">
                        <a:latin typeface="Cambria Math"/>
                      </a:rPr>
                      <m:t>log</m:t>
                    </m:r>
                    <m:r>
                      <a:rPr lang="en-US" sz="2700" b="0" i="1" smtClean="0">
                        <a:latin typeface="Cambria Math"/>
                      </a:rPr>
                      <m:t>⁡(</m:t>
                    </m:r>
                    <m:r>
                      <a:rPr lang="en-US" sz="2700" b="0" i="1" smtClean="0">
                        <a:latin typeface="Cambria Math"/>
                      </a:rPr>
                      <m:t>𝑛</m:t>
                    </m:r>
                    <m:r>
                      <a:rPr lang="en-US" sz="27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700" b="0" dirty="0" smtClean="0"/>
                  <a:t> phases</a:t>
                </a:r>
              </a:p>
              <a:p>
                <a:pPr marL="274320" lvl="1" indent="0" algn="l" rtl="0">
                  <a:buNone/>
                </a:pPr>
                <a:endParaRPr lang="en-US" sz="2400" dirty="0" smtClean="0"/>
              </a:p>
              <a:p>
                <a:pPr algn="l" rtl="0"/>
                <a:r>
                  <a:rPr lang="en-US" sz="2700" dirty="0" smtClean="0"/>
                  <a:t>If we eliminate “Empty” phases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7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700" i="1">
                            <a:latin typeface="Cambria Math"/>
                          </a:rPr>
                          <m:t>𝑏</m:t>
                        </m:r>
                        <m:r>
                          <a:rPr lang="en-US" sz="2700" i="1">
                            <a:latin typeface="Cambria Math"/>
                          </a:rPr>
                          <m:t>(</m:t>
                        </m:r>
                        <m:r>
                          <a:rPr lang="en-US" sz="2700" i="1">
                            <a:latin typeface="Cambria Math"/>
                          </a:rPr>
                          <m:t>𝑖</m:t>
                        </m:r>
                        <m:r>
                          <a:rPr lang="en-US" sz="2700" i="1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700" b="0" i="1" smtClean="0">
                        <a:latin typeface="Cambria Math"/>
                      </a:rPr>
                      <m:t>≤</m:t>
                    </m:r>
                    <m:r>
                      <a:rPr lang="en-US" sz="2700" i="1">
                        <a:latin typeface="Cambria Math"/>
                      </a:rPr>
                      <m:t>∆</m:t>
                    </m:r>
                  </m:oMath>
                </a14:m>
                <a:r>
                  <a:rPr lang="en-US" sz="2700" dirty="0" smtClean="0"/>
                  <a:t> for each node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700" dirty="0" smtClean="0"/>
                  <a:t> we can charge a sequence of scaling phases to a contraction and bound the number of phases by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</a:rPr>
                      <m:t>𝑂</m:t>
                    </m:r>
                    <m:r>
                      <a:rPr lang="en-US" sz="2700" b="0" i="1" smtClean="0">
                        <a:latin typeface="Cambria Math"/>
                      </a:rPr>
                      <m:t>(</m:t>
                    </m:r>
                    <m:r>
                      <a:rPr lang="en-US" sz="2700" b="0" i="1" smtClean="0">
                        <a:latin typeface="Cambria Math"/>
                      </a:rPr>
                      <m:t>𝑛𝑙𝑜𝑔𝑛</m:t>
                    </m:r>
                    <m:r>
                      <a:rPr lang="en-US" sz="27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700" dirty="0" smtClean="0"/>
              </a:p>
              <a:p>
                <a:pPr lvl="1" algn="l" rtl="0"/>
                <a:endParaRPr lang="en-US" sz="2400" dirty="0" smtClean="0"/>
              </a:p>
              <a:p>
                <a:pPr algn="l" rtl="0"/>
                <a:r>
                  <a:rPr lang="en-US" sz="2700" dirty="0" smtClean="0"/>
                  <a:t>This almost leads into a strongly polynomial complexity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340768"/>
                <a:ext cx="8229600" cy="4785395"/>
              </a:xfrm>
              <a:blipFill rotWithShape="1">
                <a:blip r:embed="rId2"/>
                <a:stretch>
                  <a:fillRect l="-667" t="-2038" r="-170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297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Nearing strongly polynomial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1730395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smtClean="0"/>
              <a:t>Why almost?</a:t>
            </a:r>
          </a:p>
          <a:p>
            <a:pPr algn="l" rtl="0"/>
            <a:r>
              <a:rPr lang="en-US" sz="2400" dirty="0" smtClean="0"/>
              <a:t>There is a difficulty resulting from the contraction, this is illustrated in the next example</a:t>
            </a:r>
          </a:p>
          <a:p>
            <a:pPr algn="l" rtl="0"/>
            <a:r>
              <a:rPr lang="en-US" sz="2400" dirty="0" smtClean="0"/>
              <a:t>Assume M is very large, arc costs a 0 and the initial flow is 0.</a:t>
            </a:r>
          </a:p>
          <a:p>
            <a:pPr marL="0" indent="0" algn="l" rtl="0">
              <a:buNone/>
            </a:pPr>
            <a:endParaRPr lang="en-US" sz="2400" dirty="0" smtClean="0"/>
          </a:p>
        </p:txBody>
      </p:sp>
      <p:grpSp>
        <p:nvGrpSpPr>
          <p:cNvPr id="38" name="Group 37"/>
          <p:cNvGrpSpPr/>
          <p:nvPr/>
        </p:nvGrpSpPr>
        <p:grpSpPr>
          <a:xfrm>
            <a:off x="2720677" y="3501008"/>
            <a:ext cx="3630638" cy="2676996"/>
            <a:chOff x="2720677" y="3501008"/>
            <a:chExt cx="3630638" cy="2676996"/>
          </a:xfrm>
        </p:grpSpPr>
        <p:grpSp>
          <p:nvGrpSpPr>
            <p:cNvPr id="33" name="Group 32"/>
            <p:cNvGrpSpPr/>
            <p:nvPr/>
          </p:nvGrpSpPr>
          <p:grpSpPr>
            <a:xfrm>
              <a:off x="2924447" y="3741435"/>
              <a:ext cx="3240088" cy="2063829"/>
              <a:chOff x="2924447" y="3330595"/>
              <a:chExt cx="3240088" cy="2063829"/>
            </a:xfrm>
          </p:grpSpPr>
          <p:sp>
            <p:nvSpPr>
              <p:cNvPr id="7" name="Text Box 35"/>
              <p:cNvSpPr txBox="1">
                <a:spLocks noChangeArrowheads="1"/>
              </p:cNvSpPr>
              <p:nvPr/>
            </p:nvSpPr>
            <p:spPr bwMode="auto">
              <a:xfrm>
                <a:off x="2924447" y="4215377"/>
                <a:ext cx="436563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Comic Sans MS" pitchFamily="66" charset="0"/>
                  </a:rPr>
                  <a:t>0</a:t>
                </a:r>
                <a:endParaRPr lang="en-US" sz="2400" dirty="0">
                  <a:latin typeface="Comic Sans MS" pitchFamily="66" charset="0"/>
                </a:endParaRPr>
              </a:p>
            </p:txBody>
          </p:sp>
          <p:sp>
            <p:nvSpPr>
              <p:cNvPr id="8" name="Text Box 36"/>
              <p:cNvSpPr txBox="1">
                <a:spLocks noChangeArrowheads="1"/>
              </p:cNvSpPr>
              <p:nvPr/>
            </p:nvSpPr>
            <p:spPr bwMode="auto">
              <a:xfrm>
                <a:off x="4449241" y="4805251"/>
                <a:ext cx="43656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dirty="0">
                    <a:solidFill>
                      <a:schemeClr val="accent2"/>
                    </a:solidFill>
                    <a:latin typeface="Comic Sans MS" pitchFamily="66" charset="0"/>
                  </a:rPr>
                  <a:t>0</a:t>
                </a:r>
                <a:endParaRPr lang="en-US" sz="2400" dirty="0">
                  <a:latin typeface="Comic Sans MS" pitchFamily="66" charset="0"/>
                </a:endParaRPr>
              </a:p>
            </p:txBody>
          </p:sp>
          <p:sp>
            <p:nvSpPr>
              <p:cNvPr id="12" name="Text Box 40"/>
              <p:cNvSpPr txBox="1">
                <a:spLocks noChangeArrowheads="1"/>
              </p:cNvSpPr>
              <p:nvPr/>
            </p:nvSpPr>
            <p:spPr bwMode="auto">
              <a:xfrm>
                <a:off x="4447654" y="3330595"/>
                <a:ext cx="4381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dirty="0">
                    <a:solidFill>
                      <a:schemeClr val="accent2"/>
                    </a:solidFill>
                    <a:latin typeface="Comic Sans MS" pitchFamily="66" charset="0"/>
                  </a:rPr>
                  <a:t>0</a:t>
                </a:r>
                <a:endParaRPr lang="en-US" sz="2400" dirty="0">
                  <a:latin typeface="Comic Sans MS" pitchFamily="66" charset="0"/>
                </a:endParaRPr>
              </a:p>
            </p:txBody>
          </p:sp>
          <p:sp>
            <p:nvSpPr>
              <p:cNvPr id="14" name="Oval 42"/>
              <p:cNvSpPr>
                <a:spLocks noChangeAspect="1" noChangeArrowheads="1"/>
              </p:cNvSpPr>
              <p:nvPr/>
            </p:nvSpPr>
            <p:spPr bwMode="auto">
              <a:xfrm>
                <a:off x="5780360" y="3476873"/>
                <a:ext cx="384175" cy="38417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15" name="Oval 43"/>
              <p:cNvSpPr>
                <a:spLocks noChangeAspect="1" noChangeArrowheads="1"/>
              </p:cNvSpPr>
              <p:nvPr/>
            </p:nvSpPr>
            <p:spPr bwMode="auto">
              <a:xfrm>
                <a:off x="5761310" y="5010249"/>
                <a:ext cx="384175" cy="38417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17" name="Oval 45"/>
              <p:cNvSpPr>
                <a:spLocks noChangeAspect="1" noChangeArrowheads="1"/>
              </p:cNvSpPr>
              <p:nvPr/>
            </p:nvSpPr>
            <p:spPr bwMode="auto">
              <a:xfrm>
                <a:off x="3179713" y="5006747"/>
                <a:ext cx="384175" cy="38417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dirty="0" smtClean="0"/>
                  <a:t>3</a:t>
                </a:r>
                <a:endParaRPr lang="en-US" dirty="0"/>
              </a:p>
            </p:txBody>
          </p:sp>
          <p:cxnSp>
            <p:nvCxnSpPr>
              <p:cNvPr id="19" name="AutoShape 49"/>
              <p:cNvCxnSpPr>
                <a:cxnSpLocks noChangeShapeType="1"/>
                <a:stCxn id="14" idx="2"/>
                <a:endCxn id="26" idx="6"/>
              </p:cNvCxnSpPr>
              <p:nvPr/>
            </p:nvCxnSpPr>
            <p:spPr bwMode="auto">
              <a:xfrm flipH="1" flipV="1">
                <a:off x="3553098" y="3666897"/>
                <a:ext cx="2227262" cy="206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/>
                <a:tailEnd type="none" w="med" len="med"/>
              </a:ln>
            </p:spPr>
          </p:cxnSp>
          <p:cxnSp>
            <p:nvCxnSpPr>
              <p:cNvPr id="23" name="AutoShape 53"/>
              <p:cNvCxnSpPr>
                <a:cxnSpLocks noChangeShapeType="1"/>
                <a:stCxn id="17" idx="6"/>
                <a:endCxn id="15" idx="2"/>
              </p:cNvCxnSpPr>
              <p:nvPr/>
            </p:nvCxnSpPr>
            <p:spPr bwMode="auto">
              <a:xfrm>
                <a:off x="3563888" y="5198835"/>
                <a:ext cx="2197422" cy="350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4" name="AutoShape 54"/>
              <p:cNvCxnSpPr>
                <a:cxnSpLocks noChangeShapeType="1"/>
                <a:stCxn id="26" idx="4"/>
                <a:endCxn id="17" idx="0"/>
              </p:cNvCxnSpPr>
              <p:nvPr/>
            </p:nvCxnSpPr>
            <p:spPr bwMode="auto">
              <a:xfrm>
                <a:off x="3361011" y="3858984"/>
                <a:ext cx="10790" cy="114776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/>
                <a:tailEnd type="none" w="med" len="med"/>
              </a:ln>
            </p:spPr>
          </p:cxnSp>
          <p:sp>
            <p:nvSpPr>
              <p:cNvPr id="26" name="Oval 56"/>
              <p:cNvSpPr>
                <a:spLocks noChangeAspect="1" noChangeArrowheads="1"/>
              </p:cNvSpPr>
              <p:nvPr/>
            </p:nvSpPr>
            <p:spPr bwMode="auto">
              <a:xfrm>
                <a:off x="3168923" y="3474809"/>
                <a:ext cx="384175" cy="38417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dirty="0"/>
                  <a:t>1</a:t>
                </a:r>
              </a:p>
            </p:txBody>
          </p:sp>
        </p:grpSp>
        <p:sp>
          <p:nvSpPr>
            <p:cNvPr id="34" name="Text Box 40"/>
            <p:cNvSpPr txBox="1">
              <a:spLocks noChangeArrowheads="1"/>
            </p:cNvSpPr>
            <p:nvPr/>
          </p:nvSpPr>
          <p:spPr bwMode="auto">
            <a:xfrm>
              <a:off x="2720677" y="3563724"/>
              <a:ext cx="9872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dirty="0" smtClean="0">
                  <a:solidFill>
                    <a:schemeClr val="accent2"/>
                  </a:solidFill>
                  <a:latin typeface="Comic Sans MS" pitchFamily="66" charset="0"/>
                </a:rPr>
                <a:t>8M-1</a:t>
              </a:r>
              <a:endParaRPr lang="en-US" sz="2400" dirty="0">
                <a:latin typeface="Comic Sans MS" pitchFamily="66" charset="0"/>
              </a:endParaRPr>
            </a:p>
          </p:txBody>
        </p:sp>
        <p:sp>
          <p:nvSpPr>
            <p:cNvPr id="35" name="Text Box 40"/>
            <p:cNvSpPr txBox="1">
              <a:spLocks noChangeArrowheads="1"/>
            </p:cNvSpPr>
            <p:nvPr/>
          </p:nvSpPr>
          <p:spPr bwMode="auto">
            <a:xfrm>
              <a:off x="2720677" y="5805264"/>
              <a:ext cx="9872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dirty="0" smtClean="0">
                  <a:solidFill>
                    <a:schemeClr val="accent2"/>
                  </a:solidFill>
                  <a:latin typeface="Comic Sans MS" pitchFamily="66" charset="0"/>
                </a:rPr>
                <a:t>8M+1</a:t>
              </a:r>
              <a:endParaRPr lang="en-US" sz="2400" dirty="0">
                <a:latin typeface="Comic Sans MS" pitchFamily="66" charset="0"/>
              </a:endParaRPr>
            </a:p>
          </p:txBody>
        </p:sp>
        <p:sp>
          <p:nvSpPr>
            <p:cNvPr id="36" name="Text Box 40"/>
            <p:cNvSpPr txBox="1">
              <a:spLocks noChangeArrowheads="1"/>
            </p:cNvSpPr>
            <p:nvPr/>
          </p:nvSpPr>
          <p:spPr bwMode="auto">
            <a:xfrm>
              <a:off x="5364088" y="3501008"/>
              <a:ext cx="9872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dirty="0" smtClean="0">
                  <a:solidFill>
                    <a:schemeClr val="accent2"/>
                  </a:solidFill>
                  <a:latin typeface="Comic Sans MS" pitchFamily="66" charset="0"/>
                </a:rPr>
                <a:t>-8M-1</a:t>
              </a:r>
              <a:endParaRPr lang="en-US" sz="2400" dirty="0">
                <a:latin typeface="Comic Sans MS" pitchFamily="66" charset="0"/>
              </a:endParaRPr>
            </a:p>
          </p:txBody>
        </p:sp>
        <p:sp>
          <p:nvSpPr>
            <p:cNvPr id="37" name="Text Box 40"/>
            <p:cNvSpPr txBox="1">
              <a:spLocks noChangeArrowheads="1"/>
            </p:cNvSpPr>
            <p:nvPr/>
          </p:nvSpPr>
          <p:spPr bwMode="auto">
            <a:xfrm>
              <a:off x="5292080" y="5808672"/>
              <a:ext cx="9872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dirty="0" smtClean="0">
                  <a:solidFill>
                    <a:schemeClr val="accent2"/>
                  </a:solidFill>
                  <a:latin typeface="Comic Sans MS" pitchFamily="66" charset="0"/>
                </a:rPr>
                <a:t>-8M+1</a:t>
              </a:r>
              <a:endParaRPr lang="en-US" sz="2400" dirty="0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384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Nearing strongly polynomial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1730395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smtClean="0"/>
              <a:t>Why almost?</a:t>
            </a:r>
          </a:p>
          <a:p>
            <a:pPr algn="l" rtl="0"/>
            <a:r>
              <a:rPr lang="en-US" sz="2400" dirty="0" smtClean="0"/>
              <a:t>There is a difficulty resulting from the contraction, this is illustrated in the next example</a:t>
            </a:r>
          </a:p>
          <a:p>
            <a:pPr algn="l" rtl="0"/>
            <a:r>
              <a:rPr lang="en-US" sz="2400" dirty="0" smtClean="0"/>
              <a:t>Assume M is very large, arc costs a 0 and the initial flow is 0.</a:t>
            </a:r>
          </a:p>
          <a:p>
            <a:pPr marL="0" indent="0" algn="l" rtl="0">
              <a:buNone/>
            </a:pPr>
            <a:endParaRPr lang="en-US" sz="2400" dirty="0" smtClean="0"/>
          </a:p>
        </p:txBody>
      </p:sp>
      <p:grpSp>
        <p:nvGrpSpPr>
          <p:cNvPr id="21" name="Group 20"/>
          <p:cNvGrpSpPr/>
          <p:nvPr/>
        </p:nvGrpSpPr>
        <p:grpSpPr>
          <a:xfrm>
            <a:off x="2627785" y="3501008"/>
            <a:ext cx="3651522" cy="2676996"/>
            <a:chOff x="2627785" y="3501008"/>
            <a:chExt cx="3651522" cy="2676996"/>
          </a:xfrm>
        </p:grpSpPr>
        <p:grpSp>
          <p:nvGrpSpPr>
            <p:cNvPr id="22" name="Group 21"/>
            <p:cNvGrpSpPr/>
            <p:nvPr/>
          </p:nvGrpSpPr>
          <p:grpSpPr>
            <a:xfrm>
              <a:off x="2627785" y="3741435"/>
              <a:ext cx="3536750" cy="2063829"/>
              <a:chOff x="2627785" y="3330595"/>
              <a:chExt cx="3536750" cy="2063829"/>
            </a:xfrm>
          </p:grpSpPr>
          <p:sp>
            <p:nvSpPr>
              <p:cNvPr id="30" name="Text Box 35"/>
              <p:cNvSpPr txBox="1">
                <a:spLocks noChangeArrowheads="1"/>
              </p:cNvSpPr>
              <p:nvPr/>
            </p:nvSpPr>
            <p:spPr bwMode="auto">
              <a:xfrm>
                <a:off x="2627785" y="4215377"/>
                <a:ext cx="7332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Comic Sans MS" pitchFamily="66" charset="0"/>
                  </a:rPr>
                  <a:t>8M</a:t>
                </a:r>
                <a:endParaRPr lang="en-US" sz="2400" dirty="0">
                  <a:latin typeface="Comic Sans MS" pitchFamily="66" charset="0"/>
                </a:endParaRPr>
              </a:p>
            </p:txBody>
          </p:sp>
          <p:sp>
            <p:nvSpPr>
              <p:cNvPr id="31" name="Text Box 36"/>
              <p:cNvSpPr txBox="1">
                <a:spLocks noChangeArrowheads="1"/>
              </p:cNvSpPr>
              <p:nvPr/>
            </p:nvSpPr>
            <p:spPr bwMode="auto">
              <a:xfrm>
                <a:off x="4449241" y="4805251"/>
                <a:ext cx="43656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dirty="0">
                    <a:solidFill>
                      <a:schemeClr val="accent2"/>
                    </a:solidFill>
                    <a:latin typeface="Comic Sans MS" pitchFamily="66" charset="0"/>
                  </a:rPr>
                  <a:t>0</a:t>
                </a:r>
                <a:endParaRPr lang="en-US" sz="2400" dirty="0">
                  <a:latin typeface="Comic Sans MS" pitchFamily="66" charset="0"/>
                </a:endParaRPr>
              </a:p>
            </p:txBody>
          </p:sp>
          <p:sp>
            <p:nvSpPr>
              <p:cNvPr id="32" name="Text Box 40"/>
              <p:cNvSpPr txBox="1">
                <a:spLocks noChangeArrowheads="1"/>
              </p:cNvSpPr>
              <p:nvPr/>
            </p:nvSpPr>
            <p:spPr bwMode="auto">
              <a:xfrm>
                <a:off x="4447654" y="3330595"/>
                <a:ext cx="62840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Comic Sans MS" pitchFamily="66" charset="0"/>
                  </a:rPr>
                  <a:t>8M</a:t>
                </a:r>
                <a:endParaRPr lang="en-US" sz="2400" dirty="0">
                  <a:latin typeface="Comic Sans MS" pitchFamily="66" charset="0"/>
                </a:endParaRPr>
              </a:p>
            </p:txBody>
          </p:sp>
          <p:sp>
            <p:nvSpPr>
              <p:cNvPr id="38" name="Oval 42"/>
              <p:cNvSpPr>
                <a:spLocks noChangeAspect="1" noChangeArrowheads="1"/>
              </p:cNvSpPr>
              <p:nvPr/>
            </p:nvSpPr>
            <p:spPr bwMode="auto">
              <a:xfrm>
                <a:off x="5780360" y="3476873"/>
                <a:ext cx="384175" cy="38417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39" name="Oval 43"/>
              <p:cNvSpPr>
                <a:spLocks noChangeAspect="1" noChangeArrowheads="1"/>
              </p:cNvSpPr>
              <p:nvPr/>
            </p:nvSpPr>
            <p:spPr bwMode="auto">
              <a:xfrm>
                <a:off x="5761310" y="5010249"/>
                <a:ext cx="384175" cy="38417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40" name="Oval 45"/>
              <p:cNvSpPr>
                <a:spLocks noChangeAspect="1" noChangeArrowheads="1"/>
              </p:cNvSpPr>
              <p:nvPr/>
            </p:nvSpPr>
            <p:spPr bwMode="auto">
              <a:xfrm>
                <a:off x="3179713" y="5006747"/>
                <a:ext cx="384175" cy="38417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dirty="0" smtClean="0"/>
                  <a:t>3</a:t>
                </a:r>
                <a:endParaRPr lang="en-US" dirty="0"/>
              </a:p>
            </p:txBody>
          </p:sp>
          <p:cxnSp>
            <p:nvCxnSpPr>
              <p:cNvPr id="41" name="AutoShape 49"/>
              <p:cNvCxnSpPr>
                <a:cxnSpLocks noChangeShapeType="1"/>
                <a:stCxn id="38" idx="2"/>
                <a:endCxn id="44" idx="6"/>
              </p:cNvCxnSpPr>
              <p:nvPr/>
            </p:nvCxnSpPr>
            <p:spPr bwMode="auto">
              <a:xfrm flipH="1" flipV="1">
                <a:off x="3553098" y="3666897"/>
                <a:ext cx="2227262" cy="206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/>
                <a:tailEnd type="none" w="med" len="med"/>
              </a:ln>
            </p:spPr>
          </p:cxnSp>
          <p:cxnSp>
            <p:nvCxnSpPr>
              <p:cNvPr id="42" name="AutoShape 53"/>
              <p:cNvCxnSpPr>
                <a:cxnSpLocks noChangeShapeType="1"/>
                <a:stCxn id="40" idx="6"/>
                <a:endCxn id="39" idx="2"/>
              </p:cNvCxnSpPr>
              <p:nvPr/>
            </p:nvCxnSpPr>
            <p:spPr bwMode="auto">
              <a:xfrm>
                <a:off x="3563888" y="5198835"/>
                <a:ext cx="2197422" cy="350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3" name="AutoShape 54"/>
              <p:cNvCxnSpPr>
                <a:cxnSpLocks noChangeShapeType="1"/>
                <a:stCxn id="44" idx="4"/>
                <a:endCxn id="40" idx="0"/>
              </p:cNvCxnSpPr>
              <p:nvPr/>
            </p:nvCxnSpPr>
            <p:spPr bwMode="auto">
              <a:xfrm>
                <a:off x="3361011" y="3858984"/>
                <a:ext cx="10790" cy="114776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/>
                <a:tailEnd type="none" w="med" len="med"/>
              </a:ln>
            </p:spPr>
          </p:cxnSp>
          <p:sp>
            <p:nvSpPr>
              <p:cNvPr id="44" name="Oval 56"/>
              <p:cNvSpPr>
                <a:spLocks noChangeAspect="1" noChangeArrowheads="1"/>
              </p:cNvSpPr>
              <p:nvPr/>
            </p:nvSpPr>
            <p:spPr bwMode="auto">
              <a:xfrm>
                <a:off x="3168923" y="3474809"/>
                <a:ext cx="384175" cy="38417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dirty="0"/>
                  <a:t>1</a:t>
                </a:r>
              </a:p>
            </p:txBody>
          </p:sp>
        </p:grpSp>
        <p:sp>
          <p:nvSpPr>
            <p:cNvPr id="25" name="Text Box 40"/>
            <p:cNvSpPr txBox="1">
              <a:spLocks noChangeArrowheads="1"/>
            </p:cNvSpPr>
            <p:nvPr/>
          </p:nvSpPr>
          <p:spPr bwMode="auto">
            <a:xfrm>
              <a:off x="2720677" y="3563724"/>
              <a:ext cx="9872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dirty="0" smtClean="0">
                  <a:solidFill>
                    <a:schemeClr val="accent2"/>
                  </a:solidFill>
                  <a:latin typeface="Comic Sans MS" pitchFamily="66" charset="0"/>
                </a:rPr>
                <a:t>8M-1</a:t>
              </a:r>
              <a:endParaRPr lang="en-US" sz="2400" dirty="0">
                <a:latin typeface="Comic Sans MS" pitchFamily="66" charset="0"/>
              </a:endParaRPr>
            </a:p>
          </p:txBody>
        </p:sp>
        <p:sp>
          <p:nvSpPr>
            <p:cNvPr id="27" name="Text Box 40"/>
            <p:cNvSpPr txBox="1">
              <a:spLocks noChangeArrowheads="1"/>
            </p:cNvSpPr>
            <p:nvPr/>
          </p:nvSpPr>
          <p:spPr bwMode="auto">
            <a:xfrm>
              <a:off x="3216994" y="5805264"/>
              <a:ext cx="3468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dirty="0" smtClean="0">
                  <a:solidFill>
                    <a:schemeClr val="accent2"/>
                  </a:solidFill>
                  <a:latin typeface="Comic Sans MS" pitchFamily="66" charset="0"/>
                </a:rPr>
                <a:t>1</a:t>
              </a:r>
              <a:endParaRPr lang="en-US" sz="2400" dirty="0">
                <a:latin typeface="Comic Sans MS" pitchFamily="66" charset="0"/>
              </a:endParaRPr>
            </a:p>
          </p:txBody>
        </p:sp>
        <p:sp>
          <p:nvSpPr>
            <p:cNvPr id="28" name="Text Box 40"/>
            <p:cNvSpPr txBox="1">
              <a:spLocks noChangeArrowheads="1"/>
            </p:cNvSpPr>
            <p:nvPr/>
          </p:nvSpPr>
          <p:spPr bwMode="auto">
            <a:xfrm>
              <a:off x="5076056" y="3501008"/>
              <a:ext cx="9872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dirty="0" smtClean="0">
                  <a:solidFill>
                    <a:schemeClr val="accent2"/>
                  </a:solidFill>
                  <a:latin typeface="Comic Sans MS" pitchFamily="66" charset="0"/>
                </a:rPr>
                <a:t>-1</a:t>
              </a:r>
              <a:endParaRPr lang="en-US" sz="2400" dirty="0">
                <a:latin typeface="Comic Sans MS" pitchFamily="66" charset="0"/>
              </a:endParaRPr>
            </a:p>
          </p:txBody>
        </p:sp>
        <p:sp>
          <p:nvSpPr>
            <p:cNvPr id="29" name="Text Box 40"/>
            <p:cNvSpPr txBox="1">
              <a:spLocks noChangeArrowheads="1"/>
            </p:cNvSpPr>
            <p:nvPr/>
          </p:nvSpPr>
          <p:spPr bwMode="auto">
            <a:xfrm>
              <a:off x="5292080" y="5808672"/>
              <a:ext cx="9872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dirty="0" smtClean="0">
                  <a:solidFill>
                    <a:schemeClr val="accent2"/>
                  </a:solidFill>
                  <a:latin typeface="Comic Sans MS" pitchFamily="66" charset="0"/>
                </a:rPr>
                <a:t>-8M+1</a:t>
              </a:r>
              <a:endParaRPr lang="en-US" sz="2400" dirty="0">
                <a:latin typeface="Comic Sans MS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444208" y="4659039"/>
                <a:ext cx="2052165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>
                        <a:solidFill>
                          <a:schemeClr val="accent2"/>
                        </a:solidFill>
                        <a:latin typeface="Cambria Math"/>
                      </a:rPr>
                      <m:t>8</m:t>
                    </m:r>
                    <m:r>
                      <a:rPr lang="en-US">
                        <a:solidFill>
                          <a:schemeClr val="accent2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  <a:latin typeface="Comic Sans MS" pitchFamily="66" charset="0"/>
                  </a:rPr>
                  <a:t>-Scaling Phase</a:t>
                </a:r>
                <a:endParaRPr lang="he-IL" dirty="0">
                  <a:solidFill>
                    <a:schemeClr val="accent2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4659039"/>
                <a:ext cx="2052165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6557" r="-2671" b="-2623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617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Nearing strongly polynomial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1730395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smtClean="0"/>
              <a:t>Why almost?</a:t>
            </a:r>
          </a:p>
          <a:p>
            <a:pPr algn="l" rtl="0"/>
            <a:r>
              <a:rPr lang="en-US" sz="2400" dirty="0" smtClean="0"/>
              <a:t>There is a difficulty resulting from the contraction, this is illustrated in the next example</a:t>
            </a:r>
          </a:p>
          <a:p>
            <a:pPr algn="l" rtl="0"/>
            <a:r>
              <a:rPr lang="en-US" sz="2400" dirty="0" smtClean="0"/>
              <a:t>Assume M is very large, arc costs a 0 and the initial flow is 0.</a:t>
            </a:r>
          </a:p>
          <a:p>
            <a:pPr marL="0" indent="0" algn="l" rtl="0">
              <a:buNone/>
            </a:pPr>
            <a:endParaRPr lang="en-US" sz="2400" dirty="0" smtClean="0"/>
          </a:p>
        </p:txBody>
      </p:sp>
      <p:grpSp>
        <p:nvGrpSpPr>
          <p:cNvPr id="21" name="Group 20"/>
          <p:cNvGrpSpPr/>
          <p:nvPr/>
        </p:nvGrpSpPr>
        <p:grpSpPr>
          <a:xfrm>
            <a:off x="2627785" y="3501008"/>
            <a:ext cx="3651522" cy="2676996"/>
            <a:chOff x="2627785" y="3501008"/>
            <a:chExt cx="3651522" cy="2676996"/>
          </a:xfrm>
        </p:grpSpPr>
        <p:grpSp>
          <p:nvGrpSpPr>
            <p:cNvPr id="22" name="Group 21"/>
            <p:cNvGrpSpPr/>
            <p:nvPr/>
          </p:nvGrpSpPr>
          <p:grpSpPr>
            <a:xfrm>
              <a:off x="2627785" y="3741435"/>
              <a:ext cx="3536750" cy="2063829"/>
              <a:chOff x="2627785" y="3330595"/>
              <a:chExt cx="3536750" cy="2063829"/>
            </a:xfrm>
          </p:grpSpPr>
          <p:sp>
            <p:nvSpPr>
              <p:cNvPr id="30" name="Text Box 35"/>
              <p:cNvSpPr txBox="1">
                <a:spLocks noChangeArrowheads="1"/>
              </p:cNvSpPr>
              <p:nvPr/>
            </p:nvSpPr>
            <p:spPr bwMode="auto">
              <a:xfrm>
                <a:off x="2627785" y="4215377"/>
                <a:ext cx="7332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dirty="0">
                    <a:solidFill>
                      <a:schemeClr val="accent2"/>
                    </a:solidFill>
                    <a:latin typeface="Comic Sans MS" pitchFamily="66" charset="0"/>
                  </a:rPr>
                  <a:t>4</a:t>
                </a:r>
                <a:r>
                  <a:rPr lang="en-US" dirty="0" smtClean="0">
                    <a:solidFill>
                      <a:schemeClr val="accent2"/>
                    </a:solidFill>
                    <a:latin typeface="Comic Sans MS" pitchFamily="66" charset="0"/>
                  </a:rPr>
                  <a:t>M</a:t>
                </a:r>
                <a:endParaRPr lang="en-US" sz="2400" dirty="0">
                  <a:latin typeface="Comic Sans MS" pitchFamily="66" charset="0"/>
                </a:endParaRPr>
              </a:p>
            </p:txBody>
          </p:sp>
          <p:sp>
            <p:nvSpPr>
              <p:cNvPr id="31" name="Text Box 36"/>
              <p:cNvSpPr txBox="1">
                <a:spLocks noChangeArrowheads="1"/>
              </p:cNvSpPr>
              <p:nvPr/>
            </p:nvSpPr>
            <p:spPr bwMode="auto">
              <a:xfrm>
                <a:off x="4449241" y="4805251"/>
                <a:ext cx="62681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Comic Sans MS" pitchFamily="66" charset="0"/>
                  </a:rPr>
                  <a:t>4M</a:t>
                </a:r>
                <a:endParaRPr lang="en-US" sz="2400" dirty="0">
                  <a:latin typeface="Comic Sans MS" pitchFamily="66" charset="0"/>
                </a:endParaRPr>
              </a:p>
            </p:txBody>
          </p:sp>
          <p:sp>
            <p:nvSpPr>
              <p:cNvPr id="32" name="Text Box 40"/>
              <p:cNvSpPr txBox="1">
                <a:spLocks noChangeArrowheads="1"/>
              </p:cNvSpPr>
              <p:nvPr/>
            </p:nvSpPr>
            <p:spPr bwMode="auto">
              <a:xfrm>
                <a:off x="4447654" y="3330595"/>
                <a:ext cx="62840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Comic Sans MS" pitchFamily="66" charset="0"/>
                  </a:rPr>
                  <a:t>8M</a:t>
                </a:r>
                <a:endParaRPr lang="en-US" sz="2400" dirty="0">
                  <a:latin typeface="Comic Sans MS" pitchFamily="66" charset="0"/>
                </a:endParaRPr>
              </a:p>
            </p:txBody>
          </p:sp>
          <p:sp>
            <p:nvSpPr>
              <p:cNvPr id="38" name="Oval 42"/>
              <p:cNvSpPr>
                <a:spLocks noChangeAspect="1" noChangeArrowheads="1"/>
              </p:cNvSpPr>
              <p:nvPr/>
            </p:nvSpPr>
            <p:spPr bwMode="auto">
              <a:xfrm>
                <a:off x="5780360" y="3476873"/>
                <a:ext cx="384175" cy="38417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39" name="Oval 43"/>
              <p:cNvSpPr>
                <a:spLocks noChangeAspect="1" noChangeArrowheads="1"/>
              </p:cNvSpPr>
              <p:nvPr/>
            </p:nvSpPr>
            <p:spPr bwMode="auto">
              <a:xfrm>
                <a:off x="5761310" y="5010249"/>
                <a:ext cx="384175" cy="38417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40" name="Oval 45"/>
              <p:cNvSpPr>
                <a:spLocks noChangeAspect="1" noChangeArrowheads="1"/>
              </p:cNvSpPr>
              <p:nvPr/>
            </p:nvSpPr>
            <p:spPr bwMode="auto">
              <a:xfrm>
                <a:off x="3179713" y="5006747"/>
                <a:ext cx="384175" cy="38417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dirty="0" smtClean="0"/>
                  <a:t>3</a:t>
                </a:r>
                <a:endParaRPr lang="en-US" dirty="0"/>
              </a:p>
            </p:txBody>
          </p:sp>
          <p:cxnSp>
            <p:nvCxnSpPr>
              <p:cNvPr id="41" name="AutoShape 49"/>
              <p:cNvCxnSpPr>
                <a:cxnSpLocks noChangeShapeType="1"/>
                <a:stCxn id="38" idx="2"/>
                <a:endCxn id="44" idx="6"/>
              </p:cNvCxnSpPr>
              <p:nvPr/>
            </p:nvCxnSpPr>
            <p:spPr bwMode="auto">
              <a:xfrm flipH="1" flipV="1">
                <a:off x="3553098" y="3666897"/>
                <a:ext cx="2227262" cy="206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/>
                <a:tailEnd type="none" w="med" len="med"/>
              </a:ln>
            </p:spPr>
          </p:cxnSp>
          <p:cxnSp>
            <p:nvCxnSpPr>
              <p:cNvPr id="42" name="AutoShape 53"/>
              <p:cNvCxnSpPr>
                <a:cxnSpLocks noChangeShapeType="1"/>
                <a:stCxn id="40" idx="6"/>
                <a:endCxn id="39" idx="2"/>
              </p:cNvCxnSpPr>
              <p:nvPr/>
            </p:nvCxnSpPr>
            <p:spPr bwMode="auto">
              <a:xfrm>
                <a:off x="3563888" y="5198835"/>
                <a:ext cx="2197422" cy="350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3" name="AutoShape 54"/>
              <p:cNvCxnSpPr>
                <a:cxnSpLocks noChangeShapeType="1"/>
                <a:stCxn id="44" idx="4"/>
                <a:endCxn id="40" idx="0"/>
              </p:cNvCxnSpPr>
              <p:nvPr/>
            </p:nvCxnSpPr>
            <p:spPr bwMode="auto">
              <a:xfrm>
                <a:off x="3361011" y="3858984"/>
                <a:ext cx="10790" cy="114776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/>
                <a:tailEnd type="none" w="med" len="med"/>
              </a:ln>
            </p:spPr>
          </p:cxnSp>
          <p:sp>
            <p:nvSpPr>
              <p:cNvPr id="44" name="Oval 56"/>
              <p:cNvSpPr>
                <a:spLocks noChangeAspect="1" noChangeArrowheads="1"/>
              </p:cNvSpPr>
              <p:nvPr/>
            </p:nvSpPr>
            <p:spPr bwMode="auto">
              <a:xfrm>
                <a:off x="3168923" y="3474809"/>
                <a:ext cx="384175" cy="38417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dirty="0"/>
                  <a:t>1</a:t>
                </a:r>
              </a:p>
            </p:txBody>
          </p:sp>
        </p:grpSp>
        <p:sp>
          <p:nvSpPr>
            <p:cNvPr id="25" name="Text Box 40"/>
            <p:cNvSpPr txBox="1">
              <a:spLocks noChangeArrowheads="1"/>
            </p:cNvSpPr>
            <p:nvPr/>
          </p:nvSpPr>
          <p:spPr bwMode="auto">
            <a:xfrm>
              <a:off x="2720677" y="3563724"/>
              <a:ext cx="9872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dirty="0">
                  <a:solidFill>
                    <a:schemeClr val="accent2"/>
                  </a:solidFill>
                  <a:latin typeface="Comic Sans MS" pitchFamily="66" charset="0"/>
                </a:rPr>
                <a:t>4</a:t>
              </a:r>
              <a:r>
                <a:rPr lang="en-US" dirty="0" smtClean="0">
                  <a:solidFill>
                    <a:schemeClr val="accent2"/>
                  </a:solidFill>
                  <a:latin typeface="Comic Sans MS" pitchFamily="66" charset="0"/>
                </a:rPr>
                <a:t>M-1</a:t>
              </a:r>
              <a:endParaRPr lang="en-US" sz="2400" dirty="0">
                <a:latin typeface="Comic Sans MS" pitchFamily="66" charset="0"/>
              </a:endParaRPr>
            </a:p>
          </p:txBody>
        </p:sp>
        <p:sp>
          <p:nvSpPr>
            <p:cNvPr id="27" name="Text Box 40"/>
            <p:cNvSpPr txBox="1">
              <a:spLocks noChangeArrowheads="1"/>
            </p:cNvSpPr>
            <p:nvPr/>
          </p:nvSpPr>
          <p:spPr bwMode="auto">
            <a:xfrm>
              <a:off x="3216994" y="5805264"/>
              <a:ext cx="3468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dirty="0" smtClean="0">
                  <a:solidFill>
                    <a:schemeClr val="accent2"/>
                  </a:solidFill>
                  <a:latin typeface="Comic Sans MS" pitchFamily="66" charset="0"/>
                </a:rPr>
                <a:t>1</a:t>
              </a:r>
              <a:endParaRPr lang="en-US" sz="2400" dirty="0">
                <a:latin typeface="Comic Sans MS" pitchFamily="66" charset="0"/>
              </a:endParaRPr>
            </a:p>
          </p:txBody>
        </p:sp>
        <p:sp>
          <p:nvSpPr>
            <p:cNvPr id="28" name="Text Box 40"/>
            <p:cNvSpPr txBox="1">
              <a:spLocks noChangeArrowheads="1"/>
            </p:cNvSpPr>
            <p:nvPr/>
          </p:nvSpPr>
          <p:spPr bwMode="auto">
            <a:xfrm>
              <a:off x="5076056" y="3501008"/>
              <a:ext cx="9872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dirty="0" smtClean="0">
                  <a:solidFill>
                    <a:schemeClr val="accent2"/>
                  </a:solidFill>
                  <a:latin typeface="Comic Sans MS" pitchFamily="66" charset="0"/>
                </a:rPr>
                <a:t>-1</a:t>
              </a:r>
              <a:endParaRPr lang="en-US" sz="2400" dirty="0">
                <a:latin typeface="Comic Sans MS" pitchFamily="66" charset="0"/>
              </a:endParaRPr>
            </a:p>
          </p:txBody>
        </p:sp>
        <p:sp>
          <p:nvSpPr>
            <p:cNvPr id="29" name="Text Box 40"/>
            <p:cNvSpPr txBox="1">
              <a:spLocks noChangeArrowheads="1"/>
            </p:cNvSpPr>
            <p:nvPr/>
          </p:nvSpPr>
          <p:spPr bwMode="auto">
            <a:xfrm>
              <a:off x="5292080" y="5808672"/>
              <a:ext cx="9872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dirty="0" smtClean="0">
                  <a:solidFill>
                    <a:schemeClr val="accent2"/>
                  </a:solidFill>
                  <a:latin typeface="Comic Sans MS" pitchFamily="66" charset="0"/>
                </a:rPr>
                <a:t>-4M+1</a:t>
              </a:r>
              <a:endParaRPr lang="en-US" sz="2400" dirty="0">
                <a:latin typeface="Comic Sans MS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438566" y="4659039"/>
                <a:ext cx="2057807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>
                        <a:solidFill>
                          <a:schemeClr val="accent2"/>
                        </a:solidFill>
                        <a:latin typeface="Cambria Math"/>
                      </a:rPr>
                      <m:t>4</m:t>
                    </m:r>
                    <m:r>
                      <a:rPr lang="en-US">
                        <a:solidFill>
                          <a:schemeClr val="accent2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  <a:latin typeface="Comic Sans MS" pitchFamily="66" charset="0"/>
                  </a:rPr>
                  <a:t>-Scaling Phase</a:t>
                </a:r>
                <a:endParaRPr lang="he-IL" dirty="0">
                  <a:solidFill>
                    <a:schemeClr val="accent2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566" y="4659039"/>
                <a:ext cx="2057807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6557" r="-2959" b="-2623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709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Nearing strongly polynomial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1730395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smtClean="0"/>
              <a:t>Why almost?</a:t>
            </a:r>
          </a:p>
          <a:p>
            <a:pPr algn="l" rtl="0"/>
            <a:r>
              <a:rPr lang="en-US" sz="2400" dirty="0" smtClean="0"/>
              <a:t>There is a difficulty resulting from the contraction, this is illustrated in the next example</a:t>
            </a:r>
          </a:p>
          <a:p>
            <a:pPr algn="l" rtl="0"/>
            <a:r>
              <a:rPr lang="en-US" sz="2400" dirty="0" smtClean="0"/>
              <a:t>Assume M is very large, arc costs a 0 and the initial flow is 0.</a:t>
            </a:r>
          </a:p>
          <a:p>
            <a:pPr marL="0" indent="0" algn="l" rtl="0">
              <a:buNone/>
            </a:pPr>
            <a:endParaRPr lang="en-US" sz="2400" dirty="0" smtClean="0"/>
          </a:p>
        </p:txBody>
      </p:sp>
      <p:grpSp>
        <p:nvGrpSpPr>
          <p:cNvPr id="21" name="Group 20"/>
          <p:cNvGrpSpPr/>
          <p:nvPr/>
        </p:nvGrpSpPr>
        <p:grpSpPr>
          <a:xfrm>
            <a:off x="2627785" y="3501008"/>
            <a:ext cx="3651522" cy="2676996"/>
            <a:chOff x="2627785" y="3501008"/>
            <a:chExt cx="3651522" cy="2676996"/>
          </a:xfrm>
        </p:grpSpPr>
        <p:grpSp>
          <p:nvGrpSpPr>
            <p:cNvPr id="22" name="Group 21"/>
            <p:cNvGrpSpPr/>
            <p:nvPr/>
          </p:nvGrpSpPr>
          <p:grpSpPr>
            <a:xfrm>
              <a:off x="2627785" y="3741435"/>
              <a:ext cx="3536750" cy="2063829"/>
              <a:chOff x="2627785" y="3330595"/>
              <a:chExt cx="3536750" cy="2063829"/>
            </a:xfrm>
          </p:grpSpPr>
          <p:sp>
            <p:nvSpPr>
              <p:cNvPr id="30" name="Text Box 35"/>
              <p:cNvSpPr txBox="1">
                <a:spLocks noChangeArrowheads="1"/>
              </p:cNvSpPr>
              <p:nvPr/>
            </p:nvSpPr>
            <p:spPr bwMode="auto">
              <a:xfrm>
                <a:off x="2627785" y="4215377"/>
                <a:ext cx="7332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Comic Sans MS" pitchFamily="66" charset="0"/>
                  </a:rPr>
                  <a:t>2M</a:t>
                </a:r>
                <a:endParaRPr lang="en-US" sz="2400" dirty="0">
                  <a:latin typeface="Comic Sans MS" pitchFamily="66" charset="0"/>
                </a:endParaRPr>
              </a:p>
            </p:txBody>
          </p:sp>
          <p:sp>
            <p:nvSpPr>
              <p:cNvPr id="31" name="Text Box 36"/>
              <p:cNvSpPr txBox="1">
                <a:spLocks noChangeArrowheads="1"/>
              </p:cNvSpPr>
              <p:nvPr/>
            </p:nvSpPr>
            <p:spPr bwMode="auto">
              <a:xfrm>
                <a:off x="4449241" y="4805251"/>
                <a:ext cx="62681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Comic Sans MS" pitchFamily="66" charset="0"/>
                  </a:rPr>
                  <a:t>6M</a:t>
                </a:r>
                <a:endParaRPr lang="en-US" sz="2400" dirty="0">
                  <a:latin typeface="Comic Sans MS" pitchFamily="66" charset="0"/>
                </a:endParaRPr>
              </a:p>
            </p:txBody>
          </p:sp>
          <p:sp>
            <p:nvSpPr>
              <p:cNvPr id="32" name="Text Box 40"/>
              <p:cNvSpPr txBox="1">
                <a:spLocks noChangeArrowheads="1"/>
              </p:cNvSpPr>
              <p:nvPr/>
            </p:nvSpPr>
            <p:spPr bwMode="auto">
              <a:xfrm>
                <a:off x="4447654" y="3330595"/>
                <a:ext cx="62840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Comic Sans MS" pitchFamily="66" charset="0"/>
                  </a:rPr>
                  <a:t>8M</a:t>
                </a:r>
                <a:endParaRPr lang="en-US" sz="2400" dirty="0">
                  <a:latin typeface="Comic Sans MS" pitchFamily="66" charset="0"/>
                </a:endParaRPr>
              </a:p>
            </p:txBody>
          </p:sp>
          <p:sp>
            <p:nvSpPr>
              <p:cNvPr id="38" name="Oval 42"/>
              <p:cNvSpPr>
                <a:spLocks noChangeAspect="1" noChangeArrowheads="1"/>
              </p:cNvSpPr>
              <p:nvPr/>
            </p:nvSpPr>
            <p:spPr bwMode="auto">
              <a:xfrm>
                <a:off x="5780360" y="3476873"/>
                <a:ext cx="384175" cy="38417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39" name="Oval 43"/>
              <p:cNvSpPr>
                <a:spLocks noChangeAspect="1" noChangeArrowheads="1"/>
              </p:cNvSpPr>
              <p:nvPr/>
            </p:nvSpPr>
            <p:spPr bwMode="auto">
              <a:xfrm>
                <a:off x="5761310" y="5010249"/>
                <a:ext cx="384175" cy="38417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40" name="Oval 45"/>
              <p:cNvSpPr>
                <a:spLocks noChangeAspect="1" noChangeArrowheads="1"/>
              </p:cNvSpPr>
              <p:nvPr/>
            </p:nvSpPr>
            <p:spPr bwMode="auto">
              <a:xfrm>
                <a:off x="3179713" y="5006747"/>
                <a:ext cx="384175" cy="38417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dirty="0" smtClean="0"/>
                  <a:t>3</a:t>
                </a:r>
                <a:endParaRPr lang="en-US" dirty="0"/>
              </a:p>
            </p:txBody>
          </p:sp>
          <p:cxnSp>
            <p:nvCxnSpPr>
              <p:cNvPr id="41" name="AutoShape 49"/>
              <p:cNvCxnSpPr>
                <a:cxnSpLocks noChangeShapeType="1"/>
                <a:stCxn id="38" idx="2"/>
                <a:endCxn id="44" idx="6"/>
              </p:cNvCxnSpPr>
              <p:nvPr/>
            </p:nvCxnSpPr>
            <p:spPr bwMode="auto">
              <a:xfrm flipH="1" flipV="1">
                <a:off x="3553098" y="3666897"/>
                <a:ext cx="2227262" cy="206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/>
                <a:tailEnd type="none" w="med" len="med"/>
              </a:ln>
            </p:spPr>
          </p:cxnSp>
          <p:cxnSp>
            <p:nvCxnSpPr>
              <p:cNvPr id="42" name="AutoShape 53"/>
              <p:cNvCxnSpPr>
                <a:cxnSpLocks noChangeShapeType="1"/>
                <a:stCxn id="40" idx="6"/>
                <a:endCxn id="39" idx="2"/>
              </p:cNvCxnSpPr>
              <p:nvPr/>
            </p:nvCxnSpPr>
            <p:spPr bwMode="auto">
              <a:xfrm>
                <a:off x="3563888" y="5198835"/>
                <a:ext cx="2197422" cy="350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3" name="AutoShape 54"/>
              <p:cNvCxnSpPr>
                <a:cxnSpLocks noChangeShapeType="1"/>
                <a:stCxn id="44" idx="4"/>
                <a:endCxn id="40" idx="0"/>
              </p:cNvCxnSpPr>
              <p:nvPr/>
            </p:nvCxnSpPr>
            <p:spPr bwMode="auto">
              <a:xfrm>
                <a:off x="3361011" y="3858984"/>
                <a:ext cx="10790" cy="114776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/>
                <a:tailEnd type="none" w="med" len="med"/>
              </a:ln>
            </p:spPr>
          </p:cxnSp>
          <p:sp>
            <p:nvSpPr>
              <p:cNvPr id="44" name="Oval 56"/>
              <p:cNvSpPr>
                <a:spLocks noChangeAspect="1" noChangeArrowheads="1"/>
              </p:cNvSpPr>
              <p:nvPr/>
            </p:nvSpPr>
            <p:spPr bwMode="auto">
              <a:xfrm>
                <a:off x="3168923" y="3474809"/>
                <a:ext cx="384175" cy="38417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dirty="0"/>
                  <a:t>1</a:t>
                </a:r>
              </a:p>
            </p:txBody>
          </p:sp>
        </p:grpSp>
        <p:sp>
          <p:nvSpPr>
            <p:cNvPr id="25" name="Text Box 40"/>
            <p:cNvSpPr txBox="1">
              <a:spLocks noChangeArrowheads="1"/>
            </p:cNvSpPr>
            <p:nvPr/>
          </p:nvSpPr>
          <p:spPr bwMode="auto">
            <a:xfrm>
              <a:off x="2720677" y="3563724"/>
              <a:ext cx="9872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dirty="0" smtClean="0">
                  <a:solidFill>
                    <a:schemeClr val="accent2"/>
                  </a:solidFill>
                  <a:latin typeface="Comic Sans MS" pitchFamily="66" charset="0"/>
                </a:rPr>
                <a:t>2M-1</a:t>
              </a:r>
              <a:endParaRPr lang="en-US" sz="2400" dirty="0">
                <a:latin typeface="Comic Sans MS" pitchFamily="66" charset="0"/>
              </a:endParaRPr>
            </a:p>
          </p:txBody>
        </p:sp>
        <p:sp>
          <p:nvSpPr>
            <p:cNvPr id="27" name="Text Box 40"/>
            <p:cNvSpPr txBox="1">
              <a:spLocks noChangeArrowheads="1"/>
            </p:cNvSpPr>
            <p:nvPr/>
          </p:nvSpPr>
          <p:spPr bwMode="auto">
            <a:xfrm>
              <a:off x="3216994" y="5805264"/>
              <a:ext cx="3468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dirty="0" smtClean="0">
                  <a:solidFill>
                    <a:schemeClr val="accent2"/>
                  </a:solidFill>
                  <a:latin typeface="Comic Sans MS" pitchFamily="66" charset="0"/>
                </a:rPr>
                <a:t>1</a:t>
              </a:r>
              <a:endParaRPr lang="en-US" sz="2400" dirty="0">
                <a:latin typeface="Comic Sans MS" pitchFamily="66" charset="0"/>
              </a:endParaRPr>
            </a:p>
          </p:txBody>
        </p:sp>
        <p:sp>
          <p:nvSpPr>
            <p:cNvPr id="28" name="Text Box 40"/>
            <p:cNvSpPr txBox="1">
              <a:spLocks noChangeArrowheads="1"/>
            </p:cNvSpPr>
            <p:nvPr/>
          </p:nvSpPr>
          <p:spPr bwMode="auto">
            <a:xfrm>
              <a:off x="5076056" y="3501008"/>
              <a:ext cx="9872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dirty="0" smtClean="0">
                  <a:solidFill>
                    <a:schemeClr val="accent2"/>
                  </a:solidFill>
                  <a:latin typeface="Comic Sans MS" pitchFamily="66" charset="0"/>
                </a:rPr>
                <a:t>-1</a:t>
              </a:r>
              <a:endParaRPr lang="en-US" sz="2400" dirty="0">
                <a:latin typeface="Comic Sans MS" pitchFamily="66" charset="0"/>
              </a:endParaRPr>
            </a:p>
          </p:txBody>
        </p:sp>
        <p:sp>
          <p:nvSpPr>
            <p:cNvPr id="29" name="Text Box 40"/>
            <p:cNvSpPr txBox="1">
              <a:spLocks noChangeArrowheads="1"/>
            </p:cNvSpPr>
            <p:nvPr/>
          </p:nvSpPr>
          <p:spPr bwMode="auto">
            <a:xfrm>
              <a:off x="5292080" y="5808672"/>
              <a:ext cx="9872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dirty="0" smtClean="0">
                  <a:solidFill>
                    <a:schemeClr val="accent2"/>
                  </a:solidFill>
                  <a:latin typeface="Comic Sans MS" pitchFamily="66" charset="0"/>
                </a:rPr>
                <a:t>-2M+1</a:t>
              </a:r>
              <a:endParaRPr lang="en-US" sz="2400" dirty="0">
                <a:latin typeface="Comic Sans MS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438566" y="4659039"/>
                <a:ext cx="2057807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>
                        <a:solidFill>
                          <a:schemeClr val="accent2"/>
                        </a:solidFill>
                        <a:latin typeface="Cambria Math"/>
                      </a:rPr>
                      <m:t>2</m:t>
                    </m:r>
                    <m:r>
                      <a:rPr lang="en-US">
                        <a:solidFill>
                          <a:schemeClr val="accent2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  <a:latin typeface="Comic Sans MS" pitchFamily="66" charset="0"/>
                  </a:rPr>
                  <a:t>-Scaling Phase</a:t>
                </a:r>
                <a:endParaRPr lang="he-IL" dirty="0">
                  <a:solidFill>
                    <a:schemeClr val="accent2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566" y="4659039"/>
                <a:ext cx="2057807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6557" r="-2959" b="-2623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29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Nearing strongly polynomial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1730395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smtClean="0"/>
              <a:t>Why almost?</a:t>
            </a:r>
          </a:p>
          <a:p>
            <a:pPr algn="l" rtl="0"/>
            <a:r>
              <a:rPr lang="en-US" sz="2400" dirty="0" smtClean="0"/>
              <a:t>There is a difficulty resulting from the contraction, this is illustrated in the next example</a:t>
            </a:r>
          </a:p>
          <a:p>
            <a:pPr algn="l" rtl="0"/>
            <a:r>
              <a:rPr lang="en-US" sz="2400" dirty="0" smtClean="0"/>
              <a:t>Assume M is very large, arc costs a 0 and the initial flow is 0.</a:t>
            </a:r>
          </a:p>
          <a:p>
            <a:pPr marL="0" indent="0" algn="l" rtl="0">
              <a:buNone/>
            </a:pPr>
            <a:endParaRPr lang="en-US" sz="2400" dirty="0" smtClean="0"/>
          </a:p>
        </p:txBody>
      </p:sp>
      <p:grpSp>
        <p:nvGrpSpPr>
          <p:cNvPr id="21" name="Group 20"/>
          <p:cNvGrpSpPr/>
          <p:nvPr/>
        </p:nvGrpSpPr>
        <p:grpSpPr>
          <a:xfrm>
            <a:off x="2627785" y="3501008"/>
            <a:ext cx="3651522" cy="2676996"/>
            <a:chOff x="2627785" y="3501008"/>
            <a:chExt cx="3651522" cy="2676996"/>
          </a:xfrm>
        </p:grpSpPr>
        <p:grpSp>
          <p:nvGrpSpPr>
            <p:cNvPr id="22" name="Group 21"/>
            <p:cNvGrpSpPr/>
            <p:nvPr/>
          </p:nvGrpSpPr>
          <p:grpSpPr>
            <a:xfrm>
              <a:off x="2627785" y="3741435"/>
              <a:ext cx="3536750" cy="2063829"/>
              <a:chOff x="2627785" y="3330595"/>
              <a:chExt cx="3536750" cy="2063829"/>
            </a:xfrm>
          </p:grpSpPr>
          <p:sp>
            <p:nvSpPr>
              <p:cNvPr id="30" name="Text Box 35"/>
              <p:cNvSpPr txBox="1">
                <a:spLocks noChangeArrowheads="1"/>
              </p:cNvSpPr>
              <p:nvPr/>
            </p:nvSpPr>
            <p:spPr bwMode="auto">
              <a:xfrm>
                <a:off x="2627785" y="4215377"/>
                <a:ext cx="7332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Comic Sans MS" pitchFamily="66" charset="0"/>
                  </a:rPr>
                  <a:t>M</a:t>
                </a:r>
                <a:endParaRPr lang="en-US" sz="2400" dirty="0">
                  <a:latin typeface="Comic Sans MS" pitchFamily="66" charset="0"/>
                </a:endParaRPr>
              </a:p>
            </p:txBody>
          </p:sp>
          <p:sp>
            <p:nvSpPr>
              <p:cNvPr id="31" name="Text Box 36"/>
              <p:cNvSpPr txBox="1">
                <a:spLocks noChangeArrowheads="1"/>
              </p:cNvSpPr>
              <p:nvPr/>
            </p:nvSpPr>
            <p:spPr bwMode="auto">
              <a:xfrm>
                <a:off x="4449241" y="4805251"/>
                <a:ext cx="62681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Comic Sans MS" pitchFamily="66" charset="0"/>
                  </a:rPr>
                  <a:t>7M</a:t>
                </a:r>
                <a:endParaRPr lang="en-US" sz="2400" dirty="0">
                  <a:latin typeface="Comic Sans MS" pitchFamily="66" charset="0"/>
                </a:endParaRPr>
              </a:p>
            </p:txBody>
          </p:sp>
          <p:sp>
            <p:nvSpPr>
              <p:cNvPr id="32" name="Text Box 40"/>
              <p:cNvSpPr txBox="1">
                <a:spLocks noChangeArrowheads="1"/>
              </p:cNvSpPr>
              <p:nvPr/>
            </p:nvSpPr>
            <p:spPr bwMode="auto">
              <a:xfrm>
                <a:off x="4447654" y="3330595"/>
                <a:ext cx="62840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Comic Sans MS" pitchFamily="66" charset="0"/>
                  </a:rPr>
                  <a:t>8M</a:t>
                </a:r>
                <a:endParaRPr lang="en-US" sz="2400" dirty="0">
                  <a:latin typeface="Comic Sans MS" pitchFamily="66" charset="0"/>
                </a:endParaRPr>
              </a:p>
            </p:txBody>
          </p:sp>
          <p:sp>
            <p:nvSpPr>
              <p:cNvPr id="38" name="Oval 42"/>
              <p:cNvSpPr>
                <a:spLocks noChangeAspect="1" noChangeArrowheads="1"/>
              </p:cNvSpPr>
              <p:nvPr/>
            </p:nvSpPr>
            <p:spPr bwMode="auto">
              <a:xfrm>
                <a:off x="5780360" y="3476873"/>
                <a:ext cx="384175" cy="38417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39" name="Oval 43"/>
              <p:cNvSpPr>
                <a:spLocks noChangeAspect="1" noChangeArrowheads="1"/>
              </p:cNvSpPr>
              <p:nvPr/>
            </p:nvSpPr>
            <p:spPr bwMode="auto">
              <a:xfrm>
                <a:off x="5761310" y="5010249"/>
                <a:ext cx="384175" cy="38417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40" name="Oval 45"/>
              <p:cNvSpPr>
                <a:spLocks noChangeAspect="1" noChangeArrowheads="1"/>
              </p:cNvSpPr>
              <p:nvPr/>
            </p:nvSpPr>
            <p:spPr bwMode="auto">
              <a:xfrm>
                <a:off x="3179713" y="5006747"/>
                <a:ext cx="384175" cy="38417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dirty="0" smtClean="0"/>
                  <a:t>3</a:t>
                </a:r>
                <a:endParaRPr lang="en-US" dirty="0"/>
              </a:p>
            </p:txBody>
          </p:sp>
          <p:cxnSp>
            <p:nvCxnSpPr>
              <p:cNvPr id="41" name="AutoShape 49"/>
              <p:cNvCxnSpPr>
                <a:cxnSpLocks noChangeShapeType="1"/>
                <a:stCxn id="38" idx="2"/>
                <a:endCxn id="44" idx="6"/>
              </p:cNvCxnSpPr>
              <p:nvPr/>
            </p:nvCxnSpPr>
            <p:spPr bwMode="auto">
              <a:xfrm flipH="1" flipV="1">
                <a:off x="3553098" y="3666897"/>
                <a:ext cx="2227262" cy="206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/>
                <a:tailEnd type="none" w="med" len="med"/>
              </a:ln>
            </p:spPr>
          </p:cxnSp>
          <p:cxnSp>
            <p:nvCxnSpPr>
              <p:cNvPr id="42" name="AutoShape 53"/>
              <p:cNvCxnSpPr>
                <a:cxnSpLocks noChangeShapeType="1"/>
                <a:stCxn id="40" idx="6"/>
                <a:endCxn id="39" idx="2"/>
              </p:cNvCxnSpPr>
              <p:nvPr/>
            </p:nvCxnSpPr>
            <p:spPr bwMode="auto">
              <a:xfrm>
                <a:off x="3563888" y="5198835"/>
                <a:ext cx="2197422" cy="350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3" name="AutoShape 54"/>
              <p:cNvCxnSpPr>
                <a:cxnSpLocks noChangeShapeType="1"/>
                <a:stCxn id="44" idx="4"/>
                <a:endCxn id="40" idx="0"/>
              </p:cNvCxnSpPr>
              <p:nvPr/>
            </p:nvCxnSpPr>
            <p:spPr bwMode="auto">
              <a:xfrm>
                <a:off x="3361011" y="3858984"/>
                <a:ext cx="10790" cy="114776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/>
                <a:tailEnd type="none" w="med" len="med"/>
              </a:ln>
            </p:spPr>
          </p:cxnSp>
          <p:sp>
            <p:nvSpPr>
              <p:cNvPr id="44" name="Oval 56"/>
              <p:cNvSpPr>
                <a:spLocks noChangeAspect="1" noChangeArrowheads="1"/>
              </p:cNvSpPr>
              <p:nvPr/>
            </p:nvSpPr>
            <p:spPr bwMode="auto">
              <a:xfrm>
                <a:off x="3168923" y="3474809"/>
                <a:ext cx="384175" cy="38417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dirty="0"/>
                  <a:t>1</a:t>
                </a:r>
              </a:p>
            </p:txBody>
          </p:sp>
        </p:grpSp>
        <p:sp>
          <p:nvSpPr>
            <p:cNvPr id="25" name="Text Box 40"/>
            <p:cNvSpPr txBox="1">
              <a:spLocks noChangeArrowheads="1"/>
            </p:cNvSpPr>
            <p:nvPr/>
          </p:nvSpPr>
          <p:spPr bwMode="auto">
            <a:xfrm>
              <a:off x="2720677" y="3563724"/>
              <a:ext cx="9872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dirty="0" smtClean="0">
                  <a:solidFill>
                    <a:schemeClr val="accent2"/>
                  </a:solidFill>
                  <a:latin typeface="Comic Sans MS" pitchFamily="66" charset="0"/>
                </a:rPr>
                <a:t>M-1</a:t>
              </a:r>
              <a:endParaRPr lang="en-US" sz="2400" dirty="0">
                <a:latin typeface="Comic Sans MS" pitchFamily="66" charset="0"/>
              </a:endParaRPr>
            </a:p>
          </p:txBody>
        </p:sp>
        <p:sp>
          <p:nvSpPr>
            <p:cNvPr id="27" name="Text Box 40"/>
            <p:cNvSpPr txBox="1">
              <a:spLocks noChangeArrowheads="1"/>
            </p:cNvSpPr>
            <p:nvPr/>
          </p:nvSpPr>
          <p:spPr bwMode="auto">
            <a:xfrm>
              <a:off x="3216994" y="5805264"/>
              <a:ext cx="3468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dirty="0" smtClean="0">
                  <a:solidFill>
                    <a:schemeClr val="accent2"/>
                  </a:solidFill>
                  <a:latin typeface="Comic Sans MS" pitchFamily="66" charset="0"/>
                </a:rPr>
                <a:t>1</a:t>
              </a:r>
              <a:endParaRPr lang="en-US" sz="2400" dirty="0">
                <a:latin typeface="Comic Sans MS" pitchFamily="66" charset="0"/>
              </a:endParaRPr>
            </a:p>
          </p:txBody>
        </p:sp>
        <p:sp>
          <p:nvSpPr>
            <p:cNvPr id="28" name="Text Box 40"/>
            <p:cNvSpPr txBox="1">
              <a:spLocks noChangeArrowheads="1"/>
            </p:cNvSpPr>
            <p:nvPr/>
          </p:nvSpPr>
          <p:spPr bwMode="auto">
            <a:xfrm>
              <a:off x="5076056" y="3501008"/>
              <a:ext cx="9872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dirty="0" smtClean="0">
                  <a:solidFill>
                    <a:schemeClr val="accent2"/>
                  </a:solidFill>
                  <a:latin typeface="Comic Sans MS" pitchFamily="66" charset="0"/>
                </a:rPr>
                <a:t>-1</a:t>
              </a:r>
              <a:endParaRPr lang="en-US" sz="2400" dirty="0">
                <a:latin typeface="Comic Sans MS" pitchFamily="66" charset="0"/>
              </a:endParaRPr>
            </a:p>
          </p:txBody>
        </p:sp>
        <p:sp>
          <p:nvSpPr>
            <p:cNvPr id="29" name="Text Box 40"/>
            <p:cNvSpPr txBox="1">
              <a:spLocks noChangeArrowheads="1"/>
            </p:cNvSpPr>
            <p:nvPr/>
          </p:nvSpPr>
          <p:spPr bwMode="auto">
            <a:xfrm>
              <a:off x="5292080" y="5808672"/>
              <a:ext cx="9872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dirty="0" smtClean="0">
                  <a:solidFill>
                    <a:schemeClr val="accent2"/>
                  </a:solidFill>
                  <a:latin typeface="Comic Sans MS" pitchFamily="66" charset="0"/>
                </a:rPr>
                <a:t>-M+1</a:t>
              </a:r>
              <a:endParaRPr lang="en-US" sz="2400" dirty="0">
                <a:latin typeface="Comic Sans MS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566806" y="4659039"/>
                <a:ext cx="1929567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>
                        <a:solidFill>
                          <a:schemeClr val="accent2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  <a:latin typeface="Comic Sans MS" pitchFamily="66" charset="0"/>
                  </a:rPr>
                  <a:t>-Scaling Phase</a:t>
                </a:r>
                <a:endParaRPr lang="he-IL" dirty="0">
                  <a:solidFill>
                    <a:schemeClr val="accent2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806" y="4659039"/>
                <a:ext cx="1929567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6557" r="-2839" b="-2623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128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Nearing strongly polynomial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1730395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smtClean="0"/>
              <a:t>Why almost?</a:t>
            </a:r>
          </a:p>
          <a:p>
            <a:pPr algn="l" rtl="0"/>
            <a:r>
              <a:rPr lang="en-US" sz="2400" dirty="0" smtClean="0"/>
              <a:t>There is a difficulty resulting from the contraction, this is illustrated in the next example</a:t>
            </a:r>
          </a:p>
          <a:p>
            <a:pPr algn="l" rtl="0"/>
            <a:r>
              <a:rPr lang="en-US" sz="2400" dirty="0" smtClean="0"/>
              <a:t>Assume M is very large, arc costs a 0 and the initial flow is 0.</a:t>
            </a:r>
          </a:p>
          <a:p>
            <a:pPr marL="0" indent="0" algn="l" rtl="0">
              <a:buNone/>
            </a:pPr>
            <a:endParaRPr lang="en-US" sz="24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2485971" y="3527984"/>
            <a:ext cx="1409360" cy="3056781"/>
            <a:chOff x="3921103" y="3117815"/>
            <a:chExt cx="1409360" cy="3056781"/>
          </a:xfrm>
        </p:grpSpPr>
        <p:grpSp>
          <p:nvGrpSpPr>
            <p:cNvPr id="33" name="Group 32"/>
            <p:cNvGrpSpPr/>
            <p:nvPr/>
          </p:nvGrpSpPr>
          <p:grpSpPr>
            <a:xfrm>
              <a:off x="4108002" y="3885649"/>
              <a:ext cx="832421" cy="1916113"/>
              <a:chOff x="4108002" y="3474809"/>
              <a:chExt cx="832421" cy="1916113"/>
            </a:xfrm>
          </p:grpSpPr>
          <p:sp>
            <p:nvSpPr>
              <p:cNvPr id="7" name="Text Box 35"/>
              <p:cNvSpPr txBox="1">
                <a:spLocks noChangeArrowheads="1"/>
              </p:cNvSpPr>
              <p:nvPr/>
            </p:nvSpPr>
            <p:spPr bwMode="auto">
              <a:xfrm>
                <a:off x="4108002" y="4215377"/>
                <a:ext cx="64033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Comic Sans MS" pitchFamily="66" charset="0"/>
                  </a:rPr>
                  <a:t>M</a:t>
                </a:r>
                <a:endParaRPr lang="en-US" sz="2400" dirty="0">
                  <a:latin typeface="Comic Sans MS" pitchFamily="66" charset="0"/>
                </a:endParaRPr>
              </a:p>
            </p:txBody>
          </p:sp>
          <p:sp>
            <p:nvSpPr>
              <p:cNvPr id="17" name="Oval 45"/>
              <p:cNvSpPr>
                <a:spLocks noChangeAspect="1" noChangeArrowheads="1"/>
              </p:cNvSpPr>
              <p:nvPr/>
            </p:nvSpPr>
            <p:spPr bwMode="auto">
              <a:xfrm>
                <a:off x="4556248" y="5006747"/>
                <a:ext cx="384175" cy="38417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dirty="0" smtClean="0"/>
                  <a:t>B</a:t>
                </a:r>
                <a:endParaRPr lang="en-US" dirty="0"/>
              </a:p>
            </p:txBody>
          </p:sp>
          <p:cxnSp>
            <p:nvCxnSpPr>
              <p:cNvPr id="24" name="AutoShape 54"/>
              <p:cNvCxnSpPr>
                <a:cxnSpLocks noChangeShapeType="1"/>
                <a:stCxn id="26" idx="4"/>
                <a:endCxn id="17" idx="0"/>
              </p:cNvCxnSpPr>
              <p:nvPr/>
            </p:nvCxnSpPr>
            <p:spPr bwMode="auto">
              <a:xfrm>
                <a:off x="4737546" y="3858984"/>
                <a:ext cx="10790" cy="114776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6" name="Oval 56"/>
              <p:cNvSpPr>
                <a:spLocks noChangeAspect="1" noChangeArrowheads="1"/>
              </p:cNvSpPr>
              <p:nvPr/>
            </p:nvSpPr>
            <p:spPr bwMode="auto">
              <a:xfrm>
                <a:off x="4545458" y="3474809"/>
                <a:ext cx="384175" cy="38417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dirty="0" smtClean="0"/>
                  <a:t>A</a:t>
                </a:r>
                <a:endParaRPr lang="en-US" dirty="0"/>
              </a:p>
            </p:txBody>
          </p:sp>
        </p:grpSp>
        <p:sp>
          <p:nvSpPr>
            <p:cNvPr id="34" name="Text Box 40"/>
            <p:cNvSpPr txBox="1">
              <a:spLocks noChangeArrowheads="1"/>
            </p:cNvSpPr>
            <p:nvPr/>
          </p:nvSpPr>
          <p:spPr bwMode="auto">
            <a:xfrm>
              <a:off x="4097212" y="3563724"/>
              <a:ext cx="9872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dirty="0" smtClean="0">
                  <a:solidFill>
                    <a:schemeClr val="accent2"/>
                  </a:solidFill>
                  <a:latin typeface="Comic Sans MS" pitchFamily="66" charset="0"/>
                </a:rPr>
                <a:t>M-2</a:t>
              </a:r>
              <a:endParaRPr lang="en-US" sz="2400" dirty="0">
                <a:latin typeface="Comic Sans MS" pitchFamily="66" charset="0"/>
              </a:endParaRPr>
            </a:p>
          </p:txBody>
        </p:sp>
        <p:sp>
          <p:nvSpPr>
            <p:cNvPr id="35" name="Text Box 40"/>
            <p:cNvSpPr txBox="1">
              <a:spLocks noChangeArrowheads="1"/>
            </p:cNvSpPr>
            <p:nvPr/>
          </p:nvSpPr>
          <p:spPr bwMode="auto">
            <a:xfrm>
              <a:off x="4220344" y="5805264"/>
              <a:ext cx="8640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dirty="0" smtClean="0">
                  <a:solidFill>
                    <a:schemeClr val="accent2"/>
                  </a:solidFill>
                  <a:latin typeface="Comic Sans MS" pitchFamily="66" charset="0"/>
                </a:rPr>
                <a:t>-M+2</a:t>
              </a:r>
              <a:endParaRPr lang="en-US" sz="2400" dirty="0">
                <a:latin typeface="Comic Sans MS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921103" y="3117815"/>
                  <a:ext cx="1409360" cy="36933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Contraction</m:t>
                        </m:r>
                      </m:oMath>
                    </m:oMathPara>
                  </a14:m>
                  <a:endParaRPr lang="he-IL" dirty="0">
                    <a:solidFill>
                      <a:schemeClr val="accent2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1103" y="3117815"/>
                  <a:ext cx="1409360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extBox 5"/>
          <p:cNvSpPr txBox="1"/>
          <p:nvPr/>
        </p:nvSpPr>
        <p:spPr>
          <a:xfrm>
            <a:off x="4211960" y="3973893"/>
            <a:ext cx="4392488" cy="24929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sz="2400" dirty="0" smtClean="0"/>
              <a:t>b(A) = -2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dirty="0" smtClean="0"/>
              <a:t>b(B) = 2</a:t>
            </a:r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r>
              <a:rPr lang="en-US" sz="2400" dirty="0" smtClean="0">
                <a:solidFill>
                  <a:srgbClr val="FF0000"/>
                </a:solidFill>
              </a:rPr>
              <a:t>It will take O(</a:t>
            </a:r>
            <a:r>
              <a:rPr lang="en-US" sz="2400" dirty="0" err="1" smtClean="0">
                <a:solidFill>
                  <a:srgbClr val="FF0000"/>
                </a:solidFill>
              </a:rPr>
              <a:t>logM</a:t>
            </a:r>
            <a:r>
              <a:rPr lang="en-US" sz="2400" dirty="0" smtClean="0">
                <a:solidFill>
                  <a:srgbClr val="FF0000"/>
                </a:solidFill>
              </a:rPr>
              <a:t>) scaling phases until the arc is strongly feasible and the algorithm terminates.</a:t>
            </a:r>
            <a:endParaRPr lang="he-I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4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Summarize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algn="l" rtl="0"/>
                <a:r>
                  <a:rPr lang="en-US" sz="2800" dirty="0" smtClean="0"/>
                  <a:t>It is possible to create contracted nodes in which the excess/deficit is comparable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∆</m:t>
                    </m:r>
                  </m:oMath>
                </a14:m>
                <a:r>
                  <a:rPr lang="en-US" sz="2800" dirty="0" smtClean="0"/>
                  <a:t> and is much larger then the supply/demand at the node</a:t>
                </a:r>
              </a:p>
              <a:p>
                <a:pPr algn="l" rtl="0"/>
                <a:r>
                  <a:rPr lang="en-US" sz="2800" dirty="0" smtClean="0"/>
                  <a:t>Node can be regenerated a large number of times</a:t>
                </a:r>
              </a:p>
              <a:p>
                <a:pPr algn="l" rtl="0"/>
                <a:r>
                  <a:rPr lang="en-US" sz="2800" dirty="0" smtClean="0"/>
                  <a:t>Occurs infrequently </a:t>
                </a:r>
              </a:p>
              <a:p>
                <a:pPr algn="l" rtl="0"/>
                <a:r>
                  <a:rPr lang="en-US" sz="2800" dirty="0" smtClean="0"/>
                  <a:t>When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=∆−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=−</m:t>
                    </m:r>
                    <m:r>
                      <a:rPr lang="en-US" sz="2800" b="0" i="1" smtClean="0">
                        <a:latin typeface="Cambria Math"/>
                      </a:rPr>
                      <m:t>𝜀</m:t>
                    </m:r>
                  </m:oMath>
                </a14:m>
                <a:r>
                  <a:rPr lang="en-US" sz="2800" b="0" dirty="0" smtClean="0"/>
                  <a:t> for very small positive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endParaRPr lang="en-US" sz="2800" b="0" dirty="0" smtClean="0"/>
              </a:p>
              <a:p>
                <a:pPr algn="l" rtl="0"/>
                <a:r>
                  <a:rPr lang="en-US" sz="2800" dirty="0" smtClean="0"/>
                  <a:t>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</a:rPr>
                      <m:t>e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=−∆+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2800" b="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</a:rPr>
                      <m:t>b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2800" b="0" dirty="0" smtClean="0"/>
                  <a:t> for very small positive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 r="-103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617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We modify the augmentation rules slightly</a:t>
                </a:r>
              </a:p>
              <a:p>
                <a:pPr algn="l" rtl="0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sym typeface="Wingdings" pitchFamily="2" charset="2"/>
                      </a:rPr>
                      <m:t>S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∆</m:t>
                        </m:r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  <a:sym typeface="Wingdings" pitchFamily="2" charset="2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: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𝑒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𝑖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≥</m:t>
                        </m:r>
                        <m:r>
                          <a:rPr lang="en-US" sz="240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𝛼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∆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𝑠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.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𝑡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. </m:t>
                    </m:r>
                    <m:f>
                      <m:fPr>
                        <m:type m:val="lin"/>
                        <m:ctrlPr>
                          <a:rPr lang="en-US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&lt;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𝛼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&lt;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1</m:t>
                    </m:r>
                  </m:oMath>
                </a14:m>
                <a:r>
                  <a:rPr lang="en-US" sz="2400" dirty="0" smtClean="0">
                    <a:ea typeface="Cambria Math"/>
                    <a:sym typeface="Wingdings" pitchFamily="2" charset="2"/>
                  </a:rPr>
                  <a:t>  </a:t>
                </a:r>
                <a:endParaRPr lang="en-US" sz="2400" dirty="0">
                  <a:sym typeface="Wingdings" pitchFamily="2" charset="2"/>
                </a:endParaRPr>
              </a:p>
              <a:p>
                <a:pPr algn="l" rtl="0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sym typeface="Wingdings" pitchFamily="2" charset="2"/>
                      </a:rPr>
                      <m:t>T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∆</m:t>
                        </m:r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  <a:sym typeface="Wingdings" pitchFamily="2" charset="2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: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𝑒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𝑖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≤−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𝛼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∆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 Math"/>
                        <a:sym typeface="Wingdings" pitchFamily="2" charset="2"/>
                      </a:rPr>
                      <m:t>𝑠</m:t>
                    </m:r>
                    <m:r>
                      <a:rPr lang="en-US" sz="2400" i="1">
                        <a:latin typeface="Cambria Math"/>
                        <a:ea typeface="Cambria Math"/>
                        <a:sym typeface="Wingdings" pitchFamily="2" charset="2"/>
                      </a:rPr>
                      <m:t>.</m:t>
                    </m:r>
                    <m:r>
                      <a:rPr lang="en-US" sz="2400" i="1">
                        <a:latin typeface="Cambria Math"/>
                        <a:ea typeface="Cambria Math"/>
                        <a:sym typeface="Wingdings" pitchFamily="2" charset="2"/>
                      </a:rPr>
                      <m:t>𝑡</m:t>
                    </m:r>
                    <m:r>
                      <a:rPr lang="en-US" sz="2400" i="1">
                        <a:latin typeface="Cambria Math"/>
                        <a:ea typeface="Cambria Math"/>
                        <a:sym typeface="Wingdings" pitchFamily="2" charset="2"/>
                      </a:rPr>
                      <m:t>. </m:t>
                    </m:r>
                    <m:f>
                      <m:fPr>
                        <m:type m:val="lin"/>
                        <m:ctrlPr>
                          <a:rPr lang="en-US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  <a:ea typeface="Cambria Math"/>
                        <a:sym typeface="Wingdings" pitchFamily="2" charset="2"/>
                      </a:rPr>
                      <m:t>&lt;</m:t>
                    </m:r>
                    <m:r>
                      <a:rPr lang="en-US" sz="2400" i="1">
                        <a:latin typeface="Cambria Math"/>
                        <a:ea typeface="Cambria Math"/>
                        <a:sym typeface="Wingdings" pitchFamily="2" charset="2"/>
                      </a:rPr>
                      <m:t>𝛼</m:t>
                    </m:r>
                    <m:r>
                      <a:rPr lang="en-US" sz="2400" i="1">
                        <a:latin typeface="Cambria Math"/>
                        <a:ea typeface="Cambria Math"/>
                        <a:sym typeface="Wingdings" pitchFamily="2" charset="2"/>
                      </a:rPr>
                      <m:t>&lt;</m:t>
                    </m:r>
                    <m:r>
                      <a:rPr lang="en-US" sz="2400" i="1">
                        <a:latin typeface="Cambria Math"/>
                        <a:ea typeface="Cambria Math"/>
                        <a:sym typeface="Wingdings" pitchFamily="2" charset="2"/>
                      </a:rPr>
                      <m:t>1</m:t>
                    </m:r>
                  </m:oMath>
                </a14:m>
                <a:endParaRPr lang="en-US" sz="2400" dirty="0" smtClean="0">
                  <a:ea typeface="Cambria Math"/>
                  <a:sym typeface="Wingdings" pitchFamily="2" charset="2"/>
                </a:endParaRPr>
              </a:p>
              <a:p>
                <a:pPr algn="l" rtl="0"/>
                <a:r>
                  <a:rPr lang="en-US" dirty="0" smtClean="0"/>
                  <a:t>This way if a “bad” contraction occurred then we empty the node fast</a:t>
                </a:r>
              </a:p>
              <a:p>
                <a:pPr algn="l" rtl="0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93" t="-11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825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 Cost Flow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𝐺</m:t>
                    </m:r>
                    <m:r>
                      <a:rPr lang="en-US" sz="2800" b="0" i="1" smtClean="0">
                        <a:latin typeface="Cambria Math"/>
                      </a:rPr>
                      <m:t>=(</m:t>
                    </m:r>
                    <m:r>
                      <a:rPr lang="en-US" sz="2800" b="0" i="1" smtClean="0">
                        <a:latin typeface="Cambria Math"/>
                      </a:rPr>
                      <m:t>𝑁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is a directed graph</a:t>
                </a:r>
              </a:p>
              <a:p>
                <a:pPr algn="l" rtl="0">
                  <a:lnSpc>
                    <a:spcPct val="150000"/>
                  </a:lnSpc>
                </a:pPr>
                <a:r>
                  <a:rPr lang="en-US" sz="2800" dirty="0" smtClean="0"/>
                  <a:t>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≥</m:t>
                    </m:r>
                    <m:r>
                      <a:rPr lang="en-US" sz="2800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dirty="0" smtClean="0"/>
                  <a:t> for every arc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endParaRPr lang="en-US" sz="2800" b="0" dirty="0" smtClean="0"/>
              </a:p>
              <a:p>
                <a:pPr algn="l" rtl="0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b="0" dirty="0" smtClean="0"/>
                  <a:t> capacitated arc with capacity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sz="2800" b="0" dirty="0" smtClean="0"/>
              </a:p>
              <a:p>
                <a:pPr algn="l" rt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𝑖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0" dirty="0" smtClean="0"/>
                  <a:t> – supply (or demand) on node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𝑖</m:t>
                    </m:r>
                  </m:oMath>
                </a14:m>
                <a:endParaRPr lang="en-US" sz="2800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400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Algorithm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sz="2800" dirty="0" smtClean="0"/>
                  <a:t>RHS-Scaling algorithm with the following modifications:</a:t>
                </a:r>
              </a:p>
              <a:p>
                <a:pPr lvl="1" algn="l" rtl="0"/>
                <a:r>
                  <a:rPr lang="en-US" sz="2400" dirty="0" smtClean="0"/>
                  <a:t>Contract an arc when it becomes strongly feasible</a:t>
                </a:r>
              </a:p>
              <a:p>
                <a:pPr lvl="1" algn="l" rtl="0"/>
                <a:r>
                  <a:rPr lang="en-US" sz="2400" dirty="0" smtClean="0"/>
                  <a:t>Allow augmentations from nodes with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  <a:sym typeface="Wingdings" pitchFamily="2" charset="2"/>
                      </a:rPr>
                      <m:t>𝑒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𝑖</m:t>
                        </m:r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  <a:sym typeface="Wingdings" pitchFamily="2" charset="2"/>
                      </a:rPr>
                      <m:t>≥</m:t>
                    </m:r>
                    <m:r>
                      <a:rPr lang="en-US" sz="2000" i="1">
                        <a:latin typeface="Cambria Math"/>
                        <a:ea typeface="Cambria Math"/>
                        <a:sym typeface="Wingdings" pitchFamily="2" charset="2"/>
                      </a:rPr>
                      <m:t>𝛼</m:t>
                    </m:r>
                    <m:r>
                      <a:rPr lang="en-US" sz="2000" i="1">
                        <a:latin typeface="Cambria Math"/>
                        <a:ea typeface="Cambria Math"/>
                        <a:sym typeface="Wingdings" pitchFamily="2" charset="2"/>
                      </a:rPr>
                      <m:t>∆</m:t>
                    </m:r>
                  </m:oMath>
                </a14:m>
                <a:r>
                  <a:rPr lang="en-US" sz="2400" dirty="0" smtClean="0"/>
                  <a:t> to nodes with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  <a:sym typeface="Wingdings" pitchFamily="2" charset="2"/>
                      </a:rPr>
                      <m:t>𝑒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𝑗</m:t>
                        </m:r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  <a:sym typeface="Wingdings" pitchFamily="2" charset="2"/>
                      </a:rPr>
                      <m:t>≤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−</m:t>
                    </m:r>
                    <m:r>
                      <a:rPr lang="en-US" sz="2000" i="1">
                        <a:latin typeface="Cambria Math"/>
                        <a:ea typeface="Cambria Math"/>
                        <a:sym typeface="Wingdings" pitchFamily="2" charset="2"/>
                      </a:rPr>
                      <m:t>𝛼</m:t>
                    </m:r>
                    <m:r>
                      <a:rPr lang="en-US" sz="2000" i="1">
                        <a:latin typeface="Cambria Math"/>
                        <a:ea typeface="Cambria Math"/>
                        <a:sym typeface="Wingdings" pitchFamily="2" charset="2"/>
                      </a:rPr>
                      <m:t>∆</m:t>
                    </m:r>
                    <m:r>
                      <a:rPr lang="en-US" sz="2000" b="0" i="0" smtClean="0">
                        <a:latin typeface="Cambria Math"/>
                        <a:ea typeface="Cambria Math"/>
                        <a:sym typeface="Wingdings" pitchFamily="2" charset="2"/>
                      </a:rPr>
                      <m:t>, </m:t>
                    </m:r>
                    <m:r>
                      <a:rPr lang="en-US" sz="2000" b="0" i="0" smtClean="0">
                        <a:latin typeface="Cambria Math"/>
                        <a:ea typeface="Cambria Math"/>
                        <a:sym typeface="Wingdings" pitchFamily="2" charset="2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&lt;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𝛼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&lt;</m:t>
                    </m:r>
                    <m:f>
                      <m:fPr>
                        <m:type m:val="lin"/>
                        <m:ctrlPr>
                          <a:rPr lang="en-US" sz="20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/>
                  <a:t> (</a:t>
                </a: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𝛼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400" dirty="0" smtClean="0"/>
                  <a:t>the algorithm is </a:t>
                </a:r>
                <a:r>
                  <a:rPr lang="en-US" sz="2400" b="1" dirty="0" smtClean="0"/>
                  <a:t>not strongly </a:t>
                </a:r>
                <a:r>
                  <a:rPr lang="en-US" sz="2400" dirty="0" smtClean="0"/>
                  <a:t>polynomial)</a:t>
                </a:r>
              </a:p>
              <a:p>
                <a:pPr lvl="1" algn="l" rtl="0"/>
                <a:r>
                  <a:rPr lang="en-US" sz="2400" dirty="0" smtClean="0"/>
                  <a:t>We no longer require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∆</m:t>
                    </m:r>
                  </m:oMath>
                </a14:m>
                <a:r>
                  <a:rPr lang="en-US" sz="2400" dirty="0" smtClean="0"/>
                  <a:t> to be a power of two and no longer require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∆</m:t>
                    </m:r>
                  </m:oMath>
                </a14:m>
                <a:r>
                  <a:rPr lang="en-US" sz="2400" dirty="0" smtClean="0"/>
                  <a:t> to be divided by 2</a:t>
                </a:r>
              </a:p>
              <a:p>
                <a:pPr lvl="1" algn="l" rtl="0"/>
                <a:r>
                  <a:rPr lang="en-US" sz="2400" dirty="0" smtClean="0"/>
                  <a:t>The strongly polynomial algorithm solves the dual minimum cost flow.</a:t>
                </a:r>
              </a:p>
              <a:p>
                <a:pPr lvl="1" algn="l" rtl="0"/>
                <a:r>
                  <a:rPr lang="en-US" sz="2400" dirty="0" smtClean="0"/>
                  <a:t>When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∆</m:t>
                    </m:r>
                  </m:oMath>
                </a14:m>
                <a:r>
                  <a:rPr lang="en-US" sz="2400" dirty="0" smtClean="0"/>
                  <a:t> is decreased by factor larger then 2 we call that step complete regeneration</a:t>
                </a:r>
                <a:endParaRPr lang="he-IL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5"/>
                <a:stretch>
                  <a:fillRect l="-741" t="-1235" r="-1852" b="-246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515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8" y="-27384"/>
            <a:ext cx="6355680" cy="680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ular Callout 1"/>
              <p:cNvSpPr/>
              <p:nvPr/>
            </p:nvSpPr>
            <p:spPr>
              <a:xfrm>
                <a:off x="4572000" y="332656"/>
                <a:ext cx="3168352" cy="648072"/>
              </a:xfrm>
              <a:prstGeom prst="wedgeRectCallout">
                <a:avLst>
                  <a:gd name="adj1" fmla="val -89501"/>
                  <a:gd name="adj2" fmla="val 37478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Start with initial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∆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equals to max excess</a:t>
                </a:r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ular Callou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32656"/>
                <a:ext cx="3168352" cy="648072"/>
              </a:xfrm>
              <a:prstGeom prst="wedgeRectCallout">
                <a:avLst>
                  <a:gd name="adj1" fmla="val -89501"/>
                  <a:gd name="adj2" fmla="val 37478"/>
                </a:avLst>
              </a:prstGeom>
              <a:blipFill rotWithShape="1">
                <a:blip r:embed="rId5"/>
                <a:stretch>
                  <a:fillRect t="-3670" b="-119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608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8" y="-27384"/>
            <a:ext cx="6355680" cy="680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5364088" y="2564904"/>
            <a:ext cx="3168352" cy="648072"/>
          </a:xfrm>
          <a:prstGeom prst="wedgeRectCallout">
            <a:avLst>
              <a:gd name="adj1" fmla="val -69597"/>
              <a:gd name="adj2" fmla="val -5009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Contract nodes connected to strongly feasible arc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40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8" y="-52354"/>
            <a:ext cx="6355680" cy="680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5796136" y="4797152"/>
            <a:ext cx="3168352" cy="648072"/>
          </a:xfrm>
          <a:prstGeom prst="wedgeRectCallout">
            <a:avLst>
              <a:gd name="adj1" fmla="val -79548"/>
              <a:gd name="adj2" fmla="val -9388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Perform RHS Scaling on the contracted network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60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8" y="-52354"/>
            <a:ext cx="6355680" cy="680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5796136" y="1052736"/>
            <a:ext cx="3168352" cy="864096"/>
          </a:xfrm>
          <a:prstGeom prst="wedgeRectCallout">
            <a:avLst>
              <a:gd name="adj1" fmla="val -118944"/>
              <a:gd name="adj2" fmla="val 4608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Eliminates the possibility of “passive” phases where nothing can happened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54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sz="2400" dirty="0" smtClean="0">
                    <a:solidFill>
                      <a:srgbClr val="FF0000"/>
                    </a:solidFill>
                  </a:rPr>
                  <a:t>Lemma: </a:t>
                </a:r>
                <a:r>
                  <a:rPr lang="en-US" sz="2400" dirty="0" smtClean="0"/>
                  <a:t>At every step of the algorithm the flow and residual capacity of each arc is an integral multiple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 algn="l" rtl="0"/>
                <a:r>
                  <a:rPr lang="en-US" sz="2400" dirty="0" smtClean="0">
                    <a:solidFill>
                      <a:srgbClr val="FF0000"/>
                    </a:solidFill>
                  </a:rPr>
                  <a:t>Proof: </a:t>
                </a:r>
                <a:r>
                  <a:rPr lang="en-US" sz="2400" dirty="0" smtClean="0"/>
                  <a:t>By induction on the number of augmentations, contractions and scale factor adjustments.</a:t>
                </a:r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 marL="0" indent="0" algn="l" rtl="0"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    </a:t>
                </a:r>
                <a:r>
                  <a:rPr lang="en-US" sz="2400" dirty="0" smtClean="0"/>
                  <a:t>The initial is 0 and capacities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2400" dirty="0" smtClean="0"/>
                  <a:t>, the lemma holds. </a:t>
                </a:r>
              </a:p>
              <a:p>
                <a:pPr lvl="1" algn="l" rtl="0"/>
                <a:r>
                  <a:rPr lang="en-US" sz="2400" dirty="0" smtClean="0"/>
                  <a:t>Each augmentation carries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2400" dirty="0" smtClean="0"/>
                  <a:t> units of flow and preserve the hypothesis</a:t>
                </a:r>
              </a:p>
              <a:p>
                <a:pPr lvl="1" algn="l" rtl="0"/>
                <a:r>
                  <a:rPr lang="en-US" sz="2400" dirty="0" smtClean="0"/>
                  <a:t>Contraction doesn’t effect the flow of the remaining arcs</a:t>
                </a:r>
              </a:p>
              <a:p>
                <a:pPr lvl="1" algn="l" rtl="0"/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2400" dirty="0" smtClean="0"/>
                  <a:t> can change into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∆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/>
                  <a:t> which preserve the hypothesis or it changes into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𝑚𝑎𝑥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: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</m:acc>
                      </m:e>
                    </m:d>
                    <m:r>
                      <a:rPr lang="en-US" sz="2400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 smtClean="0"/>
                  <a:t> this occurs when all arc flow is 0.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188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249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 cont.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l" rtl="0"/>
                <a:r>
                  <a:rPr lang="en-US" sz="2800" dirty="0"/>
                  <a:t>E</a:t>
                </a:r>
                <a:r>
                  <a:rPr lang="en-US" sz="2800" dirty="0" smtClean="0"/>
                  <a:t>ach augmentation can send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2800" dirty="0" smtClean="0"/>
                  <a:t> units of flow down a path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𝑃</m:t>
                    </m:r>
                  </m:oMath>
                </a14:m>
                <a:endParaRPr lang="en-US" sz="2800" dirty="0" smtClean="0"/>
              </a:p>
              <a:p>
                <a:pPr algn="l" rtl="0"/>
                <a:r>
                  <a:rPr lang="en-US" sz="2800" dirty="0" smtClean="0"/>
                  <a:t>The algorithm always maintains a pseudo flow that satisfies the optimality condition</a:t>
                </a:r>
              </a:p>
              <a:p>
                <a:pPr algn="l" rtl="0"/>
                <a:r>
                  <a:rPr lang="en-US" sz="2800" dirty="0" smtClean="0"/>
                  <a:t>Terminates when the network is balanced or it is contracted into a single node</a:t>
                </a:r>
              </a:p>
              <a:p>
                <a:pPr algn="l" rtl="0"/>
                <a:r>
                  <a:rPr lang="en-US" sz="2800" dirty="0" smtClean="0"/>
                  <a:t>Thus, terminates with a optimal flow in the contracted network</a:t>
                </a:r>
              </a:p>
              <a:p>
                <a:pPr algn="l" rtl="0"/>
                <a:endParaRPr lang="en-US" sz="2800" dirty="0"/>
              </a:p>
              <a:p>
                <a:pPr marL="0" indent="0" algn="l" rtl="0">
                  <a:buNone/>
                </a:pPr>
                <a:r>
                  <a:rPr lang="en-US" sz="2800" dirty="0" smtClean="0"/>
                  <a:t>We will show later on how to produce an optimal flow in the original network</a:t>
                </a:r>
                <a:endParaRPr lang="he-IL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1481" t="-2099" r="-1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482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Steps:</a:t>
            </a:r>
          </a:p>
          <a:p>
            <a:pPr lvl="1" algn="l" rtl="0"/>
            <a:r>
              <a:rPr lang="en-US" dirty="0" smtClean="0">
                <a:solidFill>
                  <a:srgbClr val="FF0000"/>
                </a:solidFill>
              </a:rPr>
              <a:t>Step 1: </a:t>
            </a:r>
            <a:r>
              <a:rPr lang="en-US" dirty="0" smtClean="0"/>
              <a:t>Bound the number of augmentation to the number of contractions plus the number of regenerations</a:t>
            </a:r>
          </a:p>
          <a:p>
            <a:pPr lvl="1" algn="l" rtl="0"/>
            <a:endParaRPr lang="en-US" dirty="0" smtClean="0"/>
          </a:p>
          <a:p>
            <a:pPr lvl="1" algn="l" rtl="0"/>
            <a:r>
              <a:rPr lang="en-US" dirty="0">
                <a:solidFill>
                  <a:srgbClr val="FF0000"/>
                </a:solidFill>
              </a:rPr>
              <a:t>Step </a:t>
            </a:r>
            <a:r>
              <a:rPr lang="en-US" dirty="0" smtClean="0">
                <a:solidFill>
                  <a:srgbClr val="FF0000"/>
                </a:solidFill>
              </a:rPr>
              <a:t>2: </a:t>
            </a:r>
            <a:r>
              <a:rPr lang="en-US" dirty="0" smtClean="0"/>
              <a:t>Bound the number of regenerations for a single node until contraction</a:t>
            </a:r>
          </a:p>
          <a:p>
            <a:pPr lvl="1" algn="l" rtl="0"/>
            <a:endParaRPr lang="en-US" dirty="0" smtClean="0"/>
          </a:p>
          <a:p>
            <a:pPr lvl="1" algn="l" rtl="0"/>
            <a:r>
              <a:rPr lang="en-US" dirty="0">
                <a:solidFill>
                  <a:srgbClr val="FF0000"/>
                </a:solidFill>
              </a:rPr>
              <a:t>Step </a:t>
            </a:r>
            <a:r>
              <a:rPr lang="en-US" dirty="0" smtClean="0">
                <a:solidFill>
                  <a:srgbClr val="FF0000"/>
                </a:solidFill>
              </a:rPr>
              <a:t>3: </a:t>
            </a:r>
            <a:r>
              <a:rPr lang="en-US" dirty="0" smtClean="0"/>
              <a:t>Bound the number of scaling phases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2154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– Step 1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Lemma: </a:t>
                </a:r>
                <a:r>
                  <a:rPr lang="en-US" sz="2400" dirty="0" smtClean="0"/>
                  <a:t>The number of augmentations during a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2400" dirty="0" smtClean="0"/>
                  <a:t>-Scaling phase is bounded by the number of regenerated nodes plus the number of contracted node in that phase</a:t>
                </a:r>
              </a:p>
              <a:p>
                <a:pPr marL="0" indent="0" algn="l" rtl="0">
                  <a:buNone/>
                </a:pPr>
                <a:endParaRPr lang="en-US" sz="2400" dirty="0"/>
              </a:p>
              <a:p>
                <a:pPr marL="0" indent="0" algn="l" rtl="0">
                  <a:buNone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Proof: </a:t>
                </a:r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be the scaling factor of the previous scaling phase, thus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type m:val="skw"/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and at the end of the previous scaling phase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sym typeface="Wingdings" pitchFamily="2" charset="2"/>
                      </a:rPr>
                      <m:t>S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=∅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 smtClean="0">
                        <a:latin typeface="Cambria Math"/>
                        <a:sym typeface="Wingdings" pitchFamily="2" charset="2"/>
                      </a:rPr>
                      <m:t>T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  <a:sym typeface="Wingdings" pitchFamily="2" charset="2"/>
                      </a:rPr>
                      <m:t>=∅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,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We consider the case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sym typeface="Wingdings" pitchFamily="2" charset="2"/>
                      </a:rPr>
                      <m:t>S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  <a:sym typeface="Wingdings" pitchFamily="2" charset="2"/>
                      </a:rPr>
                      <m:t>=∅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(the other case is similar)</a:t>
                </a:r>
              </a:p>
              <a:p>
                <a:pPr marL="0" indent="0" algn="l" rtl="0">
                  <a:buNone/>
                </a:pPr>
                <a:endParaRPr lang="en-US" sz="2400" dirty="0"/>
              </a:p>
              <a:p>
                <a:pPr marL="0" indent="0" algn="l" rtl="0">
                  <a:buNone/>
                </a:pPr>
                <a:endParaRPr lang="he-IL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1111" t="-988" r="-170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209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</a:t>
            </a:r>
            <a:r>
              <a:rPr lang="en-US" dirty="0"/>
              <a:t>– Step </a:t>
            </a:r>
            <a:r>
              <a:rPr lang="en-US" dirty="0" smtClean="0"/>
              <a:t>1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algn="l" rtl="0"/>
                <a:r>
                  <a:rPr lang="en-US" sz="2400" dirty="0" smtClean="0"/>
                  <a:t>Potential function: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/>
                        <a:ea typeface="Cambria Math"/>
                      </a:rPr>
                      <m:t>Φ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4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m:rPr>
                            <m:brk m:alnAt="9"/>
                          </m:rPr>
                          <a:rPr lang="en-US" sz="24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m:rPr>
                            <m:brk m:alnAt="9"/>
                          </m:rPr>
                          <a:rPr lang="en-US" sz="2400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sub>
                      <m:sup/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endParaRPr lang="en-US" sz="2400" dirty="0" smtClean="0"/>
              </a:p>
              <a:p>
                <a:pPr algn="l" rtl="0"/>
                <a:endParaRPr lang="en-US" sz="2400" dirty="0"/>
              </a:p>
              <a:p>
                <a:pPr algn="l" rtl="0"/>
                <a:r>
                  <a:rPr lang="en-US" dirty="0"/>
                  <a:t>Augmentation sends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dirty="0"/>
                  <a:t> units of flow from a node in S hence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n-US" dirty="0"/>
                  <a:t> decrease by 1</a:t>
                </a:r>
                <a:r>
                  <a:rPr lang="en-US" sz="2800" dirty="0" smtClean="0"/>
                  <a:t>.</a:t>
                </a:r>
              </a:p>
              <a:p>
                <a:pPr algn="l" rtl="0"/>
                <a:endParaRPr lang="en-US" sz="2800" dirty="0"/>
              </a:p>
              <a:p>
                <a:pPr algn="l" rtl="0"/>
                <a:r>
                  <a:rPr lang="en-US" dirty="0"/>
                  <a:t>Thus, Number of Augmentations is bounded by:</a:t>
                </a:r>
              </a:p>
              <a:p>
                <a:pPr marL="274320" lvl="1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𝑠𝑡𝑎𝑟𝑡</m:t>
                          </m:r>
                        </m:sub>
                      </m:sSub>
                      <m:r>
                        <a:rPr lang="en-US" sz="2000" i="1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𝑒𝑛𝑑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𝐼𝑛𝑐𝑟𝑒𝑎𝑠𝑒</m:t>
                      </m:r>
                    </m:oMath>
                  </m:oMathPara>
                </a14:m>
                <a:endParaRPr lang="en-US" sz="2400" dirty="0" smtClean="0"/>
              </a:p>
              <a:p>
                <a:pPr algn="l" rtl="0"/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The initial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𝑠𝑡𝑎𝑟𝑡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≤ 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(∆)</m:t>
                        </m:r>
                      </m:e>
                    </m:d>
                  </m:oMath>
                </a14:m>
                <a:r>
                  <a:rPr lang="en-US" sz="2400" dirty="0" smtClean="0"/>
                  <a:t> thus it bounded by the number of regenerated nodes, for every node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∆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:</m:t>
                    </m:r>
                  </m:oMath>
                </a14:m>
                <a:endParaRPr lang="en-US" sz="2400" dirty="0" smtClean="0"/>
              </a:p>
              <a:p>
                <a:pPr lvl="1" algn="l" rtl="0"/>
                <a:r>
                  <a:rPr lang="en-US" sz="2100" dirty="0" smtClean="0"/>
                  <a:t>If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∆=</m:t>
                    </m:r>
                    <m:f>
                      <m:f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1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100" b="0" i="1" smtClean="0">
                                <a:latin typeface="Cambria Math"/>
                              </a:rPr>
                              <m:t>∆</m:t>
                            </m:r>
                          </m:e>
                          <m:sup>
                            <m:r>
                              <a:rPr lang="en-US" sz="21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1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100" dirty="0" smtClean="0"/>
                  <a:t> then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100" b="0" i="1" smtClean="0">
                        <a:latin typeface="Cambria Math"/>
                      </a:rPr>
                      <m:t>&lt;</m:t>
                    </m:r>
                    <m:r>
                      <a:rPr lang="en-US" sz="2100" b="0" i="1" smtClean="0">
                        <a:latin typeface="Cambria Math"/>
                      </a:rPr>
                      <m:t>2</m:t>
                    </m:r>
                    <m:r>
                      <a:rPr lang="en-US" sz="2100" b="0" i="1" smtClean="0">
                        <a:latin typeface="Cambria Math"/>
                      </a:rPr>
                      <m:t>𝛼</m:t>
                    </m:r>
                    <m:r>
                      <a:rPr lang="en-US" sz="2100" b="0" i="1" smtClean="0">
                        <a:latin typeface="Cambria Math"/>
                      </a:rPr>
                      <m:t>∆</m:t>
                    </m:r>
                  </m:oMath>
                </a14:m>
                <a:r>
                  <a:rPr lang="en-US" sz="2100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1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1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latin typeface="Cambria Math"/>
                              </a:rPr>
                              <m:t>𝑒</m:t>
                            </m:r>
                            <m:d>
                              <m:dPr>
                                <m:ctrlPr>
                                  <a:rPr lang="en-US" sz="21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100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</m:num>
                          <m:den>
                            <m:r>
                              <a:rPr lang="en-US" sz="2100" b="0" i="1" smtClean="0">
                                <a:latin typeface="Cambria Math"/>
                              </a:rPr>
                              <m:t>𝛼</m:t>
                            </m:r>
                            <m:r>
                              <a:rPr lang="en-US" sz="2100" b="0" i="1" smtClean="0">
                                <a:latin typeface="Cambria Math"/>
                              </a:rPr>
                              <m:t>∆</m:t>
                            </m:r>
                          </m:den>
                        </m:f>
                      </m:e>
                    </m:d>
                    <m:r>
                      <a:rPr lang="en-US" sz="2100" b="0" i="1" smtClean="0">
                        <a:latin typeface="Cambria Math"/>
                      </a:rPr>
                      <m:t>&lt;</m:t>
                    </m:r>
                    <m:r>
                      <a:rPr lang="en-US" sz="2100" b="0" i="1" smtClean="0">
                        <a:latin typeface="Cambria Math"/>
                      </a:rPr>
                      <m:t>2</m:t>
                    </m:r>
                  </m:oMath>
                </a14:m>
                <a:endParaRPr lang="en-US" sz="2100" dirty="0" smtClean="0"/>
              </a:p>
              <a:p>
                <a:pPr lvl="1" algn="l" rtl="0"/>
                <a:r>
                  <a:rPr lang="en-US" sz="2100" dirty="0" smtClean="0"/>
                  <a:t>If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/>
                      </a:rPr>
                      <m:t>∆</m:t>
                    </m:r>
                    <m:r>
                      <a:rPr lang="en-US" sz="2100" b="0" i="1" smtClean="0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21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1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latin typeface="Cambria Math"/>
                              </a:rPr>
                              <m:t>∆</m:t>
                            </m:r>
                          </m:e>
                          <m:sup>
                            <m:r>
                              <a:rPr lang="en-US" sz="21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1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100" dirty="0" smtClean="0"/>
                  <a:t> then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100" b="0" i="1" smtClean="0">
                        <a:latin typeface="Cambria Math"/>
                      </a:rPr>
                      <m:t>≤∆</m:t>
                    </m:r>
                  </m:oMath>
                </a14:m>
                <a:r>
                  <a:rPr lang="en-US" sz="2100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1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1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100" i="1">
                                <a:latin typeface="Cambria Math"/>
                              </a:rPr>
                              <m:t>𝑒</m:t>
                            </m:r>
                            <m:d>
                              <m:dPr>
                                <m:ctrlPr>
                                  <a:rPr lang="en-US" sz="21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100" i="1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</m:num>
                          <m:den>
                            <m:r>
                              <a:rPr lang="en-US" sz="2100" i="1">
                                <a:latin typeface="Cambria Math"/>
                              </a:rPr>
                              <m:t>𝛼</m:t>
                            </m:r>
                            <m:r>
                              <a:rPr lang="en-US" sz="2100" i="1">
                                <a:latin typeface="Cambria Math"/>
                              </a:rPr>
                              <m:t>∆</m:t>
                            </m:r>
                          </m:den>
                        </m:f>
                      </m:e>
                    </m:d>
                    <m:r>
                      <a:rPr lang="en-US" sz="2100" b="0" i="1" smtClean="0">
                        <a:latin typeface="Cambria Math"/>
                      </a:rPr>
                      <m:t>≤ </m:t>
                    </m:r>
                    <m:d>
                      <m:dPr>
                        <m:begChr m:val="⌊"/>
                        <m:endChr m:val="⌋"/>
                        <m:ctrlPr>
                          <a:rPr lang="en-US" sz="21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1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100" b="0" i="1" smtClean="0">
                                <a:latin typeface="Cambria Math"/>
                              </a:rPr>
                              <m:t>𝛼</m:t>
                            </m:r>
                          </m:den>
                        </m:f>
                      </m:e>
                    </m:d>
                    <m:r>
                      <a:rPr lang="en-US" sz="2100" b="0" i="1" smtClean="0">
                        <a:latin typeface="Cambria Math"/>
                      </a:rPr>
                      <m:t>≤</m:t>
                    </m:r>
                    <m:r>
                      <a:rPr lang="en-US" sz="2100" b="0" i="1" smtClean="0">
                        <a:latin typeface="Cambria Math"/>
                      </a:rPr>
                      <m:t>1</m:t>
                    </m:r>
                  </m:oMath>
                </a14:m>
                <a:endParaRPr lang="en-US" sz="2100" dirty="0"/>
              </a:p>
              <a:p>
                <a:pPr marL="0" indent="0" algn="l" rtl="0">
                  <a:buNone/>
                </a:pPr>
                <a:endParaRPr lang="en-US" sz="2400" dirty="0" smtClean="0"/>
              </a:p>
              <a:p>
                <a:pPr algn="l" rtl="0"/>
                <a:endParaRPr lang="en-US" sz="2400" dirty="0">
                  <a:ea typeface="Cambria Math"/>
                </a:endParaRPr>
              </a:p>
              <a:p>
                <a:pPr algn="l" rtl="0"/>
                <a:endParaRPr lang="en-US" sz="2400" b="0" dirty="0" smtClean="0">
                  <a:ea typeface="Cambria Math"/>
                </a:endParaRPr>
              </a:p>
              <a:p>
                <a:pPr algn="l" rtl="0"/>
                <a:endParaRPr lang="en-US" sz="2400" b="0" dirty="0" smtClean="0">
                  <a:ea typeface="Cambria Math"/>
                </a:endParaRPr>
              </a:p>
              <a:p>
                <a:pPr algn="l" rtl="0"/>
                <a:endParaRPr lang="en-US" sz="2800" dirty="0" smtClean="0"/>
              </a:p>
              <a:p>
                <a:pPr marL="0" indent="0" algn="l" rtl="0">
                  <a:buNone/>
                </a:pPr>
                <a:endParaRPr lang="en-US" sz="2800" dirty="0" smtClean="0"/>
              </a:p>
              <a:p>
                <a:pPr marL="0" indent="0" algn="ctr" rtl="0">
                  <a:buNone/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444" t="-11728" r="-51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2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Dual minimum cost flow - Reminder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95536" y="1340768"/>
                <a:ext cx="8229600" cy="5102027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l" rtl="0"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Prime:</a:t>
                </a:r>
              </a:p>
              <a:p>
                <a:pPr marL="0" indent="0" algn="l" rtl="0">
                  <a:buNone/>
                </a:pPr>
                <a:r>
                  <a:rPr lang="en-US" sz="2800" dirty="0" smtClean="0"/>
                  <a:t>Minimize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 smtClean="0">
                            <a:latin typeface="Cambria Math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m:rPr>
                                <m:brk m:alnAt="7"/>
                              </m:rPr>
                              <a:rPr lang="en-US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m:rPr>
                                <m:brk m:alnAt="7"/>
                              </m:rPr>
                              <a:rPr lang="en-US" sz="2800" b="0" i="1" smtClean="0"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sz="2800" b="0" dirty="0" smtClean="0"/>
              </a:p>
              <a:p>
                <a:pPr marL="0" indent="0" algn="l" rtl="0">
                  <a:buNone/>
                </a:pPr>
                <a:endParaRPr lang="en-US" sz="2800" dirty="0" smtClean="0"/>
              </a:p>
              <a:p>
                <a:pPr marL="0" indent="0" algn="l" rtl="0">
                  <a:buNone/>
                </a:pPr>
                <a:r>
                  <a:rPr lang="en-US" sz="2800" dirty="0" smtClean="0"/>
                  <a:t>Subject to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d>
                            <m:dPr>
                              <m:begChr m:val="{"/>
                              <m:endChr m:val="}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: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: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𝑓𝑜𝑟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𝑎𝑙𝑙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≥</m:t>
                      </m:r>
                      <m:r>
                        <a:rPr lang="en-US" sz="2200" b="0" i="1" smtClean="0">
                          <a:latin typeface="Cambria Math"/>
                        </a:rPr>
                        <m:t>0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</a:rPr>
                        <m:t>𝑓𝑜𝑟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</a:rPr>
                        <m:t>𝑎𝑙𝑙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∈</m:t>
                      </m:r>
                      <m:r>
                        <a:rPr lang="en-US" sz="22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  <a:p>
                <a:pPr marL="0" indent="0" algn="l" rtl="0"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Dual:</a:t>
                </a:r>
              </a:p>
              <a:p>
                <a:pPr marL="0" indent="0" algn="l" rtl="0">
                  <a:buNone/>
                </a:pPr>
                <a:r>
                  <a:rPr lang="en-US" sz="2800" dirty="0" smtClean="0"/>
                  <a:t>Maximize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𝑁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/>
                          </a:rPr>
                          <m:t>𝑏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𝜋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 smtClean="0"/>
              </a:p>
              <a:p>
                <a:pPr marL="0" indent="0" algn="l" rtl="0">
                  <a:buNone/>
                </a:pPr>
                <a:endParaRPr lang="en-US" sz="2800" dirty="0" smtClean="0"/>
              </a:p>
              <a:p>
                <a:pPr marL="0" indent="0" algn="l" rtl="0">
                  <a:buNone/>
                </a:pPr>
                <a:r>
                  <a:rPr lang="en-US" sz="2800" dirty="0" smtClean="0"/>
                  <a:t>Subject to</a:t>
                </a:r>
              </a:p>
              <a:p>
                <a:pPr marL="0" indent="0" algn="ctr" rtl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𝑓𝑜𝑟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𝑎𝑙𝑙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     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95536" y="1340768"/>
                <a:ext cx="8229600" cy="5102027"/>
              </a:xfrm>
              <a:blipFill rotWithShape="1">
                <a:blip r:embed="rId3"/>
                <a:stretch>
                  <a:fillRect l="-1333" t="-262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336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– Step </a:t>
            </a:r>
            <a:r>
              <a:rPr lang="en-US" dirty="0" smtClean="0"/>
              <a:t>1 cont</a:t>
            </a:r>
            <a:r>
              <a:rPr lang="en-US" dirty="0"/>
              <a:t>.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sz="2800" dirty="0" smtClean="0"/>
                  <a:t>The effect of contraction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sz="2800" dirty="0" smtClean="0"/>
                  <a:t>:</a:t>
                </a:r>
              </a:p>
              <a:p>
                <a:pPr lvl="1" algn="l" rtl="0"/>
                <a:r>
                  <a:rPr lang="en-US" sz="2500" dirty="0" smtClean="0"/>
                  <a:t>If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/>
                      </a:rPr>
                      <m:t>𝛼</m:t>
                    </m:r>
                    <m:r>
                      <a:rPr lang="en-US" sz="2500" b="0" i="1" smtClean="0">
                        <a:latin typeface="Cambria Math"/>
                      </a:rPr>
                      <m:t>∆≤</m:t>
                    </m:r>
                    <m:r>
                      <a:rPr lang="en-US" sz="2500" b="0" i="1" smtClean="0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sz="25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500" b="0" i="1" smtClean="0">
                        <a:latin typeface="Cambria Math"/>
                      </a:rPr>
                      <m:t>&lt;</m:t>
                    </m:r>
                    <m:r>
                      <a:rPr lang="en-US" sz="2500" b="0" i="1" smtClean="0">
                        <a:latin typeface="Cambria Math"/>
                      </a:rPr>
                      <m:t>2</m:t>
                    </m:r>
                    <m:r>
                      <a:rPr lang="en-US" sz="2500" b="0" i="1" smtClean="0">
                        <a:latin typeface="Cambria Math"/>
                      </a:rPr>
                      <m:t>𝛼</m:t>
                    </m:r>
                    <m:r>
                      <a:rPr lang="en-US" sz="2500" b="0" i="1" smtClean="0">
                        <a:latin typeface="Cambria Math"/>
                      </a:rPr>
                      <m:t>∆</m:t>
                    </m:r>
                  </m:oMath>
                </a14:m>
                <a:r>
                  <a:rPr lang="en-US" sz="25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/>
                      </a:rPr>
                      <m:t>𝛼</m:t>
                    </m:r>
                    <m:r>
                      <a:rPr lang="en-US" sz="2500" i="1">
                        <a:latin typeface="Cambria Math"/>
                      </a:rPr>
                      <m:t>∆≤</m:t>
                    </m:r>
                    <m:r>
                      <a:rPr lang="en-US" sz="2500" i="1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sz="25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500" i="1">
                        <a:latin typeface="Cambria Math"/>
                      </a:rPr>
                      <m:t>&lt;</m:t>
                    </m:r>
                    <m:r>
                      <a:rPr lang="en-US" sz="2500" i="1">
                        <a:latin typeface="Cambria Math"/>
                      </a:rPr>
                      <m:t>2</m:t>
                    </m:r>
                    <m:r>
                      <a:rPr lang="en-US" sz="2500" i="1">
                        <a:latin typeface="Cambria Math"/>
                      </a:rPr>
                      <m:t>𝛼</m:t>
                    </m:r>
                    <m:r>
                      <a:rPr lang="en-US" sz="2500" i="1">
                        <a:latin typeface="Cambria Math"/>
                      </a:rPr>
                      <m:t>∆ </m:t>
                    </m:r>
                  </m:oMath>
                </a14:m>
                <a:r>
                  <a:rPr lang="en-US" sz="2500" dirty="0" smtClean="0"/>
                  <a:t>then:</a:t>
                </a:r>
              </a:p>
              <a:p>
                <a:pPr lvl="2" algn="l" rtl="0"/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2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𝑒</m:t>
                            </m:r>
                            <m:d>
                              <m:d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sz="22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𝑒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</a:rPr>
                              <m:t>𝛼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∆</m:t>
                            </m:r>
                          </m:den>
                        </m:f>
                      </m:e>
                    </m:d>
                    <m:r>
                      <a:rPr lang="en-US" sz="2200" b="0" i="1" smtClean="0">
                        <a:latin typeface="Cambria Math"/>
                      </a:rPr>
                      <m:t>≤</m:t>
                    </m:r>
                    <m:d>
                      <m:dPr>
                        <m:begChr m:val="⌊"/>
                        <m:endChr m:val="⌋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𝑒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</a:rPr>
                              <m:t>𝛼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∆</m:t>
                            </m:r>
                          </m:den>
                        </m:f>
                      </m:e>
                    </m:d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d>
                      <m:dPr>
                        <m:begChr m:val="⌊"/>
                        <m:endChr m:val="⌋"/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/>
                              </a:rPr>
                              <m:t>𝑒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200" i="1">
                                <a:latin typeface="Cambria Math"/>
                              </a:rPr>
                              <m:t>𝛼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∆</m:t>
                            </m:r>
                          </m:den>
                        </m:f>
                      </m:e>
                    </m:d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r>
                      <a:rPr lang="en-US" sz="2200" b="0" i="1" smtClean="0">
                        <a:latin typeface="Cambria Math"/>
                      </a:rPr>
                      <m:t>1</m:t>
                    </m:r>
                  </m:oMath>
                </a14:m>
                <a:endParaRPr lang="en-US" sz="2200" dirty="0" smtClean="0"/>
              </a:p>
              <a:p>
                <a:pPr lvl="1" algn="l" rtl="0"/>
                <a:r>
                  <a:rPr lang="en-US" sz="2500" dirty="0" smtClean="0"/>
                  <a:t>If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sz="25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500" b="0" i="1" smtClean="0">
                        <a:latin typeface="Cambria Math"/>
                      </a:rPr>
                      <m:t>&lt;</m:t>
                    </m:r>
                    <m:r>
                      <a:rPr lang="en-US" sz="2500" b="0" i="1" smtClean="0">
                        <a:latin typeface="Cambria Math"/>
                      </a:rPr>
                      <m:t>𝛼</m:t>
                    </m:r>
                    <m:r>
                      <a:rPr lang="en-US" sz="2500" b="0" i="1" smtClean="0">
                        <a:latin typeface="Cambria Math"/>
                      </a:rPr>
                      <m:t>∆</m:t>
                    </m:r>
                  </m:oMath>
                </a14:m>
                <a:r>
                  <a:rPr lang="en-US" sz="2500" dirty="0" smtClean="0"/>
                  <a:t> or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sz="25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500" i="1">
                        <a:latin typeface="Cambria Math"/>
                      </a:rPr>
                      <m:t>&lt;</m:t>
                    </m:r>
                    <m:r>
                      <a:rPr lang="en-US" sz="2500" i="1">
                        <a:latin typeface="Cambria Math"/>
                      </a:rPr>
                      <m:t>𝛼</m:t>
                    </m:r>
                    <m:r>
                      <a:rPr lang="en-US" sz="2500" i="1">
                        <a:latin typeface="Cambria Math"/>
                      </a:rPr>
                      <m:t>∆</m:t>
                    </m:r>
                  </m:oMath>
                </a14:m>
                <a:endParaRPr lang="en-US" sz="2500" dirty="0" smtClean="0"/>
              </a:p>
              <a:p>
                <a:pPr lvl="2" algn="l" rtl="0"/>
                <a:r>
                  <a:rPr lang="en-US" sz="2200" dirty="0" smtClean="0"/>
                  <a:t>Assuming</a:t>
                </a:r>
                <a14:m>
                  <m:oMath xmlns:m="http://schemas.openxmlformats.org/officeDocument/2006/math">
                    <m:r>
                      <a:rPr lang="en-US" sz="2100" b="0" i="0" smtClean="0">
                        <a:latin typeface="Cambria Math"/>
                      </a:rPr>
                      <m:t> </m:t>
                    </m:r>
                    <m:r>
                      <a:rPr lang="en-US" sz="2100" i="1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sz="21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100" i="1">
                        <a:latin typeface="Cambria Math"/>
                      </a:rPr>
                      <m:t>&lt;</m:t>
                    </m:r>
                    <m:r>
                      <a:rPr lang="en-US" sz="2100" i="1">
                        <a:latin typeface="Cambria Math"/>
                      </a:rPr>
                      <m:t>𝛼</m:t>
                    </m:r>
                    <m:r>
                      <a:rPr lang="en-US" sz="2100" i="1">
                        <a:latin typeface="Cambria Math"/>
                      </a:rPr>
                      <m:t>∆</m:t>
                    </m:r>
                  </m:oMath>
                </a14:m>
                <a:endParaRPr lang="en-US" sz="2200" dirty="0" smtClean="0"/>
              </a:p>
              <a:p>
                <a:pPr lvl="2" algn="l" rtl="0"/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/>
                              </a:rPr>
                              <m:t>𝑒</m:t>
                            </m:r>
                            <m:d>
                              <m:d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sz="2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𝑒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200" i="1">
                                <a:latin typeface="Cambria Math"/>
                              </a:rPr>
                              <m:t>𝛼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∆</m:t>
                            </m:r>
                          </m:den>
                        </m:f>
                      </m:e>
                    </m:d>
                    <m:r>
                      <a:rPr lang="en-US" sz="2200" i="1">
                        <a:latin typeface="Cambria Math"/>
                      </a:rPr>
                      <m:t>≤</m:t>
                    </m:r>
                    <m:d>
                      <m:dPr>
                        <m:begChr m:val="⌊"/>
                        <m:endChr m:val="⌋"/>
                        <m:ctrlPr>
                          <a:rPr lang="en-US" sz="22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/>
                              </a:rPr>
                              <m:t>𝑒</m:t>
                            </m:r>
                            <m:d>
                              <m:d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</m:num>
                          <m:den>
                            <m:r>
                              <a:rPr lang="en-US" sz="2200" i="1">
                                <a:latin typeface="Cambria Math"/>
                              </a:rPr>
                              <m:t>𝛼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∆</m:t>
                            </m:r>
                          </m:den>
                        </m:f>
                      </m:e>
                    </m:d>
                    <m:r>
                      <a:rPr lang="en-US" sz="2200" i="1">
                        <a:latin typeface="Cambria Math"/>
                      </a:rPr>
                      <m:t>+</m:t>
                    </m:r>
                    <m:d>
                      <m:dPr>
                        <m:begChr m:val="⌊"/>
                        <m:endChr m:val="⌋"/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/>
                              </a:rPr>
                              <m:t>𝑒</m:t>
                            </m:r>
                            <m:d>
                              <m:d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𝑗</m:t>
                                </m:r>
                              </m:e>
                            </m:d>
                          </m:num>
                          <m:den>
                            <m:r>
                              <a:rPr lang="en-US" sz="2200" i="1">
                                <a:latin typeface="Cambria Math"/>
                              </a:rPr>
                              <m:t>𝛼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∆</m:t>
                            </m:r>
                          </m:den>
                        </m:f>
                      </m:e>
                    </m:d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r>
                      <a:rPr lang="en-US" sz="2200" b="0" i="1" smtClean="0">
                        <a:latin typeface="Cambria Math"/>
                      </a:rPr>
                      <m:t>1</m:t>
                    </m:r>
                    <m:r>
                      <a:rPr lang="en-US" sz="2200" b="0" i="1" smtClean="0">
                        <a:latin typeface="Cambria Math"/>
                      </a:rPr>
                      <m:t>≤</m:t>
                    </m:r>
                    <m:d>
                      <m:dPr>
                        <m:begChr m:val="⌊"/>
                        <m:endChr m:val="⌋"/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/>
                              </a:rPr>
                              <m:t>𝑒</m:t>
                            </m:r>
                            <m:d>
                              <m:d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</m:num>
                          <m:den>
                            <m:r>
                              <a:rPr lang="en-US" sz="2200" i="1">
                                <a:latin typeface="Cambria Math"/>
                              </a:rPr>
                              <m:t>𝛼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∆</m:t>
                            </m:r>
                          </m:den>
                        </m:f>
                      </m:e>
                    </m:d>
                    <m:r>
                      <a:rPr lang="en-US" sz="2200" i="1">
                        <a:latin typeface="Cambria Math"/>
                      </a:rPr>
                      <m:t>+</m:t>
                    </m:r>
                    <m:r>
                      <a:rPr lang="en-US" sz="2200" i="1">
                        <a:latin typeface="Cambria Math"/>
                      </a:rPr>
                      <m:t>1</m:t>
                    </m:r>
                  </m:oMath>
                </a14:m>
                <a:endParaRPr lang="en-US" sz="2200" dirty="0"/>
              </a:p>
              <a:p>
                <a:pPr algn="l" rtl="0"/>
                <a:endParaRPr lang="en-US" sz="2800" dirty="0" smtClean="0"/>
              </a:p>
              <a:p>
                <a:pPr algn="l" rtl="0"/>
                <a:r>
                  <a:rPr lang="en-US" sz="2800" dirty="0" smtClean="0"/>
                  <a:t>Contraction can increase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n-US" sz="2800" dirty="0" smtClean="0"/>
                  <a:t> by at most 1</a:t>
                </a:r>
                <a:endParaRPr lang="en-US" sz="2800" dirty="0"/>
              </a:p>
              <a:p>
                <a:pPr algn="l" rtl="0"/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46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– Step 1 cont.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𝑒𝑛𝑑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𝑠𝑡𝑎𝑟𝑡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&lt;</m:t>
                    </m:r>
                  </m:oMath>
                </a14:m>
                <a:r>
                  <a:rPr lang="en-US" dirty="0" smtClean="0"/>
                  <a:t> number of regenerations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𝐼𝑛𝑐𝑟𝑒𝑎𝑠𝑒</m:t>
                    </m:r>
                    <m:r>
                      <a:rPr lang="en-US" b="0" i="1" smtClean="0">
                        <a:latin typeface="Cambria Math"/>
                      </a:rPr>
                      <m:t>≤ </m:t>
                    </m:r>
                  </m:oMath>
                </a14:m>
                <a:r>
                  <a:rPr lang="en-US" dirty="0" smtClean="0"/>
                  <a:t>number of contractions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Thus, </a:t>
                </a:r>
                <a:r>
                  <a:rPr lang="en-US" dirty="0"/>
                  <a:t>Number of Augmentations </a:t>
                </a:r>
                <a:r>
                  <a:rPr lang="en-US" dirty="0" smtClean="0"/>
                  <a:t>is bounded by the number of regenerations plus the number of contractions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593" r="-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946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– Step 2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sz="2800" dirty="0" smtClean="0">
                    <a:solidFill>
                      <a:srgbClr val="FF0000"/>
                    </a:solidFill>
                  </a:rPr>
                  <a:t>Lemma: </a:t>
                </a:r>
                <a:r>
                  <a:rPr lang="en-US" sz="2800" dirty="0" smtClean="0"/>
                  <a:t>In the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2800" dirty="0" smtClean="0"/>
                  <a:t>-Scaling phase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80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2800" dirty="0" smtClean="0"/>
                  <a:t> for some arc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𝑖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𝑗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 smtClean="0"/>
                  <a:t>, then it is strongly feasible</a:t>
                </a:r>
              </a:p>
              <a:p>
                <a:pPr algn="l" rtl="0"/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algn="l" rtl="0"/>
                <a:r>
                  <a:rPr lang="en-US" sz="2800" dirty="0" smtClean="0">
                    <a:solidFill>
                      <a:srgbClr val="FF0000"/>
                    </a:solidFill>
                  </a:rPr>
                  <a:t>Proof: </a:t>
                </a:r>
                <a:r>
                  <a:rPr lang="en-US" sz="2800" dirty="0" smtClean="0"/>
                  <a:t>We have seen that with no contraction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2800" dirty="0" smtClean="0"/>
                  <a:t> is enough. </a:t>
                </a:r>
              </a:p>
              <a:p>
                <a:pPr algn="l" rtl="0"/>
                <a:r>
                  <a:rPr lang="en-US" sz="2800" dirty="0" smtClean="0"/>
                  <a:t>Contraction adds at most one more augmentation (Step 1) and there are at most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𝑛</m:t>
                    </m:r>
                    <m:r>
                      <a:rPr lang="en-US" sz="2800" b="0" i="1" dirty="0" smtClean="0">
                        <a:latin typeface="Cambria Math"/>
                      </a:rPr>
                      <m:t>−</m:t>
                    </m:r>
                    <m:r>
                      <a:rPr lang="en-US" sz="2800" b="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 smtClean="0"/>
                  <a:t> contractions. Thus the total flow change on any arc is at most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2800" dirty="0" smtClean="0"/>
                  <a:t> </a:t>
                </a:r>
                <a:endParaRPr lang="he-IL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41" t="-1235" r="-37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991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– Step 2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2785864"/>
              </a:xfrm>
            </p:spPr>
            <p:txBody>
              <a:bodyPr>
                <a:normAutofit lnSpcReduction="10000"/>
              </a:bodyPr>
              <a:lstStyle/>
              <a:p>
                <a:pPr algn="l" rtl="0"/>
                <a:r>
                  <a:rPr lang="en-US" sz="2800" dirty="0" smtClean="0">
                    <a:solidFill>
                      <a:srgbClr val="FF0000"/>
                    </a:solidFill>
                  </a:rPr>
                  <a:t>Lemma:  </a:t>
                </a:r>
                <a:r>
                  <a:rPr lang="en-US" sz="2800" dirty="0" smtClean="0"/>
                  <a:t>During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∆</m:t>
                    </m:r>
                  </m:oMath>
                </a14:m>
                <a:r>
                  <a:rPr lang="en-US" sz="2800" dirty="0" smtClean="0"/>
                  <a:t>-Scaling phase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+∆</m:t>
                    </m:r>
                    <m:r>
                      <a:rPr lang="en-US" sz="2800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for any integral number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𝑤</m:t>
                    </m:r>
                  </m:oMath>
                </a14:m>
                <a:endParaRPr lang="en-US" sz="2800" dirty="0" smtClean="0"/>
              </a:p>
              <a:p>
                <a:pPr algn="l" rtl="0"/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algn="l" rtl="0"/>
                <a:r>
                  <a:rPr lang="en-US" sz="2800" dirty="0" smtClean="0">
                    <a:solidFill>
                      <a:srgbClr val="FF0000"/>
                    </a:solidFill>
                  </a:rPr>
                  <a:t>Proof: </a:t>
                </a:r>
                <a:r>
                  <a:rPr lang="en-US" sz="2800" dirty="0" smtClean="0"/>
                  <a:t>The value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𝑒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𝑖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𝑖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minus the flow across the cut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𝑁</m:t>
                            </m:r>
                          </m:e>
                        </m:acc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800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800" dirty="0" smtClean="0"/>
                  <a:t> each arc flow is a multiple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∆.</m:t>
                    </m:r>
                  </m:oMath>
                </a14:m>
                <a:r>
                  <a:rPr lang="en-US" sz="2800" dirty="0" smtClean="0"/>
                  <a:t> Hence the lemma holds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2785864"/>
              </a:xfrm>
              <a:blipFill rotWithShape="1">
                <a:blip r:embed="rId3"/>
                <a:stretch>
                  <a:fillRect l="-741" t="-3720" r="-9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4530613" y="4941168"/>
            <a:ext cx="792088" cy="7920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i</a:t>
            </a:r>
            <a:endParaRPr lang="he-IL" sz="1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21907" y="5085184"/>
                <a:ext cx="409279" cy="52322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907" y="5085184"/>
                <a:ext cx="409279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endCxn id="4" idx="1"/>
          </p:cNvCxnSpPr>
          <p:nvPr/>
        </p:nvCxnSpPr>
        <p:spPr>
          <a:xfrm>
            <a:off x="3247839" y="4437112"/>
            <a:ext cx="1398773" cy="6200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4" idx="2"/>
          </p:cNvCxnSpPr>
          <p:nvPr/>
        </p:nvCxnSpPr>
        <p:spPr>
          <a:xfrm>
            <a:off x="3131840" y="5043636"/>
            <a:ext cx="1398773" cy="2935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3"/>
          </p:cNvCxnSpPr>
          <p:nvPr/>
        </p:nvCxnSpPr>
        <p:spPr>
          <a:xfrm flipH="1">
            <a:off x="3131840" y="5617257"/>
            <a:ext cx="1514772" cy="1159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4"/>
          </p:cNvCxnSpPr>
          <p:nvPr/>
        </p:nvCxnSpPr>
        <p:spPr>
          <a:xfrm flipH="1">
            <a:off x="3535871" y="5733256"/>
            <a:ext cx="1390786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3749943" y="4305300"/>
            <a:ext cx="879207" cy="1981200"/>
          </a:xfrm>
          <a:custGeom>
            <a:avLst/>
            <a:gdLst>
              <a:gd name="connsiteX0" fmla="*/ 879207 w 879207"/>
              <a:gd name="connsiteY0" fmla="*/ 1981200 h 1981200"/>
              <a:gd name="connsiteX1" fmla="*/ 2907 w 879207"/>
              <a:gd name="connsiteY1" fmla="*/ 1066800 h 1981200"/>
              <a:gd name="connsiteX2" fmla="*/ 650607 w 879207"/>
              <a:gd name="connsiteY2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9207" h="1981200">
                <a:moveTo>
                  <a:pt x="879207" y="1981200"/>
                </a:moveTo>
                <a:cubicBezTo>
                  <a:pt x="460107" y="1689100"/>
                  <a:pt x="41007" y="1397000"/>
                  <a:pt x="2907" y="1066800"/>
                </a:cubicBezTo>
                <a:cubicBezTo>
                  <a:pt x="-35193" y="736600"/>
                  <a:pt x="307707" y="368300"/>
                  <a:pt x="650607" y="0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283968" y="4005064"/>
                <a:ext cx="1474570" cy="509178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𝑁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4005064"/>
                <a:ext cx="1474570" cy="50917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833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– Step 2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67544" y="1340768"/>
                <a:ext cx="8229600" cy="4925144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sz="2400" dirty="0" smtClean="0">
                    <a:solidFill>
                      <a:srgbClr val="FF0000"/>
                    </a:solidFill>
                  </a:rPr>
                  <a:t>Lemma: </a:t>
                </a:r>
                <a:r>
                  <a:rPr lang="en-US" sz="2400" dirty="0" smtClean="0"/>
                  <a:t>The first time a node i is regenerated, it satisfies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400" i="1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type m:val="lin"/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𝛼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 algn="l" rtl="0"/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 algn="l" rtl="0"/>
                <a:r>
                  <a:rPr lang="en-US" sz="2400" dirty="0" smtClean="0">
                    <a:solidFill>
                      <a:srgbClr val="FF0000"/>
                    </a:solidFill>
                  </a:rPr>
                  <a:t>Proof: </a:t>
                </a:r>
                <a:r>
                  <a:rPr lang="en-US" sz="2400" dirty="0" smtClean="0"/>
                  <a:t>suppose that node i was regenerated for the first time at the beginning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∆</m:t>
                    </m:r>
                  </m:oMath>
                </a14:m>
                <a:r>
                  <a:rPr lang="en-US" sz="2400" dirty="0" smtClean="0"/>
                  <a:t>-Scaling phase. In case of complete regeneration the flow is zero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𝑏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;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0" indent="0" algn="l" rtl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Otherwise all arc flows are integral multiple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</a:rPr>
                      <m:t>∆</m:t>
                    </m:r>
                    <m:r>
                      <a:rPr lang="en-US" sz="2400" b="0" i="0" smtClean="0">
                        <a:latin typeface="Cambria Math"/>
                      </a:rPr>
                      <m:t>.</m:t>
                    </m:r>
                  </m:oMath>
                </a14:m>
                <a:endParaRPr lang="en-US" sz="2400" dirty="0" smtClean="0"/>
              </a:p>
              <a:p>
                <a:pPr marL="0" indent="0" algn="l" rtl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Consider first the case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&gt;</m:t>
                    </m:r>
                    <m:r>
                      <a:rPr lang="en-US" sz="2400" b="0" i="1" smtClean="0">
                        <a:latin typeface="Cambria Math"/>
                      </a:rPr>
                      <m:t>0</m:t>
                    </m:r>
                    <m:r>
                      <a:rPr lang="en-US" sz="2400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 smtClean="0"/>
                  <a:t> we know that:</a:t>
                </a:r>
              </a:p>
              <a:p>
                <a:pPr lvl="1" algn="l" rtl="0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𝛼</m:t>
                    </m:r>
                    <m:r>
                      <a:rPr lang="en-US" sz="2000" b="0" i="1" smtClean="0">
                        <a:latin typeface="Cambria Math"/>
                      </a:rPr>
                      <m:t>∆ ≤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𝑒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endParaRPr lang="en-US" sz="2000" dirty="0" smtClean="0"/>
              </a:p>
              <a:p>
                <a:pPr lvl="1" algn="l" rtl="0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𝑒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𝑏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e>
                    </m:d>
                    <m:r>
                      <a:rPr lang="en-US" sz="2000" b="0" i="0" smtClean="0">
                        <a:latin typeface="Cambria Math"/>
                        <a:ea typeface="Cambria Math"/>
                      </a:rPr>
                      <m:t>+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0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𝑤</m:t>
                    </m:r>
                  </m:oMath>
                </a14:m>
                <a:endParaRPr lang="en-US" sz="2000" dirty="0" smtClean="0">
                  <a:ea typeface="Cambria Math"/>
                </a:endParaRPr>
              </a:p>
              <a:p>
                <a:pPr lvl="1" algn="l" rtl="0"/>
                <a:endParaRPr lang="en-US" sz="2000" dirty="0" smtClean="0">
                  <a:ea typeface="Cambria Math"/>
                </a:endParaRPr>
              </a:p>
              <a:p>
                <a:pPr marL="457200" lvl="1" indent="0" algn="l" rtl="0">
                  <a:buNone/>
                </a:pPr>
                <a:r>
                  <a:rPr lang="en-US" sz="2000" b="0" dirty="0" smtClean="0">
                    <a:ea typeface="Cambria Math"/>
                  </a:rPr>
                  <a:t>The case when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&lt;</m:t>
                    </m:r>
                    <m:r>
                      <a:rPr lang="en-US" sz="20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2000" b="0" dirty="0" smtClean="0">
                    <a:ea typeface="Cambria Math"/>
                  </a:rPr>
                  <a:t> can be proved analogously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67544" y="1340768"/>
                <a:ext cx="8229600" cy="4925144"/>
              </a:xfrm>
              <a:blipFill rotWithShape="1">
                <a:blip r:embed="rId3"/>
                <a:stretch>
                  <a:fillRect l="-519" t="-420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11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– Step 2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8229600" cy="4853136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sz="2400" dirty="0" smtClean="0">
                    <a:solidFill>
                      <a:srgbClr val="FF0000"/>
                    </a:solidFill>
                  </a:rPr>
                  <a:t>Lemma: </a:t>
                </a:r>
                <a:r>
                  <a:rPr lang="en-US" sz="2400" dirty="0" smtClean="0"/>
                  <a:t>The first time a node i is regenerated, it satisfies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400" i="1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type m:val="lin"/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𝛼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 algn="l" rtl="0"/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 algn="l" rtl="0"/>
                <a:r>
                  <a:rPr lang="en-US" sz="2400" dirty="0" smtClean="0">
                    <a:solidFill>
                      <a:srgbClr val="FF0000"/>
                    </a:solidFill>
                  </a:rPr>
                  <a:t>Proof: </a:t>
                </a:r>
              </a:p>
              <a:p>
                <a:pPr lvl="1" algn="l" rtl="0"/>
                <a:r>
                  <a:rPr lang="en-US" sz="2000" dirty="0" smtClean="0">
                    <a:ea typeface="Cambria Math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𝑤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2400" dirty="0" smtClean="0">
                    <a:ea typeface="Cambria Math"/>
                  </a:rPr>
                  <a:t> </a:t>
                </a:r>
                <a:r>
                  <a:rPr lang="en-US" sz="2000" dirty="0" smtClean="0">
                    <a:ea typeface="Cambria Math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𝑒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𝑖</m:t>
                        </m:r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𝑏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2000" dirty="0" smtClean="0">
                    <a:ea typeface="Cambria Math"/>
                  </a:rPr>
                  <a:t> and the lemma follows</a:t>
                </a:r>
              </a:p>
              <a:p>
                <a:pPr lvl="1" algn="l" rtl="0"/>
                <a:r>
                  <a:rPr lang="en-US" sz="2000" dirty="0" smtClean="0">
                    <a:ea typeface="Cambria Math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𝑤</m:t>
                    </m:r>
                    <m:r>
                      <a:rPr lang="en-US" sz="200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2000" dirty="0" smtClean="0">
                    <a:ea typeface="Cambria Math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𝑒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𝑖</m:t>
                        </m:r>
                      </m:e>
                    </m:d>
                    <m:r>
                      <a:rPr lang="en-US" sz="200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𝑏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𝑖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∆ ⇒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𝑏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𝑒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endParaRPr lang="en-US" sz="2000" b="0" dirty="0" smtClean="0">
                  <a:ea typeface="Cambria Math"/>
                </a:endParaRPr>
              </a:p>
              <a:p>
                <a:pPr marL="457200" lvl="1" indent="0" algn="l" rtl="0">
                  <a:buNone/>
                </a:pPr>
                <a:r>
                  <a:rPr lang="en-US" sz="2000" b="0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𝑏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&lt;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2000" dirty="0" smtClean="0">
                    <a:ea typeface="Cambria Math"/>
                  </a:rPr>
                  <a:t>                           from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𝑒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𝑖</m:t>
                        </m:r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2000" dirty="0"/>
                  <a:t> </a:t>
                </a:r>
                <a:endParaRPr lang="en-US" sz="2000" dirty="0" smtClean="0"/>
              </a:p>
              <a:p>
                <a:pPr marL="457200" lvl="1" indent="0" algn="l" rtl="0">
                  <a:buNone/>
                </a:pPr>
                <a:r>
                  <a:rPr lang="en-US" sz="2000" b="0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𝑏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</a:rPr>
                      <m:t>&gt;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2000" dirty="0" smtClean="0">
                    <a:ea typeface="Cambria Math"/>
                  </a:rPr>
                  <a:t>                        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2000" dirty="0" smtClean="0">
                    <a:ea typeface="Cambria Math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𝑏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en-US" sz="2000" dirty="0" smtClean="0">
                  <a:ea typeface="Cambria Math"/>
                </a:endParaRPr>
              </a:p>
              <a:p>
                <a:pPr marL="457200" lvl="1" indent="0" algn="l" rtl="0">
                  <a:buNone/>
                </a:pPr>
                <a:r>
                  <a:rPr lang="en-US" sz="2000" b="0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𝑒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</a:rPr>
                      <m:t>&lt;</m:t>
                    </m:r>
                  </m:oMath>
                </a14:m>
                <a:r>
                  <a:rPr lang="en-US" sz="200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𝛼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d>
                      </m:num>
                      <m:den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000" dirty="0" smtClean="0">
                    <a:ea typeface="Cambria Math"/>
                  </a:rPr>
                  <a:t>             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∆ &gt; </m:t>
                    </m:r>
                    <m:f>
                      <m:fPr>
                        <m:type m:val="skw"/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000" dirty="0" smtClean="0">
                  <a:ea typeface="Cambria Math"/>
                </a:endParaRPr>
              </a:p>
              <a:p>
                <a:pPr lvl="1" algn="l" rtl="0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𝑤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≤−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2000" dirty="0" smtClean="0">
                    <a:ea typeface="Cambria Math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2000" b="0" i="0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𝑒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𝑏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∆ ≤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𝑏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)/(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000" dirty="0" smtClean="0">
                  <a:ea typeface="Cambria Math"/>
                </a:endParaRPr>
              </a:p>
              <a:p>
                <a:pPr marL="457200" lvl="1" indent="0" algn="l" rtl="0">
                  <a:buNone/>
                </a:pPr>
                <a:endParaRPr lang="en-US" sz="200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8229600" cy="4853136"/>
              </a:xfrm>
              <a:blipFill rotWithShape="1">
                <a:blip r:embed="rId7"/>
                <a:stretch>
                  <a:fillRect l="-444" t="-42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094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– Step 2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8229600" cy="4853136"/>
              </a:xfrm>
            </p:spPr>
            <p:txBody>
              <a:bodyPr>
                <a:normAutofit fontScale="92500"/>
              </a:bodyPr>
              <a:lstStyle/>
              <a:p>
                <a:pPr algn="l" rtl="0"/>
                <a:r>
                  <a:rPr lang="en-US" sz="2400" dirty="0" smtClean="0">
                    <a:solidFill>
                      <a:srgbClr val="FF0000"/>
                    </a:solidFill>
                  </a:rPr>
                  <a:t>Step 2: </a:t>
                </a:r>
                <a:r>
                  <a:rPr lang="en-US" sz="2400" dirty="0" smtClean="0"/>
                  <a:t>Each node is regenerated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times until it contracts</a:t>
                </a:r>
              </a:p>
              <a:p>
                <a:pPr algn="l" rtl="0"/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 algn="l" rtl="0">
                  <a:lnSpc>
                    <a:spcPct val="110000"/>
                  </a:lnSpc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Proof: </a:t>
                </a:r>
                <a:r>
                  <a:rPr lang="en-US" sz="2400" dirty="0" smtClean="0">
                    <a:ea typeface="Cambria Math"/>
                  </a:rPr>
                  <a:t>Suppose 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𝑖</m:t>
                    </m:r>
                  </m:oMath>
                </a14:m>
                <a:r>
                  <a:rPr lang="en-US" sz="2400" dirty="0" smtClean="0">
                    <a:ea typeface="Cambria Math"/>
                  </a:rPr>
                  <a:t> is regenerated for the first time at phase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800" b="0" i="0" smtClean="0"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𝛼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𝛼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𝛼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 lvl="1" algn="l" rtl="0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𝛼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∆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𝑒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</m:d>
                      </m:e>
                    </m:d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sz="2400" b="0" dirty="0" smtClean="0">
                  <a:ea typeface="Cambria Math"/>
                </a:endParaRPr>
              </a:p>
              <a:p>
                <a:pPr lvl="1" algn="l" rtl="0">
                  <a:lnSpc>
                    <a:spcPct val="110000"/>
                  </a:lnSpc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𝛼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∆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𝛼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≤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𝑏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</m:d>
                      </m:e>
                    </m:d>
                  </m:oMath>
                </a14:m>
                <a:endParaRPr lang="en-US" sz="2400" dirty="0" smtClean="0"/>
              </a:p>
              <a:p>
                <a:pPr lvl="1" algn="l" rtl="0">
                  <a:lnSpc>
                    <a:spcPct val="110000"/>
                  </a:lnSpc>
                </a:pPr>
                <a:r>
                  <a:rPr lang="en-US" sz="2400" dirty="0" smtClean="0"/>
                  <a:t>After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𝑙𝑜𝑔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𝛼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scaling phases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∆≤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𝛼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∆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𝛼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400" b="0" dirty="0" smtClean="0">
                  <a:ea typeface="Cambria Math"/>
                </a:endParaRPr>
              </a:p>
              <a:p>
                <a:pPr lvl="1" algn="l" rtl="0">
                  <a:lnSpc>
                    <a:spcPct val="11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𝑏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≥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𝛼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∆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𝛼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𝛼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𝛼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∆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𝛼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𝛼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≥</m:t>
                    </m:r>
                    <m:r>
                      <a:rPr lang="en-US" sz="2400" b="0" i="1" smtClean="0">
                        <a:latin typeface="Cambria Math"/>
                      </a:rPr>
                      <m:t>5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∆</m:t>
                    </m:r>
                  </m:oMath>
                </a14:m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Thus there exists a strongly feasible arc emanating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dirty="0" smtClean="0"/>
                  <a:t>. The node is then contracted and not regenerated again.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8229600" cy="4853136"/>
              </a:xfrm>
              <a:blipFill rotWithShape="1">
                <a:blip r:embed="rId3"/>
                <a:stretch>
                  <a:fillRect l="-296" t="-754" r="-37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903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– </a:t>
            </a:r>
            <a:r>
              <a:rPr lang="en-US" dirty="0" smtClean="0"/>
              <a:t>Steps 1 &amp; 2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sz="2800" dirty="0" smtClean="0"/>
                  <a:t>Summarizing the two steps:</a:t>
                </a:r>
              </a:p>
              <a:p>
                <a:pPr lvl="1" algn="l" rtl="0"/>
                <a:endParaRPr lang="en-US" sz="2400" dirty="0" smtClean="0"/>
              </a:p>
              <a:p>
                <a:pPr lvl="1" algn="l" rtl="0"/>
                <a:r>
                  <a:rPr lang="en-US" sz="2400" dirty="0" smtClean="0"/>
                  <a:t>Augmentations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sz="2400" dirty="0" smtClean="0">
                    <a:ea typeface="Cambria Math"/>
                  </a:rPr>
                  <a:t> Regenerations + Contractions</a:t>
                </a:r>
              </a:p>
              <a:p>
                <a:pPr lvl="1" algn="l" rtl="0"/>
                <a:endParaRPr lang="en-US" sz="2400" dirty="0" smtClean="0">
                  <a:ea typeface="Cambria Math"/>
                </a:endParaRPr>
              </a:p>
              <a:p>
                <a:pPr lvl="1" algn="l" rtl="0"/>
                <a:r>
                  <a:rPr lang="en-US" sz="2400" dirty="0" smtClean="0">
                    <a:ea typeface="Cambria Math"/>
                  </a:rPr>
                  <a:t>Contractions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endParaRPr lang="en-US" sz="2400" dirty="0" smtClean="0">
                  <a:ea typeface="Cambria Math"/>
                </a:endParaRPr>
              </a:p>
              <a:p>
                <a:pPr lvl="1" algn="l" rtl="0"/>
                <a:endParaRPr lang="en-US" sz="2400" dirty="0" smtClean="0">
                  <a:ea typeface="Cambria Math"/>
                </a:endParaRPr>
              </a:p>
              <a:p>
                <a:pPr lvl="1" algn="l" rtl="0"/>
                <a:r>
                  <a:rPr lang="en-US" sz="2400" dirty="0" smtClean="0">
                    <a:ea typeface="Cambria Math"/>
                  </a:rPr>
                  <a:t>Regenerations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≤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  <a:ea typeface="Cambria Math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𝑂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𝑛𝑙𝑜𝑔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400" b="0" dirty="0" smtClean="0">
                  <a:ea typeface="Cambria Math"/>
                </a:endParaRPr>
              </a:p>
              <a:p>
                <a:pPr marL="274320" lvl="1" indent="0" algn="l" rtl="0">
                  <a:buNone/>
                </a:pPr>
                <a:endParaRPr lang="en-US" sz="2400" dirty="0">
                  <a:ea typeface="Cambria Math"/>
                </a:endParaRPr>
              </a:p>
              <a:p>
                <a:pPr lvl="1" algn="l" rtl="0"/>
                <a:r>
                  <a:rPr lang="en-US" sz="2400" dirty="0" smtClean="0">
                    <a:ea typeface="Cambria Math"/>
                  </a:rPr>
                  <a:t>Thus, Number of augmentations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𝑂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𝑛𝑙𝑜𝑔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400" dirty="0">
                  <a:ea typeface="Cambria Math"/>
                </a:endParaRPr>
              </a:p>
              <a:p>
                <a:pPr algn="l" rtl="0"/>
                <a:endParaRPr lang="en-US" sz="2800" dirty="0" smtClean="0"/>
              </a:p>
              <a:p>
                <a:pPr lvl="1" algn="l" rtl="0"/>
                <a:endParaRPr lang="en-US" sz="24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49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- Step 3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sz="2800" dirty="0" smtClean="0"/>
                  <a:t>The algorithm preforms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𝑛𝑙𝑜𝑔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scaling phases</a:t>
                </a:r>
              </a:p>
              <a:p>
                <a:pPr algn="l" rtl="0"/>
                <a:endParaRPr lang="en-US" sz="2800" dirty="0"/>
              </a:p>
              <a:p>
                <a:pPr algn="l" rtl="0"/>
                <a:r>
                  <a:rPr lang="en-US" sz="2800" dirty="0" smtClean="0"/>
                  <a:t>We have seen that the number of scaling phases in which an augmentation occurs is bounded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O</m:t>
                    </m:r>
                    <m:r>
                      <a:rPr lang="en-US" sz="2800" b="0" i="0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𝑛𝑙𝑜𝑔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800" b="0" dirty="0" smtClean="0"/>
              </a:p>
              <a:p>
                <a:pPr algn="l" rtl="0"/>
                <a:endParaRPr lang="en-US" sz="2800" dirty="0" smtClean="0"/>
              </a:p>
              <a:p>
                <a:pPr algn="l" rtl="0"/>
                <a:r>
                  <a:rPr lang="en-US" sz="2800" dirty="0" smtClean="0"/>
                  <a:t>We will see next a bound on the number of scaling phases in which no augmentation occurs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220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- Step 3 </a:t>
            </a:r>
            <a:r>
              <a:rPr lang="en-US" dirty="0" smtClean="0"/>
              <a:t>cont.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sz="2800" dirty="0" smtClean="0">
                    <a:solidFill>
                      <a:srgbClr val="FF0000"/>
                    </a:solidFill>
                  </a:rPr>
                  <a:t>Case 1</a:t>
                </a:r>
                <a:r>
                  <a:rPr lang="en-US" sz="2800" dirty="0" smtClean="0"/>
                  <a:t>: suppose there exists a node i which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&gt;</m:t>
                    </m:r>
                    <m:f>
                      <m:fPr>
                        <m:type m:val="lin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∆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 smtClean="0"/>
                  <a:t>. </a:t>
                </a:r>
              </a:p>
              <a:p>
                <a:pPr marL="274320" lvl="1" indent="0" algn="l" rtl="0">
                  <a:buNone/>
                </a:pPr>
                <a:endParaRPr lang="en-US" sz="2400" dirty="0" smtClean="0"/>
              </a:p>
              <a:p>
                <a:pPr lvl="1" algn="l" rtl="0"/>
                <a:r>
                  <a:rPr lang="en-US" sz="2400" dirty="0" smtClean="0"/>
                  <a:t>In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sz="2400" dirty="0" smtClean="0"/>
                  <a:t> phases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≥∆</m:t>
                    </m:r>
                  </m:oMath>
                </a14:m>
                <a:r>
                  <a:rPr lang="en-US" sz="2400" dirty="0" smtClean="0"/>
                  <a:t> and it is regenerated</a:t>
                </a:r>
              </a:p>
              <a:p>
                <a:pPr lvl="1" algn="l" rtl="0"/>
                <a:r>
                  <a:rPr lang="en-US" sz="2400" dirty="0" smtClean="0"/>
                  <a:t>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O</m:t>
                    </m:r>
                    <m:r>
                      <a:rPr lang="en-US" sz="2400" b="0" i="0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phases it is contracted</a:t>
                </a:r>
              </a:p>
              <a:p>
                <a:pPr lvl="1" algn="l" rtl="0"/>
                <a:r>
                  <a:rPr lang="en-US" sz="2400" dirty="0" smtClean="0"/>
                  <a:t>We can charge a sequence of this type of phases to a contraction</a:t>
                </a:r>
              </a:p>
              <a:p>
                <a:pPr algn="l" rtl="0"/>
                <a:endParaRPr lang="en-US" sz="3000" dirty="0" smtClean="0"/>
              </a:p>
              <a:p>
                <a:pPr algn="l" rtl="0"/>
                <a:r>
                  <a:rPr lang="en-US" sz="3000" dirty="0" smtClean="0"/>
                  <a:t>Overall this can occur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smtClean="0">
                        <a:latin typeface="Cambria Math"/>
                      </a:rPr>
                      <m:t>O</m:t>
                    </m:r>
                    <m:r>
                      <a:rPr lang="en-US" sz="3000" b="0" i="0" smtClean="0">
                        <a:latin typeface="Cambria Math"/>
                      </a:rPr>
                      <m:t>(</m:t>
                    </m:r>
                    <m:r>
                      <a:rPr lang="en-US" sz="3000" b="0" i="1" smtClean="0">
                        <a:latin typeface="Cambria Math"/>
                      </a:rPr>
                      <m:t>𝑛𝑙𝑜𝑔</m:t>
                    </m:r>
                    <m:d>
                      <m:d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3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000" dirty="0" smtClean="0"/>
                  <a:t> times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889" t="-12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106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RHS-Scaling Outline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algn="l" rtl="0">
                  <a:lnSpc>
                    <a:spcPct val="200000"/>
                  </a:lnSpc>
                </a:pPr>
                <a:r>
                  <a:rPr lang="en-US" sz="2400" dirty="0" smtClean="0"/>
                  <a:t>Assume </a:t>
                </a:r>
                <a:r>
                  <a:rPr lang="en-US" sz="2400" dirty="0" err="1" smtClean="0"/>
                  <a:t>uncapacitated</a:t>
                </a:r>
                <a:r>
                  <a:rPr lang="en-US" sz="2400" dirty="0" smtClean="0"/>
                  <a:t> </a:t>
                </a:r>
                <a:r>
                  <a:rPr lang="en-US" sz="2400" dirty="0" smtClean="0"/>
                  <a:t>network and integral costs and supplies</a:t>
                </a:r>
                <a:endParaRPr lang="en-US" sz="2400" dirty="0" smtClean="0"/>
              </a:p>
              <a:p>
                <a:pPr algn="l" rtl="0">
                  <a:lnSpc>
                    <a:spcPct val="200000"/>
                  </a:lnSpc>
                </a:pPr>
                <a:r>
                  <a:rPr lang="en-US" sz="2400" dirty="0" smtClean="0"/>
                  <a:t>Maintain a scaling factor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∆</m:t>
                    </m:r>
                  </m:oMath>
                </a14:m>
                <a:r>
                  <a:rPr lang="en-US" sz="2400" dirty="0" smtClean="0"/>
                  <a:t> which is a power of 2</a:t>
                </a:r>
              </a:p>
              <a:p>
                <a:pPr algn="l" rtl="0">
                  <a:lnSpc>
                    <a:spcPct val="200000"/>
                  </a:lnSpc>
                </a:pPr>
                <a:r>
                  <a:rPr lang="en-US" sz="2400" dirty="0" smtClean="0"/>
                  <a:t>Push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∆</m:t>
                    </m:r>
                  </m:oMath>
                </a14:m>
                <a:r>
                  <a:rPr lang="en-US" sz="2400" dirty="0" smtClean="0"/>
                  <a:t> flow units for node with excess larger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∆</m:t>
                    </m:r>
                  </m:oMath>
                </a14:m>
                <a:r>
                  <a:rPr lang="en-US" sz="2400" dirty="0" smtClean="0"/>
                  <a:t> to nodes with excess lower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−∆</m:t>
                    </m:r>
                  </m:oMath>
                </a14:m>
                <a:endParaRPr lang="en-US" sz="2400" dirty="0" smtClean="0"/>
              </a:p>
              <a:p>
                <a:pPr algn="l" rtl="0">
                  <a:lnSpc>
                    <a:spcPct val="200000"/>
                  </a:lnSpc>
                </a:pPr>
                <a:r>
                  <a:rPr lang="en-US" sz="2400" dirty="0" smtClean="0"/>
                  <a:t>Push flow only on shortest path</a:t>
                </a:r>
              </a:p>
              <a:p>
                <a:pPr algn="l" rtl="0">
                  <a:lnSpc>
                    <a:spcPct val="200000"/>
                  </a:lnSpc>
                </a:pPr>
                <a:r>
                  <a:rPr lang="en-US" sz="2400" dirty="0" smtClean="0"/>
                  <a:t>Continue until there are no nodes to push from or to push to</a:t>
                </a:r>
              </a:p>
              <a:p>
                <a:pPr algn="l" rtl="0">
                  <a:lnSpc>
                    <a:spcPct val="200000"/>
                  </a:lnSpc>
                </a:pPr>
                <a:r>
                  <a:rPr lang="en-US" sz="2400" dirty="0" smtClean="0"/>
                  <a:t>Decrease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/>
                        <a:ea typeface="Cambria Math"/>
                      </a:rPr>
                      <m:t>Δ</m:t>
                    </m:r>
                  </m:oMath>
                </a14:m>
                <a:r>
                  <a:rPr lang="en-US" sz="2400" dirty="0" smtClean="0"/>
                  <a:t> by factor 2 and repeat</a:t>
                </a:r>
              </a:p>
              <a:p>
                <a:pPr algn="l" rtl="0">
                  <a:lnSpc>
                    <a:spcPct val="200000"/>
                  </a:lnSpc>
                </a:pPr>
                <a:r>
                  <a:rPr lang="en-US" sz="2400" dirty="0" smtClean="0"/>
                  <a:t>Stop when the network is balanced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∆&lt;</m:t>
                    </m:r>
                    <m:r>
                      <a:rPr lang="en-US" sz="24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400" dirty="0" smtClean="0"/>
                  <a:t>)</a:t>
                </a:r>
              </a:p>
              <a:p>
                <a:pPr algn="l" rtl="0"/>
                <a:endParaRPr lang="he-IL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222" r="-370" b="-7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21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- Step 3 </a:t>
            </a:r>
            <a:r>
              <a:rPr lang="en-US" dirty="0" smtClean="0"/>
              <a:t>cont.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sz="2800" dirty="0" smtClean="0">
                    <a:solidFill>
                      <a:srgbClr val="FF0000"/>
                    </a:solidFill>
                  </a:rPr>
                  <a:t>Case 2</a:t>
                </a:r>
                <a:r>
                  <a:rPr lang="en-US" sz="2800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type m:val="lin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∆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 smtClean="0"/>
                  <a:t> for each node i and all arcs in the contracted network has 0 flow.</a:t>
                </a:r>
              </a:p>
              <a:p>
                <a:pPr algn="l" rtl="0"/>
                <a:endParaRPr lang="en-US" sz="2800" dirty="0" smtClean="0"/>
              </a:p>
              <a:p>
                <a:pPr lvl="1" algn="l" rtl="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∆ =</m:t>
                    </m:r>
                    <m:r>
                      <a:rPr lang="en-US" sz="2400" b="0" i="1" smtClean="0">
                        <a:latin typeface="Cambria Math"/>
                      </a:rPr>
                      <m:t>𝑚𝑎𝑥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: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</m:acc>
                      </m:e>
                    </m:d>
                  </m:oMath>
                </a14:m>
                <a:endParaRPr lang="en-US" sz="2400" dirty="0" smtClean="0"/>
              </a:p>
              <a:p>
                <a:pPr lvl="1" algn="l" rtl="0"/>
                <a:r>
                  <a:rPr lang="en-US" sz="2400" dirty="0" smtClean="0"/>
                  <a:t>The node with maximum excess is regenerated</a:t>
                </a:r>
              </a:p>
              <a:p>
                <a:pPr lvl="1" algn="l" rtl="0"/>
                <a:r>
                  <a:rPr lang="en-US" sz="2400" dirty="0" smtClean="0"/>
                  <a:t>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O</m:t>
                    </m:r>
                    <m:r>
                      <a:rPr lang="en-US" sz="2400" b="0" i="0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400" b="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phases it is </a:t>
                </a:r>
                <a:r>
                  <a:rPr lang="en-US" sz="2400" dirty="0" smtClean="0"/>
                  <a:t>contracted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This case can occur at most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</m:t>
                    </m:r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𝑛𝑙𝑜𝑔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times</a:t>
                </a:r>
                <a:r>
                  <a:rPr lang="en-US" sz="2700" dirty="0" smtClean="0"/>
                  <a:t> </a:t>
                </a:r>
              </a:p>
              <a:p>
                <a:pPr lvl="1" algn="l" rtl="0"/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741" t="-1235" r="-20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417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- Step 3 </a:t>
            </a:r>
            <a:r>
              <a:rPr lang="en-US" dirty="0" smtClean="0"/>
              <a:t>cont.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sz="2800" dirty="0" smtClean="0">
                    <a:solidFill>
                      <a:srgbClr val="FF0000"/>
                    </a:solidFill>
                  </a:rPr>
                  <a:t>Case 3</a:t>
                </a:r>
                <a:r>
                  <a:rPr lang="en-US" sz="2800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type m:val="lin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∆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 smtClean="0"/>
                  <a:t> for each node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 smtClean="0"/>
                  <a:t> and there is some arc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𝑙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with positive flow</a:t>
                </a:r>
              </a:p>
              <a:p>
                <a:pPr lvl="1"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𝑖𝑘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≥∆</m:t>
                    </m:r>
                  </m:oMath>
                </a14:m>
                <a:endParaRPr lang="en-US" sz="2400" dirty="0" smtClean="0"/>
              </a:p>
              <a:p>
                <a:pPr lvl="1" algn="l" rtl="0"/>
                <a:r>
                  <a:rPr lang="en-US" sz="2400" dirty="0" smtClean="0"/>
                  <a:t>In the next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sz="2400" dirty="0" smtClean="0"/>
                  <a:t> phases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en-US" sz="2400" dirty="0" smtClean="0"/>
                  <a:t> is unchanged</a:t>
                </a:r>
              </a:p>
              <a:p>
                <a:pPr lvl="1" algn="l" rtl="0"/>
                <a:r>
                  <a:rPr lang="en-US" sz="2400" dirty="0" smtClean="0"/>
                  <a:t>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log</m:t>
                    </m:r>
                    <m:r>
                      <a:rPr lang="en-US" sz="2400" b="0" i="1" smtClean="0">
                        <a:latin typeface="Cambria Math"/>
                      </a:rPr>
                      <m:t>⁡(</m:t>
                    </m:r>
                    <m:r>
                      <a:rPr lang="en-US" sz="2400" b="0" i="1" smtClean="0">
                        <a:latin typeface="Cambria Math"/>
                      </a:rPr>
                      <m:t>5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phases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∆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type m:val="skw"/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5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 smtClean="0"/>
              </a:p>
              <a:p>
                <a:pPr lvl="1"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𝑖𝑘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≥</m:t>
                    </m:r>
                    <m:r>
                      <a:rPr lang="en-US" sz="2400" b="0" i="1" smtClean="0">
                        <a:latin typeface="Cambria Math"/>
                      </a:rPr>
                      <m:t>5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∆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≥</m:t>
                    </m:r>
                    <m:r>
                      <a:rPr lang="en-US" sz="2400" b="0" i="1" smtClean="0">
                        <a:latin typeface="Cambria Math"/>
                      </a:rPr>
                      <m:t>3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∆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</a:p>
              <a:p>
                <a:pPr lvl="1" algn="l" rtl="0"/>
                <a:r>
                  <a:rPr lang="en-US" sz="2400" dirty="0" smtClean="0"/>
                  <a:t>Arc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𝑙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𝑘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is strongly feasible and it is contracted.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This case can occur O(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𝑛𝑙𝑜𝑔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))</m:t>
                    </m:r>
                  </m:oMath>
                </a14:m>
                <a:r>
                  <a:rPr lang="en-US" dirty="0" smtClean="0"/>
                  <a:t> times</a:t>
                </a:r>
                <a:r>
                  <a:rPr lang="en-US" sz="2700" dirty="0" smtClean="0"/>
                  <a:t> </a:t>
                </a:r>
              </a:p>
              <a:p>
                <a:pPr algn="l" rtl="0"/>
                <a:endParaRPr lang="en-US" sz="2700" dirty="0"/>
              </a:p>
              <a:p>
                <a:pPr lvl="1" algn="l" rtl="0"/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693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- Step </a:t>
            </a:r>
            <a:r>
              <a:rPr lang="en-US" dirty="0" smtClean="0"/>
              <a:t>3 cont.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𝑛𝑙𝑜𝑔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augmenting scaling phases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We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𝑛𝑙𝑜𝑔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non augmenting scaling phases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The total number of scaling phases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𝑛𝑙𝑜𝑔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21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– The end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8229600" cy="4925144"/>
              </a:xfrm>
            </p:spPr>
            <p:txBody>
              <a:bodyPr>
                <a:normAutofit lnSpcReduction="10000"/>
              </a:bodyPr>
              <a:lstStyle/>
              <a:p>
                <a:pPr algn="l" rtl="0"/>
                <a:r>
                  <a:rPr lang="en-US" sz="2800" dirty="0" smtClean="0">
                    <a:solidFill>
                      <a:srgbClr val="FF0000"/>
                    </a:solidFill>
                  </a:rPr>
                  <a:t>Theorem: </a:t>
                </a:r>
                <a:r>
                  <a:rPr lang="en-US" sz="2800" dirty="0" smtClean="0"/>
                  <a:t>The strongly polynomial algorithm determines the minimum cost flow in the contracted network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𝑛𝑙𝑜𝑔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algn="l" rtl="0"/>
                <a:r>
                  <a:rPr lang="en-US" sz="2800" dirty="0" smtClean="0">
                    <a:solidFill>
                      <a:srgbClr val="FF0000"/>
                    </a:solidFill>
                  </a:rPr>
                  <a:t>Proof: </a:t>
                </a:r>
              </a:p>
              <a:p>
                <a:pPr algn="l" rtl="0"/>
                <a:r>
                  <a:rPr lang="en-US" sz="2800" dirty="0" smtClean="0"/>
                  <a:t>Time spend in a scaling phase</a:t>
                </a:r>
                <a:endParaRPr lang="en-US" sz="2400" dirty="0" smtClean="0"/>
              </a:p>
              <a:p>
                <a:pPr lvl="1" algn="l" rtl="0"/>
                <a:r>
                  <a:rPr lang="en-US" sz="2400" dirty="0" smtClean="0"/>
                  <a:t>Reducing the scale factor -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endParaRPr lang="en-US" sz="2400" b="0" dirty="0" smtClean="0"/>
              </a:p>
              <a:p>
                <a:pPr lvl="1" algn="l" rtl="0"/>
                <a:r>
                  <a:rPr lang="en-US" sz="2400" dirty="0" smtClean="0"/>
                  <a:t>Finding strongly feasible arcs -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pPr lvl="1" algn="l" rtl="0"/>
                <a:r>
                  <a:rPr lang="en-US" sz="2400" dirty="0" smtClean="0"/>
                  <a:t>Building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𝑆</m:t>
                    </m:r>
                    <m:r>
                      <a:rPr lang="en-US" sz="2400" b="0" i="1" smtClean="0">
                        <a:latin typeface="Cambria Math"/>
                      </a:rPr>
                      <m:t>(∆)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∆</m:t>
                        </m:r>
                      </m:e>
                    </m:d>
                  </m:oMath>
                </a14:m>
                <a:r>
                  <a:rPr lang="en-US" sz="2400" dirty="0" smtClean="0"/>
                  <a:t> -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endParaRPr lang="en-US" sz="2400" b="0" dirty="0" smtClean="0"/>
              </a:p>
              <a:p>
                <a:pPr lvl="1" algn="l" rtl="0"/>
                <a:r>
                  <a:rPr lang="en-US" sz="2400" dirty="0" smtClean="0"/>
                  <a:t>Total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𝑚𝑙𝑜𝑔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)</a:t>
                </a:r>
              </a:p>
              <a:p>
                <a:pPr algn="l" rtl="0"/>
                <a:r>
                  <a:rPr lang="en-US" sz="2700" dirty="0" smtClean="0"/>
                  <a:t>Number of augmentations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7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700" b="0" i="1" smtClean="0">
                            <a:latin typeface="Cambria Math"/>
                          </a:rPr>
                          <m:t>𝑛𝑙𝑜𝑔</m:t>
                        </m:r>
                        <m:d>
                          <m:dPr>
                            <m:ctrlPr>
                              <a:rPr lang="en-US" sz="27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7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700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sz="2700" dirty="0" smtClean="0"/>
                  <a:t>Total of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7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700" i="1">
                            <a:latin typeface="Cambria Math"/>
                          </a:rPr>
                          <m:t>𝑛𝑙𝑜𝑔</m:t>
                        </m:r>
                        <m:d>
                          <m:dPr>
                            <m:ctrlPr>
                              <a:rPr lang="en-US" sz="27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700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sz="2700" b="0" i="1" smtClean="0">
                            <a:latin typeface="Cambria Math"/>
                          </a:rPr>
                          <m:t>𝑆</m:t>
                        </m:r>
                        <m:r>
                          <a:rPr lang="en-US" sz="2700" b="0" i="1" smtClean="0">
                            <a:latin typeface="Cambria Math"/>
                          </a:rPr>
                          <m:t>(</m:t>
                        </m:r>
                        <m:r>
                          <a:rPr lang="en-US" sz="27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700" b="0" i="1" smtClean="0">
                            <a:latin typeface="Cambria Math"/>
                          </a:rPr>
                          <m:t>,</m:t>
                        </m:r>
                        <m:r>
                          <a:rPr lang="en-US" sz="2700" b="0" i="1" smtClean="0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sz="27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700" dirty="0" smtClean="0"/>
                  <a:t> </a:t>
                </a:r>
              </a:p>
              <a:p>
                <a:pPr marL="457200" lvl="1" indent="0" algn="l" rtl="0"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8229600" cy="4925144"/>
              </a:xfrm>
              <a:blipFill rotWithShape="1">
                <a:blip r:embed="rId2"/>
                <a:stretch>
                  <a:fillRect l="-741" t="-2107" r="-81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825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Optimal Flow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We so far produced optimal node potential in a contracted network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To obtain optimal flow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we need to:</a:t>
                </a:r>
              </a:p>
              <a:p>
                <a:pPr lvl="1" algn="l" rtl="0"/>
                <a:r>
                  <a:rPr lang="en-US" dirty="0" smtClean="0"/>
                  <a:t>uncontracting the network and produce node potential</a:t>
                </a:r>
              </a:p>
              <a:p>
                <a:pPr lvl="1" algn="l" rtl="0"/>
                <a:r>
                  <a:rPr lang="en-US" dirty="0" smtClean="0"/>
                  <a:t>convert the node potentials into optimum flow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93" t="-11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98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Network Expansion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sz="2800" dirty="0" smtClean="0">
                    <a:solidFill>
                      <a:srgbClr val="FF0000"/>
                    </a:solidFill>
                  </a:rPr>
                  <a:t>Reminder:</a:t>
                </a:r>
                <a:r>
                  <a:rPr lang="en-US" sz="2800" dirty="0" smtClean="0"/>
                  <a:t> The contraction operation contained two stages</a:t>
                </a:r>
              </a:p>
              <a:p>
                <a:pPr lvl="1" algn="l" rtl="0"/>
                <a:r>
                  <a:rPr lang="en-US" dirty="0" smtClean="0"/>
                  <a:t>Replacing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 algn="l" rtl="0"/>
                <a:r>
                  <a:rPr lang="en-US" b="0" i="0" dirty="0" smtClean="0">
                    <a:latin typeface="Cambria Math"/>
                  </a:rPr>
                  <a:t>Contract nodes k and l into p</a:t>
                </a:r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algn="l" rtl="0"/>
                <a:r>
                  <a:rPr lang="en-US" dirty="0" smtClean="0"/>
                  <a:t>We expand the network in the reverse order it was contracted</a:t>
                </a:r>
                <a:endParaRPr lang="he-IL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213" r="-20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066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Expansion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sz="2800" dirty="0" smtClean="0"/>
                  <a:t>Suppose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 smtClean="0"/>
                  <a:t> is the optimal node potentials </a:t>
                </a:r>
              </a:p>
              <a:p>
                <a:pPr algn="l" rtl="0"/>
                <a:r>
                  <a:rPr lang="en-US" sz="2800" dirty="0" smtClean="0"/>
                  <a:t>We iterate the contracted nodes in a reverse order they ware created</a:t>
                </a:r>
              </a:p>
              <a:p>
                <a:pPr algn="l" rtl="0"/>
                <a:r>
                  <a:rPr lang="en-US" sz="2800" dirty="0" smtClean="0"/>
                  <a:t>The expansion of a node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 smtClean="0"/>
                  <a:t> consists of:</a:t>
                </a:r>
              </a:p>
              <a:p>
                <a:pPr lvl="1" algn="l" rtl="0"/>
                <a:r>
                  <a:rPr lang="en-US" sz="2400" dirty="0" smtClean="0"/>
                  <a:t>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𝑙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pPr lvl="1" algn="l" rtl="0"/>
                <a:r>
                  <a:rPr lang="en-US" sz="2400" dirty="0" smtClean="0"/>
                  <a:t>Update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𝜋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2400" dirty="0" smtClean="0"/>
                  <a:t>,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𝜋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was the node potential 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 were contracted.</a:t>
                </a:r>
                <a:endParaRPr lang="en-US" sz="2400" dirty="0"/>
              </a:p>
              <a:p>
                <a:pPr lvl="1" algn="l" rtl="0"/>
                <a:endParaRPr lang="en-US" sz="2400" dirty="0" smtClean="0"/>
              </a:p>
              <a:p>
                <a:pPr algn="l" rtl="0"/>
                <a:r>
                  <a:rPr lang="en-US" sz="2800" dirty="0" smtClean="0"/>
                  <a:t>To show what is behind stage 2 we need to prove the following lemma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41" t="-1235" r="-2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601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Expansion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sz="2800" dirty="0" smtClean="0">
                    <a:solidFill>
                      <a:srgbClr val="FF0000"/>
                    </a:solidFill>
                  </a:rPr>
                  <a:t>Lemma: </a:t>
                </a:r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𝑃</m:t>
                    </m:r>
                  </m:oMath>
                </a14:m>
                <a:r>
                  <a:rPr lang="en-US" sz="2800" dirty="0" smtClean="0"/>
                  <a:t> be a problem with arc costs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be the same problem with arc costs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𝜋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i="1">
                        <a:latin typeface="Cambria Math"/>
                      </a:rPr>
                      <m:t>𝜋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𝑗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800" dirty="0" smtClean="0"/>
                  <a:t>and node potentials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 smtClean="0"/>
                  <a:t>, then the same solution satisfies the same conditions with arc costs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800" dirty="0" smtClean="0"/>
                  <a:t> and node potentials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𝜋</m:t>
                    </m:r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algn="l" rtl="0"/>
                <a:r>
                  <a:rPr lang="en-US" sz="2800" dirty="0" smtClean="0">
                    <a:solidFill>
                      <a:srgbClr val="FF0000"/>
                    </a:solidFill>
                  </a:rPr>
                  <a:t>Proof: </a:t>
                </a:r>
                <a:r>
                  <a:rPr lang="en-US" sz="2800" dirty="0" smtClean="0"/>
                  <a:t>Suppose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satisfies the optimality condition with arc costs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−</m:t>
                    </m:r>
                    <m:r>
                      <a:rPr lang="en-US" sz="2400" i="1">
                        <a:latin typeface="Cambria Math"/>
                      </a:rPr>
                      <m:t>𝜋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−</m:t>
                    </m:r>
                    <m:r>
                      <a:rPr lang="en-US" sz="2400" i="1">
                        <a:latin typeface="Cambria Math"/>
                      </a:rPr>
                      <m:t>𝜋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and potentials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 algn="ctr" rtl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latin typeface="Cambria Math"/>
                        </a:rPr>
                        <m:t>𝜋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𝜋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latin typeface="Cambria Math"/>
                        </a:rPr>
                        <m:t>𝜋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latin typeface="Cambria Math"/>
                        </a:rPr>
                        <m:t>𝜋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US" sz="2400" b="0" dirty="0" smtClean="0">
                  <a:ea typeface="Cambria Math"/>
                </a:endParaRPr>
              </a:p>
              <a:p>
                <a:pPr marL="0" indent="0" algn="ctr" rtl="0">
                  <a:buNone/>
                </a:pPr>
                <a:endParaRPr lang="he-I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4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039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optimal flow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algn="l" rtl="0"/>
                <a:r>
                  <a:rPr lang="en-US" dirty="0" smtClean="0"/>
                  <a:t>We will use the optimum node potential to produce optimum flow by solving maximum flow problem</a:t>
                </a:r>
              </a:p>
              <a:p>
                <a:pPr algn="l" rtl="0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optimum node potentials of a min-cost problem</a:t>
                </a:r>
              </a:p>
              <a:p>
                <a:pPr algn="l" rtl="0"/>
                <a:r>
                  <a:rPr lang="en-US" dirty="0" smtClean="0"/>
                  <a:t>We define reduced costs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algn="l" rtl="0"/>
                <a:r>
                  <a:rPr lang="en-US" dirty="0" smtClean="0"/>
                  <a:t>Remove all arc with non-zero reduced costs </a:t>
                </a:r>
              </a:p>
              <a:p>
                <a:pPr algn="l" rtl="0"/>
                <a:r>
                  <a:rPr lang="en-US" dirty="0" smtClean="0"/>
                  <a:t>Find a nonnegative flow in the </a:t>
                </a:r>
                <a:r>
                  <a:rPr lang="en-US" dirty="0" err="1" smtClean="0"/>
                  <a:t>subnetwork</a:t>
                </a:r>
                <a:r>
                  <a:rPr lang="en-US" dirty="0" smtClean="0"/>
                  <a:t>:</a:t>
                </a:r>
              </a:p>
              <a:p>
                <a:pPr lvl="1" algn="l" rtl="0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°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°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;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°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: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𝑖𝑗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sup>
                    </m:sSubSup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algn="l" rtl="0"/>
                <a:r>
                  <a:rPr lang="en-US" dirty="0" smtClean="0">
                    <a:ea typeface="Cambria Math"/>
                  </a:rPr>
                  <a:t>Add a super source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0" dirty="0" smtClean="0">
                    <a:ea typeface="Cambria Math"/>
                  </a:rPr>
                  <a:t> connected to node i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b="0" dirty="0" smtClean="0">
                    <a:ea typeface="Cambria Math"/>
                  </a:rPr>
                  <a:t> with an arc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b="0" dirty="0" smtClean="0">
                    <a:ea typeface="Cambria Math"/>
                  </a:rPr>
                  <a:t> with capacity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algn="l" rtl="0"/>
                <a:r>
                  <a:rPr lang="en-US" dirty="0" smtClean="0">
                    <a:ea typeface="Cambria Math"/>
                  </a:rPr>
                  <a:t>Add </a:t>
                </a:r>
                <a:r>
                  <a:rPr lang="en-US" dirty="0">
                    <a:ea typeface="Cambria Math"/>
                  </a:rPr>
                  <a:t>a super </a:t>
                </a:r>
                <a:r>
                  <a:rPr lang="en-US" dirty="0" smtClean="0">
                    <a:ea typeface="Cambria Math"/>
                  </a:rPr>
                  <a:t>sink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ea typeface="Cambria Math"/>
                  </a:rPr>
                  <a:t> connected to node i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dirty="0">
                    <a:ea typeface="Cambria Math"/>
                  </a:rPr>
                  <a:t> with an arc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>
                    <a:ea typeface="Cambria Math"/>
                  </a:rPr>
                  <a:t> with capacity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e>
                    </m:d>
                  </m:oMath>
                </a14:m>
                <a:endParaRPr lang="en-US" dirty="0" smtClean="0">
                  <a:ea typeface="Cambria Math"/>
                </a:endParaRPr>
              </a:p>
              <a:p>
                <a:pPr algn="l" rtl="0"/>
                <a:r>
                  <a:rPr lang="en-US" dirty="0" smtClean="0">
                    <a:ea typeface="Cambria Math"/>
                  </a:rPr>
                  <a:t>Solve a maximum flow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ea typeface="Cambria Math"/>
                  </a:rPr>
                  <a:t> to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>
                  <a:ea typeface="Cambria Math"/>
                </a:endParaRPr>
              </a:p>
              <a:p>
                <a:pPr lvl="1" algn="l" rtl="0"/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444" t="-1728" r="-5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3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Capacitated Problem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The algorithm described solves the </a:t>
            </a:r>
            <a:r>
              <a:rPr lang="en-US" sz="2800" dirty="0" err="1" smtClean="0"/>
              <a:t>uncapacitated</a:t>
            </a:r>
            <a:r>
              <a:rPr lang="en-US" sz="2800" dirty="0" smtClean="0"/>
              <a:t> problem</a:t>
            </a:r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How can we solve the capacitated problem?</a:t>
            </a:r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We will transform the capacitated problem into </a:t>
            </a:r>
            <a:r>
              <a:rPr lang="en-US" sz="2800" dirty="0" err="1" smtClean="0"/>
              <a:t>uncapacitated</a:t>
            </a:r>
            <a:r>
              <a:rPr lang="en-US" sz="2800" dirty="0" smtClean="0"/>
              <a:t> problem with</a:t>
            </a:r>
          </a:p>
        </p:txBody>
      </p:sp>
    </p:spTree>
    <p:extLst>
      <p:ext uri="{BB962C8B-B14F-4D97-AF65-F5344CB8AC3E}">
        <p14:creationId xmlns:p14="http://schemas.microsoft.com/office/powerpoint/2010/main" val="345586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2857872"/>
              </a:xfrm>
            </p:spPr>
            <p:txBody>
              <a:bodyPr>
                <a:normAutofit lnSpcReduction="10000"/>
              </a:bodyPr>
              <a:lstStyle/>
              <a:p>
                <a:pPr algn="l" rt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/>
                        <a:sym typeface="Wingdings" pitchFamily="2" charset="2"/>
                      </a:rPr>
                      <m:t>S</m:t>
                    </m:r>
                    <m:d>
                      <m:dPr>
                        <m:ctrlPr>
                          <a:rPr lang="en-US" sz="2400" i="1" smtClean="0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∆</m:t>
                        </m:r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  <a:sym typeface="Wingdings" pitchFamily="2" charset="2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: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𝑒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𝑖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≥∆</m:t>
                        </m:r>
                      </m:e>
                    </m:d>
                  </m:oMath>
                </a14:m>
                <a:r>
                  <a:rPr lang="en-US" sz="2400" dirty="0">
                    <a:latin typeface="+mj-lt"/>
                    <a:ea typeface="Cambria Math"/>
                    <a:sym typeface="Wingdings" pitchFamily="2" charset="2"/>
                  </a:rPr>
                  <a:t> - nodes with </a:t>
                </a:r>
                <a:r>
                  <a:rPr lang="en-US" sz="2400" dirty="0" smtClean="0">
                    <a:latin typeface="+mj-lt"/>
                    <a:ea typeface="Cambria Math"/>
                    <a:sym typeface="Wingdings" pitchFamily="2" charset="2"/>
                  </a:rPr>
                  <a:t>excess at </a:t>
                </a:r>
                <a:r>
                  <a:rPr lang="en-US" sz="2400" dirty="0">
                    <a:latin typeface="+mj-lt"/>
                    <a:ea typeface="Cambria Math"/>
                    <a:sym typeface="Wingdings" pitchFamily="2" charset="2"/>
                  </a:rPr>
                  <a:t>least </a:t>
                </a:r>
                <a:r>
                  <a:rPr lang="en-US" sz="2400" dirty="0">
                    <a:latin typeface="+mj-lt"/>
                    <a:ea typeface="Cambria Math"/>
                    <a:sym typeface="Symbol"/>
                  </a:rPr>
                  <a:t></a:t>
                </a:r>
                <a:r>
                  <a:rPr lang="en-US" sz="2400" dirty="0">
                    <a:latin typeface="+mj-lt"/>
                    <a:ea typeface="Cambria Math"/>
                    <a:sym typeface="Wingdings" pitchFamily="2" charset="2"/>
                  </a:rPr>
                  <a:t> </a:t>
                </a:r>
                <a:endParaRPr lang="en-US" sz="2400" dirty="0" smtClean="0">
                  <a:latin typeface="+mj-lt"/>
                  <a:sym typeface="Wingdings" pitchFamily="2" charset="2"/>
                </a:endParaRPr>
              </a:p>
              <a:p>
                <a:pPr algn="l" rt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sym typeface="Wingdings" pitchFamily="2" charset="2"/>
                      </a:rPr>
                      <m:t>T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∆</m:t>
                        </m:r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  <a:sym typeface="Wingdings" pitchFamily="2" charset="2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: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𝑒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𝑖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≤−∆</m:t>
                        </m:r>
                      </m:e>
                    </m:d>
                  </m:oMath>
                </a14:m>
                <a:r>
                  <a:rPr lang="en-US" sz="2400" dirty="0">
                    <a:latin typeface="+mj-lt"/>
                    <a:ea typeface="Cambria Math"/>
                    <a:sym typeface="Wingdings" pitchFamily="2" charset="2"/>
                  </a:rPr>
                  <a:t> - nodes with deficit at least </a:t>
                </a:r>
                <a:r>
                  <a:rPr lang="en-US" sz="2400" dirty="0">
                    <a:latin typeface="+mj-lt"/>
                    <a:ea typeface="Cambria Math"/>
                    <a:sym typeface="Symbol"/>
                  </a:rPr>
                  <a:t></a:t>
                </a:r>
                <a:r>
                  <a:rPr lang="en-US" sz="2400" dirty="0">
                    <a:latin typeface="+mj-lt"/>
                    <a:ea typeface="Cambria Math"/>
                    <a:sym typeface="Wingdings" pitchFamily="2" charset="2"/>
                  </a:rPr>
                  <a:t> </a:t>
                </a:r>
                <a:endParaRPr lang="en-US" sz="2400" dirty="0" smtClean="0">
                  <a:latin typeface="+mj-lt"/>
                  <a:ea typeface="Cambria Math"/>
                  <a:sym typeface="Wingdings" pitchFamily="2" charset="2"/>
                </a:endParaRPr>
              </a:p>
              <a:p>
                <a:pPr algn="l" rt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  <a:sym typeface="Wingdings" pitchFamily="2" charset="2"/>
                      </a:rPr>
                      <m:t>∆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-Optimal – A pseudo flow x and potentials </a:t>
                </a:r>
                <a:r>
                  <a:rPr lang="el-GR" sz="2400" dirty="0" smtClean="0">
                    <a:latin typeface="+mj-lt"/>
                  </a:rPr>
                  <a:t>π</a:t>
                </a:r>
                <a:r>
                  <a:rPr lang="en-US" sz="2400" dirty="0" smtClean="0">
                    <a:latin typeface="+mj-lt"/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  <a:sym typeface="Wingdings" pitchFamily="2" charset="2"/>
                      </a:rPr>
                      <m:t>∆</m:t>
                    </m:r>
                  </m:oMath>
                </a14:m>
                <a:r>
                  <a:rPr lang="en-US" sz="2400" dirty="0">
                    <a:latin typeface="+mj-lt"/>
                  </a:rPr>
                  <a:t>-</a:t>
                </a:r>
                <a:r>
                  <a:rPr lang="en-US" sz="2400" dirty="0" smtClean="0">
                    <a:latin typeface="+mj-lt"/>
                  </a:rPr>
                  <a:t>Optimal </a:t>
                </a:r>
                <a:r>
                  <a:rPr lang="en-US" sz="2400" dirty="0">
                    <a:latin typeface="+mj-lt"/>
                  </a:rPr>
                  <a:t>if </a:t>
                </a:r>
                <a:r>
                  <a:rPr lang="en-US" sz="2400" i="1" dirty="0">
                    <a:latin typeface="+mj-lt"/>
                  </a:rPr>
                  <a:t>(x, </a:t>
                </a:r>
                <a:r>
                  <a:rPr lang="en-US" sz="2400" dirty="0">
                    <a:latin typeface="+mj-lt"/>
                  </a:rPr>
                  <a:t>π</a:t>
                </a:r>
                <a:r>
                  <a:rPr lang="en-US" sz="2400" dirty="0" smtClean="0">
                    <a:latin typeface="+mj-lt"/>
                  </a:rPr>
                  <a:t>) </a:t>
                </a:r>
                <a:r>
                  <a:rPr lang="en-US" sz="2400" dirty="0">
                    <a:latin typeface="+mj-lt"/>
                  </a:rPr>
                  <a:t>satisfies the optimality conditions and </a:t>
                </a:r>
                <a:r>
                  <a:rPr lang="en-US" sz="2400" dirty="0" smtClean="0">
                    <a:latin typeface="+mj-lt"/>
                  </a:rPr>
                  <a:t>either S(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  <a:sym typeface="Wingdings" pitchFamily="2" charset="2"/>
                      </a:rPr>
                      <m:t>∆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) </a:t>
                </a:r>
                <a:r>
                  <a:rPr lang="en-US" sz="2400" dirty="0">
                    <a:latin typeface="+mj-lt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en-US" sz="2400" dirty="0">
                    <a:latin typeface="+mj-lt"/>
                  </a:rPr>
                  <a:t> or </a:t>
                </a:r>
                <a:r>
                  <a:rPr lang="en-US" sz="2400" i="1" dirty="0">
                    <a:latin typeface="+mj-lt"/>
                  </a:rPr>
                  <a:t>T</a:t>
                </a:r>
                <a:r>
                  <a:rPr lang="en-US" sz="2400" i="1" dirty="0" smtClean="0">
                    <a:latin typeface="+mj-lt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  <a:sym typeface="Wingdings" pitchFamily="2" charset="2"/>
                      </a:rPr>
                      <m:t>∆</m:t>
                    </m:r>
                  </m:oMath>
                </a14:m>
                <a:r>
                  <a:rPr lang="en-US" sz="2400" i="1" dirty="0" smtClean="0">
                    <a:latin typeface="+mj-lt"/>
                  </a:rPr>
                  <a:t>) </a:t>
                </a:r>
                <a:r>
                  <a:rPr lang="en-US" sz="2400" dirty="0">
                    <a:latin typeface="+mj-lt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en-US" sz="2400" dirty="0">
                    <a:latin typeface="+mj-lt"/>
                  </a:rPr>
                  <a:t>.</a:t>
                </a:r>
                <a:endParaRPr lang="he-IL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2857872"/>
              </a:xfrm>
              <a:blipFill rotWithShape="1">
                <a:blip r:embed="rId3"/>
                <a:stretch>
                  <a:fillRect l="-444" b="-127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0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Capacitated Problem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sz="2800" dirty="0" smtClean="0"/>
                  <a:t>We will replace each capacitated arc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𝑖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𝑗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by an additional node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 and two arcs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endParaRPr lang="en-US" sz="2800" b="0" dirty="0" smtClean="0"/>
              </a:p>
              <a:p>
                <a:pPr algn="l" rtl="0"/>
                <a:r>
                  <a:rPr lang="en-US" sz="2800" dirty="0" smtClean="0"/>
                  <a:t>We denote the nodes created this way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1484040" y="3224655"/>
            <a:ext cx="1656185" cy="3228681"/>
            <a:chOff x="1907705" y="3284985"/>
            <a:chExt cx="1656185" cy="3228681"/>
          </a:xfrm>
        </p:grpSpPr>
        <p:grpSp>
          <p:nvGrpSpPr>
            <p:cNvPr id="16" name="Group 15"/>
            <p:cNvGrpSpPr/>
            <p:nvPr/>
          </p:nvGrpSpPr>
          <p:grpSpPr>
            <a:xfrm>
              <a:off x="1907705" y="3284985"/>
              <a:ext cx="1656185" cy="2828571"/>
              <a:chOff x="3771509" y="3563724"/>
              <a:chExt cx="1248540" cy="2238038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3771509" y="3885649"/>
                <a:ext cx="1168914" cy="1916113"/>
                <a:chOff x="3771509" y="3474809"/>
                <a:chExt cx="1168914" cy="191611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 Box 3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71509" y="4215377"/>
                      <a:ext cx="640334" cy="38882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Comic Sans MS" pitchFamily="66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0" name="Text Box 3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3771509" y="4215377"/>
                      <a:ext cx="640334" cy="388822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l="-5714" r="-54286" b="-11111"/>
                      </a:stretch>
                    </a:blip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he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Oval 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56248" y="5006747"/>
                      <a:ext cx="384175" cy="384175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eaLnBrk="0" hangingPunct="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1" name="Oval 4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4556248" y="5006747"/>
                      <a:ext cx="384175" cy="384175"/>
                    </a:xfrm>
                    <a:prstGeom prst="ellipse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he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2" name="AutoShape 54"/>
                <p:cNvCxnSpPr>
                  <a:cxnSpLocks noChangeShapeType="1"/>
                  <a:stCxn id="23" idx="4"/>
                  <a:endCxn id="21" idx="0"/>
                </p:cNvCxnSpPr>
                <p:nvPr/>
              </p:nvCxnSpPr>
              <p:spPr bwMode="auto">
                <a:xfrm>
                  <a:off x="4737546" y="3858984"/>
                  <a:ext cx="10790" cy="114776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Oval 5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45458" y="3474809"/>
                      <a:ext cx="384175" cy="38417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eaLnBrk="0" hangingPunct="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3" name="Oval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4545458" y="3474809"/>
                      <a:ext cx="384175" cy="384175"/>
                    </a:xfrm>
                    <a:prstGeom prst="ellipse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he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26436" y="3563724"/>
                    <a:ext cx="493613" cy="3165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9" name="Text 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526436" y="3563724"/>
                    <a:ext cx="493613" cy="316577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r="-2804" b="-15152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2856148" y="6113556"/>
                  <a:ext cx="654776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7" name="Text 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56148" y="6113556"/>
                  <a:ext cx="654776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3738" b="-15152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5220072" y="3212977"/>
            <a:ext cx="2835330" cy="3240359"/>
            <a:chOff x="5913134" y="3284985"/>
            <a:chExt cx="2835330" cy="3240359"/>
          </a:xfrm>
        </p:grpSpPr>
        <p:grpSp>
          <p:nvGrpSpPr>
            <p:cNvPr id="14" name="Group 13"/>
            <p:cNvGrpSpPr/>
            <p:nvPr/>
          </p:nvGrpSpPr>
          <p:grpSpPr>
            <a:xfrm>
              <a:off x="5913134" y="3284985"/>
              <a:ext cx="2028545" cy="3240359"/>
              <a:chOff x="2424099" y="3284985"/>
              <a:chExt cx="2028545" cy="3240359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2909108" y="3284985"/>
                <a:ext cx="1543536" cy="2828571"/>
                <a:chOff x="4526436" y="3563724"/>
                <a:chExt cx="1163619" cy="2238038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4545458" y="3885649"/>
                  <a:ext cx="1144597" cy="1916113"/>
                  <a:chOff x="4545458" y="3474809"/>
                  <a:chExt cx="1144597" cy="1916113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" name="Text Box 3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49721" y="3632560"/>
                        <a:ext cx="640334" cy="38882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eaLnBrk="0" hangingPunct="0">
                          <a:spcBef>
                            <a:spcPct val="50000"/>
                          </a:spcBef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en-US" sz="2400" dirty="0">
                          <a:latin typeface="Comic Sans MS" pitchFamily="66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9" name="Text Box 3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5049721" y="3632560"/>
                        <a:ext cx="640334" cy="388822"/>
                      </a:xfrm>
                      <a:prstGeom prst="rect">
                        <a:avLst/>
                      </a:prstGeom>
                      <a:blipFill rotWithShape="1">
                        <a:blip r:embed="rId8"/>
                        <a:stretch>
                          <a:fillRect l="-6475" r="-41007" b="-12500"/>
                        </a:stretch>
                      </a:blip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r>
                          <a:rPr lang="he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" name="Oval 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556248" y="5006747"/>
                        <a:ext cx="384175" cy="384175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 eaLnBrk="0" hangingPunct="0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0" name="Oval 45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4556248" y="5006747"/>
                        <a:ext cx="384175" cy="384175"/>
                      </a:xfrm>
                      <a:prstGeom prst="ellipse">
                        <a:avLst/>
                      </a:prstGeom>
                      <a:blipFill rotWithShape="1">
                        <a:blip r:embed="rId9"/>
                        <a:stretch>
                          <a:fillRect/>
                        </a:stretch>
                      </a:blip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r>
                          <a:rPr lang="he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1" name="AutoShape 54"/>
                  <p:cNvCxnSpPr>
                    <a:cxnSpLocks noChangeShapeType="1"/>
                    <a:stCxn id="12" idx="5"/>
                    <a:endCxn id="25" idx="1"/>
                  </p:cNvCxnSpPr>
                  <p:nvPr/>
                </p:nvCxnSpPr>
                <p:spPr bwMode="auto">
                  <a:xfrm>
                    <a:off x="4873372" y="3802723"/>
                    <a:ext cx="721166" cy="572078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" name="Oval 5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545458" y="3474809"/>
                        <a:ext cx="384175" cy="384175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 eaLnBrk="0" hangingPunct="0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2" name="Oval 56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4545458" y="3474809"/>
                        <a:ext cx="384175" cy="384175"/>
                      </a:xfrm>
                      <a:prstGeom prst="ellipse">
                        <a:avLst/>
                      </a:prstGeom>
                      <a:blipFill rotWithShape="1">
                        <a:blip r:embed="rId10"/>
                        <a:stretch>
                          <a:fillRect/>
                        </a:stretch>
                      </a:blip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r>
                          <a:rPr lang="he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" name="Text 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526436" y="3563724"/>
                      <a:ext cx="493613" cy="31657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Comic Sans MS" pitchFamily="66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" name="Text Box 4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4526436" y="3563724"/>
                      <a:ext cx="493613" cy="316577"/>
                    </a:xfrm>
                    <a:prstGeom prst="rect">
                      <a:avLst/>
                    </a:prstGeom>
                    <a:blipFill rotWithShape="1">
                      <a:blip r:embed="rId11"/>
                      <a:stretch>
                        <a:fillRect r="-2804" b="-15152"/>
                      </a:stretch>
                    </a:blip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he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24099" y="6100548"/>
                    <a:ext cx="1395170" cy="4247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3" name="Text 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424099" y="6100548"/>
                    <a:ext cx="1395170" cy="424796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b="-8571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7740352" y="4758214"/>
                  <a:ext cx="509607" cy="485544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Oval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740352" y="4758214"/>
                  <a:ext cx="509607" cy="485544"/>
                </a:xfrm>
                <a:prstGeom prst="ellipse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AutoShape 54"/>
            <p:cNvCxnSpPr>
              <a:cxnSpLocks noChangeShapeType="1"/>
              <a:stCxn id="10" idx="7"/>
              <a:endCxn id="25" idx="3"/>
            </p:cNvCxnSpPr>
            <p:nvPr/>
          </p:nvCxnSpPr>
          <p:spPr bwMode="auto">
            <a:xfrm flipV="1">
              <a:off x="6872670" y="5172652"/>
              <a:ext cx="942312" cy="52646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7145754" y="5453614"/>
                  <a:ext cx="849401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,∞)</m:t>
                        </m:r>
                      </m:oMath>
                    </m:oMathPara>
                  </a14:m>
                  <a:endParaRPr lang="en-US" sz="24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33" name="Text 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45754" y="5453614"/>
                  <a:ext cx="849401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6475" r="-21583" b="-17105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7899064" y="4449751"/>
                  <a:ext cx="849400" cy="4914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34" name="Text 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99064" y="4449751"/>
                  <a:ext cx="849400" cy="491417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9877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Right Arrow 35"/>
          <p:cNvSpPr/>
          <p:nvPr/>
        </p:nvSpPr>
        <p:spPr>
          <a:xfrm>
            <a:off x="3742060" y="4536885"/>
            <a:ext cx="1512168" cy="54829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667981" y="5167847"/>
                <a:ext cx="1671547" cy="70942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𝑖𝑗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𝑖𝑗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981" y="5167847"/>
                <a:ext cx="1671547" cy="709425"/>
              </a:xfrm>
              <a:prstGeom prst="rect">
                <a:avLst/>
              </a:prstGeom>
              <a:blipFill rotWithShape="1">
                <a:blip r:embed="rId16"/>
                <a:stretch>
                  <a:fillRect b="-431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5"/>
              <p:cNvSpPr txBox="1">
                <a:spLocks noChangeArrowheads="1"/>
              </p:cNvSpPr>
              <p:nvPr/>
            </p:nvSpPr>
            <p:spPr bwMode="auto">
              <a:xfrm>
                <a:off x="2714487" y="4509448"/>
                <a:ext cx="849401" cy="5037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𝑖𝑗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14487" y="4509448"/>
                <a:ext cx="849401" cy="503728"/>
              </a:xfrm>
              <a:prstGeom prst="rect">
                <a:avLst/>
              </a:prstGeom>
              <a:blipFill rotWithShape="1">
                <a:blip r:embed="rId17"/>
                <a:stretch>
                  <a:fillRect l="-2857" r="-3571" b="-1097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345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Capacitated Problem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sz="2800" dirty="0" smtClean="0"/>
                  <a:t>In the transformation we added a node for each capacitated arc, suppose 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capacitated arcs</a:t>
                </a:r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800" dirty="0" smtClean="0"/>
                  <a:t>  </a:t>
                </a:r>
                <a:r>
                  <a:rPr lang="en-US" sz="2800" dirty="0" err="1" smtClean="0"/>
                  <a:t>uncapacitated</a:t>
                </a:r>
                <a:r>
                  <a:rPr lang="en-US" sz="2800" dirty="0" smtClean="0"/>
                  <a:t> arcs then:</a:t>
                </a:r>
              </a:p>
              <a:p>
                <a:pPr lvl="1" algn="l" rtl="0"/>
                <a:endParaRPr lang="he-IL" sz="2400" i="1" dirty="0" smtClean="0">
                  <a:latin typeface="Cambria Math"/>
                </a:endParaRPr>
              </a:p>
              <a:p>
                <a:pPr lvl="1" algn="l" rtl="0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e-IL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lvl="1" algn="l" rtl="0"/>
                <a:endParaRPr lang="en-US" sz="2400" dirty="0" smtClean="0"/>
              </a:p>
              <a:p>
                <a:pPr lvl="1" algn="l" rtl="0"/>
                <a:r>
                  <a:rPr lang="en-US" sz="2400" dirty="0" smtClean="0"/>
                  <a:t>The algorithm will solve the problem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log</m:t>
                    </m:r>
                    <m:r>
                      <a:rPr lang="en-US" sz="2400" b="0" i="1" smtClean="0">
                        <a:latin typeface="Cambria Math"/>
                      </a:rPr>
                      <m:t>⁡(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)∙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𝑆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 smtClean="0"/>
                  <a:t>))</a:t>
                </a:r>
                <a:endParaRPr lang="he-IL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938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Summerize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sz="2800" dirty="0" smtClean="0"/>
                  <a:t>So far the algorithm presented solved the minimum cost flow </a:t>
                </a:r>
              </a:p>
              <a:p>
                <a:pPr lvl="1" algn="l" rtl="0"/>
                <a:r>
                  <a:rPr lang="en-US" sz="2400" dirty="0" smtClean="0"/>
                  <a:t>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𝑛𝑙𝑜𝑔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for </a:t>
                </a:r>
                <a:r>
                  <a:rPr lang="en-US" sz="2400" dirty="0" err="1" smtClean="0"/>
                  <a:t>uncapacitated</a:t>
                </a:r>
                <a:r>
                  <a:rPr lang="en-US" sz="2400" dirty="0" smtClean="0"/>
                  <a:t> problems</a:t>
                </a:r>
              </a:p>
              <a:p>
                <a:pPr lvl="1" algn="l" rtl="0"/>
                <a:r>
                  <a:rPr lang="en-US" sz="2400" dirty="0" smtClean="0"/>
                  <a:t>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𝑆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𝑚</m:t>
                    </m:r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for capacitated problems</a:t>
                </a:r>
              </a:p>
              <a:p>
                <a:pPr algn="l" rtl="0"/>
                <a:endParaRPr lang="en-US" sz="2800" dirty="0"/>
              </a:p>
              <a:p>
                <a:pPr algn="l" rtl="0"/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we can solve the shortest path problem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𝑚𝑙𝑜𝑔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pPr algn="l" rtl="0"/>
                <a:r>
                  <a:rPr lang="en-US" sz="2800" dirty="0" smtClean="0"/>
                  <a:t>Can we improve that?</a:t>
                </a:r>
                <a:endParaRPr lang="he-IL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876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Shortest Path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1"/>
                <a:ext cx="8229600" cy="1612776"/>
              </a:xfrm>
            </p:spPr>
            <p:txBody>
              <a:bodyPr/>
              <a:lstStyle/>
              <a:p>
                <a:pPr algn="l" rtl="0"/>
                <a:r>
                  <a:rPr lang="en-US" sz="2800" dirty="0">
                    <a:solidFill>
                      <a:srgbClr val="FF0000"/>
                    </a:solidFill>
                  </a:rPr>
                  <a:t>Idea:</a:t>
                </a:r>
                <a:r>
                  <a:rPr lang="en-US" sz="2800" dirty="0"/>
                  <a:t> If node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 is adjacent to only 2 nodes,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𝑗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,in  the residual network we can eliminate node k from the network:</a:t>
                </a:r>
                <a:endParaRPr lang="he-IL" sz="2800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612776"/>
              </a:xfrm>
              <a:blipFill rotWithShape="1">
                <a:blip r:embed="rId3"/>
                <a:stretch>
                  <a:fillRect l="-1259" t="-3409" r="-214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827584" y="3501008"/>
            <a:ext cx="3456384" cy="2377132"/>
            <a:chOff x="1475656" y="3501008"/>
            <a:chExt cx="3456384" cy="2377132"/>
          </a:xfrm>
        </p:grpSpPr>
        <p:grpSp>
          <p:nvGrpSpPr>
            <p:cNvPr id="13" name="Group 12"/>
            <p:cNvGrpSpPr/>
            <p:nvPr/>
          </p:nvGrpSpPr>
          <p:grpSpPr>
            <a:xfrm>
              <a:off x="1475656" y="3501008"/>
              <a:ext cx="1584176" cy="2376264"/>
              <a:chOff x="1475656" y="3501008"/>
              <a:chExt cx="1584176" cy="237626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Flowchart: Connector 3"/>
                  <p:cNvSpPr/>
                  <p:nvPr/>
                </p:nvSpPr>
                <p:spPr>
                  <a:xfrm>
                    <a:off x="1475656" y="3501008"/>
                    <a:ext cx="504056" cy="504056"/>
                  </a:xfrm>
                  <a:prstGeom prst="flowChartConnector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0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oMath>
                      </m:oMathPara>
                    </a14:m>
                    <a:endParaRPr lang="he-IL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Flowchart: Connector 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75656" y="3501008"/>
                    <a:ext cx="504056" cy="504056"/>
                  </a:xfrm>
                  <a:prstGeom prst="flowChartConnector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Flowchart: Connector 5"/>
                  <p:cNvSpPr/>
                  <p:nvPr/>
                </p:nvSpPr>
                <p:spPr>
                  <a:xfrm>
                    <a:off x="1475656" y="5373216"/>
                    <a:ext cx="504056" cy="504056"/>
                  </a:xfrm>
                  <a:prstGeom prst="flowChartConnector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0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oMath>
                      </m:oMathPara>
                    </a14:m>
                    <a:endParaRPr lang="he-IL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Flowchart: Connector 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75656" y="5373216"/>
                    <a:ext cx="504056" cy="504056"/>
                  </a:xfrm>
                  <a:prstGeom prst="flowChartConnector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Flowchart: Connector 6"/>
                  <p:cNvSpPr/>
                  <p:nvPr/>
                </p:nvSpPr>
                <p:spPr>
                  <a:xfrm>
                    <a:off x="2555776" y="4437112"/>
                    <a:ext cx="504056" cy="504056"/>
                  </a:xfrm>
                  <a:prstGeom prst="flowChartConnector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0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oMath>
                      </m:oMathPara>
                    </a14:m>
                    <a:endParaRPr lang="he-IL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Flowchart: Connector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55776" y="4437112"/>
                    <a:ext cx="504056" cy="504056"/>
                  </a:xfrm>
                  <a:prstGeom prst="flowChartConnector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Arrow Connector 8"/>
              <p:cNvCxnSpPr>
                <a:stCxn id="4" idx="5"/>
                <a:endCxn id="7" idx="1"/>
              </p:cNvCxnSpPr>
              <p:nvPr/>
            </p:nvCxnSpPr>
            <p:spPr>
              <a:xfrm>
                <a:off x="1905895" y="3931247"/>
                <a:ext cx="723698" cy="57968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>
                <a:stCxn id="7" idx="3"/>
                <a:endCxn id="6" idx="7"/>
              </p:cNvCxnSpPr>
              <p:nvPr/>
            </p:nvCxnSpPr>
            <p:spPr>
              <a:xfrm flipH="1">
                <a:off x="1905895" y="4867351"/>
                <a:ext cx="723698" cy="57968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174455" y="3850730"/>
                  <a:ext cx="525337" cy="370358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𝑖𝑘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𝜋</m:t>
                            </m:r>
                          </m:sup>
                        </m:sSubSup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4455" y="3850730"/>
                  <a:ext cx="525337" cy="37035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175667" y="5085184"/>
                  <a:ext cx="545406" cy="401648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𝜋</m:t>
                            </m:r>
                          </m:sup>
                        </m:sSubSup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5667" y="5085184"/>
                  <a:ext cx="545406" cy="40164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" name="Group 15"/>
            <p:cNvGrpSpPr/>
            <p:nvPr/>
          </p:nvGrpSpPr>
          <p:grpSpPr>
            <a:xfrm>
              <a:off x="3635896" y="3501876"/>
              <a:ext cx="504056" cy="2376264"/>
              <a:chOff x="1475656" y="3501008"/>
              <a:chExt cx="504056" cy="237626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Flowchart: Connector 16"/>
                  <p:cNvSpPr/>
                  <p:nvPr/>
                </p:nvSpPr>
                <p:spPr>
                  <a:xfrm>
                    <a:off x="1475656" y="3501008"/>
                    <a:ext cx="504056" cy="504056"/>
                  </a:xfrm>
                  <a:prstGeom prst="flowChartConnector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0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oMath>
                      </m:oMathPara>
                    </a14:m>
                    <a:endParaRPr lang="he-IL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Flowchart: Connector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75656" y="3501008"/>
                    <a:ext cx="504056" cy="504056"/>
                  </a:xfrm>
                  <a:prstGeom prst="flowChartConnector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Flowchart: Connector 17"/>
                  <p:cNvSpPr/>
                  <p:nvPr/>
                </p:nvSpPr>
                <p:spPr>
                  <a:xfrm>
                    <a:off x="1475656" y="5373216"/>
                    <a:ext cx="504056" cy="504056"/>
                  </a:xfrm>
                  <a:prstGeom prst="flowChartConnector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0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oMath>
                      </m:oMathPara>
                    </a14:m>
                    <a:endParaRPr lang="he-IL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Flowchart: Connector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75656" y="5373216"/>
                    <a:ext cx="504056" cy="504056"/>
                  </a:xfrm>
                  <a:prstGeom prst="flowChartConnector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" name="Straight Arrow Connector 19"/>
              <p:cNvCxnSpPr>
                <a:stCxn id="17" idx="4"/>
                <a:endCxn id="18" idx="0"/>
              </p:cNvCxnSpPr>
              <p:nvPr/>
            </p:nvCxnSpPr>
            <p:spPr>
              <a:xfrm>
                <a:off x="1727684" y="4005064"/>
                <a:ext cx="0" cy="136815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834367" y="4467512"/>
                  <a:ext cx="1097673" cy="401648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𝑖𝑘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𝜋</m:t>
                            </m:r>
                          </m:sup>
                        </m:sSub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𝑘𝑗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𝜋</m:t>
                            </m:r>
                          </m:sup>
                        </m:sSubSup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367" y="4467512"/>
                  <a:ext cx="1097673" cy="401648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Right Arrow 26"/>
          <p:cNvSpPr/>
          <p:nvPr/>
        </p:nvSpPr>
        <p:spPr>
          <a:xfrm>
            <a:off x="2555776" y="4581128"/>
            <a:ext cx="360040" cy="22249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8" name="Group 27"/>
          <p:cNvGrpSpPr/>
          <p:nvPr/>
        </p:nvGrpSpPr>
        <p:grpSpPr>
          <a:xfrm>
            <a:off x="5148064" y="3573016"/>
            <a:ext cx="3456384" cy="2377132"/>
            <a:chOff x="1475656" y="3501008"/>
            <a:chExt cx="3456384" cy="2377132"/>
          </a:xfrm>
        </p:grpSpPr>
        <p:grpSp>
          <p:nvGrpSpPr>
            <p:cNvPr id="29" name="Group 28"/>
            <p:cNvGrpSpPr/>
            <p:nvPr/>
          </p:nvGrpSpPr>
          <p:grpSpPr>
            <a:xfrm>
              <a:off x="1475656" y="3501008"/>
              <a:ext cx="1584176" cy="2376264"/>
              <a:chOff x="1475656" y="3501008"/>
              <a:chExt cx="1584176" cy="237626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Flowchart: Connector 36"/>
                  <p:cNvSpPr/>
                  <p:nvPr/>
                </p:nvSpPr>
                <p:spPr>
                  <a:xfrm>
                    <a:off x="1475656" y="3501008"/>
                    <a:ext cx="504056" cy="504056"/>
                  </a:xfrm>
                  <a:prstGeom prst="flowChartConnector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0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oMath>
                      </m:oMathPara>
                    </a14:m>
                    <a:endParaRPr lang="he-IL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" name="Flowchart: Connector 3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75656" y="3501008"/>
                    <a:ext cx="504056" cy="504056"/>
                  </a:xfrm>
                  <a:prstGeom prst="flowChartConnector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Flowchart: Connector 37"/>
                  <p:cNvSpPr/>
                  <p:nvPr/>
                </p:nvSpPr>
                <p:spPr>
                  <a:xfrm>
                    <a:off x="1475656" y="5373216"/>
                    <a:ext cx="504056" cy="504056"/>
                  </a:xfrm>
                  <a:prstGeom prst="flowChartConnector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0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oMath>
                      </m:oMathPara>
                    </a14:m>
                    <a:endParaRPr lang="he-IL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Flowchart: Connector 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75656" y="5373216"/>
                    <a:ext cx="504056" cy="504056"/>
                  </a:xfrm>
                  <a:prstGeom prst="flowChartConnector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Flowchart: Connector 38"/>
                  <p:cNvSpPr/>
                  <p:nvPr/>
                </p:nvSpPr>
                <p:spPr>
                  <a:xfrm>
                    <a:off x="2555776" y="4437112"/>
                    <a:ext cx="504056" cy="504056"/>
                  </a:xfrm>
                  <a:prstGeom prst="flowChartConnector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0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oMath>
                      </m:oMathPara>
                    </a14:m>
                    <a:endParaRPr lang="he-IL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9" name="Flowchart: Connector 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55776" y="4437112"/>
                    <a:ext cx="504056" cy="504056"/>
                  </a:xfrm>
                  <a:prstGeom prst="flowChartConnector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0" name="Straight Arrow Connector 39"/>
              <p:cNvCxnSpPr>
                <a:stCxn id="37" idx="5"/>
                <a:endCxn id="39" idx="1"/>
              </p:cNvCxnSpPr>
              <p:nvPr/>
            </p:nvCxnSpPr>
            <p:spPr>
              <a:xfrm>
                <a:off x="1905895" y="3931247"/>
                <a:ext cx="723698" cy="57968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>
                <a:stCxn id="39" idx="3"/>
                <a:endCxn id="38" idx="7"/>
              </p:cNvCxnSpPr>
              <p:nvPr/>
            </p:nvCxnSpPr>
            <p:spPr>
              <a:xfrm flipH="1">
                <a:off x="1905895" y="4867351"/>
                <a:ext cx="723698" cy="57968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173622" y="3850730"/>
                  <a:ext cx="526170" cy="370358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𝜋</m:t>
                            </m:r>
                          </m:sup>
                        </m:sSubSup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3622" y="3850730"/>
                  <a:ext cx="526170" cy="370358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2197019" y="5085184"/>
                  <a:ext cx="524054" cy="401648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𝑗𝑘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𝜋</m:t>
                            </m:r>
                          </m:sup>
                        </m:sSubSup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7019" y="5085184"/>
                  <a:ext cx="524054" cy="401648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31"/>
            <p:cNvGrpSpPr/>
            <p:nvPr/>
          </p:nvGrpSpPr>
          <p:grpSpPr>
            <a:xfrm>
              <a:off x="3635896" y="3501876"/>
              <a:ext cx="504056" cy="2376264"/>
              <a:chOff x="1475656" y="3501008"/>
              <a:chExt cx="504056" cy="237626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Flowchart: Connector 33"/>
                  <p:cNvSpPr/>
                  <p:nvPr/>
                </p:nvSpPr>
                <p:spPr>
                  <a:xfrm>
                    <a:off x="1475656" y="3501008"/>
                    <a:ext cx="504056" cy="504056"/>
                  </a:xfrm>
                  <a:prstGeom prst="flowChartConnector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0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oMath>
                      </m:oMathPara>
                    </a14:m>
                    <a:endParaRPr lang="he-IL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Flowchart: Connector 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75656" y="3501008"/>
                    <a:ext cx="504056" cy="504056"/>
                  </a:xfrm>
                  <a:prstGeom prst="flowChartConnector">
                    <a:avLst/>
                  </a:prstGeom>
                  <a:blipFill rotWithShape="1">
                    <a:blip r:embed="rId17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Flowchart: Connector 34"/>
                  <p:cNvSpPr/>
                  <p:nvPr/>
                </p:nvSpPr>
                <p:spPr>
                  <a:xfrm>
                    <a:off x="1475656" y="5373216"/>
                    <a:ext cx="504056" cy="504056"/>
                  </a:xfrm>
                  <a:prstGeom prst="flowChartConnector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0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oMath>
                      </m:oMathPara>
                    </a14:m>
                    <a:endParaRPr lang="he-IL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Flowchart: Connector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75656" y="5373216"/>
                    <a:ext cx="504056" cy="504056"/>
                  </a:xfrm>
                  <a:prstGeom prst="flowChartConnector">
                    <a:avLst/>
                  </a:prstGeom>
                  <a:blipFill rotWithShape="1">
                    <a:blip r:embed="rId18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6" name="Straight Arrow Connector 35"/>
              <p:cNvCxnSpPr>
                <a:stCxn id="35" idx="0"/>
                <a:endCxn id="34" idx="4"/>
              </p:cNvCxnSpPr>
              <p:nvPr/>
            </p:nvCxnSpPr>
            <p:spPr>
              <a:xfrm flipV="1">
                <a:off x="1727684" y="4005064"/>
                <a:ext cx="0" cy="136815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854886" y="4467512"/>
                  <a:ext cx="1077154" cy="401648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𝑗𝑘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𝜋</m:t>
                            </m:r>
                          </m:sup>
                        </m:sSub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𝜋</m:t>
                            </m:r>
                          </m:sup>
                        </m:sSubSup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4886" y="4467512"/>
                  <a:ext cx="1077154" cy="401648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Right Arrow 43"/>
          <p:cNvSpPr/>
          <p:nvPr/>
        </p:nvSpPr>
        <p:spPr>
          <a:xfrm>
            <a:off x="6915460" y="4655152"/>
            <a:ext cx="360040" cy="22249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339752" y="6248604"/>
                <a:ext cx="3528392" cy="4207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𝑚𝑖𝑛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𝜋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6248604"/>
                <a:ext cx="3528392" cy="420756"/>
              </a:xfrm>
              <a:prstGeom prst="rect">
                <a:avLst/>
              </a:prstGeom>
              <a:blipFill rotWithShape="1">
                <a:blip r:embed="rId20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66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Contracted Network 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𝐺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denote the residual network corresponding to a pseudo flow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 smtClean="0"/>
                  <a:t>. The Nodes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can be:</a:t>
                </a:r>
              </a:p>
              <a:p>
                <a:pPr lvl="1" algn="l" rtl="0"/>
                <a:r>
                  <a:rPr lang="en-US" sz="2400" dirty="0" smtClean="0"/>
                  <a:t>Original Nodes -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𝑁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∪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lvl="1" algn="l" rtl="0"/>
                <a:r>
                  <a:rPr lang="en-US" sz="2400" dirty="0" smtClean="0"/>
                  <a:t>Contracted Nodes – contains at least one original node</a:t>
                </a:r>
              </a:p>
              <a:p>
                <a:pPr algn="l" rtl="0"/>
                <a:endParaRPr lang="en-US" sz="2800" dirty="0" smtClean="0"/>
              </a:p>
              <a:p>
                <a:pPr algn="l" rtl="0"/>
                <a:r>
                  <a:rPr lang="en-US" sz="2800" dirty="0" smtClean="0"/>
                  <a:t>We form a new network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=(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0" dirty="0" smtClean="0"/>
                  <a:t> by eliminating original nodes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800" b="0" dirty="0" smtClean="0"/>
              </a:p>
              <a:p>
                <a:pPr algn="l" rtl="0"/>
                <a:endParaRPr lang="en-US" sz="2600" b="0" dirty="0" smtClean="0"/>
              </a:p>
              <a:p>
                <a:pPr algn="l" rtl="0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is used to find shortest paths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8229600" cy="5069160"/>
              </a:xfrm>
              <a:blipFill rotWithShape="1">
                <a:blip r:embed="rId2"/>
                <a:stretch>
                  <a:fillRect l="-741" t="-1203" r="-170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184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Contracted Network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algn="l" rtl="0"/>
                <a:r>
                  <a:rPr lang="en-US" sz="2800" dirty="0" smtClean="0"/>
                  <a:t>Each node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/>
                  <a:t> is replaced with the two arc incident to it say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𝑖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𝑗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as follows:</a:t>
                </a:r>
              </a:p>
              <a:p>
                <a:pPr lvl="1" algn="l" rtl="0"/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𝑖𝑘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&gt;</m:t>
                    </m:r>
                    <m:r>
                      <a:rPr lang="en-US" sz="2400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 smtClean="0"/>
                  <a:t> add arc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𝑗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with length: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𝑗𝑖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𝑗𝑘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𝜋</m:t>
                        </m:r>
                      </m:sup>
                    </m:sSubSup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𝜋</m:t>
                        </m:r>
                      </m:sup>
                    </m:sSubSup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𝑗𝑘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𝜋</m:t>
                        </m:r>
                      </m:sup>
                    </m:sSubSup>
                    <m:r>
                      <a:rPr lang="en-US" sz="24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  (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𝜋</m:t>
                        </m:r>
                      </m:sup>
                    </m:sSubSup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0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 algn="l" rtl="0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&gt;</m:t>
                    </m:r>
                    <m:r>
                      <a:rPr lang="en-US" sz="24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/>
                  <a:t> add arc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𝑗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with length: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𝜋</m:t>
                        </m:r>
                      </m:sup>
                    </m:sSubSup>
                    <m:r>
                      <a:rPr lang="en-US" sz="2400" i="1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𝜋</m:t>
                        </m:r>
                      </m:sup>
                    </m:sSubSup>
                    <m:r>
                      <a:rPr lang="en-US" sz="24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𝜋</m:t>
                        </m:r>
                      </m:sup>
                    </m:sSubSup>
                    <m:r>
                      <a:rPr lang="en-US" sz="24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   (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𝜋</m:t>
                        </m:r>
                      </m:sup>
                    </m:sSubSup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0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lvl="1" algn="l" rtl="0"/>
                <a:r>
                  <a:rPr lang="en-US" sz="2400" dirty="0" smtClean="0"/>
                  <a:t>For each arc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𝑗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that is not replaced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𝜋</m:t>
                        </m:r>
                      </m:sup>
                    </m:sSubSup>
                  </m:oMath>
                </a14:m>
                <a:endParaRPr lang="en-US" sz="2400" dirty="0" smtClean="0"/>
              </a:p>
              <a:p>
                <a:pPr lvl="1" algn="l" rtl="0"/>
                <a:endParaRPr lang="en-US" sz="2400" dirty="0"/>
              </a:p>
              <a:p>
                <a:pPr algn="l" rtl="0"/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/>
                  <a:t> is the shortest paths lengths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we can determine the shortest paths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>
                        <a:latin typeface="Cambria Math"/>
                      </a:rPr>
                      <m:t>.</m:t>
                    </m:r>
                  </m:oMath>
                </a14:m>
                <a:endParaRPr lang="en-US" sz="2800" dirty="0"/>
              </a:p>
              <a:p>
                <a:pPr lvl="1" algn="l" rtl="0"/>
                <a:r>
                  <a:rPr lang="en-US" sz="2400" dirty="0"/>
                  <a:t>For each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𝑘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with two arcs incident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𝑘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400" dirty="0"/>
                  <a:t>: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𝑚𝑖𝑛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𝑖𝑘</m:t>
                            </m:r>
                          </m:sub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𝜋</m:t>
                            </m:r>
                          </m:sup>
                        </m:sSubSup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𝑗𝑘</m:t>
                            </m:r>
                          </m:sub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𝜋</m:t>
                            </m:r>
                          </m:sup>
                        </m:sSubSup>
                      </m:e>
                    </m:d>
                  </m:oMath>
                </a14:m>
                <a:endParaRPr lang="he-IL" sz="2400" dirty="0"/>
              </a:p>
              <a:p>
                <a:pPr lvl="1" algn="l" rtl="0"/>
                <a:r>
                  <a:rPr lang="en-US" sz="2400" dirty="0"/>
                  <a:t>We can calculate the shortest path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400" dirty="0"/>
                  <a:t> in an addition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𝑂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units of time </a:t>
                </a:r>
              </a:p>
              <a:p>
                <a:pPr algn="l" rtl="0"/>
                <a:endParaRPr lang="en-US" sz="2800" b="0" i="1" dirty="0" smtClean="0">
                  <a:latin typeface="Cambria Math"/>
                </a:endParaRPr>
              </a:p>
              <a:p>
                <a:pPr lvl="1" algn="l" rtl="0"/>
                <a:endParaRPr lang="he-IL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593" t="-271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699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Shortest Paths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endParaRPr lang="en-US" sz="2800" i="1" dirty="0" smtClean="0">
                  <a:latin typeface="Cambria Math"/>
                </a:endParaRPr>
              </a:p>
              <a:p>
                <a:pPr algn="l" rtl="0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i="1" smtClean="0">
                        <a:latin typeface="Cambria Math"/>
                      </a:rPr>
                      <m:t>(</m:t>
                    </m:r>
                    <m:r>
                      <a:rPr lang="en-US" sz="2800" i="1" smtClean="0">
                        <a:latin typeface="Cambria Math"/>
                      </a:rPr>
                      <m:t>𝑋</m:t>
                    </m:r>
                    <m:r>
                      <a:rPr lang="en-US" sz="280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has at most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 nodes,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𝑂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arcs and all arc length are none </a:t>
                </a:r>
                <a:r>
                  <a:rPr lang="en-US" sz="2800" dirty="0" smtClean="0"/>
                  <a:t>negative</a:t>
                </a:r>
              </a:p>
              <a:p>
                <a:pPr algn="l" rtl="0"/>
                <a:endParaRPr lang="en-US" sz="2800" dirty="0" smtClean="0"/>
              </a:p>
              <a:p>
                <a:pPr marL="0" indent="0" algn="l" rtl="0">
                  <a:buNone/>
                </a:pPr>
                <a:endParaRPr lang="en-US" sz="2800" dirty="0"/>
              </a:p>
              <a:p>
                <a:pPr algn="l" rtl="0"/>
                <a:r>
                  <a:rPr lang="en-US" sz="2800" dirty="0" smtClean="0"/>
                  <a:t>We can calculate shortest path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𝑛𝑙𝑜𝑔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b="0" dirty="0" smtClean="0"/>
                  <a:t> (</a:t>
                </a:r>
                <a:r>
                  <a:rPr lang="en-US" sz="2800" b="0" dirty="0" err="1" smtClean="0"/>
                  <a:t>Fredma</a:t>
                </a:r>
                <a:r>
                  <a:rPr lang="en-US" sz="2800" dirty="0" err="1" smtClean="0"/>
                  <a:t>n</a:t>
                </a:r>
                <a:r>
                  <a:rPr lang="en-US" sz="2800" dirty="0" smtClean="0"/>
                  <a:t> &amp; </a:t>
                </a:r>
                <a:r>
                  <a:rPr lang="en-US" sz="2800" dirty="0" err="1" smtClean="0"/>
                  <a:t>Tarjan</a:t>
                </a:r>
                <a:r>
                  <a:rPr lang="en-US" sz="2800" dirty="0" smtClean="0"/>
                  <a:t>)</a:t>
                </a:r>
              </a:p>
              <a:p>
                <a:pPr algn="l" rtl="0"/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107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sz="2800" dirty="0" smtClean="0"/>
                  <a:t>We have seen an algorithm for solving the </a:t>
                </a:r>
                <a:r>
                  <a:rPr lang="en-US" sz="2800" dirty="0"/>
                  <a:t>capacitated </a:t>
                </a:r>
                <a:r>
                  <a:rPr lang="en-US" sz="2800" dirty="0" smtClean="0"/>
                  <a:t>minimum cost flow as a sequence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𝑚𝑙𝑜𝑔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shortest path problems</a:t>
                </a:r>
              </a:p>
              <a:p>
                <a:pPr algn="l" rtl="0"/>
                <a:endParaRPr lang="en-US" sz="2800" dirty="0" smtClean="0"/>
              </a:p>
              <a:p>
                <a:pPr algn="l" rtl="0"/>
                <a:r>
                  <a:rPr lang="en-US" sz="2800" dirty="0" smtClean="0"/>
                  <a:t>Using the Improved shortest path algorithm we can solve a shortest path problem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𝑛𝑙𝑜𝑔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time</a:t>
                </a:r>
              </a:p>
              <a:p>
                <a:pPr algn="l" rtl="0"/>
                <a:endParaRPr lang="en-US" sz="2800" dirty="0" smtClean="0"/>
              </a:p>
              <a:p>
                <a:pPr algn="l" rtl="0"/>
                <a:r>
                  <a:rPr lang="en-US" sz="2800" dirty="0" smtClean="0"/>
                  <a:t>Total running time of the algorithm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𝑚𝑙𝑜𝑔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𝑛𝑙𝑜𝑔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215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12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 rtl="0">
              <a:buNone/>
            </a:pPr>
            <a:endParaRPr lang="en-US" dirty="0" smtClean="0"/>
          </a:p>
          <a:p>
            <a:pPr marL="0" indent="0" algn="ctr" rtl="0">
              <a:buNone/>
            </a:pPr>
            <a:endParaRPr lang="en-US" dirty="0"/>
          </a:p>
          <a:p>
            <a:pPr marL="0" indent="0" algn="ctr" rtl="0">
              <a:buNone/>
            </a:pPr>
            <a:endParaRPr lang="en-US" dirty="0" smtClean="0"/>
          </a:p>
          <a:p>
            <a:pPr marL="0" indent="0" algn="ctr" rtl="0">
              <a:buNone/>
            </a:pPr>
            <a:endParaRPr lang="en-US" dirty="0"/>
          </a:p>
          <a:p>
            <a:pPr marL="0" indent="0" algn="ctr" rtl="0">
              <a:buNone/>
            </a:pPr>
            <a:endParaRPr lang="en-US" dirty="0" smtClean="0"/>
          </a:p>
          <a:p>
            <a:pPr marL="0" indent="0" algn="ctr" rtl="0">
              <a:buNone/>
            </a:pPr>
            <a:r>
              <a:rPr lang="en-US" sz="3600" dirty="0" smtClean="0"/>
              <a:t>QUESTIONS?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384625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5868"/>
            <a:ext cx="7560840" cy="650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ular Callout 1"/>
              <p:cNvSpPr/>
              <p:nvPr/>
            </p:nvSpPr>
            <p:spPr>
              <a:xfrm>
                <a:off x="4860032" y="836712"/>
                <a:ext cx="2088232" cy="720080"/>
              </a:xfrm>
              <a:prstGeom prst="wedgeRoundRectCallout">
                <a:avLst>
                  <a:gd name="adj1" fmla="val -76701"/>
                  <a:gd name="adj2" fmla="val 58121"/>
                  <a:gd name="adj3" fmla="val 1666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∆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is larger then the maximal demand</a:t>
                </a:r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ounded Rectangular Callou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836712"/>
                <a:ext cx="2088232" cy="720080"/>
              </a:xfrm>
              <a:prstGeom prst="wedgeRoundRectCallout">
                <a:avLst>
                  <a:gd name="adj1" fmla="val -76701"/>
                  <a:gd name="adj2" fmla="val 58121"/>
                  <a:gd name="adj3" fmla="val 16667"/>
                </a:avLst>
              </a:prstGeom>
              <a:blipFill rotWithShape="1">
                <a:blip r:embed="rId4"/>
                <a:stretch>
                  <a:fillRect r="-137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136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5868"/>
            <a:ext cx="7560840" cy="650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ular Callout 1"/>
              <p:cNvSpPr/>
              <p:nvPr/>
            </p:nvSpPr>
            <p:spPr>
              <a:xfrm>
                <a:off x="5508104" y="1916832"/>
                <a:ext cx="2088232" cy="864096"/>
              </a:xfrm>
              <a:prstGeom prst="wedgeRoundRectCallout">
                <a:avLst>
                  <a:gd name="adj1" fmla="val -103880"/>
                  <a:gd name="adj2" fmla="val 44985"/>
                  <a:gd name="adj3" fmla="val 1666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dirty="0" smtClean="0">
                    <a:solidFill>
                      <a:schemeClr val="tx1"/>
                    </a:solidFill>
                  </a:rPr>
                  <a:t>Continue as long as the flow is not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∆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-optimal</a:t>
                </a:r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ounded Rectangular Callou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1916832"/>
                <a:ext cx="2088232" cy="864096"/>
              </a:xfrm>
              <a:prstGeom prst="wedgeRoundRectCallout">
                <a:avLst>
                  <a:gd name="adj1" fmla="val -103880"/>
                  <a:gd name="adj2" fmla="val 44985"/>
                  <a:gd name="adj3" fmla="val 16667"/>
                </a:avLst>
              </a:prstGeom>
              <a:blipFill rotWithShape="1">
                <a:blip r:embed="rId3"/>
                <a:stretch>
                  <a:fillRect t="-5517" r="-1509" b="-1241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461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10611</TotalTime>
  <Words>6693</Words>
  <Application>Microsoft Office PowerPoint</Application>
  <PresentationFormat>On-screen Show (4:3)</PresentationFormat>
  <Paragraphs>721</Paragraphs>
  <Slides>78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Origin</vt:lpstr>
      <vt:lpstr>A FASTER STRONGLY POLYNOMIAL MINIMUM COST FLOW ALGORITHM JAMES B. ORLIN</vt:lpstr>
      <vt:lpstr>Introduction</vt:lpstr>
      <vt:lpstr>Overview</vt:lpstr>
      <vt:lpstr>Min Cost Flow</vt:lpstr>
      <vt:lpstr>Dual minimum cost flow - Reminder</vt:lpstr>
      <vt:lpstr>RHS-Scaling Outline</vt:lpstr>
      <vt:lpstr>Definitions</vt:lpstr>
      <vt:lpstr>PowerPoint Presentation</vt:lpstr>
      <vt:lpstr>PowerPoint Presentation</vt:lpstr>
      <vt:lpstr>PowerPoint Presentation</vt:lpstr>
      <vt:lpstr>Correctness - Intuition</vt:lpstr>
      <vt:lpstr>RHS Scaling - Correctness </vt:lpstr>
      <vt:lpstr>RHS Scaling – Correctness cont.</vt:lpstr>
      <vt:lpstr>RHS Scaling – Notations</vt:lpstr>
      <vt:lpstr>Complexity</vt:lpstr>
      <vt:lpstr>RHS Scaling – Complexity cont.</vt:lpstr>
      <vt:lpstr>RHS Scaling – Complexity cont.</vt:lpstr>
      <vt:lpstr> Contractions - Intuition</vt:lpstr>
      <vt:lpstr>Contraction - Motivation</vt:lpstr>
      <vt:lpstr>Strongly Feasible Arc</vt:lpstr>
      <vt:lpstr>Contraction Method</vt:lpstr>
      <vt:lpstr>Justifying Contractions Cont.</vt:lpstr>
      <vt:lpstr>Justifying Contractions</vt:lpstr>
      <vt:lpstr>Justifying Contractions Cont.</vt:lpstr>
      <vt:lpstr>Justifying Contractions Cont.</vt:lpstr>
      <vt:lpstr>Justifying Contractions Cont.</vt:lpstr>
      <vt:lpstr>Next Step</vt:lpstr>
      <vt:lpstr>Nearing strongly polynomial</vt:lpstr>
      <vt:lpstr>Nearing strongly polynomial</vt:lpstr>
      <vt:lpstr>Nearing strongly polynomial</vt:lpstr>
      <vt:lpstr>Nearing strongly polynomial</vt:lpstr>
      <vt:lpstr>Nearing strongly polynomial</vt:lpstr>
      <vt:lpstr>Nearing strongly polynomial</vt:lpstr>
      <vt:lpstr>Nearing strongly polynomial</vt:lpstr>
      <vt:lpstr>Nearing strongly polynomial</vt:lpstr>
      <vt:lpstr>Nearing strongly polynomial</vt:lpstr>
      <vt:lpstr>Nearing strongly polynomial</vt:lpstr>
      <vt:lpstr>Summarize</vt:lpstr>
      <vt:lpstr>Solution</vt:lpstr>
      <vt:lpstr>The Algorithm</vt:lpstr>
      <vt:lpstr>PowerPoint Presentation</vt:lpstr>
      <vt:lpstr>PowerPoint Presentation</vt:lpstr>
      <vt:lpstr>PowerPoint Presentation</vt:lpstr>
      <vt:lpstr>PowerPoint Presentation</vt:lpstr>
      <vt:lpstr>Correctness</vt:lpstr>
      <vt:lpstr>Correctness cont.</vt:lpstr>
      <vt:lpstr>Complexity </vt:lpstr>
      <vt:lpstr>Complexity – Step 1</vt:lpstr>
      <vt:lpstr>Complexity – Step 1</vt:lpstr>
      <vt:lpstr>Complexity – Step 1 cont.</vt:lpstr>
      <vt:lpstr>Complexity – Step 1 cont.</vt:lpstr>
      <vt:lpstr>Complexity – Step 2</vt:lpstr>
      <vt:lpstr>Complexity – Step 2</vt:lpstr>
      <vt:lpstr>Complexity – Step 2</vt:lpstr>
      <vt:lpstr>Complexity – Step 2</vt:lpstr>
      <vt:lpstr>Complexity – Step 2</vt:lpstr>
      <vt:lpstr>Complexity – Steps 1 &amp; 2</vt:lpstr>
      <vt:lpstr>Complexity - Step 3</vt:lpstr>
      <vt:lpstr>Complexity - Step 3 cont.</vt:lpstr>
      <vt:lpstr>Complexity - Step 3 cont.</vt:lpstr>
      <vt:lpstr>Complexity - Step 3 cont.</vt:lpstr>
      <vt:lpstr>Complexity - Step 3 cont.</vt:lpstr>
      <vt:lpstr>Complexity – The end</vt:lpstr>
      <vt:lpstr>Obtaining Optimal Flow</vt:lpstr>
      <vt:lpstr>Network Expansion</vt:lpstr>
      <vt:lpstr>Network Expansion</vt:lpstr>
      <vt:lpstr>Network Expansion</vt:lpstr>
      <vt:lpstr>Obtaining optimal flow</vt:lpstr>
      <vt:lpstr>Capacitated Problem</vt:lpstr>
      <vt:lpstr>Capacitated Problem</vt:lpstr>
      <vt:lpstr>Capacitated Problem</vt:lpstr>
      <vt:lpstr>Summerize</vt:lpstr>
      <vt:lpstr>Improved Shortest Path</vt:lpstr>
      <vt:lpstr>Contracted Network </vt:lpstr>
      <vt:lpstr>Contracted Network</vt:lpstr>
      <vt:lpstr>Calculating Shortest Paths</vt:lpstr>
      <vt:lpstr>Conclusion</vt:lpstr>
      <vt:lpstr>THE END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FASTER STRONGLY POLYNOMIAL MINIMUM COST FLOW ALGORITHM JAMES B. ORLIN</dc:title>
  <dc:creator>ismail - [2010]</dc:creator>
  <cp:lastModifiedBy>ismail - [2010]</cp:lastModifiedBy>
  <cp:revision>247</cp:revision>
  <dcterms:created xsi:type="dcterms:W3CDTF">2013-04-11T15:30:49Z</dcterms:created>
  <dcterms:modified xsi:type="dcterms:W3CDTF">2013-05-06T16:49:53Z</dcterms:modified>
</cp:coreProperties>
</file>