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44" r:id="rId2"/>
    <p:sldId id="260" r:id="rId3"/>
    <p:sldId id="261" r:id="rId4"/>
    <p:sldId id="291" r:id="rId5"/>
    <p:sldId id="263" r:id="rId6"/>
    <p:sldId id="264" r:id="rId7"/>
    <p:sldId id="435" r:id="rId8"/>
    <p:sldId id="292" r:id="rId9"/>
    <p:sldId id="329" r:id="rId10"/>
    <p:sldId id="294" r:id="rId11"/>
    <p:sldId id="295" r:id="rId12"/>
    <p:sldId id="266" r:id="rId13"/>
    <p:sldId id="297" r:id="rId14"/>
    <p:sldId id="421" r:id="rId15"/>
    <p:sldId id="423" r:id="rId16"/>
    <p:sldId id="429" r:id="rId17"/>
    <p:sldId id="430" r:id="rId18"/>
    <p:sldId id="424" r:id="rId19"/>
    <p:sldId id="425" r:id="rId20"/>
    <p:sldId id="330" r:id="rId21"/>
    <p:sldId id="331" r:id="rId22"/>
    <p:sldId id="332" r:id="rId23"/>
    <p:sldId id="426" r:id="rId24"/>
    <p:sldId id="428" r:id="rId25"/>
    <p:sldId id="427" r:id="rId26"/>
    <p:sldId id="431" r:id="rId27"/>
    <p:sldId id="432" r:id="rId28"/>
    <p:sldId id="433" r:id="rId29"/>
    <p:sldId id="434" r:id="rId30"/>
    <p:sldId id="359" r:id="rId31"/>
    <p:sldId id="360" r:id="rId32"/>
    <p:sldId id="361" r:id="rId33"/>
    <p:sldId id="362" r:id="rId34"/>
    <p:sldId id="371" r:id="rId35"/>
    <p:sldId id="365" r:id="rId36"/>
    <p:sldId id="441" r:id="rId37"/>
    <p:sldId id="438" r:id="rId38"/>
    <p:sldId id="439" r:id="rId39"/>
    <p:sldId id="440" r:id="rId40"/>
    <p:sldId id="436" r:id="rId41"/>
    <p:sldId id="442" r:id="rId42"/>
    <p:sldId id="367" r:id="rId43"/>
    <p:sldId id="368" r:id="rId44"/>
    <p:sldId id="36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97"/>
  </p:normalViewPr>
  <p:slideViewPr>
    <p:cSldViewPr snapToGrid="0">
      <p:cViewPr varScale="1">
        <p:scale>
          <a:sx n="62" d="100"/>
          <a:sy n="62" d="100"/>
        </p:scale>
        <p:origin x="243" y="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30268-7D37-4A63-8BCE-E8FE585718F8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D56E6-7765-4DDE-B402-992B066CF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11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Say: </a:t>
            </a:r>
          </a:p>
          <a:p>
            <a:r>
              <a:rPr 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-- “background knowledge”</a:t>
            </a:r>
          </a:p>
          <a:p>
            <a:r>
              <a:rPr 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-- more of an issue now than it was twenty years ago</a:t>
            </a:r>
          </a:p>
          <a:p>
            <a:r>
              <a:rPr 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Add UT logo</a:t>
            </a:r>
          </a:p>
        </p:txBody>
      </p:sp>
    </p:spTree>
    <p:extLst>
      <p:ext uri="{BB962C8B-B14F-4D97-AF65-F5344CB8AC3E}">
        <p14:creationId xmlns:p14="http://schemas.microsoft.com/office/powerpoint/2010/main" val="1848052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Say: </a:t>
            </a:r>
          </a:p>
          <a:p>
            <a:r>
              <a:rPr 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-- “background knowledge”</a:t>
            </a:r>
          </a:p>
          <a:p>
            <a:r>
              <a:rPr 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-- more of an issue now than it was twenty years ago</a:t>
            </a:r>
          </a:p>
          <a:p>
            <a:r>
              <a:rPr 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Add UT logo</a:t>
            </a:r>
          </a:p>
        </p:txBody>
      </p:sp>
    </p:spTree>
    <p:extLst>
      <p:ext uri="{BB962C8B-B14F-4D97-AF65-F5344CB8AC3E}">
        <p14:creationId xmlns:p14="http://schemas.microsoft.com/office/powerpoint/2010/main" val="1639446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Say: </a:t>
            </a:r>
          </a:p>
          <a:p>
            <a:r>
              <a:rPr 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-- “background knowledge”</a:t>
            </a:r>
          </a:p>
          <a:p>
            <a:r>
              <a:rPr 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-- more of an issue now than it was twenty years ago</a:t>
            </a:r>
          </a:p>
          <a:p>
            <a:r>
              <a:rPr 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Add UT logo</a:t>
            </a:r>
          </a:p>
        </p:txBody>
      </p:sp>
    </p:spTree>
    <p:extLst>
      <p:ext uri="{BB962C8B-B14F-4D97-AF65-F5344CB8AC3E}">
        <p14:creationId xmlns:p14="http://schemas.microsoft.com/office/powerpoint/2010/main" val="900385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A31CB-71E8-4AB0-8C6A-9EE105DCD4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49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5D3B71-3E19-4FEA-A4D7-FC48F59D839F}" type="slidenum">
              <a:rPr lang="he-IL"/>
              <a:pPr/>
              <a:t>6</a:t>
            </a:fld>
            <a:endParaRPr lang="en-US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44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829666-83D1-4E17-9DC8-0C1FA5DCCDA7}" type="slidenum">
              <a:rPr lang="he-IL"/>
              <a:pPr/>
              <a:t>7</a:t>
            </a:fld>
            <a:endParaRPr lang="en-US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Idea is recurring, probably rediscovered every few years (</a:t>
            </a:r>
            <a:r>
              <a:rPr lang="en-US" dirty="0" err="1"/>
              <a:t>there;s</a:t>
            </a:r>
            <a:r>
              <a:rPr lang="en-US" dirty="0"/>
              <a:t> a paper by </a:t>
            </a:r>
            <a:r>
              <a:rPr lang="en-US" dirty="0" err="1"/>
              <a:t>Dalenius</a:t>
            </a:r>
            <a:r>
              <a:rPr lang="en-US" dirty="0"/>
              <a:t> from 86). What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interesting here is that this really works and in masses.</a:t>
            </a:r>
          </a:p>
        </p:txBody>
      </p:sp>
    </p:spTree>
    <p:extLst>
      <p:ext uri="{BB962C8B-B14F-4D97-AF65-F5344CB8AC3E}">
        <p14:creationId xmlns:p14="http://schemas.microsoft.com/office/powerpoint/2010/main" val="2111775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Add references</a:t>
            </a:r>
          </a:p>
        </p:txBody>
      </p:sp>
    </p:spTree>
    <p:extLst>
      <p:ext uri="{BB962C8B-B14F-4D97-AF65-F5344CB8AC3E}">
        <p14:creationId xmlns:p14="http://schemas.microsoft.com/office/powerpoint/2010/main" val="2725301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51A04-118D-4E77-8AA1-BE01140A936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41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51A04-118D-4E77-8AA1-BE01140A936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52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sz="1600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126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Say: </a:t>
            </a:r>
          </a:p>
          <a:p>
            <a:r>
              <a:rPr 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-- “background knowledge”</a:t>
            </a:r>
          </a:p>
          <a:p>
            <a:r>
              <a:rPr 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-- more of an issue now than it was twenty years ago</a:t>
            </a:r>
          </a:p>
          <a:p>
            <a:r>
              <a:rPr lang="en-US" sz="16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Add UT logo</a:t>
            </a:r>
          </a:p>
        </p:txBody>
      </p:sp>
    </p:spTree>
    <p:extLst>
      <p:ext uri="{BB962C8B-B14F-4D97-AF65-F5344CB8AC3E}">
        <p14:creationId xmlns:p14="http://schemas.microsoft.com/office/powerpoint/2010/main" val="2929010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458F-FB68-46C1-BA5F-BC67F0197234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5525-DBFA-455E-A953-AA68A5614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1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458F-FB68-46C1-BA5F-BC67F0197234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5525-DBFA-455E-A953-AA68A5614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60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458F-FB68-46C1-BA5F-BC67F0197234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5525-DBFA-455E-A953-AA68A5614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2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7406"/>
            <a:ext cx="10515600" cy="1325563"/>
          </a:xfrm>
        </p:spPr>
        <p:txBody>
          <a:bodyPr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5300133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1913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458F-FB68-46C1-BA5F-BC67F0197234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5525-DBFA-455E-A953-AA68A5614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2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458F-FB68-46C1-BA5F-BC67F0197234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5525-DBFA-455E-A953-AA68A5614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458F-FB68-46C1-BA5F-BC67F0197234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5525-DBFA-455E-A953-AA68A5614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2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458F-FB68-46C1-BA5F-BC67F0197234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5525-DBFA-455E-A953-AA68A5614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93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458F-FB68-46C1-BA5F-BC67F0197234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5525-DBFA-455E-A953-AA68A5614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09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458F-FB68-46C1-BA5F-BC67F0197234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5525-DBFA-455E-A953-AA68A5614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3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458F-FB68-46C1-BA5F-BC67F0197234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5525-DBFA-455E-A953-AA68A5614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9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9458F-FB68-46C1-BA5F-BC67F0197234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C5525-DBFA-455E-A953-AA68A5614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7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tau.ac.il/~haimk/privacy-seminar/main-page.html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esfontain.es/privacy/k-anonymity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privacyconfidentiality.org/index.php/jpc/article/view/40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privacyconfidentiality.org/index.php/jpc/article/view/63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../media/image20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4.png"/><Relationship Id="rId9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1.png"/><Relationship Id="rId5" Type="http://schemas.openxmlformats.org/officeDocument/2006/relationships/image" Target="../media/image26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51.png"/><Relationship Id="rId7" Type="http://schemas.openxmlformats.org/officeDocument/2006/relationships/image" Target="../media/image290.png"/><Relationship Id="rId12" Type="http://schemas.openxmlformats.org/officeDocument/2006/relationships/image" Target="../media/image32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1.png"/><Relationship Id="rId11" Type="http://schemas.openxmlformats.org/officeDocument/2006/relationships/image" Target="../media/image300.png"/><Relationship Id="rId10" Type="http://schemas.openxmlformats.org/officeDocument/2006/relationships/image" Target="../media/image250.png"/><Relationship Id="rId4" Type="http://schemas.openxmlformats.org/officeDocument/2006/relationships/image" Target="../media/image260.png"/><Relationship Id="rId9" Type="http://schemas.openxmlformats.org/officeDocument/2006/relationships/image" Target="../media/image31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12" Type="http://schemas.openxmlformats.org/officeDocument/2006/relationships/image" Target="../media/image371.png"/><Relationship Id="rId7" Type="http://schemas.openxmlformats.org/officeDocument/2006/relationships/image" Target="../media/image37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7.png"/><Relationship Id="rId5" Type="http://schemas.openxmlformats.org/officeDocument/2006/relationships/image" Target="../media/image350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B41E8D-42D7-4721-B4CC-2B08BC06B98F}"/>
              </a:ext>
            </a:extLst>
          </p:cNvPr>
          <p:cNvSpPr txBox="1"/>
          <p:nvPr/>
        </p:nvSpPr>
        <p:spPr>
          <a:xfrm>
            <a:off x="2192694" y="1296955"/>
            <a:ext cx="7041351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hlinkClick r:id="rId2"/>
              </a:rPr>
              <a:t>Seminar on </a:t>
            </a:r>
            <a:r>
              <a:rPr lang="en-US" sz="3200" dirty="0" smtClean="0">
                <a:solidFill>
                  <a:srgbClr val="C00000"/>
                </a:solidFill>
                <a:hlinkClick r:id="rId2"/>
              </a:rPr>
              <a:t>differential </a:t>
            </a:r>
            <a:r>
              <a:rPr lang="en-US" sz="3200" dirty="0" smtClean="0">
                <a:solidFill>
                  <a:srgbClr val="C00000"/>
                </a:solidFill>
                <a:hlinkClick r:id="rId2"/>
              </a:rPr>
              <a:t>privacy, fall 19/20</a:t>
            </a:r>
            <a:endParaRPr lang="en-US" sz="3200" dirty="0" smtClean="0">
              <a:solidFill>
                <a:srgbClr val="C00000"/>
              </a:solidFill>
            </a:endParaRPr>
          </a:p>
          <a:p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dirty="0" smtClean="0">
                <a:solidFill>
                  <a:srgbClr val="0070C0"/>
                </a:solidFill>
              </a:rPr>
              <a:t>Haim Kaplan</a:t>
            </a:r>
            <a:endParaRPr lang="he-IL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79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Text Box 2"/>
          <p:cNvSpPr txBox="1">
            <a:spLocks noChangeArrowheads="1"/>
          </p:cNvSpPr>
          <p:nvPr/>
        </p:nvSpPr>
        <p:spPr bwMode="auto">
          <a:xfrm>
            <a:off x="1676400" y="304801"/>
            <a:ext cx="8991600" cy="63401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8905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best dog for older owner	 3/6/2006	11:48:24	1    http://www.canismajor.com</a:t>
            </a:r>
          </a:p>
          <a:p>
            <a:pPr defTabSz="8905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best dog for older owner	 3/6/2006	11:48:24	5    http://dogs.about.com</a:t>
            </a:r>
          </a:p>
          <a:p>
            <a:pPr defTabSz="8905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landscapers in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lilburn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.	 3/6/2006	18:37:26		</a:t>
            </a:r>
          </a:p>
          <a:p>
            <a:pPr defTabSz="2951163">
              <a:tabLst>
                <a:tab pos="3584575" algn="l"/>
                <a:tab pos="4389438" algn="l"/>
                <a:tab pos="5291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 effects of nicotine	 3/7/2006	 19:17:19	 6    http://www.nida.nih.gov</a:t>
            </a:r>
          </a:p>
          <a:p>
            <a:pPr defTabSz="8905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best retirement in the world	 3/9/2006	21:47:26	4    http://www.escapeartist.com</a:t>
            </a:r>
          </a:p>
          <a:p>
            <a:pPr defTabSz="8905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best retirement place in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usa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	 3/9/2006	21:49:37	10  http://www.clubmarena.com</a:t>
            </a:r>
          </a:p>
          <a:p>
            <a:pPr defTabSz="8905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best retirement place in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usa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	 3/9/2006	21:49:37	9    http://www.committment.com</a:t>
            </a:r>
          </a:p>
          <a:p>
            <a:pPr defTabSz="8905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bi polar and heredity	 	 3/13/2006	20:57:11		</a:t>
            </a:r>
          </a:p>
          <a:p>
            <a:pPr defTabSz="8270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adventure for the older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american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  3/17/2006 21:35:48		</a:t>
            </a:r>
          </a:p>
          <a:p>
            <a:pPr defTabSz="8905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nicotine effects on the body	 3/26/2006	10:31:15	3    http://www.geocities.com</a:t>
            </a:r>
          </a:p>
          <a:p>
            <a:pPr defTabSz="8905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nicotine effects on the body	 3/26/2006	10:31:15	2    http://health.howstuffworks.com</a:t>
            </a:r>
          </a:p>
          <a:p>
            <a:pPr defTabSz="8905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wrinkling of the skin		 3/26/2006	10:38:23		</a:t>
            </a:r>
          </a:p>
          <a:p>
            <a:pPr defTabSz="8905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mini strokes		 	 3/26/2006	14:56:56	1    http://www.ninds.nih.gov</a:t>
            </a:r>
          </a:p>
          <a:p>
            <a:pPr defTabSz="8905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panic disorders		 3/26/2006	14:58:25		</a:t>
            </a:r>
          </a:p>
          <a:p>
            <a:pPr defTabSz="8905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jarrett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t.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arnold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eugene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oregon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	 3/23/2006	21:48:01	2    http://www2.eugeneweekly.com</a:t>
            </a:r>
          </a:p>
          <a:p>
            <a:pPr defTabSz="8905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jarrett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t.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arnold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eugene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oregon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	 3/23/2006	21:48:01	3    http://www2.eugeneweekly.com</a:t>
            </a:r>
          </a:p>
          <a:p>
            <a:pPr defTabSz="8905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plastic surgeons in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gwinnett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county 3/28/2006 15:04:23	1    http://www.wedalert.com	</a:t>
            </a:r>
          </a:p>
          <a:p>
            <a:pPr defTabSz="8905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plastic surgeons in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gwinnett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county 3/28/2006 15:04:23	4    http://www.implantinfo.com	</a:t>
            </a:r>
          </a:p>
          <a:p>
            <a:pPr defTabSz="8905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plastic surgeons in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gwinnett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county 3/28/2006 15:31:00			</a:t>
            </a:r>
          </a:p>
          <a:p>
            <a:pPr defTabSz="8905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60 single men		 3/29/2006	20:11:52	6    http://www.adultlovecompass.com</a:t>
            </a:r>
          </a:p>
          <a:p>
            <a:pPr defTabSz="8905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60 single men		 3/29/2006	20:14:14			</a:t>
            </a:r>
          </a:p>
          <a:p>
            <a:pPr defTabSz="8905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clothes for 60 plus age		 4/19/2006	12:44:03			</a:t>
            </a:r>
          </a:p>
          <a:p>
            <a:pPr defTabSz="8905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clothes for age 60		 4/19/2006	12:44:41	10  http://www.news.cornell.edu</a:t>
            </a:r>
          </a:p>
          <a:p>
            <a:pPr defTabSz="8905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clothes for age 60		 4/19/2006	12:45:41			</a:t>
            </a:r>
          </a:p>
          <a:p>
            <a:pPr defTabSz="8905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lactose intolerant		 4/21/2006	20:53:51	2    http://digestive.niddk.nih.gov</a:t>
            </a:r>
          </a:p>
          <a:p>
            <a:pPr defTabSz="8905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lactose intolerant		 4/21/2006	20:53:51	10  http://www.netdoctor.co.uk</a:t>
            </a:r>
          </a:p>
          <a:p>
            <a:pPr defTabSz="8905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dog who urinate on everything	 4/28/2006	13:24:07	6    http://www.dogdaysusa.com</a:t>
            </a:r>
          </a:p>
          <a:p>
            <a:pPr defTabSz="890588">
              <a:tabLst>
                <a:tab pos="719138" algn="l"/>
              </a:tabLs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4417749	fingers going numb		 5/2/2006	17:35:47			</a:t>
            </a:r>
          </a:p>
        </p:txBody>
      </p:sp>
    </p:spTree>
    <p:extLst>
      <p:ext uri="{BB962C8B-B14F-4D97-AF65-F5344CB8AC3E}">
        <p14:creationId xmlns:p14="http://schemas.microsoft.com/office/powerpoint/2010/main" val="2753166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562" name="Picture 2" descr="headlin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"/>
            <a:ext cx="9144000" cy="4225147"/>
          </a:xfrm>
          <a:prstGeom prst="rect">
            <a:avLst/>
          </a:prstGeom>
          <a:noFill/>
        </p:spPr>
      </p:pic>
      <p:sp>
        <p:nvSpPr>
          <p:cNvPr id="578563" name="Text Box 3"/>
          <p:cNvSpPr txBox="1">
            <a:spLocks noChangeArrowheads="1"/>
          </p:cNvSpPr>
          <p:nvPr/>
        </p:nvSpPr>
        <p:spPr bwMode="auto">
          <a:xfrm>
            <a:off x="2270126" y="4670426"/>
            <a:ext cx="28098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Palatino Linotype" pitchFamily="18" charset="0"/>
              </a:rPr>
              <a:t>Name: Thelma Arnold</a:t>
            </a:r>
          </a:p>
          <a:p>
            <a:r>
              <a:rPr lang="en-US" sz="2000" dirty="0">
                <a:latin typeface="Palatino Linotype" pitchFamily="18" charset="0"/>
              </a:rPr>
              <a:t>Age: 62</a:t>
            </a:r>
          </a:p>
          <a:p>
            <a:r>
              <a:rPr lang="en-US" sz="2000" dirty="0">
                <a:latin typeface="Palatino Linotype" pitchFamily="18" charset="0"/>
              </a:rPr>
              <a:t>Widow</a:t>
            </a:r>
          </a:p>
          <a:p>
            <a:r>
              <a:rPr lang="en-US" sz="2000" dirty="0">
                <a:latin typeface="Palatino Linotype" pitchFamily="18" charset="0"/>
              </a:rPr>
              <a:t>Residence: Lilburn, GA</a:t>
            </a:r>
          </a:p>
        </p:txBody>
      </p:sp>
      <p:pic>
        <p:nvPicPr>
          <p:cNvPr id="5785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1" y="1143001"/>
            <a:ext cx="14573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24747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lIns="91440" tIns="45720" rIns="132080" bIns="45720" rtlCol="0" anchor="ctr"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Other Re-Identification Examples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sz="2200" dirty="0"/>
              <a:t>[partial and unordered list]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vert="horz" lIns="91440" tIns="45720" rIns="132080" bIns="45720" rtlCol="0">
            <a:normAutofit/>
          </a:bodyPr>
          <a:lstStyle/>
          <a:p>
            <a:r>
              <a:rPr lang="en-US" sz="2300" dirty="0"/>
              <a:t>Netflix award </a:t>
            </a:r>
            <a:r>
              <a:rPr lang="en-US" sz="2300" dirty="0">
                <a:solidFill>
                  <a:srgbClr val="0070C0"/>
                </a:solidFill>
              </a:rPr>
              <a:t>[Narayanan, Shmatikov 08].</a:t>
            </a:r>
          </a:p>
          <a:p>
            <a:r>
              <a:rPr lang="en-US" sz="2300" dirty="0"/>
              <a:t>Social networks </a:t>
            </a:r>
            <a:r>
              <a:rPr lang="en-US" sz="2300" dirty="0">
                <a:solidFill>
                  <a:srgbClr val="0070C0"/>
                </a:solidFill>
              </a:rPr>
              <a:t>[</a:t>
            </a:r>
            <a:r>
              <a:rPr lang="en-US" sz="2300" dirty="0" err="1">
                <a:solidFill>
                  <a:srgbClr val="0070C0"/>
                </a:solidFill>
              </a:rPr>
              <a:t>Backstrom</a:t>
            </a:r>
            <a:r>
              <a:rPr lang="en-US" sz="2300" dirty="0">
                <a:solidFill>
                  <a:srgbClr val="0070C0"/>
                </a:solidFill>
              </a:rPr>
              <a:t>, </a:t>
            </a:r>
            <a:r>
              <a:rPr lang="en-US" sz="2300" dirty="0" err="1">
                <a:solidFill>
                  <a:srgbClr val="0070C0"/>
                </a:solidFill>
              </a:rPr>
              <a:t>Dwork</a:t>
            </a:r>
            <a:r>
              <a:rPr lang="en-US" sz="2300" dirty="0">
                <a:solidFill>
                  <a:srgbClr val="0070C0"/>
                </a:solidFill>
              </a:rPr>
              <a:t>, Kleinberg 07, NS 09].</a:t>
            </a:r>
          </a:p>
          <a:p>
            <a:r>
              <a:rPr lang="en-US" sz="2300" dirty="0"/>
              <a:t>Computer networks </a:t>
            </a:r>
            <a:r>
              <a:rPr lang="en-US" sz="2300" dirty="0">
                <a:solidFill>
                  <a:srgbClr val="0070C0"/>
                </a:solidFill>
              </a:rPr>
              <a:t>[</a:t>
            </a:r>
            <a:r>
              <a:rPr lang="en-US" sz="2300" dirty="0" err="1">
                <a:solidFill>
                  <a:srgbClr val="0070C0"/>
                </a:solidFill>
              </a:rPr>
              <a:t>Coull</a:t>
            </a:r>
            <a:r>
              <a:rPr lang="en-US" sz="2300" dirty="0">
                <a:solidFill>
                  <a:srgbClr val="0070C0"/>
                </a:solidFill>
              </a:rPr>
              <a:t>, Wright, </a:t>
            </a:r>
            <a:r>
              <a:rPr lang="en-US" sz="2300" dirty="0" err="1">
                <a:solidFill>
                  <a:srgbClr val="0070C0"/>
                </a:solidFill>
              </a:rPr>
              <a:t>Monrose</a:t>
            </a:r>
            <a:r>
              <a:rPr lang="en-US" sz="2300" dirty="0">
                <a:solidFill>
                  <a:srgbClr val="0070C0"/>
                </a:solidFill>
              </a:rPr>
              <a:t>, Collins, Reiter ’07, </a:t>
            </a:r>
            <a:r>
              <a:rPr lang="en-US" sz="2300" dirty="0" err="1">
                <a:solidFill>
                  <a:srgbClr val="0070C0"/>
                </a:solidFill>
              </a:rPr>
              <a:t>Ribeiro</a:t>
            </a:r>
            <a:r>
              <a:rPr lang="en-US" sz="2300" dirty="0">
                <a:solidFill>
                  <a:srgbClr val="0070C0"/>
                </a:solidFill>
              </a:rPr>
              <a:t>, Chen, </a:t>
            </a:r>
            <a:r>
              <a:rPr lang="en-US" sz="2300" dirty="0" err="1">
                <a:solidFill>
                  <a:srgbClr val="0070C0"/>
                </a:solidFill>
              </a:rPr>
              <a:t>Miklau</a:t>
            </a:r>
            <a:r>
              <a:rPr lang="en-US" sz="2300" dirty="0">
                <a:solidFill>
                  <a:srgbClr val="0070C0"/>
                </a:solidFill>
              </a:rPr>
              <a:t>, </a:t>
            </a:r>
            <a:r>
              <a:rPr lang="en-US" sz="2300" dirty="0" err="1">
                <a:solidFill>
                  <a:srgbClr val="0070C0"/>
                </a:solidFill>
              </a:rPr>
              <a:t>Townsley</a:t>
            </a:r>
            <a:r>
              <a:rPr lang="en-US" sz="2300" dirty="0">
                <a:solidFill>
                  <a:srgbClr val="0070C0"/>
                </a:solidFill>
              </a:rPr>
              <a:t> 08].</a:t>
            </a:r>
          </a:p>
          <a:p>
            <a:r>
              <a:rPr lang="en-US" sz="2300" dirty="0"/>
              <a:t>Genetic data (GWAS) </a:t>
            </a:r>
            <a:r>
              <a:rPr lang="en-US" sz="2300" dirty="0">
                <a:solidFill>
                  <a:srgbClr val="0070C0"/>
                </a:solidFill>
              </a:rPr>
              <a:t>[Homer, </a:t>
            </a:r>
            <a:r>
              <a:rPr lang="en-US" sz="2300" dirty="0" err="1">
                <a:solidFill>
                  <a:srgbClr val="0070C0"/>
                </a:solidFill>
              </a:rPr>
              <a:t>Szelinger</a:t>
            </a:r>
            <a:r>
              <a:rPr lang="en-US" sz="2300" dirty="0">
                <a:solidFill>
                  <a:srgbClr val="0070C0"/>
                </a:solidFill>
              </a:rPr>
              <a:t>, Redman, Duggan, </a:t>
            </a:r>
            <a:r>
              <a:rPr lang="en-US" sz="2300" dirty="0" err="1">
                <a:solidFill>
                  <a:srgbClr val="0070C0"/>
                </a:solidFill>
              </a:rPr>
              <a:t>Tembe</a:t>
            </a:r>
            <a:r>
              <a:rPr lang="en-US" sz="2300" dirty="0">
                <a:solidFill>
                  <a:srgbClr val="0070C0"/>
                </a:solidFill>
              </a:rPr>
              <a:t>, </a:t>
            </a:r>
            <a:r>
              <a:rPr lang="en-US" sz="2300" dirty="0" err="1">
                <a:solidFill>
                  <a:srgbClr val="0070C0"/>
                </a:solidFill>
              </a:rPr>
              <a:t>Muehling</a:t>
            </a:r>
            <a:r>
              <a:rPr lang="en-US" sz="2300" dirty="0">
                <a:solidFill>
                  <a:srgbClr val="0070C0"/>
                </a:solidFill>
              </a:rPr>
              <a:t>, Pearson, Stephan, Nelson, Craig 08, ...].</a:t>
            </a:r>
          </a:p>
          <a:p>
            <a:r>
              <a:rPr lang="en-US" sz="2300" dirty="0" err="1"/>
              <a:t>Microtargeted</a:t>
            </a:r>
            <a:r>
              <a:rPr lang="en-US" sz="2300" dirty="0"/>
              <a:t> advertising </a:t>
            </a:r>
            <a:r>
              <a:rPr lang="en-US" sz="2300" dirty="0">
                <a:solidFill>
                  <a:srgbClr val="0070C0"/>
                </a:solidFill>
              </a:rPr>
              <a:t>[</a:t>
            </a:r>
            <a:r>
              <a:rPr lang="en-US" sz="2300" dirty="0" err="1">
                <a:solidFill>
                  <a:srgbClr val="0070C0"/>
                </a:solidFill>
              </a:rPr>
              <a:t>Korolova</a:t>
            </a:r>
            <a:r>
              <a:rPr lang="en-US" sz="2300" dirty="0">
                <a:solidFill>
                  <a:srgbClr val="0070C0"/>
                </a:solidFill>
              </a:rPr>
              <a:t> 11].</a:t>
            </a:r>
          </a:p>
          <a:p>
            <a:r>
              <a:rPr lang="en-US" sz="2300" dirty="0"/>
              <a:t>Recommendation Systems </a:t>
            </a:r>
            <a:r>
              <a:rPr lang="en-US" sz="2300" dirty="0">
                <a:solidFill>
                  <a:srgbClr val="0070C0"/>
                </a:solidFill>
              </a:rPr>
              <a:t>[</a:t>
            </a:r>
            <a:r>
              <a:rPr lang="en-US" sz="2300" dirty="0" err="1">
                <a:solidFill>
                  <a:srgbClr val="0070C0"/>
                </a:solidFill>
              </a:rPr>
              <a:t>Calandrino</a:t>
            </a:r>
            <a:r>
              <a:rPr lang="en-US" sz="2300" dirty="0">
                <a:solidFill>
                  <a:srgbClr val="0070C0"/>
                </a:solidFill>
              </a:rPr>
              <a:t>, </a:t>
            </a:r>
            <a:r>
              <a:rPr lang="en-US" sz="2300" dirty="0" err="1">
                <a:solidFill>
                  <a:srgbClr val="0070C0"/>
                </a:solidFill>
              </a:rPr>
              <a:t>Kiltzer</a:t>
            </a:r>
            <a:r>
              <a:rPr lang="en-US" sz="2300" dirty="0">
                <a:solidFill>
                  <a:srgbClr val="0070C0"/>
                </a:solidFill>
              </a:rPr>
              <a:t>, </a:t>
            </a:r>
            <a:r>
              <a:rPr lang="en-US" sz="2300" dirty="0" err="1">
                <a:solidFill>
                  <a:srgbClr val="0070C0"/>
                </a:solidFill>
              </a:rPr>
              <a:t>Naryanan</a:t>
            </a:r>
            <a:r>
              <a:rPr lang="en-US" sz="2300" dirty="0">
                <a:solidFill>
                  <a:srgbClr val="0070C0"/>
                </a:solidFill>
              </a:rPr>
              <a:t>, </a:t>
            </a:r>
            <a:r>
              <a:rPr lang="en-US" sz="2300" dirty="0" err="1">
                <a:solidFill>
                  <a:srgbClr val="0070C0"/>
                </a:solidFill>
              </a:rPr>
              <a:t>Felten</a:t>
            </a:r>
            <a:r>
              <a:rPr lang="en-US" sz="2300" dirty="0">
                <a:solidFill>
                  <a:srgbClr val="0070C0"/>
                </a:solidFill>
              </a:rPr>
              <a:t>, </a:t>
            </a:r>
            <a:r>
              <a:rPr lang="en-US" sz="2300" dirty="0" err="1">
                <a:solidFill>
                  <a:srgbClr val="0070C0"/>
                </a:solidFill>
              </a:rPr>
              <a:t>Shmatikov</a:t>
            </a:r>
            <a:r>
              <a:rPr lang="en-US" sz="2300" dirty="0">
                <a:solidFill>
                  <a:srgbClr val="0070C0"/>
                </a:solidFill>
              </a:rPr>
              <a:t> 11].</a:t>
            </a:r>
          </a:p>
          <a:p>
            <a:r>
              <a:rPr lang="en-US" sz="2300" dirty="0"/>
              <a:t>Israeli CBS </a:t>
            </a:r>
            <a:r>
              <a:rPr lang="en-US" sz="2300" dirty="0">
                <a:solidFill>
                  <a:srgbClr val="0070C0"/>
                </a:solidFill>
              </a:rPr>
              <a:t>[</a:t>
            </a:r>
            <a:r>
              <a:rPr lang="en-US" sz="2300" dirty="0" err="1">
                <a:solidFill>
                  <a:srgbClr val="0070C0"/>
                </a:solidFill>
              </a:rPr>
              <a:t>Mukatren</a:t>
            </a:r>
            <a:r>
              <a:rPr lang="en-US" sz="2300" dirty="0">
                <a:solidFill>
                  <a:srgbClr val="0070C0"/>
                </a:solidFill>
              </a:rPr>
              <a:t>, N, Salman, Tromer].</a:t>
            </a:r>
          </a:p>
          <a:p>
            <a:r>
              <a:rPr lang="en-US" sz="23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2198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493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/>
              <a:t>k-Anonymity </a:t>
            </a:r>
            <a:r>
              <a:rPr lang="en-US" sz="3200" dirty="0"/>
              <a:t>[SS98,S02]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207248"/>
            <a:ext cx="10515600" cy="1643528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Def:</a:t>
            </a:r>
            <a:r>
              <a:rPr lang="en-US" dirty="0" smtClean="0"/>
              <a:t> A data base is said be k-anonymized if every </a:t>
            </a:r>
            <a:r>
              <a:rPr lang="en-US" dirty="0" smtClean="0">
                <a:solidFill>
                  <a:srgbClr val="C00000"/>
                </a:solidFill>
              </a:rPr>
              <a:t>combination</a:t>
            </a:r>
            <a:r>
              <a:rPr lang="en-US" dirty="0" smtClean="0"/>
              <a:t> of values of protected columns appears at least </a:t>
            </a:r>
            <a:r>
              <a:rPr lang="en-US" dirty="0" smtClean="0">
                <a:solidFill>
                  <a:srgbClr val="C00000"/>
                </a:solidFill>
              </a:rPr>
              <a:t>k</a:t>
            </a:r>
            <a:r>
              <a:rPr lang="en-US" dirty="0" smtClean="0"/>
              <a:t> times.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Example:</a:t>
            </a:r>
            <a:r>
              <a:rPr lang="en-US" dirty="0" smtClean="0"/>
              <a:t> A </a:t>
            </a:r>
            <a:r>
              <a:rPr lang="en-US" dirty="0" smtClean="0">
                <a:solidFill>
                  <a:srgbClr val="C00000"/>
                </a:solidFill>
              </a:rPr>
              <a:t>2</a:t>
            </a:r>
            <a:r>
              <a:rPr lang="en-US" dirty="0" smtClean="0"/>
              <a:t>-anonymized</a:t>
            </a:r>
            <a:r>
              <a:rPr lang="en-US" dirty="0"/>
              <a:t> </a:t>
            </a:r>
            <a:r>
              <a:rPr lang="en-US" dirty="0" smtClean="0"/>
              <a:t>data set:</a:t>
            </a:r>
          </a:p>
          <a:p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693808"/>
              </p:ext>
            </p:extLst>
          </p:nvPr>
        </p:nvGraphicFramePr>
        <p:xfrm>
          <a:off x="1751962" y="3124768"/>
          <a:ext cx="36576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146081786"/>
                    </a:ext>
                  </a:extLst>
                </a:gridCol>
                <a:gridCol w="1828801">
                  <a:extLst>
                    <a:ext uri="{9D8B030D-6E8A-4147-A177-3AD203B41FA5}">
                      <a16:colId xmlns:a16="http://schemas.microsoft.com/office/drawing/2014/main" val="304232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144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4217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83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4217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052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1742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642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1742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495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4217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497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93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207248"/>
            <a:ext cx="10515600" cy="1643528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Def:</a:t>
            </a:r>
            <a:r>
              <a:rPr lang="en-US" dirty="0" smtClean="0"/>
              <a:t> A data base is said be k-anonymized if every </a:t>
            </a:r>
            <a:r>
              <a:rPr lang="en-US" dirty="0" smtClean="0">
                <a:solidFill>
                  <a:srgbClr val="C00000"/>
                </a:solidFill>
              </a:rPr>
              <a:t>combination</a:t>
            </a:r>
            <a:r>
              <a:rPr lang="en-US" dirty="0" smtClean="0"/>
              <a:t> of values of </a:t>
            </a:r>
            <a:r>
              <a:rPr lang="en-US" dirty="0" smtClean="0">
                <a:solidFill>
                  <a:srgbClr val="C00000"/>
                </a:solidFill>
              </a:rPr>
              <a:t>protected</a:t>
            </a:r>
            <a:r>
              <a:rPr lang="en-US" dirty="0" smtClean="0"/>
              <a:t> columns appears at least </a:t>
            </a:r>
            <a:r>
              <a:rPr lang="en-US" dirty="0" smtClean="0">
                <a:solidFill>
                  <a:srgbClr val="C00000"/>
                </a:solidFill>
              </a:rPr>
              <a:t>k</a:t>
            </a:r>
            <a:r>
              <a:rPr lang="en-US" dirty="0" smtClean="0"/>
              <a:t> times.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Example:</a:t>
            </a:r>
            <a:r>
              <a:rPr lang="en-US" dirty="0"/>
              <a:t> </a:t>
            </a:r>
            <a:r>
              <a:rPr lang="en-US" dirty="0" smtClean="0"/>
              <a:t>Are the following databases 2-anonymized ?</a:t>
            </a:r>
          </a:p>
          <a:p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446628"/>
              </p:ext>
            </p:extLst>
          </p:nvPr>
        </p:nvGraphicFramePr>
        <p:xfrm>
          <a:off x="1751962" y="3124768"/>
          <a:ext cx="36576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146081786"/>
                    </a:ext>
                  </a:extLst>
                </a:gridCol>
                <a:gridCol w="1828801">
                  <a:extLst>
                    <a:ext uri="{9D8B030D-6E8A-4147-A177-3AD203B41FA5}">
                      <a16:colId xmlns:a16="http://schemas.microsoft.com/office/drawing/2014/main" val="304232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144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4217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83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4217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052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1742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642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174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495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4217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49778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782701"/>
              </p:ext>
            </p:extLst>
          </p:nvPr>
        </p:nvGraphicFramePr>
        <p:xfrm>
          <a:off x="6253506" y="3123488"/>
          <a:ext cx="36576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146081786"/>
                    </a:ext>
                  </a:extLst>
                </a:gridCol>
                <a:gridCol w="1828801">
                  <a:extLst>
                    <a:ext uri="{9D8B030D-6E8A-4147-A177-3AD203B41FA5}">
                      <a16:colId xmlns:a16="http://schemas.microsoft.com/office/drawing/2014/main" val="304232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144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4217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83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4217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052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1742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34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642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1742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495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4217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497783"/>
                  </a:ext>
                </a:extLst>
              </a:tr>
            </a:tbl>
          </a:graphicData>
        </a:graphic>
      </p:graphicFrame>
      <p:sp>
        <p:nvSpPr>
          <p:cNvPr id="6" name="Content Placeholder 6"/>
          <p:cNvSpPr txBox="1">
            <a:spLocks/>
          </p:cNvSpPr>
          <p:nvPr/>
        </p:nvSpPr>
        <p:spPr>
          <a:xfrm>
            <a:off x="752395" y="5555129"/>
            <a:ext cx="10515600" cy="1643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813867" y="5862919"/>
            <a:ext cx="10515600" cy="568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Intuitively prevents re-identification linkage attacks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38200" y="224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k-Anonymity </a:t>
            </a:r>
            <a:r>
              <a:rPr lang="en-US" sz="3200" smtClean="0"/>
              <a:t>[SS98,S02]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851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125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 smtClean="0"/>
              <a:t>k-Anonymity (difficulties)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353244"/>
            <a:ext cx="10515600" cy="1643528"/>
          </a:xfrm>
        </p:spPr>
        <p:txBody>
          <a:bodyPr/>
          <a:lstStyle/>
          <a:p>
            <a:r>
              <a:rPr lang="en-US" dirty="0" smtClean="0"/>
              <a:t>Not clear how to choose the protected columns (quasi identifiers)</a:t>
            </a:r>
          </a:p>
          <a:p>
            <a:r>
              <a:rPr lang="en-US" dirty="0" smtClean="0"/>
              <a:t>Not clear how to choose k</a:t>
            </a:r>
          </a:p>
          <a:p>
            <a:endParaRPr lang="en-US" dirty="0"/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52395" y="5555129"/>
            <a:ext cx="10515600" cy="1643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11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125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 smtClean="0"/>
              <a:t>k-Anonymizing 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353244"/>
            <a:ext cx="10515600" cy="552396"/>
          </a:xfrm>
        </p:spPr>
        <p:txBody>
          <a:bodyPr/>
          <a:lstStyle/>
          <a:p>
            <a:r>
              <a:rPr lang="en-US" dirty="0" smtClean="0"/>
              <a:t>Generalization: </a:t>
            </a:r>
            <a:endParaRPr lang="en-US" dirty="0"/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52395" y="5555129"/>
            <a:ext cx="10515600" cy="1643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044305"/>
              </p:ext>
            </p:extLst>
          </p:nvPr>
        </p:nvGraphicFramePr>
        <p:xfrm>
          <a:off x="3611490" y="1397446"/>
          <a:ext cx="36576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146081786"/>
                    </a:ext>
                  </a:extLst>
                </a:gridCol>
                <a:gridCol w="1828801">
                  <a:extLst>
                    <a:ext uri="{9D8B030D-6E8A-4147-A177-3AD203B41FA5}">
                      <a16:colId xmlns:a16="http://schemas.microsoft.com/office/drawing/2014/main" val="304232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144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4217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83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4217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052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1742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642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1691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495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4217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49778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3972"/>
              </p:ext>
            </p:extLst>
          </p:nvPr>
        </p:nvGraphicFramePr>
        <p:xfrm>
          <a:off x="8113034" y="1396166"/>
          <a:ext cx="36576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146081786"/>
                    </a:ext>
                  </a:extLst>
                </a:gridCol>
                <a:gridCol w="1828801">
                  <a:extLst>
                    <a:ext uri="{9D8B030D-6E8A-4147-A177-3AD203B41FA5}">
                      <a16:colId xmlns:a16="http://schemas.microsoft.com/office/drawing/2014/main" val="304232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144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4217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34-29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83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4217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34-29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052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1***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75-79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642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1***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75-79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495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4217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34-29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497783"/>
                  </a:ext>
                </a:extLst>
              </a:tr>
            </a:tbl>
          </a:graphicData>
        </a:graphic>
      </p:graphicFrame>
      <p:sp>
        <p:nvSpPr>
          <p:cNvPr id="2" name="Right Arrow 1"/>
          <p:cNvSpPr/>
          <p:nvPr/>
        </p:nvSpPr>
        <p:spPr>
          <a:xfrm>
            <a:off x="7507301" y="2497311"/>
            <a:ext cx="353465" cy="1921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859972" y="4095152"/>
            <a:ext cx="10515600" cy="552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Suppression: 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65053"/>
              </p:ext>
            </p:extLst>
          </p:nvPr>
        </p:nvGraphicFramePr>
        <p:xfrm>
          <a:off x="3633262" y="4139354"/>
          <a:ext cx="36576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146081786"/>
                    </a:ext>
                  </a:extLst>
                </a:gridCol>
                <a:gridCol w="1828801">
                  <a:extLst>
                    <a:ext uri="{9D8B030D-6E8A-4147-A177-3AD203B41FA5}">
                      <a16:colId xmlns:a16="http://schemas.microsoft.com/office/drawing/2014/main" val="304232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144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4217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83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4217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052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1742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642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1691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495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9755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497783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863990"/>
              </p:ext>
            </p:extLst>
          </p:nvPr>
        </p:nvGraphicFramePr>
        <p:xfrm>
          <a:off x="8134806" y="4138074"/>
          <a:ext cx="365760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146081786"/>
                    </a:ext>
                  </a:extLst>
                </a:gridCol>
                <a:gridCol w="1828801">
                  <a:extLst>
                    <a:ext uri="{9D8B030D-6E8A-4147-A177-3AD203B41FA5}">
                      <a16:colId xmlns:a16="http://schemas.microsoft.com/office/drawing/2014/main" val="304232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144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4217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34-29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83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4217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34-29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052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1***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75-79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642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1***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75-79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495234"/>
                  </a:ext>
                </a:extLst>
              </a:tr>
            </a:tbl>
          </a:graphicData>
        </a:graphic>
      </p:graphicFrame>
      <p:sp>
        <p:nvSpPr>
          <p:cNvPr id="12" name="Right Arrow 11"/>
          <p:cNvSpPr/>
          <p:nvPr/>
        </p:nvSpPr>
        <p:spPr>
          <a:xfrm>
            <a:off x="7536757" y="4732075"/>
            <a:ext cx="353465" cy="1921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4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125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 smtClean="0"/>
              <a:t>k-Anonymity -- algorithms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353243"/>
            <a:ext cx="10515600" cy="3334017"/>
          </a:xfrm>
        </p:spPr>
        <p:txBody>
          <a:bodyPr>
            <a:normAutofit/>
          </a:bodyPr>
          <a:lstStyle/>
          <a:p>
            <a:r>
              <a:rPr lang="en-US" dirty="0" smtClean="0"/>
              <a:t>It is NP-hard to find the optimal k-anonymization (for many notions of optimality)</a:t>
            </a:r>
          </a:p>
          <a:p>
            <a:r>
              <a:rPr lang="en-US" dirty="0" smtClean="0"/>
              <a:t>Approximation algorithms have been developed, and there are some publicly available tools. </a:t>
            </a:r>
          </a:p>
          <a:p>
            <a:r>
              <a:rPr lang="en-US" dirty="0" smtClean="0"/>
              <a:t>For references and more information see </a:t>
            </a:r>
            <a:r>
              <a:rPr lang="en-US" dirty="0" smtClean="0">
                <a:hlinkClick r:id="rId2"/>
              </a:rPr>
              <a:t>this Blog post by </a:t>
            </a:r>
            <a:r>
              <a:rPr lang="en-US" dirty="0" err="1" smtClean="0">
                <a:hlinkClick r:id="rId2"/>
              </a:rPr>
              <a:t>Desfontaines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52395" y="5555129"/>
            <a:ext cx="10515600" cy="1643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11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125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 smtClean="0"/>
              <a:t>Respond to queries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353244"/>
            <a:ext cx="10515600" cy="1643528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Do not publish an anonymized data set </a:t>
            </a:r>
          </a:p>
          <a:p>
            <a:r>
              <a:rPr lang="en-US" dirty="0" smtClean="0"/>
              <a:t>Only answer </a:t>
            </a:r>
            <a:r>
              <a:rPr lang="en-US" dirty="0" smtClean="0">
                <a:solidFill>
                  <a:srgbClr val="C00000"/>
                </a:solidFill>
              </a:rPr>
              <a:t>queries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Do not answer queries on small subsets only on large </a:t>
            </a:r>
            <a:r>
              <a:rPr lang="en-US" dirty="0" smtClean="0">
                <a:solidFill>
                  <a:srgbClr val="FF0000"/>
                </a:solidFill>
              </a:rPr>
              <a:t>aggregates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52395" y="5555129"/>
            <a:ext cx="10515600" cy="1643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31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125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 smtClean="0"/>
              <a:t>Differencing attack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353244"/>
            <a:ext cx="10515600" cy="3280228"/>
          </a:xfrm>
        </p:spPr>
        <p:txBody>
          <a:bodyPr>
            <a:normAutofit/>
          </a:bodyPr>
          <a:lstStyle/>
          <a:p>
            <a:r>
              <a:rPr lang="en-US" dirty="0" smtClean="0"/>
              <a:t>I know you have done an HIV test during the second week of October 2019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Consider the queries:</a:t>
            </a:r>
          </a:p>
          <a:p>
            <a:r>
              <a:rPr lang="en-US" dirty="0" smtClean="0"/>
              <a:t>How many HIV </a:t>
            </a:r>
            <a:r>
              <a:rPr lang="en-US" dirty="0" err="1" smtClean="0"/>
              <a:t>postives</a:t>
            </a:r>
            <a:r>
              <a:rPr lang="en-US" dirty="0" smtClean="0"/>
              <a:t> are in the database that were registered by the end of September 2019 ?</a:t>
            </a:r>
          </a:p>
          <a:p>
            <a:r>
              <a:rPr lang="en-US" dirty="0" smtClean="0"/>
              <a:t>How many HIV positives are in the database today ?</a:t>
            </a:r>
            <a:endParaRPr lang="en-US" dirty="0"/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52395" y="5555129"/>
            <a:ext cx="10515600" cy="1643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20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Data Privacy – 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Given:</a:t>
            </a:r>
          </a:p>
          <a:p>
            <a:pPr lvl="1"/>
            <a:r>
              <a:rPr lang="en-US" dirty="0"/>
              <a:t>a dataset with sensitive information</a:t>
            </a:r>
          </a:p>
          <a:p>
            <a:pPr lvl="2"/>
            <a:r>
              <a:rPr lang="en-US" dirty="0"/>
              <a:t>Health records, census data, financial data, …</a:t>
            </a:r>
          </a:p>
          <a:p>
            <a:r>
              <a:rPr lang="en-US" dirty="0">
                <a:solidFill>
                  <a:srgbClr val="C00000"/>
                </a:solidFill>
              </a:rPr>
              <a:t>How to:</a:t>
            </a:r>
          </a:p>
          <a:p>
            <a:pPr lvl="1"/>
            <a:r>
              <a:rPr lang="en-US" dirty="0"/>
              <a:t>Compute and release functions of the dataset,</a:t>
            </a:r>
          </a:p>
          <a:p>
            <a:pPr lvl="1"/>
            <a:r>
              <a:rPr lang="en-US" dirty="0"/>
              <a:t>Without compromising individual privacy.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56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296026"/>
            <a:ext cx="2133600" cy="365125"/>
          </a:xfrm>
          <a:prstGeom prst="rect">
            <a:avLst/>
          </a:prstGeom>
        </p:spPr>
        <p:txBody>
          <a:bodyPr/>
          <a:lstStyle/>
          <a:p>
            <a:fld id="{0950B9CD-671C-43ED-ABB4-CCFF2111CB38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7256464" y="4722813"/>
            <a:ext cx="968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>
            <a:off x="7256464" y="5156200"/>
            <a:ext cx="968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grpSp>
        <p:nvGrpSpPr>
          <p:cNvPr id="2" name="Group 97"/>
          <p:cNvGrpSpPr>
            <a:grpSpLocks/>
          </p:cNvGrpSpPr>
          <p:nvPr/>
        </p:nvGrpSpPr>
        <p:grpSpPr bwMode="auto">
          <a:xfrm>
            <a:off x="2200275" y="4338638"/>
            <a:ext cx="7467600" cy="2081212"/>
            <a:chOff x="426" y="2771"/>
            <a:chExt cx="4704" cy="1311"/>
          </a:xfrm>
        </p:grpSpPr>
        <p:pic>
          <p:nvPicPr>
            <p:cNvPr id="20530" name="Picture 50" descr="t3exwqrf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426" y="3331"/>
              <a:ext cx="1000" cy="751"/>
            </a:xfrm>
            <a:prstGeom prst="rect">
              <a:avLst/>
            </a:prstGeom>
            <a:noFill/>
          </p:spPr>
        </p:pic>
        <p:sp>
          <p:nvSpPr>
            <p:cNvPr id="20534" name="AutoShape 54"/>
            <p:cNvSpPr>
              <a:spLocks noChangeArrowheads="1"/>
            </p:cNvSpPr>
            <p:nvPr/>
          </p:nvSpPr>
          <p:spPr bwMode="auto">
            <a:xfrm flipH="1">
              <a:off x="4320" y="2806"/>
              <a:ext cx="810" cy="1152"/>
            </a:xfrm>
            <a:prstGeom prst="flowChartMagneticDisk">
              <a:avLst/>
            </a:prstGeom>
            <a:solidFill>
              <a:schemeClr val="tx2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Statistical</a:t>
              </a:r>
              <a:br>
                <a:rPr lang="en-US">
                  <a:solidFill>
                    <a:schemeClr val="bg1"/>
                  </a:solidFill>
                </a:rPr>
              </a:br>
              <a:r>
                <a:rPr lang="en-US">
                  <a:solidFill>
                    <a:schemeClr val="bg1"/>
                  </a:solidFill>
                </a:rPr>
                <a:t>database</a:t>
              </a:r>
            </a:p>
          </p:txBody>
        </p:sp>
        <p:pic>
          <p:nvPicPr>
            <p:cNvPr id="20535" name="Picture 55" descr="bd06784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989" y="2771"/>
              <a:ext cx="819" cy="655"/>
            </a:xfrm>
            <a:prstGeom prst="rect">
              <a:avLst/>
            </a:prstGeom>
            <a:noFill/>
          </p:spPr>
        </p:pic>
      </p:grpSp>
      <p:sp>
        <p:nvSpPr>
          <p:cNvPr id="20538" name="AutoShape 58"/>
          <p:cNvSpPr>
            <a:spLocks noChangeArrowheads="1"/>
          </p:cNvSpPr>
          <p:nvPr/>
        </p:nvSpPr>
        <p:spPr bwMode="auto">
          <a:xfrm flipH="1">
            <a:off x="5421313" y="5561013"/>
            <a:ext cx="1643062" cy="1116012"/>
          </a:xfrm>
          <a:prstGeom prst="flowChartDocumen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Query log</a:t>
            </a:r>
          </a:p>
          <a:p>
            <a:pPr algn="ctr">
              <a:spcBef>
                <a:spcPct val="20000"/>
              </a:spcBef>
            </a:pPr>
            <a:r>
              <a:rPr lang="en-US" sz="2400">
                <a:solidFill>
                  <a:schemeClr val="bg1"/>
                </a:solidFill>
              </a:rPr>
              <a:t>q</a:t>
            </a:r>
            <a:r>
              <a:rPr lang="en-US" sz="2400" baseline="-25000">
                <a:solidFill>
                  <a:schemeClr val="bg1"/>
                </a:solidFill>
              </a:rPr>
              <a:t>1</a:t>
            </a:r>
            <a:r>
              <a:rPr lang="en-US" sz="2400">
                <a:solidFill>
                  <a:schemeClr val="bg1"/>
                </a:solidFill>
              </a:rPr>
              <a:t>,…,q</a:t>
            </a:r>
            <a:r>
              <a:rPr lang="en-US" sz="2400" baseline="-2500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20540" name="Line 60"/>
          <p:cNvSpPr>
            <a:spLocks noChangeShapeType="1"/>
          </p:cNvSpPr>
          <p:nvPr/>
        </p:nvSpPr>
        <p:spPr bwMode="auto">
          <a:xfrm>
            <a:off x="4506913" y="4699000"/>
            <a:ext cx="785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0541" name="Line 61"/>
          <p:cNvSpPr>
            <a:spLocks noChangeShapeType="1"/>
          </p:cNvSpPr>
          <p:nvPr/>
        </p:nvSpPr>
        <p:spPr bwMode="auto">
          <a:xfrm flipH="1">
            <a:off x="4506913" y="5173663"/>
            <a:ext cx="7858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0544" name="AutoShape 64"/>
          <p:cNvSpPr>
            <a:spLocks noChangeArrowheads="1"/>
          </p:cNvSpPr>
          <p:nvPr/>
        </p:nvSpPr>
        <p:spPr bwMode="auto">
          <a:xfrm flipH="1">
            <a:off x="1736726" y="3217863"/>
            <a:ext cx="4130675" cy="533400"/>
          </a:xfrm>
          <a:prstGeom prst="wedgeRoundRectCallout">
            <a:avLst>
              <a:gd name="adj1" fmla="val 20134"/>
              <a:gd name="adj2" fmla="val 155056"/>
              <a:gd name="adj3" fmla="val 1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400"/>
              <a:t>Here’s a new query: q</a:t>
            </a:r>
            <a:r>
              <a:rPr lang="en-US" sz="2400" baseline="-25000"/>
              <a:t>i+1</a:t>
            </a:r>
            <a:endParaRPr lang="en-US" sz="2400"/>
          </a:p>
        </p:txBody>
      </p:sp>
      <p:sp>
        <p:nvSpPr>
          <p:cNvPr id="20545" name="AutoShape 65"/>
          <p:cNvSpPr>
            <a:spLocks noChangeArrowheads="1"/>
          </p:cNvSpPr>
          <p:nvPr/>
        </p:nvSpPr>
        <p:spPr bwMode="auto">
          <a:xfrm flipH="1">
            <a:off x="6189663" y="1676401"/>
            <a:ext cx="4070350" cy="511175"/>
          </a:xfrm>
          <a:prstGeom prst="wedgeRoundRectCallout">
            <a:avLst>
              <a:gd name="adj1" fmla="val 32486"/>
              <a:gd name="adj2" fmla="val 130125"/>
              <a:gd name="adj3" fmla="val 1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400"/>
              <a:t>Here’s the answer</a:t>
            </a:r>
          </a:p>
        </p:txBody>
      </p:sp>
      <p:sp>
        <p:nvSpPr>
          <p:cNvPr id="20547" name="AutoShape 67"/>
          <p:cNvSpPr>
            <a:spLocks noChangeArrowheads="1"/>
          </p:cNvSpPr>
          <p:nvPr/>
        </p:nvSpPr>
        <p:spPr bwMode="auto">
          <a:xfrm flipH="1">
            <a:off x="6189663" y="2927350"/>
            <a:ext cx="4070350" cy="1003300"/>
          </a:xfrm>
          <a:prstGeom prst="wedgeRoundRectCallout">
            <a:avLst>
              <a:gd name="adj1" fmla="val 36583"/>
              <a:gd name="adj2" fmla="val 81806"/>
              <a:gd name="adj3" fmla="val 1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400"/>
              <a:t>Query denied (as the answer would cause privacy loss)</a:t>
            </a:r>
          </a:p>
        </p:txBody>
      </p:sp>
      <p:sp>
        <p:nvSpPr>
          <p:cNvPr id="20549" name="Text Box 69"/>
          <p:cNvSpPr txBox="1">
            <a:spLocks noChangeArrowheads="1"/>
          </p:cNvSpPr>
          <p:nvPr/>
        </p:nvSpPr>
        <p:spPr bwMode="auto">
          <a:xfrm>
            <a:off x="5867400" y="2357438"/>
            <a:ext cx="6604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e-IL"/>
          </a:p>
        </p:txBody>
      </p:sp>
      <p:sp>
        <p:nvSpPr>
          <p:cNvPr id="20550" name="Text Box 70"/>
          <p:cNvSpPr txBox="1">
            <a:spLocks noChangeArrowheads="1"/>
          </p:cNvSpPr>
          <p:nvPr/>
        </p:nvSpPr>
        <p:spPr bwMode="auto">
          <a:xfrm>
            <a:off x="6097589" y="2400300"/>
            <a:ext cx="86042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OR</a:t>
            </a:r>
          </a:p>
        </p:txBody>
      </p:sp>
      <p:grpSp>
        <p:nvGrpSpPr>
          <p:cNvPr id="3" name="Group 96"/>
          <p:cNvGrpSpPr>
            <a:grpSpLocks/>
          </p:cNvGrpSpPr>
          <p:nvPr/>
        </p:nvGrpSpPr>
        <p:grpSpPr bwMode="auto">
          <a:xfrm>
            <a:off x="5264151" y="4046539"/>
            <a:ext cx="1800225" cy="1374775"/>
            <a:chOff x="2356" y="2587"/>
            <a:chExt cx="1134" cy="866"/>
          </a:xfrm>
        </p:grpSpPr>
        <p:grpSp>
          <p:nvGrpSpPr>
            <p:cNvPr id="4" name="Group 71"/>
            <p:cNvGrpSpPr>
              <a:grpSpLocks/>
            </p:cNvGrpSpPr>
            <p:nvPr/>
          </p:nvGrpSpPr>
          <p:grpSpPr bwMode="auto">
            <a:xfrm rot="21471682" flipH="1">
              <a:off x="2356" y="2587"/>
              <a:ext cx="1134" cy="866"/>
              <a:chOff x="2313" y="1744"/>
              <a:chExt cx="1134" cy="866"/>
            </a:xfrm>
          </p:grpSpPr>
          <p:sp>
            <p:nvSpPr>
              <p:cNvPr id="20552" name="Freeform 72"/>
              <p:cNvSpPr>
                <a:spLocks/>
              </p:cNvSpPr>
              <p:nvPr/>
            </p:nvSpPr>
            <p:spPr bwMode="auto">
              <a:xfrm>
                <a:off x="2354" y="1744"/>
                <a:ext cx="973" cy="808"/>
              </a:xfrm>
              <a:custGeom>
                <a:avLst/>
                <a:gdLst/>
                <a:ahLst/>
                <a:cxnLst>
                  <a:cxn ang="0">
                    <a:pos x="288" y="871"/>
                  </a:cxn>
                  <a:cxn ang="0">
                    <a:pos x="302" y="1023"/>
                  </a:cxn>
                  <a:cxn ang="0">
                    <a:pos x="346" y="1091"/>
                  </a:cxn>
                  <a:cxn ang="0">
                    <a:pos x="394" y="1010"/>
                  </a:cxn>
                  <a:cxn ang="0">
                    <a:pos x="435" y="865"/>
                  </a:cxn>
                  <a:cxn ang="0">
                    <a:pos x="509" y="789"/>
                  </a:cxn>
                  <a:cxn ang="0">
                    <a:pos x="614" y="766"/>
                  </a:cxn>
                  <a:cxn ang="0">
                    <a:pos x="684" y="731"/>
                  </a:cxn>
                  <a:cxn ang="0">
                    <a:pos x="732" y="694"/>
                  </a:cxn>
                  <a:cxn ang="0">
                    <a:pos x="783" y="689"/>
                  </a:cxn>
                  <a:cxn ang="0">
                    <a:pos x="783" y="672"/>
                  </a:cxn>
                  <a:cxn ang="0">
                    <a:pos x="762" y="610"/>
                  </a:cxn>
                  <a:cxn ang="0">
                    <a:pos x="714" y="493"/>
                  </a:cxn>
                  <a:cxn ang="0">
                    <a:pos x="694" y="378"/>
                  </a:cxn>
                  <a:cxn ang="0">
                    <a:pos x="694" y="184"/>
                  </a:cxn>
                  <a:cxn ang="0">
                    <a:pos x="816" y="26"/>
                  </a:cxn>
                  <a:cxn ang="0">
                    <a:pos x="940" y="2"/>
                  </a:cxn>
                  <a:cxn ang="0">
                    <a:pos x="1025" y="24"/>
                  </a:cxn>
                  <a:cxn ang="0">
                    <a:pos x="1163" y="218"/>
                  </a:cxn>
                  <a:cxn ang="0">
                    <a:pos x="1175" y="443"/>
                  </a:cxn>
                  <a:cxn ang="0">
                    <a:pos x="1182" y="481"/>
                  </a:cxn>
                  <a:cxn ang="0">
                    <a:pos x="1239" y="495"/>
                  </a:cxn>
                  <a:cxn ang="0">
                    <a:pos x="1299" y="535"/>
                  </a:cxn>
                  <a:cxn ang="0">
                    <a:pos x="1375" y="565"/>
                  </a:cxn>
                  <a:cxn ang="0">
                    <a:pos x="1505" y="614"/>
                  </a:cxn>
                  <a:cxn ang="0">
                    <a:pos x="1579" y="644"/>
                  </a:cxn>
                  <a:cxn ang="0">
                    <a:pos x="1711" y="681"/>
                  </a:cxn>
                  <a:cxn ang="0">
                    <a:pos x="1769" y="711"/>
                  </a:cxn>
                  <a:cxn ang="0">
                    <a:pos x="1810" y="813"/>
                  </a:cxn>
                  <a:cxn ang="0">
                    <a:pos x="1869" y="956"/>
                  </a:cxn>
                  <a:cxn ang="0">
                    <a:pos x="1920" y="1237"/>
                  </a:cxn>
                  <a:cxn ang="0">
                    <a:pos x="453" y="1616"/>
                  </a:cxn>
                  <a:cxn ang="0">
                    <a:pos x="291" y="1574"/>
                  </a:cxn>
                  <a:cxn ang="0">
                    <a:pos x="228" y="1577"/>
                  </a:cxn>
                  <a:cxn ang="0">
                    <a:pos x="136" y="1580"/>
                  </a:cxn>
                  <a:cxn ang="0">
                    <a:pos x="70" y="1522"/>
                  </a:cxn>
                  <a:cxn ang="0">
                    <a:pos x="38" y="1448"/>
                  </a:cxn>
                  <a:cxn ang="0">
                    <a:pos x="14" y="1248"/>
                  </a:cxn>
                  <a:cxn ang="0">
                    <a:pos x="10" y="1050"/>
                  </a:cxn>
                  <a:cxn ang="0">
                    <a:pos x="59" y="899"/>
                  </a:cxn>
                  <a:cxn ang="0">
                    <a:pos x="91" y="678"/>
                  </a:cxn>
                  <a:cxn ang="0">
                    <a:pos x="120" y="565"/>
                  </a:cxn>
                  <a:cxn ang="0">
                    <a:pos x="158" y="511"/>
                  </a:cxn>
                  <a:cxn ang="0">
                    <a:pos x="226" y="472"/>
                  </a:cxn>
                  <a:cxn ang="0">
                    <a:pos x="252" y="443"/>
                  </a:cxn>
                  <a:cxn ang="0">
                    <a:pos x="310" y="421"/>
                  </a:cxn>
                  <a:cxn ang="0">
                    <a:pos x="366" y="416"/>
                  </a:cxn>
                  <a:cxn ang="0">
                    <a:pos x="407" y="434"/>
                  </a:cxn>
                  <a:cxn ang="0">
                    <a:pos x="456" y="456"/>
                  </a:cxn>
                  <a:cxn ang="0">
                    <a:pos x="465" y="484"/>
                  </a:cxn>
                  <a:cxn ang="0">
                    <a:pos x="405" y="484"/>
                  </a:cxn>
                  <a:cxn ang="0">
                    <a:pos x="364" y="484"/>
                  </a:cxn>
                  <a:cxn ang="0">
                    <a:pos x="362" y="488"/>
                  </a:cxn>
                  <a:cxn ang="0">
                    <a:pos x="395" y="499"/>
                  </a:cxn>
                  <a:cxn ang="0">
                    <a:pos x="426" y="535"/>
                  </a:cxn>
                  <a:cxn ang="0">
                    <a:pos x="441" y="572"/>
                  </a:cxn>
                  <a:cxn ang="0">
                    <a:pos x="402" y="570"/>
                  </a:cxn>
                  <a:cxn ang="0">
                    <a:pos x="385" y="613"/>
                  </a:cxn>
                  <a:cxn ang="0">
                    <a:pos x="381" y="671"/>
                  </a:cxn>
                  <a:cxn ang="0">
                    <a:pos x="305" y="780"/>
                  </a:cxn>
                </a:cxnLst>
                <a:rect l="0" t="0" r="r" b="b"/>
                <a:pathLst>
                  <a:path w="1945" h="1616">
                    <a:moveTo>
                      <a:pt x="288" y="784"/>
                    </a:moveTo>
                    <a:lnTo>
                      <a:pt x="276" y="795"/>
                    </a:lnTo>
                    <a:lnTo>
                      <a:pt x="273" y="815"/>
                    </a:lnTo>
                    <a:lnTo>
                      <a:pt x="273" y="837"/>
                    </a:lnTo>
                    <a:lnTo>
                      <a:pt x="273" y="848"/>
                    </a:lnTo>
                    <a:lnTo>
                      <a:pt x="288" y="871"/>
                    </a:lnTo>
                    <a:lnTo>
                      <a:pt x="288" y="948"/>
                    </a:lnTo>
                    <a:lnTo>
                      <a:pt x="288" y="950"/>
                    </a:lnTo>
                    <a:lnTo>
                      <a:pt x="290" y="956"/>
                    </a:lnTo>
                    <a:lnTo>
                      <a:pt x="293" y="967"/>
                    </a:lnTo>
                    <a:lnTo>
                      <a:pt x="296" y="986"/>
                    </a:lnTo>
                    <a:lnTo>
                      <a:pt x="302" y="1023"/>
                    </a:lnTo>
                    <a:lnTo>
                      <a:pt x="308" y="1076"/>
                    </a:lnTo>
                    <a:lnTo>
                      <a:pt x="313" y="1119"/>
                    </a:lnTo>
                    <a:lnTo>
                      <a:pt x="319" y="1131"/>
                    </a:lnTo>
                    <a:lnTo>
                      <a:pt x="324" y="1122"/>
                    </a:lnTo>
                    <a:lnTo>
                      <a:pt x="333" y="1107"/>
                    </a:lnTo>
                    <a:lnTo>
                      <a:pt x="346" y="1091"/>
                    </a:lnTo>
                    <a:lnTo>
                      <a:pt x="358" y="1072"/>
                    </a:lnTo>
                    <a:lnTo>
                      <a:pt x="372" y="1055"/>
                    </a:lnTo>
                    <a:lnTo>
                      <a:pt x="384" y="1040"/>
                    </a:lnTo>
                    <a:lnTo>
                      <a:pt x="391" y="1030"/>
                    </a:lnTo>
                    <a:lnTo>
                      <a:pt x="394" y="1026"/>
                    </a:lnTo>
                    <a:lnTo>
                      <a:pt x="394" y="1010"/>
                    </a:lnTo>
                    <a:lnTo>
                      <a:pt x="395" y="975"/>
                    </a:lnTo>
                    <a:lnTo>
                      <a:pt x="396" y="936"/>
                    </a:lnTo>
                    <a:lnTo>
                      <a:pt x="400" y="911"/>
                    </a:lnTo>
                    <a:lnTo>
                      <a:pt x="405" y="901"/>
                    </a:lnTo>
                    <a:lnTo>
                      <a:pt x="418" y="884"/>
                    </a:lnTo>
                    <a:lnTo>
                      <a:pt x="435" y="865"/>
                    </a:lnTo>
                    <a:lnTo>
                      <a:pt x="454" y="843"/>
                    </a:lnTo>
                    <a:lnTo>
                      <a:pt x="473" y="823"/>
                    </a:lnTo>
                    <a:lnTo>
                      <a:pt x="488" y="805"/>
                    </a:lnTo>
                    <a:lnTo>
                      <a:pt x="500" y="793"/>
                    </a:lnTo>
                    <a:lnTo>
                      <a:pt x="505" y="789"/>
                    </a:lnTo>
                    <a:lnTo>
                      <a:pt x="509" y="789"/>
                    </a:lnTo>
                    <a:lnTo>
                      <a:pt x="521" y="787"/>
                    </a:lnTo>
                    <a:lnTo>
                      <a:pt x="537" y="784"/>
                    </a:lnTo>
                    <a:lnTo>
                      <a:pt x="556" y="781"/>
                    </a:lnTo>
                    <a:lnTo>
                      <a:pt x="577" y="777"/>
                    </a:lnTo>
                    <a:lnTo>
                      <a:pt x="597" y="772"/>
                    </a:lnTo>
                    <a:lnTo>
                      <a:pt x="614" y="766"/>
                    </a:lnTo>
                    <a:lnTo>
                      <a:pt x="626" y="760"/>
                    </a:lnTo>
                    <a:lnTo>
                      <a:pt x="635" y="754"/>
                    </a:lnTo>
                    <a:lnTo>
                      <a:pt x="646" y="747"/>
                    </a:lnTo>
                    <a:lnTo>
                      <a:pt x="659" y="742"/>
                    </a:lnTo>
                    <a:lnTo>
                      <a:pt x="672" y="736"/>
                    </a:lnTo>
                    <a:lnTo>
                      <a:pt x="684" y="731"/>
                    </a:lnTo>
                    <a:lnTo>
                      <a:pt x="696" y="725"/>
                    </a:lnTo>
                    <a:lnTo>
                      <a:pt x="706" y="721"/>
                    </a:lnTo>
                    <a:lnTo>
                      <a:pt x="714" y="716"/>
                    </a:lnTo>
                    <a:lnTo>
                      <a:pt x="726" y="707"/>
                    </a:lnTo>
                    <a:lnTo>
                      <a:pt x="730" y="699"/>
                    </a:lnTo>
                    <a:lnTo>
                      <a:pt x="732" y="694"/>
                    </a:lnTo>
                    <a:lnTo>
                      <a:pt x="732" y="692"/>
                    </a:lnTo>
                    <a:lnTo>
                      <a:pt x="735" y="692"/>
                    </a:lnTo>
                    <a:lnTo>
                      <a:pt x="743" y="691"/>
                    </a:lnTo>
                    <a:lnTo>
                      <a:pt x="756" y="690"/>
                    </a:lnTo>
                    <a:lnTo>
                      <a:pt x="770" y="689"/>
                    </a:lnTo>
                    <a:lnTo>
                      <a:pt x="783" y="689"/>
                    </a:lnTo>
                    <a:lnTo>
                      <a:pt x="794" y="687"/>
                    </a:lnTo>
                    <a:lnTo>
                      <a:pt x="802" y="686"/>
                    </a:lnTo>
                    <a:lnTo>
                      <a:pt x="803" y="686"/>
                    </a:lnTo>
                    <a:lnTo>
                      <a:pt x="796" y="684"/>
                    </a:lnTo>
                    <a:lnTo>
                      <a:pt x="789" y="679"/>
                    </a:lnTo>
                    <a:lnTo>
                      <a:pt x="783" y="672"/>
                    </a:lnTo>
                    <a:lnTo>
                      <a:pt x="779" y="663"/>
                    </a:lnTo>
                    <a:lnTo>
                      <a:pt x="774" y="654"/>
                    </a:lnTo>
                    <a:lnTo>
                      <a:pt x="771" y="644"/>
                    </a:lnTo>
                    <a:lnTo>
                      <a:pt x="767" y="634"/>
                    </a:lnTo>
                    <a:lnTo>
                      <a:pt x="765" y="628"/>
                    </a:lnTo>
                    <a:lnTo>
                      <a:pt x="762" y="610"/>
                    </a:lnTo>
                    <a:lnTo>
                      <a:pt x="758" y="587"/>
                    </a:lnTo>
                    <a:lnTo>
                      <a:pt x="752" y="563"/>
                    </a:lnTo>
                    <a:lnTo>
                      <a:pt x="742" y="540"/>
                    </a:lnTo>
                    <a:lnTo>
                      <a:pt x="730" y="519"/>
                    </a:lnTo>
                    <a:lnTo>
                      <a:pt x="720" y="503"/>
                    </a:lnTo>
                    <a:lnTo>
                      <a:pt x="714" y="493"/>
                    </a:lnTo>
                    <a:lnTo>
                      <a:pt x="712" y="488"/>
                    </a:lnTo>
                    <a:lnTo>
                      <a:pt x="710" y="470"/>
                    </a:lnTo>
                    <a:lnTo>
                      <a:pt x="704" y="444"/>
                    </a:lnTo>
                    <a:lnTo>
                      <a:pt x="697" y="418"/>
                    </a:lnTo>
                    <a:lnTo>
                      <a:pt x="695" y="396"/>
                    </a:lnTo>
                    <a:lnTo>
                      <a:pt x="694" y="378"/>
                    </a:lnTo>
                    <a:lnTo>
                      <a:pt x="690" y="357"/>
                    </a:lnTo>
                    <a:lnTo>
                      <a:pt x="686" y="336"/>
                    </a:lnTo>
                    <a:lnTo>
                      <a:pt x="684" y="314"/>
                    </a:lnTo>
                    <a:lnTo>
                      <a:pt x="686" y="279"/>
                    </a:lnTo>
                    <a:lnTo>
                      <a:pt x="690" y="229"/>
                    </a:lnTo>
                    <a:lnTo>
                      <a:pt x="694" y="184"/>
                    </a:lnTo>
                    <a:lnTo>
                      <a:pt x="695" y="165"/>
                    </a:lnTo>
                    <a:lnTo>
                      <a:pt x="718" y="124"/>
                    </a:lnTo>
                    <a:lnTo>
                      <a:pt x="742" y="91"/>
                    </a:lnTo>
                    <a:lnTo>
                      <a:pt x="766" y="64"/>
                    </a:lnTo>
                    <a:lnTo>
                      <a:pt x="792" y="43"/>
                    </a:lnTo>
                    <a:lnTo>
                      <a:pt x="816" y="26"/>
                    </a:lnTo>
                    <a:lnTo>
                      <a:pt x="840" y="15"/>
                    </a:lnTo>
                    <a:lnTo>
                      <a:pt x="863" y="7"/>
                    </a:lnTo>
                    <a:lnTo>
                      <a:pt x="885" y="2"/>
                    </a:lnTo>
                    <a:lnTo>
                      <a:pt x="906" y="0"/>
                    </a:lnTo>
                    <a:lnTo>
                      <a:pt x="924" y="0"/>
                    </a:lnTo>
                    <a:lnTo>
                      <a:pt x="940" y="2"/>
                    </a:lnTo>
                    <a:lnTo>
                      <a:pt x="955" y="5"/>
                    </a:lnTo>
                    <a:lnTo>
                      <a:pt x="967" y="8"/>
                    </a:lnTo>
                    <a:lnTo>
                      <a:pt x="976" y="10"/>
                    </a:lnTo>
                    <a:lnTo>
                      <a:pt x="981" y="13"/>
                    </a:lnTo>
                    <a:lnTo>
                      <a:pt x="983" y="14"/>
                    </a:lnTo>
                    <a:lnTo>
                      <a:pt x="1025" y="24"/>
                    </a:lnTo>
                    <a:lnTo>
                      <a:pt x="1062" y="43"/>
                    </a:lnTo>
                    <a:lnTo>
                      <a:pt x="1092" y="68"/>
                    </a:lnTo>
                    <a:lnTo>
                      <a:pt x="1118" y="99"/>
                    </a:lnTo>
                    <a:lnTo>
                      <a:pt x="1137" y="136"/>
                    </a:lnTo>
                    <a:lnTo>
                      <a:pt x="1152" y="175"/>
                    </a:lnTo>
                    <a:lnTo>
                      <a:pt x="1163" y="218"/>
                    </a:lnTo>
                    <a:lnTo>
                      <a:pt x="1171" y="260"/>
                    </a:lnTo>
                    <a:lnTo>
                      <a:pt x="1175" y="303"/>
                    </a:lnTo>
                    <a:lnTo>
                      <a:pt x="1178" y="343"/>
                    </a:lnTo>
                    <a:lnTo>
                      <a:pt x="1178" y="381"/>
                    </a:lnTo>
                    <a:lnTo>
                      <a:pt x="1178" y="416"/>
                    </a:lnTo>
                    <a:lnTo>
                      <a:pt x="1175" y="443"/>
                    </a:lnTo>
                    <a:lnTo>
                      <a:pt x="1174" y="465"/>
                    </a:lnTo>
                    <a:lnTo>
                      <a:pt x="1173" y="480"/>
                    </a:lnTo>
                    <a:lnTo>
                      <a:pt x="1172" y="485"/>
                    </a:lnTo>
                    <a:lnTo>
                      <a:pt x="1173" y="485"/>
                    </a:lnTo>
                    <a:lnTo>
                      <a:pt x="1176" y="482"/>
                    </a:lnTo>
                    <a:lnTo>
                      <a:pt x="1182" y="481"/>
                    </a:lnTo>
                    <a:lnTo>
                      <a:pt x="1189" y="480"/>
                    </a:lnTo>
                    <a:lnTo>
                      <a:pt x="1198" y="479"/>
                    </a:lnTo>
                    <a:lnTo>
                      <a:pt x="1208" y="480"/>
                    </a:lnTo>
                    <a:lnTo>
                      <a:pt x="1218" y="484"/>
                    </a:lnTo>
                    <a:lnTo>
                      <a:pt x="1228" y="488"/>
                    </a:lnTo>
                    <a:lnTo>
                      <a:pt x="1239" y="495"/>
                    </a:lnTo>
                    <a:lnTo>
                      <a:pt x="1249" y="502"/>
                    </a:lnTo>
                    <a:lnTo>
                      <a:pt x="1259" y="509"/>
                    </a:lnTo>
                    <a:lnTo>
                      <a:pt x="1270" y="516"/>
                    </a:lnTo>
                    <a:lnTo>
                      <a:pt x="1280" y="523"/>
                    </a:lnTo>
                    <a:lnTo>
                      <a:pt x="1289" y="530"/>
                    </a:lnTo>
                    <a:lnTo>
                      <a:pt x="1299" y="535"/>
                    </a:lnTo>
                    <a:lnTo>
                      <a:pt x="1308" y="540"/>
                    </a:lnTo>
                    <a:lnTo>
                      <a:pt x="1315" y="544"/>
                    </a:lnTo>
                    <a:lnTo>
                      <a:pt x="1325" y="547"/>
                    </a:lnTo>
                    <a:lnTo>
                      <a:pt x="1339" y="553"/>
                    </a:lnTo>
                    <a:lnTo>
                      <a:pt x="1356" y="558"/>
                    </a:lnTo>
                    <a:lnTo>
                      <a:pt x="1375" y="565"/>
                    </a:lnTo>
                    <a:lnTo>
                      <a:pt x="1395" y="573"/>
                    </a:lnTo>
                    <a:lnTo>
                      <a:pt x="1417" y="582"/>
                    </a:lnTo>
                    <a:lnTo>
                      <a:pt x="1440" y="590"/>
                    </a:lnTo>
                    <a:lnTo>
                      <a:pt x="1462" y="598"/>
                    </a:lnTo>
                    <a:lnTo>
                      <a:pt x="1484" y="606"/>
                    </a:lnTo>
                    <a:lnTo>
                      <a:pt x="1505" y="614"/>
                    </a:lnTo>
                    <a:lnTo>
                      <a:pt x="1523" y="621"/>
                    </a:lnTo>
                    <a:lnTo>
                      <a:pt x="1539" y="626"/>
                    </a:lnTo>
                    <a:lnTo>
                      <a:pt x="1553" y="632"/>
                    </a:lnTo>
                    <a:lnTo>
                      <a:pt x="1563" y="636"/>
                    </a:lnTo>
                    <a:lnTo>
                      <a:pt x="1568" y="639"/>
                    </a:lnTo>
                    <a:lnTo>
                      <a:pt x="1579" y="644"/>
                    </a:lnTo>
                    <a:lnTo>
                      <a:pt x="1596" y="649"/>
                    </a:lnTo>
                    <a:lnTo>
                      <a:pt x="1618" y="655"/>
                    </a:lnTo>
                    <a:lnTo>
                      <a:pt x="1642" y="662"/>
                    </a:lnTo>
                    <a:lnTo>
                      <a:pt x="1667" y="669"/>
                    </a:lnTo>
                    <a:lnTo>
                      <a:pt x="1690" y="675"/>
                    </a:lnTo>
                    <a:lnTo>
                      <a:pt x="1711" y="681"/>
                    </a:lnTo>
                    <a:lnTo>
                      <a:pt x="1725" y="685"/>
                    </a:lnTo>
                    <a:lnTo>
                      <a:pt x="1735" y="689"/>
                    </a:lnTo>
                    <a:lnTo>
                      <a:pt x="1745" y="693"/>
                    </a:lnTo>
                    <a:lnTo>
                      <a:pt x="1753" y="697"/>
                    </a:lnTo>
                    <a:lnTo>
                      <a:pt x="1761" y="702"/>
                    </a:lnTo>
                    <a:lnTo>
                      <a:pt x="1769" y="711"/>
                    </a:lnTo>
                    <a:lnTo>
                      <a:pt x="1776" y="721"/>
                    </a:lnTo>
                    <a:lnTo>
                      <a:pt x="1781" y="735"/>
                    </a:lnTo>
                    <a:lnTo>
                      <a:pt x="1788" y="754"/>
                    </a:lnTo>
                    <a:lnTo>
                      <a:pt x="1795" y="775"/>
                    </a:lnTo>
                    <a:lnTo>
                      <a:pt x="1802" y="795"/>
                    </a:lnTo>
                    <a:lnTo>
                      <a:pt x="1810" y="813"/>
                    </a:lnTo>
                    <a:lnTo>
                      <a:pt x="1818" y="831"/>
                    </a:lnTo>
                    <a:lnTo>
                      <a:pt x="1828" y="851"/>
                    </a:lnTo>
                    <a:lnTo>
                      <a:pt x="1838" y="873"/>
                    </a:lnTo>
                    <a:lnTo>
                      <a:pt x="1848" y="896"/>
                    </a:lnTo>
                    <a:lnTo>
                      <a:pt x="1859" y="922"/>
                    </a:lnTo>
                    <a:lnTo>
                      <a:pt x="1869" y="956"/>
                    </a:lnTo>
                    <a:lnTo>
                      <a:pt x="1878" y="996"/>
                    </a:lnTo>
                    <a:lnTo>
                      <a:pt x="1888" y="1042"/>
                    </a:lnTo>
                    <a:lnTo>
                      <a:pt x="1896" y="1092"/>
                    </a:lnTo>
                    <a:lnTo>
                      <a:pt x="1904" y="1142"/>
                    </a:lnTo>
                    <a:lnTo>
                      <a:pt x="1912" y="1192"/>
                    </a:lnTo>
                    <a:lnTo>
                      <a:pt x="1920" y="1237"/>
                    </a:lnTo>
                    <a:lnTo>
                      <a:pt x="1928" y="1275"/>
                    </a:lnTo>
                    <a:lnTo>
                      <a:pt x="1941" y="1362"/>
                    </a:lnTo>
                    <a:lnTo>
                      <a:pt x="1945" y="1463"/>
                    </a:lnTo>
                    <a:lnTo>
                      <a:pt x="1945" y="1547"/>
                    </a:lnTo>
                    <a:lnTo>
                      <a:pt x="1945" y="1581"/>
                    </a:lnTo>
                    <a:lnTo>
                      <a:pt x="453" y="1616"/>
                    </a:lnTo>
                    <a:lnTo>
                      <a:pt x="457" y="1575"/>
                    </a:lnTo>
                    <a:lnTo>
                      <a:pt x="457" y="1477"/>
                    </a:lnTo>
                    <a:lnTo>
                      <a:pt x="342" y="1558"/>
                    </a:lnTo>
                    <a:lnTo>
                      <a:pt x="327" y="1565"/>
                    </a:lnTo>
                    <a:lnTo>
                      <a:pt x="310" y="1571"/>
                    </a:lnTo>
                    <a:lnTo>
                      <a:pt x="291" y="1574"/>
                    </a:lnTo>
                    <a:lnTo>
                      <a:pt x="274" y="1575"/>
                    </a:lnTo>
                    <a:lnTo>
                      <a:pt x="257" y="1577"/>
                    </a:lnTo>
                    <a:lnTo>
                      <a:pt x="244" y="1575"/>
                    </a:lnTo>
                    <a:lnTo>
                      <a:pt x="235" y="1575"/>
                    </a:lnTo>
                    <a:lnTo>
                      <a:pt x="231" y="1575"/>
                    </a:lnTo>
                    <a:lnTo>
                      <a:pt x="228" y="1577"/>
                    </a:lnTo>
                    <a:lnTo>
                      <a:pt x="216" y="1578"/>
                    </a:lnTo>
                    <a:lnTo>
                      <a:pt x="202" y="1580"/>
                    </a:lnTo>
                    <a:lnTo>
                      <a:pt x="184" y="1582"/>
                    </a:lnTo>
                    <a:lnTo>
                      <a:pt x="166" y="1583"/>
                    </a:lnTo>
                    <a:lnTo>
                      <a:pt x="148" y="1582"/>
                    </a:lnTo>
                    <a:lnTo>
                      <a:pt x="136" y="1580"/>
                    </a:lnTo>
                    <a:lnTo>
                      <a:pt x="128" y="1575"/>
                    </a:lnTo>
                    <a:lnTo>
                      <a:pt x="121" y="1567"/>
                    </a:lnTo>
                    <a:lnTo>
                      <a:pt x="110" y="1557"/>
                    </a:lnTo>
                    <a:lnTo>
                      <a:pt x="97" y="1545"/>
                    </a:lnTo>
                    <a:lnTo>
                      <a:pt x="83" y="1534"/>
                    </a:lnTo>
                    <a:lnTo>
                      <a:pt x="70" y="1522"/>
                    </a:lnTo>
                    <a:lnTo>
                      <a:pt x="59" y="1513"/>
                    </a:lnTo>
                    <a:lnTo>
                      <a:pt x="51" y="1507"/>
                    </a:lnTo>
                    <a:lnTo>
                      <a:pt x="47" y="1505"/>
                    </a:lnTo>
                    <a:lnTo>
                      <a:pt x="45" y="1496"/>
                    </a:lnTo>
                    <a:lnTo>
                      <a:pt x="41" y="1474"/>
                    </a:lnTo>
                    <a:lnTo>
                      <a:pt x="38" y="1448"/>
                    </a:lnTo>
                    <a:lnTo>
                      <a:pt x="36" y="1426"/>
                    </a:lnTo>
                    <a:lnTo>
                      <a:pt x="34" y="1410"/>
                    </a:lnTo>
                    <a:lnTo>
                      <a:pt x="31" y="1378"/>
                    </a:lnTo>
                    <a:lnTo>
                      <a:pt x="26" y="1339"/>
                    </a:lnTo>
                    <a:lnTo>
                      <a:pt x="19" y="1294"/>
                    </a:lnTo>
                    <a:lnTo>
                      <a:pt x="14" y="1248"/>
                    </a:lnTo>
                    <a:lnTo>
                      <a:pt x="8" y="1206"/>
                    </a:lnTo>
                    <a:lnTo>
                      <a:pt x="3" y="1169"/>
                    </a:lnTo>
                    <a:lnTo>
                      <a:pt x="0" y="1142"/>
                    </a:lnTo>
                    <a:lnTo>
                      <a:pt x="0" y="1118"/>
                    </a:lnTo>
                    <a:lnTo>
                      <a:pt x="4" y="1086"/>
                    </a:lnTo>
                    <a:lnTo>
                      <a:pt x="10" y="1050"/>
                    </a:lnTo>
                    <a:lnTo>
                      <a:pt x="18" y="1013"/>
                    </a:lnTo>
                    <a:lnTo>
                      <a:pt x="26" y="979"/>
                    </a:lnTo>
                    <a:lnTo>
                      <a:pt x="34" y="950"/>
                    </a:lnTo>
                    <a:lnTo>
                      <a:pt x="39" y="929"/>
                    </a:lnTo>
                    <a:lnTo>
                      <a:pt x="41" y="922"/>
                    </a:lnTo>
                    <a:lnTo>
                      <a:pt x="59" y="899"/>
                    </a:lnTo>
                    <a:lnTo>
                      <a:pt x="60" y="851"/>
                    </a:lnTo>
                    <a:lnTo>
                      <a:pt x="87" y="848"/>
                    </a:lnTo>
                    <a:lnTo>
                      <a:pt x="99" y="766"/>
                    </a:lnTo>
                    <a:lnTo>
                      <a:pt x="97" y="752"/>
                    </a:lnTo>
                    <a:lnTo>
                      <a:pt x="92" y="719"/>
                    </a:lnTo>
                    <a:lnTo>
                      <a:pt x="91" y="678"/>
                    </a:lnTo>
                    <a:lnTo>
                      <a:pt x="100" y="643"/>
                    </a:lnTo>
                    <a:lnTo>
                      <a:pt x="107" y="628"/>
                    </a:lnTo>
                    <a:lnTo>
                      <a:pt x="112" y="611"/>
                    </a:lnTo>
                    <a:lnTo>
                      <a:pt x="114" y="595"/>
                    </a:lnTo>
                    <a:lnTo>
                      <a:pt x="117" y="580"/>
                    </a:lnTo>
                    <a:lnTo>
                      <a:pt x="120" y="565"/>
                    </a:lnTo>
                    <a:lnTo>
                      <a:pt x="123" y="554"/>
                    </a:lnTo>
                    <a:lnTo>
                      <a:pt x="129" y="544"/>
                    </a:lnTo>
                    <a:lnTo>
                      <a:pt x="136" y="537"/>
                    </a:lnTo>
                    <a:lnTo>
                      <a:pt x="144" y="530"/>
                    </a:lnTo>
                    <a:lnTo>
                      <a:pt x="151" y="522"/>
                    </a:lnTo>
                    <a:lnTo>
                      <a:pt x="158" y="511"/>
                    </a:lnTo>
                    <a:lnTo>
                      <a:pt x="165" y="500"/>
                    </a:lnTo>
                    <a:lnTo>
                      <a:pt x="173" y="491"/>
                    </a:lnTo>
                    <a:lnTo>
                      <a:pt x="183" y="481"/>
                    </a:lnTo>
                    <a:lnTo>
                      <a:pt x="196" y="476"/>
                    </a:lnTo>
                    <a:lnTo>
                      <a:pt x="211" y="473"/>
                    </a:lnTo>
                    <a:lnTo>
                      <a:pt x="226" y="472"/>
                    </a:lnTo>
                    <a:lnTo>
                      <a:pt x="237" y="469"/>
                    </a:lnTo>
                    <a:lnTo>
                      <a:pt x="244" y="463"/>
                    </a:lnTo>
                    <a:lnTo>
                      <a:pt x="249" y="457"/>
                    </a:lnTo>
                    <a:lnTo>
                      <a:pt x="251" y="453"/>
                    </a:lnTo>
                    <a:lnTo>
                      <a:pt x="252" y="447"/>
                    </a:lnTo>
                    <a:lnTo>
                      <a:pt x="252" y="443"/>
                    </a:lnTo>
                    <a:lnTo>
                      <a:pt x="252" y="442"/>
                    </a:lnTo>
                    <a:lnTo>
                      <a:pt x="256" y="441"/>
                    </a:lnTo>
                    <a:lnTo>
                      <a:pt x="265" y="438"/>
                    </a:lnTo>
                    <a:lnTo>
                      <a:pt x="278" y="432"/>
                    </a:lnTo>
                    <a:lnTo>
                      <a:pt x="294" y="426"/>
                    </a:lnTo>
                    <a:lnTo>
                      <a:pt x="310" y="421"/>
                    </a:lnTo>
                    <a:lnTo>
                      <a:pt x="325" y="416"/>
                    </a:lnTo>
                    <a:lnTo>
                      <a:pt x="337" y="412"/>
                    </a:lnTo>
                    <a:lnTo>
                      <a:pt x="346" y="411"/>
                    </a:lnTo>
                    <a:lnTo>
                      <a:pt x="352" y="412"/>
                    </a:lnTo>
                    <a:lnTo>
                      <a:pt x="359" y="413"/>
                    </a:lnTo>
                    <a:lnTo>
                      <a:pt x="366" y="416"/>
                    </a:lnTo>
                    <a:lnTo>
                      <a:pt x="374" y="419"/>
                    </a:lnTo>
                    <a:lnTo>
                      <a:pt x="382" y="423"/>
                    </a:lnTo>
                    <a:lnTo>
                      <a:pt x="389" y="426"/>
                    </a:lnTo>
                    <a:lnTo>
                      <a:pt x="395" y="430"/>
                    </a:lnTo>
                    <a:lnTo>
                      <a:pt x="401" y="432"/>
                    </a:lnTo>
                    <a:lnTo>
                      <a:pt x="407" y="434"/>
                    </a:lnTo>
                    <a:lnTo>
                      <a:pt x="414" y="438"/>
                    </a:lnTo>
                    <a:lnTo>
                      <a:pt x="422" y="442"/>
                    </a:lnTo>
                    <a:lnTo>
                      <a:pt x="431" y="446"/>
                    </a:lnTo>
                    <a:lnTo>
                      <a:pt x="440" y="450"/>
                    </a:lnTo>
                    <a:lnTo>
                      <a:pt x="448" y="454"/>
                    </a:lnTo>
                    <a:lnTo>
                      <a:pt x="456" y="456"/>
                    </a:lnTo>
                    <a:lnTo>
                      <a:pt x="463" y="457"/>
                    </a:lnTo>
                    <a:lnTo>
                      <a:pt x="464" y="459"/>
                    </a:lnTo>
                    <a:lnTo>
                      <a:pt x="465" y="464"/>
                    </a:lnTo>
                    <a:lnTo>
                      <a:pt x="468" y="470"/>
                    </a:lnTo>
                    <a:lnTo>
                      <a:pt x="468" y="477"/>
                    </a:lnTo>
                    <a:lnTo>
                      <a:pt x="465" y="484"/>
                    </a:lnTo>
                    <a:lnTo>
                      <a:pt x="458" y="489"/>
                    </a:lnTo>
                    <a:lnTo>
                      <a:pt x="447" y="493"/>
                    </a:lnTo>
                    <a:lnTo>
                      <a:pt x="430" y="493"/>
                    </a:lnTo>
                    <a:lnTo>
                      <a:pt x="426" y="492"/>
                    </a:lnTo>
                    <a:lnTo>
                      <a:pt x="417" y="487"/>
                    </a:lnTo>
                    <a:lnTo>
                      <a:pt x="405" y="484"/>
                    </a:lnTo>
                    <a:lnTo>
                      <a:pt x="396" y="480"/>
                    </a:lnTo>
                    <a:lnTo>
                      <a:pt x="392" y="480"/>
                    </a:lnTo>
                    <a:lnTo>
                      <a:pt x="385" y="480"/>
                    </a:lnTo>
                    <a:lnTo>
                      <a:pt x="378" y="481"/>
                    </a:lnTo>
                    <a:lnTo>
                      <a:pt x="371" y="482"/>
                    </a:lnTo>
                    <a:lnTo>
                      <a:pt x="364" y="484"/>
                    </a:lnTo>
                    <a:lnTo>
                      <a:pt x="358" y="485"/>
                    </a:lnTo>
                    <a:lnTo>
                      <a:pt x="354" y="486"/>
                    </a:lnTo>
                    <a:lnTo>
                      <a:pt x="352" y="486"/>
                    </a:lnTo>
                    <a:lnTo>
                      <a:pt x="354" y="486"/>
                    </a:lnTo>
                    <a:lnTo>
                      <a:pt x="357" y="487"/>
                    </a:lnTo>
                    <a:lnTo>
                      <a:pt x="362" y="488"/>
                    </a:lnTo>
                    <a:lnTo>
                      <a:pt x="367" y="489"/>
                    </a:lnTo>
                    <a:lnTo>
                      <a:pt x="374" y="492"/>
                    </a:lnTo>
                    <a:lnTo>
                      <a:pt x="380" y="493"/>
                    </a:lnTo>
                    <a:lnTo>
                      <a:pt x="386" y="495"/>
                    </a:lnTo>
                    <a:lnTo>
                      <a:pt x="391" y="496"/>
                    </a:lnTo>
                    <a:lnTo>
                      <a:pt x="395" y="499"/>
                    </a:lnTo>
                    <a:lnTo>
                      <a:pt x="400" y="503"/>
                    </a:lnTo>
                    <a:lnTo>
                      <a:pt x="405" y="509"/>
                    </a:lnTo>
                    <a:lnTo>
                      <a:pt x="411" y="516"/>
                    </a:lnTo>
                    <a:lnTo>
                      <a:pt x="416" y="523"/>
                    </a:lnTo>
                    <a:lnTo>
                      <a:pt x="422" y="530"/>
                    </a:lnTo>
                    <a:lnTo>
                      <a:pt x="426" y="535"/>
                    </a:lnTo>
                    <a:lnTo>
                      <a:pt x="431" y="540"/>
                    </a:lnTo>
                    <a:lnTo>
                      <a:pt x="449" y="558"/>
                    </a:lnTo>
                    <a:lnTo>
                      <a:pt x="449" y="560"/>
                    </a:lnTo>
                    <a:lnTo>
                      <a:pt x="447" y="563"/>
                    </a:lnTo>
                    <a:lnTo>
                      <a:pt x="445" y="568"/>
                    </a:lnTo>
                    <a:lnTo>
                      <a:pt x="441" y="572"/>
                    </a:lnTo>
                    <a:lnTo>
                      <a:pt x="437" y="576"/>
                    </a:lnTo>
                    <a:lnTo>
                      <a:pt x="430" y="578"/>
                    </a:lnTo>
                    <a:lnTo>
                      <a:pt x="420" y="579"/>
                    </a:lnTo>
                    <a:lnTo>
                      <a:pt x="410" y="576"/>
                    </a:lnTo>
                    <a:lnTo>
                      <a:pt x="408" y="575"/>
                    </a:lnTo>
                    <a:lnTo>
                      <a:pt x="402" y="570"/>
                    </a:lnTo>
                    <a:lnTo>
                      <a:pt x="392" y="563"/>
                    </a:lnTo>
                    <a:lnTo>
                      <a:pt x="377" y="554"/>
                    </a:lnTo>
                    <a:lnTo>
                      <a:pt x="388" y="588"/>
                    </a:lnTo>
                    <a:lnTo>
                      <a:pt x="387" y="592"/>
                    </a:lnTo>
                    <a:lnTo>
                      <a:pt x="386" y="601"/>
                    </a:lnTo>
                    <a:lnTo>
                      <a:pt x="385" y="613"/>
                    </a:lnTo>
                    <a:lnTo>
                      <a:pt x="386" y="622"/>
                    </a:lnTo>
                    <a:lnTo>
                      <a:pt x="388" y="631"/>
                    </a:lnTo>
                    <a:lnTo>
                      <a:pt x="389" y="643"/>
                    </a:lnTo>
                    <a:lnTo>
                      <a:pt x="389" y="654"/>
                    </a:lnTo>
                    <a:lnTo>
                      <a:pt x="386" y="663"/>
                    </a:lnTo>
                    <a:lnTo>
                      <a:pt x="381" y="671"/>
                    </a:lnTo>
                    <a:lnTo>
                      <a:pt x="373" y="686"/>
                    </a:lnTo>
                    <a:lnTo>
                      <a:pt x="364" y="706"/>
                    </a:lnTo>
                    <a:lnTo>
                      <a:pt x="351" y="728"/>
                    </a:lnTo>
                    <a:lnTo>
                      <a:pt x="337" y="749"/>
                    </a:lnTo>
                    <a:lnTo>
                      <a:pt x="321" y="767"/>
                    </a:lnTo>
                    <a:lnTo>
                      <a:pt x="305" y="780"/>
                    </a:lnTo>
                    <a:lnTo>
                      <a:pt x="288" y="784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553" name="Freeform 73"/>
              <p:cNvSpPr>
                <a:spLocks/>
              </p:cNvSpPr>
              <p:nvPr/>
            </p:nvSpPr>
            <p:spPr bwMode="auto">
              <a:xfrm>
                <a:off x="2859" y="2005"/>
                <a:ext cx="95" cy="136"/>
              </a:xfrm>
              <a:custGeom>
                <a:avLst/>
                <a:gdLst/>
                <a:ahLst/>
                <a:cxnLst>
                  <a:cxn ang="0">
                    <a:pos x="0" y="208"/>
                  </a:cxn>
                  <a:cxn ang="0">
                    <a:pos x="57" y="272"/>
                  </a:cxn>
                  <a:cxn ang="0">
                    <a:pos x="61" y="268"/>
                  </a:cxn>
                  <a:cxn ang="0">
                    <a:pos x="75" y="257"/>
                  </a:cxn>
                  <a:cxn ang="0">
                    <a:pos x="95" y="238"/>
                  </a:cxn>
                  <a:cxn ang="0">
                    <a:pos x="117" y="212"/>
                  </a:cxn>
                  <a:cxn ang="0">
                    <a:pos x="141" y="178"/>
                  </a:cxn>
                  <a:cxn ang="0">
                    <a:pos x="163" y="138"/>
                  </a:cxn>
                  <a:cxn ang="0">
                    <a:pos x="180" y="90"/>
                  </a:cxn>
                  <a:cxn ang="0">
                    <a:pos x="191" y="34"/>
                  </a:cxn>
                  <a:cxn ang="0">
                    <a:pos x="155" y="0"/>
                  </a:cxn>
                  <a:cxn ang="0">
                    <a:pos x="154" y="4"/>
                  </a:cxn>
                  <a:cxn ang="0">
                    <a:pos x="151" y="19"/>
                  </a:cxn>
                  <a:cxn ang="0">
                    <a:pos x="144" y="41"/>
                  </a:cxn>
                  <a:cxn ang="0">
                    <a:pos x="132" y="69"/>
                  </a:cxn>
                  <a:cxn ang="0">
                    <a:pos x="113" y="102"/>
                  </a:cxn>
                  <a:cxn ang="0">
                    <a:pos x="86" y="137"/>
                  </a:cxn>
                  <a:cxn ang="0">
                    <a:pos x="49" y="173"/>
                  </a:cxn>
                  <a:cxn ang="0">
                    <a:pos x="0" y="208"/>
                  </a:cxn>
                </a:cxnLst>
                <a:rect l="0" t="0" r="r" b="b"/>
                <a:pathLst>
                  <a:path w="191" h="272">
                    <a:moveTo>
                      <a:pt x="0" y="208"/>
                    </a:moveTo>
                    <a:lnTo>
                      <a:pt x="57" y="272"/>
                    </a:lnTo>
                    <a:lnTo>
                      <a:pt x="61" y="268"/>
                    </a:lnTo>
                    <a:lnTo>
                      <a:pt x="75" y="257"/>
                    </a:lnTo>
                    <a:lnTo>
                      <a:pt x="95" y="238"/>
                    </a:lnTo>
                    <a:lnTo>
                      <a:pt x="117" y="212"/>
                    </a:lnTo>
                    <a:lnTo>
                      <a:pt x="141" y="178"/>
                    </a:lnTo>
                    <a:lnTo>
                      <a:pt x="163" y="138"/>
                    </a:lnTo>
                    <a:lnTo>
                      <a:pt x="180" y="90"/>
                    </a:lnTo>
                    <a:lnTo>
                      <a:pt x="191" y="34"/>
                    </a:lnTo>
                    <a:lnTo>
                      <a:pt x="155" y="0"/>
                    </a:lnTo>
                    <a:lnTo>
                      <a:pt x="154" y="4"/>
                    </a:lnTo>
                    <a:lnTo>
                      <a:pt x="151" y="19"/>
                    </a:lnTo>
                    <a:lnTo>
                      <a:pt x="144" y="41"/>
                    </a:lnTo>
                    <a:lnTo>
                      <a:pt x="132" y="69"/>
                    </a:lnTo>
                    <a:lnTo>
                      <a:pt x="113" y="102"/>
                    </a:lnTo>
                    <a:lnTo>
                      <a:pt x="86" y="137"/>
                    </a:lnTo>
                    <a:lnTo>
                      <a:pt x="49" y="173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554" name="Freeform 74"/>
              <p:cNvSpPr>
                <a:spLocks/>
              </p:cNvSpPr>
              <p:nvPr/>
            </p:nvSpPr>
            <p:spPr bwMode="auto">
              <a:xfrm>
                <a:off x="2797" y="2138"/>
                <a:ext cx="124" cy="290"/>
              </a:xfrm>
              <a:custGeom>
                <a:avLst/>
                <a:gdLst/>
                <a:ahLst/>
                <a:cxnLst>
                  <a:cxn ang="0">
                    <a:pos x="131" y="0"/>
                  </a:cxn>
                  <a:cxn ang="0">
                    <a:pos x="186" y="64"/>
                  </a:cxn>
                  <a:cxn ang="0">
                    <a:pos x="249" y="6"/>
                  </a:cxn>
                  <a:cxn ang="0">
                    <a:pos x="248" y="10"/>
                  </a:cxn>
                  <a:cxn ang="0">
                    <a:pos x="243" y="22"/>
                  </a:cxn>
                  <a:cxn ang="0">
                    <a:pos x="237" y="41"/>
                  </a:cxn>
                  <a:cxn ang="0">
                    <a:pos x="228" y="68"/>
                  </a:cxn>
                  <a:cxn ang="0">
                    <a:pos x="217" y="99"/>
                  </a:cxn>
                  <a:cxn ang="0">
                    <a:pos x="204" y="135"/>
                  </a:cxn>
                  <a:cxn ang="0">
                    <a:pos x="189" y="175"/>
                  </a:cxn>
                  <a:cxn ang="0">
                    <a:pos x="173" y="219"/>
                  </a:cxn>
                  <a:cxn ang="0">
                    <a:pos x="154" y="264"/>
                  </a:cxn>
                  <a:cxn ang="0">
                    <a:pos x="135" y="311"/>
                  </a:cxn>
                  <a:cxn ang="0">
                    <a:pos x="114" y="359"/>
                  </a:cxn>
                  <a:cxn ang="0">
                    <a:pos x="93" y="406"/>
                  </a:cxn>
                  <a:cxn ang="0">
                    <a:pos x="70" y="454"/>
                  </a:cxn>
                  <a:cxn ang="0">
                    <a:pos x="47" y="498"/>
                  </a:cxn>
                  <a:cxn ang="0">
                    <a:pos x="24" y="540"/>
                  </a:cxn>
                  <a:cxn ang="0">
                    <a:pos x="0" y="579"/>
                  </a:cxn>
                  <a:cxn ang="0">
                    <a:pos x="58" y="110"/>
                  </a:cxn>
                  <a:cxn ang="0">
                    <a:pos x="131" y="0"/>
                  </a:cxn>
                </a:cxnLst>
                <a:rect l="0" t="0" r="r" b="b"/>
                <a:pathLst>
                  <a:path w="249" h="579">
                    <a:moveTo>
                      <a:pt x="131" y="0"/>
                    </a:moveTo>
                    <a:lnTo>
                      <a:pt x="186" y="64"/>
                    </a:lnTo>
                    <a:lnTo>
                      <a:pt x="249" y="6"/>
                    </a:lnTo>
                    <a:lnTo>
                      <a:pt x="248" y="10"/>
                    </a:lnTo>
                    <a:lnTo>
                      <a:pt x="243" y="22"/>
                    </a:lnTo>
                    <a:lnTo>
                      <a:pt x="237" y="41"/>
                    </a:lnTo>
                    <a:lnTo>
                      <a:pt x="228" y="68"/>
                    </a:lnTo>
                    <a:lnTo>
                      <a:pt x="217" y="99"/>
                    </a:lnTo>
                    <a:lnTo>
                      <a:pt x="204" y="135"/>
                    </a:lnTo>
                    <a:lnTo>
                      <a:pt x="189" y="175"/>
                    </a:lnTo>
                    <a:lnTo>
                      <a:pt x="173" y="219"/>
                    </a:lnTo>
                    <a:lnTo>
                      <a:pt x="154" y="264"/>
                    </a:lnTo>
                    <a:lnTo>
                      <a:pt x="135" y="311"/>
                    </a:lnTo>
                    <a:lnTo>
                      <a:pt x="114" y="359"/>
                    </a:lnTo>
                    <a:lnTo>
                      <a:pt x="93" y="406"/>
                    </a:lnTo>
                    <a:lnTo>
                      <a:pt x="70" y="454"/>
                    </a:lnTo>
                    <a:lnTo>
                      <a:pt x="47" y="498"/>
                    </a:lnTo>
                    <a:lnTo>
                      <a:pt x="24" y="540"/>
                    </a:lnTo>
                    <a:lnTo>
                      <a:pt x="0" y="579"/>
                    </a:lnTo>
                    <a:lnTo>
                      <a:pt x="58" y="110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555" name="Freeform 75"/>
              <p:cNvSpPr>
                <a:spLocks/>
              </p:cNvSpPr>
              <p:nvPr/>
            </p:nvSpPr>
            <p:spPr bwMode="auto">
              <a:xfrm>
                <a:off x="2734" y="2136"/>
                <a:ext cx="69" cy="248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38" y="93"/>
                  </a:cxn>
                  <a:cxn ang="0">
                    <a:pos x="133" y="107"/>
                  </a:cxn>
                  <a:cxn ang="0">
                    <a:pos x="120" y="145"/>
                  </a:cxn>
                  <a:cxn ang="0">
                    <a:pos x="102" y="200"/>
                  </a:cxn>
                  <a:cxn ang="0">
                    <a:pos x="81" y="265"/>
                  </a:cxn>
                  <a:cxn ang="0">
                    <a:pos x="60" y="334"/>
                  </a:cxn>
                  <a:cxn ang="0">
                    <a:pos x="41" y="401"/>
                  </a:cxn>
                  <a:cxn ang="0">
                    <a:pos x="25" y="457"/>
                  </a:cxn>
                  <a:cxn ang="0">
                    <a:pos x="17" y="498"/>
                  </a:cxn>
                  <a:cxn ang="0">
                    <a:pos x="14" y="485"/>
                  </a:cxn>
                  <a:cxn ang="0">
                    <a:pos x="11" y="448"/>
                  </a:cxn>
                  <a:cxn ang="0">
                    <a:pos x="5" y="394"/>
                  </a:cxn>
                  <a:cxn ang="0">
                    <a:pos x="2" y="325"/>
                  </a:cxn>
                  <a:cxn ang="0">
                    <a:pos x="0" y="247"/>
                  </a:cxn>
                  <a:cxn ang="0">
                    <a:pos x="4" y="164"/>
                  </a:cxn>
                  <a:cxn ang="0">
                    <a:pos x="15" y="80"/>
                  </a:cxn>
                  <a:cxn ang="0">
                    <a:pos x="34" y="0"/>
                  </a:cxn>
                  <a:cxn ang="0">
                    <a:pos x="35" y="2"/>
                  </a:cxn>
                  <a:cxn ang="0">
                    <a:pos x="36" y="7"/>
                  </a:cxn>
                  <a:cxn ang="0">
                    <a:pos x="40" y="15"/>
                  </a:cxn>
                  <a:cxn ang="0">
                    <a:pos x="43" y="25"/>
                  </a:cxn>
                  <a:cxn ang="0">
                    <a:pos x="49" y="37"/>
                  </a:cxn>
                  <a:cxn ang="0">
                    <a:pos x="55" y="50"/>
                  </a:cxn>
                  <a:cxn ang="0">
                    <a:pos x="62" y="61"/>
                  </a:cxn>
                  <a:cxn ang="0">
                    <a:pos x="68" y="74"/>
                  </a:cxn>
                  <a:cxn ang="0">
                    <a:pos x="131" y="40"/>
                  </a:cxn>
                </a:cxnLst>
                <a:rect l="0" t="0" r="r" b="b"/>
                <a:pathLst>
                  <a:path w="138" h="498">
                    <a:moveTo>
                      <a:pt x="131" y="40"/>
                    </a:moveTo>
                    <a:lnTo>
                      <a:pt x="138" y="93"/>
                    </a:lnTo>
                    <a:lnTo>
                      <a:pt x="133" y="107"/>
                    </a:lnTo>
                    <a:lnTo>
                      <a:pt x="120" y="145"/>
                    </a:lnTo>
                    <a:lnTo>
                      <a:pt x="102" y="200"/>
                    </a:lnTo>
                    <a:lnTo>
                      <a:pt x="81" y="265"/>
                    </a:lnTo>
                    <a:lnTo>
                      <a:pt x="60" y="334"/>
                    </a:lnTo>
                    <a:lnTo>
                      <a:pt x="41" y="401"/>
                    </a:lnTo>
                    <a:lnTo>
                      <a:pt x="25" y="457"/>
                    </a:lnTo>
                    <a:lnTo>
                      <a:pt x="17" y="498"/>
                    </a:lnTo>
                    <a:lnTo>
                      <a:pt x="14" y="485"/>
                    </a:lnTo>
                    <a:lnTo>
                      <a:pt x="11" y="448"/>
                    </a:lnTo>
                    <a:lnTo>
                      <a:pt x="5" y="394"/>
                    </a:lnTo>
                    <a:lnTo>
                      <a:pt x="2" y="325"/>
                    </a:lnTo>
                    <a:lnTo>
                      <a:pt x="0" y="247"/>
                    </a:lnTo>
                    <a:lnTo>
                      <a:pt x="4" y="164"/>
                    </a:lnTo>
                    <a:lnTo>
                      <a:pt x="15" y="80"/>
                    </a:lnTo>
                    <a:lnTo>
                      <a:pt x="34" y="0"/>
                    </a:lnTo>
                    <a:lnTo>
                      <a:pt x="35" y="2"/>
                    </a:lnTo>
                    <a:lnTo>
                      <a:pt x="36" y="7"/>
                    </a:lnTo>
                    <a:lnTo>
                      <a:pt x="40" y="15"/>
                    </a:lnTo>
                    <a:lnTo>
                      <a:pt x="43" y="25"/>
                    </a:lnTo>
                    <a:lnTo>
                      <a:pt x="49" y="37"/>
                    </a:lnTo>
                    <a:lnTo>
                      <a:pt x="55" y="50"/>
                    </a:lnTo>
                    <a:lnTo>
                      <a:pt x="62" y="61"/>
                    </a:lnTo>
                    <a:lnTo>
                      <a:pt x="68" y="74"/>
                    </a:lnTo>
                    <a:lnTo>
                      <a:pt x="131" y="4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556" name="Freeform 76"/>
              <p:cNvSpPr>
                <a:spLocks/>
              </p:cNvSpPr>
              <p:nvPr/>
            </p:nvSpPr>
            <p:spPr bwMode="auto">
              <a:xfrm>
                <a:off x="2401" y="2191"/>
                <a:ext cx="77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6" y="3"/>
                  </a:cxn>
                  <a:cxn ang="0">
                    <a:pos x="35" y="5"/>
                  </a:cxn>
                  <a:cxn ang="0">
                    <a:pos x="57" y="8"/>
                  </a:cxn>
                  <a:cxn ang="0">
                    <a:pos x="81" y="10"/>
                  </a:cxn>
                  <a:cxn ang="0">
                    <a:pos x="107" y="9"/>
                  </a:cxn>
                  <a:cxn ang="0">
                    <a:pos x="133" y="7"/>
                  </a:cxn>
                  <a:cxn ang="0">
                    <a:pos x="156" y="0"/>
                  </a:cxn>
                  <a:cxn ang="0">
                    <a:pos x="150" y="69"/>
                  </a:cxn>
                  <a:cxn ang="0">
                    <a:pos x="148" y="70"/>
                  </a:cxn>
                  <a:cxn ang="0">
                    <a:pos x="140" y="73"/>
                  </a:cxn>
                  <a:cxn ang="0">
                    <a:pos x="127" y="77"/>
                  </a:cxn>
                  <a:cxn ang="0">
                    <a:pos x="111" y="80"/>
                  </a:cxn>
                  <a:cxn ang="0">
                    <a:pos x="90" y="83"/>
                  </a:cxn>
                  <a:cxn ang="0">
                    <a:pos x="65" y="84"/>
                  </a:cxn>
                  <a:cxn ang="0">
                    <a:pos x="37" y="81"/>
                  </a:cxn>
                  <a:cxn ang="0">
                    <a:pos x="6" y="74"/>
                  </a:cxn>
                  <a:cxn ang="0">
                    <a:pos x="0" y="0"/>
                  </a:cxn>
                </a:cxnLst>
                <a:rect l="0" t="0" r="r" b="b"/>
                <a:pathLst>
                  <a:path w="156" h="84">
                    <a:moveTo>
                      <a:pt x="0" y="0"/>
                    </a:moveTo>
                    <a:lnTo>
                      <a:pt x="5" y="1"/>
                    </a:lnTo>
                    <a:lnTo>
                      <a:pt x="16" y="3"/>
                    </a:lnTo>
                    <a:lnTo>
                      <a:pt x="35" y="5"/>
                    </a:lnTo>
                    <a:lnTo>
                      <a:pt x="57" y="8"/>
                    </a:lnTo>
                    <a:lnTo>
                      <a:pt x="81" y="10"/>
                    </a:lnTo>
                    <a:lnTo>
                      <a:pt x="107" y="9"/>
                    </a:lnTo>
                    <a:lnTo>
                      <a:pt x="133" y="7"/>
                    </a:lnTo>
                    <a:lnTo>
                      <a:pt x="156" y="0"/>
                    </a:lnTo>
                    <a:lnTo>
                      <a:pt x="150" y="69"/>
                    </a:lnTo>
                    <a:lnTo>
                      <a:pt x="148" y="70"/>
                    </a:lnTo>
                    <a:lnTo>
                      <a:pt x="140" y="73"/>
                    </a:lnTo>
                    <a:lnTo>
                      <a:pt x="127" y="77"/>
                    </a:lnTo>
                    <a:lnTo>
                      <a:pt x="111" y="80"/>
                    </a:lnTo>
                    <a:lnTo>
                      <a:pt x="90" y="83"/>
                    </a:lnTo>
                    <a:lnTo>
                      <a:pt x="65" y="84"/>
                    </a:lnTo>
                    <a:lnTo>
                      <a:pt x="37" y="81"/>
                    </a:lnTo>
                    <a:lnTo>
                      <a:pt x="6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557" name="Freeform 77"/>
              <p:cNvSpPr>
                <a:spLocks/>
              </p:cNvSpPr>
              <p:nvPr/>
            </p:nvSpPr>
            <p:spPr bwMode="auto">
              <a:xfrm>
                <a:off x="3123" y="2422"/>
                <a:ext cx="54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5"/>
                  </a:cxn>
                  <a:cxn ang="0">
                    <a:pos x="15" y="23"/>
                  </a:cxn>
                  <a:cxn ang="0">
                    <a:pos x="29" y="47"/>
                  </a:cxn>
                  <a:cxn ang="0">
                    <a:pos x="42" y="76"/>
                  </a:cxn>
                  <a:cxn ang="0">
                    <a:pos x="52" y="108"/>
                  </a:cxn>
                  <a:cxn ang="0">
                    <a:pos x="54" y="139"/>
                  </a:cxn>
                  <a:cxn ang="0">
                    <a:pos x="46" y="168"/>
                  </a:cxn>
                  <a:cxn ang="0">
                    <a:pos x="25" y="191"/>
                  </a:cxn>
                  <a:cxn ang="0">
                    <a:pos x="76" y="191"/>
                  </a:cxn>
                  <a:cxn ang="0">
                    <a:pos x="81" y="184"/>
                  </a:cxn>
                  <a:cxn ang="0">
                    <a:pos x="90" y="164"/>
                  </a:cxn>
                  <a:cxn ang="0">
                    <a:pos x="101" y="135"/>
                  </a:cxn>
                  <a:cxn ang="0">
                    <a:pos x="108" y="103"/>
                  </a:cxn>
                  <a:cxn ang="0">
                    <a:pos x="105" y="69"/>
                  </a:cxn>
                  <a:cxn ang="0">
                    <a:pos x="89" y="39"/>
                  </a:cxn>
                  <a:cxn ang="0">
                    <a:pos x="56" y="13"/>
                  </a:cxn>
                  <a:cxn ang="0">
                    <a:pos x="0" y="0"/>
                  </a:cxn>
                </a:cxnLst>
                <a:rect l="0" t="0" r="r" b="b"/>
                <a:pathLst>
                  <a:path w="108" h="191">
                    <a:moveTo>
                      <a:pt x="0" y="0"/>
                    </a:moveTo>
                    <a:lnTo>
                      <a:pt x="5" y="5"/>
                    </a:lnTo>
                    <a:lnTo>
                      <a:pt x="15" y="23"/>
                    </a:lnTo>
                    <a:lnTo>
                      <a:pt x="29" y="47"/>
                    </a:lnTo>
                    <a:lnTo>
                      <a:pt x="42" y="76"/>
                    </a:lnTo>
                    <a:lnTo>
                      <a:pt x="52" y="108"/>
                    </a:lnTo>
                    <a:lnTo>
                      <a:pt x="54" y="139"/>
                    </a:lnTo>
                    <a:lnTo>
                      <a:pt x="46" y="168"/>
                    </a:lnTo>
                    <a:lnTo>
                      <a:pt x="25" y="191"/>
                    </a:lnTo>
                    <a:lnTo>
                      <a:pt x="76" y="191"/>
                    </a:lnTo>
                    <a:lnTo>
                      <a:pt x="81" y="184"/>
                    </a:lnTo>
                    <a:lnTo>
                      <a:pt x="90" y="164"/>
                    </a:lnTo>
                    <a:lnTo>
                      <a:pt x="101" y="135"/>
                    </a:lnTo>
                    <a:lnTo>
                      <a:pt x="108" y="103"/>
                    </a:lnTo>
                    <a:lnTo>
                      <a:pt x="105" y="69"/>
                    </a:lnTo>
                    <a:lnTo>
                      <a:pt x="89" y="39"/>
                    </a:lnTo>
                    <a:lnTo>
                      <a:pt x="56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558" name="Freeform 78"/>
              <p:cNvSpPr>
                <a:spLocks/>
              </p:cNvSpPr>
              <p:nvPr/>
            </p:nvSpPr>
            <p:spPr bwMode="auto">
              <a:xfrm>
                <a:off x="2999" y="2031"/>
                <a:ext cx="192" cy="12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25"/>
                  </a:cxn>
                  <a:cxn ang="0">
                    <a:pos x="11" y="86"/>
                  </a:cxn>
                  <a:cxn ang="0">
                    <a:pos x="11" y="169"/>
                  </a:cxn>
                  <a:cxn ang="0">
                    <a:pos x="0" y="258"/>
                  </a:cxn>
                  <a:cxn ang="0">
                    <a:pos x="34" y="101"/>
                  </a:cxn>
                  <a:cxn ang="0">
                    <a:pos x="36" y="102"/>
                  </a:cxn>
                  <a:cxn ang="0">
                    <a:pos x="46" y="104"/>
                  </a:cxn>
                  <a:cxn ang="0">
                    <a:pos x="58" y="109"/>
                  </a:cxn>
                  <a:cxn ang="0">
                    <a:pos x="74" y="114"/>
                  </a:cxn>
                  <a:cxn ang="0">
                    <a:pos x="94" y="120"/>
                  </a:cxn>
                  <a:cxn ang="0">
                    <a:pos x="117" y="128"/>
                  </a:cxn>
                  <a:cxn ang="0">
                    <a:pos x="141" y="138"/>
                  </a:cxn>
                  <a:cxn ang="0">
                    <a:pos x="167" y="147"/>
                  </a:cxn>
                  <a:cxn ang="0">
                    <a:pos x="192" y="157"/>
                  </a:cxn>
                  <a:cxn ang="0">
                    <a:pos x="219" y="167"/>
                  </a:cxn>
                  <a:cxn ang="0">
                    <a:pos x="243" y="178"/>
                  </a:cxn>
                  <a:cxn ang="0">
                    <a:pos x="266" y="188"/>
                  </a:cxn>
                  <a:cxn ang="0">
                    <a:pos x="287" y="199"/>
                  </a:cxn>
                  <a:cxn ang="0">
                    <a:pos x="305" y="209"/>
                  </a:cxn>
                  <a:cxn ang="0">
                    <a:pos x="319" y="218"/>
                  </a:cxn>
                  <a:cxn ang="0">
                    <a:pos x="329" y="227"/>
                  </a:cxn>
                  <a:cxn ang="0">
                    <a:pos x="330" y="224"/>
                  </a:cxn>
                  <a:cxn ang="0">
                    <a:pos x="333" y="216"/>
                  </a:cxn>
                  <a:cxn ang="0">
                    <a:pos x="337" y="204"/>
                  </a:cxn>
                  <a:cxn ang="0">
                    <a:pos x="343" y="189"/>
                  </a:cxn>
                  <a:cxn ang="0">
                    <a:pos x="350" y="174"/>
                  </a:cxn>
                  <a:cxn ang="0">
                    <a:pos x="359" y="159"/>
                  </a:cxn>
                  <a:cxn ang="0">
                    <a:pos x="369" y="146"/>
                  </a:cxn>
                  <a:cxn ang="0">
                    <a:pos x="382" y="135"/>
                  </a:cxn>
                  <a:cxn ang="0">
                    <a:pos x="379" y="134"/>
                  </a:cxn>
                  <a:cxn ang="0">
                    <a:pos x="371" y="132"/>
                  </a:cxn>
                  <a:cxn ang="0">
                    <a:pos x="357" y="127"/>
                  </a:cxn>
                  <a:cxn ang="0">
                    <a:pos x="340" y="120"/>
                  </a:cxn>
                  <a:cxn ang="0">
                    <a:pos x="318" y="113"/>
                  </a:cxn>
                  <a:cxn ang="0">
                    <a:pos x="292" y="105"/>
                  </a:cxn>
                  <a:cxn ang="0">
                    <a:pos x="265" y="95"/>
                  </a:cxn>
                  <a:cxn ang="0">
                    <a:pos x="236" y="85"/>
                  </a:cxn>
                  <a:cxn ang="0">
                    <a:pos x="205" y="74"/>
                  </a:cxn>
                  <a:cxn ang="0">
                    <a:pos x="174" y="64"/>
                  </a:cxn>
                  <a:cxn ang="0">
                    <a:pos x="141" y="52"/>
                  </a:cxn>
                  <a:cxn ang="0">
                    <a:pos x="111" y="41"/>
                  </a:cxn>
                  <a:cxn ang="0">
                    <a:pos x="81" y="30"/>
                  </a:cxn>
                  <a:cxn ang="0">
                    <a:pos x="53" y="20"/>
                  </a:cxn>
                  <a:cxn ang="0">
                    <a:pos x="27" y="10"/>
                  </a:cxn>
                  <a:cxn ang="0">
                    <a:pos x="4" y="0"/>
                  </a:cxn>
                </a:cxnLst>
                <a:rect l="0" t="0" r="r" b="b"/>
                <a:pathLst>
                  <a:path w="382" h="258">
                    <a:moveTo>
                      <a:pt x="4" y="0"/>
                    </a:moveTo>
                    <a:lnTo>
                      <a:pt x="6" y="25"/>
                    </a:lnTo>
                    <a:lnTo>
                      <a:pt x="11" y="86"/>
                    </a:lnTo>
                    <a:lnTo>
                      <a:pt x="11" y="169"/>
                    </a:lnTo>
                    <a:lnTo>
                      <a:pt x="0" y="258"/>
                    </a:lnTo>
                    <a:lnTo>
                      <a:pt x="34" y="101"/>
                    </a:lnTo>
                    <a:lnTo>
                      <a:pt x="36" y="102"/>
                    </a:lnTo>
                    <a:lnTo>
                      <a:pt x="46" y="104"/>
                    </a:lnTo>
                    <a:lnTo>
                      <a:pt x="58" y="109"/>
                    </a:lnTo>
                    <a:lnTo>
                      <a:pt x="74" y="114"/>
                    </a:lnTo>
                    <a:lnTo>
                      <a:pt x="94" y="120"/>
                    </a:lnTo>
                    <a:lnTo>
                      <a:pt x="117" y="128"/>
                    </a:lnTo>
                    <a:lnTo>
                      <a:pt x="141" y="138"/>
                    </a:lnTo>
                    <a:lnTo>
                      <a:pt x="167" y="147"/>
                    </a:lnTo>
                    <a:lnTo>
                      <a:pt x="192" y="157"/>
                    </a:lnTo>
                    <a:lnTo>
                      <a:pt x="219" y="167"/>
                    </a:lnTo>
                    <a:lnTo>
                      <a:pt x="243" y="178"/>
                    </a:lnTo>
                    <a:lnTo>
                      <a:pt x="266" y="188"/>
                    </a:lnTo>
                    <a:lnTo>
                      <a:pt x="287" y="199"/>
                    </a:lnTo>
                    <a:lnTo>
                      <a:pt x="305" y="209"/>
                    </a:lnTo>
                    <a:lnTo>
                      <a:pt x="319" y="218"/>
                    </a:lnTo>
                    <a:lnTo>
                      <a:pt x="329" y="227"/>
                    </a:lnTo>
                    <a:lnTo>
                      <a:pt x="330" y="224"/>
                    </a:lnTo>
                    <a:lnTo>
                      <a:pt x="333" y="216"/>
                    </a:lnTo>
                    <a:lnTo>
                      <a:pt x="337" y="204"/>
                    </a:lnTo>
                    <a:lnTo>
                      <a:pt x="343" y="189"/>
                    </a:lnTo>
                    <a:lnTo>
                      <a:pt x="350" y="174"/>
                    </a:lnTo>
                    <a:lnTo>
                      <a:pt x="359" y="159"/>
                    </a:lnTo>
                    <a:lnTo>
                      <a:pt x="369" y="146"/>
                    </a:lnTo>
                    <a:lnTo>
                      <a:pt x="382" y="135"/>
                    </a:lnTo>
                    <a:lnTo>
                      <a:pt x="379" y="134"/>
                    </a:lnTo>
                    <a:lnTo>
                      <a:pt x="371" y="132"/>
                    </a:lnTo>
                    <a:lnTo>
                      <a:pt x="357" y="127"/>
                    </a:lnTo>
                    <a:lnTo>
                      <a:pt x="340" y="120"/>
                    </a:lnTo>
                    <a:lnTo>
                      <a:pt x="318" y="113"/>
                    </a:lnTo>
                    <a:lnTo>
                      <a:pt x="292" y="105"/>
                    </a:lnTo>
                    <a:lnTo>
                      <a:pt x="265" y="95"/>
                    </a:lnTo>
                    <a:lnTo>
                      <a:pt x="236" y="85"/>
                    </a:lnTo>
                    <a:lnTo>
                      <a:pt x="205" y="74"/>
                    </a:lnTo>
                    <a:lnTo>
                      <a:pt x="174" y="64"/>
                    </a:lnTo>
                    <a:lnTo>
                      <a:pt x="141" y="52"/>
                    </a:lnTo>
                    <a:lnTo>
                      <a:pt x="111" y="41"/>
                    </a:lnTo>
                    <a:lnTo>
                      <a:pt x="81" y="30"/>
                    </a:lnTo>
                    <a:lnTo>
                      <a:pt x="53" y="20"/>
                    </a:lnTo>
                    <a:lnTo>
                      <a:pt x="27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559" name="Freeform 79"/>
              <p:cNvSpPr>
                <a:spLocks/>
              </p:cNvSpPr>
              <p:nvPr/>
            </p:nvSpPr>
            <p:spPr bwMode="auto">
              <a:xfrm>
                <a:off x="2794" y="2188"/>
                <a:ext cx="36" cy="20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" y="13"/>
                  </a:cxn>
                  <a:cxn ang="0">
                    <a:pos x="6" y="11"/>
                  </a:cxn>
                  <a:cxn ang="0">
                    <a:pos x="12" y="11"/>
                  </a:cxn>
                  <a:cxn ang="0">
                    <a:pos x="20" y="11"/>
                  </a:cxn>
                  <a:cxn ang="0">
                    <a:pos x="29" y="14"/>
                  </a:cxn>
                  <a:cxn ang="0">
                    <a:pos x="40" y="19"/>
                  </a:cxn>
                  <a:cxn ang="0">
                    <a:pos x="52" y="27"/>
                  </a:cxn>
                  <a:cxn ang="0">
                    <a:pos x="65" y="40"/>
                  </a:cxn>
                  <a:cxn ang="0">
                    <a:pos x="73" y="21"/>
                  </a:cxn>
                  <a:cxn ang="0">
                    <a:pos x="72" y="19"/>
                  </a:cxn>
                  <a:cxn ang="0">
                    <a:pos x="68" y="16"/>
                  </a:cxn>
                  <a:cxn ang="0">
                    <a:pos x="64" y="13"/>
                  </a:cxn>
                  <a:cxn ang="0">
                    <a:pos x="55" y="8"/>
                  </a:cxn>
                  <a:cxn ang="0">
                    <a:pos x="46" y="4"/>
                  </a:cxn>
                  <a:cxn ang="0">
                    <a:pos x="34" y="1"/>
                  </a:cxn>
                  <a:cxn ang="0">
                    <a:pos x="20" y="0"/>
                  </a:cxn>
                  <a:cxn ang="0">
                    <a:pos x="4" y="1"/>
                  </a:cxn>
                  <a:cxn ang="0">
                    <a:pos x="0" y="13"/>
                  </a:cxn>
                </a:cxnLst>
                <a:rect l="0" t="0" r="r" b="b"/>
                <a:pathLst>
                  <a:path w="73" h="40">
                    <a:moveTo>
                      <a:pt x="0" y="13"/>
                    </a:moveTo>
                    <a:lnTo>
                      <a:pt x="1" y="13"/>
                    </a:lnTo>
                    <a:lnTo>
                      <a:pt x="6" y="11"/>
                    </a:lnTo>
                    <a:lnTo>
                      <a:pt x="12" y="11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40" y="19"/>
                    </a:lnTo>
                    <a:lnTo>
                      <a:pt x="52" y="27"/>
                    </a:lnTo>
                    <a:lnTo>
                      <a:pt x="65" y="40"/>
                    </a:lnTo>
                    <a:lnTo>
                      <a:pt x="73" y="21"/>
                    </a:lnTo>
                    <a:lnTo>
                      <a:pt x="72" y="19"/>
                    </a:lnTo>
                    <a:lnTo>
                      <a:pt x="68" y="16"/>
                    </a:lnTo>
                    <a:lnTo>
                      <a:pt x="64" y="13"/>
                    </a:lnTo>
                    <a:lnTo>
                      <a:pt x="55" y="8"/>
                    </a:lnTo>
                    <a:lnTo>
                      <a:pt x="46" y="4"/>
                    </a:lnTo>
                    <a:lnTo>
                      <a:pt x="34" y="1"/>
                    </a:lnTo>
                    <a:lnTo>
                      <a:pt x="20" y="0"/>
                    </a:lnTo>
                    <a:lnTo>
                      <a:pt x="4" y="1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560" name="Freeform 80"/>
              <p:cNvSpPr>
                <a:spLocks/>
              </p:cNvSpPr>
              <p:nvPr/>
            </p:nvSpPr>
            <p:spPr bwMode="auto">
              <a:xfrm>
                <a:off x="3182" y="2123"/>
                <a:ext cx="132" cy="386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51" y="0"/>
                  </a:cxn>
                  <a:cxn ang="0">
                    <a:pos x="41" y="3"/>
                  </a:cxn>
                  <a:cxn ang="0">
                    <a:pos x="29" y="16"/>
                  </a:cxn>
                  <a:cxn ang="0">
                    <a:pos x="7" y="48"/>
                  </a:cxn>
                  <a:cxn ang="0">
                    <a:pos x="1" y="76"/>
                  </a:cxn>
                  <a:cxn ang="0">
                    <a:pos x="21" y="107"/>
                  </a:cxn>
                  <a:cxn ang="0">
                    <a:pos x="33" y="119"/>
                  </a:cxn>
                  <a:cxn ang="0">
                    <a:pos x="44" y="130"/>
                  </a:cxn>
                  <a:cxn ang="0">
                    <a:pos x="58" y="149"/>
                  </a:cxn>
                  <a:cxn ang="0">
                    <a:pos x="76" y="185"/>
                  </a:cxn>
                  <a:cxn ang="0">
                    <a:pos x="89" y="212"/>
                  </a:cxn>
                  <a:cxn ang="0">
                    <a:pos x="97" y="231"/>
                  </a:cxn>
                  <a:cxn ang="0">
                    <a:pos x="104" y="250"/>
                  </a:cxn>
                  <a:cxn ang="0">
                    <a:pos x="108" y="281"/>
                  </a:cxn>
                  <a:cxn ang="0">
                    <a:pos x="108" y="329"/>
                  </a:cxn>
                  <a:cxn ang="0">
                    <a:pos x="119" y="365"/>
                  </a:cxn>
                  <a:cxn ang="0">
                    <a:pos x="123" y="388"/>
                  </a:cxn>
                  <a:cxn ang="0">
                    <a:pos x="140" y="371"/>
                  </a:cxn>
                  <a:cxn ang="0">
                    <a:pos x="155" y="366"/>
                  </a:cxn>
                  <a:cxn ang="0">
                    <a:pos x="167" y="374"/>
                  </a:cxn>
                  <a:cxn ang="0">
                    <a:pos x="173" y="389"/>
                  </a:cxn>
                  <a:cxn ang="0">
                    <a:pos x="172" y="420"/>
                  </a:cxn>
                  <a:cxn ang="0">
                    <a:pos x="179" y="488"/>
                  </a:cxn>
                  <a:cxn ang="0">
                    <a:pos x="151" y="565"/>
                  </a:cxn>
                  <a:cxn ang="0">
                    <a:pos x="145" y="610"/>
                  </a:cxn>
                  <a:cxn ang="0">
                    <a:pos x="160" y="625"/>
                  </a:cxn>
                  <a:cxn ang="0">
                    <a:pos x="180" y="630"/>
                  </a:cxn>
                  <a:cxn ang="0">
                    <a:pos x="190" y="642"/>
                  </a:cxn>
                  <a:cxn ang="0">
                    <a:pos x="213" y="681"/>
                  </a:cxn>
                  <a:cxn ang="0">
                    <a:pos x="241" y="731"/>
                  </a:cxn>
                  <a:cxn ang="0">
                    <a:pos x="260" y="766"/>
                  </a:cxn>
                  <a:cxn ang="0">
                    <a:pos x="263" y="770"/>
                  </a:cxn>
                  <a:cxn ang="0">
                    <a:pos x="258" y="748"/>
                  </a:cxn>
                  <a:cxn ang="0">
                    <a:pos x="245" y="688"/>
                  </a:cxn>
                  <a:cxn ang="0">
                    <a:pos x="232" y="631"/>
                  </a:cxn>
                  <a:cxn ang="0">
                    <a:pos x="232" y="574"/>
                  </a:cxn>
                  <a:cxn ang="0">
                    <a:pos x="234" y="488"/>
                  </a:cxn>
                  <a:cxn ang="0">
                    <a:pos x="213" y="432"/>
                  </a:cxn>
                  <a:cxn ang="0">
                    <a:pos x="202" y="404"/>
                  </a:cxn>
                  <a:cxn ang="0">
                    <a:pos x="196" y="376"/>
                  </a:cxn>
                  <a:cxn ang="0">
                    <a:pos x="190" y="342"/>
                  </a:cxn>
                  <a:cxn ang="0">
                    <a:pos x="185" y="310"/>
                  </a:cxn>
                  <a:cxn ang="0">
                    <a:pos x="188" y="289"/>
                  </a:cxn>
                  <a:cxn ang="0">
                    <a:pos x="188" y="267"/>
                  </a:cxn>
                  <a:cxn ang="0">
                    <a:pos x="177" y="240"/>
                  </a:cxn>
                  <a:cxn ang="0">
                    <a:pos x="154" y="204"/>
                  </a:cxn>
                  <a:cxn ang="0">
                    <a:pos x="138" y="159"/>
                  </a:cxn>
                  <a:cxn ang="0">
                    <a:pos x="131" y="114"/>
                  </a:cxn>
                  <a:cxn ang="0">
                    <a:pos x="129" y="80"/>
                  </a:cxn>
                  <a:cxn ang="0">
                    <a:pos x="128" y="62"/>
                  </a:cxn>
                  <a:cxn ang="0">
                    <a:pos x="117" y="43"/>
                  </a:cxn>
                  <a:cxn ang="0">
                    <a:pos x="98" y="24"/>
                  </a:cxn>
                  <a:cxn ang="0">
                    <a:pos x="70" y="7"/>
                  </a:cxn>
                </a:cxnLst>
                <a:rect l="0" t="0" r="r" b="b"/>
                <a:pathLst>
                  <a:path w="264" h="771">
                    <a:moveTo>
                      <a:pt x="55" y="0"/>
                    </a:moveTo>
                    <a:lnTo>
                      <a:pt x="55" y="0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7" y="1"/>
                    </a:lnTo>
                    <a:lnTo>
                      <a:pt x="41" y="3"/>
                    </a:lnTo>
                    <a:lnTo>
                      <a:pt x="36" y="9"/>
                    </a:lnTo>
                    <a:lnTo>
                      <a:pt x="29" y="16"/>
                    </a:lnTo>
                    <a:lnTo>
                      <a:pt x="21" y="27"/>
                    </a:lnTo>
                    <a:lnTo>
                      <a:pt x="7" y="48"/>
                    </a:lnTo>
                    <a:lnTo>
                      <a:pt x="0" y="62"/>
                    </a:lnTo>
                    <a:lnTo>
                      <a:pt x="1" y="76"/>
                    </a:lnTo>
                    <a:lnTo>
                      <a:pt x="13" y="96"/>
                    </a:lnTo>
                    <a:lnTo>
                      <a:pt x="21" y="107"/>
                    </a:lnTo>
                    <a:lnTo>
                      <a:pt x="28" y="115"/>
                    </a:lnTo>
                    <a:lnTo>
                      <a:pt x="33" y="119"/>
                    </a:lnTo>
                    <a:lnTo>
                      <a:pt x="38" y="124"/>
                    </a:lnTo>
                    <a:lnTo>
                      <a:pt x="44" y="130"/>
                    </a:lnTo>
                    <a:lnTo>
                      <a:pt x="51" y="138"/>
                    </a:lnTo>
                    <a:lnTo>
                      <a:pt x="58" y="149"/>
                    </a:lnTo>
                    <a:lnTo>
                      <a:pt x="67" y="167"/>
                    </a:lnTo>
                    <a:lnTo>
                      <a:pt x="76" y="185"/>
                    </a:lnTo>
                    <a:lnTo>
                      <a:pt x="83" y="200"/>
                    </a:lnTo>
                    <a:lnTo>
                      <a:pt x="89" y="212"/>
                    </a:lnTo>
                    <a:lnTo>
                      <a:pt x="93" y="222"/>
                    </a:lnTo>
                    <a:lnTo>
                      <a:pt x="97" y="231"/>
                    </a:lnTo>
                    <a:lnTo>
                      <a:pt x="100" y="240"/>
                    </a:lnTo>
                    <a:lnTo>
                      <a:pt x="104" y="250"/>
                    </a:lnTo>
                    <a:lnTo>
                      <a:pt x="106" y="259"/>
                    </a:lnTo>
                    <a:lnTo>
                      <a:pt x="108" y="281"/>
                    </a:lnTo>
                    <a:lnTo>
                      <a:pt x="108" y="306"/>
                    </a:lnTo>
                    <a:lnTo>
                      <a:pt x="108" y="329"/>
                    </a:lnTo>
                    <a:lnTo>
                      <a:pt x="113" y="348"/>
                    </a:lnTo>
                    <a:lnTo>
                      <a:pt x="119" y="365"/>
                    </a:lnTo>
                    <a:lnTo>
                      <a:pt x="120" y="380"/>
                    </a:lnTo>
                    <a:lnTo>
                      <a:pt x="123" y="388"/>
                    </a:lnTo>
                    <a:lnTo>
                      <a:pt x="132" y="379"/>
                    </a:lnTo>
                    <a:lnTo>
                      <a:pt x="140" y="371"/>
                    </a:lnTo>
                    <a:lnTo>
                      <a:pt x="147" y="367"/>
                    </a:lnTo>
                    <a:lnTo>
                      <a:pt x="155" y="366"/>
                    </a:lnTo>
                    <a:lnTo>
                      <a:pt x="162" y="369"/>
                    </a:lnTo>
                    <a:lnTo>
                      <a:pt x="167" y="374"/>
                    </a:lnTo>
                    <a:lnTo>
                      <a:pt x="172" y="381"/>
                    </a:lnTo>
                    <a:lnTo>
                      <a:pt x="173" y="389"/>
                    </a:lnTo>
                    <a:lnTo>
                      <a:pt x="172" y="398"/>
                    </a:lnTo>
                    <a:lnTo>
                      <a:pt x="172" y="420"/>
                    </a:lnTo>
                    <a:lnTo>
                      <a:pt x="176" y="451"/>
                    </a:lnTo>
                    <a:lnTo>
                      <a:pt x="179" y="488"/>
                    </a:lnTo>
                    <a:lnTo>
                      <a:pt x="167" y="528"/>
                    </a:lnTo>
                    <a:lnTo>
                      <a:pt x="151" y="565"/>
                    </a:lnTo>
                    <a:lnTo>
                      <a:pt x="144" y="592"/>
                    </a:lnTo>
                    <a:lnTo>
                      <a:pt x="145" y="610"/>
                    </a:lnTo>
                    <a:lnTo>
                      <a:pt x="152" y="620"/>
                    </a:lnTo>
                    <a:lnTo>
                      <a:pt x="160" y="625"/>
                    </a:lnTo>
                    <a:lnTo>
                      <a:pt x="170" y="629"/>
                    </a:lnTo>
                    <a:lnTo>
                      <a:pt x="180" y="630"/>
                    </a:lnTo>
                    <a:lnTo>
                      <a:pt x="184" y="633"/>
                    </a:lnTo>
                    <a:lnTo>
                      <a:pt x="190" y="642"/>
                    </a:lnTo>
                    <a:lnTo>
                      <a:pt x="200" y="660"/>
                    </a:lnTo>
                    <a:lnTo>
                      <a:pt x="213" y="681"/>
                    </a:lnTo>
                    <a:lnTo>
                      <a:pt x="227" y="707"/>
                    </a:lnTo>
                    <a:lnTo>
                      <a:pt x="241" y="731"/>
                    </a:lnTo>
                    <a:lnTo>
                      <a:pt x="252" y="752"/>
                    </a:lnTo>
                    <a:lnTo>
                      <a:pt x="260" y="766"/>
                    </a:lnTo>
                    <a:lnTo>
                      <a:pt x="264" y="771"/>
                    </a:lnTo>
                    <a:lnTo>
                      <a:pt x="263" y="770"/>
                    </a:lnTo>
                    <a:lnTo>
                      <a:pt x="261" y="763"/>
                    </a:lnTo>
                    <a:lnTo>
                      <a:pt x="258" y="748"/>
                    </a:lnTo>
                    <a:lnTo>
                      <a:pt x="252" y="722"/>
                    </a:lnTo>
                    <a:lnTo>
                      <a:pt x="245" y="688"/>
                    </a:lnTo>
                    <a:lnTo>
                      <a:pt x="237" y="658"/>
                    </a:lnTo>
                    <a:lnTo>
                      <a:pt x="232" y="631"/>
                    </a:lnTo>
                    <a:lnTo>
                      <a:pt x="229" y="605"/>
                    </a:lnTo>
                    <a:lnTo>
                      <a:pt x="232" y="574"/>
                    </a:lnTo>
                    <a:lnTo>
                      <a:pt x="236" y="533"/>
                    </a:lnTo>
                    <a:lnTo>
                      <a:pt x="234" y="488"/>
                    </a:lnTo>
                    <a:lnTo>
                      <a:pt x="221" y="448"/>
                    </a:lnTo>
                    <a:lnTo>
                      <a:pt x="213" y="432"/>
                    </a:lnTo>
                    <a:lnTo>
                      <a:pt x="206" y="417"/>
                    </a:lnTo>
                    <a:lnTo>
                      <a:pt x="202" y="404"/>
                    </a:lnTo>
                    <a:lnTo>
                      <a:pt x="198" y="390"/>
                    </a:lnTo>
                    <a:lnTo>
                      <a:pt x="196" y="376"/>
                    </a:lnTo>
                    <a:lnTo>
                      <a:pt x="193" y="360"/>
                    </a:lnTo>
                    <a:lnTo>
                      <a:pt x="190" y="342"/>
                    </a:lnTo>
                    <a:lnTo>
                      <a:pt x="187" y="321"/>
                    </a:lnTo>
                    <a:lnTo>
                      <a:pt x="185" y="310"/>
                    </a:lnTo>
                    <a:lnTo>
                      <a:pt x="187" y="299"/>
                    </a:lnTo>
                    <a:lnTo>
                      <a:pt x="188" y="289"/>
                    </a:lnTo>
                    <a:lnTo>
                      <a:pt x="188" y="277"/>
                    </a:lnTo>
                    <a:lnTo>
                      <a:pt x="188" y="267"/>
                    </a:lnTo>
                    <a:lnTo>
                      <a:pt x="184" y="254"/>
                    </a:lnTo>
                    <a:lnTo>
                      <a:pt x="177" y="240"/>
                    </a:lnTo>
                    <a:lnTo>
                      <a:pt x="167" y="224"/>
                    </a:lnTo>
                    <a:lnTo>
                      <a:pt x="154" y="204"/>
                    </a:lnTo>
                    <a:lnTo>
                      <a:pt x="145" y="182"/>
                    </a:lnTo>
                    <a:lnTo>
                      <a:pt x="138" y="159"/>
                    </a:lnTo>
                    <a:lnTo>
                      <a:pt x="134" y="136"/>
                    </a:lnTo>
                    <a:lnTo>
                      <a:pt x="131" y="114"/>
                    </a:lnTo>
                    <a:lnTo>
                      <a:pt x="130" y="95"/>
                    </a:lnTo>
                    <a:lnTo>
                      <a:pt x="129" y="80"/>
                    </a:lnTo>
                    <a:lnTo>
                      <a:pt x="129" y="70"/>
                    </a:lnTo>
                    <a:lnTo>
                      <a:pt x="128" y="62"/>
                    </a:lnTo>
                    <a:lnTo>
                      <a:pt x="123" y="53"/>
                    </a:lnTo>
                    <a:lnTo>
                      <a:pt x="117" y="43"/>
                    </a:lnTo>
                    <a:lnTo>
                      <a:pt x="108" y="33"/>
                    </a:lnTo>
                    <a:lnTo>
                      <a:pt x="98" y="24"/>
                    </a:lnTo>
                    <a:lnTo>
                      <a:pt x="85" y="15"/>
                    </a:lnTo>
                    <a:lnTo>
                      <a:pt x="70" y="7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561" name="Freeform 81"/>
              <p:cNvSpPr>
                <a:spLocks/>
              </p:cNvSpPr>
              <p:nvPr/>
            </p:nvSpPr>
            <p:spPr bwMode="auto">
              <a:xfrm>
                <a:off x="2811" y="1792"/>
                <a:ext cx="104" cy="299"/>
              </a:xfrm>
              <a:custGeom>
                <a:avLst/>
                <a:gdLst/>
                <a:ahLst/>
                <a:cxnLst>
                  <a:cxn ang="0">
                    <a:pos x="190" y="62"/>
                  </a:cxn>
                  <a:cxn ang="0">
                    <a:pos x="176" y="39"/>
                  </a:cxn>
                  <a:cxn ang="0">
                    <a:pos x="148" y="12"/>
                  </a:cxn>
                  <a:cxn ang="0">
                    <a:pos x="108" y="0"/>
                  </a:cxn>
                  <a:cxn ang="0">
                    <a:pos x="80" y="6"/>
                  </a:cxn>
                  <a:cxn ang="0">
                    <a:pos x="64" y="19"/>
                  </a:cxn>
                  <a:cxn ang="0">
                    <a:pos x="41" y="50"/>
                  </a:cxn>
                  <a:cxn ang="0">
                    <a:pos x="19" y="105"/>
                  </a:cxn>
                  <a:cxn ang="0">
                    <a:pos x="11" y="150"/>
                  </a:cxn>
                  <a:cxn ang="0">
                    <a:pos x="3" y="183"/>
                  </a:cxn>
                  <a:cxn ang="0">
                    <a:pos x="0" y="216"/>
                  </a:cxn>
                  <a:cxn ang="0">
                    <a:pos x="7" y="244"/>
                  </a:cxn>
                  <a:cxn ang="0">
                    <a:pos x="18" y="259"/>
                  </a:cxn>
                  <a:cxn ang="0">
                    <a:pos x="30" y="279"/>
                  </a:cxn>
                  <a:cxn ang="0">
                    <a:pos x="35" y="312"/>
                  </a:cxn>
                  <a:cxn ang="0">
                    <a:pos x="34" y="336"/>
                  </a:cxn>
                  <a:cxn ang="0">
                    <a:pos x="23" y="362"/>
                  </a:cxn>
                  <a:cxn ang="0">
                    <a:pos x="14" y="375"/>
                  </a:cxn>
                  <a:cxn ang="0">
                    <a:pos x="19" y="422"/>
                  </a:cxn>
                  <a:cxn ang="0">
                    <a:pos x="26" y="462"/>
                  </a:cxn>
                  <a:cxn ang="0">
                    <a:pos x="26" y="488"/>
                  </a:cxn>
                  <a:cxn ang="0">
                    <a:pos x="20" y="528"/>
                  </a:cxn>
                  <a:cxn ang="0">
                    <a:pos x="19" y="541"/>
                  </a:cxn>
                  <a:cxn ang="0">
                    <a:pos x="18" y="548"/>
                  </a:cxn>
                  <a:cxn ang="0">
                    <a:pos x="11" y="580"/>
                  </a:cxn>
                  <a:cxn ang="0">
                    <a:pos x="26" y="597"/>
                  </a:cxn>
                  <a:cxn ang="0">
                    <a:pos x="41" y="583"/>
                  </a:cxn>
                  <a:cxn ang="0">
                    <a:pos x="55" y="565"/>
                  </a:cxn>
                  <a:cxn ang="0">
                    <a:pos x="76" y="538"/>
                  </a:cxn>
                  <a:cxn ang="0">
                    <a:pos x="95" y="512"/>
                  </a:cxn>
                  <a:cxn ang="0">
                    <a:pos x="105" y="496"/>
                  </a:cxn>
                  <a:cxn ang="0">
                    <a:pos x="118" y="458"/>
                  </a:cxn>
                  <a:cxn ang="0">
                    <a:pos x="123" y="441"/>
                  </a:cxn>
                  <a:cxn ang="0">
                    <a:pos x="128" y="473"/>
                  </a:cxn>
                  <a:cxn ang="0">
                    <a:pos x="109" y="526"/>
                  </a:cxn>
                  <a:cxn ang="0">
                    <a:pos x="111" y="541"/>
                  </a:cxn>
                  <a:cxn ang="0">
                    <a:pos x="124" y="529"/>
                  </a:cxn>
                  <a:cxn ang="0">
                    <a:pos x="150" y="500"/>
                  </a:cxn>
                  <a:cxn ang="0">
                    <a:pos x="184" y="450"/>
                  </a:cxn>
                  <a:cxn ang="0">
                    <a:pos x="205" y="407"/>
                  </a:cxn>
                  <a:cxn ang="0">
                    <a:pos x="208" y="370"/>
                  </a:cxn>
                  <a:cxn ang="0">
                    <a:pos x="207" y="353"/>
                  </a:cxn>
                  <a:cxn ang="0">
                    <a:pos x="204" y="365"/>
                  </a:cxn>
                  <a:cxn ang="0">
                    <a:pos x="196" y="380"/>
                  </a:cxn>
                  <a:cxn ang="0">
                    <a:pos x="182" y="390"/>
                  </a:cxn>
                  <a:cxn ang="0">
                    <a:pos x="175" y="389"/>
                  </a:cxn>
                  <a:cxn ang="0">
                    <a:pos x="193" y="360"/>
                  </a:cxn>
                  <a:cxn ang="0">
                    <a:pos x="199" y="328"/>
                  </a:cxn>
                  <a:cxn ang="0">
                    <a:pos x="205" y="302"/>
                  </a:cxn>
                  <a:cxn ang="0">
                    <a:pos x="207" y="267"/>
                  </a:cxn>
                  <a:cxn ang="0">
                    <a:pos x="194" y="239"/>
                  </a:cxn>
                  <a:cxn ang="0">
                    <a:pos x="177" y="232"/>
                  </a:cxn>
                  <a:cxn ang="0">
                    <a:pos x="165" y="246"/>
                  </a:cxn>
                  <a:cxn ang="0">
                    <a:pos x="160" y="257"/>
                  </a:cxn>
                  <a:cxn ang="0">
                    <a:pos x="163" y="222"/>
                  </a:cxn>
                  <a:cxn ang="0">
                    <a:pos x="177" y="207"/>
                  </a:cxn>
                  <a:cxn ang="0">
                    <a:pos x="192" y="207"/>
                  </a:cxn>
                  <a:cxn ang="0">
                    <a:pos x="205" y="200"/>
                  </a:cxn>
                  <a:cxn ang="0">
                    <a:pos x="203" y="110"/>
                  </a:cxn>
                </a:cxnLst>
                <a:rect l="0" t="0" r="r" b="b"/>
                <a:pathLst>
                  <a:path w="208" h="597">
                    <a:moveTo>
                      <a:pt x="192" y="65"/>
                    </a:moveTo>
                    <a:lnTo>
                      <a:pt x="190" y="62"/>
                    </a:lnTo>
                    <a:lnTo>
                      <a:pt x="185" y="51"/>
                    </a:lnTo>
                    <a:lnTo>
                      <a:pt x="176" y="39"/>
                    </a:lnTo>
                    <a:lnTo>
                      <a:pt x="165" y="25"/>
                    </a:lnTo>
                    <a:lnTo>
                      <a:pt x="148" y="12"/>
                    </a:lnTo>
                    <a:lnTo>
                      <a:pt x="130" y="3"/>
                    </a:lnTo>
                    <a:lnTo>
                      <a:pt x="108" y="0"/>
                    </a:lnTo>
                    <a:lnTo>
                      <a:pt x="83" y="5"/>
                    </a:lnTo>
                    <a:lnTo>
                      <a:pt x="80" y="6"/>
                    </a:lnTo>
                    <a:lnTo>
                      <a:pt x="73" y="11"/>
                    </a:lnTo>
                    <a:lnTo>
                      <a:pt x="64" y="19"/>
                    </a:lnTo>
                    <a:lnTo>
                      <a:pt x="53" y="32"/>
                    </a:lnTo>
                    <a:lnTo>
                      <a:pt x="41" y="50"/>
                    </a:lnTo>
                    <a:lnTo>
                      <a:pt x="30" y="74"/>
                    </a:lnTo>
                    <a:lnTo>
                      <a:pt x="19" y="105"/>
                    </a:lnTo>
                    <a:lnTo>
                      <a:pt x="12" y="145"/>
                    </a:lnTo>
                    <a:lnTo>
                      <a:pt x="11" y="150"/>
                    </a:lnTo>
                    <a:lnTo>
                      <a:pt x="8" y="165"/>
                    </a:lnTo>
                    <a:lnTo>
                      <a:pt x="3" y="183"/>
                    </a:lnTo>
                    <a:lnTo>
                      <a:pt x="1" y="200"/>
                    </a:lnTo>
                    <a:lnTo>
                      <a:pt x="0" y="216"/>
                    </a:lnTo>
                    <a:lnTo>
                      <a:pt x="2" y="231"/>
                    </a:lnTo>
                    <a:lnTo>
                      <a:pt x="7" y="244"/>
                    </a:lnTo>
                    <a:lnTo>
                      <a:pt x="12" y="252"/>
                    </a:lnTo>
                    <a:lnTo>
                      <a:pt x="18" y="259"/>
                    </a:lnTo>
                    <a:lnTo>
                      <a:pt x="25" y="268"/>
                    </a:lnTo>
                    <a:lnTo>
                      <a:pt x="30" y="279"/>
                    </a:lnTo>
                    <a:lnTo>
                      <a:pt x="33" y="296"/>
                    </a:lnTo>
                    <a:lnTo>
                      <a:pt x="35" y="312"/>
                    </a:lnTo>
                    <a:lnTo>
                      <a:pt x="35" y="323"/>
                    </a:lnTo>
                    <a:lnTo>
                      <a:pt x="34" y="336"/>
                    </a:lnTo>
                    <a:lnTo>
                      <a:pt x="30" y="351"/>
                    </a:lnTo>
                    <a:lnTo>
                      <a:pt x="23" y="362"/>
                    </a:lnTo>
                    <a:lnTo>
                      <a:pt x="17" y="367"/>
                    </a:lnTo>
                    <a:lnTo>
                      <a:pt x="14" y="375"/>
                    </a:lnTo>
                    <a:lnTo>
                      <a:pt x="15" y="395"/>
                    </a:lnTo>
                    <a:lnTo>
                      <a:pt x="19" y="422"/>
                    </a:lnTo>
                    <a:lnTo>
                      <a:pt x="23" y="445"/>
                    </a:lnTo>
                    <a:lnTo>
                      <a:pt x="26" y="462"/>
                    </a:lnTo>
                    <a:lnTo>
                      <a:pt x="27" y="474"/>
                    </a:lnTo>
                    <a:lnTo>
                      <a:pt x="26" y="488"/>
                    </a:lnTo>
                    <a:lnTo>
                      <a:pt x="24" y="507"/>
                    </a:lnTo>
                    <a:lnTo>
                      <a:pt x="20" y="528"/>
                    </a:lnTo>
                    <a:lnTo>
                      <a:pt x="18" y="542"/>
                    </a:lnTo>
                    <a:lnTo>
                      <a:pt x="19" y="541"/>
                    </a:lnTo>
                    <a:lnTo>
                      <a:pt x="19" y="542"/>
                    </a:lnTo>
                    <a:lnTo>
                      <a:pt x="18" y="548"/>
                    </a:lnTo>
                    <a:lnTo>
                      <a:pt x="12" y="565"/>
                    </a:lnTo>
                    <a:lnTo>
                      <a:pt x="11" y="580"/>
                    </a:lnTo>
                    <a:lnTo>
                      <a:pt x="16" y="593"/>
                    </a:lnTo>
                    <a:lnTo>
                      <a:pt x="26" y="597"/>
                    </a:lnTo>
                    <a:lnTo>
                      <a:pt x="39" y="586"/>
                    </a:lnTo>
                    <a:lnTo>
                      <a:pt x="41" y="583"/>
                    </a:lnTo>
                    <a:lnTo>
                      <a:pt x="47" y="576"/>
                    </a:lnTo>
                    <a:lnTo>
                      <a:pt x="55" y="565"/>
                    </a:lnTo>
                    <a:lnTo>
                      <a:pt x="65" y="552"/>
                    </a:lnTo>
                    <a:lnTo>
                      <a:pt x="76" y="538"/>
                    </a:lnTo>
                    <a:lnTo>
                      <a:pt x="86" y="525"/>
                    </a:lnTo>
                    <a:lnTo>
                      <a:pt x="95" y="512"/>
                    </a:lnTo>
                    <a:lnTo>
                      <a:pt x="101" y="502"/>
                    </a:lnTo>
                    <a:lnTo>
                      <a:pt x="105" y="496"/>
                    </a:lnTo>
                    <a:lnTo>
                      <a:pt x="111" y="480"/>
                    </a:lnTo>
                    <a:lnTo>
                      <a:pt x="118" y="458"/>
                    </a:lnTo>
                    <a:lnTo>
                      <a:pt x="122" y="435"/>
                    </a:lnTo>
                    <a:lnTo>
                      <a:pt x="123" y="441"/>
                    </a:lnTo>
                    <a:lnTo>
                      <a:pt x="125" y="456"/>
                    </a:lnTo>
                    <a:lnTo>
                      <a:pt x="128" y="473"/>
                    </a:lnTo>
                    <a:lnTo>
                      <a:pt x="128" y="490"/>
                    </a:lnTo>
                    <a:lnTo>
                      <a:pt x="109" y="526"/>
                    </a:lnTo>
                    <a:lnTo>
                      <a:pt x="109" y="542"/>
                    </a:lnTo>
                    <a:lnTo>
                      <a:pt x="111" y="541"/>
                    </a:lnTo>
                    <a:lnTo>
                      <a:pt x="116" y="536"/>
                    </a:lnTo>
                    <a:lnTo>
                      <a:pt x="124" y="529"/>
                    </a:lnTo>
                    <a:lnTo>
                      <a:pt x="136" y="517"/>
                    </a:lnTo>
                    <a:lnTo>
                      <a:pt x="150" y="500"/>
                    </a:lnTo>
                    <a:lnTo>
                      <a:pt x="166" y="477"/>
                    </a:lnTo>
                    <a:lnTo>
                      <a:pt x="184" y="450"/>
                    </a:lnTo>
                    <a:lnTo>
                      <a:pt x="204" y="414"/>
                    </a:lnTo>
                    <a:lnTo>
                      <a:pt x="205" y="407"/>
                    </a:lnTo>
                    <a:lnTo>
                      <a:pt x="207" y="391"/>
                    </a:lnTo>
                    <a:lnTo>
                      <a:pt x="208" y="370"/>
                    </a:lnTo>
                    <a:lnTo>
                      <a:pt x="207" y="351"/>
                    </a:lnTo>
                    <a:lnTo>
                      <a:pt x="207" y="353"/>
                    </a:lnTo>
                    <a:lnTo>
                      <a:pt x="206" y="358"/>
                    </a:lnTo>
                    <a:lnTo>
                      <a:pt x="204" y="365"/>
                    </a:lnTo>
                    <a:lnTo>
                      <a:pt x="200" y="373"/>
                    </a:lnTo>
                    <a:lnTo>
                      <a:pt x="196" y="380"/>
                    </a:lnTo>
                    <a:lnTo>
                      <a:pt x="190" y="386"/>
                    </a:lnTo>
                    <a:lnTo>
                      <a:pt x="182" y="390"/>
                    </a:lnTo>
                    <a:lnTo>
                      <a:pt x="171" y="391"/>
                    </a:lnTo>
                    <a:lnTo>
                      <a:pt x="175" y="389"/>
                    </a:lnTo>
                    <a:lnTo>
                      <a:pt x="184" y="378"/>
                    </a:lnTo>
                    <a:lnTo>
                      <a:pt x="193" y="360"/>
                    </a:lnTo>
                    <a:lnTo>
                      <a:pt x="198" y="331"/>
                    </a:lnTo>
                    <a:lnTo>
                      <a:pt x="199" y="328"/>
                    </a:lnTo>
                    <a:lnTo>
                      <a:pt x="201" y="317"/>
                    </a:lnTo>
                    <a:lnTo>
                      <a:pt x="205" y="302"/>
                    </a:lnTo>
                    <a:lnTo>
                      <a:pt x="207" y="285"/>
                    </a:lnTo>
                    <a:lnTo>
                      <a:pt x="207" y="267"/>
                    </a:lnTo>
                    <a:lnTo>
                      <a:pt x="204" y="251"/>
                    </a:lnTo>
                    <a:lnTo>
                      <a:pt x="194" y="239"/>
                    </a:lnTo>
                    <a:lnTo>
                      <a:pt x="181" y="232"/>
                    </a:lnTo>
                    <a:lnTo>
                      <a:pt x="177" y="232"/>
                    </a:lnTo>
                    <a:lnTo>
                      <a:pt x="171" y="236"/>
                    </a:lnTo>
                    <a:lnTo>
                      <a:pt x="165" y="246"/>
                    </a:lnTo>
                    <a:lnTo>
                      <a:pt x="160" y="264"/>
                    </a:lnTo>
                    <a:lnTo>
                      <a:pt x="160" y="257"/>
                    </a:lnTo>
                    <a:lnTo>
                      <a:pt x="160" y="241"/>
                    </a:lnTo>
                    <a:lnTo>
                      <a:pt x="163" y="222"/>
                    </a:lnTo>
                    <a:lnTo>
                      <a:pt x="175" y="208"/>
                    </a:lnTo>
                    <a:lnTo>
                      <a:pt x="177" y="207"/>
                    </a:lnTo>
                    <a:lnTo>
                      <a:pt x="183" y="205"/>
                    </a:lnTo>
                    <a:lnTo>
                      <a:pt x="192" y="207"/>
                    </a:lnTo>
                    <a:lnTo>
                      <a:pt x="204" y="216"/>
                    </a:lnTo>
                    <a:lnTo>
                      <a:pt x="205" y="200"/>
                    </a:lnTo>
                    <a:lnTo>
                      <a:pt x="206" y="160"/>
                    </a:lnTo>
                    <a:lnTo>
                      <a:pt x="203" y="110"/>
                    </a:lnTo>
                    <a:lnTo>
                      <a:pt x="192" y="65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562" name="Freeform 82"/>
              <p:cNvSpPr>
                <a:spLocks/>
              </p:cNvSpPr>
              <p:nvPr/>
            </p:nvSpPr>
            <p:spPr bwMode="auto">
              <a:xfrm>
                <a:off x="2801" y="2214"/>
                <a:ext cx="210" cy="281"/>
              </a:xfrm>
              <a:custGeom>
                <a:avLst/>
                <a:gdLst/>
                <a:ahLst/>
                <a:cxnLst>
                  <a:cxn ang="0">
                    <a:pos x="286" y="0"/>
                  </a:cxn>
                  <a:cxn ang="0">
                    <a:pos x="382" y="88"/>
                  </a:cxn>
                  <a:cxn ang="0">
                    <a:pos x="379" y="92"/>
                  </a:cxn>
                  <a:cxn ang="0">
                    <a:pos x="372" y="103"/>
                  </a:cxn>
                  <a:cxn ang="0">
                    <a:pos x="361" y="121"/>
                  </a:cxn>
                  <a:cxn ang="0">
                    <a:pos x="346" y="144"/>
                  </a:cxn>
                  <a:cxn ang="0">
                    <a:pos x="326" y="172"/>
                  </a:cxn>
                  <a:cxn ang="0">
                    <a:pos x="304" y="204"/>
                  </a:cxn>
                  <a:cxn ang="0">
                    <a:pos x="280" y="239"/>
                  </a:cxn>
                  <a:cxn ang="0">
                    <a:pos x="254" y="276"/>
                  </a:cxn>
                  <a:cxn ang="0">
                    <a:pos x="224" y="315"/>
                  </a:cxn>
                  <a:cxn ang="0">
                    <a:pos x="194" y="354"/>
                  </a:cxn>
                  <a:cxn ang="0">
                    <a:pos x="163" y="395"/>
                  </a:cxn>
                  <a:cxn ang="0">
                    <a:pos x="129" y="433"/>
                  </a:cxn>
                  <a:cxn ang="0">
                    <a:pos x="97" y="470"/>
                  </a:cxn>
                  <a:cxn ang="0">
                    <a:pos x="65" y="504"/>
                  </a:cxn>
                  <a:cxn ang="0">
                    <a:pos x="31" y="535"/>
                  </a:cxn>
                  <a:cxn ang="0">
                    <a:pos x="0" y="562"/>
                  </a:cxn>
                  <a:cxn ang="0">
                    <a:pos x="2" y="561"/>
                  </a:cxn>
                  <a:cxn ang="0">
                    <a:pos x="8" y="557"/>
                  </a:cxn>
                  <a:cxn ang="0">
                    <a:pos x="17" y="551"/>
                  </a:cxn>
                  <a:cxn ang="0">
                    <a:pos x="30" y="541"/>
                  </a:cxn>
                  <a:cxn ang="0">
                    <a:pos x="47" y="528"/>
                  </a:cxn>
                  <a:cxn ang="0">
                    <a:pos x="67" y="512"/>
                  </a:cxn>
                  <a:cxn ang="0">
                    <a:pos x="90" y="493"/>
                  </a:cxn>
                  <a:cxn ang="0">
                    <a:pos x="117" y="468"/>
                  </a:cxn>
                  <a:cxn ang="0">
                    <a:pos x="145" y="440"/>
                  </a:cxn>
                  <a:cxn ang="0">
                    <a:pos x="176" y="405"/>
                  </a:cxn>
                  <a:cxn ang="0">
                    <a:pos x="211" y="366"/>
                  </a:cxn>
                  <a:cxn ang="0">
                    <a:pos x="249" y="322"/>
                  </a:cxn>
                  <a:cxn ang="0">
                    <a:pos x="288" y="273"/>
                  </a:cxn>
                  <a:cxn ang="0">
                    <a:pos x="330" y="216"/>
                  </a:cxn>
                  <a:cxn ang="0">
                    <a:pos x="374" y="154"/>
                  </a:cxn>
                  <a:cxn ang="0">
                    <a:pos x="420" y="85"/>
                  </a:cxn>
                  <a:cxn ang="0">
                    <a:pos x="286" y="0"/>
                  </a:cxn>
                </a:cxnLst>
                <a:rect l="0" t="0" r="r" b="b"/>
                <a:pathLst>
                  <a:path w="420" h="562">
                    <a:moveTo>
                      <a:pt x="286" y="0"/>
                    </a:moveTo>
                    <a:lnTo>
                      <a:pt x="382" y="88"/>
                    </a:lnTo>
                    <a:lnTo>
                      <a:pt x="379" y="92"/>
                    </a:lnTo>
                    <a:lnTo>
                      <a:pt x="372" y="103"/>
                    </a:lnTo>
                    <a:lnTo>
                      <a:pt x="361" y="121"/>
                    </a:lnTo>
                    <a:lnTo>
                      <a:pt x="346" y="144"/>
                    </a:lnTo>
                    <a:lnTo>
                      <a:pt x="326" y="172"/>
                    </a:lnTo>
                    <a:lnTo>
                      <a:pt x="304" y="204"/>
                    </a:lnTo>
                    <a:lnTo>
                      <a:pt x="280" y="239"/>
                    </a:lnTo>
                    <a:lnTo>
                      <a:pt x="254" y="276"/>
                    </a:lnTo>
                    <a:lnTo>
                      <a:pt x="224" y="315"/>
                    </a:lnTo>
                    <a:lnTo>
                      <a:pt x="194" y="354"/>
                    </a:lnTo>
                    <a:lnTo>
                      <a:pt x="163" y="395"/>
                    </a:lnTo>
                    <a:lnTo>
                      <a:pt x="129" y="433"/>
                    </a:lnTo>
                    <a:lnTo>
                      <a:pt x="97" y="470"/>
                    </a:lnTo>
                    <a:lnTo>
                      <a:pt x="65" y="504"/>
                    </a:lnTo>
                    <a:lnTo>
                      <a:pt x="31" y="535"/>
                    </a:lnTo>
                    <a:lnTo>
                      <a:pt x="0" y="562"/>
                    </a:lnTo>
                    <a:lnTo>
                      <a:pt x="2" y="561"/>
                    </a:lnTo>
                    <a:lnTo>
                      <a:pt x="8" y="557"/>
                    </a:lnTo>
                    <a:lnTo>
                      <a:pt x="17" y="551"/>
                    </a:lnTo>
                    <a:lnTo>
                      <a:pt x="30" y="541"/>
                    </a:lnTo>
                    <a:lnTo>
                      <a:pt x="47" y="528"/>
                    </a:lnTo>
                    <a:lnTo>
                      <a:pt x="67" y="512"/>
                    </a:lnTo>
                    <a:lnTo>
                      <a:pt x="90" y="493"/>
                    </a:lnTo>
                    <a:lnTo>
                      <a:pt x="117" y="468"/>
                    </a:lnTo>
                    <a:lnTo>
                      <a:pt x="145" y="440"/>
                    </a:lnTo>
                    <a:lnTo>
                      <a:pt x="176" y="405"/>
                    </a:lnTo>
                    <a:lnTo>
                      <a:pt x="211" y="366"/>
                    </a:lnTo>
                    <a:lnTo>
                      <a:pt x="249" y="322"/>
                    </a:lnTo>
                    <a:lnTo>
                      <a:pt x="288" y="273"/>
                    </a:lnTo>
                    <a:lnTo>
                      <a:pt x="330" y="216"/>
                    </a:lnTo>
                    <a:lnTo>
                      <a:pt x="374" y="154"/>
                    </a:lnTo>
                    <a:lnTo>
                      <a:pt x="420" y="85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563" name="Freeform 83"/>
              <p:cNvSpPr>
                <a:spLocks/>
              </p:cNvSpPr>
              <p:nvPr/>
            </p:nvSpPr>
            <p:spPr bwMode="auto">
              <a:xfrm>
                <a:off x="3032" y="2403"/>
                <a:ext cx="98" cy="122"/>
              </a:xfrm>
              <a:custGeom>
                <a:avLst/>
                <a:gdLst/>
                <a:ahLst/>
                <a:cxnLst>
                  <a:cxn ang="0">
                    <a:pos x="141" y="58"/>
                  </a:cxn>
                  <a:cxn ang="0">
                    <a:pos x="35" y="5"/>
                  </a:cxn>
                  <a:cxn ang="0">
                    <a:pos x="30" y="3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6" y="10"/>
                  </a:cxn>
                  <a:cxn ang="0">
                    <a:pos x="7" y="21"/>
                  </a:cxn>
                  <a:cxn ang="0">
                    <a:pos x="11" y="28"/>
                  </a:cxn>
                  <a:cxn ang="0">
                    <a:pos x="12" y="37"/>
                  </a:cxn>
                  <a:cxn ang="0">
                    <a:pos x="11" y="53"/>
                  </a:cxn>
                  <a:cxn ang="0">
                    <a:pos x="6" y="70"/>
                  </a:cxn>
                  <a:cxn ang="0">
                    <a:pos x="1" y="79"/>
                  </a:cxn>
                  <a:cxn ang="0">
                    <a:pos x="0" y="87"/>
                  </a:cxn>
                  <a:cxn ang="0">
                    <a:pos x="6" y="101"/>
                  </a:cxn>
                  <a:cxn ang="0">
                    <a:pos x="15" y="116"/>
                  </a:cxn>
                  <a:cxn ang="0">
                    <a:pos x="21" y="127"/>
                  </a:cxn>
                  <a:cxn ang="0">
                    <a:pos x="24" y="141"/>
                  </a:cxn>
                  <a:cxn ang="0">
                    <a:pos x="26" y="158"/>
                  </a:cxn>
                  <a:cxn ang="0">
                    <a:pos x="23" y="175"/>
                  </a:cxn>
                  <a:cxn ang="0">
                    <a:pos x="21" y="189"/>
                  </a:cxn>
                  <a:cxn ang="0">
                    <a:pos x="21" y="200"/>
                  </a:cxn>
                  <a:cxn ang="0">
                    <a:pos x="30" y="210"/>
                  </a:cxn>
                  <a:cxn ang="0">
                    <a:pos x="41" y="220"/>
                  </a:cxn>
                  <a:cxn ang="0">
                    <a:pos x="49" y="228"/>
                  </a:cxn>
                  <a:cxn ang="0">
                    <a:pos x="54" y="236"/>
                  </a:cxn>
                  <a:cxn ang="0">
                    <a:pos x="64" y="243"/>
                  </a:cxn>
                  <a:cxn ang="0">
                    <a:pos x="71" y="246"/>
                  </a:cxn>
                  <a:cxn ang="0">
                    <a:pos x="81" y="245"/>
                  </a:cxn>
                  <a:cxn ang="0">
                    <a:pos x="94" y="242"/>
                  </a:cxn>
                  <a:cxn ang="0">
                    <a:pos x="107" y="238"/>
                  </a:cxn>
                  <a:cxn ang="0">
                    <a:pos x="121" y="232"/>
                  </a:cxn>
                  <a:cxn ang="0">
                    <a:pos x="134" y="227"/>
                  </a:cxn>
                  <a:cxn ang="0">
                    <a:pos x="145" y="223"/>
                  </a:cxn>
                  <a:cxn ang="0">
                    <a:pos x="155" y="220"/>
                  </a:cxn>
                  <a:cxn ang="0">
                    <a:pos x="164" y="217"/>
                  </a:cxn>
                  <a:cxn ang="0">
                    <a:pos x="175" y="209"/>
                  </a:cxn>
                  <a:cxn ang="0">
                    <a:pos x="187" y="198"/>
                  </a:cxn>
                  <a:cxn ang="0">
                    <a:pos x="195" y="182"/>
                  </a:cxn>
                  <a:cxn ang="0">
                    <a:pos x="196" y="160"/>
                  </a:cxn>
                  <a:cxn ang="0">
                    <a:pos x="190" y="133"/>
                  </a:cxn>
                  <a:cxn ang="0">
                    <a:pos x="172" y="99"/>
                  </a:cxn>
                  <a:cxn ang="0">
                    <a:pos x="141" y="58"/>
                  </a:cxn>
                </a:cxnLst>
                <a:rect l="0" t="0" r="r" b="b"/>
                <a:pathLst>
                  <a:path w="196" h="246">
                    <a:moveTo>
                      <a:pt x="141" y="58"/>
                    </a:moveTo>
                    <a:lnTo>
                      <a:pt x="35" y="5"/>
                    </a:lnTo>
                    <a:lnTo>
                      <a:pt x="30" y="3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6" y="10"/>
                    </a:lnTo>
                    <a:lnTo>
                      <a:pt x="7" y="21"/>
                    </a:lnTo>
                    <a:lnTo>
                      <a:pt x="11" y="28"/>
                    </a:lnTo>
                    <a:lnTo>
                      <a:pt x="12" y="37"/>
                    </a:lnTo>
                    <a:lnTo>
                      <a:pt x="11" y="53"/>
                    </a:lnTo>
                    <a:lnTo>
                      <a:pt x="6" y="70"/>
                    </a:lnTo>
                    <a:lnTo>
                      <a:pt x="1" y="79"/>
                    </a:lnTo>
                    <a:lnTo>
                      <a:pt x="0" y="87"/>
                    </a:lnTo>
                    <a:lnTo>
                      <a:pt x="6" y="101"/>
                    </a:lnTo>
                    <a:lnTo>
                      <a:pt x="15" y="116"/>
                    </a:lnTo>
                    <a:lnTo>
                      <a:pt x="21" y="127"/>
                    </a:lnTo>
                    <a:lnTo>
                      <a:pt x="24" y="141"/>
                    </a:lnTo>
                    <a:lnTo>
                      <a:pt x="26" y="158"/>
                    </a:lnTo>
                    <a:lnTo>
                      <a:pt x="23" y="175"/>
                    </a:lnTo>
                    <a:lnTo>
                      <a:pt x="21" y="189"/>
                    </a:lnTo>
                    <a:lnTo>
                      <a:pt x="21" y="200"/>
                    </a:lnTo>
                    <a:lnTo>
                      <a:pt x="30" y="210"/>
                    </a:lnTo>
                    <a:lnTo>
                      <a:pt x="41" y="220"/>
                    </a:lnTo>
                    <a:lnTo>
                      <a:pt x="49" y="228"/>
                    </a:lnTo>
                    <a:lnTo>
                      <a:pt x="54" y="236"/>
                    </a:lnTo>
                    <a:lnTo>
                      <a:pt x="64" y="243"/>
                    </a:lnTo>
                    <a:lnTo>
                      <a:pt x="71" y="246"/>
                    </a:lnTo>
                    <a:lnTo>
                      <a:pt x="81" y="245"/>
                    </a:lnTo>
                    <a:lnTo>
                      <a:pt x="94" y="242"/>
                    </a:lnTo>
                    <a:lnTo>
                      <a:pt x="107" y="238"/>
                    </a:lnTo>
                    <a:lnTo>
                      <a:pt x="121" y="232"/>
                    </a:lnTo>
                    <a:lnTo>
                      <a:pt x="134" y="227"/>
                    </a:lnTo>
                    <a:lnTo>
                      <a:pt x="145" y="223"/>
                    </a:lnTo>
                    <a:lnTo>
                      <a:pt x="155" y="220"/>
                    </a:lnTo>
                    <a:lnTo>
                      <a:pt x="164" y="217"/>
                    </a:lnTo>
                    <a:lnTo>
                      <a:pt x="175" y="209"/>
                    </a:lnTo>
                    <a:lnTo>
                      <a:pt x="187" y="198"/>
                    </a:lnTo>
                    <a:lnTo>
                      <a:pt x="195" y="182"/>
                    </a:lnTo>
                    <a:lnTo>
                      <a:pt x="196" y="160"/>
                    </a:lnTo>
                    <a:lnTo>
                      <a:pt x="190" y="133"/>
                    </a:lnTo>
                    <a:lnTo>
                      <a:pt x="172" y="99"/>
                    </a:lnTo>
                    <a:lnTo>
                      <a:pt x="141" y="58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564" name="Freeform 84"/>
              <p:cNvSpPr>
                <a:spLocks/>
              </p:cNvSpPr>
              <p:nvPr/>
            </p:nvSpPr>
            <p:spPr bwMode="auto">
              <a:xfrm>
                <a:off x="3108" y="2284"/>
                <a:ext cx="51" cy="10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3" y="7"/>
                  </a:cxn>
                  <a:cxn ang="0">
                    <a:pos x="37" y="26"/>
                  </a:cxn>
                  <a:cxn ang="0">
                    <a:pos x="38" y="49"/>
                  </a:cxn>
                  <a:cxn ang="0">
                    <a:pos x="29" y="72"/>
                  </a:cxn>
                  <a:cxn ang="0">
                    <a:pos x="19" y="90"/>
                  </a:cxn>
                  <a:cxn ang="0">
                    <a:pos x="19" y="105"/>
                  </a:cxn>
                  <a:cxn ang="0">
                    <a:pos x="21" y="122"/>
                  </a:cxn>
                  <a:cxn ang="0">
                    <a:pos x="18" y="143"/>
                  </a:cxn>
                  <a:cxn ang="0">
                    <a:pos x="10" y="167"/>
                  </a:cxn>
                  <a:cxn ang="0">
                    <a:pos x="5" y="189"/>
                  </a:cxn>
                  <a:cxn ang="0">
                    <a:pos x="2" y="204"/>
                  </a:cxn>
                  <a:cxn ang="0">
                    <a:pos x="0" y="210"/>
                  </a:cxn>
                  <a:cxn ang="0">
                    <a:pos x="91" y="205"/>
                  </a:cxn>
                  <a:cxn ang="0">
                    <a:pos x="103" y="161"/>
                  </a:cxn>
                  <a:cxn ang="0">
                    <a:pos x="102" y="160"/>
                  </a:cxn>
                  <a:cxn ang="0">
                    <a:pos x="98" y="156"/>
                  </a:cxn>
                  <a:cxn ang="0">
                    <a:pos x="94" y="149"/>
                  </a:cxn>
                  <a:cxn ang="0">
                    <a:pos x="88" y="140"/>
                  </a:cxn>
                  <a:cxn ang="0">
                    <a:pos x="82" y="130"/>
                  </a:cxn>
                  <a:cxn ang="0">
                    <a:pos x="76" y="120"/>
                  </a:cxn>
                  <a:cxn ang="0">
                    <a:pos x="72" y="110"/>
                  </a:cxn>
                  <a:cxn ang="0">
                    <a:pos x="68" y="100"/>
                  </a:cxn>
                  <a:cxn ang="0">
                    <a:pos x="66" y="90"/>
                  </a:cxn>
                  <a:cxn ang="0">
                    <a:pos x="65" y="76"/>
                  </a:cxn>
                  <a:cxn ang="0">
                    <a:pos x="64" y="61"/>
                  </a:cxn>
                  <a:cxn ang="0">
                    <a:pos x="61" y="46"/>
                  </a:cxn>
                  <a:cxn ang="0">
                    <a:pos x="57" y="31"/>
                  </a:cxn>
                  <a:cxn ang="0">
                    <a:pos x="51" y="19"/>
                  </a:cxn>
                  <a:cxn ang="0">
                    <a:pos x="42" y="7"/>
                  </a:cxn>
                  <a:cxn ang="0">
                    <a:pos x="29" y="0"/>
                  </a:cxn>
                </a:cxnLst>
                <a:rect l="0" t="0" r="r" b="b"/>
                <a:pathLst>
                  <a:path w="103" h="210">
                    <a:moveTo>
                      <a:pt x="29" y="0"/>
                    </a:moveTo>
                    <a:lnTo>
                      <a:pt x="33" y="7"/>
                    </a:lnTo>
                    <a:lnTo>
                      <a:pt x="37" y="26"/>
                    </a:lnTo>
                    <a:lnTo>
                      <a:pt x="38" y="49"/>
                    </a:lnTo>
                    <a:lnTo>
                      <a:pt x="29" y="72"/>
                    </a:lnTo>
                    <a:lnTo>
                      <a:pt x="19" y="90"/>
                    </a:lnTo>
                    <a:lnTo>
                      <a:pt x="19" y="105"/>
                    </a:lnTo>
                    <a:lnTo>
                      <a:pt x="21" y="122"/>
                    </a:lnTo>
                    <a:lnTo>
                      <a:pt x="18" y="143"/>
                    </a:lnTo>
                    <a:lnTo>
                      <a:pt x="10" y="167"/>
                    </a:lnTo>
                    <a:lnTo>
                      <a:pt x="5" y="189"/>
                    </a:lnTo>
                    <a:lnTo>
                      <a:pt x="2" y="204"/>
                    </a:lnTo>
                    <a:lnTo>
                      <a:pt x="0" y="210"/>
                    </a:lnTo>
                    <a:lnTo>
                      <a:pt x="91" y="205"/>
                    </a:lnTo>
                    <a:lnTo>
                      <a:pt x="103" y="161"/>
                    </a:lnTo>
                    <a:lnTo>
                      <a:pt x="102" y="160"/>
                    </a:lnTo>
                    <a:lnTo>
                      <a:pt x="98" y="156"/>
                    </a:lnTo>
                    <a:lnTo>
                      <a:pt x="94" y="149"/>
                    </a:lnTo>
                    <a:lnTo>
                      <a:pt x="88" y="140"/>
                    </a:lnTo>
                    <a:lnTo>
                      <a:pt x="82" y="130"/>
                    </a:lnTo>
                    <a:lnTo>
                      <a:pt x="76" y="120"/>
                    </a:lnTo>
                    <a:lnTo>
                      <a:pt x="72" y="110"/>
                    </a:lnTo>
                    <a:lnTo>
                      <a:pt x="68" y="100"/>
                    </a:lnTo>
                    <a:lnTo>
                      <a:pt x="66" y="90"/>
                    </a:lnTo>
                    <a:lnTo>
                      <a:pt x="65" y="76"/>
                    </a:lnTo>
                    <a:lnTo>
                      <a:pt x="64" y="61"/>
                    </a:lnTo>
                    <a:lnTo>
                      <a:pt x="61" y="46"/>
                    </a:lnTo>
                    <a:lnTo>
                      <a:pt x="57" y="31"/>
                    </a:lnTo>
                    <a:lnTo>
                      <a:pt x="51" y="19"/>
                    </a:lnTo>
                    <a:lnTo>
                      <a:pt x="42" y="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565" name="Freeform 85"/>
              <p:cNvSpPr>
                <a:spLocks/>
              </p:cNvSpPr>
              <p:nvPr/>
            </p:nvSpPr>
            <p:spPr bwMode="auto">
              <a:xfrm>
                <a:off x="2974" y="2396"/>
                <a:ext cx="69" cy="26"/>
              </a:xfrm>
              <a:custGeom>
                <a:avLst/>
                <a:gdLst/>
                <a:ahLst/>
                <a:cxnLst>
                  <a:cxn ang="0">
                    <a:pos x="125" y="6"/>
                  </a:cxn>
                  <a:cxn ang="0">
                    <a:pos x="122" y="4"/>
                  </a:cxn>
                  <a:cxn ang="0">
                    <a:pos x="114" y="2"/>
                  </a:cxn>
                  <a:cxn ang="0">
                    <a:pos x="100" y="0"/>
                  </a:cxn>
                  <a:cxn ang="0">
                    <a:pos x="84" y="0"/>
                  </a:cxn>
                  <a:cxn ang="0">
                    <a:pos x="64" y="3"/>
                  </a:cxn>
                  <a:cxn ang="0">
                    <a:pos x="44" y="11"/>
                  </a:cxn>
                  <a:cxn ang="0">
                    <a:pos x="22" y="27"/>
                  </a:cxn>
                  <a:cxn ang="0">
                    <a:pos x="0" y="52"/>
                  </a:cxn>
                  <a:cxn ang="0">
                    <a:pos x="4" y="49"/>
                  </a:cxn>
                  <a:cxn ang="0">
                    <a:pos x="15" y="44"/>
                  </a:cxn>
                  <a:cxn ang="0">
                    <a:pos x="32" y="37"/>
                  </a:cxn>
                  <a:cxn ang="0">
                    <a:pos x="52" y="30"/>
                  </a:cxn>
                  <a:cxn ang="0">
                    <a:pos x="75" y="24"/>
                  </a:cxn>
                  <a:cxn ang="0">
                    <a:pos x="98" y="22"/>
                  </a:cxn>
                  <a:cxn ang="0">
                    <a:pos x="120" y="24"/>
                  </a:cxn>
                  <a:cxn ang="0">
                    <a:pos x="138" y="32"/>
                  </a:cxn>
                  <a:cxn ang="0">
                    <a:pos x="125" y="6"/>
                  </a:cxn>
                </a:cxnLst>
                <a:rect l="0" t="0" r="r" b="b"/>
                <a:pathLst>
                  <a:path w="138" h="52">
                    <a:moveTo>
                      <a:pt x="125" y="6"/>
                    </a:moveTo>
                    <a:lnTo>
                      <a:pt x="122" y="4"/>
                    </a:lnTo>
                    <a:lnTo>
                      <a:pt x="114" y="2"/>
                    </a:lnTo>
                    <a:lnTo>
                      <a:pt x="100" y="0"/>
                    </a:lnTo>
                    <a:lnTo>
                      <a:pt x="84" y="0"/>
                    </a:lnTo>
                    <a:lnTo>
                      <a:pt x="64" y="3"/>
                    </a:lnTo>
                    <a:lnTo>
                      <a:pt x="44" y="11"/>
                    </a:lnTo>
                    <a:lnTo>
                      <a:pt x="22" y="27"/>
                    </a:lnTo>
                    <a:lnTo>
                      <a:pt x="0" y="52"/>
                    </a:lnTo>
                    <a:lnTo>
                      <a:pt x="4" y="49"/>
                    </a:lnTo>
                    <a:lnTo>
                      <a:pt x="15" y="44"/>
                    </a:lnTo>
                    <a:lnTo>
                      <a:pt x="32" y="37"/>
                    </a:lnTo>
                    <a:lnTo>
                      <a:pt x="52" y="30"/>
                    </a:lnTo>
                    <a:lnTo>
                      <a:pt x="75" y="24"/>
                    </a:lnTo>
                    <a:lnTo>
                      <a:pt x="98" y="22"/>
                    </a:lnTo>
                    <a:lnTo>
                      <a:pt x="120" y="24"/>
                    </a:lnTo>
                    <a:lnTo>
                      <a:pt x="138" y="3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566" name="Freeform 86"/>
              <p:cNvSpPr>
                <a:spLocks/>
              </p:cNvSpPr>
              <p:nvPr/>
            </p:nvSpPr>
            <p:spPr bwMode="auto">
              <a:xfrm>
                <a:off x="2762" y="2118"/>
                <a:ext cx="35" cy="2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5" y="20"/>
                  </a:cxn>
                  <a:cxn ang="0">
                    <a:pos x="9" y="29"/>
                  </a:cxn>
                  <a:cxn ang="0">
                    <a:pos x="14" y="39"/>
                  </a:cxn>
                  <a:cxn ang="0">
                    <a:pos x="19" y="47"/>
                  </a:cxn>
                  <a:cxn ang="0">
                    <a:pos x="26" y="54"/>
                  </a:cxn>
                  <a:cxn ang="0">
                    <a:pos x="34" y="57"/>
                  </a:cxn>
                  <a:cxn ang="0">
                    <a:pos x="69" y="17"/>
                  </a:cxn>
                  <a:cxn ang="0">
                    <a:pos x="34" y="0"/>
                  </a:cxn>
                  <a:cxn ang="0">
                    <a:pos x="0" y="5"/>
                  </a:cxn>
                </a:cxnLst>
                <a:rect l="0" t="0" r="r" b="b"/>
                <a:pathLst>
                  <a:path w="69" h="57">
                    <a:moveTo>
                      <a:pt x="0" y="5"/>
                    </a:moveTo>
                    <a:lnTo>
                      <a:pt x="0" y="8"/>
                    </a:lnTo>
                    <a:lnTo>
                      <a:pt x="2" y="12"/>
                    </a:lnTo>
                    <a:lnTo>
                      <a:pt x="5" y="20"/>
                    </a:lnTo>
                    <a:lnTo>
                      <a:pt x="9" y="29"/>
                    </a:lnTo>
                    <a:lnTo>
                      <a:pt x="14" y="39"/>
                    </a:lnTo>
                    <a:lnTo>
                      <a:pt x="19" y="47"/>
                    </a:lnTo>
                    <a:lnTo>
                      <a:pt x="26" y="54"/>
                    </a:lnTo>
                    <a:lnTo>
                      <a:pt x="34" y="57"/>
                    </a:lnTo>
                    <a:lnTo>
                      <a:pt x="69" y="17"/>
                    </a:lnTo>
                    <a:lnTo>
                      <a:pt x="3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567" name="Freeform 87"/>
              <p:cNvSpPr>
                <a:spLocks/>
              </p:cNvSpPr>
              <p:nvPr/>
            </p:nvSpPr>
            <p:spPr bwMode="auto">
              <a:xfrm>
                <a:off x="3148" y="2395"/>
                <a:ext cx="132" cy="50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2" y="25"/>
                  </a:cxn>
                  <a:cxn ang="0">
                    <a:pos x="10" y="27"/>
                  </a:cxn>
                  <a:cxn ang="0">
                    <a:pos x="22" y="29"/>
                  </a:cxn>
                  <a:cxn ang="0">
                    <a:pos x="37" y="32"/>
                  </a:cxn>
                  <a:cxn ang="0">
                    <a:pos x="55" y="35"/>
                  </a:cxn>
                  <a:cxn ang="0">
                    <a:pos x="76" y="40"/>
                  </a:cxn>
                  <a:cxn ang="0">
                    <a:pos x="98" y="44"/>
                  </a:cxn>
                  <a:cxn ang="0">
                    <a:pos x="121" y="50"/>
                  </a:cxn>
                  <a:cxn ang="0">
                    <a:pos x="144" y="56"/>
                  </a:cxn>
                  <a:cxn ang="0">
                    <a:pos x="167" y="61"/>
                  </a:cxn>
                  <a:cxn ang="0">
                    <a:pos x="190" y="68"/>
                  </a:cxn>
                  <a:cxn ang="0">
                    <a:pos x="211" y="74"/>
                  </a:cxn>
                  <a:cxn ang="0">
                    <a:pos x="229" y="81"/>
                  </a:cxn>
                  <a:cxn ang="0">
                    <a:pos x="244" y="87"/>
                  </a:cxn>
                  <a:cxn ang="0">
                    <a:pos x="257" y="94"/>
                  </a:cxn>
                  <a:cxn ang="0">
                    <a:pos x="265" y="99"/>
                  </a:cxn>
                  <a:cxn ang="0">
                    <a:pos x="264" y="97"/>
                  </a:cxn>
                  <a:cxn ang="0">
                    <a:pos x="259" y="89"/>
                  </a:cxn>
                  <a:cxn ang="0">
                    <a:pos x="251" y="79"/>
                  </a:cxn>
                  <a:cxn ang="0">
                    <a:pos x="238" y="67"/>
                  </a:cxn>
                  <a:cxn ang="0">
                    <a:pos x="221" y="55"/>
                  </a:cxn>
                  <a:cxn ang="0">
                    <a:pos x="197" y="43"/>
                  </a:cxn>
                  <a:cxn ang="0">
                    <a:pos x="166" y="33"/>
                  </a:cxn>
                  <a:cxn ang="0">
                    <a:pos x="128" y="27"/>
                  </a:cxn>
                  <a:cxn ang="0">
                    <a:pos x="119" y="25"/>
                  </a:cxn>
                  <a:cxn ang="0">
                    <a:pos x="104" y="19"/>
                  </a:cxn>
                  <a:cxn ang="0">
                    <a:pos x="86" y="11"/>
                  </a:cxn>
                  <a:cxn ang="0">
                    <a:pos x="68" y="5"/>
                  </a:cxn>
                  <a:cxn ang="0">
                    <a:pos x="48" y="0"/>
                  </a:cxn>
                  <a:cxn ang="0">
                    <a:pos x="30" y="2"/>
                  </a:cxn>
                  <a:cxn ang="0">
                    <a:pos x="13" y="9"/>
                  </a:cxn>
                  <a:cxn ang="0">
                    <a:pos x="0" y="25"/>
                  </a:cxn>
                </a:cxnLst>
                <a:rect l="0" t="0" r="r" b="b"/>
                <a:pathLst>
                  <a:path w="265" h="99">
                    <a:moveTo>
                      <a:pt x="0" y="25"/>
                    </a:moveTo>
                    <a:lnTo>
                      <a:pt x="2" y="25"/>
                    </a:lnTo>
                    <a:lnTo>
                      <a:pt x="10" y="27"/>
                    </a:lnTo>
                    <a:lnTo>
                      <a:pt x="22" y="29"/>
                    </a:lnTo>
                    <a:lnTo>
                      <a:pt x="37" y="32"/>
                    </a:lnTo>
                    <a:lnTo>
                      <a:pt x="55" y="35"/>
                    </a:lnTo>
                    <a:lnTo>
                      <a:pt x="76" y="40"/>
                    </a:lnTo>
                    <a:lnTo>
                      <a:pt x="98" y="44"/>
                    </a:lnTo>
                    <a:lnTo>
                      <a:pt x="121" y="50"/>
                    </a:lnTo>
                    <a:lnTo>
                      <a:pt x="144" y="56"/>
                    </a:lnTo>
                    <a:lnTo>
                      <a:pt x="167" y="61"/>
                    </a:lnTo>
                    <a:lnTo>
                      <a:pt x="190" y="68"/>
                    </a:lnTo>
                    <a:lnTo>
                      <a:pt x="211" y="74"/>
                    </a:lnTo>
                    <a:lnTo>
                      <a:pt x="229" y="81"/>
                    </a:lnTo>
                    <a:lnTo>
                      <a:pt x="244" y="87"/>
                    </a:lnTo>
                    <a:lnTo>
                      <a:pt x="257" y="94"/>
                    </a:lnTo>
                    <a:lnTo>
                      <a:pt x="265" y="99"/>
                    </a:lnTo>
                    <a:lnTo>
                      <a:pt x="264" y="97"/>
                    </a:lnTo>
                    <a:lnTo>
                      <a:pt x="259" y="89"/>
                    </a:lnTo>
                    <a:lnTo>
                      <a:pt x="251" y="79"/>
                    </a:lnTo>
                    <a:lnTo>
                      <a:pt x="238" y="67"/>
                    </a:lnTo>
                    <a:lnTo>
                      <a:pt x="221" y="55"/>
                    </a:lnTo>
                    <a:lnTo>
                      <a:pt x="197" y="43"/>
                    </a:lnTo>
                    <a:lnTo>
                      <a:pt x="166" y="33"/>
                    </a:lnTo>
                    <a:lnTo>
                      <a:pt x="128" y="27"/>
                    </a:lnTo>
                    <a:lnTo>
                      <a:pt x="119" y="25"/>
                    </a:lnTo>
                    <a:lnTo>
                      <a:pt x="104" y="19"/>
                    </a:lnTo>
                    <a:lnTo>
                      <a:pt x="86" y="11"/>
                    </a:lnTo>
                    <a:lnTo>
                      <a:pt x="68" y="5"/>
                    </a:lnTo>
                    <a:lnTo>
                      <a:pt x="48" y="0"/>
                    </a:lnTo>
                    <a:lnTo>
                      <a:pt x="30" y="2"/>
                    </a:lnTo>
                    <a:lnTo>
                      <a:pt x="13" y="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568" name="Freeform 88"/>
              <p:cNvSpPr>
                <a:spLocks/>
              </p:cNvSpPr>
              <p:nvPr/>
            </p:nvSpPr>
            <p:spPr bwMode="auto">
              <a:xfrm>
                <a:off x="2444" y="2247"/>
                <a:ext cx="50" cy="102"/>
              </a:xfrm>
              <a:custGeom>
                <a:avLst/>
                <a:gdLst/>
                <a:ahLst/>
                <a:cxnLst>
                  <a:cxn ang="0">
                    <a:pos x="85" y="0"/>
                  </a:cxn>
                  <a:cxn ang="0">
                    <a:pos x="84" y="0"/>
                  </a:cxn>
                  <a:cxn ang="0">
                    <a:pos x="79" y="3"/>
                  </a:cxn>
                  <a:cxn ang="0">
                    <a:pos x="71" y="4"/>
                  </a:cxn>
                  <a:cxn ang="0">
                    <a:pos x="62" y="6"/>
                  </a:cxn>
                  <a:cxn ang="0">
                    <a:pos x="49" y="7"/>
                  </a:cxn>
                  <a:cxn ang="0">
                    <a:pos x="34" y="8"/>
                  </a:cxn>
                  <a:cxn ang="0">
                    <a:pos x="18" y="10"/>
                  </a:cxn>
                  <a:cxn ang="0">
                    <a:pos x="0" y="8"/>
                  </a:cxn>
                  <a:cxn ang="0">
                    <a:pos x="1" y="15"/>
                  </a:cxn>
                  <a:cxn ang="0">
                    <a:pos x="4" y="35"/>
                  </a:cxn>
                  <a:cxn ang="0">
                    <a:pos x="10" y="63"/>
                  </a:cxn>
                  <a:cxn ang="0">
                    <a:pos x="17" y="95"/>
                  </a:cxn>
                  <a:cxn ang="0">
                    <a:pos x="24" y="129"/>
                  </a:cxn>
                  <a:cxn ang="0">
                    <a:pos x="33" y="160"/>
                  </a:cxn>
                  <a:cxn ang="0">
                    <a:pos x="41" y="187"/>
                  </a:cxn>
                  <a:cxn ang="0">
                    <a:pos x="50" y="204"/>
                  </a:cxn>
                  <a:cxn ang="0">
                    <a:pos x="53" y="203"/>
                  </a:cxn>
                  <a:cxn ang="0">
                    <a:pos x="57" y="202"/>
                  </a:cxn>
                  <a:cxn ang="0">
                    <a:pos x="65" y="198"/>
                  </a:cxn>
                  <a:cxn ang="0">
                    <a:pos x="73" y="194"/>
                  </a:cxn>
                  <a:cxn ang="0">
                    <a:pos x="83" y="187"/>
                  </a:cxn>
                  <a:cxn ang="0">
                    <a:pos x="91" y="180"/>
                  </a:cxn>
                  <a:cxn ang="0">
                    <a:pos x="96" y="172"/>
                  </a:cxn>
                  <a:cxn ang="0">
                    <a:pos x="100" y="163"/>
                  </a:cxn>
                  <a:cxn ang="0">
                    <a:pos x="99" y="141"/>
                  </a:cxn>
                  <a:cxn ang="0">
                    <a:pos x="96" y="90"/>
                  </a:cxn>
                  <a:cxn ang="0">
                    <a:pos x="92" y="35"/>
                  </a:cxn>
                  <a:cxn ang="0">
                    <a:pos x="85" y="0"/>
                  </a:cxn>
                </a:cxnLst>
                <a:rect l="0" t="0" r="r" b="b"/>
                <a:pathLst>
                  <a:path w="100" h="204">
                    <a:moveTo>
                      <a:pt x="85" y="0"/>
                    </a:moveTo>
                    <a:lnTo>
                      <a:pt x="84" y="0"/>
                    </a:lnTo>
                    <a:lnTo>
                      <a:pt x="79" y="3"/>
                    </a:lnTo>
                    <a:lnTo>
                      <a:pt x="71" y="4"/>
                    </a:lnTo>
                    <a:lnTo>
                      <a:pt x="62" y="6"/>
                    </a:lnTo>
                    <a:lnTo>
                      <a:pt x="49" y="7"/>
                    </a:lnTo>
                    <a:lnTo>
                      <a:pt x="34" y="8"/>
                    </a:lnTo>
                    <a:lnTo>
                      <a:pt x="18" y="10"/>
                    </a:lnTo>
                    <a:lnTo>
                      <a:pt x="0" y="8"/>
                    </a:lnTo>
                    <a:lnTo>
                      <a:pt x="1" y="15"/>
                    </a:lnTo>
                    <a:lnTo>
                      <a:pt x="4" y="35"/>
                    </a:lnTo>
                    <a:lnTo>
                      <a:pt x="10" y="63"/>
                    </a:lnTo>
                    <a:lnTo>
                      <a:pt x="17" y="95"/>
                    </a:lnTo>
                    <a:lnTo>
                      <a:pt x="24" y="129"/>
                    </a:lnTo>
                    <a:lnTo>
                      <a:pt x="33" y="160"/>
                    </a:lnTo>
                    <a:lnTo>
                      <a:pt x="41" y="187"/>
                    </a:lnTo>
                    <a:lnTo>
                      <a:pt x="50" y="204"/>
                    </a:lnTo>
                    <a:lnTo>
                      <a:pt x="53" y="203"/>
                    </a:lnTo>
                    <a:lnTo>
                      <a:pt x="57" y="202"/>
                    </a:lnTo>
                    <a:lnTo>
                      <a:pt x="65" y="198"/>
                    </a:lnTo>
                    <a:lnTo>
                      <a:pt x="73" y="194"/>
                    </a:lnTo>
                    <a:lnTo>
                      <a:pt x="83" y="187"/>
                    </a:lnTo>
                    <a:lnTo>
                      <a:pt x="91" y="180"/>
                    </a:lnTo>
                    <a:lnTo>
                      <a:pt x="96" y="172"/>
                    </a:lnTo>
                    <a:lnTo>
                      <a:pt x="100" y="163"/>
                    </a:lnTo>
                    <a:lnTo>
                      <a:pt x="99" y="141"/>
                    </a:lnTo>
                    <a:lnTo>
                      <a:pt x="96" y="90"/>
                    </a:lnTo>
                    <a:lnTo>
                      <a:pt x="92" y="35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569" name="Freeform 89"/>
              <p:cNvSpPr>
                <a:spLocks/>
              </p:cNvSpPr>
              <p:nvPr/>
            </p:nvSpPr>
            <p:spPr bwMode="auto">
              <a:xfrm>
                <a:off x="2417" y="1916"/>
                <a:ext cx="143" cy="90"/>
              </a:xfrm>
              <a:custGeom>
                <a:avLst/>
                <a:gdLst/>
                <a:ahLst/>
                <a:cxnLst>
                  <a:cxn ang="0">
                    <a:pos x="271" y="136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5" y="1"/>
                  </a:cxn>
                  <a:cxn ang="0">
                    <a:pos x="14" y="5"/>
                  </a:cxn>
                  <a:cxn ang="0">
                    <a:pos x="6" y="11"/>
                  </a:cxn>
                  <a:cxn ang="0">
                    <a:pos x="0" y="21"/>
                  </a:cxn>
                  <a:cxn ang="0">
                    <a:pos x="2" y="35"/>
                  </a:cxn>
                  <a:cxn ang="0">
                    <a:pos x="9" y="54"/>
                  </a:cxn>
                  <a:cxn ang="0">
                    <a:pos x="274" y="180"/>
                  </a:cxn>
                  <a:cxn ang="0">
                    <a:pos x="278" y="175"/>
                  </a:cxn>
                  <a:cxn ang="0">
                    <a:pos x="285" y="163"/>
                  </a:cxn>
                  <a:cxn ang="0">
                    <a:pos x="286" y="149"/>
                  </a:cxn>
                  <a:cxn ang="0">
                    <a:pos x="271" y="136"/>
                  </a:cxn>
                </a:cxnLst>
                <a:rect l="0" t="0" r="r" b="b"/>
                <a:pathLst>
                  <a:path w="286" h="180">
                    <a:moveTo>
                      <a:pt x="271" y="136"/>
                    </a:moveTo>
                    <a:lnTo>
                      <a:pt x="44" y="0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5" y="1"/>
                    </a:lnTo>
                    <a:lnTo>
                      <a:pt x="14" y="5"/>
                    </a:lnTo>
                    <a:lnTo>
                      <a:pt x="6" y="11"/>
                    </a:lnTo>
                    <a:lnTo>
                      <a:pt x="0" y="21"/>
                    </a:lnTo>
                    <a:lnTo>
                      <a:pt x="2" y="35"/>
                    </a:lnTo>
                    <a:lnTo>
                      <a:pt x="9" y="54"/>
                    </a:lnTo>
                    <a:lnTo>
                      <a:pt x="274" y="180"/>
                    </a:lnTo>
                    <a:lnTo>
                      <a:pt x="278" y="175"/>
                    </a:lnTo>
                    <a:lnTo>
                      <a:pt x="285" y="163"/>
                    </a:lnTo>
                    <a:lnTo>
                      <a:pt x="286" y="149"/>
                    </a:lnTo>
                    <a:lnTo>
                      <a:pt x="271" y="136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570" name="Freeform 90"/>
              <p:cNvSpPr>
                <a:spLocks/>
              </p:cNvSpPr>
              <p:nvPr/>
            </p:nvSpPr>
            <p:spPr bwMode="auto">
              <a:xfrm>
                <a:off x="2492" y="2000"/>
                <a:ext cx="27" cy="4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1"/>
                  </a:cxn>
                  <a:cxn ang="0">
                    <a:pos x="4" y="21"/>
                  </a:cxn>
                  <a:cxn ang="0">
                    <a:pos x="8" y="34"/>
                  </a:cxn>
                  <a:cxn ang="0">
                    <a:pos x="13" y="43"/>
                  </a:cxn>
                  <a:cxn ang="0">
                    <a:pos x="19" y="51"/>
                  </a:cxn>
                  <a:cxn ang="0">
                    <a:pos x="25" y="60"/>
                  </a:cxn>
                  <a:cxn ang="0">
                    <a:pos x="30" y="71"/>
                  </a:cxn>
                  <a:cxn ang="0">
                    <a:pos x="35" y="79"/>
                  </a:cxn>
                  <a:cxn ang="0">
                    <a:pos x="40" y="83"/>
                  </a:cxn>
                  <a:cxn ang="0">
                    <a:pos x="47" y="84"/>
                  </a:cxn>
                  <a:cxn ang="0">
                    <a:pos x="51" y="81"/>
                  </a:cxn>
                  <a:cxn ang="0">
                    <a:pos x="55" y="72"/>
                  </a:cxn>
                  <a:cxn ang="0">
                    <a:pos x="51" y="57"/>
                  </a:cxn>
                  <a:cxn ang="0">
                    <a:pos x="43" y="40"/>
                  </a:cxn>
                  <a:cxn ang="0">
                    <a:pos x="33" y="21"/>
                  </a:cxn>
                  <a:cxn ang="0">
                    <a:pos x="25" y="8"/>
                  </a:cxn>
                  <a:cxn ang="0">
                    <a:pos x="18" y="3"/>
                  </a:cxn>
                  <a:cxn ang="0">
                    <a:pos x="10" y="0"/>
                  </a:cxn>
                  <a:cxn ang="0">
                    <a:pos x="4" y="2"/>
                  </a:cxn>
                  <a:cxn ang="0">
                    <a:pos x="0" y="6"/>
                  </a:cxn>
                </a:cxnLst>
                <a:rect l="0" t="0" r="r" b="b"/>
                <a:pathLst>
                  <a:path w="55" h="84">
                    <a:moveTo>
                      <a:pt x="0" y="6"/>
                    </a:moveTo>
                    <a:lnTo>
                      <a:pt x="2" y="11"/>
                    </a:lnTo>
                    <a:lnTo>
                      <a:pt x="4" y="21"/>
                    </a:lnTo>
                    <a:lnTo>
                      <a:pt x="8" y="34"/>
                    </a:lnTo>
                    <a:lnTo>
                      <a:pt x="13" y="43"/>
                    </a:lnTo>
                    <a:lnTo>
                      <a:pt x="19" y="51"/>
                    </a:lnTo>
                    <a:lnTo>
                      <a:pt x="25" y="60"/>
                    </a:lnTo>
                    <a:lnTo>
                      <a:pt x="30" y="71"/>
                    </a:lnTo>
                    <a:lnTo>
                      <a:pt x="35" y="79"/>
                    </a:lnTo>
                    <a:lnTo>
                      <a:pt x="40" y="83"/>
                    </a:lnTo>
                    <a:lnTo>
                      <a:pt x="47" y="84"/>
                    </a:lnTo>
                    <a:lnTo>
                      <a:pt x="51" y="81"/>
                    </a:lnTo>
                    <a:lnTo>
                      <a:pt x="55" y="72"/>
                    </a:lnTo>
                    <a:lnTo>
                      <a:pt x="51" y="57"/>
                    </a:lnTo>
                    <a:lnTo>
                      <a:pt x="43" y="40"/>
                    </a:lnTo>
                    <a:lnTo>
                      <a:pt x="33" y="21"/>
                    </a:lnTo>
                    <a:lnTo>
                      <a:pt x="25" y="8"/>
                    </a:lnTo>
                    <a:lnTo>
                      <a:pt x="18" y="3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571" name="Freeform 91"/>
              <p:cNvSpPr>
                <a:spLocks/>
              </p:cNvSpPr>
              <p:nvPr/>
            </p:nvSpPr>
            <p:spPr bwMode="auto">
              <a:xfrm>
                <a:off x="2469" y="2027"/>
                <a:ext cx="30" cy="3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11"/>
                  </a:cxn>
                  <a:cxn ang="0">
                    <a:pos x="7" y="20"/>
                  </a:cxn>
                  <a:cxn ang="0">
                    <a:pos x="13" y="29"/>
                  </a:cxn>
                  <a:cxn ang="0">
                    <a:pos x="19" y="36"/>
                  </a:cxn>
                  <a:cxn ang="0">
                    <a:pos x="26" y="42"/>
                  </a:cxn>
                  <a:cxn ang="0">
                    <a:pos x="33" y="49"/>
                  </a:cxn>
                  <a:cxn ang="0">
                    <a:pos x="38" y="57"/>
                  </a:cxn>
                  <a:cxn ang="0">
                    <a:pos x="44" y="63"/>
                  </a:cxn>
                  <a:cxn ang="0">
                    <a:pos x="49" y="66"/>
                  </a:cxn>
                  <a:cxn ang="0">
                    <a:pos x="54" y="65"/>
                  </a:cxn>
                  <a:cxn ang="0">
                    <a:pos x="59" y="60"/>
                  </a:cxn>
                  <a:cxn ang="0">
                    <a:pos x="59" y="52"/>
                  </a:cxn>
                  <a:cxn ang="0">
                    <a:pos x="57" y="46"/>
                  </a:cxn>
                  <a:cxn ang="0">
                    <a:pos x="53" y="41"/>
                  </a:cxn>
                  <a:cxn ang="0">
                    <a:pos x="49" y="34"/>
                  </a:cxn>
                  <a:cxn ang="0">
                    <a:pos x="44" y="27"/>
                  </a:cxn>
                  <a:cxn ang="0">
                    <a:pos x="37" y="20"/>
                  </a:cxn>
                  <a:cxn ang="0">
                    <a:pos x="31" y="14"/>
                  </a:cxn>
                  <a:cxn ang="0">
                    <a:pos x="26" y="8"/>
                  </a:cxn>
                  <a:cxn ang="0">
                    <a:pos x="21" y="5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1" y="3"/>
                  </a:cxn>
                  <a:cxn ang="0">
                    <a:pos x="0" y="7"/>
                  </a:cxn>
                </a:cxnLst>
                <a:rect l="0" t="0" r="r" b="b"/>
                <a:pathLst>
                  <a:path w="59" h="66">
                    <a:moveTo>
                      <a:pt x="0" y="7"/>
                    </a:moveTo>
                    <a:lnTo>
                      <a:pt x="3" y="11"/>
                    </a:lnTo>
                    <a:lnTo>
                      <a:pt x="7" y="20"/>
                    </a:lnTo>
                    <a:lnTo>
                      <a:pt x="13" y="29"/>
                    </a:lnTo>
                    <a:lnTo>
                      <a:pt x="19" y="36"/>
                    </a:lnTo>
                    <a:lnTo>
                      <a:pt x="26" y="42"/>
                    </a:lnTo>
                    <a:lnTo>
                      <a:pt x="33" y="49"/>
                    </a:lnTo>
                    <a:lnTo>
                      <a:pt x="38" y="57"/>
                    </a:lnTo>
                    <a:lnTo>
                      <a:pt x="44" y="63"/>
                    </a:lnTo>
                    <a:lnTo>
                      <a:pt x="49" y="66"/>
                    </a:lnTo>
                    <a:lnTo>
                      <a:pt x="54" y="65"/>
                    </a:lnTo>
                    <a:lnTo>
                      <a:pt x="59" y="60"/>
                    </a:lnTo>
                    <a:lnTo>
                      <a:pt x="59" y="52"/>
                    </a:lnTo>
                    <a:lnTo>
                      <a:pt x="57" y="46"/>
                    </a:lnTo>
                    <a:lnTo>
                      <a:pt x="53" y="41"/>
                    </a:lnTo>
                    <a:lnTo>
                      <a:pt x="49" y="34"/>
                    </a:lnTo>
                    <a:lnTo>
                      <a:pt x="44" y="27"/>
                    </a:lnTo>
                    <a:lnTo>
                      <a:pt x="37" y="20"/>
                    </a:lnTo>
                    <a:lnTo>
                      <a:pt x="31" y="14"/>
                    </a:lnTo>
                    <a:lnTo>
                      <a:pt x="26" y="8"/>
                    </a:lnTo>
                    <a:lnTo>
                      <a:pt x="21" y="5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1" y="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572" name="Freeform 92"/>
              <p:cNvSpPr>
                <a:spLocks/>
              </p:cNvSpPr>
              <p:nvPr/>
            </p:nvSpPr>
            <p:spPr bwMode="auto">
              <a:xfrm>
                <a:off x="2469" y="2050"/>
                <a:ext cx="74" cy="117"/>
              </a:xfrm>
              <a:custGeom>
                <a:avLst/>
                <a:gdLst/>
                <a:ahLst/>
                <a:cxnLst>
                  <a:cxn ang="0">
                    <a:pos x="149" y="0"/>
                  </a:cxn>
                  <a:cxn ang="0">
                    <a:pos x="147" y="10"/>
                  </a:cxn>
                  <a:cxn ang="0">
                    <a:pos x="141" y="29"/>
                  </a:cxn>
                  <a:cxn ang="0">
                    <a:pos x="134" y="50"/>
                  </a:cxn>
                  <a:cxn ang="0">
                    <a:pos x="128" y="63"/>
                  </a:cxn>
                  <a:cxn ang="0">
                    <a:pos x="122" y="68"/>
                  </a:cxn>
                  <a:cxn ang="0">
                    <a:pos x="117" y="75"/>
                  </a:cxn>
                  <a:cxn ang="0">
                    <a:pos x="111" y="82"/>
                  </a:cxn>
                  <a:cxn ang="0">
                    <a:pos x="105" y="90"/>
                  </a:cxn>
                  <a:cxn ang="0">
                    <a:pos x="100" y="98"/>
                  </a:cxn>
                  <a:cxn ang="0">
                    <a:pos x="96" y="105"/>
                  </a:cxn>
                  <a:cxn ang="0">
                    <a:pos x="92" y="112"/>
                  </a:cxn>
                  <a:cxn ang="0">
                    <a:pos x="90" y="117"/>
                  </a:cxn>
                  <a:cxn ang="0">
                    <a:pos x="88" y="121"/>
                  </a:cxn>
                  <a:cxn ang="0">
                    <a:pos x="84" y="126"/>
                  </a:cxn>
                  <a:cxn ang="0">
                    <a:pos x="80" y="131"/>
                  </a:cxn>
                  <a:cxn ang="0">
                    <a:pos x="75" y="134"/>
                  </a:cxn>
                  <a:cxn ang="0">
                    <a:pos x="69" y="139"/>
                  </a:cxn>
                  <a:cxn ang="0">
                    <a:pos x="64" y="142"/>
                  </a:cxn>
                  <a:cxn ang="0">
                    <a:pos x="59" y="143"/>
                  </a:cxn>
                  <a:cxn ang="0">
                    <a:pos x="53" y="144"/>
                  </a:cxn>
                  <a:cxn ang="0">
                    <a:pos x="47" y="146"/>
                  </a:cxn>
                  <a:cxn ang="0">
                    <a:pos x="39" y="147"/>
                  </a:cxn>
                  <a:cxn ang="0">
                    <a:pos x="31" y="149"/>
                  </a:cxn>
                  <a:cxn ang="0">
                    <a:pos x="22" y="152"/>
                  </a:cxn>
                  <a:cxn ang="0">
                    <a:pos x="14" y="156"/>
                  </a:cxn>
                  <a:cxn ang="0">
                    <a:pos x="7" y="158"/>
                  </a:cxn>
                  <a:cxn ang="0">
                    <a:pos x="2" y="159"/>
                  </a:cxn>
                  <a:cxn ang="0">
                    <a:pos x="0" y="161"/>
                  </a:cxn>
                  <a:cxn ang="0">
                    <a:pos x="28" y="163"/>
                  </a:cxn>
                  <a:cxn ang="0">
                    <a:pos x="26" y="172"/>
                  </a:cxn>
                  <a:cxn ang="0">
                    <a:pos x="21" y="193"/>
                  </a:cxn>
                  <a:cxn ang="0">
                    <a:pos x="17" y="217"/>
                  </a:cxn>
                  <a:cxn ang="0">
                    <a:pos x="17" y="234"/>
                  </a:cxn>
                  <a:cxn ang="0">
                    <a:pos x="28" y="230"/>
                  </a:cxn>
                  <a:cxn ang="0">
                    <a:pos x="30" y="220"/>
                  </a:cxn>
                  <a:cxn ang="0">
                    <a:pos x="35" y="199"/>
                  </a:cxn>
                  <a:cxn ang="0">
                    <a:pos x="42" y="176"/>
                  </a:cxn>
                  <a:cxn ang="0">
                    <a:pos x="51" y="161"/>
                  </a:cxn>
                  <a:cxn ang="0">
                    <a:pos x="52" y="161"/>
                  </a:cxn>
                  <a:cxn ang="0">
                    <a:pos x="54" y="159"/>
                  </a:cxn>
                  <a:cxn ang="0">
                    <a:pos x="59" y="158"/>
                  </a:cxn>
                  <a:cxn ang="0">
                    <a:pos x="66" y="155"/>
                  </a:cxn>
                  <a:cxn ang="0">
                    <a:pos x="74" y="149"/>
                  </a:cxn>
                  <a:cxn ang="0">
                    <a:pos x="83" y="140"/>
                  </a:cxn>
                  <a:cxn ang="0">
                    <a:pos x="95" y="127"/>
                  </a:cxn>
                  <a:cxn ang="0">
                    <a:pos x="107" y="111"/>
                  </a:cxn>
                  <a:cxn ang="0">
                    <a:pos x="147" y="42"/>
                  </a:cxn>
                  <a:cxn ang="0">
                    <a:pos x="149" y="0"/>
                  </a:cxn>
                </a:cxnLst>
                <a:rect l="0" t="0" r="r" b="b"/>
                <a:pathLst>
                  <a:path w="149" h="234">
                    <a:moveTo>
                      <a:pt x="149" y="0"/>
                    </a:moveTo>
                    <a:lnTo>
                      <a:pt x="147" y="10"/>
                    </a:lnTo>
                    <a:lnTo>
                      <a:pt x="141" y="29"/>
                    </a:lnTo>
                    <a:lnTo>
                      <a:pt x="134" y="50"/>
                    </a:lnTo>
                    <a:lnTo>
                      <a:pt x="128" y="63"/>
                    </a:lnTo>
                    <a:lnTo>
                      <a:pt x="122" y="68"/>
                    </a:lnTo>
                    <a:lnTo>
                      <a:pt x="117" y="75"/>
                    </a:lnTo>
                    <a:lnTo>
                      <a:pt x="111" y="82"/>
                    </a:lnTo>
                    <a:lnTo>
                      <a:pt x="105" y="90"/>
                    </a:lnTo>
                    <a:lnTo>
                      <a:pt x="100" y="98"/>
                    </a:lnTo>
                    <a:lnTo>
                      <a:pt x="96" y="105"/>
                    </a:lnTo>
                    <a:lnTo>
                      <a:pt x="92" y="112"/>
                    </a:lnTo>
                    <a:lnTo>
                      <a:pt x="90" y="117"/>
                    </a:lnTo>
                    <a:lnTo>
                      <a:pt x="88" y="121"/>
                    </a:lnTo>
                    <a:lnTo>
                      <a:pt x="84" y="126"/>
                    </a:lnTo>
                    <a:lnTo>
                      <a:pt x="80" y="131"/>
                    </a:lnTo>
                    <a:lnTo>
                      <a:pt x="75" y="134"/>
                    </a:lnTo>
                    <a:lnTo>
                      <a:pt x="69" y="139"/>
                    </a:lnTo>
                    <a:lnTo>
                      <a:pt x="64" y="142"/>
                    </a:lnTo>
                    <a:lnTo>
                      <a:pt x="59" y="143"/>
                    </a:lnTo>
                    <a:lnTo>
                      <a:pt x="53" y="144"/>
                    </a:lnTo>
                    <a:lnTo>
                      <a:pt x="47" y="146"/>
                    </a:lnTo>
                    <a:lnTo>
                      <a:pt x="39" y="147"/>
                    </a:lnTo>
                    <a:lnTo>
                      <a:pt x="31" y="149"/>
                    </a:lnTo>
                    <a:lnTo>
                      <a:pt x="22" y="152"/>
                    </a:lnTo>
                    <a:lnTo>
                      <a:pt x="14" y="156"/>
                    </a:lnTo>
                    <a:lnTo>
                      <a:pt x="7" y="158"/>
                    </a:lnTo>
                    <a:lnTo>
                      <a:pt x="2" y="159"/>
                    </a:lnTo>
                    <a:lnTo>
                      <a:pt x="0" y="161"/>
                    </a:lnTo>
                    <a:lnTo>
                      <a:pt x="28" y="163"/>
                    </a:lnTo>
                    <a:lnTo>
                      <a:pt x="26" y="172"/>
                    </a:lnTo>
                    <a:lnTo>
                      <a:pt x="21" y="193"/>
                    </a:lnTo>
                    <a:lnTo>
                      <a:pt x="17" y="217"/>
                    </a:lnTo>
                    <a:lnTo>
                      <a:pt x="17" y="234"/>
                    </a:lnTo>
                    <a:lnTo>
                      <a:pt x="28" y="230"/>
                    </a:lnTo>
                    <a:lnTo>
                      <a:pt x="30" y="220"/>
                    </a:lnTo>
                    <a:lnTo>
                      <a:pt x="35" y="199"/>
                    </a:lnTo>
                    <a:lnTo>
                      <a:pt x="42" y="176"/>
                    </a:lnTo>
                    <a:lnTo>
                      <a:pt x="51" y="161"/>
                    </a:lnTo>
                    <a:lnTo>
                      <a:pt x="52" y="161"/>
                    </a:lnTo>
                    <a:lnTo>
                      <a:pt x="54" y="159"/>
                    </a:lnTo>
                    <a:lnTo>
                      <a:pt x="59" y="158"/>
                    </a:lnTo>
                    <a:lnTo>
                      <a:pt x="66" y="155"/>
                    </a:lnTo>
                    <a:lnTo>
                      <a:pt x="74" y="149"/>
                    </a:lnTo>
                    <a:lnTo>
                      <a:pt x="83" y="140"/>
                    </a:lnTo>
                    <a:lnTo>
                      <a:pt x="95" y="127"/>
                    </a:lnTo>
                    <a:lnTo>
                      <a:pt x="107" y="111"/>
                    </a:lnTo>
                    <a:lnTo>
                      <a:pt x="147" y="42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573" name="Freeform 93"/>
              <p:cNvSpPr>
                <a:spLocks/>
              </p:cNvSpPr>
              <p:nvPr/>
            </p:nvSpPr>
            <p:spPr bwMode="auto">
              <a:xfrm>
                <a:off x="2443" y="1932"/>
                <a:ext cx="80" cy="4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62" y="82"/>
                  </a:cxn>
                  <a:cxn ang="0">
                    <a:pos x="160" y="82"/>
                  </a:cxn>
                  <a:cxn ang="0">
                    <a:pos x="156" y="81"/>
                  </a:cxn>
                  <a:cxn ang="0">
                    <a:pos x="150" y="79"/>
                  </a:cxn>
                  <a:cxn ang="0">
                    <a:pos x="143" y="78"/>
                  </a:cxn>
                  <a:cxn ang="0">
                    <a:pos x="135" y="75"/>
                  </a:cxn>
                  <a:cxn ang="0">
                    <a:pos x="128" y="74"/>
                  </a:cxn>
                  <a:cxn ang="0">
                    <a:pos x="122" y="74"/>
                  </a:cxn>
                  <a:cxn ang="0">
                    <a:pos x="119" y="74"/>
                  </a:cxn>
                  <a:cxn ang="0">
                    <a:pos x="0" y="18"/>
                  </a:cxn>
                  <a:cxn ang="0">
                    <a:pos x="1" y="17"/>
                  </a:cxn>
                  <a:cxn ang="0">
                    <a:pos x="4" y="12"/>
                  </a:cxn>
                  <a:cxn ang="0">
                    <a:pos x="6" y="7"/>
                  </a:cxn>
                  <a:cxn ang="0">
                    <a:pos x="5" y="0"/>
                  </a:cxn>
                </a:cxnLst>
                <a:rect l="0" t="0" r="r" b="b"/>
                <a:pathLst>
                  <a:path w="162" h="82">
                    <a:moveTo>
                      <a:pt x="5" y="0"/>
                    </a:moveTo>
                    <a:lnTo>
                      <a:pt x="162" y="82"/>
                    </a:lnTo>
                    <a:lnTo>
                      <a:pt x="160" y="82"/>
                    </a:lnTo>
                    <a:lnTo>
                      <a:pt x="156" y="81"/>
                    </a:lnTo>
                    <a:lnTo>
                      <a:pt x="150" y="79"/>
                    </a:lnTo>
                    <a:lnTo>
                      <a:pt x="143" y="78"/>
                    </a:lnTo>
                    <a:lnTo>
                      <a:pt x="135" y="75"/>
                    </a:lnTo>
                    <a:lnTo>
                      <a:pt x="128" y="74"/>
                    </a:lnTo>
                    <a:lnTo>
                      <a:pt x="122" y="74"/>
                    </a:lnTo>
                    <a:lnTo>
                      <a:pt x="119" y="74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6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574" name="Freeform 94"/>
              <p:cNvSpPr>
                <a:spLocks/>
              </p:cNvSpPr>
              <p:nvPr/>
            </p:nvSpPr>
            <p:spPr bwMode="auto">
              <a:xfrm>
                <a:off x="2313" y="2535"/>
                <a:ext cx="1134" cy="75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2222" y="0"/>
                  </a:cxn>
                  <a:cxn ang="0">
                    <a:pos x="2268" y="66"/>
                  </a:cxn>
                  <a:cxn ang="0">
                    <a:pos x="30" y="151"/>
                  </a:cxn>
                  <a:cxn ang="0">
                    <a:pos x="0" y="36"/>
                  </a:cxn>
                </a:cxnLst>
                <a:rect l="0" t="0" r="r" b="b"/>
                <a:pathLst>
                  <a:path w="2268" h="151">
                    <a:moveTo>
                      <a:pt x="0" y="36"/>
                    </a:moveTo>
                    <a:lnTo>
                      <a:pt x="2222" y="0"/>
                    </a:lnTo>
                    <a:lnTo>
                      <a:pt x="2268" y="66"/>
                    </a:lnTo>
                    <a:lnTo>
                      <a:pt x="30" y="151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  <p:sp>
          <p:nvSpPr>
            <p:cNvPr id="20575" name="Text Box 95"/>
            <p:cNvSpPr txBox="1">
              <a:spLocks noChangeArrowheads="1"/>
            </p:cNvSpPr>
            <p:nvPr/>
          </p:nvSpPr>
          <p:spPr bwMode="auto">
            <a:xfrm>
              <a:off x="2494" y="3074"/>
              <a:ext cx="797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</a:rPr>
                <a:t>Auditor</a:t>
              </a: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4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nimBg="1"/>
      <p:bldP spid="20488" grpId="0" animBg="1"/>
      <p:bldP spid="20538" grpId="0" animBg="1"/>
      <p:bldP spid="20540" grpId="0" animBg="1"/>
      <p:bldP spid="20541" grpId="0" animBg="1"/>
      <p:bldP spid="20544" grpId="0" animBg="1"/>
      <p:bldP spid="20545" grpId="0" animBg="1"/>
      <p:bldP spid="20547" grpId="0" animBg="1"/>
      <p:bldP spid="205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AC7AB6F3-7B2E-4F6F-8A25-4946E230EA94}" type="slidenum">
              <a:rPr lang="en-US"/>
              <a:pPr/>
              <a:t>21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852488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: </a:t>
            </a:r>
            <a:r>
              <a:rPr lang="en-US" dirty="0"/>
              <a:t>Sum/Max auditing</a:t>
            </a:r>
          </a:p>
        </p:txBody>
      </p:sp>
      <p:sp>
        <p:nvSpPr>
          <p:cNvPr id="21520" name="AutoShape 16"/>
          <p:cNvSpPr>
            <a:spLocks noChangeArrowheads="1"/>
          </p:cNvSpPr>
          <p:nvPr/>
        </p:nvSpPr>
        <p:spPr bwMode="auto">
          <a:xfrm flipH="1">
            <a:off x="2032001" y="3686175"/>
            <a:ext cx="2847975" cy="768350"/>
          </a:xfrm>
          <a:prstGeom prst="cloudCallout">
            <a:avLst>
              <a:gd name="adj1" fmla="val 17722"/>
              <a:gd name="adj2" fmla="val 14131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/>
              <a:t>Oh well…</a:t>
            </a:r>
          </a:p>
        </p:txBody>
      </p:sp>
      <p:sp>
        <p:nvSpPr>
          <p:cNvPr id="21521" name="AutoShape 17"/>
          <p:cNvSpPr>
            <a:spLocks noChangeArrowheads="1"/>
          </p:cNvSpPr>
          <p:nvPr/>
        </p:nvSpPr>
        <p:spPr bwMode="auto">
          <a:xfrm flipH="1">
            <a:off x="1870076" y="1360488"/>
            <a:ext cx="4130675" cy="533400"/>
          </a:xfrm>
          <a:prstGeom prst="wedgeRoundRectCallout">
            <a:avLst>
              <a:gd name="adj1" fmla="val 22403"/>
              <a:gd name="adj2" fmla="val 121722"/>
              <a:gd name="adj3" fmla="val 1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400"/>
              <a:t>q1 = sum(d1,d2,d3)</a:t>
            </a:r>
          </a:p>
        </p:txBody>
      </p:sp>
      <p:sp>
        <p:nvSpPr>
          <p:cNvPr id="21522" name="AutoShape 18"/>
          <p:cNvSpPr>
            <a:spLocks noChangeArrowheads="1"/>
          </p:cNvSpPr>
          <p:nvPr/>
        </p:nvSpPr>
        <p:spPr bwMode="auto">
          <a:xfrm flipH="1">
            <a:off x="6348413" y="1879601"/>
            <a:ext cx="4070350" cy="511175"/>
          </a:xfrm>
          <a:prstGeom prst="wedgeRoundRectCallout">
            <a:avLst>
              <a:gd name="adj1" fmla="val -22699"/>
              <a:gd name="adj2" fmla="val 108074"/>
              <a:gd name="adj3" fmla="val 1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400"/>
              <a:t>sum(d1,d2,d3) = 15</a:t>
            </a:r>
          </a:p>
        </p:txBody>
      </p:sp>
      <p:sp>
        <p:nvSpPr>
          <p:cNvPr id="21523" name="AutoShape 19"/>
          <p:cNvSpPr>
            <a:spLocks noChangeArrowheads="1"/>
          </p:cNvSpPr>
          <p:nvPr/>
        </p:nvSpPr>
        <p:spPr bwMode="auto">
          <a:xfrm flipH="1">
            <a:off x="1901826" y="2454275"/>
            <a:ext cx="4130675" cy="533400"/>
          </a:xfrm>
          <a:prstGeom prst="wedgeRoundRectCallout">
            <a:avLst>
              <a:gd name="adj1" fmla="val 22213"/>
              <a:gd name="adj2" fmla="val 132440"/>
              <a:gd name="adj3" fmla="val 1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400"/>
              <a:t>q2 = max(d1,d2,d3)</a:t>
            </a:r>
          </a:p>
        </p:txBody>
      </p:sp>
      <p:sp>
        <p:nvSpPr>
          <p:cNvPr id="21524" name="AutoShape 20"/>
          <p:cNvSpPr>
            <a:spLocks noChangeArrowheads="1"/>
          </p:cNvSpPr>
          <p:nvPr/>
        </p:nvSpPr>
        <p:spPr bwMode="auto">
          <a:xfrm flipH="1">
            <a:off x="6305550" y="2987675"/>
            <a:ext cx="4070350" cy="1003300"/>
          </a:xfrm>
          <a:prstGeom prst="wedgeRoundRectCallout">
            <a:avLst>
              <a:gd name="adj1" fmla="val -5227"/>
              <a:gd name="adj2" fmla="val 154745"/>
              <a:gd name="adj3" fmla="val 1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400">
                <a:solidFill>
                  <a:schemeClr val="tx2"/>
                </a:solidFill>
              </a:rPr>
              <a:t>Denied </a:t>
            </a:r>
            <a:r>
              <a:rPr lang="en-US" sz="2400"/>
              <a:t>(the answer would cause privacy loss)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2146301" y="749300"/>
            <a:ext cx="7516813" cy="6340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200">
                <a:sym typeface="Symbol" pitchFamily="18" charset="2"/>
              </a:rPr>
              <a:t>d</a:t>
            </a:r>
            <a:r>
              <a:rPr lang="en-US" sz="2200" baseline="-25000">
                <a:sym typeface="Symbol" pitchFamily="18" charset="2"/>
              </a:rPr>
              <a:t>i</a:t>
            </a:r>
            <a:r>
              <a:rPr lang="en-US" sz="2200">
                <a:sym typeface="Symbol" pitchFamily="18" charset="2"/>
              </a:rPr>
              <a:t> real, sum/max queries, privacy breached if some d</a:t>
            </a:r>
            <a:r>
              <a:rPr lang="en-US" sz="2200" baseline="-25000">
                <a:sym typeface="Symbol" pitchFamily="18" charset="2"/>
              </a:rPr>
              <a:t>i</a:t>
            </a:r>
            <a:r>
              <a:rPr lang="en-US" sz="2200">
                <a:sym typeface="Symbol" pitchFamily="18" charset="2"/>
              </a:rPr>
              <a:t> learned</a:t>
            </a:r>
            <a:endParaRPr lang="en-US" sz="2200"/>
          </a:p>
        </p:txBody>
      </p:sp>
      <p:pic>
        <p:nvPicPr>
          <p:cNvPr id="21531" name="Picture 27" descr="t3exwqrf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451100" y="5346701"/>
            <a:ext cx="1587500" cy="1192213"/>
          </a:xfrm>
          <a:prstGeom prst="rect">
            <a:avLst/>
          </a:prstGeom>
          <a:noFill/>
        </p:spPr>
      </p:pic>
      <p:sp>
        <p:nvSpPr>
          <p:cNvPr id="21532" name="Line 28"/>
          <p:cNvSpPr>
            <a:spLocks noChangeShapeType="1"/>
          </p:cNvSpPr>
          <p:nvPr/>
        </p:nvSpPr>
        <p:spPr bwMode="auto">
          <a:xfrm flipH="1">
            <a:off x="4710114" y="5837238"/>
            <a:ext cx="18367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1533" name="Line 29"/>
          <p:cNvSpPr>
            <a:spLocks noChangeShapeType="1"/>
          </p:cNvSpPr>
          <p:nvPr/>
        </p:nvSpPr>
        <p:spPr bwMode="auto">
          <a:xfrm>
            <a:off x="4699000" y="6286500"/>
            <a:ext cx="18367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7261226" y="5068889"/>
            <a:ext cx="1800225" cy="1374775"/>
            <a:chOff x="2356" y="2587"/>
            <a:chExt cx="1134" cy="866"/>
          </a:xfrm>
        </p:grpSpPr>
        <p:grpSp>
          <p:nvGrpSpPr>
            <p:cNvPr id="3" name="Group 31"/>
            <p:cNvGrpSpPr>
              <a:grpSpLocks/>
            </p:cNvGrpSpPr>
            <p:nvPr/>
          </p:nvGrpSpPr>
          <p:grpSpPr bwMode="auto">
            <a:xfrm rot="21471682" flipH="1">
              <a:off x="2356" y="2587"/>
              <a:ext cx="1134" cy="866"/>
              <a:chOff x="2313" y="1744"/>
              <a:chExt cx="1134" cy="866"/>
            </a:xfrm>
          </p:grpSpPr>
          <p:sp>
            <p:nvSpPr>
              <p:cNvPr id="21536" name="Freeform 32"/>
              <p:cNvSpPr>
                <a:spLocks/>
              </p:cNvSpPr>
              <p:nvPr/>
            </p:nvSpPr>
            <p:spPr bwMode="auto">
              <a:xfrm>
                <a:off x="2354" y="1744"/>
                <a:ext cx="973" cy="808"/>
              </a:xfrm>
              <a:custGeom>
                <a:avLst/>
                <a:gdLst/>
                <a:ahLst/>
                <a:cxnLst>
                  <a:cxn ang="0">
                    <a:pos x="288" y="871"/>
                  </a:cxn>
                  <a:cxn ang="0">
                    <a:pos x="302" y="1023"/>
                  </a:cxn>
                  <a:cxn ang="0">
                    <a:pos x="346" y="1091"/>
                  </a:cxn>
                  <a:cxn ang="0">
                    <a:pos x="394" y="1010"/>
                  </a:cxn>
                  <a:cxn ang="0">
                    <a:pos x="435" y="865"/>
                  </a:cxn>
                  <a:cxn ang="0">
                    <a:pos x="509" y="789"/>
                  </a:cxn>
                  <a:cxn ang="0">
                    <a:pos x="614" y="766"/>
                  </a:cxn>
                  <a:cxn ang="0">
                    <a:pos x="684" y="731"/>
                  </a:cxn>
                  <a:cxn ang="0">
                    <a:pos x="732" y="694"/>
                  </a:cxn>
                  <a:cxn ang="0">
                    <a:pos x="783" y="689"/>
                  </a:cxn>
                  <a:cxn ang="0">
                    <a:pos x="783" y="672"/>
                  </a:cxn>
                  <a:cxn ang="0">
                    <a:pos x="762" y="610"/>
                  </a:cxn>
                  <a:cxn ang="0">
                    <a:pos x="714" y="493"/>
                  </a:cxn>
                  <a:cxn ang="0">
                    <a:pos x="694" y="378"/>
                  </a:cxn>
                  <a:cxn ang="0">
                    <a:pos x="694" y="184"/>
                  </a:cxn>
                  <a:cxn ang="0">
                    <a:pos x="816" y="26"/>
                  </a:cxn>
                  <a:cxn ang="0">
                    <a:pos x="940" y="2"/>
                  </a:cxn>
                  <a:cxn ang="0">
                    <a:pos x="1025" y="24"/>
                  </a:cxn>
                  <a:cxn ang="0">
                    <a:pos x="1163" y="218"/>
                  </a:cxn>
                  <a:cxn ang="0">
                    <a:pos x="1175" y="443"/>
                  </a:cxn>
                  <a:cxn ang="0">
                    <a:pos x="1182" y="481"/>
                  </a:cxn>
                  <a:cxn ang="0">
                    <a:pos x="1239" y="495"/>
                  </a:cxn>
                  <a:cxn ang="0">
                    <a:pos x="1299" y="535"/>
                  </a:cxn>
                  <a:cxn ang="0">
                    <a:pos x="1375" y="565"/>
                  </a:cxn>
                  <a:cxn ang="0">
                    <a:pos x="1505" y="614"/>
                  </a:cxn>
                  <a:cxn ang="0">
                    <a:pos x="1579" y="644"/>
                  </a:cxn>
                  <a:cxn ang="0">
                    <a:pos x="1711" y="681"/>
                  </a:cxn>
                  <a:cxn ang="0">
                    <a:pos x="1769" y="711"/>
                  </a:cxn>
                  <a:cxn ang="0">
                    <a:pos x="1810" y="813"/>
                  </a:cxn>
                  <a:cxn ang="0">
                    <a:pos x="1869" y="956"/>
                  </a:cxn>
                  <a:cxn ang="0">
                    <a:pos x="1920" y="1237"/>
                  </a:cxn>
                  <a:cxn ang="0">
                    <a:pos x="453" y="1616"/>
                  </a:cxn>
                  <a:cxn ang="0">
                    <a:pos x="291" y="1574"/>
                  </a:cxn>
                  <a:cxn ang="0">
                    <a:pos x="228" y="1577"/>
                  </a:cxn>
                  <a:cxn ang="0">
                    <a:pos x="136" y="1580"/>
                  </a:cxn>
                  <a:cxn ang="0">
                    <a:pos x="70" y="1522"/>
                  </a:cxn>
                  <a:cxn ang="0">
                    <a:pos x="38" y="1448"/>
                  </a:cxn>
                  <a:cxn ang="0">
                    <a:pos x="14" y="1248"/>
                  </a:cxn>
                  <a:cxn ang="0">
                    <a:pos x="10" y="1050"/>
                  </a:cxn>
                  <a:cxn ang="0">
                    <a:pos x="59" y="899"/>
                  </a:cxn>
                  <a:cxn ang="0">
                    <a:pos x="91" y="678"/>
                  </a:cxn>
                  <a:cxn ang="0">
                    <a:pos x="120" y="565"/>
                  </a:cxn>
                  <a:cxn ang="0">
                    <a:pos x="158" y="511"/>
                  </a:cxn>
                  <a:cxn ang="0">
                    <a:pos x="226" y="472"/>
                  </a:cxn>
                  <a:cxn ang="0">
                    <a:pos x="252" y="443"/>
                  </a:cxn>
                  <a:cxn ang="0">
                    <a:pos x="310" y="421"/>
                  </a:cxn>
                  <a:cxn ang="0">
                    <a:pos x="366" y="416"/>
                  </a:cxn>
                  <a:cxn ang="0">
                    <a:pos x="407" y="434"/>
                  </a:cxn>
                  <a:cxn ang="0">
                    <a:pos x="456" y="456"/>
                  </a:cxn>
                  <a:cxn ang="0">
                    <a:pos x="465" y="484"/>
                  </a:cxn>
                  <a:cxn ang="0">
                    <a:pos x="405" y="484"/>
                  </a:cxn>
                  <a:cxn ang="0">
                    <a:pos x="364" y="484"/>
                  </a:cxn>
                  <a:cxn ang="0">
                    <a:pos x="362" y="488"/>
                  </a:cxn>
                  <a:cxn ang="0">
                    <a:pos x="395" y="499"/>
                  </a:cxn>
                  <a:cxn ang="0">
                    <a:pos x="426" y="535"/>
                  </a:cxn>
                  <a:cxn ang="0">
                    <a:pos x="441" y="572"/>
                  </a:cxn>
                  <a:cxn ang="0">
                    <a:pos x="402" y="570"/>
                  </a:cxn>
                  <a:cxn ang="0">
                    <a:pos x="385" y="613"/>
                  </a:cxn>
                  <a:cxn ang="0">
                    <a:pos x="381" y="671"/>
                  </a:cxn>
                  <a:cxn ang="0">
                    <a:pos x="305" y="780"/>
                  </a:cxn>
                </a:cxnLst>
                <a:rect l="0" t="0" r="r" b="b"/>
                <a:pathLst>
                  <a:path w="1945" h="1616">
                    <a:moveTo>
                      <a:pt x="288" y="784"/>
                    </a:moveTo>
                    <a:lnTo>
                      <a:pt x="276" y="795"/>
                    </a:lnTo>
                    <a:lnTo>
                      <a:pt x="273" y="815"/>
                    </a:lnTo>
                    <a:lnTo>
                      <a:pt x="273" y="837"/>
                    </a:lnTo>
                    <a:lnTo>
                      <a:pt x="273" y="848"/>
                    </a:lnTo>
                    <a:lnTo>
                      <a:pt x="288" y="871"/>
                    </a:lnTo>
                    <a:lnTo>
                      <a:pt x="288" y="948"/>
                    </a:lnTo>
                    <a:lnTo>
                      <a:pt x="288" y="950"/>
                    </a:lnTo>
                    <a:lnTo>
                      <a:pt x="290" y="956"/>
                    </a:lnTo>
                    <a:lnTo>
                      <a:pt x="293" y="967"/>
                    </a:lnTo>
                    <a:lnTo>
                      <a:pt x="296" y="986"/>
                    </a:lnTo>
                    <a:lnTo>
                      <a:pt x="302" y="1023"/>
                    </a:lnTo>
                    <a:lnTo>
                      <a:pt x="308" y="1076"/>
                    </a:lnTo>
                    <a:lnTo>
                      <a:pt x="313" y="1119"/>
                    </a:lnTo>
                    <a:lnTo>
                      <a:pt x="319" y="1131"/>
                    </a:lnTo>
                    <a:lnTo>
                      <a:pt x="324" y="1122"/>
                    </a:lnTo>
                    <a:lnTo>
                      <a:pt x="333" y="1107"/>
                    </a:lnTo>
                    <a:lnTo>
                      <a:pt x="346" y="1091"/>
                    </a:lnTo>
                    <a:lnTo>
                      <a:pt x="358" y="1072"/>
                    </a:lnTo>
                    <a:lnTo>
                      <a:pt x="372" y="1055"/>
                    </a:lnTo>
                    <a:lnTo>
                      <a:pt x="384" y="1040"/>
                    </a:lnTo>
                    <a:lnTo>
                      <a:pt x="391" y="1030"/>
                    </a:lnTo>
                    <a:lnTo>
                      <a:pt x="394" y="1026"/>
                    </a:lnTo>
                    <a:lnTo>
                      <a:pt x="394" y="1010"/>
                    </a:lnTo>
                    <a:lnTo>
                      <a:pt x="395" y="975"/>
                    </a:lnTo>
                    <a:lnTo>
                      <a:pt x="396" y="936"/>
                    </a:lnTo>
                    <a:lnTo>
                      <a:pt x="400" y="911"/>
                    </a:lnTo>
                    <a:lnTo>
                      <a:pt x="405" y="901"/>
                    </a:lnTo>
                    <a:lnTo>
                      <a:pt x="418" y="884"/>
                    </a:lnTo>
                    <a:lnTo>
                      <a:pt x="435" y="865"/>
                    </a:lnTo>
                    <a:lnTo>
                      <a:pt x="454" y="843"/>
                    </a:lnTo>
                    <a:lnTo>
                      <a:pt x="473" y="823"/>
                    </a:lnTo>
                    <a:lnTo>
                      <a:pt x="488" y="805"/>
                    </a:lnTo>
                    <a:lnTo>
                      <a:pt x="500" y="793"/>
                    </a:lnTo>
                    <a:lnTo>
                      <a:pt x="505" y="789"/>
                    </a:lnTo>
                    <a:lnTo>
                      <a:pt x="509" y="789"/>
                    </a:lnTo>
                    <a:lnTo>
                      <a:pt x="521" y="787"/>
                    </a:lnTo>
                    <a:lnTo>
                      <a:pt x="537" y="784"/>
                    </a:lnTo>
                    <a:lnTo>
                      <a:pt x="556" y="781"/>
                    </a:lnTo>
                    <a:lnTo>
                      <a:pt x="577" y="777"/>
                    </a:lnTo>
                    <a:lnTo>
                      <a:pt x="597" y="772"/>
                    </a:lnTo>
                    <a:lnTo>
                      <a:pt x="614" y="766"/>
                    </a:lnTo>
                    <a:lnTo>
                      <a:pt x="626" y="760"/>
                    </a:lnTo>
                    <a:lnTo>
                      <a:pt x="635" y="754"/>
                    </a:lnTo>
                    <a:lnTo>
                      <a:pt x="646" y="747"/>
                    </a:lnTo>
                    <a:lnTo>
                      <a:pt x="659" y="742"/>
                    </a:lnTo>
                    <a:lnTo>
                      <a:pt x="672" y="736"/>
                    </a:lnTo>
                    <a:lnTo>
                      <a:pt x="684" y="731"/>
                    </a:lnTo>
                    <a:lnTo>
                      <a:pt x="696" y="725"/>
                    </a:lnTo>
                    <a:lnTo>
                      <a:pt x="706" y="721"/>
                    </a:lnTo>
                    <a:lnTo>
                      <a:pt x="714" y="716"/>
                    </a:lnTo>
                    <a:lnTo>
                      <a:pt x="726" y="707"/>
                    </a:lnTo>
                    <a:lnTo>
                      <a:pt x="730" y="699"/>
                    </a:lnTo>
                    <a:lnTo>
                      <a:pt x="732" y="694"/>
                    </a:lnTo>
                    <a:lnTo>
                      <a:pt x="732" y="692"/>
                    </a:lnTo>
                    <a:lnTo>
                      <a:pt x="735" y="692"/>
                    </a:lnTo>
                    <a:lnTo>
                      <a:pt x="743" y="691"/>
                    </a:lnTo>
                    <a:lnTo>
                      <a:pt x="756" y="690"/>
                    </a:lnTo>
                    <a:lnTo>
                      <a:pt x="770" y="689"/>
                    </a:lnTo>
                    <a:lnTo>
                      <a:pt x="783" y="689"/>
                    </a:lnTo>
                    <a:lnTo>
                      <a:pt x="794" y="687"/>
                    </a:lnTo>
                    <a:lnTo>
                      <a:pt x="802" y="686"/>
                    </a:lnTo>
                    <a:lnTo>
                      <a:pt x="803" y="686"/>
                    </a:lnTo>
                    <a:lnTo>
                      <a:pt x="796" y="684"/>
                    </a:lnTo>
                    <a:lnTo>
                      <a:pt x="789" y="679"/>
                    </a:lnTo>
                    <a:lnTo>
                      <a:pt x="783" y="672"/>
                    </a:lnTo>
                    <a:lnTo>
                      <a:pt x="779" y="663"/>
                    </a:lnTo>
                    <a:lnTo>
                      <a:pt x="774" y="654"/>
                    </a:lnTo>
                    <a:lnTo>
                      <a:pt x="771" y="644"/>
                    </a:lnTo>
                    <a:lnTo>
                      <a:pt x="767" y="634"/>
                    </a:lnTo>
                    <a:lnTo>
                      <a:pt x="765" y="628"/>
                    </a:lnTo>
                    <a:lnTo>
                      <a:pt x="762" y="610"/>
                    </a:lnTo>
                    <a:lnTo>
                      <a:pt x="758" y="587"/>
                    </a:lnTo>
                    <a:lnTo>
                      <a:pt x="752" y="563"/>
                    </a:lnTo>
                    <a:lnTo>
                      <a:pt x="742" y="540"/>
                    </a:lnTo>
                    <a:lnTo>
                      <a:pt x="730" y="519"/>
                    </a:lnTo>
                    <a:lnTo>
                      <a:pt x="720" y="503"/>
                    </a:lnTo>
                    <a:lnTo>
                      <a:pt x="714" y="493"/>
                    </a:lnTo>
                    <a:lnTo>
                      <a:pt x="712" y="488"/>
                    </a:lnTo>
                    <a:lnTo>
                      <a:pt x="710" y="470"/>
                    </a:lnTo>
                    <a:lnTo>
                      <a:pt x="704" y="444"/>
                    </a:lnTo>
                    <a:lnTo>
                      <a:pt x="697" y="418"/>
                    </a:lnTo>
                    <a:lnTo>
                      <a:pt x="695" y="396"/>
                    </a:lnTo>
                    <a:lnTo>
                      <a:pt x="694" y="378"/>
                    </a:lnTo>
                    <a:lnTo>
                      <a:pt x="690" y="357"/>
                    </a:lnTo>
                    <a:lnTo>
                      <a:pt x="686" y="336"/>
                    </a:lnTo>
                    <a:lnTo>
                      <a:pt x="684" y="314"/>
                    </a:lnTo>
                    <a:lnTo>
                      <a:pt x="686" y="279"/>
                    </a:lnTo>
                    <a:lnTo>
                      <a:pt x="690" y="229"/>
                    </a:lnTo>
                    <a:lnTo>
                      <a:pt x="694" y="184"/>
                    </a:lnTo>
                    <a:lnTo>
                      <a:pt x="695" y="165"/>
                    </a:lnTo>
                    <a:lnTo>
                      <a:pt x="718" y="124"/>
                    </a:lnTo>
                    <a:lnTo>
                      <a:pt x="742" y="91"/>
                    </a:lnTo>
                    <a:lnTo>
                      <a:pt x="766" y="64"/>
                    </a:lnTo>
                    <a:lnTo>
                      <a:pt x="792" y="43"/>
                    </a:lnTo>
                    <a:lnTo>
                      <a:pt x="816" y="26"/>
                    </a:lnTo>
                    <a:lnTo>
                      <a:pt x="840" y="15"/>
                    </a:lnTo>
                    <a:lnTo>
                      <a:pt x="863" y="7"/>
                    </a:lnTo>
                    <a:lnTo>
                      <a:pt x="885" y="2"/>
                    </a:lnTo>
                    <a:lnTo>
                      <a:pt x="906" y="0"/>
                    </a:lnTo>
                    <a:lnTo>
                      <a:pt x="924" y="0"/>
                    </a:lnTo>
                    <a:lnTo>
                      <a:pt x="940" y="2"/>
                    </a:lnTo>
                    <a:lnTo>
                      <a:pt x="955" y="5"/>
                    </a:lnTo>
                    <a:lnTo>
                      <a:pt x="967" y="8"/>
                    </a:lnTo>
                    <a:lnTo>
                      <a:pt x="976" y="10"/>
                    </a:lnTo>
                    <a:lnTo>
                      <a:pt x="981" y="13"/>
                    </a:lnTo>
                    <a:lnTo>
                      <a:pt x="983" y="14"/>
                    </a:lnTo>
                    <a:lnTo>
                      <a:pt x="1025" y="24"/>
                    </a:lnTo>
                    <a:lnTo>
                      <a:pt x="1062" y="43"/>
                    </a:lnTo>
                    <a:lnTo>
                      <a:pt x="1092" y="68"/>
                    </a:lnTo>
                    <a:lnTo>
                      <a:pt x="1118" y="99"/>
                    </a:lnTo>
                    <a:lnTo>
                      <a:pt x="1137" y="136"/>
                    </a:lnTo>
                    <a:lnTo>
                      <a:pt x="1152" y="175"/>
                    </a:lnTo>
                    <a:lnTo>
                      <a:pt x="1163" y="218"/>
                    </a:lnTo>
                    <a:lnTo>
                      <a:pt x="1171" y="260"/>
                    </a:lnTo>
                    <a:lnTo>
                      <a:pt x="1175" y="303"/>
                    </a:lnTo>
                    <a:lnTo>
                      <a:pt x="1178" y="343"/>
                    </a:lnTo>
                    <a:lnTo>
                      <a:pt x="1178" y="381"/>
                    </a:lnTo>
                    <a:lnTo>
                      <a:pt x="1178" y="416"/>
                    </a:lnTo>
                    <a:lnTo>
                      <a:pt x="1175" y="443"/>
                    </a:lnTo>
                    <a:lnTo>
                      <a:pt x="1174" y="465"/>
                    </a:lnTo>
                    <a:lnTo>
                      <a:pt x="1173" y="480"/>
                    </a:lnTo>
                    <a:lnTo>
                      <a:pt x="1172" y="485"/>
                    </a:lnTo>
                    <a:lnTo>
                      <a:pt x="1173" y="485"/>
                    </a:lnTo>
                    <a:lnTo>
                      <a:pt x="1176" y="482"/>
                    </a:lnTo>
                    <a:lnTo>
                      <a:pt x="1182" y="481"/>
                    </a:lnTo>
                    <a:lnTo>
                      <a:pt x="1189" y="480"/>
                    </a:lnTo>
                    <a:lnTo>
                      <a:pt x="1198" y="479"/>
                    </a:lnTo>
                    <a:lnTo>
                      <a:pt x="1208" y="480"/>
                    </a:lnTo>
                    <a:lnTo>
                      <a:pt x="1218" y="484"/>
                    </a:lnTo>
                    <a:lnTo>
                      <a:pt x="1228" y="488"/>
                    </a:lnTo>
                    <a:lnTo>
                      <a:pt x="1239" y="495"/>
                    </a:lnTo>
                    <a:lnTo>
                      <a:pt x="1249" y="502"/>
                    </a:lnTo>
                    <a:lnTo>
                      <a:pt x="1259" y="509"/>
                    </a:lnTo>
                    <a:lnTo>
                      <a:pt x="1270" y="516"/>
                    </a:lnTo>
                    <a:lnTo>
                      <a:pt x="1280" y="523"/>
                    </a:lnTo>
                    <a:lnTo>
                      <a:pt x="1289" y="530"/>
                    </a:lnTo>
                    <a:lnTo>
                      <a:pt x="1299" y="535"/>
                    </a:lnTo>
                    <a:lnTo>
                      <a:pt x="1308" y="540"/>
                    </a:lnTo>
                    <a:lnTo>
                      <a:pt x="1315" y="544"/>
                    </a:lnTo>
                    <a:lnTo>
                      <a:pt x="1325" y="547"/>
                    </a:lnTo>
                    <a:lnTo>
                      <a:pt x="1339" y="553"/>
                    </a:lnTo>
                    <a:lnTo>
                      <a:pt x="1356" y="558"/>
                    </a:lnTo>
                    <a:lnTo>
                      <a:pt x="1375" y="565"/>
                    </a:lnTo>
                    <a:lnTo>
                      <a:pt x="1395" y="573"/>
                    </a:lnTo>
                    <a:lnTo>
                      <a:pt x="1417" y="582"/>
                    </a:lnTo>
                    <a:lnTo>
                      <a:pt x="1440" y="590"/>
                    </a:lnTo>
                    <a:lnTo>
                      <a:pt x="1462" y="598"/>
                    </a:lnTo>
                    <a:lnTo>
                      <a:pt x="1484" y="606"/>
                    </a:lnTo>
                    <a:lnTo>
                      <a:pt x="1505" y="614"/>
                    </a:lnTo>
                    <a:lnTo>
                      <a:pt x="1523" y="621"/>
                    </a:lnTo>
                    <a:lnTo>
                      <a:pt x="1539" y="626"/>
                    </a:lnTo>
                    <a:lnTo>
                      <a:pt x="1553" y="632"/>
                    </a:lnTo>
                    <a:lnTo>
                      <a:pt x="1563" y="636"/>
                    </a:lnTo>
                    <a:lnTo>
                      <a:pt x="1568" y="639"/>
                    </a:lnTo>
                    <a:lnTo>
                      <a:pt x="1579" y="644"/>
                    </a:lnTo>
                    <a:lnTo>
                      <a:pt x="1596" y="649"/>
                    </a:lnTo>
                    <a:lnTo>
                      <a:pt x="1618" y="655"/>
                    </a:lnTo>
                    <a:lnTo>
                      <a:pt x="1642" y="662"/>
                    </a:lnTo>
                    <a:lnTo>
                      <a:pt x="1667" y="669"/>
                    </a:lnTo>
                    <a:lnTo>
                      <a:pt x="1690" y="675"/>
                    </a:lnTo>
                    <a:lnTo>
                      <a:pt x="1711" y="681"/>
                    </a:lnTo>
                    <a:lnTo>
                      <a:pt x="1725" y="685"/>
                    </a:lnTo>
                    <a:lnTo>
                      <a:pt x="1735" y="689"/>
                    </a:lnTo>
                    <a:lnTo>
                      <a:pt x="1745" y="693"/>
                    </a:lnTo>
                    <a:lnTo>
                      <a:pt x="1753" y="697"/>
                    </a:lnTo>
                    <a:lnTo>
                      <a:pt x="1761" y="702"/>
                    </a:lnTo>
                    <a:lnTo>
                      <a:pt x="1769" y="711"/>
                    </a:lnTo>
                    <a:lnTo>
                      <a:pt x="1776" y="721"/>
                    </a:lnTo>
                    <a:lnTo>
                      <a:pt x="1781" y="735"/>
                    </a:lnTo>
                    <a:lnTo>
                      <a:pt x="1788" y="754"/>
                    </a:lnTo>
                    <a:lnTo>
                      <a:pt x="1795" y="775"/>
                    </a:lnTo>
                    <a:lnTo>
                      <a:pt x="1802" y="795"/>
                    </a:lnTo>
                    <a:lnTo>
                      <a:pt x="1810" y="813"/>
                    </a:lnTo>
                    <a:lnTo>
                      <a:pt x="1818" y="831"/>
                    </a:lnTo>
                    <a:lnTo>
                      <a:pt x="1828" y="851"/>
                    </a:lnTo>
                    <a:lnTo>
                      <a:pt x="1838" y="873"/>
                    </a:lnTo>
                    <a:lnTo>
                      <a:pt x="1848" y="896"/>
                    </a:lnTo>
                    <a:lnTo>
                      <a:pt x="1859" y="922"/>
                    </a:lnTo>
                    <a:lnTo>
                      <a:pt x="1869" y="956"/>
                    </a:lnTo>
                    <a:lnTo>
                      <a:pt x="1878" y="996"/>
                    </a:lnTo>
                    <a:lnTo>
                      <a:pt x="1888" y="1042"/>
                    </a:lnTo>
                    <a:lnTo>
                      <a:pt x="1896" y="1092"/>
                    </a:lnTo>
                    <a:lnTo>
                      <a:pt x="1904" y="1142"/>
                    </a:lnTo>
                    <a:lnTo>
                      <a:pt x="1912" y="1192"/>
                    </a:lnTo>
                    <a:lnTo>
                      <a:pt x="1920" y="1237"/>
                    </a:lnTo>
                    <a:lnTo>
                      <a:pt x="1928" y="1275"/>
                    </a:lnTo>
                    <a:lnTo>
                      <a:pt x="1941" y="1362"/>
                    </a:lnTo>
                    <a:lnTo>
                      <a:pt x="1945" y="1463"/>
                    </a:lnTo>
                    <a:lnTo>
                      <a:pt x="1945" y="1547"/>
                    </a:lnTo>
                    <a:lnTo>
                      <a:pt x="1945" y="1581"/>
                    </a:lnTo>
                    <a:lnTo>
                      <a:pt x="453" y="1616"/>
                    </a:lnTo>
                    <a:lnTo>
                      <a:pt x="457" y="1575"/>
                    </a:lnTo>
                    <a:lnTo>
                      <a:pt x="457" y="1477"/>
                    </a:lnTo>
                    <a:lnTo>
                      <a:pt x="342" y="1558"/>
                    </a:lnTo>
                    <a:lnTo>
                      <a:pt x="327" y="1565"/>
                    </a:lnTo>
                    <a:lnTo>
                      <a:pt x="310" y="1571"/>
                    </a:lnTo>
                    <a:lnTo>
                      <a:pt x="291" y="1574"/>
                    </a:lnTo>
                    <a:lnTo>
                      <a:pt x="274" y="1575"/>
                    </a:lnTo>
                    <a:lnTo>
                      <a:pt x="257" y="1577"/>
                    </a:lnTo>
                    <a:lnTo>
                      <a:pt x="244" y="1575"/>
                    </a:lnTo>
                    <a:lnTo>
                      <a:pt x="235" y="1575"/>
                    </a:lnTo>
                    <a:lnTo>
                      <a:pt x="231" y="1575"/>
                    </a:lnTo>
                    <a:lnTo>
                      <a:pt x="228" y="1577"/>
                    </a:lnTo>
                    <a:lnTo>
                      <a:pt x="216" y="1578"/>
                    </a:lnTo>
                    <a:lnTo>
                      <a:pt x="202" y="1580"/>
                    </a:lnTo>
                    <a:lnTo>
                      <a:pt x="184" y="1582"/>
                    </a:lnTo>
                    <a:lnTo>
                      <a:pt x="166" y="1583"/>
                    </a:lnTo>
                    <a:lnTo>
                      <a:pt x="148" y="1582"/>
                    </a:lnTo>
                    <a:lnTo>
                      <a:pt x="136" y="1580"/>
                    </a:lnTo>
                    <a:lnTo>
                      <a:pt x="128" y="1575"/>
                    </a:lnTo>
                    <a:lnTo>
                      <a:pt x="121" y="1567"/>
                    </a:lnTo>
                    <a:lnTo>
                      <a:pt x="110" y="1557"/>
                    </a:lnTo>
                    <a:lnTo>
                      <a:pt x="97" y="1545"/>
                    </a:lnTo>
                    <a:lnTo>
                      <a:pt x="83" y="1534"/>
                    </a:lnTo>
                    <a:lnTo>
                      <a:pt x="70" y="1522"/>
                    </a:lnTo>
                    <a:lnTo>
                      <a:pt x="59" y="1513"/>
                    </a:lnTo>
                    <a:lnTo>
                      <a:pt x="51" y="1507"/>
                    </a:lnTo>
                    <a:lnTo>
                      <a:pt x="47" y="1505"/>
                    </a:lnTo>
                    <a:lnTo>
                      <a:pt x="45" y="1496"/>
                    </a:lnTo>
                    <a:lnTo>
                      <a:pt x="41" y="1474"/>
                    </a:lnTo>
                    <a:lnTo>
                      <a:pt x="38" y="1448"/>
                    </a:lnTo>
                    <a:lnTo>
                      <a:pt x="36" y="1426"/>
                    </a:lnTo>
                    <a:lnTo>
                      <a:pt x="34" y="1410"/>
                    </a:lnTo>
                    <a:lnTo>
                      <a:pt x="31" y="1378"/>
                    </a:lnTo>
                    <a:lnTo>
                      <a:pt x="26" y="1339"/>
                    </a:lnTo>
                    <a:lnTo>
                      <a:pt x="19" y="1294"/>
                    </a:lnTo>
                    <a:lnTo>
                      <a:pt x="14" y="1248"/>
                    </a:lnTo>
                    <a:lnTo>
                      <a:pt x="8" y="1206"/>
                    </a:lnTo>
                    <a:lnTo>
                      <a:pt x="3" y="1169"/>
                    </a:lnTo>
                    <a:lnTo>
                      <a:pt x="0" y="1142"/>
                    </a:lnTo>
                    <a:lnTo>
                      <a:pt x="0" y="1118"/>
                    </a:lnTo>
                    <a:lnTo>
                      <a:pt x="4" y="1086"/>
                    </a:lnTo>
                    <a:lnTo>
                      <a:pt x="10" y="1050"/>
                    </a:lnTo>
                    <a:lnTo>
                      <a:pt x="18" y="1013"/>
                    </a:lnTo>
                    <a:lnTo>
                      <a:pt x="26" y="979"/>
                    </a:lnTo>
                    <a:lnTo>
                      <a:pt x="34" y="950"/>
                    </a:lnTo>
                    <a:lnTo>
                      <a:pt x="39" y="929"/>
                    </a:lnTo>
                    <a:lnTo>
                      <a:pt x="41" y="922"/>
                    </a:lnTo>
                    <a:lnTo>
                      <a:pt x="59" y="899"/>
                    </a:lnTo>
                    <a:lnTo>
                      <a:pt x="60" y="851"/>
                    </a:lnTo>
                    <a:lnTo>
                      <a:pt x="87" y="848"/>
                    </a:lnTo>
                    <a:lnTo>
                      <a:pt x="99" y="766"/>
                    </a:lnTo>
                    <a:lnTo>
                      <a:pt x="97" y="752"/>
                    </a:lnTo>
                    <a:lnTo>
                      <a:pt x="92" y="719"/>
                    </a:lnTo>
                    <a:lnTo>
                      <a:pt x="91" y="678"/>
                    </a:lnTo>
                    <a:lnTo>
                      <a:pt x="100" y="643"/>
                    </a:lnTo>
                    <a:lnTo>
                      <a:pt x="107" y="628"/>
                    </a:lnTo>
                    <a:lnTo>
                      <a:pt x="112" y="611"/>
                    </a:lnTo>
                    <a:lnTo>
                      <a:pt x="114" y="595"/>
                    </a:lnTo>
                    <a:lnTo>
                      <a:pt x="117" y="580"/>
                    </a:lnTo>
                    <a:lnTo>
                      <a:pt x="120" y="565"/>
                    </a:lnTo>
                    <a:lnTo>
                      <a:pt x="123" y="554"/>
                    </a:lnTo>
                    <a:lnTo>
                      <a:pt x="129" y="544"/>
                    </a:lnTo>
                    <a:lnTo>
                      <a:pt x="136" y="537"/>
                    </a:lnTo>
                    <a:lnTo>
                      <a:pt x="144" y="530"/>
                    </a:lnTo>
                    <a:lnTo>
                      <a:pt x="151" y="522"/>
                    </a:lnTo>
                    <a:lnTo>
                      <a:pt x="158" y="511"/>
                    </a:lnTo>
                    <a:lnTo>
                      <a:pt x="165" y="500"/>
                    </a:lnTo>
                    <a:lnTo>
                      <a:pt x="173" y="491"/>
                    </a:lnTo>
                    <a:lnTo>
                      <a:pt x="183" y="481"/>
                    </a:lnTo>
                    <a:lnTo>
                      <a:pt x="196" y="476"/>
                    </a:lnTo>
                    <a:lnTo>
                      <a:pt x="211" y="473"/>
                    </a:lnTo>
                    <a:lnTo>
                      <a:pt x="226" y="472"/>
                    </a:lnTo>
                    <a:lnTo>
                      <a:pt x="237" y="469"/>
                    </a:lnTo>
                    <a:lnTo>
                      <a:pt x="244" y="463"/>
                    </a:lnTo>
                    <a:lnTo>
                      <a:pt x="249" y="457"/>
                    </a:lnTo>
                    <a:lnTo>
                      <a:pt x="251" y="453"/>
                    </a:lnTo>
                    <a:lnTo>
                      <a:pt x="252" y="447"/>
                    </a:lnTo>
                    <a:lnTo>
                      <a:pt x="252" y="443"/>
                    </a:lnTo>
                    <a:lnTo>
                      <a:pt x="252" y="442"/>
                    </a:lnTo>
                    <a:lnTo>
                      <a:pt x="256" y="441"/>
                    </a:lnTo>
                    <a:lnTo>
                      <a:pt x="265" y="438"/>
                    </a:lnTo>
                    <a:lnTo>
                      <a:pt x="278" y="432"/>
                    </a:lnTo>
                    <a:lnTo>
                      <a:pt x="294" y="426"/>
                    </a:lnTo>
                    <a:lnTo>
                      <a:pt x="310" y="421"/>
                    </a:lnTo>
                    <a:lnTo>
                      <a:pt x="325" y="416"/>
                    </a:lnTo>
                    <a:lnTo>
                      <a:pt x="337" y="412"/>
                    </a:lnTo>
                    <a:lnTo>
                      <a:pt x="346" y="411"/>
                    </a:lnTo>
                    <a:lnTo>
                      <a:pt x="352" y="412"/>
                    </a:lnTo>
                    <a:lnTo>
                      <a:pt x="359" y="413"/>
                    </a:lnTo>
                    <a:lnTo>
                      <a:pt x="366" y="416"/>
                    </a:lnTo>
                    <a:lnTo>
                      <a:pt x="374" y="419"/>
                    </a:lnTo>
                    <a:lnTo>
                      <a:pt x="382" y="423"/>
                    </a:lnTo>
                    <a:lnTo>
                      <a:pt x="389" y="426"/>
                    </a:lnTo>
                    <a:lnTo>
                      <a:pt x="395" y="430"/>
                    </a:lnTo>
                    <a:lnTo>
                      <a:pt x="401" y="432"/>
                    </a:lnTo>
                    <a:lnTo>
                      <a:pt x="407" y="434"/>
                    </a:lnTo>
                    <a:lnTo>
                      <a:pt x="414" y="438"/>
                    </a:lnTo>
                    <a:lnTo>
                      <a:pt x="422" y="442"/>
                    </a:lnTo>
                    <a:lnTo>
                      <a:pt x="431" y="446"/>
                    </a:lnTo>
                    <a:lnTo>
                      <a:pt x="440" y="450"/>
                    </a:lnTo>
                    <a:lnTo>
                      <a:pt x="448" y="454"/>
                    </a:lnTo>
                    <a:lnTo>
                      <a:pt x="456" y="456"/>
                    </a:lnTo>
                    <a:lnTo>
                      <a:pt x="463" y="457"/>
                    </a:lnTo>
                    <a:lnTo>
                      <a:pt x="464" y="459"/>
                    </a:lnTo>
                    <a:lnTo>
                      <a:pt x="465" y="464"/>
                    </a:lnTo>
                    <a:lnTo>
                      <a:pt x="468" y="470"/>
                    </a:lnTo>
                    <a:lnTo>
                      <a:pt x="468" y="477"/>
                    </a:lnTo>
                    <a:lnTo>
                      <a:pt x="465" y="484"/>
                    </a:lnTo>
                    <a:lnTo>
                      <a:pt x="458" y="489"/>
                    </a:lnTo>
                    <a:lnTo>
                      <a:pt x="447" y="493"/>
                    </a:lnTo>
                    <a:lnTo>
                      <a:pt x="430" y="493"/>
                    </a:lnTo>
                    <a:lnTo>
                      <a:pt x="426" y="492"/>
                    </a:lnTo>
                    <a:lnTo>
                      <a:pt x="417" y="487"/>
                    </a:lnTo>
                    <a:lnTo>
                      <a:pt x="405" y="484"/>
                    </a:lnTo>
                    <a:lnTo>
                      <a:pt x="396" y="480"/>
                    </a:lnTo>
                    <a:lnTo>
                      <a:pt x="392" y="480"/>
                    </a:lnTo>
                    <a:lnTo>
                      <a:pt x="385" y="480"/>
                    </a:lnTo>
                    <a:lnTo>
                      <a:pt x="378" y="481"/>
                    </a:lnTo>
                    <a:lnTo>
                      <a:pt x="371" y="482"/>
                    </a:lnTo>
                    <a:lnTo>
                      <a:pt x="364" y="484"/>
                    </a:lnTo>
                    <a:lnTo>
                      <a:pt x="358" y="485"/>
                    </a:lnTo>
                    <a:lnTo>
                      <a:pt x="354" y="486"/>
                    </a:lnTo>
                    <a:lnTo>
                      <a:pt x="352" y="486"/>
                    </a:lnTo>
                    <a:lnTo>
                      <a:pt x="354" y="486"/>
                    </a:lnTo>
                    <a:lnTo>
                      <a:pt x="357" y="487"/>
                    </a:lnTo>
                    <a:lnTo>
                      <a:pt x="362" y="488"/>
                    </a:lnTo>
                    <a:lnTo>
                      <a:pt x="367" y="489"/>
                    </a:lnTo>
                    <a:lnTo>
                      <a:pt x="374" y="492"/>
                    </a:lnTo>
                    <a:lnTo>
                      <a:pt x="380" y="493"/>
                    </a:lnTo>
                    <a:lnTo>
                      <a:pt x="386" y="495"/>
                    </a:lnTo>
                    <a:lnTo>
                      <a:pt x="391" y="496"/>
                    </a:lnTo>
                    <a:lnTo>
                      <a:pt x="395" y="499"/>
                    </a:lnTo>
                    <a:lnTo>
                      <a:pt x="400" y="503"/>
                    </a:lnTo>
                    <a:lnTo>
                      <a:pt x="405" y="509"/>
                    </a:lnTo>
                    <a:lnTo>
                      <a:pt x="411" y="516"/>
                    </a:lnTo>
                    <a:lnTo>
                      <a:pt x="416" y="523"/>
                    </a:lnTo>
                    <a:lnTo>
                      <a:pt x="422" y="530"/>
                    </a:lnTo>
                    <a:lnTo>
                      <a:pt x="426" y="535"/>
                    </a:lnTo>
                    <a:lnTo>
                      <a:pt x="431" y="540"/>
                    </a:lnTo>
                    <a:lnTo>
                      <a:pt x="449" y="558"/>
                    </a:lnTo>
                    <a:lnTo>
                      <a:pt x="449" y="560"/>
                    </a:lnTo>
                    <a:lnTo>
                      <a:pt x="447" y="563"/>
                    </a:lnTo>
                    <a:lnTo>
                      <a:pt x="445" y="568"/>
                    </a:lnTo>
                    <a:lnTo>
                      <a:pt x="441" y="572"/>
                    </a:lnTo>
                    <a:lnTo>
                      <a:pt x="437" y="576"/>
                    </a:lnTo>
                    <a:lnTo>
                      <a:pt x="430" y="578"/>
                    </a:lnTo>
                    <a:lnTo>
                      <a:pt x="420" y="579"/>
                    </a:lnTo>
                    <a:lnTo>
                      <a:pt x="410" y="576"/>
                    </a:lnTo>
                    <a:lnTo>
                      <a:pt x="408" y="575"/>
                    </a:lnTo>
                    <a:lnTo>
                      <a:pt x="402" y="570"/>
                    </a:lnTo>
                    <a:lnTo>
                      <a:pt x="392" y="563"/>
                    </a:lnTo>
                    <a:lnTo>
                      <a:pt x="377" y="554"/>
                    </a:lnTo>
                    <a:lnTo>
                      <a:pt x="388" y="588"/>
                    </a:lnTo>
                    <a:lnTo>
                      <a:pt x="387" y="592"/>
                    </a:lnTo>
                    <a:lnTo>
                      <a:pt x="386" y="601"/>
                    </a:lnTo>
                    <a:lnTo>
                      <a:pt x="385" y="613"/>
                    </a:lnTo>
                    <a:lnTo>
                      <a:pt x="386" y="622"/>
                    </a:lnTo>
                    <a:lnTo>
                      <a:pt x="388" y="631"/>
                    </a:lnTo>
                    <a:lnTo>
                      <a:pt x="389" y="643"/>
                    </a:lnTo>
                    <a:lnTo>
                      <a:pt x="389" y="654"/>
                    </a:lnTo>
                    <a:lnTo>
                      <a:pt x="386" y="663"/>
                    </a:lnTo>
                    <a:lnTo>
                      <a:pt x="381" y="671"/>
                    </a:lnTo>
                    <a:lnTo>
                      <a:pt x="373" y="686"/>
                    </a:lnTo>
                    <a:lnTo>
                      <a:pt x="364" y="706"/>
                    </a:lnTo>
                    <a:lnTo>
                      <a:pt x="351" y="728"/>
                    </a:lnTo>
                    <a:lnTo>
                      <a:pt x="337" y="749"/>
                    </a:lnTo>
                    <a:lnTo>
                      <a:pt x="321" y="767"/>
                    </a:lnTo>
                    <a:lnTo>
                      <a:pt x="305" y="780"/>
                    </a:lnTo>
                    <a:lnTo>
                      <a:pt x="288" y="784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1537" name="Freeform 33"/>
              <p:cNvSpPr>
                <a:spLocks/>
              </p:cNvSpPr>
              <p:nvPr/>
            </p:nvSpPr>
            <p:spPr bwMode="auto">
              <a:xfrm>
                <a:off x="2859" y="2005"/>
                <a:ext cx="95" cy="136"/>
              </a:xfrm>
              <a:custGeom>
                <a:avLst/>
                <a:gdLst/>
                <a:ahLst/>
                <a:cxnLst>
                  <a:cxn ang="0">
                    <a:pos x="0" y="208"/>
                  </a:cxn>
                  <a:cxn ang="0">
                    <a:pos x="57" y="272"/>
                  </a:cxn>
                  <a:cxn ang="0">
                    <a:pos x="61" y="268"/>
                  </a:cxn>
                  <a:cxn ang="0">
                    <a:pos x="75" y="257"/>
                  </a:cxn>
                  <a:cxn ang="0">
                    <a:pos x="95" y="238"/>
                  </a:cxn>
                  <a:cxn ang="0">
                    <a:pos x="117" y="212"/>
                  </a:cxn>
                  <a:cxn ang="0">
                    <a:pos x="141" y="178"/>
                  </a:cxn>
                  <a:cxn ang="0">
                    <a:pos x="163" y="138"/>
                  </a:cxn>
                  <a:cxn ang="0">
                    <a:pos x="180" y="90"/>
                  </a:cxn>
                  <a:cxn ang="0">
                    <a:pos x="191" y="34"/>
                  </a:cxn>
                  <a:cxn ang="0">
                    <a:pos x="155" y="0"/>
                  </a:cxn>
                  <a:cxn ang="0">
                    <a:pos x="154" y="4"/>
                  </a:cxn>
                  <a:cxn ang="0">
                    <a:pos x="151" y="19"/>
                  </a:cxn>
                  <a:cxn ang="0">
                    <a:pos x="144" y="41"/>
                  </a:cxn>
                  <a:cxn ang="0">
                    <a:pos x="132" y="69"/>
                  </a:cxn>
                  <a:cxn ang="0">
                    <a:pos x="113" y="102"/>
                  </a:cxn>
                  <a:cxn ang="0">
                    <a:pos x="86" y="137"/>
                  </a:cxn>
                  <a:cxn ang="0">
                    <a:pos x="49" y="173"/>
                  </a:cxn>
                  <a:cxn ang="0">
                    <a:pos x="0" y="208"/>
                  </a:cxn>
                </a:cxnLst>
                <a:rect l="0" t="0" r="r" b="b"/>
                <a:pathLst>
                  <a:path w="191" h="272">
                    <a:moveTo>
                      <a:pt x="0" y="208"/>
                    </a:moveTo>
                    <a:lnTo>
                      <a:pt x="57" y="272"/>
                    </a:lnTo>
                    <a:lnTo>
                      <a:pt x="61" y="268"/>
                    </a:lnTo>
                    <a:lnTo>
                      <a:pt x="75" y="257"/>
                    </a:lnTo>
                    <a:lnTo>
                      <a:pt x="95" y="238"/>
                    </a:lnTo>
                    <a:lnTo>
                      <a:pt x="117" y="212"/>
                    </a:lnTo>
                    <a:lnTo>
                      <a:pt x="141" y="178"/>
                    </a:lnTo>
                    <a:lnTo>
                      <a:pt x="163" y="138"/>
                    </a:lnTo>
                    <a:lnTo>
                      <a:pt x="180" y="90"/>
                    </a:lnTo>
                    <a:lnTo>
                      <a:pt x="191" y="34"/>
                    </a:lnTo>
                    <a:lnTo>
                      <a:pt x="155" y="0"/>
                    </a:lnTo>
                    <a:lnTo>
                      <a:pt x="154" y="4"/>
                    </a:lnTo>
                    <a:lnTo>
                      <a:pt x="151" y="19"/>
                    </a:lnTo>
                    <a:lnTo>
                      <a:pt x="144" y="41"/>
                    </a:lnTo>
                    <a:lnTo>
                      <a:pt x="132" y="69"/>
                    </a:lnTo>
                    <a:lnTo>
                      <a:pt x="113" y="102"/>
                    </a:lnTo>
                    <a:lnTo>
                      <a:pt x="86" y="137"/>
                    </a:lnTo>
                    <a:lnTo>
                      <a:pt x="49" y="173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1538" name="Freeform 34"/>
              <p:cNvSpPr>
                <a:spLocks/>
              </p:cNvSpPr>
              <p:nvPr/>
            </p:nvSpPr>
            <p:spPr bwMode="auto">
              <a:xfrm>
                <a:off x="2797" y="2138"/>
                <a:ext cx="124" cy="290"/>
              </a:xfrm>
              <a:custGeom>
                <a:avLst/>
                <a:gdLst/>
                <a:ahLst/>
                <a:cxnLst>
                  <a:cxn ang="0">
                    <a:pos x="131" y="0"/>
                  </a:cxn>
                  <a:cxn ang="0">
                    <a:pos x="186" y="64"/>
                  </a:cxn>
                  <a:cxn ang="0">
                    <a:pos x="249" y="6"/>
                  </a:cxn>
                  <a:cxn ang="0">
                    <a:pos x="248" y="10"/>
                  </a:cxn>
                  <a:cxn ang="0">
                    <a:pos x="243" y="22"/>
                  </a:cxn>
                  <a:cxn ang="0">
                    <a:pos x="237" y="41"/>
                  </a:cxn>
                  <a:cxn ang="0">
                    <a:pos x="228" y="68"/>
                  </a:cxn>
                  <a:cxn ang="0">
                    <a:pos x="217" y="99"/>
                  </a:cxn>
                  <a:cxn ang="0">
                    <a:pos x="204" y="135"/>
                  </a:cxn>
                  <a:cxn ang="0">
                    <a:pos x="189" y="175"/>
                  </a:cxn>
                  <a:cxn ang="0">
                    <a:pos x="173" y="219"/>
                  </a:cxn>
                  <a:cxn ang="0">
                    <a:pos x="154" y="264"/>
                  </a:cxn>
                  <a:cxn ang="0">
                    <a:pos x="135" y="311"/>
                  </a:cxn>
                  <a:cxn ang="0">
                    <a:pos x="114" y="359"/>
                  </a:cxn>
                  <a:cxn ang="0">
                    <a:pos x="93" y="406"/>
                  </a:cxn>
                  <a:cxn ang="0">
                    <a:pos x="70" y="454"/>
                  </a:cxn>
                  <a:cxn ang="0">
                    <a:pos x="47" y="498"/>
                  </a:cxn>
                  <a:cxn ang="0">
                    <a:pos x="24" y="540"/>
                  </a:cxn>
                  <a:cxn ang="0">
                    <a:pos x="0" y="579"/>
                  </a:cxn>
                  <a:cxn ang="0">
                    <a:pos x="58" y="110"/>
                  </a:cxn>
                  <a:cxn ang="0">
                    <a:pos x="131" y="0"/>
                  </a:cxn>
                </a:cxnLst>
                <a:rect l="0" t="0" r="r" b="b"/>
                <a:pathLst>
                  <a:path w="249" h="579">
                    <a:moveTo>
                      <a:pt x="131" y="0"/>
                    </a:moveTo>
                    <a:lnTo>
                      <a:pt x="186" y="64"/>
                    </a:lnTo>
                    <a:lnTo>
                      <a:pt x="249" y="6"/>
                    </a:lnTo>
                    <a:lnTo>
                      <a:pt x="248" y="10"/>
                    </a:lnTo>
                    <a:lnTo>
                      <a:pt x="243" y="22"/>
                    </a:lnTo>
                    <a:lnTo>
                      <a:pt x="237" y="41"/>
                    </a:lnTo>
                    <a:lnTo>
                      <a:pt x="228" y="68"/>
                    </a:lnTo>
                    <a:lnTo>
                      <a:pt x="217" y="99"/>
                    </a:lnTo>
                    <a:lnTo>
                      <a:pt x="204" y="135"/>
                    </a:lnTo>
                    <a:lnTo>
                      <a:pt x="189" y="175"/>
                    </a:lnTo>
                    <a:lnTo>
                      <a:pt x="173" y="219"/>
                    </a:lnTo>
                    <a:lnTo>
                      <a:pt x="154" y="264"/>
                    </a:lnTo>
                    <a:lnTo>
                      <a:pt x="135" y="311"/>
                    </a:lnTo>
                    <a:lnTo>
                      <a:pt x="114" y="359"/>
                    </a:lnTo>
                    <a:lnTo>
                      <a:pt x="93" y="406"/>
                    </a:lnTo>
                    <a:lnTo>
                      <a:pt x="70" y="454"/>
                    </a:lnTo>
                    <a:lnTo>
                      <a:pt x="47" y="498"/>
                    </a:lnTo>
                    <a:lnTo>
                      <a:pt x="24" y="540"/>
                    </a:lnTo>
                    <a:lnTo>
                      <a:pt x="0" y="579"/>
                    </a:lnTo>
                    <a:lnTo>
                      <a:pt x="58" y="110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1539" name="Freeform 35"/>
              <p:cNvSpPr>
                <a:spLocks/>
              </p:cNvSpPr>
              <p:nvPr/>
            </p:nvSpPr>
            <p:spPr bwMode="auto">
              <a:xfrm>
                <a:off x="2734" y="2136"/>
                <a:ext cx="69" cy="248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38" y="93"/>
                  </a:cxn>
                  <a:cxn ang="0">
                    <a:pos x="133" y="107"/>
                  </a:cxn>
                  <a:cxn ang="0">
                    <a:pos x="120" y="145"/>
                  </a:cxn>
                  <a:cxn ang="0">
                    <a:pos x="102" y="200"/>
                  </a:cxn>
                  <a:cxn ang="0">
                    <a:pos x="81" y="265"/>
                  </a:cxn>
                  <a:cxn ang="0">
                    <a:pos x="60" y="334"/>
                  </a:cxn>
                  <a:cxn ang="0">
                    <a:pos x="41" y="401"/>
                  </a:cxn>
                  <a:cxn ang="0">
                    <a:pos x="25" y="457"/>
                  </a:cxn>
                  <a:cxn ang="0">
                    <a:pos x="17" y="498"/>
                  </a:cxn>
                  <a:cxn ang="0">
                    <a:pos x="14" y="485"/>
                  </a:cxn>
                  <a:cxn ang="0">
                    <a:pos x="11" y="448"/>
                  </a:cxn>
                  <a:cxn ang="0">
                    <a:pos x="5" y="394"/>
                  </a:cxn>
                  <a:cxn ang="0">
                    <a:pos x="2" y="325"/>
                  </a:cxn>
                  <a:cxn ang="0">
                    <a:pos x="0" y="247"/>
                  </a:cxn>
                  <a:cxn ang="0">
                    <a:pos x="4" y="164"/>
                  </a:cxn>
                  <a:cxn ang="0">
                    <a:pos x="15" y="80"/>
                  </a:cxn>
                  <a:cxn ang="0">
                    <a:pos x="34" y="0"/>
                  </a:cxn>
                  <a:cxn ang="0">
                    <a:pos x="35" y="2"/>
                  </a:cxn>
                  <a:cxn ang="0">
                    <a:pos x="36" y="7"/>
                  </a:cxn>
                  <a:cxn ang="0">
                    <a:pos x="40" y="15"/>
                  </a:cxn>
                  <a:cxn ang="0">
                    <a:pos x="43" y="25"/>
                  </a:cxn>
                  <a:cxn ang="0">
                    <a:pos x="49" y="37"/>
                  </a:cxn>
                  <a:cxn ang="0">
                    <a:pos x="55" y="50"/>
                  </a:cxn>
                  <a:cxn ang="0">
                    <a:pos x="62" y="61"/>
                  </a:cxn>
                  <a:cxn ang="0">
                    <a:pos x="68" y="74"/>
                  </a:cxn>
                  <a:cxn ang="0">
                    <a:pos x="131" y="40"/>
                  </a:cxn>
                </a:cxnLst>
                <a:rect l="0" t="0" r="r" b="b"/>
                <a:pathLst>
                  <a:path w="138" h="498">
                    <a:moveTo>
                      <a:pt x="131" y="40"/>
                    </a:moveTo>
                    <a:lnTo>
                      <a:pt x="138" y="93"/>
                    </a:lnTo>
                    <a:lnTo>
                      <a:pt x="133" y="107"/>
                    </a:lnTo>
                    <a:lnTo>
                      <a:pt x="120" y="145"/>
                    </a:lnTo>
                    <a:lnTo>
                      <a:pt x="102" y="200"/>
                    </a:lnTo>
                    <a:lnTo>
                      <a:pt x="81" y="265"/>
                    </a:lnTo>
                    <a:lnTo>
                      <a:pt x="60" y="334"/>
                    </a:lnTo>
                    <a:lnTo>
                      <a:pt x="41" y="401"/>
                    </a:lnTo>
                    <a:lnTo>
                      <a:pt x="25" y="457"/>
                    </a:lnTo>
                    <a:lnTo>
                      <a:pt x="17" y="498"/>
                    </a:lnTo>
                    <a:lnTo>
                      <a:pt x="14" y="485"/>
                    </a:lnTo>
                    <a:lnTo>
                      <a:pt x="11" y="448"/>
                    </a:lnTo>
                    <a:lnTo>
                      <a:pt x="5" y="394"/>
                    </a:lnTo>
                    <a:lnTo>
                      <a:pt x="2" y="325"/>
                    </a:lnTo>
                    <a:lnTo>
                      <a:pt x="0" y="247"/>
                    </a:lnTo>
                    <a:lnTo>
                      <a:pt x="4" y="164"/>
                    </a:lnTo>
                    <a:lnTo>
                      <a:pt x="15" y="80"/>
                    </a:lnTo>
                    <a:lnTo>
                      <a:pt x="34" y="0"/>
                    </a:lnTo>
                    <a:lnTo>
                      <a:pt x="35" y="2"/>
                    </a:lnTo>
                    <a:lnTo>
                      <a:pt x="36" y="7"/>
                    </a:lnTo>
                    <a:lnTo>
                      <a:pt x="40" y="15"/>
                    </a:lnTo>
                    <a:lnTo>
                      <a:pt x="43" y="25"/>
                    </a:lnTo>
                    <a:lnTo>
                      <a:pt x="49" y="37"/>
                    </a:lnTo>
                    <a:lnTo>
                      <a:pt x="55" y="50"/>
                    </a:lnTo>
                    <a:lnTo>
                      <a:pt x="62" y="61"/>
                    </a:lnTo>
                    <a:lnTo>
                      <a:pt x="68" y="74"/>
                    </a:lnTo>
                    <a:lnTo>
                      <a:pt x="131" y="4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1540" name="Freeform 36"/>
              <p:cNvSpPr>
                <a:spLocks/>
              </p:cNvSpPr>
              <p:nvPr/>
            </p:nvSpPr>
            <p:spPr bwMode="auto">
              <a:xfrm>
                <a:off x="2401" y="2191"/>
                <a:ext cx="77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6" y="3"/>
                  </a:cxn>
                  <a:cxn ang="0">
                    <a:pos x="35" y="5"/>
                  </a:cxn>
                  <a:cxn ang="0">
                    <a:pos x="57" y="8"/>
                  </a:cxn>
                  <a:cxn ang="0">
                    <a:pos x="81" y="10"/>
                  </a:cxn>
                  <a:cxn ang="0">
                    <a:pos x="107" y="9"/>
                  </a:cxn>
                  <a:cxn ang="0">
                    <a:pos x="133" y="7"/>
                  </a:cxn>
                  <a:cxn ang="0">
                    <a:pos x="156" y="0"/>
                  </a:cxn>
                  <a:cxn ang="0">
                    <a:pos x="150" y="69"/>
                  </a:cxn>
                  <a:cxn ang="0">
                    <a:pos x="148" y="70"/>
                  </a:cxn>
                  <a:cxn ang="0">
                    <a:pos x="140" y="73"/>
                  </a:cxn>
                  <a:cxn ang="0">
                    <a:pos x="127" y="77"/>
                  </a:cxn>
                  <a:cxn ang="0">
                    <a:pos x="111" y="80"/>
                  </a:cxn>
                  <a:cxn ang="0">
                    <a:pos x="90" y="83"/>
                  </a:cxn>
                  <a:cxn ang="0">
                    <a:pos x="65" y="84"/>
                  </a:cxn>
                  <a:cxn ang="0">
                    <a:pos x="37" y="81"/>
                  </a:cxn>
                  <a:cxn ang="0">
                    <a:pos x="6" y="74"/>
                  </a:cxn>
                  <a:cxn ang="0">
                    <a:pos x="0" y="0"/>
                  </a:cxn>
                </a:cxnLst>
                <a:rect l="0" t="0" r="r" b="b"/>
                <a:pathLst>
                  <a:path w="156" h="84">
                    <a:moveTo>
                      <a:pt x="0" y="0"/>
                    </a:moveTo>
                    <a:lnTo>
                      <a:pt x="5" y="1"/>
                    </a:lnTo>
                    <a:lnTo>
                      <a:pt x="16" y="3"/>
                    </a:lnTo>
                    <a:lnTo>
                      <a:pt x="35" y="5"/>
                    </a:lnTo>
                    <a:lnTo>
                      <a:pt x="57" y="8"/>
                    </a:lnTo>
                    <a:lnTo>
                      <a:pt x="81" y="10"/>
                    </a:lnTo>
                    <a:lnTo>
                      <a:pt x="107" y="9"/>
                    </a:lnTo>
                    <a:lnTo>
                      <a:pt x="133" y="7"/>
                    </a:lnTo>
                    <a:lnTo>
                      <a:pt x="156" y="0"/>
                    </a:lnTo>
                    <a:lnTo>
                      <a:pt x="150" y="69"/>
                    </a:lnTo>
                    <a:lnTo>
                      <a:pt x="148" y="70"/>
                    </a:lnTo>
                    <a:lnTo>
                      <a:pt x="140" y="73"/>
                    </a:lnTo>
                    <a:lnTo>
                      <a:pt x="127" y="77"/>
                    </a:lnTo>
                    <a:lnTo>
                      <a:pt x="111" y="80"/>
                    </a:lnTo>
                    <a:lnTo>
                      <a:pt x="90" y="83"/>
                    </a:lnTo>
                    <a:lnTo>
                      <a:pt x="65" y="84"/>
                    </a:lnTo>
                    <a:lnTo>
                      <a:pt x="37" y="81"/>
                    </a:lnTo>
                    <a:lnTo>
                      <a:pt x="6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1541" name="Freeform 37"/>
              <p:cNvSpPr>
                <a:spLocks/>
              </p:cNvSpPr>
              <p:nvPr/>
            </p:nvSpPr>
            <p:spPr bwMode="auto">
              <a:xfrm>
                <a:off x="3123" y="2422"/>
                <a:ext cx="54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5"/>
                  </a:cxn>
                  <a:cxn ang="0">
                    <a:pos x="15" y="23"/>
                  </a:cxn>
                  <a:cxn ang="0">
                    <a:pos x="29" y="47"/>
                  </a:cxn>
                  <a:cxn ang="0">
                    <a:pos x="42" y="76"/>
                  </a:cxn>
                  <a:cxn ang="0">
                    <a:pos x="52" y="108"/>
                  </a:cxn>
                  <a:cxn ang="0">
                    <a:pos x="54" y="139"/>
                  </a:cxn>
                  <a:cxn ang="0">
                    <a:pos x="46" y="168"/>
                  </a:cxn>
                  <a:cxn ang="0">
                    <a:pos x="25" y="191"/>
                  </a:cxn>
                  <a:cxn ang="0">
                    <a:pos x="76" y="191"/>
                  </a:cxn>
                  <a:cxn ang="0">
                    <a:pos x="81" y="184"/>
                  </a:cxn>
                  <a:cxn ang="0">
                    <a:pos x="90" y="164"/>
                  </a:cxn>
                  <a:cxn ang="0">
                    <a:pos x="101" y="135"/>
                  </a:cxn>
                  <a:cxn ang="0">
                    <a:pos x="108" y="103"/>
                  </a:cxn>
                  <a:cxn ang="0">
                    <a:pos x="105" y="69"/>
                  </a:cxn>
                  <a:cxn ang="0">
                    <a:pos x="89" y="39"/>
                  </a:cxn>
                  <a:cxn ang="0">
                    <a:pos x="56" y="13"/>
                  </a:cxn>
                  <a:cxn ang="0">
                    <a:pos x="0" y="0"/>
                  </a:cxn>
                </a:cxnLst>
                <a:rect l="0" t="0" r="r" b="b"/>
                <a:pathLst>
                  <a:path w="108" h="191">
                    <a:moveTo>
                      <a:pt x="0" y="0"/>
                    </a:moveTo>
                    <a:lnTo>
                      <a:pt x="5" y="5"/>
                    </a:lnTo>
                    <a:lnTo>
                      <a:pt x="15" y="23"/>
                    </a:lnTo>
                    <a:lnTo>
                      <a:pt x="29" y="47"/>
                    </a:lnTo>
                    <a:lnTo>
                      <a:pt x="42" y="76"/>
                    </a:lnTo>
                    <a:lnTo>
                      <a:pt x="52" y="108"/>
                    </a:lnTo>
                    <a:lnTo>
                      <a:pt x="54" y="139"/>
                    </a:lnTo>
                    <a:lnTo>
                      <a:pt x="46" y="168"/>
                    </a:lnTo>
                    <a:lnTo>
                      <a:pt x="25" y="191"/>
                    </a:lnTo>
                    <a:lnTo>
                      <a:pt x="76" y="191"/>
                    </a:lnTo>
                    <a:lnTo>
                      <a:pt x="81" y="184"/>
                    </a:lnTo>
                    <a:lnTo>
                      <a:pt x="90" y="164"/>
                    </a:lnTo>
                    <a:lnTo>
                      <a:pt x="101" y="135"/>
                    </a:lnTo>
                    <a:lnTo>
                      <a:pt x="108" y="103"/>
                    </a:lnTo>
                    <a:lnTo>
                      <a:pt x="105" y="69"/>
                    </a:lnTo>
                    <a:lnTo>
                      <a:pt x="89" y="39"/>
                    </a:lnTo>
                    <a:lnTo>
                      <a:pt x="56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1542" name="Freeform 38"/>
              <p:cNvSpPr>
                <a:spLocks/>
              </p:cNvSpPr>
              <p:nvPr/>
            </p:nvSpPr>
            <p:spPr bwMode="auto">
              <a:xfrm>
                <a:off x="2999" y="2031"/>
                <a:ext cx="192" cy="12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25"/>
                  </a:cxn>
                  <a:cxn ang="0">
                    <a:pos x="11" y="86"/>
                  </a:cxn>
                  <a:cxn ang="0">
                    <a:pos x="11" y="169"/>
                  </a:cxn>
                  <a:cxn ang="0">
                    <a:pos x="0" y="258"/>
                  </a:cxn>
                  <a:cxn ang="0">
                    <a:pos x="34" y="101"/>
                  </a:cxn>
                  <a:cxn ang="0">
                    <a:pos x="36" y="102"/>
                  </a:cxn>
                  <a:cxn ang="0">
                    <a:pos x="46" y="104"/>
                  </a:cxn>
                  <a:cxn ang="0">
                    <a:pos x="58" y="109"/>
                  </a:cxn>
                  <a:cxn ang="0">
                    <a:pos x="74" y="114"/>
                  </a:cxn>
                  <a:cxn ang="0">
                    <a:pos x="94" y="120"/>
                  </a:cxn>
                  <a:cxn ang="0">
                    <a:pos x="117" y="128"/>
                  </a:cxn>
                  <a:cxn ang="0">
                    <a:pos x="141" y="138"/>
                  </a:cxn>
                  <a:cxn ang="0">
                    <a:pos x="167" y="147"/>
                  </a:cxn>
                  <a:cxn ang="0">
                    <a:pos x="192" y="157"/>
                  </a:cxn>
                  <a:cxn ang="0">
                    <a:pos x="219" y="167"/>
                  </a:cxn>
                  <a:cxn ang="0">
                    <a:pos x="243" y="178"/>
                  </a:cxn>
                  <a:cxn ang="0">
                    <a:pos x="266" y="188"/>
                  </a:cxn>
                  <a:cxn ang="0">
                    <a:pos x="287" y="199"/>
                  </a:cxn>
                  <a:cxn ang="0">
                    <a:pos x="305" y="209"/>
                  </a:cxn>
                  <a:cxn ang="0">
                    <a:pos x="319" y="218"/>
                  </a:cxn>
                  <a:cxn ang="0">
                    <a:pos x="329" y="227"/>
                  </a:cxn>
                  <a:cxn ang="0">
                    <a:pos x="330" y="224"/>
                  </a:cxn>
                  <a:cxn ang="0">
                    <a:pos x="333" y="216"/>
                  </a:cxn>
                  <a:cxn ang="0">
                    <a:pos x="337" y="204"/>
                  </a:cxn>
                  <a:cxn ang="0">
                    <a:pos x="343" y="189"/>
                  </a:cxn>
                  <a:cxn ang="0">
                    <a:pos x="350" y="174"/>
                  </a:cxn>
                  <a:cxn ang="0">
                    <a:pos x="359" y="159"/>
                  </a:cxn>
                  <a:cxn ang="0">
                    <a:pos x="369" y="146"/>
                  </a:cxn>
                  <a:cxn ang="0">
                    <a:pos x="382" y="135"/>
                  </a:cxn>
                  <a:cxn ang="0">
                    <a:pos x="379" y="134"/>
                  </a:cxn>
                  <a:cxn ang="0">
                    <a:pos x="371" y="132"/>
                  </a:cxn>
                  <a:cxn ang="0">
                    <a:pos x="357" y="127"/>
                  </a:cxn>
                  <a:cxn ang="0">
                    <a:pos x="340" y="120"/>
                  </a:cxn>
                  <a:cxn ang="0">
                    <a:pos x="318" y="113"/>
                  </a:cxn>
                  <a:cxn ang="0">
                    <a:pos x="292" y="105"/>
                  </a:cxn>
                  <a:cxn ang="0">
                    <a:pos x="265" y="95"/>
                  </a:cxn>
                  <a:cxn ang="0">
                    <a:pos x="236" y="85"/>
                  </a:cxn>
                  <a:cxn ang="0">
                    <a:pos x="205" y="74"/>
                  </a:cxn>
                  <a:cxn ang="0">
                    <a:pos x="174" y="64"/>
                  </a:cxn>
                  <a:cxn ang="0">
                    <a:pos x="141" y="52"/>
                  </a:cxn>
                  <a:cxn ang="0">
                    <a:pos x="111" y="41"/>
                  </a:cxn>
                  <a:cxn ang="0">
                    <a:pos x="81" y="30"/>
                  </a:cxn>
                  <a:cxn ang="0">
                    <a:pos x="53" y="20"/>
                  </a:cxn>
                  <a:cxn ang="0">
                    <a:pos x="27" y="10"/>
                  </a:cxn>
                  <a:cxn ang="0">
                    <a:pos x="4" y="0"/>
                  </a:cxn>
                </a:cxnLst>
                <a:rect l="0" t="0" r="r" b="b"/>
                <a:pathLst>
                  <a:path w="382" h="258">
                    <a:moveTo>
                      <a:pt x="4" y="0"/>
                    </a:moveTo>
                    <a:lnTo>
                      <a:pt x="6" y="25"/>
                    </a:lnTo>
                    <a:lnTo>
                      <a:pt x="11" y="86"/>
                    </a:lnTo>
                    <a:lnTo>
                      <a:pt x="11" y="169"/>
                    </a:lnTo>
                    <a:lnTo>
                      <a:pt x="0" y="258"/>
                    </a:lnTo>
                    <a:lnTo>
                      <a:pt x="34" y="101"/>
                    </a:lnTo>
                    <a:lnTo>
                      <a:pt x="36" y="102"/>
                    </a:lnTo>
                    <a:lnTo>
                      <a:pt x="46" y="104"/>
                    </a:lnTo>
                    <a:lnTo>
                      <a:pt x="58" y="109"/>
                    </a:lnTo>
                    <a:lnTo>
                      <a:pt x="74" y="114"/>
                    </a:lnTo>
                    <a:lnTo>
                      <a:pt x="94" y="120"/>
                    </a:lnTo>
                    <a:lnTo>
                      <a:pt x="117" y="128"/>
                    </a:lnTo>
                    <a:lnTo>
                      <a:pt x="141" y="138"/>
                    </a:lnTo>
                    <a:lnTo>
                      <a:pt x="167" y="147"/>
                    </a:lnTo>
                    <a:lnTo>
                      <a:pt x="192" y="157"/>
                    </a:lnTo>
                    <a:lnTo>
                      <a:pt x="219" y="167"/>
                    </a:lnTo>
                    <a:lnTo>
                      <a:pt x="243" y="178"/>
                    </a:lnTo>
                    <a:lnTo>
                      <a:pt x="266" y="188"/>
                    </a:lnTo>
                    <a:lnTo>
                      <a:pt x="287" y="199"/>
                    </a:lnTo>
                    <a:lnTo>
                      <a:pt x="305" y="209"/>
                    </a:lnTo>
                    <a:lnTo>
                      <a:pt x="319" y="218"/>
                    </a:lnTo>
                    <a:lnTo>
                      <a:pt x="329" y="227"/>
                    </a:lnTo>
                    <a:lnTo>
                      <a:pt x="330" y="224"/>
                    </a:lnTo>
                    <a:lnTo>
                      <a:pt x="333" y="216"/>
                    </a:lnTo>
                    <a:lnTo>
                      <a:pt x="337" y="204"/>
                    </a:lnTo>
                    <a:lnTo>
                      <a:pt x="343" y="189"/>
                    </a:lnTo>
                    <a:lnTo>
                      <a:pt x="350" y="174"/>
                    </a:lnTo>
                    <a:lnTo>
                      <a:pt x="359" y="159"/>
                    </a:lnTo>
                    <a:lnTo>
                      <a:pt x="369" y="146"/>
                    </a:lnTo>
                    <a:lnTo>
                      <a:pt x="382" y="135"/>
                    </a:lnTo>
                    <a:lnTo>
                      <a:pt x="379" y="134"/>
                    </a:lnTo>
                    <a:lnTo>
                      <a:pt x="371" y="132"/>
                    </a:lnTo>
                    <a:lnTo>
                      <a:pt x="357" y="127"/>
                    </a:lnTo>
                    <a:lnTo>
                      <a:pt x="340" y="120"/>
                    </a:lnTo>
                    <a:lnTo>
                      <a:pt x="318" y="113"/>
                    </a:lnTo>
                    <a:lnTo>
                      <a:pt x="292" y="105"/>
                    </a:lnTo>
                    <a:lnTo>
                      <a:pt x="265" y="95"/>
                    </a:lnTo>
                    <a:lnTo>
                      <a:pt x="236" y="85"/>
                    </a:lnTo>
                    <a:lnTo>
                      <a:pt x="205" y="74"/>
                    </a:lnTo>
                    <a:lnTo>
                      <a:pt x="174" y="64"/>
                    </a:lnTo>
                    <a:lnTo>
                      <a:pt x="141" y="52"/>
                    </a:lnTo>
                    <a:lnTo>
                      <a:pt x="111" y="41"/>
                    </a:lnTo>
                    <a:lnTo>
                      <a:pt x="81" y="30"/>
                    </a:lnTo>
                    <a:lnTo>
                      <a:pt x="53" y="20"/>
                    </a:lnTo>
                    <a:lnTo>
                      <a:pt x="27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1543" name="Freeform 39"/>
              <p:cNvSpPr>
                <a:spLocks/>
              </p:cNvSpPr>
              <p:nvPr/>
            </p:nvSpPr>
            <p:spPr bwMode="auto">
              <a:xfrm>
                <a:off x="2794" y="2188"/>
                <a:ext cx="36" cy="20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" y="13"/>
                  </a:cxn>
                  <a:cxn ang="0">
                    <a:pos x="6" y="11"/>
                  </a:cxn>
                  <a:cxn ang="0">
                    <a:pos x="12" y="11"/>
                  </a:cxn>
                  <a:cxn ang="0">
                    <a:pos x="20" y="11"/>
                  </a:cxn>
                  <a:cxn ang="0">
                    <a:pos x="29" y="14"/>
                  </a:cxn>
                  <a:cxn ang="0">
                    <a:pos x="40" y="19"/>
                  </a:cxn>
                  <a:cxn ang="0">
                    <a:pos x="52" y="27"/>
                  </a:cxn>
                  <a:cxn ang="0">
                    <a:pos x="65" y="40"/>
                  </a:cxn>
                  <a:cxn ang="0">
                    <a:pos x="73" y="21"/>
                  </a:cxn>
                  <a:cxn ang="0">
                    <a:pos x="72" y="19"/>
                  </a:cxn>
                  <a:cxn ang="0">
                    <a:pos x="68" y="16"/>
                  </a:cxn>
                  <a:cxn ang="0">
                    <a:pos x="64" y="13"/>
                  </a:cxn>
                  <a:cxn ang="0">
                    <a:pos x="55" y="8"/>
                  </a:cxn>
                  <a:cxn ang="0">
                    <a:pos x="46" y="4"/>
                  </a:cxn>
                  <a:cxn ang="0">
                    <a:pos x="34" y="1"/>
                  </a:cxn>
                  <a:cxn ang="0">
                    <a:pos x="20" y="0"/>
                  </a:cxn>
                  <a:cxn ang="0">
                    <a:pos x="4" y="1"/>
                  </a:cxn>
                  <a:cxn ang="0">
                    <a:pos x="0" y="13"/>
                  </a:cxn>
                </a:cxnLst>
                <a:rect l="0" t="0" r="r" b="b"/>
                <a:pathLst>
                  <a:path w="73" h="40">
                    <a:moveTo>
                      <a:pt x="0" y="13"/>
                    </a:moveTo>
                    <a:lnTo>
                      <a:pt x="1" y="13"/>
                    </a:lnTo>
                    <a:lnTo>
                      <a:pt x="6" y="11"/>
                    </a:lnTo>
                    <a:lnTo>
                      <a:pt x="12" y="11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40" y="19"/>
                    </a:lnTo>
                    <a:lnTo>
                      <a:pt x="52" y="27"/>
                    </a:lnTo>
                    <a:lnTo>
                      <a:pt x="65" y="40"/>
                    </a:lnTo>
                    <a:lnTo>
                      <a:pt x="73" y="21"/>
                    </a:lnTo>
                    <a:lnTo>
                      <a:pt x="72" y="19"/>
                    </a:lnTo>
                    <a:lnTo>
                      <a:pt x="68" y="16"/>
                    </a:lnTo>
                    <a:lnTo>
                      <a:pt x="64" y="13"/>
                    </a:lnTo>
                    <a:lnTo>
                      <a:pt x="55" y="8"/>
                    </a:lnTo>
                    <a:lnTo>
                      <a:pt x="46" y="4"/>
                    </a:lnTo>
                    <a:lnTo>
                      <a:pt x="34" y="1"/>
                    </a:lnTo>
                    <a:lnTo>
                      <a:pt x="20" y="0"/>
                    </a:lnTo>
                    <a:lnTo>
                      <a:pt x="4" y="1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1544" name="Freeform 40"/>
              <p:cNvSpPr>
                <a:spLocks/>
              </p:cNvSpPr>
              <p:nvPr/>
            </p:nvSpPr>
            <p:spPr bwMode="auto">
              <a:xfrm>
                <a:off x="3182" y="2123"/>
                <a:ext cx="132" cy="386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51" y="0"/>
                  </a:cxn>
                  <a:cxn ang="0">
                    <a:pos x="41" y="3"/>
                  </a:cxn>
                  <a:cxn ang="0">
                    <a:pos x="29" y="16"/>
                  </a:cxn>
                  <a:cxn ang="0">
                    <a:pos x="7" y="48"/>
                  </a:cxn>
                  <a:cxn ang="0">
                    <a:pos x="1" y="76"/>
                  </a:cxn>
                  <a:cxn ang="0">
                    <a:pos x="21" y="107"/>
                  </a:cxn>
                  <a:cxn ang="0">
                    <a:pos x="33" y="119"/>
                  </a:cxn>
                  <a:cxn ang="0">
                    <a:pos x="44" y="130"/>
                  </a:cxn>
                  <a:cxn ang="0">
                    <a:pos x="58" y="149"/>
                  </a:cxn>
                  <a:cxn ang="0">
                    <a:pos x="76" y="185"/>
                  </a:cxn>
                  <a:cxn ang="0">
                    <a:pos x="89" y="212"/>
                  </a:cxn>
                  <a:cxn ang="0">
                    <a:pos x="97" y="231"/>
                  </a:cxn>
                  <a:cxn ang="0">
                    <a:pos x="104" y="250"/>
                  </a:cxn>
                  <a:cxn ang="0">
                    <a:pos x="108" y="281"/>
                  </a:cxn>
                  <a:cxn ang="0">
                    <a:pos x="108" y="329"/>
                  </a:cxn>
                  <a:cxn ang="0">
                    <a:pos x="119" y="365"/>
                  </a:cxn>
                  <a:cxn ang="0">
                    <a:pos x="123" y="388"/>
                  </a:cxn>
                  <a:cxn ang="0">
                    <a:pos x="140" y="371"/>
                  </a:cxn>
                  <a:cxn ang="0">
                    <a:pos x="155" y="366"/>
                  </a:cxn>
                  <a:cxn ang="0">
                    <a:pos x="167" y="374"/>
                  </a:cxn>
                  <a:cxn ang="0">
                    <a:pos x="173" y="389"/>
                  </a:cxn>
                  <a:cxn ang="0">
                    <a:pos x="172" y="420"/>
                  </a:cxn>
                  <a:cxn ang="0">
                    <a:pos x="179" y="488"/>
                  </a:cxn>
                  <a:cxn ang="0">
                    <a:pos x="151" y="565"/>
                  </a:cxn>
                  <a:cxn ang="0">
                    <a:pos x="145" y="610"/>
                  </a:cxn>
                  <a:cxn ang="0">
                    <a:pos x="160" y="625"/>
                  </a:cxn>
                  <a:cxn ang="0">
                    <a:pos x="180" y="630"/>
                  </a:cxn>
                  <a:cxn ang="0">
                    <a:pos x="190" y="642"/>
                  </a:cxn>
                  <a:cxn ang="0">
                    <a:pos x="213" y="681"/>
                  </a:cxn>
                  <a:cxn ang="0">
                    <a:pos x="241" y="731"/>
                  </a:cxn>
                  <a:cxn ang="0">
                    <a:pos x="260" y="766"/>
                  </a:cxn>
                  <a:cxn ang="0">
                    <a:pos x="263" y="770"/>
                  </a:cxn>
                  <a:cxn ang="0">
                    <a:pos x="258" y="748"/>
                  </a:cxn>
                  <a:cxn ang="0">
                    <a:pos x="245" y="688"/>
                  </a:cxn>
                  <a:cxn ang="0">
                    <a:pos x="232" y="631"/>
                  </a:cxn>
                  <a:cxn ang="0">
                    <a:pos x="232" y="574"/>
                  </a:cxn>
                  <a:cxn ang="0">
                    <a:pos x="234" y="488"/>
                  </a:cxn>
                  <a:cxn ang="0">
                    <a:pos x="213" y="432"/>
                  </a:cxn>
                  <a:cxn ang="0">
                    <a:pos x="202" y="404"/>
                  </a:cxn>
                  <a:cxn ang="0">
                    <a:pos x="196" y="376"/>
                  </a:cxn>
                  <a:cxn ang="0">
                    <a:pos x="190" y="342"/>
                  </a:cxn>
                  <a:cxn ang="0">
                    <a:pos x="185" y="310"/>
                  </a:cxn>
                  <a:cxn ang="0">
                    <a:pos x="188" y="289"/>
                  </a:cxn>
                  <a:cxn ang="0">
                    <a:pos x="188" y="267"/>
                  </a:cxn>
                  <a:cxn ang="0">
                    <a:pos x="177" y="240"/>
                  </a:cxn>
                  <a:cxn ang="0">
                    <a:pos x="154" y="204"/>
                  </a:cxn>
                  <a:cxn ang="0">
                    <a:pos x="138" y="159"/>
                  </a:cxn>
                  <a:cxn ang="0">
                    <a:pos x="131" y="114"/>
                  </a:cxn>
                  <a:cxn ang="0">
                    <a:pos x="129" y="80"/>
                  </a:cxn>
                  <a:cxn ang="0">
                    <a:pos x="128" y="62"/>
                  </a:cxn>
                  <a:cxn ang="0">
                    <a:pos x="117" y="43"/>
                  </a:cxn>
                  <a:cxn ang="0">
                    <a:pos x="98" y="24"/>
                  </a:cxn>
                  <a:cxn ang="0">
                    <a:pos x="70" y="7"/>
                  </a:cxn>
                </a:cxnLst>
                <a:rect l="0" t="0" r="r" b="b"/>
                <a:pathLst>
                  <a:path w="264" h="771">
                    <a:moveTo>
                      <a:pt x="55" y="0"/>
                    </a:moveTo>
                    <a:lnTo>
                      <a:pt x="55" y="0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7" y="1"/>
                    </a:lnTo>
                    <a:lnTo>
                      <a:pt x="41" y="3"/>
                    </a:lnTo>
                    <a:lnTo>
                      <a:pt x="36" y="9"/>
                    </a:lnTo>
                    <a:lnTo>
                      <a:pt x="29" y="16"/>
                    </a:lnTo>
                    <a:lnTo>
                      <a:pt x="21" y="27"/>
                    </a:lnTo>
                    <a:lnTo>
                      <a:pt x="7" y="48"/>
                    </a:lnTo>
                    <a:lnTo>
                      <a:pt x="0" y="62"/>
                    </a:lnTo>
                    <a:lnTo>
                      <a:pt x="1" y="76"/>
                    </a:lnTo>
                    <a:lnTo>
                      <a:pt x="13" y="96"/>
                    </a:lnTo>
                    <a:lnTo>
                      <a:pt x="21" y="107"/>
                    </a:lnTo>
                    <a:lnTo>
                      <a:pt x="28" y="115"/>
                    </a:lnTo>
                    <a:lnTo>
                      <a:pt x="33" y="119"/>
                    </a:lnTo>
                    <a:lnTo>
                      <a:pt x="38" y="124"/>
                    </a:lnTo>
                    <a:lnTo>
                      <a:pt x="44" y="130"/>
                    </a:lnTo>
                    <a:lnTo>
                      <a:pt x="51" y="138"/>
                    </a:lnTo>
                    <a:lnTo>
                      <a:pt x="58" y="149"/>
                    </a:lnTo>
                    <a:lnTo>
                      <a:pt x="67" y="167"/>
                    </a:lnTo>
                    <a:lnTo>
                      <a:pt x="76" y="185"/>
                    </a:lnTo>
                    <a:lnTo>
                      <a:pt x="83" y="200"/>
                    </a:lnTo>
                    <a:lnTo>
                      <a:pt x="89" y="212"/>
                    </a:lnTo>
                    <a:lnTo>
                      <a:pt x="93" y="222"/>
                    </a:lnTo>
                    <a:lnTo>
                      <a:pt x="97" y="231"/>
                    </a:lnTo>
                    <a:lnTo>
                      <a:pt x="100" y="240"/>
                    </a:lnTo>
                    <a:lnTo>
                      <a:pt x="104" y="250"/>
                    </a:lnTo>
                    <a:lnTo>
                      <a:pt x="106" y="259"/>
                    </a:lnTo>
                    <a:lnTo>
                      <a:pt x="108" y="281"/>
                    </a:lnTo>
                    <a:lnTo>
                      <a:pt x="108" y="306"/>
                    </a:lnTo>
                    <a:lnTo>
                      <a:pt x="108" y="329"/>
                    </a:lnTo>
                    <a:lnTo>
                      <a:pt x="113" y="348"/>
                    </a:lnTo>
                    <a:lnTo>
                      <a:pt x="119" y="365"/>
                    </a:lnTo>
                    <a:lnTo>
                      <a:pt x="120" y="380"/>
                    </a:lnTo>
                    <a:lnTo>
                      <a:pt x="123" y="388"/>
                    </a:lnTo>
                    <a:lnTo>
                      <a:pt x="132" y="379"/>
                    </a:lnTo>
                    <a:lnTo>
                      <a:pt x="140" y="371"/>
                    </a:lnTo>
                    <a:lnTo>
                      <a:pt x="147" y="367"/>
                    </a:lnTo>
                    <a:lnTo>
                      <a:pt x="155" y="366"/>
                    </a:lnTo>
                    <a:lnTo>
                      <a:pt x="162" y="369"/>
                    </a:lnTo>
                    <a:lnTo>
                      <a:pt x="167" y="374"/>
                    </a:lnTo>
                    <a:lnTo>
                      <a:pt x="172" y="381"/>
                    </a:lnTo>
                    <a:lnTo>
                      <a:pt x="173" y="389"/>
                    </a:lnTo>
                    <a:lnTo>
                      <a:pt x="172" y="398"/>
                    </a:lnTo>
                    <a:lnTo>
                      <a:pt x="172" y="420"/>
                    </a:lnTo>
                    <a:lnTo>
                      <a:pt x="176" y="451"/>
                    </a:lnTo>
                    <a:lnTo>
                      <a:pt x="179" y="488"/>
                    </a:lnTo>
                    <a:lnTo>
                      <a:pt x="167" y="528"/>
                    </a:lnTo>
                    <a:lnTo>
                      <a:pt x="151" y="565"/>
                    </a:lnTo>
                    <a:lnTo>
                      <a:pt x="144" y="592"/>
                    </a:lnTo>
                    <a:lnTo>
                      <a:pt x="145" y="610"/>
                    </a:lnTo>
                    <a:lnTo>
                      <a:pt x="152" y="620"/>
                    </a:lnTo>
                    <a:lnTo>
                      <a:pt x="160" y="625"/>
                    </a:lnTo>
                    <a:lnTo>
                      <a:pt x="170" y="629"/>
                    </a:lnTo>
                    <a:lnTo>
                      <a:pt x="180" y="630"/>
                    </a:lnTo>
                    <a:lnTo>
                      <a:pt x="184" y="633"/>
                    </a:lnTo>
                    <a:lnTo>
                      <a:pt x="190" y="642"/>
                    </a:lnTo>
                    <a:lnTo>
                      <a:pt x="200" y="660"/>
                    </a:lnTo>
                    <a:lnTo>
                      <a:pt x="213" y="681"/>
                    </a:lnTo>
                    <a:lnTo>
                      <a:pt x="227" y="707"/>
                    </a:lnTo>
                    <a:lnTo>
                      <a:pt x="241" y="731"/>
                    </a:lnTo>
                    <a:lnTo>
                      <a:pt x="252" y="752"/>
                    </a:lnTo>
                    <a:lnTo>
                      <a:pt x="260" y="766"/>
                    </a:lnTo>
                    <a:lnTo>
                      <a:pt x="264" y="771"/>
                    </a:lnTo>
                    <a:lnTo>
                      <a:pt x="263" y="770"/>
                    </a:lnTo>
                    <a:lnTo>
                      <a:pt x="261" y="763"/>
                    </a:lnTo>
                    <a:lnTo>
                      <a:pt x="258" y="748"/>
                    </a:lnTo>
                    <a:lnTo>
                      <a:pt x="252" y="722"/>
                    </a:lnTo>
                    <a:lnTo>
                      <a:pt x="245" y="688"/>
                    </a:lnTo>
                    <a:lnTo>
                      <a:pt x="237" y="658"/>
                    </a:lnTo>
                    <a:lnTo>
                      <a:pt x="232" y="631"/>
                    </a:lnTo>
                    <a:lnTo>
                      <a:pt x="229" y="605"/>
                    </a:lnTo>
                    <a:lnTo>
                      <a:pt x="232" y="574"/>
                    </a:lnTo>
                    <a:lnTo>
                      <a:pt x="236" y="533"/>
                    </a:lnTo>
                    <a:lnTo>
                      <a:pt x="234" y="488"/>
                    </a:lnTo>
                    <a:lnTo>
                      <a:pt x="221" y="448"/>
                    </a:lnTo>
                    <a:lnTo>
                      <a:pt x="213" y="432"/>
                    </a:lnTo>
                    <a:lnTo>
                      <a:pt x="206" y="417"/>
                    </a:lnTo>
                    <a:lnTo>
                      <a:pt x="202" y="404"/>
                    </a:lnTo>
                    <a:lnTo>
                      <a:pt x="198" y="390"/>
                    </a:lnTo>
                    <a:lnTo>
                      <a:pt x="196" y="376"/>
                    </a:lnTo>
                    <a:lnTo>
                      <a:pt x="193" y="360"/>
                    </a:lnTo>
                    <a:lnTo>
                      <a:pt x="190" y="342"/>
                    </a:lnTo>
                    <a:lnTo>
                      <a:pt x="187" y="321"/>
                    </a:lnTo>
                    <a:lnTo>
                      <a:pt x="185" y="310"/>
                    </a:lnTo>
                    <a:lnTo>
                      <a:pt x="187" y="299"/>
                    </a:lnTo>
                    <a:lnTo>
                      <a:pt x="188" y="289"/>
                    </a:lnTo>
                    <a:lnTo>
                      <a:pt x="188" y="277"/>
                    </a:lnTo>
                    <a:lnTo>
                      <a:pt x="188" y="267"/>
                    </a:lnTo>
                    <a:lnTo>
                      <a:pt x="184" y="254"/>
                    </a:lnTo>
                    <a:lnTo>
                      <a:pt x="177" y="240"/>
                    </a:lnTo>
                    <a:lnTo>
                      <a:pt x="167" y="224"/>
                    </a:lnTo>
                    <a:lnTo>
                      <a:pt x="154" y="204"/>
                    </a:lnTo>
                    <a:lnTo>
                      <a:pt x="145" y="182"/>
                    </a:lnTo>
                    <a:lnTo>
                      <a:pt x="138" y="159"/>
                    </a:lnTo>
                    <a:lnTo>
                      <a:pt x="134" y="136"/>
                    </a:lnTo>
                    <a:lnTo>
                      <a:pt x="131" y="114"/>
                    </a:lnTo>
                    <a:lnTo>
                      <a:pt x="130" y="95"/>
                    </a:lnTo>
                    <a:lnTo>
                      <a:pt x="129" y="80"/>
                    </a:lnTo>
                    <a:lnTo>
                      <a:pt x="129" y="70"/>
                    </a:lnTo>
                    <a:lnTo>
                      <a:pt x="128" y="62"/>
                    </a:lnTo>
                    <a:lnTo>
                      <a:pt x="123" y="53"/>
                    </a:lnTo>
                    <a:lnTo>
                      <a:pt x="117" y="43"/>
                    </a:lnTo>
                    <a:lnTo>
                      <a:pt x="108" y="33"/>
                    </a:lnTo>
                    <a:lnTo>
                      <a:pt x="98" y="24"/>
                    </a:lnTo>
                    <a:lnTo>
                      <a:pt x="85" y="15"/>
                    </a:lnTo>
                    <a:lnTo>
                      <a:pt x="70" y="7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1545" name="Freeform 41"/>
              <p:cNvSpPr>
                <a:spLocks/>
              </p:cNvSpPr>
              <p:nvPr/>
            </p:nvSpPr>
            <p:spPr bwMode="auto">
              <a:xfrm>
                <a:off x="2811" y="1792"/>
                <a:ext cx="104" cy="299"/>
              </a:xfrm>
              <a:custGeom>
                <a:avLst/>
                <a:gdLst/>
                <a:ahLst/>
                <a:cxnLst>
                  <a:cxn ang="0">
                    <a:pos x="190" y="62"/>
                  </a:cxn>
                  <a:cxn ang="0">
                    <a:pos x="176" y="39"/>
                  </a:cxn>
                  <a:cxn ang="0">
                    <a:pos x="148" y="12"/>
                  </a:cxn>
                  <a:cxn ang="0">
                    <a:pos x="108" y="0"/>
                  </a:cxn>
                  <a:cxn ang="0">
                    <a:pos x="80" y="6"/>
                  </a:cxn>
                  <a:cxn ang="0">
                    <a:pos x="64" y="19"/>
                  </a:cxn>
                  <a:cxn ang="0">
                    <a:pos x="41" y="50"/>
                  </a:cxn>
                  <a:cxn ang="0">
                    <a:pos x="19" y="105"/>
                  </a:cxn>
                  <a:cxn ang="0">
                    <a:pos x="11" y="150"/>
                  </a:cxn>
                  <a:cxn ang="0">
                    <a:pos x="3" y="183"/>
                  </a:cxn>
                  <a:cxn ang="0">
                    <a:pos x="0" y="216"/>
                  </a:cxn>
                  <a:cxn ang="0">
                    <a:pos x="7" y="244"/>
                  </a:cxn>
                  <a:cxn ang="0">
                    <a:pos x="18" y="259"/>
                  </a:cxn>
                  <a:cxn ang="0">
                    <a:pos x="30" y="279"/>
                  </a:cxn>
                  <a:cxn ang="0">
                    <a:pos x="35" y="312"/>
                  </a:cxn>
                  <a:cxn ang="0">
                    <a:pos x="34" y="336"/>
                  </a:cxn>
                  <a:cxn ang="0">
                    <a:pos x="23" y="362"/>
                  </a:cxn>
                  <a:cxn ang="0">
                    <a:pos x="14" y="375"/>
                  </a:cxn>
                  <a:cxn ang="0">
                    <a:pos x="19" y="422"/>
                  </a:cxn>
                  <a:cxn ang="0">
                    <a:pos x="26" y="462"/>
                  </a:cxn>
                  <a:cxn ang="0">
                    <a:pos x="26" y="488"/>
                  </a:cxn>
                  <a:cxn ang="0">
                    <a:pos x="20" y="528"/>
                  </a:cxn>
                  <a:cxn ang="0">
                    <a:pos x="19" y="541"/>
                  </a:cxn>
                  <a:cxn ang="0">
                    <a:pos x="18" y="548"/>
                  </a:cxn>
                  <a:cxn ang="0">
                    <a:pos x="11" y="580"/>
                  </a:cxn>
                  <a:cxn ang="0">
                    <a:pos x="26" y="597"/>
                  </a:cxn>
                  <a:cxn ang="0">
                    <a:pos x="41" y="583"/>
                  </a:cxn>
                  <a:cxn ang="0">
                    <a:pos x="55" y="565"/>
                  </a:cxn>
                  <a:cxn ang="0">
                    <a:pos x="76" y="538"/>
                  </a:cxn>
                  <a:cxn ang="0">
                    <a:pos x="95" y="512"/>
                  </a:cxn>
                  <a:cxn ang="0">
                    <a:pos x="105" y="496"/>
                  </a:cxn>
                  <a:cxn ang="0">
                    <a:pos x="118" y="458"/>
                  </a:cxn>
                  <a:cxn ang="0">
                    <a:pos x="123" y="441"/>
                  </a:cxn>
                  <a:cxn ang="0">
                    <a:pos x="128" y="473"/>
                  </a:cxn>
                  <a:cxn ang="0">
                    <a:pos x="109" y="526"/>
                  </a:cxn>
                  <a:cxn ang="0">
                    <a:pos x="111" y="541"/>
                  </a:cxn>
                  <a:cxn ang="0">
                    <a:pos x="124" y="529"/>
                  </a:cxn>
                  <a:cxn ang="0">
                    <a:pos x="150" y="500"/>
                  </a:cxn>
                  <a:cxn ang="0">
                    <a:pos x="184" y="450"/>
                  </a:cxn>
                  <a:cxn ang="0">
                    <a:pos x="205" y="407"/>
                  </a:cxn>
                  <a:cxn ang="0">
                    <a:pos x="208" y="370"/>
                  </a:cxn>
                  <a:cxn ang="0">
                    <a:pos x="207" y="353"/>
                  </a:cxn>
                  <a:cxn ang="0">
                    <a:pos x="204" y="365"/>
                  </a:cxn>
                  <a:cxn ang="0">
                    <a:pos x="196" y="380"/>
                  </a:cxn>
                  <a:cxn ang="0">
                    <a:pos x="182" y="390"/>
                  </a:cxn>
                  <a:cxn ang="0">
                    <a:pos x="175" y="389"/>
                  </a:cxn>
                  <a:cxn ang="0">
                    <a:pos x="193" y="360"/>
                  </a:cxn>
                  <a:cxn ang="0">
                    <a:pos x="199" y="328"/>
                  </a:cxn>
                  <a:cxn ang="0">
                    <a:pos x="205" y="302"/>
                  </a:cxn>
                  <a:cxn ang="0">
                    <a:pos x="207" y="267"/>
                  </a:cxn>
                  <a:cxn ang="0">
                    <a:pos x="194" y="239"/>
                  </a:cxn>
                  <a:cxn ang="0">
                    <a:pos x="177" y="232"/>
                  </a:cxn>
                  <a:cxn ang="0">
                    <a:pos x="165" y="246"/>
                  </a:cxn>
                  <a:cxn ang="0">
                    <a:pos x="160" y="257"/>
                  </a:cxn>
                  <a:cxn ang="0">
                    <a:pos x="163" y="222"/>
                  </a:cxn>
                  <a:cxn ang="0">
                    <a:pos x="177" y="207"/>
                  </a:cxn>
                  <a:cxn ang="0">
                    <a:pos x="192" y="207"/>
                  </a:cxn>
                  <a:cxn ang="0">
                    <a:pos x="205" y="200"/>
                  </a:cxn>
                  <a:cxn ang="0">
                    <a:pos x="203" y="110"/>
                  </a:cxn>
                </a:cxnLst>
                <a:rect l="0" t="0" r="r" b="b"/>
                <a:pathLst>
                  <a:path w="208" h="597">
                    <a:moveTo>
                      <a:pt x="192" y="65"/>
                    </a:moveTo>
                    <a:lnTo>
                      <a:pt x="190" y="62"/>
                    </a:lnTo>
                    <a:lnTo>
                      <a:pt x="185" y="51"/>
                    </a:lnTo>
                    <a:lnTo>
                      <a:pt x="176" y="39"/>
                    </a:lnTo>
                    <a:lnTo>
                      <a:pt x="165" y="25"/>
                    </a:lnTo>
                    <a:lnTo>
                      <a:pt x="148" y="12"/>
                    </a:lnTo>
                    <a:lnTo>
                      <a:pt x="130" y="3"/>
                    </a:lnTo>
                    <a:lnTo>
                      <a:pt x="108" y="0"/>
                    </a:lnTo>
                    <a:lnTo>
                      <a:pt x="83" y="5"/>
                    </a:lnTo>
                    <a:lnTo>
                      <a:pt x="80" y="6"/>
                    </a:lnTo>
                    <a:lnTo>
                      <a:pt x="73" y="11"/>
                    </a:lnTo>
                    <a:lnTo>
                      <a:pt x="64" y="19"/>
                    </a:lnTo>
                    <a:lnTo>
                      <a:pt x="53" y="32"/>
                    </a:lnTo>
                    <a:lnTo>
                      <a:pt x="41" y="50"/>
                    </a:lnTo>
                    <a:lnTo>
                      <a:pt x="30" y="74"/>
                    </a:lnTo>
                    <a:lnTo>
                      <a:pt x="19" y="105"/>
                    </a:lnTo>
                    <a:lnTo>
                      <a:pt x="12" y="145"/>
                    </a:lnTo>
                    <a:lnTo>
                      <a:pt x="11" y="150"/>
                    </a:lnTo>
                    <a:lnTo>
                      <a:pt x="8" y="165"/>
                    </a:lnTo>
                    <a:lnTo>
                      <a:pt x="3" y="183"/>
                    </a:lnTo>
                    <a:lnTo>
                      <a:pt x="1" y="200"/>
                    </a:lnTo>
                    <a:lnTo>
                      <a:pt x="0" y="216"/>
                    </a:lnTo>
                    <a:lnTo>
                      <a:pt x="2" y="231"/>
                    </a:lnTo>
                    <a:lnTo>
                      <a:pt x="7" y="244"/>
                    </a:lnTo>
                    <a:lnTo>
                      <a:pt x="12" y="252"/>
                    </a:lnTo>
                    <a:lnTo>
                      <a:pt x="18" y="259"/>
                    </a:lnTo>
                    <a:lnTo>
                      <a:pt x="25" y="268"/>
                    </a:lnTo>
                    <a:lnTo>
                      <a:pt x="30" y="279"/>
                    </a:lnTo>
                    <a:lnTo>
                      <a:pt x="33" y="296"/>
                    </a:lnTo>
                    <a:lnTo>
                      <a:pt x="35" y="312"/>
                    </a:lnTo>
                    <a:lnTo>
                      <a:pt x="35" y="323"/>
                    </a:lnTo>
                    <a:lnTo>
                      <a:pt x="34" y="336"/>
                    </a:lnTo>
                    <a:lnTo>
                      <a:pt x="30" y="351"/>
                    </a:lnTo>
                    <a:lnTo>
                      <a:pt x="23" y="362"/>
                    </a:lnTo>
                    <a:lnTo>
                      <a:pt x="17" y="367"/>
                    </a:lnTo>
                    <a:lnTo>
                      <a:pt x="14" y="375"/>
                    </a:lnTo>
                    <a:lnTo>
                      <a:pt x="15" y="395"/>
                    </a:lnTo>
                    <a:lnTo>
                      <a:pt x="19" y="422"/>
                    </a:lnTo>
                    <a:lnTo>
                      <a:pt x="23" y="445"/>
                    </a:lnTo>
                    <a:lnTo>
                      <a:pt x="26" y="462"/>
                    </a:lnTo>
                    <a:lnTo>
                      <a:pt x="27" y="474"/>
                    </a:lnTo>
                    <a:lnTo>
                      <a:pt x="26" y="488"/>
                    </a:lnTo>
                    <a:lnTo>
                      <a:pt x="24" y="507"/>
                    </a:lnTo>
                    <a:lnTo>
                      <a:pt x="20" y="528"/>
                    </a:lnTo>
                    <a:lnTo>
                      <a:pt x="18" y="542"/>
                    </a:lnTo>
                    <a:lnTo>
                      <a:pt x="19" y="541"/>
                    </a:lnTo>
                    <a:lnTo>
                      <a:pt x="19" y="542"/>
                    </a:lnTo>
                    <a:lnTo>
                      <a:pt x="18" y="548"/>
                    </a:lnTo>
                    <a:lnTo>
                      <a:pt x="12" y="565"/>
                    </a:lnTo>
                    <a:lnTo>
                      <a:pt x="11" y="580"/>
                    </a:lnTo>
                    <a:lnTo>
                      <a:pt x="16" y="593"/>
                    </a:lnTo>
                    <a:lnTo>
                      <a:pt x="26" y="597"/>
                    </a:lnTo>
                    <a:lnTo>
                      <a:pt x="39" y="586"/>
                    </a:lnTo>
                    <a:lnTo>
                      <a:pt x="41" y="583"/>
                    </a:lnTo>
                    <a:lnTo>
                      <a:pt x="47" y="576"/>
                    </a:lnTo>
                    <a:lnTo>
                      <a:pt x="55" y="565"/>
                    </a:lnTo>
                    <a:lnTo>
                      <a:pt x="65" y="552"/>
                    </a:lnTo>
                    <a:lnTo>
                      <a:pt x="76" y="538"/>
                    </a:lnTo>
                    <a:lnTo>
                      <a:pt x="86" y="525"/>
                    </a:lnTo>
                    <a:lnTo>
                      <a:pt x="95" y="512"/>
                    </a:lnTo>
                    <a:lnTo>
                      <a:pt x="101" y="502"/>
                    </a:lnTo>
                    <a:lnTo>
                      <a:pt x="105" y="496"/>
                    </a:lnTo>
                    <a:lnTo>
                      <a:pt x="111" y="480"/>
                    </a:lnTo>
                    <a:lnTo>
                      <a:pt x="118" y="458"/>
                    </a:lnTo>
                    <a:lnTo>
                      <a:pt x="122" y="435"/>
                    </a:lnTo>
                    <a:lnTo>
                      <a:pt x="123" y="441"/>
                    </a:lnTo>
                    <a:lnTo>
                      <a:pt x="125" y="456"/>
                    </a:lnTo>
                    <a:lnTo>
                      <a:pt x="128" y="473"/>
                    </a:lnTo>
                    <a:lnTo>
                      <a:pt x="128" y="490"/>
                    </a:lnTo>
                    <a:lnTo>
                      <a:pt x="109" y="526"/>
                    </a:lnTo>
                    <a:lnTo>
                      <a:pt x="109" y="542"/>
                    </a:lnTo>
                    <a:lnTo>
                      <a:pt x="111" y="541"/>
                    </a:lnTo>
                    <a:lnTo>
                      <a:pt x="116" y="536"/>
                    </a:lnTo>
                    <a:lnTo>
                      <a:pt x="124" y="529"/>
                    </a:lnTo>
                    <a:lnTo>
                      <a:pt x="136" y="517"/>
                    </a:lnTo>
                    <a:lnTo>
                      <a:pt x="150" y="500"/>
                    </a:lnTo>
                    <a:lnTo>
                      <a:pt x="166" y="477"/>
                    </a:lnTo>
                    <a:lnTo>
                      <a:pt x="184" y="450"/>
                    </a:lnTo>
                    <a:lnTo>
                      <a:pt x="204" y="414"/>
                    </a:lnTo>
                    <a:lnTo>
                      <a:pt x="205" y="407"/>
                    </a:lnTo>
                    <a:lnTo>
                      <a:pt x="207" y="391"/>
                    </a:lnTo>
                    <a:lnTo>
                      <a:pt x="208" y="370"/>
                    </a:lnTo>
                    <a:lnTo>
                      <a:pt x="207" y="351"/>
                    </a:lnTo>
                    <a:lnTo>
                      <a:pt x="207" y="353"/>
                    </a:lnTo>
                    <a:lnTo>
                      <a:pt x="206" y="358"/>
                    </a:lnTo>
                    <a:lnTo>
                      <a:pt x="204" y="365"/>
                    </a:lnTo>
                    <a:lnTo>
                      <a:pt x="200" y="373"/>
                    </a:lnTo>
                    <a:lnTo>
                      <a:pt x="196" y="380"/>
                    </a:lnTo>
                    <a:lnTo>
                      <a:pt x="190" y="386"/>
                    </a:lnTo>
                    <a:lnTo>
                      <a:pt x="182" y="390"/>
                    </a:lnTo>
                    <a:lnTo>
                      <a:pt x="171" y="391"/>
                    </a:lnTo>
                    <a:lnTo>
                      <a:pt x="175" y="389"/>
                    </a:lnTo>
                    <a:lnTo>
                      <a:pt x="184" y="378"/>
                    </a:lnTo>
                    <a:lnTo>
                      <a:pt x="193" y="360"/>
                    </a:lnTo>
                    <a:lnTo>
                      <a:pt x="198" y="331"/>
                    </a:lnTo>
                    <a:lnTo>
                      <a:pt x="199" y="328"/>
                    </a:lnTo>
                    <a:lnTo>
                      <a:pt x="201" y="317"/>
                    </a:lnTo>
                    <a:lnTo>
                      <a:pt x="205" y="302"/>
                    </a:lnTo>
                    <a:lnTo>
                      <a:pt x="207" y="285"/>
                    </a:lnTo>
                    <a:lnTo>
                      <a:pt x="207" y="267"/>
                    </a:lnTo>
                    <a:lnTo>
                      <a:pt x="204" y="251"/>
                    </a:lnTo>
                    <a:lnTo>
                      <a:pt x="194" y="239"/>
                    </a:lnTo>
                    <a:lnTo>
                      <a:pt x="181" y="232"/>
                    </a:lnTo>
                    <a:lnTo>
                      <a:pt x="177" y="232"/>
                    </a:lnTo>
                    <a:lnTo>
                      <a:pt x="171" y="236"/>
                    </a:lnTo>
                    <a:lnTo>
                      <a:pt x="165" y="246"/>
                    </a:lnTo>
                    <a:lnTo>
                      <a:pt x="160" y="264"/>
                    </a:lnTo>
                    <a:lnTo>
                      <a:pt x="160" y="257"/>
                    </a:lnTo>
                    <a:lnTo>
                      <a:pt x="160" y="241"/>
                    </a:lnTo>
                    <a:lnTo>
                      <a:pt x="163" y="222"/>
                    </a:lnTo>
                    <a:lnTo>
                      <a:pt x="175" y="208"/>
                    </a:lnTo>
                    <a:lnTo>
                      <a:pt x="177" y="207"/>
                    </a:lnTo>
                    <a:lnTo>
                      <a:pt x="183" y="205"/>
                    </a:lnTo>
                    <a:lnTo>
                      <a:pt x="192" y="207"/>
                    </a:lnTo>
                    <a:lnTo>
                      <a:pt x="204" y="216"/>
                    </a:lnTo>
                    <a:lnTo>
                      <a:pt x="205" y="200"/>
                    </a:lnTo>
                    <a:lnTo>
                      <a:pt x="206" y="160"/>
                    </a:lnTo>
                    <a:lnTo>
                      <a:pt x="203" y="110"/>
                    </a:lnTo>
                    <a:lnTo>
                      <a:pt x="192" y="65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1546" name="Freeform 42"/>
              <p:cNvSpPr>
                <a:spLocks/>
              </p:cNvSpPr>
              <p:nvPr/>
            </p:nvSpPr>
            <p:spPr bwMode="auto">
              <a:xfrm>
                <a:off x="2801" y="2214"/>
                <a:ext cx="210" cy="281"/>
              </a:xfrm>
              <a:custGeom>
                <a:avLst/>
                <a:gdLst/>
                <a:ahLst/>
                <a:cxnLst>
                  <a:cxn ang="0">
                    <a:pos x="286" y="0"/>
                  </a:cxn>
                  <a:cxn ang="0">
                    <a:pos x="382" y="88"/>
                  </a:cxn>
                  <a:cxn ang="0">
                    <a:pos x="379" y="92"/>
                  </a:cxn>
                  <a:cxn ang="0">
                    <a:pos x="372" y="103"/>
                  </a:cxn>
                  <a:cxn ang="0">
                    <a:pos x="361" y="121"/>
                  </a:cxn>
                  <a:cxn ang="0">
                    <a:pos x="346" y="144"/>
                  </a:cxn>
                  <a:cxn ang="0">
                    <a:pos x="326" y="172"/>
                  </a:cxn>
                  <a:cxn ang="0">
                    <a:pos x="304" y="204"/>
                  </a:cxn>
                  <a:cxn ang="0">
                    <a:pos x="280" y="239"/>
                  </a:cxn>
                  <a:cxn ang="0">
                    <a:pos x="254" y="276"/>
                  </a:cxn>
                  <a:cxn ang="0">
                    <a:pos x="224" y="315"/>
                  </a:cxn>
                  <a:cxn ang="0">
                    <a:pos x="194" y="354"/>
                  </a:cxn>
                  <a:cxn ang="0">
                    <a:pos x="163" y="395"/>
                  </a:cxn>
                  <a:cxn ang="0">
                    <a:pos x="129" y="433"/>
                  </a:cxn>
                  <a:cxn ang="0">
                    <a:pos x="97" y="470"/>
                  </a:cxn>
                  <a:cxn ang="0">
                    <a:pos x="65" y="504"/>
                  </a:cxn>
                  <a:cxn ang="0">
                    <a:pos x="31" y="535"/>
                  </a:cxn>
                  <a:cxn ang="0">
                    <a:pos x="0" y="562"/>
                  </a:cxn>
                  <a:cxn ang="0">
                    <a:pos x="2" y="561"/>
                  </a:cxn>
                  <a:cxn ang="0">
                    <a:pos x="8" y="557"/>
                  </a:cxn>
                  <a:cxn ang="0">
                    <a:pos x="17" y="551"/>
                  </a:cxn>
                  <a:cxn ang="0">
                    <a:pos x="30" y="541"/>
                  </a:cxn>
                  <a:cxn ang="0">
                    <a:pos x="47" y="528"/>
                  </a:cxn>
                  <a:cxn ang="0">
                    <a:pos x="67" y="512"/>
                  </a:cxn>
                  <a:cxn ang="0">
                    <a:pos x="90" y="493"/>
                  </a:cxn>
                  <a:cxn ang="0">
                    <a:pos x="117" y="468"/>
                  </a:cxn>
                  <a:cxn ang="0">
                    <a:pos x="145" y="440"/>
                  </a:cxn>
                  <a:cxn ang="0">
                    <a:pos x="176" y="405"/>
                  </a:cxn>
                  <a:cxn ang="0">
                    <a:pos x="211" y="366"/>
                  </a:cxn>
                  <a:cxn ang="0">
                    <a:pos x="249" y="322"/>
                  </a:cxn>
                  <a:cxn ang="0">
                    <a:pos x="288" y="273"/>
                  </a:cxn>
                  <a:cxn ang="0">
                    <a:pos x="330" y="216"/>
                  </a:cxn>
                  <a:cxn ang="0">
                    <a:pos x="374" y="154"/>
                  </a:cxn>
                  <a:cxn ang="0">
                    <a:pos x="420" y="85"/>
                  </a:cxn>
                  <a:cxn ang="0">
                    <a:pos x="286" y="0"/>
                  </a:cxn>
                </a:cxnLst>
                <a:rect l="0" t="0" r="r" b="b"/>
                <a:pathLst>
                  <a:path w="420" h="562">
                    <a:moveTo>
                      <a:pt x="286" y="0"/>
                    </a:moveTo>
                    <a:lnTo>
                      <a:pt x="382" y="88"/>
                    </a:lnTo>
                    <a:lnTo>
                      <a:pt x="379" y="92"/>
                    </a:lnTo>
                    <a:lnTo>
                      <a:pt x="372" y="103"/>
                    </a:lnTo>
                    <a:lnTo>
                      <a:pt x="361" y="121"/>
                    </a:lnTo>
                    <a:lnTo>
                      <a:pt x="346" y="144"/>
                    </a:lnTo>
                    <a:lnTo>
                      <a:pt x="326" y="172"/>
                    </a:lnTo>
                    <a:lnTo>
                      <a:pt x="304" y="204"/>
                    </a:lnTo>
                    <a:lnTo>
                      <a:pt x="280" y="239"/>
                    </a:lnTo>
                    <a:lnTo>
                      <a:pt x="254" y="276"/>
                    </a:lnTo>
                    <a:lnTo>
                      <a:pt x="224" y="315"/>
                    </a:lnTo>
                    <a:lnTo>
                      <a:pt x="194" y="354"/>
                    </a:lnTo>
                    <a:lnTo>
                      <a:pt x="163" y="395"/>
                    </a:lnTo>
                    <a:lnTo>
                      <a:pt x="129" y="433"/>
                    </a:lnTo>
                    <a:lnTo>
                      <a:pt x="97" y="470"/>
                    </a:lnTo>
                    <a:lnTo>
                      <a:pt x="65" y="504"/>
                    </a:lnTo>
                    <a:lnTo>
                      <a:pt x="31" y="535"/>
                    </a:lnTo>
                    <a:lnTo>
                      <a:pt x="0" y="562"/>
                    </a:lnTo>
                    <a:lnTo>
                      <a:pt x="2" y="561"/>
                    </a:lnTo>
                    <a:lnTo>
                      <a:pt x="8" y="557"/>
                    </a:lnTo>
                    <a:lnTo>
                      <a:pt x="17" y="551"/>
                    </a:lnTo>
                    <a:lnTo>
                      <a:pt x="30" y="541"/>
                    </a:lnTo>
                    <a:lnTo>
                      <a:pt x="47" y="528"/>
                    </a:lnTo>
                    <a:lnTo>
                      <a:pt x="67" y="512"/>
                    </a:lnTo>
                    <a:lnTo>
                      <a:pt x="90" y="493"/>
                    </a:lnTo>
                    <a:lnTo>
                      <a:pt x="117" y="468"/>
                    </a:lnTo>
                    <a:lnTo>
                      <a:pt x="145" y="440"/>
                    </a:lnTo>
                    <a:lnTo>
                      <a:pt x="176" y="405"/>
                    </a:lnTo>
                    <a:lnTo>
                      <a:pt x="211" y="366"/>
                    </a:lnTo>
                    <a:lnTo>
                      <a:pt x="249" y="322"/>
                    </a:lnTo>
                    <a:lnTo>
                      <a:pt x="288" y="273"/>
                    </a:lnTo>
                    <a:lnTo>
                      <a:pt x="330" y="216"/>
                    </a:lnTo>
                    <a:lnTo>
                      <a:pt x="374" y="154"/>
                    </a:lnTo>
                    <a:lnTo>
                      <a:pt x="420" y="85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1547" name="Freeform 43"/>
              <p:cNvSpPr>
                <a:spLocks/>
              </p:cNvSpPr>
              <p:nvPr/>
            </p:nvSpPr>
            <p:spPr bwMode="auto">
              <a:xfrm>
                <a:off x="3032" y="2403"/>
                <a:ext cx="98" cy="122"/>
              </a:xfrm>
              <a:custGeom>
                <a:avLst/>
                <a:gdLst/>
                <a:ahLst/>
                <a:cxnLst>
                  <a:cxn ang="0">
                    <a:pos x="141" y="58"/>
                  </a:cxn>
                  <a:cxn ang="0">
                    <a:pos x="35" y="5"/>
                  </a:cxn>
                  <a:cxn ang="0">
                    <a:pos x="30" y="3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6" y="10"/>
                  </a:cxn>
                  <a:cxn ang="0">
                    <a:pos x="7" y="21"/>
                  </a:cxn>
                  <a:cxn ang="0">
                    <a:pos x="11" y="28"/>
                  </a:cxn>
                  <a:cxn ang="0">
                    <a:pos x="12" y="37"/>
                  </a:cxn>
                  <a:cxn ang="0">
                    <a:pos x="11" y="53"/>
                  </a:cxn>
                  <a:cxn ang="0">
                    <a:pos x="6" y="70"/>
                  </a:cxn>
                  <a:cxn ang="0">
                    <a:pos x="1" y="79"/>
                  </a:cxn>
                  <a:cxn ang="0">
                    <a:pos x="0" y="87"/>
                  </a:cxn>
                  <a:cxn ang="0">
                    <a:pos x="6" y="101"/>
                  </a:cxn>
                  <a:cxn ang="0">
                    <a:pos x="15" y="116"/>
                  </a:cxn>
                  <a:cxn ang="0">
                    <a:pos x="21" y="127"/>
                  </a:cxn>
                  <a:cxn ang="0">
                    <a:pos x="24" y="141"/>
                  </a:cxn>
                  <a:cxn ang="0">
                    <a:pos x="26" y="158"/>
                  </a:cxn>
                  <a:cxn ang="0">
                    <a:pos x="23" y="175"/>
                  </a:cxn>
                  <a:cxn ang="0">
                    <a:pos x="21" y="189"/>
                  </a:cxn>
                  <a:cxn ang="0">
                    <a:pos x="21" y="200"/>
                  </a:cxn>
                  <a:cxn ang="0">
                    <a:pos x="30" y="210"/>
                  </a:cxn>
                  <a:cxn ang="0">
                    <a:pos x="41" y="220"/>
                  </a:cxn>
                  <a:cxn ang="0">
                    <a:pos x="49" y="228"/>
                  </a:cxn>
                  <a:cxn ang="0">
                    <a:pos x="54" y="236"/>
                  </a:cxn>
                  <a:cxn ang="0">
                    <a:pos x="64" y="243"/>
                  </a:cxn>
                  <a:cxn ang="0">
                    <a:pos x="71" y="246"/>
                  </a:cxn>
                  <a:cxn ang="0">
                    <a:pos x="81" y="245"/>
                  </a:cxn>
                  <a:cxn ang="0">
                    <a:pos x="94" y="242"/>
                  </a:cxn>
                  <a:cxn ang="0">
                    <a:pos x="107" y="238"/>
                  </a:cxn>
                  <a:cxn ang="0">
                    <a:pos x="121" y="232"/>
                  </a:cxn>
                  <a:cxn ang="0">
                    <a:pos x="134" y="227"/>
                  </a:cxn>
                  <a:cxn ang="0">
                    <a:pos x="145" y="223"/>
                  </a:cxn>
                  <a:cxn ang="0">
                    <a:pos x="155" y="220"/>
                  </a:cxn>
                  <a:cxn ang="0">
                    <a:pos x="164" y="217"/>
                  </a:cxn>
                  <a:cxn ang="0">
                    <a:pos x="175" y="209"/>
                  </a:cxn>
                  <a:cxn ang="0">
                    <a:pos x="187" y="198"/>
                  </a:cxn>
                  <a:cxn ang="0">
                    <a:pos x="195" y="182"/>
                  </a:cxn>
                  <a:cxn ang="0">
                    <a:pos x="196" y="160"/>
                  </a:cxn>
                  <a:cxn ang="0">
                    <a:pos x="190" y="133"/>
                  </a:cxn>
                  <a:cxn ang="0">
                    <a:pos x="172" y="99"/>
                  </a:cxn>
                  <a:cxn ang="0">
                    <a:pos x="141" y="58"/>
                  </a:cxn>
                </a:cxnLst>
                <a:rect l="0" t="0" r="r" b="b"/>
                <a:pathLst>
                  <a:path w="196" h="246">
                    <a:moveTo>
                      <a:pt x="141" y="58"/>
                    </a:moveTo>
                    <a:lnTo>
                      <a:pt x="35" y="5"/>
                    </a:lnTo>
                    <a:lnTo>
                      <a:pt x="30" y="3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6" y="10"/>
                    </a:lnTo>
                    <a:lnTo>
                      <a:pt x="7" y="21"/>
                    </a:lnTo>
                    <a:lnTo>
                      <a:pt x="11" y="28"/>
                    </a:lnTo>
                    <a:lnTo>
                      <a:pt x="12" y="37"/>
                    </a:lnTo>
                    <a:lnTo>
                      <a:pt x="11" y="53"/>
                    </a:lnTo>
                    <a:lnTo>
                      <a:pt x="6" y="70"/>
                    </a:lnTo>
                    <a:lnTo>
                      <a:pt x="1" y="79"/>
                    </a:lnTo>
                    <a:lnTo>
                      <a:pt x="0" y="87"/>
                    </a:lnTo>
                    <a:lnTo>
                      <a:pt x="6" y="101"/>
                    </a:lnTo>
                    <a:lnTo>
                      <a:pt x="15" y="116"/>
                    </a:lnTo>
                    <a:lnTo>
                      <a:pt x="21" y="127"/>
                    </a:lnTo>
                    <a:lnTo>
                      <a:pt x="24" y="141"/>
                    </a:lnTo>
                    <a:lnTo>
                      <a:pt x="26" y="158"/>
                    </a:lnTo>
                    <a:lnTo>
                      <a:pt x="23" y="175"/>
                    </a:lnTo>
                    <a:lnTo>
                      <a:pt x="21" y="189"/>
                    </a:lnTo>
                    <a:lnTo>
                      <a:pt x="21" y="200"/>
                    </a:lnTo>
                    <a:lnTo>
                      <a:pt x="30" y="210"/>
                    </a:lnTo>
                    <a:lnTo>
                      <a:pt x="41" y="220"/>
                    </a:lnTo>
                    <a:lnTo>
                      <a:pt x="49" y="228"/>
                    </a:lnTo>
                    <a:lnTo>
                      <a:pt x="54" y="236"/>
                    </a:lnTo>
                    <a:lnTo>
                      <a:pt x="64" y="243"/>
                    </a:lnTo>
                    <a:lnTo>
                      <a:pt x="71" y="246"/>
                    </a:lnTo>
                    <a:lnTo>
                      <a:pt x="81" y="245"/>
                    </a:lnTo>
                    <a:lnTo>
                      <a:pt x="94" y="242"/>
                    </a:lnTo>
                    <a:lnTo>
                      <a:pt x="107" y="238"/>
                    </a:lnTo>
                    <a:lnTo>
                      <a:pt x="121" y="232"/>
                    </a:lnTo>
                    <a:lnTo>
                      <a:pt x="134" y="227"/>
                    </a:lnTo>
                    <a:lnTo>
                      <a:pt x="145" y="223"/>
                    </a:lnTo>
                    <a:lnTo>
                      <a:pt x="155" y="220"/>
                    </a:lnTo>
                    <a:lnTo>
                      <a:pt x="164" y="217"/>
                    </a:lnTo>
                    <a:lnTo>
                      <a:pt x="175" y="209"/>
                    </a:lnTo>
                    <a:lnTo>
                      <a:pt x="187" y="198"/>
                    </a:lnTo>
                    <a:lnTo>
                      <a:pt x="195" y="182"/>
                    </a:lnTo>
                    <a:lnTo>
                      <a:pt x="196" y="160"/>
                    </a:lnTo>
                    <a:lnTo>
                      <a:pt x="190" y="133"/>
                    </a:lnTo>
                    <a:lnTo>
                      <a:pt x="172" y="99"/>
                    </a:lnTo>
                    <a:lnTo>
                      <a:pt x="141" y="58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1548" name="Freeform 44"/>
              <p:cNvSpPr>
                <a:spLocks/>
              </p:cNvSpPr>
              <p:nvPr/>
            </p:nvSpPr>
            <p:spPr bwMode="auto">
              <a:xfrm>
                <a:off x="3108" y="2284"/>
                <a:ext cx="51" cy="10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3" y="7"/>
                  </a:cxn>
                  <a:cxn ang="0">
                    <a:pos x="37" y="26"/>
                  </a:cxn>
                  <a:cxn ang="0">
                    <a:pos x="38" y="49"/>
                  </a:cxn>
                  <a:cxn ang="0">
                    <a:pos x="29" y="72"/>
                  </a:cxn>
                  <a:cxn ang="0">
                    <a:pos x="19" y="90"/>
                  </a:cxn>
                  <a:cxn ang="0">
                    <a:pos x="19" y="105"/>
                  </a:cxn>
                  <a:cxn ang="0">
                    <a:pos x="21" y="122"/>
                  </a:cxn>
                  <a:cxn ang="0">
                    <a:pos x="18" y="143"/>
                  </a:cxn>
                  <a:cxn ang="0">
                    <a:pos x="10" y="167"/>
                  </a:cxn>
                  <a:cxn ang="0">
                    <a:pos x="5" y="189"/>
                  </a:cxn>
                  <a:cxn ang="0">
                    <a:pos x="2" y="204"/>
                  </a:cxn>
                  <a:cxn ang="0">
                    <a:pos x="0" y="210"/>
                  </a:cxn>
                  <a:cxn ang="0">
                    <a:pos x="91" y="205"/>
                  </a:cxn>
                  <a:cxn ang="0">
                    <a:pos x="103" y="161"/>
                  </a:cxn>
                  <a:cxn ang="0">
                    <a:pos x="102" y="160"/>
                  </a:cxn>
                  <a:cxn ang="0">
                    <a:pos x="98" y="156"/>
                  </a:cxn>
                  <a:cxn ang="0">
                    <a:pos x="94" y="149"/>
                  </a:cxn>
                  <a:cxn ang="0">
                    <a:pos x="88" y="140"/>
                  </a:cxn>
                  <a:cxn ang="0">
                    <a:pos x="82" y="130"/>
                  </a:cxn>
                  <a:cxn ang="0">
                    <a:pos x="76" y="120"/>
                  </a:cxn>
                  <a:cxn ang="0">
                    <a:pos x="72" y="110"/>
                  </a:cxn>
                  <a:cxn ang="0">
                    <a:pos x="68" y="100"/>
                  </a:cxn>
                  <a:cxn ang="0">
                    <a:pos x="66" y="90"/>
                  </a:cxn>
                  <a:cxn ang="0">
                    <a:pos x="65" y="76"/>
                  </a:cxn>
                  <a:cxn ang="0">
                    <a:pos x="64" y="61"/>
                  </a:cxn>
                  <a:cxn ang="0">
                    <a:pos x="61" y="46"/>
                  </a:cxn>
                  <a:cxn ang="0">
                    <a:pos x="57" y="31"/>
                  </a:cxn>
                  <a:cxn ang="0">
                    <a:pos x="51" y="19"/>
                  </a:cxn>
                  <a:cxn ang="0">
                    <a:pos x="42" y="7"/>
                  </a:cxn>
                  <a:cxn ang="0">
                    <a:pos x="29" y="0"/>
                  </a:cxn>
                </a:cxnLst>
                <a:rect l="0" t="0" r="r" b="b"/>
                <a:pathLst>
                  <a:path w="103" h="210">
                    <a:moveTo>
                      <a:pt x="29" y="0"/>
                    </a:moveTo>
                    <a:lnTo>
                      <a:pt x="33" y="7"/>
                    </a:lnTo>
                    <a:lnTo>
                      <a:pt x="37" y="26"/>
                    </a:lnTo>
                    <a:lnTo>
                      <a:pt x="38" y="49"/>
                    </a:lnTo>
                    <a:lnTo>
                      <a:pt x="29" y="72"/>
                    </a:lnTo>
                    <a:lnTo>
                      <a:pt x="19" y="90"/>
                    </a:lnTo>
                    <a:lnTo>
                      <a:pt x="19" y="105"/>
                    </a:lnTo>
                    <a:lnTo>
                      <a:pt x="21" y="122"/>
                    </a:lnTo>
                    <a:lnTo>
                      <a:pt x="18" y="143"/>
                    </a:lnTo>
                    <a:lnTo>
                      <a:pt x="10" y="167"/>
                    </a:lnTo>
                    <a:lnTo>
                      <a:pt x="5" y="189"/>
                    </a:lnTo>
                    <a:lnTo>
                      <a:pt x="2" y="204"/>
                    </a:lnTo>
                    <a:lnTo>
                      <a:pt x="0" y="210"/>
                    </a:lnTo>
                    <a:lnTo>
                      <a:pt x="91" y="205"/>
                    </a:lnTo>
                    <a:lnTo>
                      <a:pt x="103" y="161"/>
                    </a:lnTo>
                    <a:lnTo>
                      <a:pt x="102" y="160"/>
                    </a:lnTo>
                    <a:lnTo>
                      <a:pt x="98" y="156"/>
                    </a:lnTo>
                    <a:lnTo>
                      <a:pt x="94" y="149"/>
                    </a:lnTo>
                    <a:lnTo>
                      <a:pt x="88" y="140"/>
                    </a:lnTo>
                    <a:lnTo>
                      <a:pt x="82" y="130"/>
                    </a:lnTo>
                    <a:lnTo>
                      <a:pt x="76" y="120"/>
                    </a:lnTo>
                    <a:lnTo>
                      <a:pt x="72" y="110"/>
                    </a:lnTo>
                    <a:lnTo>
                      <a:pt x="68" y="100"/>
                    </a:lnTo>
                    <a:lnTo>
                      <a:pt x="66" y="90"/>
                    </a:lnTo>
                    <a:lnTo>
                      <a:pt x="65" y="76"/>
                    </a:lnTo>
                    <a:lnTo>
                      <a:pt x="64" y="61"/>
                    </a:lnTo>
                    <a:lnTo>
                      <a:pt x="61" y="46"/>
                    </a:lnTo>
                    <a:lnTo>
                      <a:pt x="57" y="31"/>
                    </a:lnTo>
                    <a:lnTo>
                      <a:pt x="51" y="19"/>
                    </a:lnTo>
                    <a:lnTo>
                      <a:pt x="42" y="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1549" name="Freeform 45"/>
              <p:cNvSpPr>
                <a:spLocks/>
              </p:cNvSpPr>
              <p:nvPr/>
            </p:nvSpPr>
            <p:spPr bwMode="auto">
              <a:xfrm>
                <a:off x="2974" y="2396"/>
                <a:ext cx="69" cy="26"/>
              </a:xfrm>
              <a:custGeom>
                <a:avLst/>
                <a:gdLst/>
                <a:ahLst/>
                <a:cxnLst>
                  <a:cxn ang="0">
                    <a:pos x="125" y="6"/>
                  </a:cxn>
                  <a:cxn ang="0">
                    <a:pos x="122" y="4"/>
                  </a:cxn>
                  <a:cxn ang="0">
                    <a:pos x="114" y="2"/>
                  </a:cxn>
                  <a:cxn ang="0">
                    <a:pos x="100" y="0"/>
                  </a:cxn>
                  <a:cxn ang="0">
                    <a:pos x="84" y="0"/>
                  </a:cxn>
                  <a:cxn ang="0">
                    <a:pos x="64" y="3"/>
                  </a:cxn>
                  <a:cxn ang="0">
                    <a:pos x="44" y="11"/>
                  </a:cxn>
                  <a:cxn ang="0">
                    <a:pos x="22" y="27"/>
                  </a:cxn>
                  <a:cxn ang="0">
                    <a:pos x="0" y="52"/>
                  </a:cxn>
                  <a:cxn ang="0">
                    <a:pos x="4" y="49"/>
                  </a:cxn>
                  <a:cxn ang="0">
                    <a:pos x="15" y="44"/>
                  </a:cxn>
                  <a:cxn ang="0">
                    <a:pos x="32" y="37"/>
                  </a:cxn>
                  <a:cxn ang="0">
                    <a:pos x="52" y="30"/>
                  </a:cxn>
                  <a:cxn ang="0">
                    <a:pos x="75" y="24"/>
                  </a:cxn>
                  <a:cxn ang="0">
                    <a:pos x="98" y="22"/>
                  </a:cxn>
                  <a:cxn ang="0">
                    <a:pos x="120" y="24"/>
                  </a:cxn>
                  <a:cxn ang="0">
                    <a:pos x="138" y="32"/>
                  </a:cxn>
                  <a:cxn ang="0">
                    <a:pos x="125" y="6"/>
                  </a:cxn>
                </a:cxnLst>
                <a:rect l="0" t="0" r="r" b="b"/>
                <a:pathLst>
                  <a:path w="138" h="52">
                    <a:moveTo>
                      <a:pt x="125" y="6"/>
                    </a:moveTo>
                    <a:lnTo>
                      <a:pt x="122" y="4"/>
                    </a:lnTo>
                    <a:lnTo>
                      <a:pt x="114" y="2"/>
                    </a:lnTo>
                    <a:lnTo>
                      <a:pt x="100" y="0"/>
                    </a:lnTo>
                    <a:lnTo>
                      <a:pt x="84" y="0"/>
                    </a:lnTo>
                    <a:lnTo>
                      <a:pt x="64" y="3"/>
                    </a:lnTo>
                    <a:lnTo>
                      <a:pt x="44" y="11"/>
                    </a:lnTo>
                    <a:lnTo>
                      <a:pt x="22" y="27"/>
                    </a:lnTo>
                    <a:lnTo>
                      <a:pt x="0" y="52"/>
                    </a:lnTo>
                    <a:lnTo>
                      <a:pt x="4" y="49"/>
                    </a:lnTo>
                    <a:lnTo>
                      <a:pt x="15" y="44"/>
                    </a:lnTo>
                    <a:lnTo>
                      <a:pt x="32" y="37"/>
                    </a:lnTo>
                    <a:lnTo>
                      <a:pt x="52" y="30"/>
                    </a:lnTo>
                    <a:lnTo>
                      <a:pt x="75" y="24"/>
                    </a:lnTo>
                    <a:lnTo>
                      <a:pt x="98" y="22"/>
                    </a:lnTo>
                    <a:lnTo>
                      <a:pt x="120" y="24"/>
                    </a:lnTo>
                    <a:lnTo>
                      <a:pt x="138" y="3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1550" name="Freeform 46"/>
              <p:cNvSpPr>
                <a:spLocks/>
              </p:cNvSpPr>
              <p:nvPr/>
            </p:nvSpPr>
            <p:spPr bwMode="auto">
              <a:xfrm>
                <a:off x="2762" y="2118"/>
                <a:ext cx="35" cy="2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5" y="20"/>
                  </a:cxn>
                  <a:cxn ang="0">
                    <a:pos x="9" y="29"/>
                  </a:cxn>
                  <a:cxn ang="0">
                    <a:pos x="14" y="39"/>
                  </a:cxn>
                  <a:cxn ang="0">
                    <a:pos x="19" y="47"/>
                  </a:cxn>
                  <a:cxn ang="0">
                    <a:pos x="26" y="54"/>
                  </a:cxn>
                  <a:cxn ang="0">
                    <a:pos x="34" y="57"/>
                  </a:cxn>
                  <a:cxn ang="0">
                    <a:pos x="69" y="17"/>
                  </a:cxn>
                  <a:cxn ang="0">
                    <a:pos x="34" y="0"/>
                  </a:cxn>
                  <a:cxn ang="0">
                    <a:pos x="0" y="5"/>
                  </a:cxn>
                </a:cxnLst>
                <a:rect l="0" t="0" r="r" b="b"/>
                <a:pathLst>
                  <a:path w="69" h="57">
                    <a:moveTo>
                      <a:pt x="0" y="5"/>
                    </a:moveTo>
                    <a:lnTo>
                      <a:pt x="0" y="8"/>
                    </a:lnTo>
                    <a:lnTo>
                      <a:pt x="2" y="12"/>
                    </a:lnTo>
                    <a:lnTo>
                      <a:pt x="5" y="20"/>
                    </a:lnTo>
                    <a:lnTo>
                      <a:pt x="9" y="29"/>
                    </a:lnTo>
                    <a:lnTo>
                      <a:pt x="14" y="39"/>
                    </a:lnTo>
                    <a:lnTo>
                      <a:pt x="19" y="47"/>
                    </a:lnTo>
                    <a:lnTo>
                      <a:pt x="26" y="54"/>
                    </a:lnTo>
                    <a:lnTo>
                      <a:pt x="34" y="57"/>
                    </a:lnTo>
                    <a:lnTo>
                      <a:pt x="69" y="17"/>
                    </a:lnTo>
                    <a:lnTo>
                      <a:pt x="3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1551" name="Freeform 47"/>
              <p:cNvSpPr>
                <a:spLocks/>
              </p:cNvSpPr>
              <p:nvPr/>
            </p:nvSpPr>
            <p:spPr bwMode="auto">
              <a:xfrm>
                <a:off x="3148" y="2395"/>
                <a:ext cx="132" cy="50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2" y="25"/>
                  </a:cxn>
                  <a:cxn ang="0">
                    <a:pos x="10" y="27"/>
                  </a:cxn>
                  <a:cxn ang="0">
                    <a:pos x="22" y="29"/>
                  </a:cxn>
                  <a:cxn ang="0">
                    <a:pos x="37" y="32"/>
                  </a:cxn>
                  <a:cxn ang="0">
                    <a:pos x="55" y="35"/>
                  </a:cxn>
                  <a:cxn ang="0">
                    <a:pos x="76" y="40"/>
                  </a:cxn>
                  <a:cxn ang="0">
                    <a:pos x="98" y="44"/>
                  </a:cxn>
                  <a:cxn ang="0">
                    <a:pos x="121" y="50"/>
                  </a:cxn>
                  <a:cxn ang="0">
                    <a:pos x="144" y="56"/>
                  </a:cxn>
                  <a:cxn ang="0">
                    <a:pos x="167" y="61"/>
                  </a:cxn>
                  <a:cxn ang="0">
                    <a:pos x="190" y="68"/>
                  </a:cxn>
                  <a:cxn ang="0">
                    <a:pos x="211" y="74"/>
                  </a:cxn>
                  <a:cxn ang="0">
                    <a:pos x="229" y="81"/>
                  </a:cxn>
                  <a:cxn ang="0">
                    <a:pos x="244" y="87"/>
                  </a:cxn>
                  <a:cxn ang="0">
                    <a:pos x="257" y="94"/>
                  </a:cxn>
                  <a:cxn ang="0">
                    <a:pos x="265" y="99"/>
                  </a:cxn>
                  <a:cxn ang="0">
                    <a:pos x="264" y="97"/>
                  </a:cxn>
                  <a:cxn ang="0">
                    <a:pos x="259" y="89"/>
                  </a:cxn>
                  <a:cxn ang="0">
                    <a:pos x="251" y="79"/>
                  </a:cxn>
                  <a:cxn ang="0">
                    <a:pos x="238" y="67"/>
                  </a:cxn>
                  <a:cxn ang="0">
                    <a:pos x="221" y="55"/>
                  </a:cxn>
                  <a:cxn ang="0">
                    <a:pos x="197" y="43"/>
                  </a:cxn>
                  <a:cxn ang="0">
                    <a:pos x="166" y="33"/>
                  </a:cxn>
                  <a:cxn ang="0">
                    <a:pos x="128" y="27"/>
                  </a:cxn>
                  <a:cxn ang="0">
                    <a:pos x="119" y="25"/>
                  </a:cxn>
                  <a:cxn ang="0">
                    <a:pos x="104" y="19"/>
                  </a:cxn>
                  <a:cxn ang="0">
                    <a:pos x="86" y="11"/>
                  </a:cxn>
                  <a:cxn ang="0">
                    <a:pos x="68" y="5"/>
                  </a:cxn>
                  <a:cxn ang="0">
                    <a:pos x="48" y="0"/>
                  </a:cxn>
                  <a:cxn ang="0">
                    <a:pos x="30" y="2"/>
                  </a:cxn>
                  <a:cxn ang="0">
                    <a:pos x="13" y="9"/>
                  </a:cxn>
                  <a:cxn ang="0">
                    <a:pos x="0" y="25"/>
                  </a:cxn>
                </a:cxnLst>
                <a:rect l="0" t="0" r="r" b="b"/>
                <a:pathLst>
                  <a:path w="265" h="99">
                    <a:moveTo>
                      <a:pt x="0" y="25"/>
                    </a:moveTo>
                    <a:lnTo>
                      <a:pt x="2" y="25"/>
                    </a:lnTo>
                    <a:lnTo>
                      <a:pt x="10" y="27"/>
                    </a:lnTo>
                    <a:lnTo>
                      <a:pt x="22" y="29"/>
                    </a:lnTo>
                    <a:lnTo>
                      <a:pt x="37" y="32"/>
                    </a:lnTo>
                    <a:lnTo>
                      <a:pt x="55" y="35"/>
                    </a:lnTo>
                    <a:lnTo>
                      <a:pt x="76" y="40"/>
                    </a:lnTo>
                    <a:lnTo>
                      <a:pt x="98" y="44"/>
                    </a:lnTo>
                    <a:lnTo>
                      <a:pt x="121" y="50"/>
                    </a:lnTo>
                    <a:lnTo>
                      <a:pt x="144" y="56"/>
                    </a:lnTo>
                    <a:lnTo>
                      <a:pt x="167" y="61"/>
                    </a:lnTo>
                    <a:lnTo>
                      <a:pt x="190" y="68"/>
                    </a:lnTo>
                    <a:lnTo>
                      <a:pt x="211" y="74"/>
                    </a:lnTo>
                    <a:lnTo>
                      <a:pt x="229" y="81"/>
                    </a:lnTo>
                    <a:lnTo>
                      <a:pt x="244" y="87"/>
                    </a:lnTo>
                    <a:lnTo>
                      <a:pt x="257" y="94"/>
                    </a:lnTo>
                    <a:lnTo>
                      <a:pt x="265" y="99"/>
                    </a:lnTo>
                    <a:lnTo>
                      <a:pt x="264" y="97"/>
                    </a:lnTo>
                    <a:lnTo>
                      <a:pt x="259" y="89"/>
                    </a:lnTo>
                    <a:lnTo>
                      <a:pt x="251" y="79"/>
                    </a:lnTo>
                    <a:lnTo>
                      <a:pt x="238" y="67"/>
                    </a:lnTo>
                    <a:lnTo>
                      <a:pt x="221" y="55"/>
                    </a:lnTo>
                    <a:lnTo>
                      <a:pt x="197" y="43"/>
                    </a:lnTo>
                    <a:lnTo>
                      <a:pt x="166" y="33"/>
                    </a:lnTo>
                    <a:lnTo>
                      <a:pt x="128" y="27"/>
                    </a:lnTo>
                    <a:lnTo>
                      <a:pt x="119" y="25"/>
                    </a:lnTo>
                    <a:lnTo>
                      <a:pt x="104" y="19"/>
                    </a:lnTo>
                    <a:lnTo>
                      <a:pt x="86" y="11"/>
                    </a:lnTo>
                    <a:lnTo>
                      <a:pt x="68" y="5"/>
                    </a:lnTo>
                    <a:lnTo>
                      <a:pt x="48" y="0"/>
                    </a:lnTo>
                    <a:lnTo>
                      <a:pt x="30" y="2"/>
                    </a:lnTo>
                    <a:lnTo>
                      <a:pt x="13" y="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1552" name="Freeform 48"/>
              <p:cNvSpPr>
                <a:spLocks/>
              </p:cNvSpPr>
              <p:nvPr/>
            </p:nvSpPr>
            <p:spPr bwMode="auto">
              <a:xfrm>
                <a:off x="2444" y="2247"/>
                <a:ext cx="50" cy="102"/>
              </a:xfrm>
              <a:custGeom>
                <a:avLst/>
                <a:gdLst/>
                <a:ahLst/>
                <a:cxnLst>
                  <a:cxn ang="0">
                    <a:pos x="85" y="0"/>
                  </a:cxn>
                  <a:cxn ang="0">
                    <a:pos x="84" y="0"/>
                  </a:cxn>
                  <a:cxn ang="0">
                    <a:pos x="79" y="3"/>
                  </a:cxn>
                  <a:cxn ang="0">
                    <a:pos x="71" y="4"/>
                  </a:cxn>
                  <a:cxn ang="0">
                    <a:pos x="62" y="6"/>
                  </a:cxn>
                  <a:cxn ang="0">
                    <a:pos x="49" y="7"/>
                  </a:cxn>
                  <a:cxn ang="0">
                    <a:pos x="34" y="8"/>
                  </a:cxn>
                  <a:cxn ang="0">
                    <a:pos x="18" y="10"/>
                  </a:cxn>
                  <a:cxn ang="0">
                    <a:pos x="0" y="8"/>
                  </a:cxn>
                  <a:cxn ang="0">
                    <a:pos x="1" y="15"/>
                  </a:cxn>
                  <a:cxn ang="0">
                    <a:pos x="4" y="35"/>
                  </a:cxn>
                  <a:cxn ang="0">
                    <a:pos x="10" y="63"/>
                  </a:cxn>
                  <a:cxn ang="0">
                    <a:pos x="17" y="95"/>
                  </a:cxn>
                  <a:cxn ang="0">
                    <a:pos x="24" y="129"/>
                  </a:cxn>
                  <a:cxn ang="0">
                    <a:pos x="33" y="160"/>
                  </a:cxn>
                  <a:cxn ang="0">
                    <a:pos x="41" y="187"/>
                  </a:cxn>
                  <a:cxn ang="0">
                    <a:pos x="50" y="204"/>
                  </a:cxn>
                  <a:cxn ang="0">
                    <a:pos x="53" y="203"/>
                  </a:cxn>
                  <a:cxn ang="0">
                    <a:pos x="57" y="202"/>
                  </a:cxn>
                  <a:cxn ang="0">
                    <a:pos x="65" y="198"/>
                  </a:cxn>
                  <a:cxn ang="0">
                    <a:pos x="73" y="194"/>
                  </a:cxn>
                  <a:cxn ang="0">
                    <a:pos x="83" y="187"/>
                  </a:cxn>
                  <a:cxn ang="0">
                    <a:pos x="91" y="180"/>
                  </a:cxn>
                  <a:cxn ang="0">
                    <a:pos x="96" y="172"/>
                  </a:cxn>
                  <a:cxn ang="0">
                    <a:pos x="100" y="163"/>
                  </a:cxn>
                  <a:cxn ang="0">
                    <a:pos x="99" y="141"/>
                  </a:cxn>
                  <a:cxn ang="0">
                    <a:pos x="96" y="90"/>
                  </a:cxn>
                  <a:cxn ang="0">
                    <a:pos x="92" y="35"/>
                  </a:cxn>
                  <a:cxn ang="0">
                    <a:pos x="85" y="0"/>
                  </a:cxn>
                </a:cxnLst>
                <a:rect l="0" t="0" r="r" b="b"/>
                <a:pathLst>
                  <a:path w="100" h="204">
                    <a:moveTo>
                      <a:pt x="85" y="0"/>
                    </a:moveTo>
                    <a:lnTo>
                      <a:pt x="84" y="0"/>
                    </a:lnTo>
                    <a:lnTo>
                      <a:pt x="79" y="3"/>
                    </a:lnTo>
                    <a:lnTo>
                      <a:pt x="71" y="4"/>
                    </a:lnTo>
                    <a:lnTo>
                      <a:pt x="62" y="6"/>
                    </a:lnTo>
                    <a:lnTo>
                      <a:pt x="49" y="7"/>
                    </a:lnTo>
                    <a:lnTo>
                      <a:pt x="34" y="8"/>
                    </a:lnTo>
                    <a:lnTo>
                      <a:pt x="18" y="10"/>
                    </a:lnTo>
                    <a:lnTo>
                      <a:pt x="0" y="8"/>
                    </a:lnTo>
                    <a:lnTo>
                      <a:pt x="1" y="15"/>
                    </a:lnTo>
                    <a:lnTo>
                      <a:pt x="4" y="35"/>
                    </a:lnTo>
                    <a:lnTo>
                      <a:pt x="10" y="63"/>
                    </a:lnTo>
                    <a:lnTo>
                      <a:pt x="17" y="95"/>
                    </a:lnTo>
                    <a:lnTo>
                      <a:pt x="24" y="129"/>
                    </a:lnTo>
                    <a:lnTo>
                      <a:pt x="33" y="160"/>
                    </a:lnTo>
                    <a:lnTo>
                      <a:pt x="41" y="187"/>
                    </a:lnTo>
                    <a:lnTo>
                      <a:pt x="50" y="204"/>
                    </a:lnTo>
                    <a:lnTo>
                      <a:pt x="53" y="203"/>
                    </a:lnTo>
                    <a:lnTo>
                      <a:pt x="57" y="202"/>
                    </a:lnTo>
                    <a:lnTo>
                      <a:pt x="65" y="198"/>
                    </a:lnTo>
                    <a:lnTo>
                      <a:pt x="73" y="194"/>
                    </a:lnTo>
                    <a:lnTo>
                      <a:pt x="83" y="187"/>
                    </a:lnTo>
                    <a:lnTo>
                      <a:pt x="91" y="180"/>
                    </a:lnTo>
                    <a:lnTo>
                      <a:pt x="96" y="172"/>
                    </a:lnTo>
                    <a:lnTo>
                      <a:pt x="100" y="163"/>
                    </a:lnTo>
                    <a:lnTo>
                      <a:pt x="99" y="141"/>
                    </a:lnTo>
                    <a:lnTo>
                      <a:pt x="96" y="90"/>
                    </a:lnTo>
                    <a:lnTo>
                      <a:pt x="92" y="35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1553" name="Freeform 49"/>
              <p:cNvSpPr>
                <a:spLocks/>
              </p:cNvSpPr>
              <p:nvPr/>
            </p:nvSpPr>
            <p:spPr bwMode="auto">
              <a:xfrm>
                <a:off x="2417" y="1916"/>
                <a:ext cx="143" cy="90"/>
              </a:xfrm>
              <a:custGeom>
                <a:avLst/>
                <a:gdLst/>
                <a:ahLst/>
                <a:cxnLst>
                  <a:cxn ang="0">
                    <a:pos x="271" y="136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5" y="1"/>
                  </a:cxn>
                  <a:cxn ang="0">
                    <a:pos x="14" y="5"/>
                  </a:cxn>
                  <a:cxn ang="0">
                    <a:pos x="6" y="11"/>
                  </a:cxn>
                  <a:cxn ang="0">
                    <a:pos x="0" y="21"/>
                  </a:cxn>
                  <a:cxn ang="0">
                    <a:pos x="2" y="35"/>
                  </a:cxn>
                  <a:cxn ang="0">
                    <a:pos x="9" y="54"/>
                  </a:cxn>
                  <a:cxn ang="0">
                    <a:pos x="274" y="180"/>
                  </a:cxn>
                  <a:cxn ang="0">
                    <a:pos x="278" y="175"/>
                  </a:cxn>
                  <a:cxn ang="0">
                    <a:pos x="285" y="163"/>
                  </a:cxn>
                  <a:cxn ang="0">
                    <a:pos x="286" y="149"/>
                  </a:cxn>
                  <a:cxn ang="0">
                    <a:pos x="271" y="136"/>
                  </a:cxn>
                </a:cxnLst>
                <a:rect l="0" t="0" r="r" b="b"/>
                <a:pathLst>
                  <a:path w="286" h="180">
                    <a:moveTo>
                      <a:pt x="271" y="136"/>
                    </a:moveTo>
                    <a:lnTo>
                      <a:pt x="44" y="0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5" y="1"/>
                    </a:lnTo>
                    <a:lnTo>
                      <a:pt x="14" y="5"/>
                    </a:lnTo>
                    <a:lnTo>
                      <a:pt x="6" y="11"/>
                    </a:lnTo>
                    <a:lnTo>
                      <a:pt x="0" y="21"/>
                    </a:lnTo>
                    <a:lnTo>
                      <a:pt x="2" y="35"/>
                    </a:lnTo>
                    <a:lnTo>
                      <a:pt x="9" y="54"/>
                    </a:lnTo>
                    <a:lnTo>
                      <a:pt x="274" y="180"/>
                    </a:lnTo>
                    <a:lnTo>
                      <a:pt x="278" y="175"/>
                    </a:lnTo>
                    <a:lnTo>
                      <a:pt x="285" y="163"/>
                    </a:lnTo>
                    <a:lnTo>
                      <a:pt x="286" y="149"/>
                    </a:lnTo>
                    <a:lnTo>
                      <a:pt x="271" y="136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1554" name="Freeform 50"/>
              <p:cNvSpPr>
                <a:spLocks/>
              </p:cNvSpPr>
              <p:nvPr/>
            </p:nvSpPr>
            <p:spPr bwMode="auto">
              <a:xfrm>
                <a:off x="2492" y="2000"/>
                <a:ext cx="27" cy="4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1"/>
                  </a:cxn>
                  <a:cxn ang="0">
                    <a:pos x="4" y="21"/>
                  </a:cxn>
                  <a:cxn ang="0">
                    <a:pos x="8" y="34"/>
                  </a:cxn>
                  <a:cxn ang="0">
                    <a:pos x="13" y="43"/>
                  </a:cxn>
                  <a:cxn ang="0">
                    <a:pos x="19" y="51"/>
                  </a:cxn>
                  <a:cxn ang="0">
                    <a:pos x="25" y="60"/>
                  </a:cxn>
                  <a:cxn ang="0">
                    <a:pos x="30" y="71"/>
                  </a:cxn>
                  <a:cxn ang="0">
                    <a:pos x="35" y="79"/>
                  </a:cxn>
                  <a:cxn ang="0">
                    <a:pos x="40" y="83"/>
                  </a:cxn>
                  <a:cxn ang="0">
                    <a:pos x="47" y="84"/>
                  </a:cxn>
                  <a:cxn ang="0">
                    <a:pos x="51" y="81"/>
                  </a:cxn>
                  <a:cxn ang="0">
                    <a:pos x="55" y="72"/>
                  </a:cxn>
                  <a:cxn ang="0">
                    <a:pos x="51" y="57"/>
                  </a:cxn>
                  <a:cxn ang="0">
                    <a:pos x="43" y="40"/>
                  </a:cxn>
                  <a:cxn ang="0">
                    <a:pos x="33" y="21"/>
                  </a:cxn>
                  <a:cxn ang="0">
                    <a:pos x="25" y="8"/>
                  </a:cxn>
                  <a:cxn ang="0">
                    <a:pos x="18" y="3"/>
                  </a:cxn>
                  <a:cxn ang="0">
                    <a:pos x="10" y="0"/>
                  </a:cxn>
                  <a:cxn ang="0">
                    <a:pos x="4" y="2"/>
                  </a:cxn>
                  <a:cxn ang="0">
                    <a:pos x="0" y="6"/>
                  </a:cxn>
                </a:cxnLst>
                <a:rect l="0" t="0" r="r" b="b"/>
                <a:pathLst>
                  <a:path w="55" h="84">
                    <a:moveTo>
                      <a:pt x="0" y="6"/>
                    </a:moveTo>
                    <a:lnTo>
                      <a:pt x="2" y="11"/>
                    </a:lnTo>
                    <a:lnTo>
                      <a:pt x="4" y="21"/>
                    </a:lnTo>
                    <a:lnTo>
                      <a:pt x="8" y="34"/>
                    </a:lnTo>
                    <a:lnTo>
                      <a:pt x="13" y="43"/>
                    </a:lnTo>
                    <a:lnTo>
                      <a:pt x="19" y="51"/>
                    </a:lnTo>
                    <a:lnTo>
                      <a:pt x="25" y="60"/>
                    </a:lnTo>
                    <a:lnTo>
                      <a:pt x="30" y="71"/>
                    </a:lnTo>
                    <a:lnTo>
                      <a:pt x="35" y="79"/>
                    </a:lnTo>
                    <a:lnTo>
                      <a:pt x="40" y="83"/>
                    </a:lnTo>
                    <a:lnTo>
                      <a:pt x="47" y="84"/>
                    </a:lnTo>
                    <a:lnTo>
                      <a:pt x="51" y="81"/>
                    </a:lnTo>
                    <a:lnTo>
                      <a:pt x="55" y="72"/>
                    </a:lnTo>
                    <a:lnTo>
                      <a:pt x="51" y="57"/>
                    </a:lnTo>
                    <a:lnTo>
                      <a:pt x="43" y="40"/>
                    </a:lnTo>
                    <a:lnTo>
                      <a:pt x="33" y="21"/>
                    </a:lnTo>
                    <a:lnTo>
                      <a:pt x="25" y="8"/>
                    </a:lnTo>
                    <a:lnTo>
                      <a:pt x="18" y="3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1555" name="Freeform 51"/>
              <p:cNvSpPr>
                <a:spLocks/>
              </p:cNvSpPr>
              <p:nvPr/>
            </p:nvSpPr>
            <p:spPr bwMode="auto">
              <a:xfrm>
                <a:off x="2469" y="2027"/>
                <a:ext cx="30" cy="3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11"/>
                  </a:cxn>
                  <a:cxn ang="0">
                    <a:pos x="7" y="20"/>
                  </a:cxn>
                  <a:cxn ang="0">
                    <a:pos x="13" y="29"/>
                  </a:cxn>
                  <a:cxn ang="0">
                    <a:pos x="19" y="36"/>
                  </a:cxn>
                  <a:cxn ang="0">
                    <a:pos x="26" y="42"/>
                  </a:cxn>
                  <a:cxn ang="0">
                    <a:pos x="33" y="49"/>
                  </a:cxn>
                  <a:cxn ang="0">
                    <a:pos x="38" y="57"/>
                  </a:cxn>
                  <a:cxn ang="0">
                    <a:pos x="44" y="63"/>
                  </a:cxn>
                  <a:cxn ang="0">
                    <a:pos x="49" y="66"/>
                  </a:cxn>
                  <a:cxn ang="0">
                    <a:pos x="54" y="65"/>
                  </a:cxn>
                  <a:cxn ang="0">
                    <a:pos x="59" y="60"/>
                  </a:cxn>
                  <a:cxn ang="0">
                    <a:pos x="59" y="52"/>
                  </a:cxn>
                  <a:cxn ang="0">
                    <a:pos x="57" y="46"/>
                  </a:cxn>
                  <a:cxn ang="0">
                    <a:pos x="53" y="41"/>
                  </a:cxn>
                  <a:cxn ang="0">
                    <a:pos x="49" y="34"/>
                  </a:cxn>
                  <a:cxn ang="0">
                    <a:pos x="44" y="27"/>
                  </a:cxn>
                  <a:cxn ang="0">
                    <a:pos x="37" y="20"/>
                  </a:cxn>
                  <a:cxn ang="0">
                    <a:pos x="31" y="14"/>
                  </a:cxn>
                  <a:cxn ang="0">
                    <a:pos x="26" y="8"/>
                  </a:cxn>
                  <a:cxn ang="0">
                    <a:pos x="21" y="5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1" y="3"/>
                  </a:cxn>
                  <a:cxn ang="0">
                    <a:pos x="0" y="7"/>
                  </a:cxn>
                </a:cxnLst>
                <a:rect l="0" t="0" r="r" b="b"/>
                <a:pathLst>
                  <a:path w="59" h="66">
                    <a:moveTo>
                      <a:pt x="0" y="7"/>
                    </a:moveTo>
                    <a:lnTo>
                      <a:pt x="3" y="11"/>
                    </a:lnTo>
                    <a:lnTo>
                      <a:pt x="7" y="20"/>
                    </a:lnTo>
                    <a:lnTo>
                      <a:pt x="13" y="29"/>
                    </a:lnTo>
                    <a:lnTo>
                      <a:pt x="19" y="36"/>
                    </a:lnTo>
                    <a:lnTo>
                      <a:pt x="26" y="42"/>
                    </a:lnTo>
                    <a:lnTo>
                      <a:pt x="33" y="49"/>
                    </a:lnTo>
                    <a:lnTo>
                      <a:pt x="38" y="57"/>
                    </a:lnTo>
                    <a:lnTo>
                      <a:pt x="44" y="63"/>
                    </a:lnTo>
                    <a:lnTo>
                      <a:pt x="49" y="66"/>
                    </a:lnTo>
                    <a:lnTo>
                      <a:pt x="54" y="65"/>
                    </a:lnTo>
                    <a:lnTo>
                      <a:pt x="59" y="60"/>
                    </a:lnTo>
                    <a:lnTo>
                      <a:pt x="59" y="52"/>
                    </a:lnTo>
                    <a:lnTo>
                      <a:pt x="57" y="46"/>
                    </a:lnTo>
                    <a:lnTo>
                      <a:pt x="53" y="41"/>
                    </a:lnTo>
                    <a:lnTo>
                      <a:pt x="49" y="34"/>
                    </a:lnTo>
                    <a:lnTo>
                      <a:pt x="44" y="27"/>
                    </a:lnTo>
                    <a:lnTo>
                      <a:pt x="37" y="20"/>
                    </a:lnTo>
                    <a:lnTo>
                      <a:pt x="31" y="14"/>
                    </a:lnTo>
                    <a:lnTo>
                      <a:pt x="26" y="8"/>
                    </a:lnTo>
                    <a:lnTo>
                      <a:pt x="21" y="5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1" y="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1556" name="Freeform 52"/>
              <p:cNvSpPr>
                <a:spLocks/>
              </p:cNvSpPr>
              <p:nvPr/>
            </p:nvSpPr>
            <p:spPr bwMode="auto">
              <a:xfrm>
                <a:off x="2469" y="2050"/>
                <a:ext cx="74" cy="117"/>
              </a:xfrm>
              <a:custGeom>
                <a:avLst/>
                <a:gdLst/>
                <a:ahLst/>
                <a:cxnLst>
                  <a:cxn ang="0">
                    <a:pos x="149" y="0"/>
                  </a:cxn>
                  <a:cxn ang="0">
                    <a:pos x="147" y="10"/>
                  </a:cxn>
                  <a:cxn ang="0">
                    <a:pos x="141" y="29"/>
                  </a:cxn>
                  <a:cxn ang="0">
                    <a:pos x="134" y="50"/>
                  </a:cxn>
                  <a:cxn ang="0">
                    <a:pos x="128" y="63"/>
                  </a:cxn>
                  <a:cxn ang="0">
                    <a:pos x="122" y="68"/>
                  </a:cxn>
                  <a:cxn ang="0">
                    <a:pos x="117" y="75"/>
                  </a:cxn>
                  <a:cxn ang="0">
                    <a:pos x="111" y="82"/>
                  </a:cxn>
                  <a:cxn ang="0">
                    <a:pos x="105" y="90"/>
                  </a:cxn>
                  <a:cxn ang="0">
                    <a:pos x="100" y="98"/>
                  </a:cxn>
                  <a:cxn ang="0">
                    <a:pos x="96" y="105"/>
                  </a:cxn>
                  <a:cxn ang="0">
                    <a:pos x="92" y="112"/>
                  </a:cxn>
                  <a:cxn ang="0">
                    <a:pos x="90" y="117"/>
                  </a:cxn>
                  <a:cxn ang="0">
                    <a:pos x="88" y="121"/>
                  </a:cxn>
                  <a:cxn ang="0">
                    <a:pos x="84" y="126"/>
                  </a:cxn>
                  <a:cxn ang="0">
                    <a:pos x="80" y="131"/>
                  </a:cxn>
                  <a:cxn ang="0">
                    <a:pos x="75" y="134"/>
                  </a:cxn>
                  <a:cxn ang="0">
                    <a:pos x="69" y="139"/>
                  </a:cxn>
                  <a:cxn ang="0">
                    <a:pos x="64" y="142"/>
                  </a:cxn>
                  <a:cxn ang="0">
                    <a:pos x="59" y="143"/>
                  </a:cxn>
                  <a:cxn ang="0">
                    <a:pos x="53" y="144"/>
                  </a:cxn>
                  <a:cxn ang="0">
                    <a:pos x="47" y="146"/>
                  </a:cxn>
                  <a:cxn ang="0">
                    <a:pos x="39" y="147"/>
                  </a:cxn>
                  <a:cxn ang="0">
                    <a:pos x="31" y="149"/>
                  </a:cxn>
                  <a:cxn ang="0">
                    <a:pos x="22" y="152"/>
                  </a:cxn>
                  <a:cxn ang="0">
                    <a:pos x="14" y="156"/>
                  </a:cxn>
                  <a:cxn ang="0">
                    <a:pos x="7" y="158"/>
                  </a:cxn>
                  <a:cxn ang="0">
                    <a:pos x="2" y="159"/>
                  </a:cxn>
                  <a:cxn ang="0">
                    <a:pos x="0" y="161"/>
                  </a:cxn>
                  <a:cxn ang="0">
                    <a:pos x="28" y="163"/>
                  </a:cxn>
                  <a:cxn ang="0">
                    <a:pos x="26" y="172"/>
                  </a:cxn>
                  <a:cxn ang="0">
                    <a:pos x="21" y="193"/>
                  </a:cxn>
                  <a:cxn ang="0">
                    <a:pos x="17" y="217"/>
                  </a:cxn>
                  <a:cxn ang="0">
                    <a:pos x="17" y="234"/>
                  </a:cxn>
                  <a:cxn ang="0">
                    <a:pos x="28" y="230"/>
                  </a:cxn>
                  <a:cxn ang="0">
                    <a:pos x="30" y="220"/>
                  </a:cxn>
                  <a:cxn ang="0">
                    <a:pos x="35" y="199"/>
                  </a:cxn>
                  <a:cxn ang="0">
                    <a:pos x="42" y="176"/>
                  </a:cxn>
                  <a:cxn ang="0">
                    <a:pos x="51" y="161"/>
                  </a:cxn>
                  <a:cxn ang="0">
                    <a:pos x="52" y="161"/>
                  </a:cxn>
                  <a:cxn ang="0">
                    <a:pos x="54" y="159"/>
                  </a:cxn>
                  <a:cxn ang="0">
                    <a:pos x="59" y="158"/>
                  </a:cxn>
                  <a:cxn ang="0">
                    <a:pos x="66" y="155"/>
                  </a:cxn>
                  <a:cxn ang="0">
                    <a:pos x="74" y="149"/>
                  </a:cxn>
                  <a:cxn ang="0">
                    <a:pos x="83" y="140"/>
                  </a:cxn>
                  <a:cxn ang="0">
                    <a:pos x="95" y="127"/>
                  </a:cxn>
                  <a:cxn ang="0">
                    <a:pos x="107" y="111"/>
                  </a:cxn>
                  <a:cxn ang="0">
                    <a:pos x="147" y="42"/>
                  </a:cxn>
                  <a:cxn ang="0">
                    <a:pos x="149" y="0"/>
                  </a:cxn>
                </a:cxnLst>
                <a:rect l="0" t="0" r="r" b="b"/>
                <a:pathLst>
                  <a:path w="149" h="234">
                    <a:moveTo>
                      <a:pt x="149" y="0"/>
                    </a:moveTo>
                    <a:lnTo>
                      <a:pt x="147" y="10"/>
                    </a:lnTo>
                    <a:lnTo>
                      <a:pt x="141" y="29"/>
                    </a:lnTo>
                    <a:lnTo>
                      <a:pt x="134" y="50"/>
                    </a:lnTo>
                    <a:lnTo>
                      <a:pt x="128" y="63"/>
                    </a:lnTo>
                    <a:lnTo>
                      <a:pt x="122" y="68"/>
                    </a:lnTo>
                    <a:lnTo>
                      <a:pt x="117" y="75"/>
                    </a:lnTo>
                    <a:lnTo>
                      <a:pt x="111" y="82"/>
                    </a:lnTo>
                    <a:lnTo>
                      <a:pt x="105" y="90"/>
                    </a:lnTo>
                    <a:lnTo>
                      <a:pt x="100" y="98"/>
                    </a:lnTo>
                    <a:lnTo>
                      <a:pt x="96" y="105"/>
                    </a:lnTo>
                    <a:lnTo>
                      <a:pt x="92" y="112"/>
                    </a:lnTo>
                    <a:lnTo>
                      <a:pt x="90" y="117"/>
                    </a:lnTo>
                    <a:lnTo>
                      <a:pt x="88" y="121"/>
                    </a:lnTo>
                    <a:lnTo>
                      <a:pt x="84" y="126"/>
                    </a:lnTo>
                    <a:lnTo>
                      <a:pt x="80" y="131"/>
                    </a:lnTo>
                    <a:lnTo>
                      <a:pt x="75" y="134"/>
                    </a:lnTo>
                    <a:lnTo>
                      <a:pt x="69" y="139"/>
                    </a:lnTo>
                    <a:lnTo>
                      <a:pt x="64" y="142"/>
                    </a:lnTo>
                    <a:lnTo>
                      <a:pt x="59" y="143"/>
                    </a:lnTo>
                    <a:lnTo>
                      <a:pt x="53" y="144"/>
                    </a:lnTo>
                    <a:lnTo>
                      <a:pt x="47" y="146"/>
                    </a:lnTo>
                    <a:lnTo>
                      <a:pt x="39" y="147"/>
                    </a:lnTo>
                    <a:lnTo>
                      <a:pt x="31" y="149"/>
                    </a:lnTo>
                    <a:lnTo>
                      <a:pt x="22" y="152"/>
                    </a:lnTo>
                    <a:lnTo>
                      <a:pt x="14" y="156"/>
                    </a:lnTo>
                    <a:lnTo>
                      <a:pt x="7" y="158"/>
                    </a:lnTo>
                    <a:lnTo>
                      <a:pt x="2" y="159"/>
                    </a:lnTo>
                    <a:lnTo>
                      <a:pt x="0" y="161"/>
                    </a:lnTo>
                    <a:lnTo>
                      <a:pt x="28" y="163"/>
                    </a:lnTo>
                    <a:lnTo>
                      <a:pt x="26" y="172"/>
                    </a:lnTo>
                    <a:lnTo>
                      <a:pt x="21" y="193"/>
                    </a:lnTo>
                    <a:lnTo>
                      <a:pt x="17" y="217"/>
                    </a:lnTo>
                    <a:lnTo>
                      <a:pt x="17" y="234"/>
                    </a:lnTo>
                    <a:lnTo>
                      <a:pt x="28" y="230"/>
                    </a:lnTo>
                    <a:lnTo>
                      <a:pt x="30" y="220"/>
                    </a:lnTo>
                    <a:lnTo>
                      <a:pt x="35" y="199"/>
                    </a:lnTo>
                    <a:lnTo>
                      <a:pt x="42" y="176"/>
                    </a:lnTo>
                    <a:lnTo>
                      <a:pt x="51" y="161"/>
                    </a:lnTo>
                    <a:lnTo>
                      <a:pt x="52" y="161"/>
                    </a:lnTo>
                    <a:lnTo>
                      <a:pt x="54" y="159"/>
                    </a:lnTo>
                    <a:lnTo>
                      <a:pt x="59" y="158"/>
                    </a:lnTo>
                    <a:lnTo>
                      <a:pt x="66" y="155"/>
                    </a:lnTo>
                    <a:lnTo>
                      <a:pt x="74" y="149"/>
                    </a:lnTo>
                    <a:lnTo>
                      <a:pt x="83" y="140"/>
                    </a:lnTo>
                    <a:lnTo>
                      <a:pt x="95" y="127"/>
                    </a:lnTo>
                    <a:lnTo>
                      <a:pt x="107" y="111"/>
                    </a:lnTo>
                    <a:lnTo>
                      <a:pt x="147" y="42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1557" name="Freeform 53"/>
              <p:cNvSpPr>
                <a:spLocks/>
              </p:cNvSpPr>
              <p:nvPr/>
            </p:nvSpPr>
            <p:spPr bwMode="auto">
              <a:xfrm>
                <a:off x="2443" y="1932"/>
                <a:ext cx="80" cy="4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62" y="82"/>
                  </a:cxn>
                  <a:cxn ang="0">
                    <a:pos x="160" y="82"/>
                  </a:cxn>
                  <a:cxn ang="0">
                    <a:pos x="156" y="81"/>
                  </a:cxn>
                  <a:cxn ang="0">
                    <a:pos x="150" y="79"/>
                  </a:cxn>
                  <a:cxn ang="0">
                    <a:pos x="143" y="78"/>
                  </a:cxn>
                  <a:cxn ang="0">
                    <a:pos x="135" y="75"/>
                  </a:cxn>
                  <a:cxn ang="0">
                    <a:pos x="128" y="74"/>
                  </a:cxn>
                  <a:cxn ang="0">
                    <a:pos x="122" y="74"/>
                  </a:cxn>
                  <a:cxn ang="0">
                    <a:pos x="119" y="74"/>
                  </a:cxn>
                  <a:cxn ang="0">
                    <a:pos x="0" y="18"/>
                  </a:cxn>
                  <a:cxn ang="0">
                    <a:pos x="1" y="17"/>
                  </a:cxn>
                  <a:cxn ang="0">
                    <a:pos x="4" y="12"/>
                  </a:cxn>
                  <a:cxn ang="0">
                    <a:pos x="6" y="7"/>
                  </a:cxn>
                  <a:cxn ang="0">
                    <a:pos x="5" y="0"/>
                  </a:cxn>
                </a:cxnLst>
                <a:rect l="0" t="0" r="r" b="b"/>
                <a:pathLst>
                  <a:path w="162" h="82">
                    <a:moveTo>
                      <a:pt x="5" y="0"/>
                    </a:moveTo>
                    <a:lnTo>
                      <a:pt x="162" y="82"/>
                    </a:lnTo>
                    <a:lnTo>
                      <a:pt x="160" y="82"/>
                    </a:lnTo>
                    <a:lnTo>
                      <a:pt x="156" y="81"/>
                    </a:lnTo>
                    <a:lnTo>
                      <a:pt x="150" y="79"/>
                    </a:lnTo>
                    <a:lnTo>
                      <a:pt x="143" y="78"/>
                    </a:lnTo>
                    <a:lnTo>
                      <a:pt x="135" y="75"/>
                    </a:lnTo>
                    <a:lnTo>
                      <a:pt x="128" y="74"/>
                    </a:lnTo>
                    <a:lnTo>
                      <a:pt x="122" y="74"/>
                    </a:lnTo>
                    <a:lnTo>
                      <a:pt x="119" y="74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6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1558" name="Freeform 54"/>
              <p:cNvSpPr>
                <a:spLocks/>
              </p:cNvSpPr>
              <p:nvPr/>
            </p:nvSpPr>
            <p:spPr bwMode="auto">
              <a:xfrm>
                <a:off x="2313" y="2535"/>
                <a:ext cx="1134" cy="75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2222" y="0"/>
                  </a:cxn>
                  <a:cxn ang="0">
                    <a:pos x="2268" y="66"/>
                  </a:cxn>
                  <a:cxn ang="0">
                    <a:pos x="30" y="151"/>
                  </a:cxn>
                  <a:cxn ang="0">
                    <a:pos x="0" y="36"/>
                  </a:cxn>
                </a:cxnLst>
                <a:rect l="0" t="0" r="r" b="b"/>
                <a:pathLst>
                  <a:path w="2268" h="151">
                    <a:moveTo>
                      <a:pt x="0" y="36"/>
                    </a:moveTo>
                    <a:lnTo>
                      <a:pt x="2222" y="0"/>
                    </a:lnTo>
                    <a:lnTo>
                      <a:pt x="2268" y="66"/>
                    </a:lnTo>
                    <a:lnTo>
                      <a:pt x="30" y="151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  <p:sp>
          <p:nvSpPr>
            <p:cNvPr id="21559" name="Text Box 55"/>
            <p:cNvSpPr txBox="1">
              <a:spLocks noChangeArrowheads="1"/>
            </p:cNvSpPr>
            <p:nvPr/>
          </p:nvSpPr>
          <p:spPr bwMode="auto">
            <a:xfrm>
              <a:off x="2494" y="3074"/>
              <a:ext cx="797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</a:rPr>
                <a:t>Auditor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976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0" grpId="0" animBg="1"/>
      <p:bldP spid="21521" grpId="0" animBg="1"/>
      <p:bldP spid="21522" grpId="0" animBg="1"/>
      <p:bldP spid="21523" grpId="0" animBg="1"/>
      <p:bldP spid="215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22FE9EDB-D367-446D-BF0F-06F456010855}" type="slidenum">
              <a:rPr lang="en-US"/>
              <a:pPr/>
              <a:t>22</a:t>
            </a:fld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852488"/>
          </a:xfrm>
        </p:spPr>
        <p:txBody>
          <a:bodyPr/>
          <a:lstStyle/>
          <a:p>
            <a:r>
              <a:rPr lang="en-US"/>
              <a:t>… After Two Minutes …</a:t>
            </a:r>
          </a:p>
        </p:txBody>
      </p:sp>
      <p:sp>
        <p:nvSpPr>
          <p:cNvPr id="68611" name="AutoShape 3"/>
          <p:cNvSpPr>
            <a:spLocks noChangeArrowheads="1"/>
          </p:cNvSpPr>
          <p:nvPr/>
        </p:nvSpPr>
        <p:spPr bwMode="auto">
          <a:xfrm flipH="1">
            <a:off x="2032001" y="3686175"/>
            <a:ext cx="2847975" cy="768350"/>
          </a:xfrm>
          <a:prstGeom prst="cloudCallout">
            <a:avLst>
              <a:gd name="adj1" fmla="val 17722"/>
              <a:gd name="adj2" fmla="val 14131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/>
              <a:t>Oh well…</a:t>
            </a:r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auto">
          <a:xfrm flipH="1">
            <a:off x="1901826" y="1346200"/>
            <a:ext cx="4130675" cy="533400"/>
          </a:xfrm>
          <a:prstGeom prst="wedgeRoundRectCallout">
            <a:avLst>
              <a:gd name="adj1" fmla="val 22403"/>
              <a:gd name="adj2" fmla="val 121722"/>
              <a:gd name="adj3" fmla="val 1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400"/>
              <a:t>q1 = sum(d1,d2,d3)</a:t>
            </a:r>
          </a:p>
        </p:txBody>
      </p:sp>
      <p:sp>
        <p:nvSpPr>
          <p:cNvPr id="68613" name="AutoShape 5"/>
          <p:cNvSpPr>
            <a:spLocks noChangeArrowheads="1"/>
          </p:cNvSpPr>
          <p:nvPr/>
        </p:nvSpPr>
        <p:spPr bwMode="auto">
          <a:xfrm flipH="1">
            <a:off x="6457950" y="1879601"/>
            <a:ext cx="4070350" cy="511175"/>
          </a:xfrm>
          <a:prstGeom prst="wedgeRoundRectCallout">
            <a:avLst>
              <a:gd name="adj1" fmla="val -9556"/>
              <a:gd name="adj2" fmla="val 111176"/>
              <a:gd name="adj3" fmla="val 1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400"/>
              <a:t>sum(d1,d2,d3) = 15</a:t>
            </a:r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auto">
          <a:xfrm flipH="1">
            <a:off x="1901826" y="2454275"/>
            <a:ext cx="4130675" cy="533400"/>
          </a:xfrm>
          <a:prstGeom prst="wedgeRoundRectCallout">
            <a:avLst>
              <a:gd name="adj1" fmla="val 22213"/>
              <a:gd name="adj2" fmla="val 132440"/>
              <a:gd name="adj3" fmla="val 1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400"/>
              <a:t>q2 = max(d1,d2,d3)</a:t>
            </a:r>
          </a:p>
        </p:txBody>
      </p:sp>
      <p:sp>
        <p:nvSpPr>
          <p:cNvPr id="68615" name="AutoShape 7"/>
          <p:cNvSpPr>
            <a:spLocks noChangeArrowheads="1"/>
          </p:cNvSpPr>
          <p:nvPr/>
        </p:nvSpPr>
        <p:spPr bwMode="auto">
          <a:xfrm flipH="1">
            <a:off x="6305550" y="2987675"/>
            <a:ext cx="4070350" cy="1003300"/>
          </a:xfrm>
          <a:prstGeom prst="wedgeRoundRectCallout">
            <a:avLst>
              <a:gd name="adj1" fmla="val -5227"/>
              <a:gd name="adj2" fmla="val 154745"/>
              <a:gd name="adj3" fmla="val 16667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400">
                <a:solidFill>
                  <a:schemeClr val="tx2"/>
                </a:solidFill>
              </a:rPr>
              <a:t>Denied </a:t>
            </a:r>
            <a:r>
              <a:rPr lang="en-US" sz="2400"/>
              <a:t>(the answer would cause privacy loss)</a:t>
            </a:r>
          </a:p>
        </p:txBody>
      </p:sp>
      <p:sp>
        <p:nvSpPr>
          <p:cNvPr id="68616" name="AutoShape 8"/>
          <p:cNvSpPr>
            <a:spLocks noChangeArrowheads="1"/>
          </p:cNvSpPr>
          <p:nvPr/>
        </p:nvSpPr>
        <p:spPr bwMode="auto">
          <a:xfrm flipH="1">
            <a:off x="1874839" y="3459163"/>
            <a:ext cx="4205287" cy="1477962"/>
          </a:xfrm>
          <a:prstGeom prst="cloudCallout">
            <a:avLst>
              <a:gd name="adj1" fmla="val 24403"/>
              <a:gd name="adj2" fmla="val 7019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>
                <a:solidFill>
                  <a:schemeClr val="tx2"/>
                </a:solidFill>
              </a:rPr>
              <a:t>q2 is denied iff d1=d2=d3 = 5</a:t>
            </a:r>
          </a:p>
          <a:p>
            <a:pPr algn="ctr"/>
            <a:r>
              <a:rPr lang="en-US" sz="2400">
                <a:solidFill>
                  <a:schemeClr val="tx2"/>
                </a:solidFill>
              </a:rPr>
              <a:t>I win!</a:t>
            </a:r>
          </a:p>
        </p:txBody>
      </p:sp>
      <p:pic>
        <p:nvPicPr>
          <p:cNvPr id="68618" name="Picture 10" descr="t3exwqrf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451100" y="5346701"/>
            <a:ext cx="1587500" cy="1192213"/>
          </a:xfrm>
          <a:prstGeom prst="rect">
            <a:avLst/>
          </a:prstGeom>
          <a:noFill/>
        </p:spPr>
      </p:pic>
      <p:sp>
        <p:nvSpPr>
          <p:cNvPr id="68619" name="Line 11"/>
          <p:cNvSpPr>
            <a:spLocks noChangeShapeType="1"/>
          </p:cNvSpPr>
          <p:nvPr/>
        </p:nvSpPr>
        <p:spPr bwMode="auto">
          <a:xfrm flipH="1">
            <a:off x="4710114" y="5837238"/>
            <a:ext cx="18367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>
            <a:off x="4699000" y="6286500"/>
            <a:ext cx="18367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261226" y="5068889"/>
            <a:ext cx="1800225" cy="1374775"/>
            <a:chOff x="2356" y="2587"/>
            <a:chExt cx="1134" cy="866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 rot="21471682" flipH="1">
              <a:off x="2356" y="2587"/>
              <a:ext cx="1134" cy="866"/>
              <a:chOff x="2313" y="1744"/>
              <a:chExt cx="1134" cy="866"/>
            </a:xfrm>
          </p:grpSpPr>
          <p:sp>
            <p:nvSpPr>
              <p:cNvPr id="68623" name="Freeform 15"/>
              <p:cNvSpPr>
                <a:spLocks/>
              </p:cNvSpPr>
              <p:nvPr/>
            </p:nvSpPr>
            <p:spPr bwMode="auto">
              <a:xfrm>
                <a:off x="2354" y="1744"/>
                <a:ext cx="973" cy="808"/>
              </a:xfrm>
              <a:custGeom>
                <a:avLst/>
                <a:gdLst/>
                <a:ahLst/>
                <a:cxnLst>
                  <a:cxn ang="0">
                    <a:pos x="288" y="871"/>
                  </a:cxn>
                  <a:cxn ang="0">
                    <a:pos x="302" y="1023"/>
                  </a:cxn>
                  <a:cxn ang="0">
                    <a:pos x="346" y="1091"/>
                  </a:cxn>
                  <a:cxn ang="0">
                    <a:pos x="394" y="1010"/>
                  </a:cxn>
                  <a:cxn ang="0">
                    <a:pos x="435" y="865"/>
                  </a:cxn>
                  <a:cxn ang="0">
                    <a:pos x="509" y="789"/>
                  </a:cxn>
                  <a:cxn ang="0">
                    <a:pos x="614" y="766"/>
                  </a:cxn>
                  <a:cxn ang="0">
                    <a:pos x="684" y="731"/>
                  </a:cxn>
                  <a:cxn ang="0">
                    <a:pos x="732" y="694"/>
                  </a:cxn>
                  <a:cxn ang="0">
                    <a:pos x="783" y="689"/>
                  </a:cxn>
                  <a:cxn ang="0">
                    <a:pos x="783" y="672"/>
                  </a:cxn>
                  <a:cxn ang="0">
                    <a:pos x="762" y="610"/>
                  </a:cxn>
                  <a:cxn ang="0">
                    <a:pos x="714" y="493"/>
                  </a:cxn>
                  <a:cxn ang="0">
                    <a:pos x="694" y="378"/>
                  </a:cxn>
                  <a:cxn ang="0">
                    <a:pos x="694" y="184"/>
                  </a:cxn>
                  <a:cxn ang="0">
                    <a:pos x="816" y="26"/>
                  </a:cxn>
                  <a:cxn ang="0">
                    <a:pos x="940" y="2"/>
                  </a:cxn>
                  <a:cxn ang="0">
                    <a:pos x="1025" y="24"/>
                  </a:cxn>
                  <a:cxn ang="0">
                    <a:pos x="1163" y="218"/>
                  </a:cxn>
                  <a:cxn ang="0">
                    <a:pos x="1175" y="443"/>
                  </a:cxn>
                  <a:cxn ang="0">
                    <a:pos x="1182" y="481"/>
                  </a:cxn>
                  <a:cxn ang="0">
                    <a:pos x="1239" y="495"/>
                  </a:cxn>
                  <a:cxn ang="0">
                    <a:pos x="1299" y="535"/>
                  </a:cxn>
                  <a:cxn ang="0">
                    <a:pos x="1375" y="565"/>
                  </a:cxn>
                  <a:cxn ang="0">
                    <a:pos x="1505" y="614"/>
                  </a:cxn>
                  <a:cxn ang="0">
                    <a:pos x="1579" y="644"/>
                  </a:cxn>
                  <a:cxn ang="0">
                    <a:pos x="1711" y="681"/>
                  </a:cxn>
                  <a:cxn ang="0">
                    <a:pos x="1769" y="711"/>
                  </a:cxn>
                  <a:cxn ang="0">
                    <a:pos x="1810" y="813"/>
                  </a:cxn>
                  <a:cxn ang="0">
                    <a:pos x="1869" y="956"/>
                  </a:cxn>
                  <a:cxn ang="0">
                    <a:pos x="1920" y="1237"/>
                  </a:cxn>
                  <a:cxn ang="0">
                    <a:pos x="453" y="1616"/>
                  </a:cxn>
                  <a:cxn ang="0">
                    <a:pos x="291" y="1574"/>
                  </a:cxn>
                  <a:cxn ang="0">
                    <a:pos x="228" y="1577"/>
                  </a:cxn>
                  <a:cxn ang="0">
                    <a:pos x="136" y="1580"/>
                  </a:cxn>
                  <a:cxn ang="0">
                    <a:pos x="70" y="1522"/>
                  </a:cxn>
                  <a:cxn ang="0">
                    <a:pos x="38" y="1448"/>
                  </a:cxn>
                  <a:cxn ang="0">
                    <a:pos x="14" y="1248"/>
                  </a:cxn>
                  <a:cxn ang="0">
                    <a:pos x="10" y="1050"/>
                  </a:cxn>
                  <a:cxn ang="0">
                    <a:pos x="59" y="899"/>
                  </a:cxn>
                  <a:cxn ang="0">
                    <a:pos x="91" y="678"/>
                  </a:cxn>
                  <a:cxn ang="0">
                    <a:pos x="120" y="565"/>
                  </a:cxn>
                  <a:cxn ang="0">
                    <a:pos x="158" y="511"/>
                  </a:cxn>
                  <a:cxn ang="0">
                    <a:pos x="226" y="472"/>
                  </a:cxn>
                  <a:cxn ang="0">
                    <a:pos x="252" y="443"/>
                  </a:cxn>
                  <a:cxn ang="0">
                    <a:pos x="310" y="421"/>
                  </a:cxn>
                  <a:cxn ang="0">
                    <a:pos x="366" y="416"/>
                  </a:cxn>
                  <a:cxn ang="0">
                    <a:pos x="407" y="434"/>
                  </a:cxn>
                  <a:cxn ang="0">
                    <a:pos x="456" y="456"/>
                  </a:cxn>
                  <a:cxn ang="0">
                    <a:pos x="465" y="484"/>
                  </a:cxn>
                  <a:cxn ang="0">
                    <a:pos x="405" y="484"/>
                  </a:cxn>
                  <a:cxn ang="0">
                    <a:pos x="364" y="484"/>
                  </a:cxn>
                  <a:cxn ang="0">
                    <a:pos x="362" y="488"/>
                  </a:cxn>
                  <a:cxn ang="0">
                    <a:pos x="395" y="499"/>
                  </a:cxn>
                  <a:cxn ang="0">
                    <a:pos x="426" y="535"/>
                  </a:cxn>
                  <a:cxn ang="0">
                    <a:pos x="441" y="572"/>
                  </a:cxn>
                  <a:cxn ang="0">
                    <a:pos x="402" y="570"/>
                  </a:cxn>
                  <a:cxn ang="0">
                    <a:pos x="385" y="613"/>
                  </a:cxn>
                  <a:cxn ang="0">
                    <a:pos x="381" y="671"/>
                  </a:cxn>
                  <a:cxn ang="0">
                    <a:pos x="305" y="780"/>
                  </a:cxn>
                </a:cxnLst>
                <a:rect l="0" t="0" r="r" b="b"/>
                <a:pathLst>
                  <a:path w="1945" h="1616">
                    <a:moveTo>
                      <a:pt x="288" y="784"/>
                    </a:moveTo>
                    <a:lnTo>
                      <a:pt x="276" y="795"/>
                    </a:lnTo>
                    <a:lnTo>
                      <a:pt x="273" y="815"/>
                    </a:lnTo>
                    <a:lnTo>
                      <a:pt x="273" y="837"/>
                    </a:lnTo>
                    <a:lnTo>
                      <a:pt x="273" y="848"/>
                    </a:lnTo>
                    <a:lnTo>
                      <a:pt x="288" y="871"/>
                    </a:lnTo>
                    <a:lnTo>
                      <a:pt x="288" y="948"/>
                    </a:lnTo>
                    <a:lnTo>
                      <a:pt x="288" y="950"/>
                    </a:lnTo>
                    <a:lnTo>
                      <a:pt x="290" y="956"/>
                    </a:lnTo>
                    <a:lnTo>
                      <a:pt x="293" y="967"/>
                    </a:lnTo>
                    <a:lnTo>
                      <a:pt x="296" y="986"/>
                    </a:lnTo>
                    <a:lnTo>
                      <a:pt x="302" y="1023"/>
                    </a:lnTo>
                    <a:lnTo>
                      <a:pt x="308" y="1076"/>
                    </a:lnTo>
                    <a:lnTo>
                      <a:pt x="313" y="1119"/>
                    </a:lnTo>
                    <a:lnTo>
                      <a:pt x="319" y="1131"/>
                    </a:lnTo>
                    <a:lnTo>
                      <a:pt x="324" y="1122"/>
                    </a:lnTo>
                    <a:lnTo>
                      <a:pt x="333" y="1107"/>
                    </a:lnTo>
                    <a:lnTo>
                      <a:pt x="346" y="1091"/>
                    </a:lnTo>
                    <a:lnTo>
                      <a:pt x="358" y="1072"/>
                    </a:lnTo>
                    <a:lnTo>
                      <a:pt x="372" y="1055"/>
                    </a:lnTo>
                    <a:lnTo>
                      <a:pt x="384" y="1040"/>
                    </a:lnTo>
                    <a:lnTo>
                      <a:pt x="391" y="1030"/>
                    </a:lnTo>
                    <a:lnTo>
                      <a:pt x="394" y="1026"/>
                    </a:lnTo>
                    <a:lnTo>
                      <a:pt x="394" y="1010"/>
                    </a:lnTo>
                    <a:lnTo>
                      <a:pt x="395" y="975"/>
                    </a:lnTo>
                    <a:lnTo>
                      <a:pt x="396" y="936"/>
                    </a:lnTo>
                    <a:lnTo>
                      <a:pt x="400" y="911"/>
                    </a:lnTo>
                    <a:lnTo>
                      <a:pt x="405" y="901"/>
                    </a:lnTo>
                    <a:lnTo>
                      <a:pt x="418" y="884"/>
                    </a:lnTo>
                    <a:lnTo>
                      <a:pt x="435" y="865"/>
                    </a:lnTo>
                    <a:lnTo>
                      <a:pt x="454" y="843"/>
                    </a:lnTo>
                    <a:lnTo>
                      <a:pt x="473" y="823"/>
                    </a:lnTo>
                    <a:lnTo>
                      <a:pt x="488" y="805"/>
                    </a:lnTo>
                    <a:lnTo>
                      <a:pt x="500" y="793"/>
                    </a:lnTo>
                    <a:lnTo>
                      <a:pt x="505" y="789"/>
                    </a:lnTo>
                    <a:lnTo>
                      <a:pt x="509" y="789"/>
                    </a:lnTo>
                    <a:lnTo>
                      <a:pt x="521" y="787"/>
                    </a:lnTo>
                    <a:lnTo>
                      <a:pt x="537" y="784"/>
                    </a:lnTo>
                    <a:lnTo>
                      <a:pt x="556" y="781"/>
                    </a:lnTo>
                    <a:lnTo>
                      <a:pt x="577" y="777"/>
                    </a:lnTo>
                    <a:lnTo>
                      <a:pt x="597" y="772"/>
                    </a:lnTo>
                    <a:lnTo>
                      <a:pt x="614" y="766"/>
                    </a:lnTo>
                    <a:lnTo>
                      <a:pt x="626" y="760"/>
                    </a:lnTo>
                    <a:lnTo>
                      <a:pt x="635" y="754"/>
                    </a:lnTo>
                    <a:lnTo>
                      <a:pt x="646" y="747"/>
                    </a:lnTo>
                    <a:lnTo>
                      <a:pt x="659" y="742"/>
                    </a:lnTo>
                    <a:lnTo>
                      <a:pt x="672" y="736"/>
                    </a:lnTo>
                    <a:lnTo>
                      <a:pt x="684" y="731"/>
                    </a:lnTo>
                    <a:lnTo>
                      <a:pt x="696" y="725"/>
                    </a:lnTo>
                    <a:lnTo>
                      <a:pt x="706" y="721"/>
                    </a:lnTo>
                    <a:lnTo>
                      <a:pt x="714" y="716"/>
                    </a:lnTo>
                    <a:lnTo>
                      <a:pt x="726" y="707"/>
                    </a:lnTo>
                    <a:lnTo>
                      <a:pt x="730" y="699"/>
                    </a:lnTo>
                    <a:lnTo>
                      <a:pt x="732" y="694"/>
                    </a:lnTo>
                    <a:lnTo>
                      <a:pt x="732" y="692"/>
                    </a:lnTo>
                    <a:lnTo>
                      <a:pt x="735" y="692"/>
                    </a:lnTo>
                    <a:lnTo>
                      <a:pt x="743" y="691"/>
                    </a:lnTo>
                    <a:lnTo>
                      <a:pt x="756" y="690"/>
                    </a:lnTo>
                    <a:lnTo>
                      <a:pt x="770" y="689"/>
                    </a:lnTo>
                    <a:lnTo>
                      <a:pt x="783" y="689"/>
                    </a:lnTo>
                    <a:lnTo>
                      <a:pt x="794" y="687"/>
                    </a:lnTo>
                    <a:lnTo>
                      <a:pt x="802" y="686"/>
                    </a:lnTo>
                    <a:lnTo>
                      <a:pt x="803" y="686"/>
                    </a:lnTo>
                    <a:lnTo>
                      <a:pt x="796" y="684"/>
                    </a:lnTo>
                    <a:lnTo>
                      <a:pt x="789" y="679"/>
                    </a:lnTo>
                    <a:lnTo>
                      <a:pt x="783" y="672"/>
                    </a:lnTo>
                    <a:lnTo>
                      <a:pt x="779" y="663"/>
                    </a:lnTo>
                    <a:lnTo>
                      <a:pt x="774" y="654"/>
                    </a:lnTo>
                    <a:lnTo>
                      <a:pt x="771" y="644"/>
                    </a:lnTo>
                    <a:lnTo>
                      <a:pt x="767" y="634"/>
                    </a:lnTo>
                    <a:lnTo>
                      <a:pt x="765" y="628"/>
                    </a:lnTo>
                    <a:lnTo>
                      <a:pt x="762" y="610"/>
                    </a:lnTo>
                    <a:lnTo>
                      <a:pt x="758" y="587"/>
                    </a:lnTo>
                    <a:lnTo>
                      <a:pt x="752" y="563"/>
                    </a:lnTo>
                    <a:lnTo>
                      <a:pt x="742" y="540"/>
                    </a:lnTo>
                    <a:lnTo>
                      <a:pt x="730" y="519"/>
                    </a:lnTo>
                    <a:lnTo>
                      <a:pt x="720" y="503"/>
                    </a:lnTo>
                    <a:lnTo>
                      <a:pt x="714" y="493"/>
                    </a:lnTo>
                    <a:lnTo>
                      <a:pt x="712" y="488"/>
                    </a:lnTo>
                    <a:lnTo>
                      <a:pt x="710" y="470"/>
                    </a:lnTo>
                    <a:lnTo>
                      <a:pt x="704" y="444"/>
                    </a:lnTo>
                    <a:lnTo>
                      <a:pt x="697" y="418"/>
                    </a:lnTo>
                    <a:lnTo>
                      <a:pt x="695" y="396"/>
                    </a:lnTo>
                    <a:lnTo>
                      <a:pt x="694" y="378"/>
                    </a:lnTo>
                    <a:lnTo>
                      <a:pt x="690" y="357"/>
                    </a:lnTo>
                    <a:lnTo>
                      <a:pt x="686" y="336"/>
                    </a:lnTo>
                    <a:lnTo>
                      <a:pt x="684" y="314"/>
                    </a:lnTo>
                    <a:lnTo>
                      <a:pt x="686" y="279"/>
                    </a:lnTo>
                    <a:lnTo>
                      <a:pt x="690" y="229"/>
                    </a:lnTo>
                    <a:lnTo>
                      <a:pt x="694" y="184"/>
                    </a:lnTo>
                    <a:lnTo>
                      <a:pt x="695" y="165"/>
                    </a:lnTo>
                    <a:lnTo>
                      <a:pt x="718" y="124"/>
                    </a:lnTo>
                    <a:lnTo>
                      <a:pt x="742" y="91"/>
                    </a:lnTo>
                    <a:lnTo>
                      <a:pt x="766" y="64"/>
                    </a:lnTo>
                    <a:lnTo>
                      <a:pt x="792" y="43"/>
                    </a:lnTo>
                    <a:lnTo>
                      <a:pt x="816" y="26"/>
                    </a:lnTo>
                    <a:lnTo>
                      <a:pt x="840" y="15"/>
                    </a:lnTo>
                    <a:lnTo>
                      <a:pt x="863" y="7"/>
                    </a:lnTo>
                    <a:lnTo>
                      <a:pt x="885" y="2"/>
                    </a:lnTo>
                    <a:lnTo>
                      <a:pt x="906" y="0"/>
                    </a:lnTo>
                    <a:lnTo>
                      <a:pt x="924" y="0"/>
                    </a:lnTo>
                    <a:lnTo>
                      <a:pt x="940" y="2"/>
                    </a:lnTo>
                    <a:lnTo>
                      <a:pt x="955" y="5"/>
                    </a:lnTo>
                    <a:lnTo>
                      <a:pt x="967" y="8"/>
                    </a:lnTo>
                    <a:lnTo>
                      <a:pt x="976" y="10"/>
                    </a:lnTo>
                    <a:lnTo>
                      <a:pt x="981" y="13"/>
                    </a:lnTo>
                    <a:lnTo>
                      <a:pt x="983" y="14"/>
                    </a:lnTo>
                    <a:lnTo>
                      <a:pt x="1025" y="24"/>
                    </a:lnTo>
                    <a:lnTo>
                      <a:pt x="1062" y="43"/>
                    </a:lnTo>
                    <a:lnTo>
                      <a:pt x="1092" y="68"/>
                    </a:lnTo>
                    <a:lnTo>
                      <a:pt x="1118" y="99"/>
                    </a:lnTo>
                    <a:lnTo>
                      <a:pt x="1137" y="136"/>
                    </a:lnTo>
                    <a:lnTo>
                      <a:pt x="1152" y="175"/>
                    </a:lnTo>
                    <a:lnTo>
                      <a:pt x="1163" y="218"/>
                    </a:lnTo>
                    <a:lnTo>
                      <a:pt x="1171" y="260"/>
                    </a:lnTo>
                    <a:lnTo>
                      <a:pt x="1175" y="303"/>
                    </a:lnTo>
                    <a:lnTo>
                      <a:pt x="1178" y="343"/>
                    </a:lnTo>
                    <a:lnTo>
                      <a:pt x="1178" y="381"/>
                    </a:lnTo>
                    <a:lnTo>
                      <a:pt x="1178" y="416"/>
                    </a:lnTo>
                    <a:lnTo>
                      <a:pt x="1175" y="443"/>
                    </a:lnTo>
                    <a:lnTo>
                      <a:pt x="1174" y="465"/>
                    </a:lnTo>
                    <a:lnTo>
                      <a:pt x="1173" y="480"/>
                    </a:lnTo>
                    <a:lnTo>
                      <a:pt x="1172" y="485"/>
                    </a:lnTo>
                    <a:lnTo>
                      <a:pt x="1173" y="485"/>
                    </a:lnTo>
                    <a:lnTo>
                      <a:pt x="1176" y="482"/>
                    </a:lnTo>
                    <a:lnTo>
                      <a:pt x="1182" y="481"/>
                    </a:lnTo>
                    <a:lnTo>
                      <a:pt x="1189" y="480"/>
                    </a:lnTo>
                    <a:lnTo>
                      <a:pt x="1198" y="479"/>
                    </a:lnTo>
                    <a:lnTo>
                      <a:pt x="1208" y="480"/>
                    </a:lnTo>
                    <a:lnTo>
                      <a:pt x="1218" y="484"/>
                    </a:lnTo>
                    <a:lnTo>
                      <a:pt x="1228" y="488"/>
                    </a:lnTo>
                    <a:lnTo>
                      <a:pt x="1239" y="495"/>
                    </a:lnTo>
                    <a:lnTo>
                      <a:pt x="1249" y="502"/>
                    </a:lnTo>
                    <a:lnTo>
                      <a:pt x="1259" y="509"/>
                    </a:lnTo>
                    <a:lnTo>
                      <a:pt x="1270" y="516"/>
                    </a:lnTo>
                    <a:lnTo>
                      <a:pt x="1280" y="523"/>
                    </a:lnTo>
                    <a:lnTo>
                      <a:pt x="1289" y="530"/>
                    </a:lnTo>
                    <a:lnTo>
                      <a:pt x="1299" y="535"/>
                    </a:lnTo>
                    <a:lnTo>
                      <a:pt x="1308" y="540"/>
                    </a:lnTo>
                    <a:lnTo>
                      <a:pt x="1315" y="544"/>
                    </a:lnTo>
                    <a:lnTo>
                      <a:pt x="1325" y="547"/>
                    </a:lnTo>
                    <a:lnTo>
                      <a:pt x="1339" y="553"/>
                    </a:lnTo>
                    <a:lnTo>
                      <a:pt x="1356" y="558"/>
                    </a:lnTo>
                    <a:lnTo>
                      <a:pt x="1375" y="565"/>
                    </a:lnTo>
                    <a:lnTo>
                      <a:pt x="1395" y="573"/>
                    </a:lnTo>
                    <a:lnTo>
                      <a:pt x="1417" y="582"/>
                    </a:lnTo>
                    <a:lnTo>
                      <a:pt x="1440" y="590"/>
                    </a:lnTo>
                    <a:lnTo>
                      <a:pt x="1462" y="598"/>
                    </a:lnTo>
                    <a:lnTo>
                      <a:pt x="1484" y="606"/>
                    </a:lnTo>
                    <a:lnTo>
                      <a:pt x="1505" y="614"/>
                    </a:lnTo>
                    <a:lnTo>
                      <a:pt x="1523" y="621"/>
                    </a:lnTo>
                    <a:lnTo>
                      <a:pt x="1539" y="626"/>
                    </a:lnTo>
                    <a:lnTo>
                      <a:pt x="1553" y="632"/>
                    </a:lnTo>
                    <a:lnTo>
                      <a:pt x="1563" y="636"/>
                    </a:lnTo>
                    <a:lnTo>
                      <a:pt x="1568" y="639"/>
                    </a:lnTo>
                    <a:lnTo>
                      <a:pt x="1579" y="644"/>
                    </a:lnTo>
                    <a:lnTo>
                      <a:pt x="1596" y="649"/>
                    </a:lnTo>
                    <a:lnTo>
                      <a:pt x="1618" y="655"/>
                    </a:lnTo>
                    <a:lnTo>
                      <a:pt x="1642" y="662"/>
                    </a:lnTo>
                    <a:lnTo>
                      <a:pt x="1667" y="669"/>
                    </a:lnTo>
                    <a:lnTo>
                      <a:pt x="1690" y="675"/>
                    </a:lnTo>
                    <a:lnTo>
                      <a:pt x="1711" y="681"/>
                    </a:lnTo>
                    <a:lnTo>
                      <a:pt x="1725" y="685"/>
                    </a:lnTo>
                    <a:lnTo>
                      <a:pt x="1735" y="689"/>
                    </a:lnTo>
                    <a:lnTo>
                      <a:pt x="1745" y="693"/>
                    </a:lnTo>
                    <a:lnTo>
                      <a:pt x="1753" y="697"/>
                    </a:lnTo>
                    <a:lnTo>
                      <a:pt x="1761" y="702"/>
                    </a:lnTo>
                    <a:lnTo>
                      <a:pt x="1769" y="711"/>
                    </a:lnTo>
                    <a:lnTo>
                      <a:pt x="1776" y="721"/>
                    </a:lnTo>
                    <a:lnTo>
                      <a:pt x="1781" y="735"/>
                    </a:lnTo>
                    <a:lnTo>
                      <a:pt x="1788" y="754"/>
                    </a:lnTo>
                    <a:lnTo>
                      <a:pt x="1795" y="775"/>
                    </a:lnTo>
                    <a:lnTo>
                      <a:pt x="1802" y="795"/>
                    </a:lnTo>
                    <a:lnTo>
                      <a:pt x="1810" y="813"/>
                    </a:lnTo>
                    <a:lnTo>
                      <a:pt x="1818" y="831"/>
                    </a:lnTo>
                    <a:lnTo>
                      <a:pt x="1828" y="851"/>
                    </a:lnTo>
                    <a:lnTo>
                      <a:pt x="1838" y="873"/>
                    </a:lnTo>
                    <a:lnTo>
                      <a:pt x="1848" y="896"/>
                    </a:lnTo>
                    <a:lnTo>
                      <a:pt x="1859" y="922"/>
                    </a:lnTo>
                    <a:lnTo>
                      <a:pt x="1869" y="956"/>
                    </a:lnTo>
                    <a:lnTo>
                      <a:pt x="1878" y="996"/>
                    </a:lnTo>
                    <a:lnTo>
                      <a:pt x="1888" y="1042"/>
                    </a:lnTo>
                    <a:lnTo>
                      <a:pt x="1896" y="1092"/>
                    </a:lnTo>
                    <a:lnTo>
                      <a:pt x="1904" y="1142"/>
                    </a:lnTo>
                    <a:lnTo>
                      <a:pt x="1912" y="1192"/>
                    </a:lnTo>
                    <a:lnTo>
                      <a:pt x="1920" y="1237"/>
                    </a:lnTo>
                    <a:lnTo>
                      <a:pt x="1928" y="1275"/>
                    </a:lnTo>
                    <a:lnTo>
                      <a:pt x="1941" y="1362"/>
                    </a:lnTo>
                    <a:lnTo>
                      <a:pt x="1945" y="1463"/>
                    </a:lnTo>
                    <a:lnTo>
                      <a:pt x="1945" y="1547"/>
                    </a:lnTo>
                    <a:lnTo>
                      <a:pt x="1945" y="1581"/>
                    </a:lnTo>
                    <a:lnTo>
                      <a:pt x="453" y="1616"/>
                    </a:lnTo>
                    <a:lnTo>
                      <a:pt x="457" y="1575"/>
                    </a:lnTo>
                    <a:lnTo>
                      <a:pt x="457" y="1477"/>
                    </a:lnTo>
                    <a:lnTo>
                      <a:pt x="342" y="1558"/>
                    </a:lnTo>
                    <a:lnTo>
                      <a:pt x="327" y="1565"/>
                    </a:lnTo>
                    <a:lnTo>
                      <a:pt x="310" y="1571"/>
                    </a:lnTo>
                    <a:lnTo>
                      <a:pt x="291" y="1574"/>
                    </a:lnTo>
                    <a:lnTo>
                      <a:pt x="274" y="1575"/>
                    </a:lnTo>
                    <a:lnTo>
                      <a:pt x="257" y="1577"/>
                    </a:lnTo>
                    <a:lnTo>
                      <a:pt x="244" y="1575"/>
                    </a:lnTo>
                    <a:lnTo>
                      <a:pt x="235" y="1575"/>
                    </a:lnTo>
                    <a:lnTo>
                      <a:pt x="231" y="1575"/>
                    </a:lnTo>
                    <a:lnTo>
                      <a:pt x="228" y="1577"/>
                    </a:lnTo>
                    <a:lnTo>
                      <a:pt x="216" y="1578"/>
                    </a:lnTo>
                    <a:lnTo>
                      <a:pt x="202" y="1580"/>
                    </a:lnTo>
                    <a:lnTo>
                      <a:pt x="184" y="1582"/>
                    </a:lnTo>
                    <a:lnTo>
                      <a:pt x="166" y="1583"/>
                    </a:lnTo>
                    <a:lnTo>
                      <a:pt x="148" y="1582"/>
                    </a:lnTo>
                    <a:lnTo>
                      <a:pt x="136" y="1580"/>
                    </a:lnTo>
                    <a:lnTo>
                      <a:pt x="128" y="1575"/>
                    </a:lnTo>
                    <a:lnTo>
                      <a:pt x="121" y="1567"/>
                    </a:lnTo>
                    <a:lnTo>
                      <a:pt x="110" y="1557"/>
                    </a:lnTo>
                    <a:lnTo>
                      <a:pt x="97" y="1545"/>
                    </a:lnTo>
                    <a:lnTo>
                      <a:pt x="83" y="1534"/>
                    </a:lnTo>
                    <a:lnTo>
                      <a:pt x="70" y="1522"/>
                    </a:lnTo>
                    <a:lnTo>
                      <a:pt x="59" y="1513"/>
                    </a:lnTo>
                    <a:lnTo>
                      <a:pt x="51" y="1507"/>
                    </a:lnTo>
                    <a:lnTo>
                      <a:pt x="47" y="1505"/>
                    </a:lnTo>
                    <a:lnTo>
                      <a:pt x="45" y="1496"/>
                    </a:lnTo>
                    <a:lnTo>
                      <a:pt x="41" y="1474"/>
                    </a:lnTo>
                    <a:lnTo>
                      <a:pt x="38" y="1448"/>
                    </a:lnTo>
                    <a:lnTo>
                      <a:pt x="36" y="1426"/>
                    </a:lnTo>
                    <a:lnTo>
                      <a:pt x="34" y="1410"/>
                    </a:lnTo>
                    <a:lnTo>
                      <a:pt x="31" y="1378"/>
                    </a:lnTo>
                    <a:lnTo>
                      <a:pt x="26" y="1339"/>
                    </a:lnTo>
                    <a:lnTo>
                      <a:pt x="19" y="1294"/>
                    </a:lnTo>
                    <a:lnTo>
                      <a:pt x="14" y="1248"/>
                    </a:lnTo>
                    <a:lnTo>
                      <a:pt x="8" y="1206"/>
                    </a:lnTo>
                    <a:lnTo>
                      <a:pt x="3" y="1169"/>
                    </a:lnTo>
                    <a:lnTo>
                      <a:pt x="0" y="1142"/>
                    </a:lnTo>
                    <a:lnTo>
                      <a:pt x="0" y="1118"/>
                    </a:lnTo>
                    <a:lnTo>
                      <a:pt x="4" y="1086"/>
                    </a:lnTo>
                    <a:lnTo>
                      <a:pt x="10" y="1050"/>
                    </a:lnTo>
                    <a:lnTo>
                      <a:pt x="18" y="1013"/>
                    </a:lnTo>
                    <a:lnTo>
                      <a:pt x="26" y="979"/>
                    </a:lnTo>
                    <a:lnTo>
                      <a:pt x="34" y="950"/>
                    </a:lnTo>
                    <a:lnTo>
                      <a:pt x="39" y="929"/>
                    </a:lnTo>
                    <a:lnTo>
                      <a:pt x="41" y="922"/>
                    </a:lnTo>
                    <a:lnTo>
                      <a:pt x="59" y="899"/>
                    </a:lnTo>
                    <a:lnTo>
                      <a:pt x="60" y="851"/>
                    </a:lnTo>
                    <a:lnTo>
                      <a:pt x="87" y="848"/>
                    </a:lnTo>
                    <a:lnTo>
                      <a:pt x="99" y="766"/>
                    </a:lnTo>
                    <a:lnTo>
                      <a:pt x="97" y="752"/>
                    </a:lnTo>
                    <a:lnTo>
                      <a:pt x="92" y="719"/>
                    </a:lnTo>
                    <a:lnTo>
                      <a:pt x="91" y="678"/>
                    </a:lnTo>
                    <a:lnTo>
                      <a:pt x="100" y="643"/>
                    </a:lnTo>
                    <a:lnTo>
                      <a:pt x="107" y="628"/>
                    </a:lnTo>
                    <a:lnTo>
                      <a:pt x="112" y="611"/>
                    </a:lnTo>
                    <a:lnTo>
                      <a:pt x="114" y="595"/>
                    </a:lnTo>
                    <a:lnTo>
                      <a:pt x="117" y="580"/>
                    </a:lnTo>
                    <a:lnTo>
                      <a:pt x="120" y="565"/>
                    </a:lnTo>
                    <a:lnTo>
                      <a:pt x="123" y="554"/>
                    </a:lnTo>
                    <a:lnTo>
                      <a:pt x="129" y="544"/>
                    </a:lnTo>
                    <a:lnTo>
                      <a:pt x="136" y="537"/>
                    </a:lnTo>
                    <a:lnTo>
                      <a:pt x="144" y="530"/>
                    </a:lnTo>
                    <a:lnTo>
                      <a:pt x="151" y="522"/>
                    </a:lnTo>
                    <a:lnTo>
                      <a:pt x="158" y="511"/>
                    </a:lnTo>
                    <a:lnTo>
                      <a:pt x="165" y="500"/>
                    </a:lnTo>
                    <a:lnTo>
                      <a:pt x="173" y="491"/>
                    </a:lnTo>
                    <a:lnTo>
                      <a:pt x="183" y="481"/>
                    </a:lnTo>
                    <a:lnTo>
                      <a:pt x="196" y="476"/>
                    </a:lnTo>
                    <a:lnTo>
                      <a:pt x="211" y="473"/>
                    </a:lnTo>
                    <a:lnTo>
                      <a:pt x="226" y="472"/>
                    </a:lnTo>
                    <a:lnTo>
                      <a:pt x="237" y="469"/>
                    </a:lnTo>
                    <a:lnTo>
                      <a:pt x="244" y="463"/>
                    </a:lnTo>
                    <a:lnTo>
                      <a:pt x="249" y="457"/>
                    </a:lnTo>
                    <a:lnTo>
                      <a:pt x="251" y="453"/>
                    </a:lnTo>
                    <a:lnTo>
                      <a:pt x="252" y="447"/>
                    </a:lnTo>
                    <a:lnTo>
                      <a:pt x="252" y="443"/>
                    </a:lnTo>
                    <a:lnTo>
                      <a:pt x="252" y="442"/>
                    </a:lnTo>
                    <a:lnTo>
                      <a:pt x="256" y="441"/>
                    </a:lnTo>
                    <a:lnTo>
                      <a:pt x="265" y="438"/>
                    </a:lnTo>
                    <a:lnTo>
                      <a:pt x="278" y="432"/>
                    </a:lnTo>
                    <a:lnTo>
                      <a:pt x="294" y="426"/>
                    </a:lnTo>
                    <a:lnTo>
                      <a:pt x="310" y="421"/>
                    </a:lnTo>
                    <a:lnTo>
                      <a:pt x="325" y="416"/>
                    </a:lnTo>
                    <a:lnTo>
                      <a:pt x="337" y="412"/>
                    </a:lnTo>
                    <a:lnTo>
                      <a:pt x="346" y="411"/>
                    </a:lnTo>
                    <a:lnTo>
                      <a:pt x="352" y="412"/>
                    </a:lnTo>
                    <a:lnTo>
                      <a:pt x="359" y="413"/>
                    </a:lnTo>
                    <a:lnTo>
                      <a:pt x="366" y="416"/>
                    </a:lnTo>
                    <a:lnTo>
                      <a:pt x="374" y="419"/>
                    </a:lnTo>
                    <a:lnTo>
                      <a:pt x="382" y="423"/>
                    </a:lnTo>
                    <a:lnTo>
                      <a:pt x="389" y="426"/>
                    </a:lnTo>
                    <a:lnTo>
                      <a:pt x="395" y="430"/>
                    </a:lnTo>
                    <a:lnTo>
                      <a:pt x="401" y="432"/>
                    </a:lnTo>
                    <a:lnTo>
                      <a:pt x="407" y="434"/>
                    </a:lnTo>
                    <a:lnTo>
                      <a:pt x="414" y="438"/>
                    </a:lnTo>
                    <a:lnTo>
                      <a:pt x="422" y="442"/>
                    </a:lnTo>
                    <a:lnTo>
                      <a:pt x="431" y="446"/>
                    </a:lnTo>
                    <a:lnTo>
                      <a:pt x="440" y="450"/>
                    </a:lnTo>
                    <a:lnTo>
                      <a:pt x="448" y="454"/>
                    </a:lnTo>
                    <a:lnTo>
                      <a:pt x="456" y="456"/>
                    </a:lnTo>
                    <a:lnTo>
                      <a:pt x="463" y="457"/>
                    </a:lnTo>
                    <a:lnTo>
                      <a:pt x="464" y="459"/>
                    </a:lnTo>
                    <a:lnTo>
                      <a:pt x="465" y="464"/>
                    </a:lnTo>
                    <a:lnTo>
                      <a:pt x="468" y="470"/>
                    </a:lnTo>
                    <a:lnTo>
                      <a:pt x="468" y="477"/>
                    </a:lnTo>
                    <a:lnTo>
                      <a:pt x="465" y="484"/>
                    </a:lnTo>
                    <a:lnTo>
                      <a:pt x="458" y="489"/>
                    </a:lnTo>
                    <a:lnTo>
                      <a:pt x="447" y="493"/>
                    </a:lnTo>
                    <a:lnTo>
                      <a:pt x="430" y="493"/>
                    </a:lnTo>
                    <a:lnTo>
                      <a:pt x="426" y="492"/>
                    </a:lnTo>
                    <a:lnTo>
                      <a:pt x="417" y="487"/>
                    </a:lnTo>
                    <a:lnTo>
                      <a:pt x="405" y="484"/>
                    </a:lnTo>
                    <a:lnTo>
                      <a:pt x="396" y="480"/>
                    </a:lnTo>
                    <a:lnTo>
                      <a:pt x="392" y="480"/>
                    </a:lnTo>
                    <a:lnTo>
                      <a:pt x="385" y="480"/>
                    </a:lnTo>
                    <a:lnTo>
                      <a:pt x="378" y="481"/>
                    </a:lnTo>
                    <a:lnTo>
                      <a:pt x="371" y="482"/>
                    </a:lnTo>
                    <a:lnTo>
                      <a:pt x="364" y="484"/>
                    </a:lnTo>
                    <a:lnTo>
                      <a:pt x="358" y="485"/>
                    </a:lnTo>
                    <a:lnTo>
                      <a:pt x="354" y="486"/>
                    </a:lnTo>
                    <a:lnTo>
                      <a:pt x="352" y="486"/>
                    </a:lnTo>
                    <a:lnTo>
                      <a:pt x="354" y="486"/>
                    </a:lnTo>
                    <a:lnTo>
                      <a:pt x="357" y="487"/>
                    </a:lnTo>
                    <a:lnTo>
                      <a:pt x="362" y="488"/>
                    </a:lnTo>
                    <a:lnTo>
                      <a:pt x="367" y="489"/>
                    </a:lnTo>
                    <a:lnTo>
                      <a:pt x="374" y="492"/>
                    </a:lnTo>
                    <a:lnTo>
                      <a:pt x="380" y="493"/>
                    </a:lnTo>
                    <a:lnTo>
                      <a:pt x="386" y="495"/>
                    </a:lnTo>
                    <a:lnTo>
                      <a:pt x="391" y="496"/>
                    </a:lnTo>
                    <a:lnTo>
                      <a:pt x="395" y="499"/>
                    </a:lnTo>
                    <a:lnTo>
                      <a:pt x="400" y="503"/>
                    </a:lnTo>
                    <a:lnTo>
                      <a:pt x="405" y="509"/>
                    </a:lnTo>
                    <a:lnTo>
                      <a:pt x="411" y="516"/>
                    </a:lnTo>
                    <a:lnTo>
                      <a:pt x="416" y="523"/>
                    </a:lnTo>
                    <a:lnTo>
                      <a:pt x="422" y="530"/>
                    </a:lnTo>
                    <a:lnTo>
                      <a:pt x="426" y="535"/>
                    </a:lnTo>
                    <a:lnTo>
                      <a:pt x="431" y="540"/>
                    </a:lnTo>
                    <a:lnTo>
                      <a:pt x="449" y="558"/>
                    </a:lnTo>
                    <a:lnTo>
                      <a:pt x="449" y="560"/>
                    </a:lnTo>
                    <a:lnTo>
                      <a:pt x="447" y="563"/>
                    </a:lnTo>
                    <a:lnTo>
                      <a:pt x="445" y="568"/>
                    </a:lnTo>
                    <a:lnTo>
                      <a:pt x="441" y="572"/>
                    </a:lnTo>
                    <a:lnTo>
                      <a:pt x="437" y="576"/>
                    </a:lnTo>
                    <a:lnTo>
                      <a:pt x="430" y="578"/>
                    </a:lnTo>
                    <a:lnTo>
                      <a:pt x="420" y="579"/>
                    </a:lnTo>
                    <a:lnTo>
                      <a:pt x="410" y="576"/>
                    </a:lnTo>
                    <a:lnTo>
                      <a:pt x="408" y="575"/>
                    </a:lnTo>
                    <a:lnTo>
                      <a:pt x="402" y="570"/>
                    </a:lnTo>
                    <a:lnTo>
                      <a:pt x="392" y="563"/>
                    </a:lnTo>
                    <a:lnTo>
                      <a:pt x="377" y="554"/>
                    </a:lnTo>
                    <a:lnTo>
                      <a:pt x="388" y="588"/>
                    </a:lnTo>
                    <a:lnTo>
                      <a:pt x="387" y="592"/>
                    </a:lnTo>
                    <a:lnTo>
                      <a:pt x="386" y="601"/>
                    </a:lnTo>
                    <a:lnTo>
                      <a:pt x="385" y="613"/>
                    </a:lnTo>
                    <a:lnTo>
                      <a:pt x="386" y="622"/>
                    </a:lnTo>
                    <a:lnTo>
                      <a:pt x="388" y="631"/>
                    </a:lnTo>
                    <a:lnTo>
                      <a:pt x="389" y="643"/>
                    </a:lnTo>
                    <a:lnTo>
                      <a:pt x="389" y="654"/>
                    </a:lnTo>
                    <a:lnTo>
                      <a:pt x="386" y="663"/>
                    </a:lnTo>
                    <a:lnTo>
                      <a:pt x="381" y="671"/>
                    </a:lnTo>
                    <a:lnTo>
                      <a:pt x="373" y="686"/>
                    </a:lnTo>
                    <a:lnTo>
                      <a:pt x="364" y="706"/>
                    </a:lnTo>
                    <a:lnTo>
                      <a:pt x="351" y="728"/>
                    </a:lnTo>
                    <a:lnTo>
                      <a:pt x="337" y="749"/>
                    </a:lnTo>
                    <a:lnTo>
                      <a:pt x="321" y="767"/>
                    </a:lnTo>
                    <a:lnTo>
                      <a:pt x="305" y="780"/>
                    </a:lnTo>
                    <a:lnTo>
                      <a:pt x="288" y="784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8624" name="Freeform 16"/>
              <p:cNvSpPr>
                <a:spLocks/>
              </p:cNvSpPr>
              <p:nvPr/>
            </p:nvSpPr>
            <p:spPr bwMode="auto">
              <a:xfrm>
                <a:off x="2859" y="2005"/>
                <a:ext cx="95" cy="136"/>
              </a:xfrm>
              <a:custGeom>
                <a:avLst/>
                <a:gdLst/>
                <a:ahLst/>
                <a:cxnLst>
                  <a:cxn ang="0">
                    <a:pos x="0" y="208"/>
                  </a:cxn>
                  <a:cxn ang="0">
                    <a:pos x="57" y="272"/>
                  </a:cxn>
                  <a:cxn ang="0">
                    <a:pos x="61" y="268"/>
                  </a:cxn>
                  <a:cxn ang="0">
                    <a:pos x="75" y="257"/>
                  </a:cxn>
                  <a:cxn ang="0">
                    <a:pos x="95" y="238"/>
                  </a:cxn>
                  <a:cxn ang="0">
                    <a:pos x="117" y="212"/>
                  </a:cxn>
                  <a:cxn ang="0">
                    <a:pos x="141" y="178"/>
                  </a:cxn>
                  <a:cxn ang="0">
                    <a:pos x="163" y="138"/>
                  </a:cxn>
                  <a:cxn ang="0">
                    <a:pos x="180" y="90"/>
                  </a:cxn>
                  <a:cxn ang="0">
                    <a:pos x="191" y="34"/>
                  </a:cxn>
                  <a:cxn ang="0">
                    <a:pos x="155" y="0"/>
                  </a:cxn>
                  <a:cxn ang="0">
                    <a:pos x="154" y="4"/>
                  </a:cxn>
                  <a:cxn ang="0">
                    <a:pos x="151" y="19"/>
                  </a:cxn>
                  <a:cxn ang="0">
                    <a:pos x="144" y="41"/>
                  </a:cxn>
                  <a:cxn ang="0">
                    <a:pos x="132" y="69"/>
                  </a:cxn>
                  <a:cxn ang="0">
                    <a:pos x="113" y="102"/>
                  </a:cxn>
                  <a:cxn ang="0">
                    <a:pos x="86" y="137"/>
                  </a:cxn>
                  <a:cxn ang="0">
                    <a:pos x="49" y="173"/>
                  </a:cxn>
                  <a:cxn ang="0">
                    <a:pos x="0" y="208"/>
                  </a:cxn>
                </a:cxnLst>
                <a:rect l="0" t="0" r="r" b="b"/>
                <a:pathLst>
                  <a:path w="191" h="272">
                    <a:moveTo>
                      <a:pt x="0" y="208"/>
                    </a:moveTo>
                    <a:lnTo>
                      <a:pt x="57" y="272"/>
                    </a:lnTo>
                    <a:lnTo>
                      <a:pt x="61" y="268"/>
                    </a:lnTo>
                    <a:lnTo>
                      <a:pt x="75" y="257"/>
                    </a:lnTo>
                    <a:lnTo>
                      <a:pt x="95" y="238"/>
                    </a:lnTo>
                    <a:lnTo>
                      <a:pt x="117" y="212"/>
                    </a:lnTo>
                    <a:lnTo>
                      <a:pt x="141" y="178"/>
                    </a:lnTo>
                    <a:lnTo>
                      <a:pt x="163" y="138"/>
                    </a:lnTo>
                    <a:lnTo>
                      <a:pt x="180" y="90"/>
                    </a:lnTo>
                    <a:lnTo>
                      <a:pt x="191" y="34"/>
                    </a:lnTo>
                    <a:lnTo>
                      <a:pt x="155" y="0"/>
                    </a:lnTo>
                    <a:lnTo>
                      <a:pt x="154" y="4"/>
                    </a:lnTo>
                    <a:lnTo>
                      <a:pt x="151" y="19"/>
                    </a:lnTo>
                    <a:lnTo>
                      <a:pt x="144" y="41"/>
                    </a:lnTo>
                    <a:lnTo>
                      <a:pt x="132" y="69"/>
                    </a:lnTo>
                    <a:lnTo>
                      <a:pt x="113" y="102"/>
                    </a:lnTo>
                    <a:lnTo>
                      <a:pt x="86" y="137"/>
                    </a:lnTo>
                    <a:lnTo>
                      <a:pt x="49" y="173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8625" name="Freeform 17"/>
              <p:cNvSpPr>
                <a:spLocks/>
              </p:cNvSpPr>
              <p:nvPr/>
            </p:nvSpPr>
            <p:spPr bwMode="auto">
              <a:xfrm>
                <a:off x="2797" y="2138"/>
                <a:ext cx="124" cy="290"/>
              </a:xfrm>
              <a:custGeom>
                <a:avLst/>
                <a:gdLst/>
                <a:ahLst/>
                <a:cxnLst>
                  <a:cxn ang="0">
                    <a:pos x="131" y="0"/>
                  </a:cxn>
                  <a:cxn ang="0">
                    <a:pos x="186" y="64"/>
                  </a:cxn>
                  <a:cxn ang="0">
                    <a:pos x="249" y="6"/>
                  </a:cxn>
                  <a:cxn ang="0">
                    <a:pos x="248" y="10"/>
                  </a:cxn>
                  <a:cxn ang="0">
                    <a:pos x="243" y="22"/>
                  </a:cxn>
                  <a:cxn ang="0">
                    <a:pos x="237" y="41"/>
                  </a:cxn>
                  <a:cxn ang="0">
                    <a:pos x="228" y="68"/>
                  </a:cxn>
                  <a:cxn ang="0">
                    <a:pos x="217" y="99"/>
                  </a:cxn>
                  <a:cxn ang="0">
                    <a:pos x="204" y="135"/>
                  </a:cxn>
                  <a:cxn ang="0">
                    <a:pos x="189" y="175"/>
                  </a:cxn>
                  <a:cxn ang="0">
                    <a:pos x="173" y="219"/>
                  </a:cxn>
                  <a:cxn ang="0">
                    <a:pos x="154" y="264"/>
                  </a:cxn>
                  <a:cxn ang="0">
                    <a:pos x="135" y="311"/>
                  </a:cxn>
                  <a:cxn ang="0">
                    <a:pos x="114" y="359"/>
                  </a:cxn>
                  <a:cxn ang="0">
                    <a:pos x="93" y="406"/>
                  </a:cxn>
                  <a:cxn ang="0">
                    <a:pos x="70" y="454"/>
                  </a:cxn>
                  <a:cxn ang="0">
                    <a:pos x="47" y="498"/>
                  </a:cxn>
                  <a:cxn ang="0">
                    <a:pos x="24" y="540"/>
                  </a:cxn>
                  <a:cxn ang="0">
                    <a:pos x="0" y="579"/>
                  </a:cxn>
                  <a:cxn ang="0">
                    <a:pos x="58" y="110"/>
                  </a:cxn>
                  <a:cxn ang="0">
                    <a:pos x="131" y="0"/>
                  </a:cxn>
                </a:cxnLst>
                <a:rect l="0" t="0" r="r" b="b"/>
                <a:pathLst>
                  <a:path w="249" h="579">
                    <a:moveTo>
                      <a:pt x="131" y="0"/>
                    </a:moveTo>
                    <a:lnTo>
                      <a:pt x="186" y="64"/>
                    </a:lnTo>
                    <a:lnTo>
                      <a:pt x="249" y="6"/>
                    </a:lnTo>
                    <a:lnTo>
                      <a:pt x="248" y="10"/>
                    </a:lnTo>
                    <a:lnTo>
                      <a:pt x="243" y="22"/>
                    </a:lnTo>
                    <a:lnTo>
                      <a:pt x="237" y="41"/>
                    </a:lnTo>
                    <a:lnTo>
                      <a:pt x="228" y="68"/>
                    </a:lnTo>
                    <a:lnTo>
                      <a:pt x="217" y="99"/>
                    </a:lnTo>
                    <a:lnTo>
                      <a:pt x="204" y="135"/>
                    </a:lnTo>
                    <a:lnTo>
                      <a:pt x="189" y="175"/>
                    </a:lnTo>
                    <a:lnTo>
                      <a:pt x="173" y="219"/>
                    </a:lnTo>
                    <a:lnTo>
                      <a:pt x="154" y="264"/>
                    </a:lnTo>
                    <a:lnTo>
                      <a:pt x="135" y="311"/>
                    </a:lnTo>
                    <a:lnTo>
                      <a:pt x="114" y="359"/>
                    </a:lnTo>
                    <a:lnTo>
                      <a:pt x="93" y="406"/>
                    </a:lnTo>
                    <a:lnTo>
                      <a:pt x="70" y="454"/>
                    </a:lnTo>
                    <a:lnTo>
                      <a:pt x="47" y="498"/>
                    </a:lnTo>
                    <a:lnTo>
                      <a:pt x="24" y="540"/>
                    </a:lnTo>
                    <a:lnTo>
                      <a:pt x="0" y="579"/>
                    </a:lnTo>
                    <a:lnTo>
                      <a:pt x="58" y="110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8626" name="Freeform 18"/>
              <p:cNvSpPr>
                <a:spLocks/>
              </p:cNvSpPr>
              <p:nvPr/>
            </p:nvSpPr>
            <p:spPr bwMode="auto">
              <a:xfrm>
                <a:off x="2734" y="2136"/>
                <a:ext cx="69" cy="248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38" y="93"/>
                  </a:cxn>
                  <a:cxn ang="0">
                    <a:pos x="133" y="107"/>
                  </a:cxn>
                  <a:cxn ang="0">
                    <a:pos x="120" y="145"/>
                  </a:cxn>
                  <a:cxn ang="0">
                    <a:pos x="102" y="200"/>
                  </a:cxn>
                  <a:cxn ang="0">
                    <a:pos x="81" y="265"/>
                  </a:cxn>
                  <a:cxn ang="0">
                    <a:pos x="60" y="334"/>
                  </a:cxn>
                  <a:cxn ang="0">
                    <a:pos x="41" y="401"/>
                  </a:cxn>
                  <a:cxn ang="0">
                    <a:pos x="25" y="457"/>
                  </a:cxn>
                  <a:cxn ang="0">
                    <a:pos x="17" y="498"/>
                  </a:cxn>
                  <a:cxn ang="0">
                    <a:pos x="14" y="485"/>
                  </a:cxn>
                  <a:cxn ang="0">
                    <a:pos x="11" y="448"/>
                  </a:cxn>
                  <a:cxn ang="0">
                    <a:pos x="5" y="394"/>
                  </a:cxn>
                  <a:cxn ang="0">
                    <a:pos x="2" y="325"/>
                  </a:cxn>
                  <a:cxn ang="0">
                    <a:pos x="0" y="247"/>
                  </a:cxn>
                  <a:cxn ang="0">
                    <a:pos x="4" y="164"/>
                  </a:cxn>
                  <a:cxn ang="0">
                    <a:pos x="15" y="80"/>
                  </a:cxn>
                  <a:cxn ang="0">
                    <a:pos x="34" y="0"/>
                  </a:cxn>
                  <a:cxn ang="0">
                    <a:pos x="35" y="2"/>
                  </a:cxn>
                  <a:cxn ang="0">
                    <a:pos x="36" y="7"/>
                  </a:cxn>
                  <a:cxn ang="0">
                    <a:pos x="40" y="15"/>
                  </a:cxn>
                  <a:cxn ang="0">
                    <a:pos x="43" y="25"/>
                  </a:cxn>
                  <a:cxn ang="0">
                    <a:pos x="49" y="37"/>
                  </a:cxn>
                  <a:cxn ang="0">
                    <a:pos x="55" y="50"/>
                  </a:cxn>
                  <a:cxn ang="0">
                    <a:pos x="62" y="61"/>
                  </a:cxn>
                  <a:cxn ang="0">
                    <a:pos x="68" y="74"/>
                  </a:cxn>
                  <a:cxn ang="0">
                    <a:pos x="131" y="40"/>
                  </a:cxn>
                </a:cxnLst>
                <a:rect l="0" t="0" r="r" b="b"/>
                <a:pathLst>
                  <a:path w="138" h="498">
                    <a:moveTo>
                      <a:pt x="131" y="40"/>
                    </a:moveTo>
                    <a:lnTo>
                      <a:pt x="138" y="93"/>
                    </a:lnTo>
                    <a:lnTo>
                      <a:pt x="133" y="107"/>
                    </a:lnTo>
                    <a:lnTo>
                      <a:pt x="120" y="145"/>
                    </a:lnTo>
                    <a:lnTo>
                      <a:pt x="102" y="200"/>
                    </a:lnTo>
                    <a:lnTo>
                      <a:pt x="81" y="265"/>
                    </a:lnTo>
                    <a:lnTo>
                      <a:pt x="60" y="334"/>
                    </a:lnTo>
                    <a:lnTo>
                      <a:pt x="41" y="401"/>
                    </a:lnTo>
                    <a:lnTo>
                      <a:pt x="25" y="457"/>
                    </a:lnTo>
                    <a:lnTo>
                      <a:pt x="17" y="498"/>
                    </a:lnTo>
                    <a:lnTo>
                      <a:pt x="14" y="485"/>
                    </a:lnTo>
                    <a:lnTo>
                      <a:pt x="11" y="448"/>
                    </a:lnTo>
                    <a:lnTo>
                      <a:pt x="5" y="394"/>
                    </a:lnTo>
                    <a:lnTo>
                      <a:pt x="2" y="325"/>
                    </a:lnTo>
                    <a:lnTo>
                      <a:pt x="0" y="247"/>
                    </a:lnTo>
                    <a:lnTo>
                      <a:pt x="4" y="164"/>
                    </a:lnTo>
                    <a:lnTo>
                      <a:pt x="15" y="80"/>
                    </a:lnTo>
                    <a:lnTo>
                      <a:pt x="34" y="0"/>
                    </a:lnTo>
                    <a:lnTo>
                      <a:pt x="35" y="2"/>
                    </a:lnTo>
                    <a:lnTo>
                      <a:pt x="36" y="7"/>
                    </a:lnTo>
                    <a:lnTo>
                      <a:pt x="40" y="15"/>
                    </a:lnTo>
                    <a:lnTo>
                      <a:pt x="43" y="25"/>
                    </a:lnTo>
                    <a:lnTo>
                      <a:pt x="49" y="37"/>
                    </a:lnTo>
                    <a:lnTo>
                      <a:pt x="55" y="50"/>
                    </a:lnTo>
                    <a:lnTo>
                      <a:pt x="62" y="61"/>
                    </a:lnTo>
                    <a:lnTo>
                      <a:pt x="68" y="74"/>
                    </a:lnTo>
                    <a:lnTo>
                      <a:pt x="131" y="4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8627" name="Freeform 19"/>
              <p:cNvSpPr>
                <a:spLocks/>
              </p:cNvSpPr>
              <p:nvPr/>
            </p:nvSpPr>
            <p:spPr bwMode="auto">
              <a:xfrm>
                <a:off x="2401" y="2191"/>
                <a:ext cx="77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6" y="3"/>
                  </a:cxn>
                  <a:cxn ang="0">
                    <a:pos x="35" y="5"/>
                  </a:cxn>
                  <a:cxn ang="0">
                    <a:pos x="57" y="8"/>
                  </a:cxn>
                  <a:cxn ang="0">
                    <a:pos x="81" y="10"/>
                  </a:cxn>
                  <a:cxn ang="0">
                    <a:pos x="107" y="9"/>
                  </a:cxn>
                  <a:cxn ang="0">
                    <a:pos x="133" y="7"/>
                  </a:cxn>
                  <a:cxn ang="0">
                    <a:pos x="156" y="0"/>
                  </a:cxn>
                  <a:cxn ang="0">
                    <a:pos x="150" y="69"/>
                  </a:cxn>
                  <a:cxn ang="0">
                    <a:pos x="148" y="70"/>
                  </a:cxn>
                  <a:cxn ang="0">
                    <a:pos x="140" y="73"/>
                  </a:cxn>
                  <a:cxn ang="0">
                    <a:pos x="127" y="77"/>
                  </a:cxn>
                  <a:cxn ang="0">
                    <a:pos x="111" y="80"/>
                  </a:cxn>
                  <a:cxn ang="0">
                    <a:pos x="90" y="83"/>
                  </a:cxn>
                  <a:cxn ang="0">
                    <a:pos x="65" y="84"/>
                  </a:cxn>
                  <a:cxn ang="0">
                    <a:pos x="37" y="81"/>
                  </a:cxn>
                  <a:cxn ang="0">
                    <a:pos x="6" y="74"/>
                  </a:cxn>
                  <a:cxn ang="0">
                    <a:pos x="0" y="0"/>
                  </a:cxn>
                </a:cxnLst>
                <a:rect l="0" t="0" r="r" b="b"/>
                <a:pathLst>
                  <a:path w="156" h="84">
                    <a:moveTo>
                      <a:pt x="0" y="0"/>
                    </a:moveTo>
                    <a:lnTo>
                      <a:pt x="5" y="1"/>
                    </a:lnTo>
                    <a:lnTo>
                      <a:pt x="16" y="3"/>
                    </a:lnTo>
                    <a:lnTo>
                      <a:pt x="35" y="5"/>
                    </a:lnTo>
                    <a:lnTo>
                      <a:pt x="57" y="8"/>
                    </a:lnTo>
                    <a:lnTo>
                      <a:pt x="81" y="10"/>
                    </a:lnTo>
                    <a:lnTo>
                      <a:pt x="107" y="9"/>
                    </a:lnTo>
                    <a:lnTo>
                      <a:pt x="133" y="7"/>
                    </a:lnTo>
                    <a:lnTo>
                      <a:pt x="156" y="0"/>
                    </a:lnTo>
                    <a:lnTo>
                      <a:pt x="150" y="69"/>
                    </a:lnTo>
                    <a:lnTo>
                      <a:pt x="148" y="70"/>
                    </a:lnTo>
                    <a:lnTo>
                      <a:pt x="140" y="73"/>
                    </a:lnTo>
                    <a:lnTo>
                      <a:pt x="127" y="77"/>
                    </a:lnTo>
                    <a:lnTo>
                      <a:pt x="111" y="80"/>
                    </a:lnTo>
                    <a:lnTo>
                      <a:pt x="90" y="83"/>
                    </a:lnTo>
                    <a:lnTo>
                      <a:pt x="65" y="84"/>
                    </a:lnTo>
                    <a:lnTo>
                      <a:pt x="37" y="81"/>
                    </a:lnTo>
                    <a:lnTo>
                      <a:pt x="6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8628" name="Freeform 20"/>
              <p:cNvSpPr>
                <a:spLocks/>
              </p:cNvSpPr>
              <p:nvPr/>
            </p:nvSpPr>
            <p:spPr bwMode="auto">
              <a:xfrm>
                <a:off x="3123" y="2422"/>
                <a:ext cx="54" cy="9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5"/>
                  </a:cxn>
                  <a:cxn ang="0">
                    <a:pos x="15" y="23"/>
                  </a:cxn>
                  <a:cxn ang="0">
                    <a:pos x="29" y="47"/>
                  </a:cxn>
                  <a:cxn ang="0">
                    <a:pos x="42" y="76"/>
                  </a:cxn>
                  <a:cxn ang="0">
                    <a:pos x="52" y="108"/>
                  </a:cxn>
                  <a:cxn ang="0">
                    <a:pos x="54" y="139"/>
                  </a:cxn>
                  <a:cxn ang="0">
                    <a:pos x="46" y="168"/>
                  </a:cxn>
                  <a:cxn ang="0">
                    <a:pos x="25" y="191"/>
                  </a:cxn>
                  <a:cxn ang="0">
                    <a:pos x="76" y="191"/>
                  </a:cxn>
                  <a:cxn ang="0">
                    <a:pos x="81" y="184"/>
                  </a:cxn>
                  <a:cxn ang="0">
                    <a:pos x="90" y="164"/>
                  </a:cxn>
                  <a:cxn ang="0">
                    <a:pos x="101" y="135"/>
                  </a:cxn>
                  <a:cxn ang="0">
                    <a:pos x="108" y="103"/>
                  </a:cxn>
                  <a:cxn ang="0">
                    <a:pos x="105" y="69"/>
                  </a:cxn>
                  <a:cxn ang="0">
                    <a:pos x="89" y="39"/>
                  </a:cxn>
                  <a:cxn ang="0">
                    <a:pos x="56" y="13"/>
                  </a:cxn>
                  <a:cxn ang="0">
                    <a:pos x="0" y="0"/>
                  </a:cxn>
                </a:cxnLst>
                <a:rect l="0" t="0" r="r" b="b"/>
                <a:pathLst>
                  <a:path w="108" h="191">
                    <a:moveTo>
                      <a:pt x="0" y="0"/>
                    </a:moveTo>
                    <a:lnTo>
                      <a:pt x="5" y="5"/>
                    </a:lnTo>
                    <a:lnTo>
                      <a:pt x="15" y="23"/>
                    </a:lnTo>
                    <a:lnTo>
                      <a:pt x="29" y="47"/>
                    </a:lnTo>
                    <a:lnTo>
                      <a:pt x="42" y="76"/>
                    </a:lnTo>
                    <a:lnTo>
                      <a:pt x="52" y="108"/>
                    </a:lnTo>
                    <a:lnTo>
                      <a:pt x="54" y="139"/>
                    </a:lnTo>
                    <a:lnTo>
                      <a:pt x="46" y="168"/>
                    </a:lnTo>
                    <a:lnTo>
                      <a:pt x="25" y="191"/>
                    </a:lnTo>
                    <a:lnTo>
                      <a:pt x="76" y="191"/>
                    </a:lnTo>
                    <a:lnTo>
                      <a:pt x="81" y="184"/>
                    </a:lnTo>
                    <a:lnTo>
                      <a:pt x="90" y="164"/>
                    </a:lnTo>
                    <a:lnTo>
                      <a:pt x="101" y="135"/>
                    </a:lnTo>
                    <a:lnTo>
                      <a:pt x="108" y="103"/>
                    </a:lnTo>
                    <a:lnTo>
                      <a:pt x="105" y="69"/>
                    </a:lnTo>
                    <a:lnTo>
                      <a:pt x="89" y="39"/>
                    </a:lnTo>
                    <a:lnTo>
                      <a:pt x="56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8629" name="Freeform 21"/>
              <p:cNvSpPr>
                <a:spLocks/>
              </p:cNvSpPr>
              <p:nvPr/>
            </p:nvSpPr>
            <p:spPr bwMode="auto">
              <a:xfrm>
                <a:off x="2999" y="2031"/>
                <a:ext cx="192" cy="12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6" y="25"/>
                  </a:cxn>
                  <a:cxn ang="0">
                    <a:pos x="11" y="86"/>
                  </a:cxn>
                  <a:cxn ang="0">
                    <a:pos x="11" y="169"/>
                  </a:cxn>
                  <a:cxn ang="0">
                    <a:pos x="0" y="258"/>
                  </a:cxn>
                  <a:cxn ang="0">
                    <a:pos x="34" y="101"/>
                  </a:cxn>
                  <a:cxn ang="0">
                    <a:pos x="36" y="102"/>
                  </a:cxn>
                  <a:cxn ang="0">
                    <a:pos x="46" y="104"/>
                  </a:cxn>
                  <a:cxn ang="0">
                    <a:pos x="58" y="109"/>
                  </a:cxn>
                  <a:cxn ang="0">
                    <a:pos x="74" y="114"/>
                  </a:cxn>
                  <a:cxn ang="0">
                    <a:pos x="94" y="120"/>
                  </a:cxn>
                  <a:cxn ang="0">
                    <a:pos x="117" y="128"/>
                  </a:cxn>
                  <a:cxn ang="0">
                    <a:pos x="141" y="138"/>
                  </a:cxn>
                  <a:cxn ang="0">
                    <a:pos x="167" y="147"/>
                  </a:cxn>
                  <a:cxn ang="0">
                    <a:pos x="192" y="157"/>
                  </a:cxn>
                  <a:cxn ang="0">
                    <a:pos x="219" y="167"/>
                  </a:cxn>
                  <a:cxn ang="0">
                    <a:pos x="243" y="178"/>
                  </a:cxn>
                  <a:cxn ang="0">
                    <a:pos x="266" y="188"/>
                  </a:cxn>
                  <a:cxn ang="0">
                    <a:pos x="287" y="199"/>
                  </a:cxn>
                  <a:cxn ang="0">
                    <a:pos x="305" y="209"/>
                  </a:cxn>
                  <a:cxn ang="0">
                    <a:pos x="319" y="218"/>
                  </a:cxn>
                  <a:cxn ang="0">
                    <a:pos x="329" y="227"/>
                  </a:cxn>
                  <a:cxn ang="0">
                    <a:pos x="330" y="224"/>
                  </a:cxn>
                  <a:cxn ang="0">
                    <a:pos x="333" y="216"/>
                  </a:cxn>
                  <a:cxn ang="0">
                    <a:pos x="337" y="204"/>
                  </a:cxn>
                  <a:cxn ang="0">
                    <a:pos x="343" y="189"/>
                  </a:cxn>
                  <a:cxn ang="0">
                    <a:pos x="350" y="174"/>
                  </a:cxn>
                  <a:cxn ang="0">
                    <a:pos x="359" y="159"/>
                  </a:cxn>
                  <a:cxn ang="0">
                    <a:pos x="369" y="146"/>
                  </a:cxn>
                  <a:cxn ang="0">
                    <a:pos x="382" y="135"/>
                  </a:cxn>
                  <a:cxn ang="0">
                    <a:pos x="379" y="134"/>
                  </a:cxn>
                  <a:cxn ang="0">
                    <a:pos x="371" y="132"/>
                  </a:cxn>
                  <a:cxn ang="0">
                    <a:pos x="357" y="127"/>
                  </a:cxn>
                  <a:cxn ang="0">
                    <a:pos x="340" y="120"/>
                  </a:cxn>
                  <a:cxn ang="0">
                    <a:pos x="318" y="113"/>
                  </a:cxn>
                  <a:cxn ang="0">
                    <a:pos x="292" y="105"/>
                  </a:cxn>
                  <a:cxn ang="0">
                    <a:pos x="265" y="95"/>
                  </a:cxn>
                  <a:cxn ang="0">
                    <a:pos x="236" y="85"/>
                  </a:cxn>
                  <a:cxn ang="0">
                    <a:pos x="205" y="74"/>
                  </a:cxn>
                  <a:cxn ang="0">
                    <a:pos x="174" y="64"/>
                  </a:cxn>
                  <a:cxn ang="0">
                    <a:pos x="141" y="52"/>
                  </a:cxn>
                  <a:cxn ang="0">
                    <a:pos x="111" y="41"/>
                  </a:cxn>
                  <a:cxn ang="0">
                    <a:pos x="81" y="30"/>
                  </a:cxn>
                  <a:cxn ang="0">
                    <a:pos x="53" y="20"/>
                  </a:cxn>
                  <a:cxn ang="0">
                    <a:pos x="27" y="10"/>
                  </a:cxn>
                  <a:cxn ang="0">
                    <a:pos x="4" y="0"/>
                  </a:cxn>
                </a:cxnLst>
                <a:rect l="0" t="0" r="r" b="b"/>
                <a:pathLst>
                  <a:path w="382" h="258">
                    <a:moveTo>
                      <a:pt x="4" y="0"/>
                    </a:moveTo>
                    <a:lnTo>
                      <a:pt x="6" y="25"/>
                    </a:lnTo>
                    <a:lnTo>
                      <a:pt x="11" y="86"/>
                    </a:lnTo>
                    <a:lnTo>
                      <a:pt x="11" y="169"/>
                    </a:lnTo>
                    <a:lnTo>
                      <a:pt x="0" y="258"/>
                    </a:lnTo>
                    <a:lnTo>
                      <a:pt x="34" y="101"/>
                    </a:lnTo>
                    <a:lnTo>
                      <a:pt x="36" y="102"/>
                    </a:lnTo>
                    <a:lnTo>
                      <a:pt x="46" y="104"/>
                    </a:lnTo>
                    <a:lnTo>
                      <a:pt x="58" y="109"/>
                    </a:lnTo>
                    <a:lnTo>
                      <a:pt x="74" y="114"/>
                    </a:lnTo>
                    <a:lnTo>
                      <a:pt x="94" y="120"/>
                    </a:lnTo>
                    <a:lnTo>
                      <a:pt x="117" y="128"/>
                    </a:lnTo>
                    <a:lnTo>
                      <a:pt x="141" y="138"/>
                    </a:lnTo>
                    <a:lnTo>
                      <a:pt x="167" y="147"/>
                    </a:lnTo>
                    <a:lnTo>
                      <a:pt x="192" y="157"/>
                    </a:lnTo>
                    <a:lnTo>
                      <a:pt x="219" y="167"/>
                    </a:lnTo>
                    <a:lnTo>
                      <a:pt x="243" y="178"/>
                    </a:lnTo>
                    <a:lnTo>
                      <a:pt x="266" y="188"/>
                    </a:lnTo>
                    <a:lnTo>
                      <a:pt x="287" y="199"/>
                    </a:lnTo>
                    <a:lnTo>
                      <a:pt x="305" y="209"/>
                    </a:lnTo>
                    <a:lnTo>
                      <a:pt x="319" y="218"/>
                    </a:lnTo>
                    <a:lnTo>
                      <a:pt x="329" y="227"/>
                    </a:lnTo>
                    <a:lnTo>
                      <a:pt x="330" y="224"/>
                    </a:lnTo>
                    <a:lnTo>
                      <a:pt x="333" y="216"/>
                    </a:lnTo>
                    <a:lnTo>
                      <a:pt x="337" y="204"/>
                    </a:lnTo>
                    <a:lnTo>
                      <a:pt x="343" y="189"/>
                    </a:lnTo>
                    <a:lnTo>
                      <a:pt x="350" y="174"/>
                    </a:lnTo>
                    <a:lnTo>
                      <a:pt x="359" y="159"/>
                    </a:lnTo>
                    <a:lnTo>
                      <a:pt x="369" y="146"/>
                    </a:lnTo>
                    <a:lnTo>
                      <a:pt x="382" y="135"/>
                    </a:lnTo>
                    <a:lnTo>
                      <a:pt x="379" y="134"/>
                    </a:lnTo>
                    <a:lnTo>
                      <a:pt x="371" y="132"/>
                    </a:lnTo>
                    <a:lnTo>
                      <a:pt x="357" y="127"/>
                    </a:lnTo>
                    <a:lnTo>
                      <a:pt x="340" y="120"/>
                    </a:lnTo>
                    <a:lnTo>
                      <a:pt x="318" y="113"/>
                    </a:lnTo>
                    <a:lnTo>
                      <a:pt x="292" y="105"/>
                    </a:lnTo>
                    <a:lnTo>
                      <a:pt x="265" y="95"/>
                    </a:lnTo>
                    <a:lnTo>
                      <a:pt x="236" y="85"/>
                    </a:lnTo>
                    <a:lnTo>
                      <a:pt x="205" y="74"/>
                    </a:lnTo>
                    <a:lnTo>
                      <a:pt x="174" y="64"/>
                    </a:lnTo>
                    <a:lnTo>
                      <a:pt x="141" y="52"/>
                    </a:lnTo>
                    <a:lnTo>
                      <a:pt x="111" y="41"/>
                    </a:lnTo>
                    <a:lnTo>
                      <a:pt x="81" y="30"/>
                    </a:lnTo>
                    <a:lnTo>
                      <a:pt x="53" y="20"/>
                    </a:lnTo>
                    <a:lnTo>
                      <a:pt x="27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8630" name="Freeform 22"/>
              <p:cNvSpPr>
                <a:spLocks/>
              </p:cNvSpPr>
              <p:nvPr/>
            </p:nvSpPr>
            <p:spPr bwMode="auto">
              <a:xfrm>
                <a:off x="2794" y="2188"/>
                <a:ext cx="36" cy="20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" y="13"/>
                  </a:cxn>
                  <a:cxn ang="0">
                    <a:pos x="6" y="11"/>
                  </a:cxn>
                  <a:cxn ang="0">
                    <a:pos x="12" y="11"/>
                  </a:cxn>
                  <a:cxn ang="0">
                    <a:pos x="20" y="11"/>
                  </a:cxn>
                  <a:cxn ang="0">
                    <a:pos x="29" y="14"/>
                  </a:cxn>
                  <a:cxn ang="0">
                    <a:pos x="40" y="19"/>
                  </a:cxn>
                  <a:cxn ang="0">
                    <a:pos x="52" y="27"/>
                  </a:cxn>
                  <a:cxn ang="0">
                    <a:pos x="65" y="40"/>
                  </a:cxn>
                  <a:cxn ang="0">
                    <a:pos x="73" y="21"/>
                  </a:cxn>
                  <a:cxn ang="0">
                    <a:pos x="72" y="19"/>
                  </a:cxn>
                  <a:cxn ang="0">
                    <a:pos x="68" y="16"/>
                  </a:cxn>
                  <a:cxn ang="0">
                    <a:pos x="64" y="13"/>
                  </a:cxn>
                  <a:cxn ang="0">
                    <a:pos x="55" y="8"/>
                  </a:cxn>
                  <a:cxn ang="0">
                    <a:pos x="46" y="4"/>
                  </a:cxn>
                  <a:cxn ang="0">
                    <a:pos x="34" y="1"/>
                  </a:cxn>
                  <a:cxn ang="0">
                    <a:pos x="20" y="0"/>
                  </a:cxn>
                  <a:cxn ang="0">
                    <a:pos x="4" y="1"/>
                  </a:cxn>
                  <a:cxn ang="0">
                    <a:pos x="0" y="13"/>
                  </a:cxn>
                </a:cxnLst>
                <a:rect l="0" t="0" r="r" b="b"/>
                <a:pathLst>
                  <a:path w="73" h="40">
                    <a:moveTo>
                      <a:pt x="0" y="13"/>
                    </a:moveTo>
                    <a:lnTo>
                      <a:pt x="1" y="13"/>
                    </a:lnTo>
                    <a:lnTo>
                      <a:pt x="6" y="11"/>
                    </a:lnTo>
                    <a:lnTo>
                      <a:pt x="12" y="11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40" y="19"/>
                    </a:lnTo>
                    <a:lnTo>
                      <a:pt x="52" y="27"/>
                    </a:lnTo>
                    <a:lnTo>
                      <a:pt x="65" y="40"/>
                    </a:lnTo>
                    <a:lnTo>
                      <a:pt x="73" y="21"/>
                    </a:lnTo>
                    <a:lnTo>
                      <a:pt x="72" y="19"/>
                    </a:lnTo>
                    <a:lnTo>
                      <a:pt x="68" y="16"/>
                    </a:lnTo>
                    <a:lnTo>
                      <a:pt x="64" y="13"/>
                    </a:lnTo>
                    <a:lnTo>
                      <a:pt x="55" y="8"/>
                    </a:lnTo>
                    <a:lnTo>
                      <a:pt x="46" y="4"/>
                    </a:lnTo>
                    <a:lnTo>
                      <a:pt x="34" y="1"/>
                    </a:lnTo>
                    <a:lnTo>
                      <a:pt x="20" y="0"/>
                    </a:lnTo>
                    <a:lnTo>
                      <a:pt x="4" y="1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8631" name="Freeform 23"/>
              <p:cNvSpPr>
                <a:spLocks/>
              </p:cNvSpPr>
              <p:nvPr/>
            </p:nvSpPr>
            <p:spPr bwMode="auto">
              <a:xfrm>
                <a:off x="3182" y="2123"/>
                <a:ext cx="132" cy="386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51" y="0"/>
                  </a:cxn>
                  <a:cxn ang="0">
                    <a:pos x="41" y="3"/>
                  </a:cxn>
                  <a:cxn ang="0">
                    <a:pos x="29" y="16"/>
                  </a:cxn>
                  <a:cxn ang="0">
                    <a:pos x="7" y="48"/>
                  </a:cxn>
                  <a:cxn ang="0">
                    <a:pos x="1" y="76"/>
                  </a:cxn>
                  <a:cxn ang="0">
                    <a:pos x="21" y="107"/>
                  </a:cxn>
                  <a:cxn ang="0">
                    <a:pos x="33" y="119"/>
                  </a:cxn>
                  <a:cxn ang="0">
                    <a:pos x="44" y="130"/>
                  </a:cxn>
                  <a:cxn ang="0">
                    <a:pos x="58" y="149"/>
                  </a:cxn>
                  <a:cxn ang="0">
                    <a:pos x="76" y="185"/>
                  </a:cxn>
                  <a:cxn ang="0">
                    <a:pos x="89" y="212"/>
                  </a:cxn>
                  <a:cxn ang="0">
                    <a:pos x="97" y="231"/>
                  </a:cxn>
                  <a:cxn ang="0">
                    <a:pos x="104" y="250"/>
                  </a:cxn>
                  <a:cxn ang="0">
                    <a:pos x="108" y="281"/>
                  </a:cxn>
                  <a:cxn ang="0">
                    <a:pos x="108" y="329"/>
                  </a:cxn>
                  <a:cxn ang="0">
                    <a:pos x="119" y="365"/>
                  </a:cxn>
                  <a:cxn ang="0">
                    <a:pos x="123" y="388"/>
                  </a:cxn>
                  <a:cxn ang="0">
                    <a:pos x="140" y="371"/>
                  </a:cxn>
                  <a:cxn ang="0">
                    <a:pos x="155" y="366"/>
                  </a:cxn>
                  <a:cxn ang="0">
                    <a:pos x="167" y="374"/>
                  </a:cxn>
                  <a:cxn ang="0">
                    <a:pos x="173" y="389"/>
                  </a:cxn>
                  <a:cxn ang="0">
                    <a:pos x="172" y="420"/>
                  </a:cxn>
                  <a:cxn ang="0">
                    <a:pos x="179" y="488"/>
                  </a:cxn>
                  <a:cxn ang="0">
                    <a:pos x="151" y="565"/>
                  </a:cxn>
                  <a:cxn ang="0">
                    <a:pos x="145" y="610"/>
                  </a:cxn>
                  <a:cxn ang="0">
                    <a:pos x="160" y="625"/>
                  </a:cxn>
                  <a:cxn ang="0">
                    <a:pos x="180" y="630"/>
                  </a:cxn>
                  <a:cxn ang="0">
                    <a:pos x="190" y="642"/>
                  </a:cxn>
                  <a:cxn ang="0">
                    <a:pos x="213" y="681"/>
                  </a:cxn>
                  <a:cxn ang="0">
                    <a:pos x="241" y="731"/>
                  </a:cxn>
                  <a:cxn ang="0">
                    <a:pos x="260" y="766"/>
                  </a:cxn>
                  <a:cxn ang="0">
                    <a:pos x="263" y="770"/>
                  </a:cxn>
                  <a:cxn ang="0">
                    <a:pos x="258" y="748"/>
                  </a:cxn>
                  <a:cxn ang="0">
                    <a:pos x="245" y="688"/>
                  </a:cxn>
                  <a:cxn ang="0">
                    <a:pos x="232" y="631"/>
                  </a:cxn>
                  <a:cxn ang="0">
                    <a:pos x="232" y="574"/>
                  </a:cxn>
                  <a:cxn ang="0">
                    <a:pos x="234" y="488"/>
                  </a:cxn>
                  <a:cxn ang="0">
                    <a:pos x="213" y="432"/>
                  </a:cxn>
                  <a:cxn ang="0">
                    <a:pos x="202" y="404"/>
                  </a:cxn>
                  <a:cxn ang="0">
                    <a:pos x="196" y="376"/>
                  </a:cxn>
                  <a:cxn ang="0">
                    <a:pos x="190" y="342"/>
                  </a:cxn>
                  <a:cxn ang="0">
                    <a:pos x="185" y="310"/>
                  </a:cxn>
                  <a:cxn ang="0">
                    <a:pos x="188" y="289"/>
                  </a:cxn>
                  <a:cxn ang="0">
                    <a:pos x="188" y="267"/>
                  </a:cxn>
                  <a:cxn ang="0">
                    <a:pos x="177" y="240"/>
                  </a:cxn>
                  <a:cxn ang="0">
                    <a:pos x="154" y="204"/>
                  </a:cxn>
                  <a:cxn ang="0">
                    <a:pos x="138" y="159"/>
                  </a:cxn>
                  <a:cxn ang="0">
                    <a:pos x="131" y="114"/>
                  </a:cxn>
                  <a:cxn ang="0">
                    <a:pos x="129" y="80"/>
                  </a:cxn>
                  <a:cxn ang="0">
                    <a:pos x="128" y="62"/>
                  </a:cxn>
                  <a:cxn ang="0">
                    <a:pos x="117" y="43"/>
                  </a:cxn>
                  <a:cxn ang="0">
                    <a:pos x="98" y="24"/>
                  </a:cxn>
                  <a:cxn ang="0">
                    <a:pos x="70" y="7"/>
                  </a:cxn>
                </a:cxnLst>
                <a:rect l="0" t="0" r="r" b="b"/>
                <a:pathLst>
                  <a:path w="264" h="771">
                    <a:moveTo>
                      <a:pt x="55" y="0"/>
                    </a:moveTo>
                    <a:lnTo>
                      <a:pt x="55" y="0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7" y="1"/>
                    </a:lnTo>
                    <a:lnTo>
                      <a:pt x="41" y="3"/>
                    </a:lnTo>
                    <a:lnTo>
                      <a:pt x="36" y="9"/>
                    </a:lnTo>
                    <a:lnTo>
                      <a:pt x="29" y="16"/>
                    </a:lnTo>
                    <a:lnTo>
                      <a:pt x="21" y="27"/>
                    </a:lnTo>
                    <a:lnTo>
                      <a:pt x="7" y="48"/>
                    </a:lnTo>
                    <a:lnTo>
                      <a:pt x="0" y="62"/>
                    </a:lnTo>
                    <a:lnTo>
                      <a:pt x="1" y="76"/>
                    </a:lnTo>
                    <a:lnTo>
                      <a:pt x="13" y="96"/>
                    </a:lnTo>
                    <a:lnTo>
                      <a:pt x="21" y="107"/>
                    </a:lnTo>
                    <a:lnTo>
                      <a:pt x="28" y="115"/>
                    </a:lnTo>
                    <a:lnTo>
                      <a:pt x="33" y="119"/>
                    </a:lnTo>
                    <a:lnTo>
                      <a:pt x="38" y="124"/>
                    </a:lnTo>
                    <a:lnTo>
                      <a:pt x="44" y="130"/>
                    </a:lnTo>
                    <a:lnTo>
                      <a:pt x="51" y="138"/>
                    </a:lnTo>
                    <a:lnTo>
                      <a:pt x="58" y="149"/>
                    </a:lnTo>
                    <a:lnTo>
                      <a:pt x="67" y="167"/>
                    </a:lnTo>
                    <a:lnTo>
                      <a:pt x="76" y="185"/>
                    </a:lnTo>
                    <a:lnTo>
                      <a:pt x="83" y="200"/>
                    </a:lnTo>
                    <a:lnTo>
                      <a:pt x="89" y="212"/>
                    </a:lnTo>
                    <a:lnTo>
                      <a:pt x="93" y="222"/>
                    </a:lnTo>
                    <a:lnTo>
                      <a:pt x="97" y="231"/>
                    </a:lnTo>
                    <a:lnTo>
                      <a:pt x="100" y="240"/>
                    </a:lnTo>
                    <a:lnTo>
                      <a:pt x="104" y="250"/>
                    </a:lnTo>
                    <a:lnTo>
                      <a:pt x="106" y="259"/>
                    </a:lnTo>
                    <a:lnTo>
                      <a:pt x="108" y="281"/>
                    </a:lnTo>
                    <a:lnTo>
                      <a:pt x="108" y="306"/>
                    </a:lnTo>
                    <a:lnTo>
                      <a:pt x="108" y="329"/>
                    </a:lnTo>
                    <a:lnTo>
                      <a:pt x="113" y="348"/>
                    </a:lnTo>
                    <a:lnTo>
                      <a:pt x="119" y="365"/>
                    </a:lnTo>
                    <a:lnTo>
                      <a:pt x="120" y="380"/>
                    </a:lnTo>
                    <a:lnTo>
                      <a:pt x="123" y="388"/>
                    </a:lnTo>
                    <a:lnTo>
                      <a:pt x="132" y="379"/>
                    </a:lnTo>
                    <a:lnTo>
                      <a:pt x="140" y="371"/>
                    </a:lnTo>
                    <a:lnTo>
                      <a:pt x="147" y="367"/>
                    </a:lnTo>
                    <a:lnTo>
                      <a:pt x="155" y="366"/>
                    </a:lnTo>
                    <a:lnTo>
                      <a:pt x="162" y="369"/>
                    </a:lnTo>
                    <a:lnTo>
                      <a:pt x="167" y="374"/>
                    </a:lnTo>
                    <a:lnTo>
                      <a:pt x="172" y="381"/>
                    </a:lnTo>
                    <a:lnTo>
                      <a:pt x="173" y="389"/>
                    </a:lnTo>
                    <a:lnTo>
                      <a:pt x="172" y="398"/>
                    </a:lnTo>
                    <a:lnTo>
                      <a:pt x="172" y="420"/>
                    </a:lnTo>
                    <a:lnTo>
                      <a:pt x="176" y="451"/>
                    </a:lnTo>
                    <a:lnTo>
                      <a:pt x="179" y="488"/>
                    </a:lnTo>
                    <a:lnTo>
                      <a:pt x="167" y="528"/>
                    </a:lnTo>
                    <a:lnTo>
                      <a:pt x="151" y="565"/>
                    </a:lnTo>
                    <a:lnTo>
                      <a:pt x="144" y="592"/>
                    </a:lnTo>
                    <a:lnTo>
                      <a:pt x="145" y="610"/>
                    </a:lnTo>
                    <a:lnTo>
                      <a:pt x="152" y="620"/>
                    </a:lnTo>
                    <a:lnTo>
                      <a:pt x="160" y="625"/>
                    </a:lnTo>
                    <a:lnTo>
                      <a:pt x="170" y="629"/>
                    </a:lnTo>
                    <a:lnTo>
                      <a:pt x="180" y="630"/>
                    </a:lnTo>
                    <a:lnTo>
                      <a:pt x="184" y="633"/>
                    </a:lnTo>
                    <a:lnTo>
                      <a:pt x="190" y="642"/>
                    </a:lnTo>
                    <a:lnTo>
                      <a:pt x="200" y="660"/>
                    </a:lnTo>
                    <a:lnTo>
                      <a:pt x="213" y="681"/>
                    </a:lnTo>
                    <a:lnTo>
                      <a:pt x="227" y="707"/>
                    </a:lnTo>
                    <a:lnTo>
                      <a:pt x="241" y="731"/>
                    </a:lnTo>
                    <a:lnTo>
                      <a:pt x="252" y="752"/>
                    </a:lnTo>
                    <a:lnTo>
                      <a:pt x="260" y="766"/>
                    </a:lnTo>
                    <a:lnTo>
                      <a:pt x="264" y="771"/>
                    </a:lnTo>
                    <a:lnTo>
                      <a:pt x="263" y="770"/>
                    </a:lnTo>
                    <a:lnTo>
                      <a:pt x="261" y="763"/>
                    </a:lnTo>
                    <a:lnTo>
                      <a:pt x="258" y="748"/>
                    </a:lnTo>
                    <a:lnTo>
                      <a:pt x="252" y="722"/>
                    </a:lnTo>
                    <a:lnTo>
                      <a:pt x="245" y="688"/>
                    </a:lnTo>
                    <a:lnTo>
                      <a:pt x="237" y="658"/>
                    </a:lnTo>
                    <a:lnTo>
                      <a:pt x="232" y="631"/>
                    </a:lnTo>
                    <a:lnTo>
                      <a:pt x="229" y="605"/>
                    </a:lnTo>
                    <a:lnTo>
                      <a:pt x="232" y="574"/>
                    </a:lnTo>
                    <a:lnTo>
                      <a:pt x="236" y="533"/>
                    </a:lnTo>
                    <a:lnTo>
                      <a:pt x="234" y="488"/>
                    </a:lnTo>
                    <a:lnTo>
                      <a:pt x="221" y="448"/>
                    </a:lnTo>
                    <a:lnTo>
                      <a:pt x="213" y="432"/>
                    </a:lnTo>
                    <a:lnTo>
                      <a:pt x="206" y="417"/>
                    </a:lnTo>
                    <a:lnTo>
                      <a:pt x="202" y="404"/>
                    </a:lnTo>
                    <a:lnTo>
                      <a:pt x="198" y="390"/>
                    </a:lnTo>
                    <a:lnTo>
                      <a:pt x="196" y="376"/>
                    </a:lnTo>
                    <a:lnTo>
                      <a:pt x="193" y="360"/>
                    </a:lnTo>
                    <a:lnTo>
                      <a:pt x="190" y="342"/>
                    </a:lnTo>
                    <a:lnTo>
                      <a:pt x="187" y="321"/>
                    </a:lnTo>
                    <a:lnTo>
                      <a:pt x="185" y="310"/>
                    </a:lnTo>
                    <a:lnTo>
                      <a:pt x="187" y="299"/>
                    </a:lnTo>
                    <a:lnTo>
                      <a:pt x="188" y="289"/>
                    </a:lnTo>
                    <a:lnTo>
                      <a:pt x="188" y="277"/>
                    </a:lnTo>
                    <a:lnTo>
                      <a:pt x="188" y="267"/>
                    </a:lnTo>
                    <a:lnTo>
                      <a:pt x="184" y="254"/>
                    </a:lnTo>
                    <a:lnTo>
                      <a:pt x="177" y="240"/>
                    </a:lnTo>
                    <a:lnTo>
                      <a:pt x="167" y="224"/>
                    </a:lnTo>
                    <a:lnTo>
                      <a:pt x="154" y="204"/>
                    </a:lnTo>
                    <a:lnTo>
                      <a:pt x="145" y="182"/>
                    </a:lnTo>
                    <a:lnTo>
                      <a:pt x="138" y="159"/>
                    </a:lnTo>
                    <a:lnTo>
                      <a:pt x="134" y="136"/>
                    </a:lnTo>
                    <a:lnTo>
                      <a:pt x="131" y="114"/>
                    </a:lnTo>
                    <a:lnTo>
                      <a:pt x="130" y="95"/>
                    </a:lnTo>
                    <a:lnTo>
                      <a:pt x="129" y="80"/>
                    </a:lnTo>
                    <a:lnTo>
                      <a:pt x="129" y="70"/>
                    </a:lnTo>
                    <a:lnTo>
                      <a:pt x="128" y="62"/>
                    </a:lnTo>
                    <a:lnTo>
                      <a:pt x="123" y="53"/>
                    </a:lnTo>
                    <a:lnTo>
                      <a:pt x="117" y="43"/>
                    </a:lnTo>
                    <a:lnTo>
                      <a:pt x="108" y="33"/>
                    </a:lnTo>
                    <a:lnTo>
                      <a:pt x="98" y="24"/>
                    </a:lnTo>
                    <a:lnTo>
                      <a:pt x="85" y="15"/>
                    </a:lnTo>
                    <a:lnTo>
                      <a:pt x="70" y="7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8632" name="Freeform 24"/>
              <p:cNvSpPr>
                <a:spLocks/>
              </p:cNvSpPr>
              <p:nvPr/>
            </p:nvSpPr>
            <p:spPr bwMode="auto">
              <a:xfrm>
                <a:off x="2811" y="1792"/>
                <a:ext cx="104" cy="299"/>
              </a:xfrm>
              <a:custGeom>
                <a:avLst/>
                <a:gdLst/>
                <a:ahLst/>
                <a:cxnLst>
                  <a:cxn ang="0">
                    <a:pos x="190" y="62"/>
                  </a:cxn>
                  <a:cxn ang="0">
                    <a:pos x="176" y="39"/>
                  </a:cxn>
                  <a:cxn ang="0">
                    <a:pos x="148" y="12"/>
                  </a:cxn>
                  <a:cxn ang="0">
                    <a:pos x="108" y="0"/>
                  </a:cxn>
                  <a:cxn ang="0">
                    <a:pos x="80" y="6"/>
                  </a:cxn>
                  <a:cxn ang="0">
                    <a:pos x="64" y="19"/>
                  </a:cxn>
                  <a:cxn ang="0">
                    <a:pos x="41" y="50"/>
                  </a:cxn>
                  <a:cxn ang="0">
                    <a:pos x="19" y="105"/>
                  </a:cxn>
                  <a:cxn ang="0">
                    <a:pos x="11" y="150"/>
                  </a:cxn>
                  <a:cxn ang="0">
                    <a:pos x="3" y="183"/>
                  </a:cxn>
                  <a:cxn ang="0">
                    <a:pos x="0" y="216"/>
                  </a:cxn>
                  <a:cxn ang="0">
                    <a:pos x="7" y="244"/>
                  </a:cxn>
                  <a:cxn ang="0">
                    <a:pos x="18" y="259"/>
                  </a:cxn>
                  <a:cxn ang="0">
                    <a:pos x="30" y="279"/>
                  </a:cxn>
                  <a:cxn ang="0">
                    <a:pos x="35" y="312"/>
                  </a:cxn>
                  <a:cxn ang="0">
                    <a:pos x="34" y="336"/>
                  </a:cxn>
                  <a:cxn ang="0">
                    <a:pos x="23" y="362"/>
                  </a:cxn>
                  <a:cxn ang="0">
                    <a:pos x="14" y="375"/>
                  </a:cxn>
                  <a:cxn ang="0">
                    <a:pos x="19" y="422"/>
                  </a:cxn>
                  <a:cxn ang="0">
                    <a:pos x="26" y="462"/>
                  </a:cxn>
                  <a:cxn ang="0">
                    <a:pos x="26" y="488"/>
                  </a:cxn>
                  <a:cxn ang="0">
                    <a:pos x="20" y="528"/>
                  </a:cxn>
                  <a:cxn ang="0">
                    <a:pos x="19" y="541"/>
                  </a:cxn>
                  <a:cxn ang="0">
                    <a:pos x="18" y="548"/>
                  </a:cxn>
                  <a:cxn ang="0">
                    <a:pos x="11" y="580"/>
                  </a:cxn>
                  <a:cxn ang="0">
                    <a:pos x="26" y="597"/>
                  </a:cxn>
                  <a:cxn ang="0">
                    <a:pos x="41" y="583"/>
                  </a:cxn>
                  <a:cxn ang="0">
                    <a:pos x="55" y="565"/>
                  </a:cxn>
                  <a:cxn ang="0">
                    <a:pos x="76" y="538"/>
                  </a:cxn>
                  <a:cxn ang="0">
                    <a:pos x="95" y="512"/>
                  </a:cxn>
                  <a:cxn ang="0">
                    <a:pos x="105" y="496"/>
                  </a:cxn>
                  <a:cxn ang="0">
                    <a:pos x="118" y="458"/>
                  </a:cxn>
                  <a:cxn ang="0">
                    <a:pos x="123" y="441"/>
                  </a:cxn>
                  <a:cxn ang="0">
                    <a:pos x="128" y="473"/>
                  </a:cxn>
                  <a:cxn ang="0">
                    <a:pos x="109" y="526"/>
                  </a:cxn>
                  <a:cxn ang="0">
                    <a:pos x="111" y="541"/>
                  </a:cxn>
                  <a:cxn ang="0">
                    <a:pos x="124" y="529"/>
                  </a:cxn>
                  <a:cxn ang="0">
                    <a:pos x="150" y="500"/>
                  </a:cxn>
                  <a:cxn ang="0">
                    <a:pos x="184" y="450"/>
                  </a:cxn>
                  <a:cxn ang="0">
                    <a:pos x="205" y="407"/>
                  </a:cxn>
                  <a:cxn ang="0">
                    <a:pos x="208" y="370"/>
                  </a:cxn>
                  <a:cxn ang="0">
                    <a:pos x="207" y="353"/>
                  </a:cxn>
                  <a:cxn ang="0">
                    <a:pos x="204" y="365"/>
                  </a:cxn>
                  <a:cxn ang="0">
                    <a:pos x="196" y="380"/>
                  </a:cxn>
                  <a:cxn ang="0">
                    <a:pos x="182" y="390"/>
                  </a:cxn>
                  <a:cxn ang="0">
                    <a:pos x="175" y="389"/>
                  </a:cxn>
                  <a:cxn ang="0">
                    <a:pos x="193" y="360"/>
                  </a:cxn>
                  <a:cxn ang="0">
                    <a:pos x="199" y="328"/>
                  </a:cxn>
                  <a:cxn ang="0">
                    <a:pos x="205" y="302"/>
                  </a:cxn>
                  <a:cxn ang="0">
                    <a:pos x="207" y="267"/>
                  </a:cxn>
                  <a:cxn ang="0">
                    <a:pos x="194" y="239"/>
                  </a:cxn>
                  <a:cxn ang="0">
                    <a:pos x="177" y="232"/>
                  </a:cxn>
                  <a:cxn ang="0">
                    <a:pos x="165" y="246"/>
                  </a:cxn>
                  <a:cxn ang="0">
                    <a:pos x="160" y="257"/>
                  </a:cxn>
                  <a:cxn ang="0">
                    <a:pos x="163" y="222"/>
                  </a:cxn>
                  <a:cxn ang="0">
                    <a:pos x="177" y="207"/>
                  </a:cxn>
                  <a:cxn ang="0">
                    <a:pos x="192" y="207"/>
                  </a:cxn>
                  <a:cxn ang="0">
                    <a:pos x="205" y="200"/>
                  </a:cxn>
                  <a:cxn ang="0">
                    <a:pos x="203" y="110"/>
                  </a:cxn>
                </a:cxnLst>
                <a:rect l="0" t="0" r="r" b="b"/>
                <a:pathLst>
                  <a:path w="208" h="597">
                    <a:moveTo>
                      <a:pt x="192" y="65"/>
                    </a:moveTo>
                    <a:lnTo>
                      <a:pt x="190" y="62"/>
                    </a:lnTo>
                    <a:lnTo>
                      <a:pt x="185" y="51"/>
                    </a:lnTo>
                    <a:lnTo>
                      <a:pt x="176" y="39"/>
                    </a:lnTo>
                    <a:lnTo>
                      <a:pt x="165" y="25"/>
                    </a:lnTo>
                    <a:lnTo>
                      <a:pt x="148" y="12"/>
                    </a:lnTo>
                    <a:lnTo>
                      <a:pt x="130" y="3"/>
                    </a:lnTo>
                    <a:lnTo>
                      <a:pt x="108" y="0"/>
                    </a:lnTo>
                    <a:lnTo>
                      <a:pt x="83" y="5"/>
                    </a:lnTo>
                    <a:lnTo>
                      <a:pt x="80" y="6"/>
                    </a:lnTo>
                    <a:lnTo>
                      <a:pt x="73" y="11"/>
                    </a:lnTo>
                    <a:lnTo>
                      <a:pt x="64" y="19"/>
                    </a:lnTo>
                    <a:lnTo>
                      <a:pt x="53" y="32"/>
                    </a:lnTo>
                    <a:lnTo>
                      <a:pt x="41" y="50"/>
                    </a:lnTo>
                    <a:lnTo>
                      <a:pt x="30" y="74"/>
                    </a:lnTo>
                    <a:lnTo>
                      <a:pt x="19" y="105"/>
                    </a:lnTo>
                    <a:lnTo>
                      <a:pt x="12" y="145"/>
                    </a:lnTo>
                    <a:lnTo>
                      <a:pt x="11" y="150"/>
                    </a:lnTo>
                    <a:lnTo>
                      <a:pt x="8" y="165"/>
                    </a:lnTo>
                    <a:lnTo>
                      <a:pt x="3" y="183"/>
                    </a:lnTo>
                    <a:lnTo>
                      <a:pt x="1" y="200"/>
                    </a:lnTo>
                    <a:lnTo>
                      <a:pt x="0" y="216"/>
                    </a:lnTo>
                    <a:lnTo>
                      <a:pt x="2" y="231"/>
                    </a:lnTo>
                    <a:lnTo>
                      <a:pt x="7" y="244"/>
                    </a:lnTo>
                    <a:lnTo>
                      <a:pt x="12" y="252"/>
                    </a:lnTo>
                    <a:lnTo>
                      <a:pt x="18" y="259"/>
                    </a:lnTo>
                    <a:lnTo>
                      <a:pt x="25" y="268"/>
                    </a:lnTo>
                    <a:lnTo>
                      <a:pt x="30" y="279"/>
                    </a:lnTo>
                    <a:lnTo>
                      <a:pt x="33" y="296"/>
                    </a:lnTo>
                    <a:lnTo>
                      <a:pt x="35" y="312"/>
                    </a:lnTo>
                    <a:lnTo>
                      <a:pt x="35" y="323"/>
                    </a:lnTo>
                    <a:lnTo>
                      <a:pt x="34" y="336"/>
                    </a:lnTo>
                    <a:lnTo>
                      <a:pt x="30" y="351"/>
                    </a:lnTo>
                    <a:lnTo>
                      <a:pt x="23" y="362"/>
                    </a:lnTo>
                    <a:lnTo>
                      <a:pt x="17" y="367"/>
                    </a:lnTo>
                    <a:lnTo>
                      <a:pt x="14" y="375"/>
                    </a:lnTo>
                    <a:lnTo>
                      <a:pt x="15" y="395"/>
                    </a:lnTo>
                    <a:lnTo>
                      <a:pt x="19" y="422"/>
                    </a:lnTo>
                    <a:lnTo>
                      <a:pt x="23" y="445"/>
                    </a:lnTo>
                    <a:lnTo>
                      <a:pt x="26" y="462"/>
                    </a:lnTo>
                    <a:lnTo>
                      <a:pt x="27" y="474"/>
                    </a:lnTo>
                    <a:lnTo>
                      <a:pt x="26" y="488"/>
                    </a:lnTo>
                    <a:lnTo>
                      <a:pt x="24" y="507"/>
                    </a:lnTo>
                    <a:lnTo>
                      <a:pt x="20" y="528"/>
                    </a:lnTo>
                    <a:lnTo>
                      <a:pt x="18" y="542"/>
                    </a:lnTo>
                    <a:lnTo>
                      <a:pt x="19" y="541"/>
                    </a:lnTo>
                    <a:lnTo>
                      <a:pt x="19" y="542"/>
                    </a:lnTo>
                    <a:lnTo>
                      <a:pt x="18" y="548"/>
                    </a:lnTo>
                    <a:lnTo>
                      <a:pt x="12" y="565"/>
                    </a:lnTo>
                    <a:lnTo>
                      <a:pt x="11" y="580"/>
                    </a:lnTo>
                    <a:lnTo>
                      <a:pt x="16" y="593"/>
                    </a:lnTo>
                    <a:lnTo>
                      <a:pt x="26" y="597"/>
                    </a:lnTo>
                    <a:lnTo>
                      <a:pt x="39" y="586"/>
                    </a:lnTo>
                    <a:lnTo>
                      <a:pt x="41" y="583"/>
                    </a:lnTo>
                    <a:lnTo>
                      <a:pt x="47" y="576"/>
                    </a:lnTo>
                    <a:lnTo>
                      <a:pt x="55" y="565"/>
                    </a:lnTo>
                    <a:lnTo>
                      <a:pt x="65" y="552"/>
                    </a:lnTo>
                    <a:lnTo>
                      <a:pt x="76" y="538"/>
                    </a:lnTo>
                    <a:lnTo>
                      <a:pt x="86" y="525"/>
                    </a:lnTo>
                    <a:lnTo>
                      <a:pt x="95" y="512"/>
                    </a:lnTo>
                    <a:lnTo>
                      <a:pt x="101" y="502"/>
                    </a:lnTo>
                    <a:lnTo>
                      <a:pt x="105" y="496"/>
                    </a:lnTo>
                    <a:lnTo>
                      <a:pt x="111" y="480"/>
                    </a:lnTo>
                    <a:lnTo>
                      <a:pt x="118" y="458"/>
                    </a:lnTo>
                    <a:lnTo>
                      <a:pt x="122" y="435"/>
                    </a:lnTo>
                    <a:lnTo>
                      <a:pt x="123" y="441"/>
                    </a:lnTo>
                    <a:lnTo>
                      <a:pt x="125" y="456"/>
                    </a:lnTo>
                    <a:lnTo>
                      <a:pt x="128" y="473"/>
                    </a:lnTo>
                    <a:lnTo>
                      <a:pt x="128" y="490"/>
                    </a:lnTo>
                    <a:lnTo>
                      <a:pt x="109" y="526"/>
                    </a:lnTo>
                    <a:lnTo>
                      <a:pt x="109" y="542"/>
                    </a:lnTo>
                    <a:lnTo>
                      <a:pt x="111" y="541"/>
                    </a:lnTo>
                    <a:lnTo>
                      <a:pt x="116" y="536"/>
                    </a:lnTo>
                    <a:lnTo>
                      <a:pt x="124" y="529"/>
                    </a:lnTo>
                    <a:lnTo>
                      <a:pt x="136" y="517"/>
                    </a:lnTo>
                    <a:lnTo>
                      <a:pt x="150" y="500"/>
                    </a:lnTo>
                    <a:lnTo>
                      <a:pt x="166" y="477"/>
                    </a:lnTo>
                    <a:lnTo>
                      <a:pt x="184" y="450"/>
                    </a:lnTo>
                    <a:lnTo>
                      <a:pt x="204" y="414"/>
                    </a:lnTo>
                    <a:lnTo>
                      <a:pt x="205" y="407"/>
                    </a:lnTo>
                    <a:lnTo>
                      <a:pt x="207" y="391"/>
                    </a:lnTo>
                    <a:lnTo>
                      <a:pt x="208" y="370"/>
                    </a:lnTo>
                    <a:lnTo>
                      <a:pt x="207" y="351"/>
                    </a:lnTo>
                    <a:lnTo>
                      <a:pt x="207" y="353"/>
                    </a:lnTo>
                    <a:lnTo>
                      <a:pt x="206" y="358"/>
                    </a:lnTo>
                    <a:lnTo>
                      <a:pt x="204" y="365"/>
                    </a:lnTo>
                    <a:lnTo>
                      <a:pt x="200" y="373"/>
                    </a:lnTo>
                    <a:lnTo>
                      <a:pt x="196" y="380"/>
                    </a:lnTo>
                    <a:lnTo>
                      <a:pt x="190" y="386"/>
                    </a:lnTo>
                    <a:lnTo>
                      <a:pt x="182" y="390"/>
                    </a:lnTo>
                    <a:lnTo>
                      <a:pt x="171" y="391"/>
                    </a:lnTo>
                    <a:lnTo>
                      <a:pt x="175" y="389"/>
                    </a:lnTo>
                    <a:lnTo>
                      <a:pt x="184" y="378"/>
                    </a:lnTo>
                    <a:lnTo>
                      <a:pt x="193" y="360"/>
                    </a:lnTo>
                    <a:lnTo>
                      <a:pt x="198" y="331"/>
                    </a:lnTo>
                    <a:lnTo>
                      <a:pt x="199" y="328"/>
                    </a:lnTo>
                    <a:lnTo>
                      <a:pt x="201" y="317"/>
                    </a:lnTo>
                    <a:lnTo>
                      <a:pt x="205" y="302"/>
                    </a:lnTo>
                    <a:lnTo>
                      <a:pt x="207" y="285"/>
                    </a:lnTo>
                    <a:lnTo>
                      <a:pt x="207" y="267"/>
                    </a:lnTo>
                    <a:lnTo>
                      <a:pt x="204" y="251"/>
                    </a:lnTo>
                    <a:lnTo>
                      <a:pt x="194" y="239"/>
                    </a:lnTo>
                    <a:lnTo>
                      <a:pt x="181" y="232"/>
                    </a:lnTo>
                    <a:lnTo>
                      <a:pt x="177" y="232"/>
                    </a:lnTo>
                    <a:lnTo>
                      <a:pt x="171" y="236"/>
                    </a:lnTo>
                    <a:lnTo>
                      <a:pt x="165" y="246"/>
                    </a:lnTo>
                    <a:lnTo>
                      <a:pt x="160" y="264"/>
                    </a:lnTo>
                    <a:lnTo>
                      <a:pt x="160" y="257"/>
                    </a:lnTo>
                    <a:lnTo>
                      <a:pt x="160" y="241"/>
                    </a:lnTo>
                    <a:lnTo>
                      <a:pt x="163" y="222"/>
                    </a:lnTo>
                    <a:lnTo>
                      <a:pt x="175" y="208"/>
                    </a:lnTo>
                    <a:lnTo>
                      <a:pt x="177" y="207"/>
                    </a:lnTo>
                    <a:lnTo>
                      <a:pt x="183" y="205"/>
                    </a:lnTo>
                    <a:lnTo>
                      <a:pt x="192" y="207"/>
                    </a:lnTo>
                    <a:lnTo>
                      <a:pt x="204" y="216"/>
                    </a:lnTo>
                    <a:lnTo>
                      <a:pt x="205" y="200"/>
                    </a:lnTo>
                    <a:lnTo>
                      <a:pt x="206" y="160"/>
                    </a:lnTo>
                    <a:lnTo>
                      <a:pt x="203" y="110"/>
                    </a:lnTo>
                    <a:lnTo>
                      <a:pt x="192" y="65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8633" name="Freeform 25"/>
              <p:cNvSpPr>
                <a:spLocks/>
              </p:cNvSpPr>
              <p:nvPr/>
            </p:nvSpPr>
            <p:spPr bwMode="auto">
              <a:xfrm>
                <a:off x="2801" y="2214"/>
                <a:ext cx="210" cy="281"/>
              </a:xfrm>
              <a:custGeom>
                <a:avLst/>
                <a:gdLst/>
                <a:ahLst/>
                <a:cxnLst>
                  <a:cxn ang="0">
                    <a:pos x="286" y="0"/>
                  </a:cxn>
                  <a:cxn ang="0">
                    <a:pos x="382" y="88"/>
                  </a:cxn>
                  <a:cxn ang="0">
                    <a:pos x="379" y="92"/>
                  </a:cxn>
                  <a:cxn ang="0">
                    <a:pos x="372" y="103"/>
                  </a:cxn>
                  <a:cxn ang="0">
                    <a:pos x="361" y="121"/>
                  </a:cxn>
                  <a:cxn ang="0">
                    <a:pos x="346" y="144"/>
                  </a:cxn>
                  <a:cxn ang="0">
                    <a:pos x="326" y="172"/>
                  </a:cxn>
                  <a:cxn ang="0">
                    <a:pos x="304" y="204"/>
                  </a:cxn>
                  <a:cxn ang="0">
                    <a:pos x="280" y="239"/>
                  </a:cxn>
                  <a:cxn ang="0">
                    <a:pos x="254" y="276"/>
                  </a:cxn>
                  <a:cxn ang="0">
                    <a:pos x="224" y="315"/>
                  </a:cxn>
                  <a:cxn ang="0">
                    <a:pos x="194" y="354"/>
                  </a:cxn>
                  <a:cxn ang="0">
                    <a:pos x="163" y="395"/>
                  </a:cxn>
                  <a:cxn ang="0">
                    <a:pos x="129" y="433"/>
                  </a:cxn>
                  <a:cxn ang="0">
                    <a:pos x="97" y="470"/>
                  </a:cxn>
                  <a:cxn ang="0">
                    <a:pos x="65" y="504"/>
                  </a:cxn>
                  <a:cxn ang="0">
                    <a:pos x="31" y="535"/>
                  </a:cxn>
                  <a:cxn ang="0">
                    <a:pos x="0" y="562"/>
                  </a:cxn>
                  <a:cxn ang="0">
                    <a:pos x="2" y="561"/>
                  </a:cxn>
                  <a:cxn ang="0">
                    <a:pos x="8" y="557"/>
                  </a:cxn>
                  <a:cxn ang="0">
                    <a:pos x="17" y="551"/>
                  </a:cxn>
                  <a:cxn ang="0">
                    <a:pos x="30" y="541"/>
                  </a:cxn>
                  <a:cxn ang="0">
                    <a:pos x="47" y="528"/>
                  </a:cxn>
                  <a:cxn ang="0">
                    <a:pos x="67" y="512"/>
                  </a:cxn>
                  <a:cxn ang="0">
                    <a:pos x="90" y="493"/>
                  </a:cxn>
                  <a:cxn ang="0">
                    <a:pos x="117" y="468"/>
                  </a:cxn>
                  <a:cxn ang="0">
                    <a:pos x="145" y="440"/>
                  </a:cxn>
                  <a:cxn ang="0">
                    <a:pos x="176" y="405"/>
                  </a:cxn>
                  <a:cxn ang="0">
                    <a:pos x="211" y="366"/>
                  </a:cxn>
                  <a:cxn ang="0">
                    <a:pos x="249" y="322"/>
                  </a:cxn>
                  <a:cxn ang="0">
                    <a:pos x="288" y="273"/>
                  </a:cxn>
                  <a:cxn ang="0">
                    <a:pos x="330" y="216"/>
                  </a:cxn>
                  <a:cxn ang="0">
                    <a:pos x="374" y="154"/>
                  </a:cxn>
                  <a:cxn ang="0">
                    <a:pos x="420" y="85"/>
                  </a:cxn>
                  <a:cxn ang="0">
                    <a:pos x="286" y="0"/>
                  </a:cxn>
                </a:cxnLst>
                <a:rect l="0" t="0" r="r" b="b"/>
                <a:pathLst>
                  <a:path w="420" h="562">
                    <a:moveTo>
                      <a:pt x="286" y="0"/>
                    </a:moveTo>
                    <a:lnTo>
                      <a:pt x="382" y="88"/>
                    </a:lnTo>
                    <a:lnTo>
                      <a:pt x="379" y="92"/>
                    </a:lnTo>
                    <a:lnTo>
                      <a:pt x="372" y="103"/>
                    </a:lnTo>
                    <a:lnTo>
                      <a:pt x="361" y="121"/>
                    </a:lnTo>
                    <a:lnTo>
                      <a:pt x="346" y="144"/>
                    </a:lnTo>
                    <a:lnTo>
                      <a:pt x="326" y="172"/>
                    </a:lnTo>
                    <a:lnTo>
                      <a:pt x="304" y="204"/>
                    </a:lnTo>
                    <a:lnTo>
                      <a:pt x="280" y="239"/>
                    </a:lnTo>
                    <a:lnTo>
                      <a:pt x="254" y="276"/>
                    </a:lnTo>
                    <a:lnTo>
                      <a:pt x="224" y="315"/>
                    </a:lnTo>
                    <a:lnTo>
                      <a:pt x="194" y="354"/>
                    </a:lnTo>
                    <a:lnTo>
                      <a:pt x="163" y="395"/>
                    </a:lnTo>
                    <a:lnTo>
                      <a:pt x="129" y="433"/>
                    </a:lnTo>
                    <a:lnTo>
                      <a:pt x="97" y="470"/>
                    </a:lnTo>
                    <a:lnTo>
                      <a:pt x="65" y="504"/>
                    </a:lnTo>
                    <a:lnTo>
                      <a:pt x="31" y="535"/>
                    </a:lnTo>
                    <a:lnTo>
                      <a:pt x="0" y="562"/>
                    </a:lnTo>
                    <a:lnTo>
                      <a:pt x="2" y="561"/>
                    </a:lnTo>
                    <a:lnTo>
                      <a:pt x="8" y="557"/>
                    </a:lnTo>
                    <a:lnTo>
                      <a:pt x="17" y="551"/>
                    </a:lnTo>
                    <a:lnTo>
                      <a:pt x="30" y="541"/>
                    </a:lnTo>
                    <a:lnTo>
                      <a:pt x="47" y="528"/>
                    </a:lnTo>
                    <a:lnTo>
                      <a:pt x="67" y="512"/>
                    </a:lnTo>
                    <a:lnTo>
                      <a:pt x="90" y="493"/>
                    </a:lnTo>
                    <a:lnTo>
                      <a:pt x="117" y="468"/>
                    </a:lnTo>
                    <a:lnTo>
                      <a:pt x="145" y="440"/>
                    </a:lnTo>
                    <a:lnTo>
                      <a:pt x="176" y="405"/>
                    </a:lnTo>
                    <a:lnTo>
                      <a:pt x="211" y="366"/>
                    </a:lnTo>
                    <a:lnTo>
                      <a:pt x="249" y="322"/>
                    </a:lnTo>
                    <a:lnTo>
                      <a:pt x="288" y="273"/>
                    </a:lnTo>
                    <a:lnTo>
                      <a:pt x="330" y="216"/>
                    </a:lnTo>
                    <a:lnTo>
                      <a:pt x="374" y="154"/>
                    </a:lnTo>
                    <a:lnTo>
                      <a:pt x="420" y="85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8634" name="Freeform 26"/>
              <p:cNvSpPr>
                <a:spLocks/>
              </p:cNvSpPr>
              <p:nvPr/>
            </p:nvSpPr>
            <p:spPr bwMode="auto">
              <a:xfrm>
                <a:off x="3032" y="2403"/>
                <a:ext cx="98" cy="122"/>
              </a:xfrm>
              <a:custGeom>
                <a:avLst/>
                <a:gdLst/>
                <a:ahLst/>
                <a:cxnLst>
                  <a:cxn ang="0">
                    <a:pos x="141" y="58"/>
                  </a:cxn>
                  <a:cxn ang="0">
                    <a:pos x="35" y="5"/>
                  </a:cxn>
                  <a:cxn ang="0">
                    <a:pos x="30" y="3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6" y="10"/>
                  </a:cxn>
                  <a:cxn ang="0">
                    <a:pos x="7" y="21"/>
                  </a:cxn>
                  <a:cxn ang="0">
                    <a:pos x="11" y="28"/>
                  </a:cxn>
                  <a:cxn ang="0">
                    <a:pos x="12" y="37"/>
                  </a:cxn>
                  <a:cxn ang="0">
                    <a:pos x="11" y="53"/>
                  </a:cxn>
                  <a:cxn ang="0">
                    <a:pos x="6" y="70"/>
                  </a:cxn>
                  <a:cxn ang="0">
                    <a:pos x="1" y="79"/>
                  </a:cxn>
                  <a:cxn ang="0">
                    <a:pos x="0" y="87"/>
                  </a:cxn>
                  <a:cxn ang="0">
                    <a:pos x="6" y="101"/>
                  </a:cxn>
                  <a:cxn ang="0">
                    <a:pos x="15" y="116"/>
                  </a:cxn>
                  <a:cxn ang="0">
                    <a:pos x="21" y="127"/>
                  </a:cxn>
                  <a:cxn ang="0">
                    <a:pos x="24" y="141"/>
                  </a:cxn>
                  <a:cxn ang="0">
                    <a:pos x="26" y="158"/>
                  </a:cxn>
                  <a:cxn ang="0">
                    <a:pos x="23" y="175"/>
                  </a:cxn>
                  <a:cxn ang="0">
                    <a:pos x="21" y="189"/>
                  </a:cxn>
                  <a:cxn ang="0">
                    <a:pos x="21" y="200"/>
                  </a:cxn>
                  <a:cxn ang="0">
                    <a:pos x="30" y="210"/>
                  </a:cxn>
                  <a:cxn ang="0">
                    <a:pos x="41" y="220"/>
                  </a:cxn>
                  <a:cxn ang="0">
                    <a:pos x="49" y="228"/>
                  </a:cxn>
                  <a:cxn ang="0">
                    <a:pos x="54" y="236"/>
                  </a:cxn>
                  <a:cxn ang="0">
                    <a:pos x="64" y="243"/>
                  </a:cxn>
                  <a:cxn ang="0">
                    <a:pos x="71" y="246"/>
                  </a:cxn>
                  <a:cxn ang="0">
                    <a:pos x="81" y="245"/>
                  </a:cxn>
                  <a:cxn ang="0">
                    <a:pos x="94" y="242"/>
                  </a:cxn>
                  <a:cxn ang="0">
                    <a:pos x="107" y="238"/>
                  </a:cxn>
                  <a:cxn ang="0">
                    <a:pos x="121" y="232"/>
                  </a:cxn>
                  <a:cxn ang="0">
                    <a:pos x="134" y="227"/>
                  </a:cxn>
                  <a:cxn ang="0">
                    <a:pos x="145" y="223"/>
                  </a:cxn>
                  <a:cxn ang="0">
                    <a:pos x="155" y="220"/>
                  </a:cxn>
                  <a:cxn ang="0">
                    <a:pos x="164" y="217"/>
                  </a:cxn>
                  <a:cxn ang="0">
                    <a:pos x="175" y="209"/>
                  </a:cxn>
                  <a:cxn ang="0">
                    <a:pos x="187" y="198"/>
                  </a:cxn>
                  <a:cxn ang="0">
                    <a:pos x="195" y="182"/>
                  </a:cxn>
                  <a:cxn ang="0">
                    <a:pos x="196" y="160"/>
                  </a:cxn>
                  <a:cxn ang="0">
                    <a:pos x="190" y="133"/>
                  </a:cxn>
                  <a:cxn ang="0">
                    <a:pos x="172" y="99"/>
                  </a:cxn>
                  <a:cxn ang="0">
                    <a:pos x="141" y="58"/>
                  </a:cxn>
                </a:cxnLst>
                <a:rect l="0" t="0" r="r" b="b"/>
                <a:pathLst>
                  <a:path w="196" h="246">
                    <a:moveTo>
                      <a:pt x="141" y="58"/>
                    </a:moveTo>
                    <a:lnTo>
                      <a:pt x="35" y="5"/>
                    </a:lnTo>
                    <a:lnTo>
                      <a:pt x="30" y="3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6" y="10"/>
                    </a:lnTo>
                    <a:lnTo>
                      <a:pt x="7" y="21"/>
                    </a:lnTo>
                    <a:lnTo>
                      <a:pt x="11" y="28"/>
                    </a:lnTo>
                    <a:lnTo>
                      <a:pt x="12" y="37"/>
                    </a:lnTo>
                    <a:lnTo>
                      <a:pt x="11" y="53"/>
                    </a:lnTo>
                    <a:lnTo>
                      <a:pt x="6" y="70"/>
                    </a:lnTo>
                    <a:lnTo>
                      <a:pt x="1" y="79"/>
                    </a:lnTo>
                    <a:lnTo>
                      <a:pt x="0" y="87"/>
                    </a:lnTo>
                    <a:lnTo>
                      <a:pt x="6" y="101"/>
                    </a:lnTo>
                    <a:lnTo>
                      <a:pt x="15" y="116"/>
                    </a:lnTo>
                    <a:lnTo>
                      <a:pt x="21" y="127"/>
                    </a:lnTo>
                    <a:lnTo>
                      <a:pt x="24" y="141"/>
                    </a:lnTo>
                    <a:lnTo>
                      <a:pt x="26" y="158"/>
                    </a:lnTo>
                    <a:lnTo>
                      <a:pt x="23" y="175"/>
                    </a:lnTo>
                    <a:lnTo>
                      <a:pt x="21" y="189"/>
                    </a:lnTo>
                    <a:lnTo>
                      <a:pt x="21" y="200"/>
                    </a:lnTo>
                    <a:lnTo>
                      <a:pt x="30" y="210"/>
                    </a:lnTo>
                    <a:lnTo>
                      <a:pt x="41" y="220"/>
                    </a:lnTo>
                    <a:lnTo>
                      <a:pt x="49" y="228"/>
                    </a:lnTo>
                    <a:lnTo>
                      <a:pt x="54" y="236"/>
                    </a:lnTo>
                    <a:lnTo>
                      <a:pt x="64" y="243"/>
                    </a:lnTo>
                    <a:lnTo>
                      <a:pt x="71" y="246"/>
                    </a:lnTo>
                    <a:lnTo>
                      <a:pt x="81" y="245"/>
                    </a:lnTo>
                    <a:lnTo>
                      <a:pt x="94" y="242"/>
                    </a:lnTo>
                    <a:lnTo>
                      <a:pt x="107" y="238"/>
                    </a:lnTo>
                    <a:lnTo>
                      <a:pt x="121" y="232"/>
                    </a:lnTo>
                    <a:lnTo>
                      <a:pt x="134" y="227"/>
                    </a:lnTo>
                    <a:lnTo>
                      <a:pt x="145" y="223"/>
                    </a:lnTo>
                    <a:lnTo>
                      <a:pt x="155" y="220"/>
                    </a:lnTo>
                    <a:lnTo>
                      <a:pt x="164" y="217"/>
                    </a:lnTo>
                    <a:lnTo>
                      <a:pt x="175" y="209"/>
                    </a:lnTo>
                    <a:lnTo>
                      <a:pt x="187" y="198"/>
                    </a:lnTo>
                    <a:lnTo>
                      <a:pt x="195" y="182"/>
                    </a:lnTo>
                    <a:lnTo>
                      <a:pt x="196" y="160"/>
                    </a:lnTo>
                    <a:lnTo>
                      <a:pt x="190" y="133"/>
                    </a:lnTo>
                    <a:lnTo>
                      <a:pt x="172" y="99"/>
                    </a:lnTo>
                    <a:lnTo>
                      <a:pt x="141" y="58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8635" name="Freeform 27"/>
              <p:cNvSpPr>
                <a:spLocks/>
              </p:cNvSpPr>
              <p:nvPr/>
            </p:nvSpPr>
            <p:spPr bwMode="auto">
              <a:xfrm>
                <a:off x="3108" y="2284"/>
                <a:ext cx="51" cy="10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3" y="7"/>
                  </a:cxn>
                  <a:cxn ang="0">
                    <a:pos x="37" y="26"/>
                  </a:cxn>
                  <a:cxn ang="0">
                    <a:pos x="38" y="49"/>
                  </a:cxn>
                  <a:cxn ang="0">
                    <a:pos x="29" y="72"/>
                  </a:cxn>
                  <a:cxn ang="0">
                    <a:pos x="19" y="90"/>
                  </a:cxn>
                  <a:cxn ang="0">
                    <a:pos x="19" y="105"/>
                  </a:cxn>
                  <a:cxn ang="0">
                    <a:pos x="21" y="122"/>
                  </a:cxn>
                  <a:cxn ang="0">
                    <a:pos x="18" y="143"/>
                  </a:cxn>
                  <a:cxn ang="0">
                    <a:pos x="10" y="167"/>
                  </a:cxn>
                  <a:cxn ang="0">
                    <a:pos x="5" y="189"/>
                  </a:cxn>
                  <a:cxn ang="0">
                    <a:pos x="2" y="204"/>
                  </a:cxn>
                  <a:cxn ang="0">
                    <a:pos x="0" y="210"/>
                  </a:cxn>
                  <a:cxn ang="0">
                    <a:pos x="91" y="205"/>
                  </a:cxn>
                  <a:cxn ang="0">
                    <a:pos x="103" y="161"/>
                  </a:cxn>
                  <a:cxn ang="0">
                    <a:pos x="102" y="160"/>
                  </a:cxn>
                  <a:cxn ang="0">
                    <a:pos x="98" y="156"/>
                  </a:cxn>
                  <a:cxn ang="0">
                    <a:pos x="94" y="149"/>
                  </a:cxn>
                  <a:cxn ang="0">
                    <a:pos x="88" y="140"/>
                  </a:cxn>
                  <a:cxn ang="0">
                    <a:pos x="82" y="130"/>
                  </a:cxn>
                  <a:cxn ang="0">
                    <a:pos x="76" y="120"/>
                  </a:cxn>
                  <a:cxn ang="0">
                    <a:pos x="72" y="110"/>
                  </a:cxn>
                  <a:cxn ang="0">
                    <a:pos x="68" y="100"/>
                  </a:cxn>
                  <a:cxn ang="0">
                    <a:pos x="66" y="90"/>
                  </a:cxn>
                  <a:cxn ang="0">
                    <a:pos x="65" y="76"/>
                  </a:cxn>
                  <a:cxn ang="0">
                    <a:pos x="64" y="61"/>
                  </a:cxn>
                  <a:cxn ang="0">
                    <a:pos x="61" y="46"/>
                  </a:cxn>
                  <a:cxn ang="0">
                    <a:pos x="57" y="31"/>
                  </a:cxn>
                  <a:cxn ang="0">
                    <a:pos x="51" y="19"/>
                  </a:cxn>
                  <a:cxn ang="0">
                    <a:pos x="42" y="7"/>
                  </a:cxn>
                  <a:cxn ang="0">
                    <a:pos x="29" y="0"/>
                  </a:cxn>
                </a:cxnLst>
                <a:rect l="0" t="0" r="r" b="b"/>
                <a:pathLst>
                  <a:path w="103" h="210">
                    <a:moveTo>
                      <a:pt x="29" y="0"/>
                    </a:moveTo>
                    <a:lnTo>
                      <a:pt x="33" y="7"/>
                    </a:lnTo>
                    <a:lnTo>
                      <a:pt x="37" y="26"/>
                    </a:lnTo>
                    <a:lnTo>
                      <a:pt x="38" y="49"/>
                    </a:lnTo>
                    <a:lnTo>
                      <a:pt x="29" y="72"/>
                    </a:lnTo>
                    <a:lnTo>
                      <a:pt x="19" y="90"/>
                    </a:lnTo>
                    <a:lnTo>
                      <a:pt x="19" y="105"/>
                    </a:lnTo>
                    <a:lnTo>
                      <a:pt x="21" y="122"/>
                    </a:lnTo>
                    <a:lnTo>
                      <a:pt x="18" y="143"/>
                    </a:lnTo>
                    <a:lnTo>
                      <a:pt x="10" y="167"/>
                    </a:lnTo>
                    <a:lnTo>
                      <a:pt x="5" y="189"/>
                    </a:lnTo>
                    <a:lnTo>
                      <a:pt x="2" y="204"/>
                    </a:lnTo>
                    <a:lnTo>
                      <a:pt x="0" y="210"/>
                    </a:lnTo>
                    <a:lnTo>
                      <a:pt x="91" y="205"/>
                    </a:lnTo>
                    <a:lnTo>
                      <a:pt x="103" y="161"/>
                    </a:lnTo>
                    <a:lnTo>
                      <a:pt x="102" y="160"/>
                    </a:lnTo>
                    <a:lnTo>
                      <a:pt x="98" y="156"/>
                    </a:lnTo>
                    <a:lnTo>
                      <a:pt x="94" y="149"/>
                    </a:lnTo>
                    <a:lnTo>
                      <a:pt x="88" y="140"/>
                    </a:lnTo>
                    <a:lnTo>
                      <a:pt x="82" y="130"/>
                    </a:lnTo>
                    <a:lnTo>
                      <a:pt x="76" y="120"/>
                    </a:lnTo>
                    <a:lnTo>
                      <a:pt x="72" y="110"/>
                    </a:lnTo>
                    <a:lnTo>
                      <a:pt x="68" y="100"/>
                    </a:lnTo>
                    <a:lnTo>
                      <a:pt x="66" y="90"/>
                    </a:lnTo>
                    <a:lnTo>
                      <a:pt x="65" y="76"/>
                    </a:lnTo>
                    <a:lnTo>
                      <a:pt x="64" y="61"/>
                    </a:lnTo>
                    <a:lnTo>
                      <a:pt x="61" y="46"/>
                    </a:lnTo>
                    <a:lnTo>
                      <a:pt x="57" y="31"/>
                    </a:lnTo>
                    <a:lnTo>
                      <a:pt x="51" y="19"/>
                    </a:lnTo>
                    <a:lnTo>
                      <a:pt x="42" y="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8636" name="Freeform 28"/>
              <p:cNvSpPr>
                <a:spLocks/>
              </p:cNvSpPr>
              <p:nvPr/>
            </p:nvSpPr>
            <p:spPr bwMode="auto">
              <a:xfrm>
                <a:off x="2974" y="2396"/>
                <a:ext cx="69" cy="26"/>
              </a:xfrm>
              <a:custGeom>
                <a:avLst/>
                <a:gdLst/>
                <a:ahLst/>
                <a:cxnLst>
                  <a:cxn ang="0">
                    <a:pos x="125" y="6"/>
                  </a:cxn>
                  <a:cxn ang="0">
                    <a:pos x="122" y="4"/>
                  </a:cxn>
                  <a:cxn ang="0">
                    <a:pos x="114" y="2"/>
                  </a:cxn>
                  <a:cxn ang="0">
                    <a:pos x="100" y="0"/>
                  </a:cxn>
                  <a:cxn ang="0">
                    <a:pos x="84" y="0"/>
                  </a:cxn>
                  <a:cxn ang="0">
                    <a:pos x="64" y="3"/>
                  </a:cxn>
                  <a:cxn ang="0">
                    <a:pos x="44" y="11"/>
                  </a:cxn>
                  <a:cxn ang="0">
                    <a:pos x="22" y="27"/>
                  </a:cxn>
                  <a:cxn ang="0">
                    <a:pos x="0" y="52"/>
                  </a:cxn>
                  <a:cxn ang="0">
                    <a:pos x="4" y="49"/>
                  </a:cxn>
                  <a:cxn ang="0">
                    <a:pos x="15" y="44"/>
                  </a:cxn>
                  <a:cxn ang="0">
                    <a:pos x="32" y="37"/>
                  </a:cxn>
                  <a:cxn ang="0">
                    <a:pos x="52" y="30"/>
                  </a:cxn>
                  <a:cxn ang="0">
                    <a:pos x="75" y="24"/>
                  </a:cxn>
                  <a:cxn ang="0">
                    <a:pos x="98" y="22"/>
                  </a:cxn>
                  <a:cxn ang="0">
                    <a:pos x="120" y="24"/>
                  </a:cxn>
                  <a:cxn ang="0">
                    <a:pos x="138" y="32"/>
                  </a:cxn>
                  <a:cxn ang="0">
                    <a:pos x="125" y="6"/>
                  </a:cxn>
                </a:cxnLst>
                <a:rect l="0" t="0" r="r" b="b"/>
                <a:pathLst>
                  <a:path w="138" h="52">
                    <a:moveTo>
                      <a:pt x="125" y="6"/>
                    </a:moveTo>
                    <a:lnTo>
                      <a:pt x="122" y="4"/>
                    </a:lnTo>
                    <a:lnTo>
                      <a:pt x="114" y="2"/>
                    </a:lnTo>
                    <a:lnTo>
                      <a:pt x="100" y="0"/>
                    </a:lnTo>
                    <a:lnTo>
                      <a:pt x="84" y="0"/>
                    </a:lnTo>
                    <a:lnTo>
                      <a:pt x="64" y="3"/>
                    </a:lnTo>
                    <a:lnTo>
                      <a:pt x="44" y="11"/>
                    </a:lnTo>
                    <a:lnTo>
                      <a:pt x="22" y="27"/>
                    </a:lnTo>
                    <a:lnTo>
                      <a:pt x="0" y="52"/>
                    </a:lnTo>
                    <a:lnTo>
                      <a:pt x="4" y="49"/>
                    </a:lnTo>
                    <a:lnTo>
                      <a:pt x="15" y="44"/>
                    </a:lnTo>
                    <a:lnTo>
                      <a:pt x="32" y="37"/>
                    </a:lnTo>
                    <a:lnTo>
                      <a:pt x="52" y="30"/>
                    </a:lnTo>
                    <a:lnTo>
                      <a:pt x="75" y="24"/>
                    </a:lnTo>
                    <a:lnTo>
                      <a:pt x="98" y="22"/>
                    </a:lnTo>
                    <a:lnTo>
                      <a:pt x="120" y="24"/>
                    </a:lnTo>
                    <a:lnTo>
                      <a:pt x="138" y="32"/>
                    </a:lnTo>
                    <a:lnTo>
                      <a:pt x="125" y="6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8637" name="Freeform 29"/>
              <p:cNvSpPr>
                <a:spLocks/>
              </p:cNvSpPr>
              <p:nvPr/>
            </p:nvSpPr>
            <p:spPr bwMode="auto">
              <a:xfrm>
                <a:off x="2762" y="2118"/>
                <a:ext cx="35" cy="2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5" y="20"/>
                  </a:cxn>
                  <a:cxn ang="0">
                    <a:pos x="9" y="29"/>
                  </a:cxn>
                  <a:cxn ang="0">
                    <a:pos x="14" y="39"/>
                  </a:cxn>
                  <a:cxn ang="0">
                    <a:pos x="19" y="47"/>
                  </a:cxn>
                  <a:cxn ang="0">
                    <a:pos x="26" y="54"/>
                  </a:cxn>
                  <a:cxn ang="0">
                    <a:pos x="34" y="57"/>
                  </a:cxn>
                  <a:cxn ang="0">
                    <a:pos x="69" y="17"/>
                  </a:cxn>
                  <a:cxn ang="0">
                    <a:pos x="34" y="0"/>
                  </a:cxn>
                  <a:cxn ang="0">
                    <a:pos x="0" y="5"/>
                  </a:cxn>
                </a:cxnLst>
                <a:rect l="0" t="0" r="r" b="b"/>
                <a:pathLst>
                  <a:path w="69" h="57">
                    <a:moveTo>
                      <a:pt x="0" y="5"/>
                    </a:moveTo>
                    <a:lnTo>
                      <a:pt x="0" y="8"/>
                    </a:lnTo>
                    <a:lnTo>
                      <a:pt x="2" y="12"/>
                    </a:lnTo>
                    <a:lnTo>
                      <a:pt x="5" y="20"/>
                    </a:lnTo>
                    <a:lnTo>
                      <a:pt x="9" y="29"/>
                    </a:lnTo>
                    <a:lnTo>
                      <a:pt x="14" y="39"/>
                    </a:lnTo>
                    <a:lnTo>
                      <a:pt x="19" y="47"/>
                    </a:lnTo>
                    <a:lnTo>
                      <a:pt x="26" y="54"/>
                    </a:lnTo>
                    <a:lnTo>
                      <a:pt x="34" y="57"/>
                    </a:lnTo>
                    <a:lnTo>
                      <a:pt x="69" y="17"/>
                    </a:lnTo>
                    <a:lnTo>
                      <a:pt x="3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8638" name="Freeform 30"/>
              <p:cNvSpPr>
                <a:spLocks/>
              </p:cNvSpPr>
              <p:nvPr/>
            </p:nvSpPr>
            <p:spPr bwMode="auto">
              <a:xfrm>
                <a:off x="3148" y="2395"/>
                <a:ext cx="132" cy="50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2" y="25"/>
                  </a:cxn>
                  <a:cxn ang="0">
                    <a:pos x="10" y="27"/>
                  </a:cxn>
                  <a:cxn ang="0">
                    <a:pos x="22" y="29"/>
                  </a:cxn>
                  <a:cxn ang="0">
                    <a:pos x="37" y="32"/>
                  </a:cxn>
                  <a:cxn ang="0">
                    <a:pos x="55" y="35"/>
                  </a:cxn>
                  <a:cxn ang="0">
                    <a:pos x="76" y="40"/>
                  </a:cxn>
                  <a:cxn ang="0">
                    <a:pos x="98" y="44"/>
                  </a:cxn>
                  <a:cxn ang="0">
                    <a:pos x="121" y="50"/>
                  </a:cxn>
                  <a:cxn ang="0">
                    <a:pos x="144" y="56"/>
                  </a:cxn>
                  <a:cxn ang="0">
                    <a:pos x="167" y="61"/>
                  </a:cxn>
                  <a:cxn ang="0">
                    <a:pos x="190" y="68"/>
                  </a:cxn>
                  <a:cxn ang="0">
                    <a:pos x="211" y="74"/>
                  </a:cxn>
                  <a:cxn ang="0">
                    <a:pos x="229" y="81"/>
                  </a:cxn>
                  <a:cxn ang="0">
                    <a:pos x="244" y="87"/>
                  </a:cxn>
                  <a:cxn ang="0">
                    <a:pos x="257" y="94"/>
                  </a:cxn>
                  <a:cxn ang="0">
                    <a:pos x="265" y="99"/>
                  </a:cxn>
                  <a:cxn ang="0">
                    <a:pos x="264" y="97"/>
                  </a:cxn>
                  <a:cxn ang="0">
                    <a:pos x="259" y="89"/>
                  </a:cxn>
                  <a:cxn ang="0">
                    <a:pos x="251" y="79"/>
                  </a:cxn>
                  <a:cxn ang="0">
                    <a:pos x="238" y="67"/>
                  </a:cxn>
                  <a:cxn ang="0">
                    <a:pos x="221" y="55"/>
                  </a:cxn>
                  <a:cxn ang="0">
                    <a:pos x="197" y="43"/>
                  </a:cxn>
                  <a:cxn ang="0">
                    <a:pos x="166" y="33"/>
                  </a:cxn>
                  <a:cxn ang="0">
                    <a:pos x="128" y="27"/>
                  </a:cxn>
                  <a:cxn ang="0">
                    <a:pos x="119" y="25"/>
                  </a:cxn>
                  <a:cxn ang="0">
                    <a:pos x="104" y="19"/>
                  </a:cxn>
                  <a:cxn ang="0">
                    <a:pos x="86" y="11"/>
                  </a:cxn>
                  <a:cxn ang="0">
                    <a:pos x="68" y="5"/>
                  </a:cxn>
                  <a:cxn ang="0">
                    <a:pos x="48" y="0"/>
                  </a:cxn>
                  <a:cxn ang="0">
                    <a:pos x="30" y="2"/>
                  </a:cxn>
                  <a:cxn ang="0">
                    <a:pos x="13" y="9"/>
                  </a:cxn>
                  <a:cxn ang="0">
                    <a:pos x="0" y="25"/>
                  </a:cxn>
                </a:cxnLst>
                <a:rect l="0" t="0" r="r" b="b"/>
                <a:pathLst>
                  <a:path w="265" h="99">
                    <a:moveTo>
                      <a:pt x="0" y="25"/>
                    </a:moveTo>
                    <a:lnTo>
                      <a:pt x="2" y="25"/>
                    </a:lnTo>
                    <a:lnTo>
                      <a:pt x="10" y="27"/>
                    </a:lnTo>
                    <a:lnTo>
                      <a:pt x="22" y="29"/>
                    </a:lnTo>
                    <a:lnTo>
                      <a:pt x="37" y="32"/>
                    </a:lnTo>
                    <a:lnTo>
                      <a:pt x="55" y="35"/>
                    </a:lnTo>
                    <a:lnTo>
                      <a:pt x="76" y="40"/>
                    </a:lnTo>
                    <a:lnTo>
                      <a:pt x="98" y="44"/>
                    </a:lnTo>
                    <a:lnTo>
                      <a:pt x="121" y="50"/>
                    </a:lnTo>
                    <a:lnTo>
                      <a:pt x="144" y="56"/>
                    </a:lnTo>
                    <a:lnTo>
                      <a:pt x="167" y="61"/>
                    </a:lnTo>
                    <a:lnTo>
                      <a:pt x="190" y="68"/>
                    </a:lnTo>
                    <a:lnTo>
                      <a:pt x="211" y="74"/>
                    </a:lnTo>
                    <a:lnTo>
                      <a:pt x="229" y="81"/>
                    </a:lnTo>
                    <a:lnTo>
                      <a:pt x="244" y="87"/>
                    </a:lnTo>
                    <a:lnTo>
                      <a:pt x="257" y="94"/>
                    </a:lnTo>
                    <a:lnTo>
                      <a:pt x="265" y="99"/>
                    </a:lnTo>
                    <a:lnTo>
                      <a:pt x="264" y="97"/>
                    </a:lnTo>
                    <a:lnTo>
                      <a:pt x="259" y="89"/>
                    </a:lnTo>
                    <a:lnTo>
                      <a:pt x="251" y="79"/>
                    </a:lnTo>
                    <a:lnTo>
                      <a:pt x="238" y="67"/>
                    </a:lnTo>
                    <a:lnTo>
                      <a:pt x="221" y="55"/>
                    </a:lnTo>
                    <a:lnTo>
                      <a:pt x="197" y="43"/>
                    </a:lnTo>
                    <a:lnTo>
                      <a:pt x="166" y="33"/>
                    </a:lnTo>
                    <a:lnTo>
                      <a:pt x="128" y="27"/>
                    </a:lnTo>
                    <a:lnTo>
                      <a:pt x="119" y="25"/>
                    </a:lnTo>
                    <a:lnTo>
                      <a:pt x="104" y="19"/>
                    </a:lnTo>
                    <a:lnTo>
                      <a:pt x="86" y="11"/>
                    </a:lnTo>
                    <a:lnTo>
                      <a:pt x="68" y="5"/>
                    </a:lnTo>
                    <a:lnTo>
                      <a:pt x="48" y="0"/>
                    </a:lnTo>
                    <a:lnTo>
                      <a:pt x="30" y="2"/>
                    </a:lnTo>
                    <a:lnTo>
                      <a:pt x="13" y="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8639" name="Freeform 31"/>
              <p:cNvSpPr>
                <a:spLocks/>
              </p:cNvSpPr>
              <p:nvPr/>
            </p:nvSpPr>
            <p:spPr bwMode="auto">
              <a:xfrm>
                <a:off x="2444" y="2247"/>
                <a:ext cx="50" cy="102"/>
              </a:xfrm>
              <a:custGeom>
                <a:avLst/>
                <a:gdLst/>
                <a:ahLst/>
                <a:cxnLst>
                  <a:cxn ang="0">
                    <a:pos x="85" y="0"/>
                  </a:cxn>
                  <a:cxn ang="0">
                    <a:pos x="84" y="0"/>
                  </a:cxn>
                  <a:cxn ang="0">
                    <a:pos x="79" y="3"/>
                  </a:cxn>
                  <a:cxn ang="0">
                    <a:pos x="71" y="4"/>
                  </a:cxn>
                  <a:cxn ang="0">
                    <a:pos x="62" y="6"/>
                  </a:cxn>
                  <a:cxn ang="0">
                    <a:pos x="49" y="7"/>
                  </a:cxn>
                  <a:cxn ang="0">
                    <a:pos x="34" y="8"/>
                  </a:cxn>
                  <a:cxn ang="0">
                    <a:pos x="18" y="10"/>
                  </a:cxn>
                  <a:cxn ang="0">
                    <a:pos x="0" y="8"/>
                  </a:cxn>
                  <a:cxn ang="0">
                    <a:pos x="1" y="15"/>
                  </a:cxn>
                  <a:cxn ang="0">
                    <a:pos x="4" y="35"/>
                  </a:cxn>
                  <a:cxn ang="0">
                    <a:pos x="10" y="63"/>
                  </a:cxn>
                  <a:cxn ang="0">
                    <a:pos x="17" y="95"/>
                  </a:cxn>
                  <a:cxn ang="0">
                    <a:pos x="24" y="129"/>
                  </a:cxn>
                  <a:cxn ang="0">
                    <a:pos x="33" y="160"/>
                  </a:cxn>
                  <a:cxn ang="0">
                    <a:pos x="41" y="187"/>
                  </a:cxn>
                  <a:cxn ang="0">
                    <a:pos x="50" y="204"/>
                  </a:cxn>
                  <a:cxn ang="0">
                    <a:pos x="53" y="203"/>
                  </a:cxn>
                  <a:cxn ang="0">
                    <a:pos x="57" y="202"/>
                  </a:cxn>
                  <a:cxn ang="0">
                    <a:pos x="65" y="198"/>
                  </a:cxn>
                  <a:cxn ang="0">
                    <a:pos x="73" y="194"/>
                  </a:cxn>
                  <a:cxn ang="0">
                    <a:pos x="83" y="187"/>
                  </a:cxn>
                  <a:cxn ang="0">
                    <a:pos x="91" y="180"/>
                  </a:cxn>
                  <a:cxn ang="0">
                    <a:pos x="96" y="172"/>
                  </a:cxn>
                  <a:cxn ang="0">
                    <a:pos x="100" y="163"/>
                  </a:cxn>
                  <a:cxn ang="0">
                    <a:pos x="99" y="141"/>
                  </a:cxn>
                  <a:cxn ang="0">
                    <a:pos x="96" y="90"/>
                  </a:cxn>
                  <a:cxn ang="0">
                    <a:pos x="92" y="35"/>
                  </a:cxn>
                  <a:cxn ang="0">
                    <a:pos x="85" y="0"/>
                  </a:cxn>
                </a:cxnLst>
                <a:rect l="0" t="0" r="r" b="b"/>
                <a:pathLst>
                  <a:path w="100" h="204">
                    <a:moveTo>
                      <a:pt x="85" y="0"/>
                    </a:moveTo>
                    <a:lnTo>
                      <a:pt x="84" y="0"/>
                    </a:lnTo>
                    <a:lnTo>
                      <a:pt x="79" y="3"/>
                    </a:lnTo>
                    <a:lnTo>
                      <a:pt x="71" y="4"/>
                    </a:lnTo>
                    <a:lnTo>
                      <a:pt x="62" y="6"/>
                    </a:lnTo>
                    <a:lnTo>
                      <a:pt x="49" y="7"/>
                    </a:lnTo>
                    <a:lnTo>
                      <a:pt x="34" y="8"/>
                    </a:lnTo>
                    <a:lnTo>
                      <a:pt x="18" y="10"/>
                    </a:lnTo>
                    <a:lnTo>
                      <a:pt x="0" y="8"/>
                    </a:lnTo>
                    <a:lnTo>
                      <a:pt x="1" y="15"/>
                    </a:lnTo>
                    <a:lnTo>
                      <a:pt x="4" y="35"/>
                    </a:lnTo>
                    <a:lnTo>
                      <a:pt x="10" y="63"/>
                    </a:lnTo>
                    <a:lnTo>
                      <a:pt x="17" y="95"/>
                    </a:lnTo>
                    <a:lnTo>
                      <a:pt x="24" y="129"/>
                    </a:lnTo>
                    <a:lnTo>
                      <a:pt x="33" y="160"/>
                    </a:lnTo>
                    <a:lnTo>
                      <a:pt x="41" y="187"/>
                    </a:lnTo>
                    <a:lnTo>
                      <a:pt x="50" y="204"/>
                    </a:lnTo>
                    <a:lnTo>
                      <a:pt x="53" y="203"/>
                    </a:lnTo>
                    <a:lnTo>
                      <a:pt x="57" y="202"/>
                    </a:lnTo>
                    <a:lnTo>
                      <a:pt x="65" y="198"/>
                    </a:lnTo>
                    <a:lnTo>
                      <a:pt x="73" y="194"/>
                    </a:lnTo>
                    <a:lnTo>
                      <a:pt x="83" y="187"/>
                    </a:lnTo>
                    <a:lnTo>
                      <a:pt x="91" y="180"/>
                    </a:lnTo>
                    <a:lnTo>
                      <a:pt x="96" y="172"/>
                    </a:lnTo>
                    <a:lnTo>
                      <a:pt x="100" y="163"/>
                    </a:lnTo>
                    <a:lnTo>
                      <a:pt x="99" y="141"/>
                    </a:lnTo>
                    <a:lnTo>
                      <a:pt x="96" y="90"/>
                    </a:lnTo>
                    <a:lnTo>
                      <a:pt x="92" y="35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8640" name="Freeform 32"/>
              <p:cNvSpPr>
                <a:spLocks/>
              </p:cNvSpPr>
              <p:nvPr/>
            </p:nvSpPr>
            <p:spPr bwMode="auto">
              <a:xfrm>
                <a:off x="2417" y="1916"/>
                <a:ext cx="143" cy="90"/>
              </a:xfrm>
              <a:custGeom>
                <a:avLst/>
                <a:gdLst/>
                <a:ahLst/>
                <a:cxnLst>
                  <a:cxn ang="0">
                    <a:pos x="271" y="136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5" y="1"/>
                  </a:cxn>
                  <a:cxn ang="0">
                    <a:pos x="14" y="5"/>
                  </a:cxn>
                  <a:cxn ang="0">
                    <a:pos x="6" y="11"/>
                  </a:cxn>
                  <a:cxn ang="0">
                    <a:pos x="0" y="21"/>
                  </a:cxn>
                  <a:cxn ang="0">
                    <a:pos x="2" y="35"/>
                  </a:cxn>
                  <a:cxn ang="0">
                    <a:pos x="9" y="54"/>
                  </a:cxn>
                  <a:cxn ang="0">
                    <a:pos x="274" y="180"/>
                  </a:cxn>
                  <a:cxn ang="0">
                    <a:pos x="278" y="175"/>
                  </a:cxn>
                  <a:cxn ang="0">
                    <a:pos x="285" y="163"/>
                  </a:cxn>
                  <a:cxn ang="0">
                    <a:pos x="286" y="149"/>
                  </a:cxn>
                  <a:cxn ang="0">
                    <a:pos x="271" y="136"/>
                  </a:cxn>
                </a:cxnLst>
                <a:rect l="0" t="0" r="r" b="b"/>
                <a:pathLst>
                  <a:path w="286" h="180">
                    <a:moveTo>
                      <a:pt x="271" y="136"/>
                    </a:moveTo>
                    <a:lnTo>
                      <a:pt x="44" y="0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5" y="1"/>
                    </a:lnTo>
                    <a:lnTo>
                      <a:pt x="14" y="5"/>
                    </a:lnTo>
                    <a:lnTo>
                      <a:pt x="6" y="11"/>
                    </a:lnTo>
                    <a:lnTo>
                      <a:pt x="0" y="21"/>
                    </a:lnTo>
                    <a:lnTo>
                      <a:pt x="2" y="35"/>
                    </a:lnTo>
                    <a:lnTo>
                      <a:pt x="9" y="54"/>
                    </a:lnTo>
                    <a:lnTo>
                      <a:pt x="274" y="180"/>
                    </a:lnTo>
                    <a:lnTo>
                      <a:pt x="278" y="175"/>
                    </a:lnTo>
                    <a:lnTo>
                      <a:pt x="285" y="163"/>
                    </a:lnTo>
                    <a:lnTo>
                      <a:pt x="286" y="149"/>
                    </a:lnTo>
                    <a:lnTo>
                      <a:pt x="271" y="136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8641" name="Freeform 33"/>
              <p:cNvSpPr>
                <a:spLocks/>
              </p:cNvSpPr>
              <p:nvPr/>
            </p:nvSpPr>
            <p:spPr bwMode="auto">
              <a:xfrm>
                <a:off x="2492" y="2000"/>
                <a:ext cx="27" cy="4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1"/>
                  </a:cxn>
                  <a:cxn ang="0">
                    <a:pos x="4" y="21"/>
                  </a:cxn>
                  <a:cxn ang="0">
                    <a:pos x="8" y="34"/>
                  </a:cxn>
                  <a:cxn ang="0">
                    <a:pos x="13" y="43"/>
                  </a:cxn>
                  <a:cxn ang="0">
                    <a:pos x="19" y="51"/>
                  </a:cxn>
                  <a:cxn ang="0">
                    <a:pos x="25" y="60"/>
                  </a:cxn>
                  <a:cxn ang="0">
                    <a:pos x="30" y="71"/>
                  </a:cxn>
                  <a:cxn ang="0">
                    <a:pos x="35" y="79"/>
                  </a:cxn>
                  <a:cxn ang="0">
                    <a:pos x="40" y="83"/>
                  </a:cxn>
                  <a:cxn ang="0">
                    <a:pos x="47" y="84"/>
                  </a:cxn>
                  <a:cxn ang="0">
                    <a:pos x="51" y="81"/>
                  </a:cxn>
                  <a:cxn ang="0">
                    <a:pos x="55" y="72"/>
                  </a:cxn>
                  <a:cxn ang="0">
                    <a:pos x="51" y="57"/>
                  </a:cxn>
                  <a:cxn ang="0">
                    <a:pos x="43" y="40"/>
                  </a:cxn>
                  <a:cxn ang="0">
                    <a:pos x="33" y="21"/>
                  </a:cxn>
                  <a:cxn ang="0">
                    <a:pos x="25" y="8"/>
                  </a:cxn>
                  <a:cxn ang="0">
                    <a:pos x="18" y="3"/>
                  </a:cxn>
                  <a:cxn ang="0">
                    <a:pos x="10" y="0"/>
                  </a:cxn>
                  <a:cxn ang="0">
                    <a:pos x="4" y="2"/>
                  </a:cxn>
                  <a:cxn ang="0">
                    <a:pos x="0" y="6"/>
                  </a:cxn>
                </a:cxnLst>
                <a:rect l="0" t="0" r="r" b="b"/>
                <a:pathLst>
                  <a:path w="55" h="84">
                    <a:moveTo>
                      <a:pt x="0" y="6"/>
                    </a:moveTo>
                    <a:lnTo>
                      <a:pt x="2" y="11"/>
                    </a:lnTo>
                    <a:lnTo>
                      <a:pt x="4" y="21"/>
                    </a:lnTo>
                    <a:lnTo>
                      <a:pt x="8" y="34"/>
                    </a:lnTo>
                    <a:lnTo>
                      <a:pt x="13" y="43"/>
                    </a:lnTo>
                    <a:lnTo>
                      <a:pt x="19" y="51"/>
                    </a:lnTo>
                    <a:lnTo>
                      <a:pt x="25" y="60"/>
                    </a:lnTo>
                    <a:lnTo>
                      <a:pt x="30" y="71"/>
                    </a:lnTo>
                    <a:lnTo>
                      <a:pt x="35" y="79"/>
                    </a:lnTo>
                    <a:lnTo>
                      <a:pt x="40" y="83"/>
                    </a:lnTo>
                    <a:lnTo>
                      <a:pt x="47" y="84"/>
                    </a:lnTo>
                    <a:lnTo>
                      <a:pt x="51" y="81"/>
                    </a:lnTo>
                    <a:lnTo>
                      <a:pt x="55" y="72"/>
                    </a:lnTo>
                    <a:lnTo>
                      <a:pt x="51" y="57"/>
                    </a:lnTo>
                    <a:lnTo>
                      <a:pt x="43" y="40"/>
                    </a:lnTo>
                    <a:lnTo>
                      <a:pt x="33" y="21"/>
                    </a:lnTo>
                    <a:lnTo>
                      <a:pt x="25" y="8"/>
                    </a:lnTo>
                    <a:lnTo>
                      <a:pt x="18" y="3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8642" name="Freeform 34"/>
              <p:cNvSpPr>
                <a:spLocks/>
              </p:cNvSpPr>
              <p:nvPr/>
            </p:nvSpPr>
            <p:spPr bwMode="auto">
              <a:xfrm>
                <a:off x="2469" y="2027"/>
                <a:ext cx="30" cy="3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11"/>
                  </a:cxn>
                  <a:cxn ang="0">
                    <a:pos x="7" y="20"/>
                  </a:cxn>
                  <a:cxn ang="0">
                    <a:pos x="13" y="29"/>
                  </a:cxn>
                  <a:cxn ang="0">
                    <a:pos x="19" y="36"/>
                  </a:cxn>
                  <a:cxn ang="0">
                    <a:pos x="26" y="42"/>
                  </a:cxn>
                  <a:cxn ang="0">
                    <a:pos x="33" y="49"/>
                  </a:cxn>
                  <a:cxn ang="0">
                    <a:pos x="38" y="57"/>
                  </a:cxn>
                  <a:cxn ang="0">
                    <a:pos x="44" y="63"/>
                  </a:cxn>
                  <a:cxn ang="0">
                    <a:pos x="49" y="66"/>
                  </a:cxn>
                  <a:cxn ang="0">
                    <a:pos x="54" y="65"/>
                  </a:cxn>
                  <a:cxn ang="0">
                    <a:pos x="59" y="60"/>
                  </a:cxn>
                  <a:cxn ang="0">
                    <a:pos x="59" y="52"/>
                  </a:cxn>
                  <a:cxn ang="0">
                    <a:pos x="57" y="46"/>
                  </a:cxn>
                  <a:cxn ang="0">
                    <a:pos x="53" y="41"/>
                  </a:cxn>
                  <a:cxn ang="0">
                    <a:pos x="49" y="34"/>
                  </a:cxn>
                  <a:cxn ang="0">
                    <a:pos x="44" y="27"/>
                  </a:cxn>
                  <a:cxn ang="0">
                    <a:pos x="37" y="20"/>
                  </a:cxn>
                  <a:cxn ang="0">
                    <a:pos x="31" y="14"/>
                  </a:cxn>
                  <a:cxn ang="0">
                    <a:pos x="26" y="8"/>
                  </a:cxn>
                  <a:cxn ang="0">
                    <a:pos x="21" y="5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1" y="3"/>
                  </a:cxn>
                  <a:cxn ang="0">
                    <a:pos x="0" y="7"/>
                  </a:cxn>
                </a:cxnLst>
                <a:rect l="0" t="0" r="r" b="b"/>
                <a:pathLst>
                  <a:path w="59" h="66">
                    <a:moveTo>
                      <a:pt x="0" y="7"/>
                    </a:moveTo>
                    <a:lnTo>
                      <a:pt x="3" y="11"/>
                    </a:lnTo>
                    <a:lnTo>
                      <a:pt x="7" y="20"/>
                    </a:lnTo>
                    <a:lnTo>
                      <a:pt x="13" y="29"/>
                    </a:lnTo>
                    <a:lnTo>
                      <a:pt x="19" y="36"/>
                    </a:lnTo>
                    <a:lnTo>
                      <a:pt x="26" y="42"/>
                    </a:lnTo>
                    <a:lnTo>
                      <a:pt x="33" y="49"/>
                    </a:lnTo>
                    <a:lnTo>
                      <a:pt x="38" y="57"/>
                    </a:lnTo>
                    <a:lnTo>
                      <a:pt x="44" y="63"/>
                    </a:lnTo>
                    <a:lnTo>
                      <a:pt x="49" y="66"/>
                    </a:lnTo>
                    <a:lnTo>
                      <a:pt x="54" y="65"/>
                    </a:lnTo>
                    <a:lnTo>
                      <a:pt x="59" y="60"/>
                    </a:lnTo>
                    <a:lnTo>
                      <a:pt x="59" y="52"/>
                    </a:lnTo>
                    <a:lnTo>
                      <a:pt x="57" y="46"/>
                    </a:lnTo>
                    <a:lnTo>
                      <a:pt x="53" y="41"/>
                    </a:lnTo>
                    <a:lnTo>
                      <a:pt x="49" y="34"/>
                    </a:lnTo>
                    <a:lnTo>
                      <a:pt x="44" y="27"/>
                    </a:lnTo>
                    <a:lnTo>
                      <a:pt x="37" y="20"/>
                    </a:lnTo>
                    <a:lnTo>
                      <a:pt x="31" y="14"/>
                    </a:lnTo>
                    <a:lnTo>
                      <a:pt x="26" y="8"/>
                    </a:lnTo>
                    <a:lnTo>
                      <a:pt x="21" y="5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1" y="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8643" name="Freeform 35"/>
              <p:cNvSpPr>
                <a:spLocks/>
              </p:cNvSpPr>
              <p:nvPr/>
            </p:nvSpPr>
            <p:spPr bwMode="auto">
              <a:xfrm>
                <a:off x="2469" y="2050"/>
                <a:ext cx="74" cy="117"/>
              </a:xfrm>
              <a:custGeom>
                <a:avLst/>
                <a:gdLst/>
                <a:ahLst/>
                <a:cxnLst>
                  <a:cxn ang="0">
                    <a:pos x="149" y="0"/>
                  </a:cxn>
                  <a:cxn ang="0">
                    <a:pos x="147" y="10"/>
                  </a:cxn>
                  <a:cxn ang="0">
                    <a:pos x="141" y="29"/>
                  </a:cxn>
                  <a:cxn ang="0">
                    <a:pos x="134" y="50"/>
                  </a:cxn>
                  <a:cxn ang="0">
                    <a:pos x="128" y="63"/>
                  </a:cxn>
                  <a:cxn ang="0">
                    <a:pos x="122" y="68"/>
                  </a:cxn>
                  <a:cxn ang="0">
                    <a:pos x="117" y="75"/>
                  </a:cxn>
                  <a:cxn ang="0">
                    <a:pos x="111" y="82"/>
                  </a:cxn>
                  <a:cxn ang="0">
                    <a:pos x="105" y="90"/>
                  </a:cxn>
                  <a:cxn ang="0">
                    <a:pos x="100" y="98"/>
                  </a:cxn>
                  <a:cxn ang="0">
                    <a:pos x="96" y="105"/>
                  </a:cxn>
                  <a:cxn ang="0">
                    <a:pos x="92" y="112"/>
                  </a:cxn>
                  <a:cxn ang="0">
                    <a:pos x="90" y="117"/>
                  </a:cxn>
                  <a:cxn ang="0">
                    <a:pos x="88" y="121"/>
                  </a:cxn>
                  <a:cxn ang="0">
                    <a:pos x="84" y="126"/>
                  </a:cxn>
                  <a:cxn ang="0">
                    <a:pos x="80" y="131"/>
                  </a:cxn>
                  <a:cxn ang="0">
                    <a:pos x="75" y="134"/>
                  </a:cxn>
                  <a:cxn ang="0">
                    <a:pos x="69" y="139"/>
                  </a:cxn>
                  <a:cxn ang="0">
                    <a:pos x="64" y="142"/>
                  </a:cxn>
                  <a:cxn ang="0">
                    <a:pos x="59" y="143"/>
                  </a:cxn>
                  <a:cxn ang="0">
                    <a:pos x="53" y="144"/>
                  </a:cxn>
                  <a:cxn ang="0">
                    <a:pos x="47" y="146"/>
                  </a:cxn>
                  <a:cxn ang="0">
                    <a:pos x="39" y="147"/>
                  </a:cxn>
                  <a:cxn ang="0">
                    <a:pos x="31" y="149"/>
                  </a:cxn>
                  <a:cxn ang="0">
                    <a:pos x="22" y="152"/>
                  </a:cxn>
                  <a:cxn ang="0">
                    <a:pos x="14" y="156"/>
                  </a:cxn>
                  <a:cxn ang="0">
                    <a:pos x="7" y="158"/>
                  </a:cxn>
                  <a:cxn ang="0">
                    <a:pos x="2" y="159"/>
                  </a:cxn>
                  <a:cxn ang="0">
                    <a:pos x="0" y="161"/>
                  </a:cxn>
                  <a:cxn ang="0">
                    <a:pos x="28" y="163"/>
                  </a:cxn>
                  <a:cxn ang="0">
                    <a:pos x="26" y="172"/>
                  </a:cxn>
                  <a:cxn ang="0">
                    <a:pos x="21" y="193"/>
                  </a:cxn>
                  <a:cxn ang="0">
                    <a:pos x="17" y="217"/>
                  </a:cxn>
                  <a:cxn ang="0">
                    <a:pos x="17" y="234"/>
                  </a:cxn>
                  <a:cxn ang="0">
                    <a:pos x="28" y="230"/>
                  </a:cxn>
                  <a:cxn ang="0">
                    <a:pos x="30" y="220"/>
                  </a:cxn>
                  <a:cxn ang="0">
                    <a:pos x="35" y="199"/>
                  </a:cxn>
                  <a:cxn ang="0">
                    <a:pos x="42" y="176"/>
                  </a:cxn>
                  <a:cxn ang="0">
                    <a:pos x="51" y="161"/>
                  </a:cxn>
                  <a:cxn ang="0">
                    <a:pos x="52" y="161"/>
                  </a:cxn>
                  <a:cxn ang="0">
                    <a:pos x="54" y="159"/>
                  </a:cxn>
                  <a:cxn ang="0">
                    <a:pos x="59" y="158"/>
                  </a:cxn>
                  <a:cxn ang="0">
                    <a:pos x="66" y="155"/>
                  </a:cxn>
                  <a:cxn ang="0">
                    <a:pos x="74" y="149"/>
                  </a:cxn>
                  <a:cxn ang="0">
                    <a:pos x="83" y="140"/>
                  </a:cxn>
                  <a:cxn ang="0">
                    <a:pos x="95" y="127"/>
                  </a:cxn>
                  <a:cxn ang="0">
                    <a:pos x="107" y="111"/>
                  </a:cxn>
                  <a:cxn ang="0">
                    <a:pos x="147" y="42"/>
                  </a:cxn>
                  <a:cxn ang="0">
                    <a:pos x="149" y="0"/>
                  </a:cxn>
                </a:cxnLst>
                <a:rect l="0" t="0" r="r" b="b"/>
                <a:pathLst>
                  <a:path w="149" h="234">
                    <a:moveTo>
                      <a:pt x="149" y="0"/>
                    </a:moveTo>
                    <a:lnTo>
                      <a:pt x="147" y="10"/>
                    </a:lnTo>
                    <a:lnTo>
                      <a:pt x="141" y="29"/>
                    </a:lnTo>
                    <a:lnTo>
                      <a:pt x="134" y="50"/>
                    </a:lnTo>
                    <a:lnTo>
                      <a:pt x="128" y="63"/>
                    </a:lnTo>
                    <a:lnTo>
                      <a:pt x="122" y="68"/>
                    </a:lnTo>
                    <a:lnTo>
                      <a:pt x="117" y="75"/>
                    </a:lnTo>
                    <a:lnTo>
                      <a:pt x="111" y="82"/>
                    </a:lnTo>
                    <a:lnTo>
                      <a:pt x="105" y="90"/>
                    </a:lnTo>
                    <a:lnTo>
                      <a:pt x="100" y="98"/>
                    </a:lnTo>
                    <a:lnTo>
                      <a:pt x="96" y="105"/>
                    </a:lnTo>
                    <a:lnTo>
                      <a:pt x="92" y="112"/>
                    </a:lnTo>
                    <a:lnTo>
                      <a:pt x="90" y="117"/>
                    </a:lnTo>
                    <a:lnTo>
                      <a:pt x="88" y="121"/>
                    </a:lnTo>
                    <a:lnTo>
                      <a:pt x="84" y="126"/>
                    </a:lnTo>
                    <a:lnTo>
                      <a:pt x="80" y="131"/>
                    </a:lnTo>
                    <a:lnTo>
                      <a:pt x="75" y="134"/>
                    </a:lnTo>
                    <a:lnTo>
                      <a:pt x="69" y="139"/>
                    </a:lnTo>
                    <a:lnTo>
                      <a:pt x="64" y="142"/>
                    </a:lnTo>
                    <a:lnTo>
                      <a:pt x="59" y="143"/>
                    </a:lnTo>
                    <a:lnTo>
                      <a:pt x="53" y="144"/>
                    </a:lnTo>
                    <a:lnTo>
                      <a:pt x="47" y="146"/>
                    </a:lnTo>
                    <a:lnTo>
                      <a:pt x="39" y="147"/>
                    </a:lnTo>
                    <a:lnTo>
                      <a:pt x="31" y="149"/>
                    </a:lnTo>
                    <a:lnTo>
                      <a:pt x="22" y="152"/>
                    </a:lnTo>
                    <a:lnTo>
                      <a:pt x="14" y="156"/>
                    </a:lnTo>
                    <a:lnTo>
                      <a:pt x="7" y="158"/>
                    </a:lnTo>
                    <a:lnTo>
                      <a:pt x="2" y="159"/>
                    </a:lnTo>
                    <a:lnTo>
                      <a:pt x="0" y="161"/>
                    </a:lnTo>
                    <a:lnTo>
                      <a:pt x="28" y="163"/>
                    </a:lnTo>
                    <a:lnTo>
                      <a:pt x="26" y="172"/>
                    </a:lnTo>
                    <a:lnTo>
                      <a:pt x="21" y="193"/>
                    </a:lnTo>
                    <a:lnTo>
                      <a:pt x="17" y="217"/>
                    </a:lnTo>
                    <a:lnTo>
                      <a:pt x="17" y="234"/>
                    </a:lnTo>
                    <a:lnTo>
                      <a:pt x="28" y="230"/>
                    </a:lnTo>
                    <a:lnTo>
                      <a:pt x="30" y="220"/>
                    </a:lnTo>
                    <a:lnTo>
                      <a:pt x="35" y="199"/>
                    </a:lnTo>
                    <a:lnTo>
                      <a:pt x="42" y="176"/>
                    </a:lnTo>
                    <a:lnTo>
                      <a:pt x="51" y="161"/>
                    </a:lnTo>
                    <a:lnTo>
                      <a:pt x="52" y="161"/>
                    </a:lnTo>
                    <a:lnTo>
                      <a:pt x="54" y="159"/>
                    </a:lnTo>
                    <a:lnTo>
                      <a:pt x="59" y="158"/>
                    </a:lnTo>
                    <a:lnTo>
                      <a:pt x="66" y="155"/>
                    </a:lnTo>
                    <a:lnTo>
                      <a:pt x="74" y="149"/>
                    </a:lnTo>
                    <a:lnTo>
                      <a:pt x="83" y="140"/>
                    </a:lnTo>
                    <a:lnTo>
                      <a:pt x="95" y="127"/>
                    </a:lnTo>
                    <a:lnTo>
                      <a:pt x="107" y="111"/>
                    </a:lnTo>
                    <a:lnTo>
                      <a:pt x="147" y="42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8644" name="Freeform 36"/>
              <p:cNvSpPr>
                <a:spLocks/>
              </p:cNvSpPr>
              <p:nvPr/>
            </p:nvSpPr>
            <p:spPr bwMode="auto">
              <a:xfrm>
                <a:off x="2443" y="1932"/>
                <a:ext cx="80" cy="4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162" y="82"/>
                  </a:cxn>
                  <a:cxn ang="0">
                    <a:pos x="160" y="82"/>
                  </a:cxn>
                  <a:cxn ang="0">
                    <a:pos x="156" y="81"/>
                  </a:cxn>
                  <a:cxn ang="0">
                    <a:pos x="150" y="79"/>
                  </a:cxn>
                  <a:cxn ang="0">
                    <a:pos x="143" y="78"/>
                  </a:cxn>
                  <a:cxn ang="0">
                    <a:pos x="135" y="75"/>
                  </a:cxn>
                  <a:cxn ang="0">
                    <a:pos x="128" y="74"/>
                  </a:cxn>
                  <a:cxn ang="0">
                    <a:pos x="122" y="74"/>
                  </a:cxn>
                  <a:cxn ang="0">
                    <a:pos x="119" y="74"/>
                  </a:cxn>
                  <a:cxn ang="0">
                    <a:pos x="0" y="18"/>
                  </a:cxn>
                  <a:cxn ang="0">
                    <a:pos x="1" y="17"/>
                  </a:cxn>
                  <a:cxn ang="0">
                    <a:pos x="4" y="12"/>
                  </a:cxn>
                  <a:cxn ang="0">
                    <a:pos x="6" y="7"/>
                  </a:cxn>
                  <a:cxn ang="0">
                    <a:pos x="5" y="0"/>
                  </a:cxn>
                </a:cxnLst>
                <a:rect l="0" t="0" r="r" b="b"/>
                <a:pathLst>
                  <a:path w="162" h="82">
                    <a:moveTo>
                      <a:pt x="5" y="0"/>
                    </a:moveTo>
                    <a:lnTo>
                      <a:pt x="162" y="82"/>
                    </a:lnTo>
                    <a:lnTo>
                      <a:pt x="160" y="82"/>
                    </a:lnTo>
                    <a:lnTo>
                      <a:pt x="156" y="81"/>
                    </a:lnTo>
                    <a:lnTo>
                      <a:pt x="150" y="79"/>
                    </a:lnTo>
                    <a:lnTo>
                      <a:pt x="143" y="78"/>
                    </a:lnTo>
                    <a:lnTo>
                      <a:pt x="135" y="75"/>
                    </a:lnTo>
                    <a:lnTo>
                      <a:pt x="128" y="74"/>
                    </a:lnTo>
                    <a:lnTo>
                      <a:pt x="122" y="74"/>
                    </a:lnTo>
                    <a:lnTo>
                      <a:pt x="119" y="74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4" y="12"/>
                    </a:lnTo>
                    <a:lnTo>
                      <a:pt x="6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8645" name="Freeform 37"/>
              <p:cNvSpPr>
                <a:spLocks/>
              </p:cNvSpPr>
              <p:nvPr/>
            </p:nvSpPr>
            <p:spPr bwMode="auto">
              <a:xfrm>
                <a:off x="2313" y="2535"/>
                <a:ext cx="1134" cy="75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2222" y="0"/>
                  </a:cxn>
                  <a:cxn ang="0">
                    <a:pos x="2268" y="66"/>
                  </a:cxn>
                  <a:cxn ang="0">
                    <a:pos x="30" y="151"/>
                  </a:cxn>
                  <a:cxn ang="0">
                    <a:pos x="0" y="36"/>
                  </a:cxn>
                </a:cxnLst>
                <a:rect l="0" t="0" r="r" b="b"/>
                <a:pathLst>
                  <a:path w="2268" h="151">
                    <a:moveTo>
                      <a:pt x="0" y="36"/>
                    </a:moveTo>
                    <a:lnTo>
                      <a:pt x="2222" y="0"/>
                    </a:lnTo>
                    <a:lnTo>
                      <a:pt x="2268" y="66"/>
                    </a:lnTo>
                    <a:lnTo>
                      <a:pt x="30" y="151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  <p:sp>
          <p:nvSpPr>
            <p:cNvPr id="68646" name="Text Box 38"/>
            <p:cNvSpPr txBox="1">
              <a:spLocks noChangeArrowheads="1"/>
            </p:cNvSpPr>
            <p:nvPr/>
          </p:nvSpPr>
          <p:spPr bwMode="auto">
            <a:xfrm>
              <a:off x="2494" y="3074"/>
              <a:ext cx="797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chemeClr val="bg1"/>
                  </a:solidFill>
                </a:rPr>
                <a:t>Auditor</a:t>
              </a:r>
            </a:p>
          </p:txBody>
        </p:sp>
      </p:grpSp>
      <p:sp>
        <p:nvSpPr>
          <p:cNvPr id="68647" name="Text Box 39"/>
          <p:cNvSpPr txBox="1">
            <a:spLocks noChangeArrowheads="1"/>
          </p:cNvSpPr>
          <p:nvPr/>
        </p:nvSpPr>
        <p:spPr bwMode="auto">
          <a:xfrm>
            <a:off x="2146301" y="749300"/>
            <a:ext cx="7516813" cy="6340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200">
                <a:sym typeface="Symbol" pitchFamily="18" charset="2"/>
              </a:rPr>
              <a:t>d</a:t>
            </a:r>
            <a:r>
              <a:rPr lang="en-US" sz="2200" baseline="-25000">
                <a:sym typeface="Symbol" pitchFamily="18" charset="2"/>
              </a:rPr>
              <a:t>i</a:t>
            </a:r>
            <a:r>
              <a:rPr lang="en-US" sz="2200">
                <a:sym typeface="Symbol" pitchFamily="18" charset="2"/>
              </a:rPr>
              <a:t> real, sum/max queries, privacy breached if some d</a:t>
            </a:r>
            <a:r>
              <a:rPr lang="en-US" sz="2200" baseline="-25000">
                <a:sym typeface="Symbol" pitchFamily="18" charset="2"/>
              </a:rPr>
              <a:t>i</a:t>
            </a:r>
            <a:r>
              <a:rPr lang="en-US" sz="2200">
                <a:sym typeface="Symbol" pitchFamily="18" charset="2"/>
              </a:rPr>
              <a:t> learned</a:t>
            </a:r>
            <a:endParaRPr lang="en-US" sz="2200"/>
          </a:p>
        </p:txBody>
      </p:sp>
      <p:sp>
        <p:nvSpPr>
          <p:cNvPr id="68648" name="AutoShape 40"/>
          <p:cNvSpPr>
            <a:spLocks noChangeArrowheads="1"/>
          </p:cNvSpPr>
          <p:nvPr/>
        </p:nvSpPr>
        <p:spPr bwMode="auto">
          <a:xfrm flipH="1">
            <a:off x="2027239" y="3360739"/>
            <a:ext cx="3843337" cy="1709737"/>
          </a:xfrm>
          <a:prstGeom prst="cloudCallout">
            <a:avLst>
              <a:gd name="adj1" fmla="val 21870"/>
              <a:gd name="adj2" fmla="val 6828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>
                <a:solidFill>
                  <a:schemeClr val="tx2"/>
                </a:solidFill>
              </a:rPr>
              <a:t>There must be a reason for the denial…</a:t>
            </a:r>
          </a:p>
        </p:txBody>
      </p:sp>
    </p:spTree>
    <p:extLst>
      <p:ext uri="{BB962C8B-B14F-4D97-AF65-F5344CB8AC3E}">
        <p14:creationId xmlns:p14="http://schemas.microsoft.com/office/powerpoint/2010/main" val="410094588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8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  <p:bldP spid="68616" grpId="0" animBg="1"/>
      <p:bldP spid="68648" grpId="0" animBg="1"/>
      <p:bldP spid="6864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125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 smtClean="0"/>
              <a:t>Randomization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353244"/>
            <a:ext cx="10515600" cy="1643528"/>
          </a:xfrm>
        </p:spPr>
        <p:txBody>
          <a:bodyPr/>
          <a:lstStyle/>
          <a:p>
            <a:r>
              <a:rPr lang="en-US" dirty="0" smtClean="0"/>
              <a:t>Add some random noise to your aggregated answers..</a:t>
            </a:r>
          </a:p>
          <a:p>
            <a:r>
              <a:rPr lang="en-US" dirty="0" smtClean="0"/>
              <a:t>Example: Return sum(rows that satisfy some criteria) + </a:t>
            </a:r>
            <a:r>
              <a:rPr lang="en-US" dirty="0" smtClean="0">
                <a:solidFill>
                  <a:srgbClr val="C00000"/>
                </a:solidFill>
              </a:rPr>
              <a:t>noise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52395" y="5555129"/>
            <a:ext cx="10515600" cy="1643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52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125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 smtClean="0"/>
              <a:t>Note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353244"/>
            <a:ext cx="10515600" cy="1643528"/>
          </a:xfrm>
        </p:spPr>
        <p:txBody>
          <a:bodyPr/>
          <a:lstStyle/>
          <a:p>
            <a:r>
              <a:rPr lang="en-US" dirty="0" smtClean="0"/>
              <a:t>We still do not have a definition of what notion of privacy we want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But we certainly do not want the attacker to reconstruct the data…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52395" y="5555129"/>
            <a:ext cx="10515600" cy="1643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62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125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 smtClean="0"/>
              <a:t>Reconstruction attacks (You cannot allow too many queries…)</a:t>
            </a:r>
            <a:endParaRPr lang="en-US" sz="3200" dirty="0"/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52395" y="5555129"/>
            <a:ext cx="10515600" cy="1643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544713"/>
          </a:xfrm>
        </p:spPr>
        <p:txBody>
          <a:bodyPr/>
          <a:lstStyle/>
          <a:p>
            <a:r>
              <a:rPr lang="en-US" dirty="0" smtClean="0"/>
              <a:t>Consider a single binary attribute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151421"/>
              </p:ext>
            </p:extLst>
          </p:nvPr>
        </p:nvGraphicFramePr>
        <p:xfrm>
          <a:off x="6623618" y="1543442"/>
          <a:ext cx="365760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146081786"/>
                    </a:ext>
                  </a:extLst>
                </a:gridCol>
                <a:gridCol w="1828801">
                  <a:extLst>
                    <a:ext uri="{9D8B030D-6E8A-4147-A177-3AD203B41FA5}">
                      <a16:colId xmlns:a16="http://schemas.microsoft.com/office/drawing/2014/main" val="304232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144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83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052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642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495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497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7297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1"/>
              <p:cNvSpPr txBox="1">
                <a:spLocks/>
              </p:cNvSpPr>
              <p:nvPr/>
            </p:nvSpPr>
            <p:spPr>
              <a:xfrm>
                <a:off x="913760" y="4671452"/>
                <a:ext cx="10515600" cy="201365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Query: Ask for the sum of A over some subset of the users. You can think of a query as a binary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 smtClean="0"/>
                  <a:t> and the answer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9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60" y="4671452"/>
                <a:ext cx="10515600" cy="2013657"/>
              </a:xfrm>
              <a:prstGeom prst="rect">
                <a:avLst/>
              </a:prstGeom>
              <a:blipFill>
                <a:blip r:embed="rId2"/>
                <a:stretch>
                  <a:fillRect l="-1043" t="-4834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60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125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 smtClean="0"/>
              <a:t>Reconstruction attacks</a:t>
            </a:r>
            <a:endParaRPr lang="en-US" sz="3200" dirty="0"/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52395" y="5555129"/>
            <a:ext cx="10515600" cy="1643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2400"/>
                <a:ext cx="10552740" cy="13438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Thm:</a:t>
                </a:r>
                <a:r>
                  <a:rPr lang="en-US" dirty="0" smtClean="0"/>
                  <a:t>  If M can </a:t>
                </a:r>
                <a:r>
                  <a:rPr lang="en-US" dirty="0" smtClean="0"/>
                  <a:t>answer all possible queries with </a:t>
                </a:r>
                <a:r>
                  <a:rPr lang="en-US" dirty="0" smtClean="0"/>
                  <a:t>additive error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smtClean="0"/>
                  <a:t> (That is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we </a:t>
                </a:r>
                <a:r>
                  <a:rPr lang="en-US" dirty="0" smtClean="0"/>
                  <a:t>get an answer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then we can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2400"/>
                <a:ext cx="10552740" cy="1343852"/>
              </a:xfrm>
              <a:blipFill>
                <a:blip r:embed="rId2"/>
                <a:stretch>
                  <a:fillRect l="-1213" t="-7240" b="-5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1"/>
              <p:cNvSpPr txBox="1">
                <a:spLocks/>
              </p:cNvSpPr>
              <p:nvPr/>
            </p:nvSpPr>
            <p:spPr>
              <a:xfrm>
                <a:off x="875340" y="3011708"/>
                <a:ext cx="10515600" cy="37579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Proof: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Ask all possible queries and rule out every A’ such that there exists q for which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/>
                  <a:t>Return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that was not ruled out (there must be one since the true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will not be ruled out)</a:t>
                </a:r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Correctness: </a:t>
                </a:r>
                <a:r>
                  <a:rPr lang="en-US" dirty="0" smtClean="0"/>
                  <a:t>consider the 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that has ones wherever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340" y="3011708"/>
                <a:ext cx="10515600" cy="3757926"/>
              </a:xfrm>
              <a:prstGeom prst="rect">
                <a:avLst/>
              </a:prstGeom>
              <a:blipFill>
                <a:blip r:embed="rId3"/>
                <a:stretch>
                  <a:fillRect l="-1217" t="-2593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456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125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 smtClean="0"/>
              <a:t>Reconstruction attacks</a:t>
            </a:r>
            <a:endParaRPr lang="en-US" sz="3200" dirty="0"/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52395" y="5555129"/>
            <a:ext cx="10515600" cy="1643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6882015"/>
                  </p:ext>
                </p:extLst>
              </p:nvPr>
            </p:nvGraphicFramePr>
            <p:xfrm>
              <a:off x="3234974" y="1543442"/>
              <a:ext cx="3657603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1">
                      <a:extLst>
                        <a:ext uri="{9D8B030D-6E8A-4147-A177-3AD203B41FA5}">
                          <a16:colId xmlns:a16="http://schemas.microsoft.com/office/drawing/2014/main" val="146081786"/>
                        </a:ext>
                      </a:extLst>
                    </a:gridCol>
                    <a:gridCol w="1219201">
                      <a:extLst>
                        <a:ext uri="{9D8B030D-6E8A-4147-A177-3AD203B41FA5}">
                          <a16:colId xmlns:a16="http://schemas.microsoft.com/office/drawing/2014/main" val="3042323718"/>
                        </a:ext>
                      </a:extLst>
                    </a:gridCol>
                    <a:gridCol w="1219201">
                      <a:extLst>
                        <a:ext uri="{9D8B030D-6E8A-4147-A177-3AD203B41FA5}">
                          <a16:colId xmlns:a16="http://schemas.microsoft.com/office/drawing/2014/main" val="32487156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user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71442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838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40523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06427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</a:t>
                          </a:r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54952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9497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7729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6882015"/>
                  </p:ext>
                </p:extLst>
              </p:nvPr>
            </p:nvGraphicFramePr>
            <p:xfrm>
              <a:off x="3234974" y="1543442"/>
              <a:ext cx="3657603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1">
                      <a:extLst>
                        <a:ext uri="{9D8B030D-6E8A-4147-A177-3AD203B41FA5}">
                          <a16:colId xmlns:a16="http://schemas.microsoft.com/office/drawing/2014/main" val="146081786"/>
                        </a:ext>
                      </a:extLst>
                    </a:gridCol>
                    <a:gridCol w="1219201">
                      <a:extLst>
                        <a:ext uri="{9D8B030D-6E8A-4147-A177-3AD203B41FA5}">
                          <a16:colId xmlns:a16="http://schemas.microsoft.com/office/drawing/2014/main" val="3042323718"/>
                        </a:ext>
                      </a:extLst>
                    </a:gridCol>
                    <a:gridCol w="1219201">
                      <a:extLst>
                        <a:ext uri="{9D8B030D-6E8A-4147-A177-3AD203B41FA5}">
                          <a16:colId xmlns:a16="http://schemas.microsoft.com/office/drawing/2014/main" val="32487156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user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1000" t="-8197" r="-2000" b="-6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71442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838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0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40523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06427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</a:t>
                          </a:r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54952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9497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7729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1"/>
              <p:cNvSpPr txBox="1">
                <a:spLocks/>
              </p:cNvSpPr>
              <p:nvPr/>
            </p:nvSpPr>
            <p:spPr>
              <a:xfrm>
                <a:off x="913760" y="4671452"/>
                <a:ext cx="10515600" cy="201365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We have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since we get answers with error at most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We also have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smtClean="0"/>
                  <a:t>, since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 smtClean="0"/>
                  <a:t> was not ruled out</a:t>
                </a:r>
              </a:p>
              <a:p>
                <a:r>
                  <a:rPr lang="en-US" dirty="0" smtClean="0"/>
                  <a:t>So (triangle inequality)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60" y="4671452"/>
                <a:ext cx="10515600" cy="2013657"/>
              </a:xfrm>
              <a:prstGeom prst="rect">
                <a:avLst/>
              </a:prstGeom>
              <a:blipFill>
                <a:blip r:embed="rId3"/>
                <a:stretch>
                  <a:fillRect l="-1043" t="-4834" b="-1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90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125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 smtClean="0"/>
              <a:t>Reconstruction attacks</a:t>
            </a:r>
            <a:endParaRPr lang="en-US" sz="3200" dirty="0"/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52395" y="5555129"/>
            <a:ext cx="10515600" cy="1643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0044923"/>
                  </p:ext>
                </p:extLst>
              </p:nvPr>
            </p:nvGraphicFramePr>
            <p:xfrm>
              <a:off x="3234974" y="1543442"/>
              <a:ext cx="4648844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2211">
                      <a:extLst>
                        <a:ext uri="{9D8B030D-6E8A-4147-A177-3AD203B41FA5}">
                          <a16:colId xmlns:a16="http://schemas.microsoft.com/office/drawing/2014/main" val="146081786"/>
                        </a:ext>
                      </a:extLst>
                    </a:gridCol>
                    <a:gridCol w="1162211">
                      <a:extLst>
                        <a:ext uri="{9D8B030D-6E8A-4147-A177-3AD203B41FA5}">
                          <a16:colId xmlns:a16="http://schemas.microsoft.com/office/drawing/2014/main" val="3042323718"/>
                        </a:ext>
                      </a:extLst>
                    </a:gridCol>
                    <a:gridCol w="1162211">
                      <a:extLst>
                        <a:ext uri="{9D8B030D-6E8A-4147-A177-3AD203B41FA5}">
                          <a16:colId xmlns:a16="http://schemas.microsoft.com/office/drawing/2014/main" val="3248715611"/>
                        </a:ext>
                      </a:extLst>
                    </a:gridCol>
                    <a:gridCol w="1162211">
                      <a:extLst>
                        <a:ext uri="{9D8B030D-6E8A-4147-A177-3AD203B41FA5}">
                          <a16:colId xmlns:a16="http://schemas.microsoft.com/office/drawing/2014/main" val="24547435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user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71442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838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40523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06427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</a:t>
                          </a:r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54952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9497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7729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0044923"/>
                  </p:ext>
                </p:extLst>
              </p:nvPr>
            </p:nvGraphicFramePr>
            <p:xfrm>
              <a:off x="3234974" y="1543442"/>
              <a:ext cx="4648844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2211">
                      <a:extLst>
                        <a:ext uri="{9D8B030D-6E8A-4147-A177-3AD203B41FA5}">
                          <a16:colId xmlns:a16="http://schemas.microsoft.com/office/drawing/2014/main" val="146081786"/>
                        </a:ext>
                      </a:extLst>
                    </a:gridCol>
                    <a:gridCol w="1162211">
                      <a:extLst>
                        <a:ext uri="{9D8B030D-6E8A-4147-A177-3AD203B41FA5}">
                          <a16:colId xmlns:a16="http://schemas.microsoft.com/office/drawing/2014/main" val="3042323718"/>
                        </a:ext>
                      </a:extLst>
                    </a:gridCol>
                    <a:gridCol w="1162211">
                      <a:extLst>
                        <a:ext uri="{9D8B030D-6E8A-4147-A177-3AD203B41FA5}">
                          <a16:colId xmlns:a16="http://schemas.microsoft.com/office/drawing/2014/main" val="3248715611"/>
                        </a:ext>
                      </a:extLst>
                    </a:gridCol>
                    <a:gridCol w="1162211">
                      <a:extLst>
                        <a:ext uri="{9D8B030D-6E8A-4147-A177-3AD203B41FA5}">
                          <a16:colId xmlns:a16="http://schemas.microsoft.com/office/drawing/2014/main" val="24547435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user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524" t="-8197" r="-102094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524" t="-8197" r="-2094" b="-6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71442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7838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0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40523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06427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</a:t>
                          </a:r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54952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94977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7729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1"/>
              <p:cNvSpPr txBox="1">
                <a:spLocks/>
              </p:cNvSpPr>
              <p:nvPr/>
            </p:nvSpPr>
            <p:spPr>
              <a:xfrm>
                <a:off x="913760" y="4671452"/>
                <a:ext cx="10515600" cy="201365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Similar argument works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and therefore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 smtClean="0"/>
              </a:p>
              <a:p>
                <a:pPr>
                  <a:spcBef>
                    <a:spcPts val="24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9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60" y="4671452"/>
                <a:ext cx="10515600" cy="2013657"/>
              </a:xfrm>
              <a:prstGeom prst="rect">
                <a:avLst/>
              </a:prstGeom>
              <a:blipFill>
                <a:blip r:embed="rId3"/>
                <a:stretch>
                  <a:fillRect l="-1043" t="-4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0665439" y="5901994"/>
            <a:ext cx="315045" cy="30736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8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125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 smtClean="0"/>
              <a:t>Summary so far</a:t>
            </a:r>
            <a:endParaRPr lang="en-US" sz="3200" dirty="0"/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52395" y="5555129"/>
            <a:ext cx="10515600" cy="1643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add noise</a:t>
            </a:r>
            <a:r>
              <a:rPr lang="en-US" dirty="0" smtClean="0"/>
              <a:t>… and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 smtClean="0"/>
              <a:t>will restrict the # of queries…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BUT</a:t>
            </a:r>
            <a:r>
              <a:rPr lang="en-US" dirty="0" smtClean="0"/>
              <a:t>, we still do not have a </a:t>
            </a:r>
            <a:r>
              <a:rPr lang="en-US" dirty="0" smtClean="0">
                <a:solidFill>
                  <a:srgbClr val="FF0000"/>
                </a:solidFill>
              </a:rPr>
              <a:t>definition </a:t>
            </a:r>
            <a:r>
              <a:rPr lang="en-US" dirty="0" smtClean="0"/>
              <a:t>of privacy…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קבוצה 55"/>
          <p:cNvGrpSpPr/>
          <p:nvPr/>
        </p:nvGrpSpPr>
        <p:grpSpPr>
          <a:xfrm>
            <a:off x="1729548" y="1837864"/>
            <a:ext cx="8372290" cy="2898705"/>
            <a:chOff x="266700" y="1038225"/>
            <a:chExt cx="6772275" cy="2344738"/>
          </a:xfrm>
        </p:grpSpPr>
        <p:sp>
          <p:nvSpPr>
            <p:cNvPr id="57" name="Rectangle 4"/>
            <p:cNvSpPr>
              <a:spLocks/>
            </p:cNvSpPr>
            <p:nvPr/>
          </p:nvSpPr>
          <p:spPr bwMode="auto">
            <a:xfrm>
              <a:off x="2886075" y="1852613"/>
              <a:ext cx="1147763" cy="86995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380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" name="Rectangle 5"/>
            <p:cNvSpPr>
              <a:spLocks/>
            </p:cNvSpPr>
            <p:nvPr/>
          </p:nvSpPr>
          <p:spPr bwMode="auto">
            <a:xfrm>
              <a:off x="2255838" y="1038225"/>
              <a:ext cx="2374900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/>
              <a:r>
                <a:rPr lang="en-US" sz="2000" dirty="0" smtClean="0">
                  <a:ea typeface="Gill Sans" charset="0"/>
                  <a:cs typeface="Gill Sans" charset="0"/>
                </a:rPr>
                <a:t>Server/agency (trusted)</a:t>
              </a:r>
              <a:endParaRPr lang="en-US" sz="2000" dirty="0">
                <a:ea typeface="Gill Sans" charset="0"/>
                <a:cs typeface="Gill Sans" charset="0"/>
              </a:endParaRPr>
            </a:p>
          </p:txBody>
        </p:sp>
        <p:sp>
          <p:nvSpPr>
            <p:cNvPr id="59" name="Rectangle 6"/>
            <p:cNvSpPr>
              <a:spLocks/>
            </p:cNvSpPr>
            <p:nvPr/>
          </p:nvSpPr>
          <p:spPr bwMode="auto">
            <a:xfrm>
              <a:off x="266700" y="1038225"/>
              <a:ext cx="158750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/>
              <a:r>
                <a:rPr lang="en-US" sz="2000" dirty="0">
                  <a:ea typeface="Gill Sans" charset="0"/>
                  <a:cs typeface="Gill Sans" charset="0"/>
                </a:rPr>
                <a:t>Individuals</a:t>
              </a:r>
            </a:p>
          </p:txBody>
        </p:sp>
        <p:sp>
          <p:nvSpPr>
            <p:cNvPr id="60" name="Rectangle 7"/>
            <p:cNvSpPr>
              <a:spLocks/>
            </p:cNvSpPr>
            <p:nvPr/>
          </p:nvSpPr>
          <p:spPr bwMode="auto">
            <a:xfrm>
              <a:off x="5743575" y="1079500"/>
              <a:ext cx="9398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/>
              <a:r>
                <a:rPr lang="en-US" sz="2000" dirty="0">
                  <a:ea typeface="Gill Sans" charset="0"/>
                  <a:cs typeface="Gill Sans" charset="0"/>
                </a:rPr>
                <a:t>Users</a:t>
              </a:r>
            </a:p>
          </p:txBody>
        </p:sp>
        <p:pic>
          <p:nvPicPr>
            <p:cNvPr id="61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800" y="1585913"/>
              <a:ext cx="3524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800" y="1978025"/>
              <a:ext cx="3524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275" y="2674938"/>
              <a:ext cx="381000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7050" y="2159000"/>
              <a:ext cx="76200" cy="43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Line 12"/>
            <p:cNvSpPr>
              <a:spLocks noChangeShapeType="1"/>
            </p:cNvSpPr>
            <p:nvPr/>
          </p:nvSpPr>
          <p:spPr bwMode="auto">
            <a:xfrm rot="10800000">
              <a:off x="1184275" y="1747838"/>
              <a:ext cx="1711325" cy="211137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6" name="Line 13"/>
            <p:cNvSpPr>
              <a:spLocks noChangeShapeType="1"/>
            </p:cNvSpPr>
            <p:nvPr/>
          </p:nvSpPr>
          <p:spPr bwMode="auto">
            <a:xfrm rot="10800000">
              <a:off x="1041400" y="2225675"/>
              <a:ext cx="1854200" cy="9525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7" name="Line 14"/>
            <p:cNvSpPr>
              <a:spLocks noChangeShapeType="1"/>
            </p:cNvSpPr>
            <p:nvPr/>
          </p:nvSpPr>
          <p:spPr bwMode="auto">
            <a:xfrm flipH="1">
              <a:off x="1309688" y="2627313"/>
              <a:ext cx="1585912" cy="554037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68" name="Group 21"/>
            <p:cNvGrpSpPr>
              <a:grpSpLocks/>
            </p:cNvGrpSpPr>
            <p:nvPr/>
          </p:nvGrpSpPr>
          <p:grpSpPr bwMode="auto">
            <a:xfrm>
              <a:off x="974725" y="1604963"/>
              <a:ext cx="180975" cy="354012"/>
              <a:chOff x="0" y="0"/>
              <a:chExt cx="114" cy="222"/>
            </a:xfrm>
          </p:grpSpPr>
          <p:sp>
            <p:nvSpPr>
              <p:cNvPr id="92" name="Line 15"/>
              <p:cNvSpPr>
                <a:spLocks noChangeShapeType="1"/>
              </p:cNvSpPr>
              <p:nvPr/>
            </p:nvSpPr>
            <p:spPr bwMode="auto">
              <a:xfrm flipH="1">
                <a:off x="54" y="48"/>
                <a:ext cx="0" cy="114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3" name="Line 16"/>
              <p:cNvSpPr>
                <a:spLocks noChangeShapeType="1"/>
              </p:cNvSpPr>
              <p:nvPr/>
            </p:nvSpPr>
            <p:spPr bwMode="auto">
              <a:xfrm>
                <a:off x="52" y="148"/>
                <a:ext cx="62" cy="74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4" name="Line 17"/>
              <p:cNvSpPr>
                <a:spLocks noChangeShapeType="1"/>
              </p:cNvSpPr>
              <p:nvPr/>
            </p:nvSpPr>
            <p:spPr bwMode="auto">
              <a:xfrm flipH="1">
                <a:off x="0" y="152"/>
                <a:ext cx="52" cy="7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5" name="Line 18"/>
              <p:cNvSpPr>
                <a:spLocks noChangeShapeType="1"/>
              </p:cNvSpPr>
              <p:nvPr/>
            </p:nvSpPr>
            <p:spPr bwMode="auto">
              <a:xfrm>
                <a:off x="0" y="56"/>
                <a:ext cx="50" cy="24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6" name="Oval 19"/>
              <p:cNvSpPr>
                <a:spLocks/>
              </p:cNvSpPr>
              <p:nvPr/>
            </p:nvSpPr>
            <p:spPr bwMode="auto">
              <a:xfrm>
                <a:off x="30" y="0"/>
                <a:ext cx="48" cy="48"/>
              </a:xfrm>
              <a:prstGeom prst="ellips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7" name="Line 20"/>
              <p:cNvSpPr>
                <a:spLocks noChangeShapeType="1"/>
              </p:cNvSpPr>
              <p:nvPr/>
            </p:nvSpPr>
            <p:spPr bwMode="auto">
              <a:xfrm rot="10800000" flipH="1">
                <a:off x="56" y="60"/>
                <a:ext cx="50" cy="2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69" name="Group 28"/>
            <p:cNvGrpSpPr>
              <a:grpSpLocks/>
            </p:cNvGrpSpPr>
            <p:nvPr/>
          </p:nvGrpSpPr>
          <p:grpSpPr bwMode="auto">
            <a:xfrm>
              <a:off x="812800" y="2111375"/>
              <a:ext cx="180975" cy="354013"/>
              <a:chOff x="0" y="0"/>
              <a:chExt cx="114" cy="222"/>
            </a:xfrm>
          </p:grpSpPr>
          <p:sp>
            <p:nvSpPr>
              <p:cNvPr id="86" name="Line 22"/>
              <p:cNvSpPr>
                <a:spLocks noChangeShapeType="1"/>
              </p:cNvSpPr>
              <p:nvPr/>
            </p:nvSpPr>
            <p:spPr bwMode="auto">
              <a:xfrm flipH="1">
                <a:off x="54" y="48"/>
                <a:ext cx="0" cy="114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7" name="Line 23"/>
              <p:cNvSpPr>
                <a:spLocks noChangeShapeType="1"/>
              </p:cNvSpPr>
              <p:nvPr/>
            </p:nvSpPr>
            <p:spPr bwMode="auto">
              <a:xfrm>
                <a:off x="52" y="148"/>
                <a:ext cx="62" cy="74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8" name="Line 24"/>
              <p:cNvSpPr>
                <a:spLocks noChangeShapeType="1"/>
              </p:cNvSpPr>
              <p:nvPr/>
            </p:nvSpPr>
            <p:spPr bwMode="auto">
              <a:xfrm flipH="1">
                <a:off x="0" y="152"/>
                <a:ext cx="52" cy="7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9" name="Line 25"/>
              <p:cNvSpPr>
                <a:spLocks noChangeShapeType="1"/>
              </p:cNvSpPr>
              <p:nvPr/>
            </p:nvSpPr>
            <p:spPr bwMode="auto">
              <a:xfrm>
                <a:off x="0" y="56"/>
                <a:ext cx="50" cy="24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0" name="Oval 26"/>
              <p:cNvSpPr>
                <a:spLocks/>
              </p:cNvSpPr>
              <p:nvPr/>
            </p:nvSpPr>
            <p:spPr bwMode="auto">
              <a:xfrm>
                <a:off x="30" y="0"/>
                <a:ext cx="48" cy="48"/>
              </a:xfrm>
              <a:prstGeom prst="ellips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1" name="Line 27"/>
              <p:cNvSpPr>
                <a:spLocks noChangeShapeType="1"/>
              </p:cNvSpPr>
              <p:nvPr/>
            </p:nvSpPr>
            <p:spPr bwMode="auto">
              <a:xfrm rot="10800000" flipH="1">
                <a:off x="56" y="60"/>
                <a:ext cx="50" cy="2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70" name="Group 35"/>
            <p:cNvGrpSpPr>
              <a:grpSpLocks/>
            </p:cNvGrpSpPr>
            <p:nvPr/>
          </p:nvGrpSpPr>
          <p:grpSpPr bwMode="auto">
            <a:xfrm>
              <a:off x="1089025" y="3009900"/>
              <a:ext cx="182563" cy="354013"/>
              <a:chOff x="0" y="0"/>
              <a:chExt cx="114" cy="222"/>
            </a:xfrm>
          </p:grpSpPr>
          <p:sp>
            <p:nvSpPr>
              <p:cNvPr id="80" name="Line 29"/>
              <p:cNvSpPr>
                <a:spLocks noChangeShapeType="1"/>
              </p:cNvSpPr>
              <p:nvPr/>
            </p:nvSpPr>
            <p:spPr bwMode="auto">
              <a:xfrm flipH="1">
                <a:off x="54" y="48"/>
                <a:ext cx="0" cy="114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1" name="Line 30"/>
              <p:cNvSpPr>
                <a:spLocks noChangeShapeType="1"/>
              </p:cNvSpPr>
              <p:nvPr/>
            </p:nvSpPr>
            <p:spPr bwMode="auto">
              <a:xfrm>
                <a:off x="52" y="148"/>
                <a:ext cx="62" cy="74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2" name="Line 31"/>
              <p:cNvSpPr>
                <a:spLocks noChangeShapeType="1"/>
              </p:cNvSpPr>
              <p:nvPr/>
            </p:nvSpPr>
            <p:spPr bwMode="auto">
              <a:xfrm flipH="1">
                <a:off x="0" y="152"/>
                <a:ext cx="52" cy="7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3" name="Line 32"/>
              <p:cNvSpPr>
                <a:spLocks noChangeShapeType="1"/>
              </p:cNvSpPr>
              <p:nvPr/>
            </p:nvSpPr>
            <p:spPr bwMode="auto">
              <a:xfrm>
                <a:off x="0" y="56"/>
                <a:ext cx="50" cy="24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4" name="Oval 33"/>
              <p:cNvSpPr>
                <a:spLocks/>
              </p:cNvSpPr>
              <p:nvPr/>
            </p:nvSpPr>
            <p:spPr bwMode="auto">
              <a:xfrm>
                <a:off x="30" y="0"/>
                <a:ext cx="48" cy="48"/>
              </a:xfrm>
              <a:prstGeom prst="ellips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5" name="Line 34"/>
              <p:cNvSpPr>
                <a:spLocks noChangeShapeType="1"/>
              </p:cNvSpPr>
              <p:nvPr/>
            </p:nvSpPr>
            <p:spPr bwMode="auto">
              <a:xfrm rot="10800000" flipH="1">
                <a:off x="56" y="60"/>
                <a:ext cx="50" cy="2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1" name="Rectangle 36"/>
            <p:cNvSpPr>
              <a:spLocks/>
            </p:cNvSpPr>
            <p:nvPr/>
          </p:nvSpPr>
          <p:spPr bwMode="auto">
            <a:xfrm>
              <a:off x="3163888" y="1947863"/>
              <a:ext cx="5715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/>
              <a:r>
                <a:rPr lang="en-US" sz="4800"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72" name="Line 37"/>
            <p:cNvSpPr>
              <a:spLocks noChangeShapeType="1"/>
            </p:cNvSpPr>
            <p:nvPr/>
          </p:nvSpPr>
          <p:spPr bwMode="auto">
            <a:xfrm rot="10800000">
              <a:off x="4090988" y="2646363"/>
              <a:ext cx="1262062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3" name="Line 38"/>
            <p:cNvSpPr>
              <a:spLocks noChangeShapeType="1"/>
            </p:cNvSpPr>
            <p:nvPr/>
          </p:nvSpPr>
          <p:spPr bwMode="auto">
            <a:xfrm>
              <a:off x="4319588" y="2111375"/>
              <a:ext cx="793750" cy="9525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4" name="Rectangle 39"/>
            <p:cNvSpPr>
              <a:spLocks/>
            </p:cNvSpPr>
            <p:nvPr/>
          </p:nvSpPr>
          <p:spPr bwMode="auto">
            <a:xfrm>
              <a:off x="4283075" y="1711325"/>
              <a:ext cx="8890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/>
              <a:r>
                <a:rPr lang="en-US" sz="1900">
                  <a:ea typeface="Gill Sans" charset="0"/>
                  <a:cs typeface="Gill Sans" charset="0"/>
                </a:rPr>
                <a:t>queries</a:t>
              </a:r>
            </a:p>
          </p:txBody>
        </p:sp>
        <p:sp>
          <p:nvSpPr>
            <p:cNvPr id="75" name="Rectangle 40"/>
            <p:cNvSpPr>
              <a:spLocks/>
            </p:cNvSpPr>
            <p:nvPr/>
          </p:nvSpPr>
          <p:spPr bwMode="auto">
            <a:xfrm>
              <a:off x="4273550" y="2293938"/>
              <a:ext cx="8890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/>
              <a:r>
                <a:rPr lang="en-US" sz="1900" dirty="0">
                  <a:ea typeface="Gill Sans" charset="0"/>
                  <a:cs typeface="Gill Sans" charset="0"/>
                </a:rPr>
                <a:t>answers</a:t>
              </a:r>
            </a:p>
          </p:txBody>
        </p:sp>
        <p:sp>
          <p:nvSpPr>
            <p:cNvPr id="76" name="AutoShape 41"/>
            <p:cNvSpPr>
              <a:spLocks/>
            </p:cNvSpPr>
            <p:nvPr/>
          </p:nvSpPr>
          <p:spPr bwMode="auto">
            <a:xfrm>
              <a:off x="5362575" y="1566863"/>
              <a:ext cx="1676400" cy="1816100"/>
            </a:xfrm>
            <a:prstGeom prst="roundRect">
              <a:avLst>
                <a:gd name="adj" fmla="val 11361"/>
              </a:avLst>
            </a:prstGeom>
            <a:solidFill>
              <a:srgbClr val="F1F1F1"/>
            </a:solidFill>
            <a:ln w="28575" cap="flat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  <a:effectLst>
              <a:outerShdw blurRad="38100" dist="38099" dir="2700000" algn="ctr" rotWithShape="0">
                <a:schemeClr val="bg2">
                  <a:alpha val="75000"/>
                </a:schemeClr>
              </a:outerShdw>
            </a:effectLst>
            <a:ex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7" name="Rectangle 42"/>
            <p:cNvSpPr>
              <a:spLocks/>
            </p:cNvSpPr>
            <p:nvPr/>
          </p:nvSpPr>
          <p:spPr bwMode="auto">
            <a:xfrm>
              <a:off x="5127625" y="1560513"/>
              <a:ext cx="215900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/>
              <a:r>
                <a:rPr lang="en-US" sz="4800">
                  <a:ea typeface="Gill Sans" charset="0"/>
                  <a:cs typeface="Gill Sans" charset="0"/>
                </a:rPr>
                <a:t>)</a:t>
              </a:r>
            </a:p>
          </p:txBody>
        </p:sp>
        <p:sp>
          <p:nvSpPr>
            <p:cNvPr id="78" name="Rectangle 43"/>
            <p:cNvSpPr>
              <a:spLocks/>
            </p:cNvSpPr>
            <p:nvPr/>
          </p:nvSpPr>
          <p:spPr bwMode="auto">
            <a:xfrm>
              <a:off x="4092575" y="1573213"/>
              <a:ext cx="215900" cy="81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/>
              <a:r>
                <a:rPr lang="en-US" sz="4800">
                  <a:ea typeface="Gill Sans" charset="0"/>
                  <a:cs typeface="Gill Sans" charset="0"/>
                </a:rPr>
                <a:t>(</a:t>
              </a:r>
            </a:p>
          </p:txBody>
        </p:sp>
        <p:sp>
          <p:nvSpPr>
            <p:cNvPr id="79" name="Rectangle 44"/>
            <p:cNvSpPr>
              <a:spLocks/>
            </p:cNvSpPr>
            <p:nvPr/>
          </p:nvSpPr>
          <p:spPr bwMode="auto">
            <a:xfrm>
              <a:off x="5429250" y="1614488"/>
              <a:ext cx="1549400" cy="166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 anchor="ctr"/>
            <a:lstStyle/>
            <a:p>
              <a:pPr algn="ctr"/>
              <a:r>
                <a:rPr lang="en-US" sz="1900">
                  <a:ea typeface="Gill Sans" charset="0"/>
                  <a:cs typeface="Gill Sans" charset="0"/>
                </a:rPr>
                <a:t>Government,</a:t>
              </a:r>
            </a:p>
            <a:p>
              <a:pPr algn="ctr"/>
              <a:r>
                <a:rPr lang="en-US" sz="1900">
                  <a:ea typeface="Gill Sans" charset="0"/>
                  <a:cs typeface="Gill Sans" charset="0"/>
                </a:rPr>
                <a:t>researchers,</a:t>
              </a:r>
            </a:p>
            <a:p>
              <a:pPr algn="ctr"/>
              <a:r>
                <a:rPr lang="en-US" sz="1900">
                  <a:ea typeface="Gill Sans" charset="0"/>
                  <a:cs typeface="Gill Sans" charset="0"/>
                </a:rPr>
                <a:t>businesses</a:t>
              </a:r>
            </a:p>
            <a:p>
              <a:pPr algn="ctr"/>
              <a:r>
                <a:rPr lang="en-US" sz="1900">
                  <a:ea typeface="Gill Sans" charset="0"/>
                  <a:cs typeface="Gill Sans" charset="0"/>
                </a:rPr>
                <a:t>(or) </a:t>
              </a:r>
            </a:p>
            <a:p>
              <a:pPr algn="ctr"/>
              <a:r>
                <a:rPr lang="en-US" sz="1900">
                  <a:ea typeface="Gill Sans" charset="0"/>
                  <a:cs typeface="Gill Sans" charset="0"/>
                </a:rPr>
                <a:t>Malicious</a:t>
              </a:r>
            </a:p>
            <a:p>
              <a:pPr algn="ctr"/>
              <a:r>
                <a:rPr lang="en-US" sz="1900">
                  <a:ea typeface="Gill Sans" charset="0"/>
                  <a:cs typeface="Gill Sans" charset="0"/>
                </a:rPr>
                <a:t>adversary</a:t>
              </a:r>
            </a:p>
          </p:txBody>
        </p:sp>
      </p:grpSp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lIns="91440" tIns="45720" rIns="132080" bIns="45720" rtlCol="0" anchor="ctr"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Data Privacy – The Problem</a:t>
            </a:r>
          </a:p>
        </p:txBody>
      </p:sp>
    </p:spTree>
    <p:extLst>
      <p:ext uri="{BB962C8B-B14F-4D97-AF65-F5344CB8AC3E}">
        <p14:creationId xmlns:p14="http://schemas.microsoft.com/office/powerpoint/2010/main" val="52443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276601" y="1828801"/>
            <a:ext cx="6027821" cy="1710891"/>
            <a:chOff x="1713297" y="2829827"/>
            <a:chExt cx="8037095" cy="2281188"/>
          </a:xfrm>
        </p:grpSpPr>
        <p:sp>
          <p:nvSpPr>
            <p:cNvPr id="5" name="Flowchart: Magnetic Disk 4"/>
            <p:cNvSpPr/>
            <p:nvPr/>
          </p:nvSpPr>
          <p:spPr>
            <a:xfrm>
              <a:off x="1713297" y="2829827"/>
              <a:ext cx="1328287" cy="2281188"/>
            </a:xfrm>
            <a:prstGeom prst="flowChartMagneticDisk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Data</a:t>
              </a:r>
            </a:p>
          </p:txBody>
        </p:sp>
        <p:sp>
          <p:nvSpPr>
            <p:cNvPr id="6" name="Flowchart: Process 5"/>
            <p:cNvSpPr/>
            <p:nvPr/>
          </p:nvSpPr>
          <p:spPr>
            <a:xfrm>
              <a:off x="4196615" y="3282214"/>
              <a:ext cx="2165685" cy="1376413"/>
            </a:xfrm>
            <a:prstGeom prst="flowChartProcess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Analysis</a:t>
              </a:r>
            </a:p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(Computation)</a:t>
              </a:r>
            </a:p>
          </p:txBody>
        </p:sp>
        <p:sp>
          <p:nvSpPr>
            <p:cNvPr id="7" name="Flowchart: Terminator 6"/>
            <p:cNvSpPr/>
            <p:nvPr/>
          </p:nvSpPr>
          <p:spPr>
            <a:xfrm>
              <a:off x="7517331" y="3549314"/>
              <a:ext cx="2233061" cy="842211"/>
            </a:xfrm>
            <a:prstGeom prst="flowChartTerminator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Outcome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3041584" y="3811602"/>
              <a:ext cx="1155031" cy="3176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Comic Sans MS" panose="030F0702030302020204" pitchFamily="66" charset="0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6362300" y="3811599"/>
              <a:ext cx="1155031" cy="3176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76601" y="4385110"/>
            <a:ext cx="6027821" cy="1710891"/>
            <a:chOff x="1713297" y="2829827"/>
            <a:chExt cx="8037095" cy="2281188"/>
          </a:xfrm>
        </p:grpSpPr>
        <p:sp>
          <p:nvSpPr>
            <p:cNvPr id="13" name="Flowchart: Magnetic Disk 12"/>
            <p:cNvSpPr/>
            <p:nvPr/>
          </p:nvSpPr>
          <p:spPr>
            <a:xfrm>
              <a:off x="1713297" y="2829827"/>
              <a:ext cx="1328287" cy="2281188"/>
            </a:xfrm>
            <a:prstGeom prst="flowChartMagneticDisk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Data</a:t>
              </a:r>
            </a:p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w/</a:t>
              </a:r>
              <a:r>
                <a:rPr lang="en-US" sz="1500" dirty="0">
                  <a:latin typeface="Comic Sans MS" panose="030F0702030302020204" pitchFamily="66" charset="0"/>
                  <a:sym typeface="Wingdings" panose="05000000000000000000" pitchFamily="2" charset="2"/>
                </a:rPr>
                <a:t></a:t>
              </a:r>
              <a:r>
                <a:rPr lang="en-US" sz="1500" dirty="0">
                  <a:latin typeface="Comic Sans MS" panose="030F0702030302020204" pitchFamily="66" charset="0"/>
                </a:rPr>
                <a:t>’s info removed</a:t>
              </a:r>
            </a:p>
          </p:txBody>
        </p:sp>
        <p:sp>
          <p:nvSpPr>
            <p:cNvPr id="14" name="Flowchart: Process 13"/>
            <p:cNvSpPr/>
            <p:nvPr/>
          </p:nvSpPr>
          <p:spPr>
            <a:xfrm>
              <a:off x="4196615" y="3282214"/>
              <a:ext cx="2165685" cy="1376413"/>
            </a:xfrm>
            <a:prstGeom prst="flowChartProcess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Analysis</a:t>
              </a:r>
            </a:p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(Computation)</a:t>
              </a:r>
            </a:p>
          </p:txBody>
        </p:sp>
        <p:sp>
          <p:nvSpPr>
            <p:cNvPr id="15" name="Flowchart: Terminator 14"/>
            <p:cNvSpPr/>
            <p:nvPr/>
          </p:nvSpPr>
          <p:spPr>
            <a:xfrm>
              <a:off x="7517331" y="3549314"/>
              <a:ext cx="2233061" cy="842211"/>
            </a:xfrm>
            <a:prstGeom prst="flowChartTerminator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latin typeface="Comic Sans MS" panose="030F0702030302020204" pitchFamily="66" charset="0"/>
                </a:rPr>
                <a:t>Outcome</a:t>
              </a: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3041584" y="3811602"/>
              <a:ext cx="1155031" cy="3176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Comic Sans MS" panose="030F0702030302020204" pitchFamily="66" charset="0"/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6362300" y="3811599"/>
              <a:ext cx="1155031" cy="3176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Comic Sans MS" panose="030F0702030302020204" pitchFamily="66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  <a:effectLst>
            <a:softEdge rad="177800"/>
          </a:effectLst>
        </p:spPr>
        <p:txBody>
          <a:bodyPr/>
          <a:lstStyle/>
          <a:p>
            <a:pPr algn="ctr"/>
            <a:r>
              <a:rPr lang="en-US" dirty="0"/>
              <a:t>Differential Privacy </a:t>
            </a:r>
            <a:r>
              <a:rPr lang="en-US" sz="2800" dirty="0"/>
              <a:t>[</a:t>
            </a:r>
            <a:r>
              <a:rPr lang="en-US" sz="2800" dirty="0" err="1"/>
              <a:t>Dwork</a:t>
            </a:r>
            <a:r>
              <a:rPr lang="en-US" sz="2800" dirty="0"/>
              <a:t> </a:t>
            </a:r>
            <a:r>
              <a:rPr lang="en-US" sz="2800" dirty="0" err="1" smtClean="0"/>
              <a:t>McSherry</a:t>
            </a:r>
            <a:r>
              <a:rPr lang="en-US" sz="2800" dirty="0"/>
              <a:t> </a:t>
            </a:r>
            <a:r>
              <a:rPr lang="en-US" sz="2800" dirty="0" err="1" smtClean="0"/>
              <a:t>Nissim</a:t>
            </a:r>
            <a:r>
              <a:rPr lang="en-US" sz="2800" dirty="0" smtClean="0"/>
              <a:t> </a:t>
            </a:r>
            <a:r>
              <a:rPr lang="en-US" sz="2800" dirty="0"/>
              <a:t>Smith 06]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Real world: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r>
              <a:rPr lang="en-US" sz="2000" dirty="0"/>
              <a:t>’s ideal world: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549260" y="3186723"/>
            <a:ext cx="1701428" cy="1532300"/>
            <a:chOff x="7010400" y="3196248"/>
            <a:chExt cx="1701428" cy="15323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7010400" y="3783022"/>
                  <a:ext cx="17014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Comic Sans MS" panose="030F0702030302020204" pitchFamily="66" charset="0"/>
                    </a:rPr>
                    <a:t>-”similar”</a:t>
                  </a: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0400" y="3783022"/>
                  <a:ext cx="1701428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071" t="-6557" r="-1786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/>
            <p:cNvCxnSpPr>
              <a:stCxn id="25" idx="0"/>
            </p:cNvCxnSpPr>
            <p:nvPr/>
          </p:nvCxnSpPr>
          <p:spPr>
            <a:xfrm flipH="1" flipV="1">
              <a:off x="7010441" y="3196248"/>
              <a:ext cx="850673" cy="586774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5" idx="2"/>
            </p:cNvCxnSpPr>
            <p:nvPr/>
          </p:nvCxnSpPr>
          <p:spPr>
            <a:xfrm flipH="1">
              <a:off x="7044309" y="4152354"/>
              <a:ext cx="816805" cy="576194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112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Privacy </a:t>
            </a:r>
            <a:r>
              <a:rPr lang="en-US" sz="2400" dirty="0">
                <a:hlinkClick r:id="rId3"/>
              </a:rPr>
              <a:t>[</a:t>
            </a:r>
            <a:r>
              <a:rPr lang="en-US" sz="2400" dirty="0" err="1">
                <a:hlinkClick r:id="rId3"/>
              </a:rPr>
              <a:t>Dwork</a:t>
            </a:r>
            <a:r>
              <a:rPr lang="en-US" sz="2400" dirty="0">
                <a:hlinkClick r:id="rId3"/>
              </a:rPr>
              <a:t> </a:t>
            </a:r>
            <a:r>
              <a:rPr lang="en-US" sz="2400" dirty="0" err="1" smtClean="0">
                <a:hlinkClick r:id="rId3"/>
              </a:rPr>
              <a:t>McSherry</a:t>
            </a:r>
            <a:r>
              <a:rPr lang="en-US" sz="2400" dirty="0" smtClean="0">
                <a:hlinkClick r:id="rId3"/>
              </a:rPr>
              <a:t> </a:t>
            </a:r>
            <a:r>
              <a:rPr lang="en-US" sz="2400" dirty="0" err="1" smtClean="0">
                <a:hlinkClick r:id="rId3"/>
              </a:rPr>
              <a:t>Nissim</a:t>
            </a:r>
            <a:r>
              <a:rPr lang="en-US" sz="2400" dirty="0" smtClean="0">
                <a:hlinkClick r:id="rId3"/>
              </a:rPr>
              <a:t> </a:t>
            </a:r>
            <a:r>
              <a:rPr lang="en-US" sz="2400" dirty="0">
                <a:hlinkClick r:id="rId3"/>
              </a:rPr>
              <a:t>Smith </a:t>
            </a:r>
            <a:r>
              <a:rPr lang="en-US" sz="2400" dirty="0" smtClean="0">
                <a:hlinkClick r:id="rId3"/>
              </a:rPr>
              <a:t>06/J2016]</a:t>
            </a:r>
            <a:r>
              <a:rPr lang="en-US" sz="2400" dirty="0" smtClean="0">
                <a:solidFill>
                  <a:schemeClr val="bg1"/>
                </a:solidFill>
              </a:rPr>
              <a:t>6</a:t>
            </a:r>
            <a:r>
              <a:rPr lang="en-US" sz="2400" dirty="0">
                <a:solidFill>
                  <a:schemeClr val="bg1"/>
                </a:solidFill>
              </a:rPr>
              <a:t>]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9281" y="4775200"/>
                <a:ext cx="11028977" cy="1854200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2400" dirty="0">
                    <a:ea typeface="Gill Sans" charset="0"/>
                    <a:cs typeface="Gill Sans" charset="0"/>
                  </a:rPr>
                  <a:t>The parameter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Gill Sans" charset="0"/>
                        <a:cs typeface="Gill Sans" charset="0"/>
                      </a:rPr>
                      <m:t>𝜖</m:t>
                    </m:r>
                  </m:oMath>
                </a14:m>
                <a:r>
                  <a:rPr lang="en-US" sz="2400" dirty="0">
                    <a:ea typeface="Gill Sans" charset="0"/>
                    <a:cs typeface="Gill Sans" charset="0"/>
                  </a:rPr>
                  <a:t> measures ‘leakage’ or ‘harm’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400" dirty="0">
                    <a:ea typeface="Gill Sans" charset="0"/>
                    <a:cs typeface="Gill Sans" charset="0"/>
                  </a:rPr>
                  <a:t>For small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𝜖</m:t>
                    </m:r>
                    <m:r>
                      <a:rPr lang="en-US" sz="240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:</m:t>
                    </m:r>
                  </m:oMath>
                </a14:m>
                <a:r>
                  <a:rPr lang="en-US" sz="2400" dirty="0">
                    <a:ea typeface="Gill Sans" charset="0"/>
                    <a:cs typeface="Gill Sans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Gill Sans" charset="0"/>
                            <a:cs typeface="Gill Sans" charset="0"/>
                          </a:rPr>
                          <m:t>𝜖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≈</m:t>
                    </m:r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𝜖</m:t>
                    </m:r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≈</m:t>
                    </m:r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1</m:t>
                    </m:r>
                  </m:oMath>
                </a14:m>
                <a:r>
                  <a:rPr lang="en-US" sz="2400" dirty="0">
                    <a:ea typeface="Gill Sans" charset="0"/>
                    <a:cs typeface="Gill Sans" charset="0"/>
                  </a:rPr>
                  <a:t>. Think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Gill Sans" charset="0"/>
                        <a:cs typeface="Gill Sans" charset="0"/>
                      </a:rPr>
                      <m:t>𝜖</m:t>
                    </m:r>
                    <m:r>
                      <a:rPr lang="en-US" sz="2400" i="1">
                        <a:latin typeface="Cambria Math"/>
                        <a:ea typeface="Gill Sans" charset="0"/>
                        <a:cs typeface="Gill Sans" charset="0"/>
                      </a:rPr>
                      <m:t>≈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Gill Sans" charset="0"/>
                            <a:cs typeface="Gill Sans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Gill Sans" charset="0"/>
                            <a:cs typeface="Gill Sans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400" dirty="0">
                    <a:ea typeface="Gill Sans" charset="0"/>
                    <a:cs typeface="Gill Sans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Gill Sans" charset="0"/>
                        <a:cs typeface="Gill Sans" charset="0"/>
                      </a:rPr>
                      <m:t>𝜖</m:t>
                    </m:r>
                    <m:r>
                      <a:rPr lang="en-US" sz="2400" i="1">
                        <a:latin typeface="Cambria Math"/>
                        <a:ea typeface="Gill Sans" charset="0"/>
                        <a:cs typeface="Gill Sans" charset="0"/>
                      </a:rPr>
                      <m:t>≈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Gill Sans" charset="0"/>
                            <a:cs typeface="Gill Sans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Gill Sans" charset="0"/>
                            <a:cs typeface="Gill Sans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400" dirty="0">
                  <a:ea typeface="Gill Sans" charset="0"/>
                  <a:cs typeface="Gill Sans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2400" b="0" dirty="0">
                    <a:ea typeface="Gill Sans" charset="0"/>
                    <a:cs typeface="Gill Sans" charset="0"/>
                  </a:rPr>
                  <a:t>Meaningful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𝛿</m:t>
                    </m:r>
                  </m:oMath>
                </a14:m>
                <a:r>
                  <a:rPr lang="en-US" sz="2400" dirty="0">
                    <a:ea typeface="Gill Sans" charset="0"/>
                    <a:cs typeface="Gill Sans" charset="0"/>
                  </a:rPr>
                  <a:t> should be small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≪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𝑛</m:t>
                    </m:r>
                  </m:oMath>
                </a14:m>
                <a:r>
                  <a:rPr lang="en-US" sz="2400" dirty="0">
                    <a:ea typeface="Gill Sans" charset="0"/>
                    <a:cs typeface="Gill Sans" charset="0"/>
                  </a:rPr>
                  <a:t>). Think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60</m:t>
                        </m:r>
                      </m:sup>
                    </m:sSup>
                  </m:oMath>
                </a14:m>
                <a:r>
                  <a:rPr lang="en-US" sz="2400" dirty="0">
                    <a:ea typeface="Gill Sans" charset="0"/>
                    <a:cs typeface="Gill Sans" charset="0"/>
                  </a:rPr>
                  <a:t>, or cryptographically small, or zero 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𝛿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≪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/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a typeface="Gill Sans" charset="0"/>
                    <a:cs typeface="Gill Sans" charset="0"/>
                  </a:rPr>
                  <a:t> (usually cryptographically small; “pure” differential privacy: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𝛿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a typeface="Gill Sans" charset="0"/>
                    <a:cs typeface="Gill Sans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9281" y="4775200"/>
                <a:ext cx="11028977" cy="1854200"/>
              </a:xfrm>
              <a:blipFill>
                <a:blip r:embed="rId4"/>
                <a:stretch>
                  <a:fillRect l="-663" t="-3607" b="-3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ular Callout 11"/>
              <p:cNvSpPr/>
              <p:nvPr/>
            </p:nvSpPr>
            <p:spPr>
              <a:xfrm>
                <a:off x="589281" y="1650451"/>
                <a:ext cx="11084560" cy="3012989"/>
              </a:xfrm>
              <a:prstGeom prst="wedgeRoundRectCallout">
                <a:avLst>
                  <a:gd name="adj1" fmla="val -41352"/>
                  <a:gd name="adj2" fmla="val 34632"/>
                  <a:gd name="adj3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>
                  <a:solidFill>
                    <a:schemeClr val="tx1"/>
                  </a:solidFill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A (randomized) algorithm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satisfies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</a:t>
                </a:r>
                <a:r>
                  <a:rPr lang="en-US" sz="2800" dirty="0">
                    <a:solidFill>
                      <a:srgbClr val="0070C0"/>
                    </a:solidFill>
                  </a:rPr>
                  <a:t>differential privacy </a:t>
                </a:r>
                <a:r>
                  <a:rPr lang="en-US" sz="2800" dirty="0">
                    <a:solidFill>
                      <a:schemeClr val="tx1"/>
                    </a:solidFill>
                  </a:rPr>
                  <a:t>if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for all datasets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that differ on one entry, 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For all subsets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of the outcome space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endParaRPr lang="en-US" sz="28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func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  <m:func>
                        <m:func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func>
                    </m:oMath>
                  </m:oMathPara>
                </a14:m>
                <a:endParaRPr lang="en-US" sz="2800" dirty="0">
                  <a:solidFill>
                    <a:srgbClr val="B1E670"/>
                  </a:solidFill>
                </a:endParaRP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ounded Rectangular Callou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81" y="1650451"/>
                <a:ext cx="11084560" cy="3012989"/>
              </a:xfrm>
              <a:prstGeom prst="wedgeRoundRectCallout">
                <a:avLst>
                  <a:gd name="adj1" fmla="val -41352"/>
                  <a:gd name="adj2" fmla="val 34632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364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Differential Privacy?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8157"/>
            <a:ext cx="10515600" cy="5085088"/>
          </a:xfrm>
        </p:spPr>
        <p:txBody>
          <a:bodyPr>
            <a:normAutofit/>
          </a:bodyPr>
          <a:lstStyle/>
          <a:p>
            <a:r>
              <a:rPr lang="en-US" dirty="0"/>
              <a:t>DP: </a:t>
            </a:r>
            <a:r>
              <a:rPr lang="en-US" dirty="0" smtClean="0"/>
              <a:t>quantifiable</a:t>
            </a:r>
            <a:r>
              <a:rPr lang="en-US" dirty="0"/>
              <a:t>, </a:t>
            </a:r>
            <a:r>
              <a:rPr lang="en-US" dirty="0" err="1"/>
              <a:t>composable</a:t>
            </a:r>
            <a:r>
              <a:rPr lang="en-US" dirty="0"/>
              <a:t> mathematical privacy </a:t>
            </a:r>
            <a:r>
              <a:rPr lang="en-US" dirty="0" smtClean="0"/>
              <a:t>guarantee</a:t>
            </a:r>
          </a:p>
          <a:p>
            <a:endParaRPr lang="en-US" dirty="0" smtClean="0"/>
          </a:p>
          <a:p>
            <a:r>
              <a:rPr lang="en-US" dirty="0"/>
              <a:t>Provably resilient to </a:t>
            </a:r>
            <a:r>
              <a:rPr lang="en-US" dirty="0">
                <a:solidFill>
                  <a:srgbClr val="C00000"/>
                </a:solidFill>
              </a:rPr>
              <a:t>known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unknown</a:t>
            </a:r>
            <a:r>
              <a:rPr lang="en-US" dirty="0"/>
              <a:t> attack modes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r>
              <a:rPr lang="en-US" dirty="0"/>
              <a:t>Opens door to algorithmic </a:t>
            </a:r>
            <a:r>
              <a:rPr lang="en-US" dirty="0" smtClean="0"/>
              <a:t>development</a:t>
            </a:r>
          </a:p>
          <a:p>
            <a:pPr lvl="1"/>
            <a:r>
              <a:rPr lang="en-US" dirty="0" smtClean="0"/>
              <a:t>Theoretically</a:t>
            </a:r>
            <a:r>
              <a:rPr lang="en-US" dirty="0"/>
              <a:t>, DP enables many computations with personal data while preserving personal privacy</a:t>
            </a:r>
          </a:p>
          <a:p>
            <a:pPr lvl="1"/>
            <a:r>
              <a:rPr lang="en-US" dirty="0"/>
              <a:t>Practicality in first stages of validation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Has a natural </a:t>
            </a:r>
            <a:r>
              <a:rPr lang="en-US" dirty="0" smtClean="0"/>
              <a:t>interpretation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2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vert="horz" lIns="91440" tIns="45720" rIns="132080" bIns="45720" rtlCol="0" anchor="ctr"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Interpreting Differential </a:t>
            </a:r>
            <a:r>
              <a:rPr lang="en-US" dirty="0" smtClean="0">
                <a:solidFill>
                  <a:srgbClr val="0070C0"/>
                </a:solidFill>
              </a:rPr>
              <a:t>Privacy </a:t>
            </a:r>
            <a:r>
              <a:rPr lang="en-US" sz="2400" dirty="0" smtClean="0">
                <a:solidFill>
                  <a:prstClr val="black"/>
                </a:solidFill>
                <a:hlinkClick r:id="rId3"/>
              </a:rPr>
              <a:t>[</a:t>
            </a:r>
            <a:r>
              <a:rPr lang="en-US" sz="2400" dirty="0" err="1" smtClean="0">
                <a:hlinkClick r:id="rId3"/>
              </a:rPr>
              <a:t>Kasiviswanathan</a:t>
            </a:r>
            <a:r>
              <a:rPr lang="en-US" sz="2400" dirty="0" smtClean="0">
                <a:hlinkClick r:id="rId3"/>
              </a:rPr>
              <a:t> and </a:t>
            </a:r>
            <a:r>
              <a:rPr lang="en-US" sz="2400" dirty="0" smtClean="0">
                <a:solidFill>
                  <a:prstClr val="black"/>
                </a:solidFill>
                <a:hlinkClick r:id="rId3"/>
              </a:rPr>
              <a:t>Smith J2014]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3200" dirty="0" smtClean="0">
                    <a:solidFill>
                      <a:srgbClr val="FF0000"/>
                    </a:solidFill>
                  </a:rPr>
                  <a:t>Thm: </a:t>
                </a:r>
                <a:r>
                  <a:rPr lang="en-US" sz="3200" dirty="0" smtClean="0"/>
                  <a:t>Suppose you have some prior distribution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3200" dirty="0" smtClean="0"/>
                  <a:t> on the databases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 smtClean="0"/>
                  <a:t>and you </a:t>
                </a:r>
                <a:r>
                  <a:rPr lang="en-US" sz="3200" dirty="0" smtClean="0"/>
                  <a:t>see an answer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/>
                  <a:t> to query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3200" dirty="0" smtClean="0"/>
                  <a:t>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sz="3200" dirty="0"/>
                  <a:t>T</a:t>
                </a:r>
                <a:r>
                  <a:rPr lang="en-US" sz="3200" dirty="0" smtClean="0"/>
                  <a:t>hen </a:t>
                </a:r>
                <a:r>
                  <a:rPr lang="en-US" sz="3200" dirty="0" smtClean="0"/>
                  <a:t>your posterior distribution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’ </a:t>
                </a:r>
                <a:r>
                  <a:rPr lang="en-US" sz="3200" dirty="0" smtClean="0"/>
                  <a:t>on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sz="3200" dirty="0" smtClean="0"/>
                  <a:t> is almost the same, </a:t>
                </a:r>
                <a:r>
                  <a:rPr lang="en-US" sz="3200" dirty="0" err="1" smtClean="0"/>
                  <a:t>nomatter</a:t>
                </a:r>
                <a:r>
                  <a:rPr lang="en-US" sz="3200" dirty="0" smtClean="0"/>
                  <a:t> if user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3200" dirty="0" smtClean="0"/>
                  <a:t> is in the database or not: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𝜀</m:t>
                          </m:r>
                        </m:sup>
                      </m:sSup>
                      <m:sSubSup>
                        <m:sSubSup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sepChr m:val="∣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e>
                          <m:r>
                            <a:rPr lang="en-US" sz="36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sepChr m:val="∣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e>
                          <m:r>
                            <a:rPr lang="en-US" sz="3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sup>
                      </m:sSup>
                      <m:sSubSup>
                        <m:sSub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sepChr m:val="∣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e>
                          <m:r>
                            <a:rPr lang="en-US" sz="36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sz="3600" dirty="0" smtClean="0"/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endParaRPr lang="en-US" sz="3200" dirty="0" smtClean="0"/>
              </a:p>
              <a:p>
                <a:pPr marL="0" indent="0">
                  <a:lnSpc>
                    <a:spcPct val="150000"/>
                  </a:lnSpc>
                  <a:spcBef>
                    <a:spcPts val="600"/>
                  </a:spcBef>
                  <a:buNone/>
                </a:pPr>
                <a:r>
                  <a:rPr lang="en-US" sz="3200" dirty="0" smtClean="0"/>
                  <a:t>Proof</a:t>
                </a:r>
                <a:r>
                  <a:rPr lang="en-US" sz="3200" dirty="0" smtClean="0"/>
                  <a:t>: homework..(use Bayes rule + definition)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507" t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61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119EC-B04A-4926-AADB-FE92C587F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</a:t>
            </a:r>
            <a:r>
              <a:rPr lang="en-US" dirty="0">
                <a:solidFill>
                  <a:srgbClr val="C00000"/>
                </a:solidFill>
              </a:rPr>
              <a:t>you</a:t>
            </a:r>
            <a:r>
              <a:rPr lang="en-US" dirty="0"/>
              <a:t> HIV positive? 	</a:t>
            </a: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F354C-5AC3-4216-8EB3-A186BFB6C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Toss Coin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If heads tell the truth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If tails, toss another coin: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If heads say yes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If tails say no</a:t>
            </a:r>
            <a:endParaRPr lang="he-I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67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response [Warner 65]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  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  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Claim: </a:t>
                </a:r>
                <a:r>
                  <a:rPr lang="en-US" dirty="0"/>
                  <a:t>setting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differentially private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Proof:</a:t>
                </a:r>
              </a:p>
              <a:p>
                <a:pPr lvl="1"/>
                <a:r>
                  <a:rPr lang="en-US" dirty="0"/>
                  <a:t>Neighboring databases: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𝑅𝑅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𝑅𝑅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9565062" y="3830628"/>
                <a:ext cx="2583656" cy="95391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small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latin typeface="Cambria Math" charset="0"/>
                      </a:rPr>
                      <m:t>: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/>
                  <a:t>Get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5062" y="3830628"/>
                <a:ext cx="2583656" cy="953915"/>
              </a:xfrm>
              <a:prstGeom prst="rect">
                <a:avLst/>
              </a:prstGeom>
              <a:blipFill>
                <a:blip r:embed="rId3"/>
                <a:stretch>
                  <a:fillRect l="-3538" t="-5096" b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92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response [Warner 65]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  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  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Claim: </a:t>
                </a:r>
                <a:r>
                  <a:rPr lang="en-US" dirty="0"/>
                  <a:t>setting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differentially private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Proof:</a:t>
                </a:r>
              </a:p>
              <a:p>
                <a:pPr lvl="1"/>
                <a:r>
                  <a:rPr lang="en-US" dirty="0"/>
                  <a:t>Neighboring databases: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𝑅𝑅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𝑅𝑅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9565062" y="3830628"/>
                <a:ext cx="2583656" cy="95391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small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latin typeface="Cambria Math" charset="0"/>
                      </a:rPr>
                      <m:t>: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/>
                  <a:t>Get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5062" y="3830628"/>
                <a:ext cx="2583656" cy="953915"/>
              </a:xfrm>
              <a:prstGeom prst="rect">
                <a:avLst/>
              </a:prstGeom>
              <a:blipFill>
                <a:blip r:embed="rId3"/>
                <a:stretch>
                  <a:fillRect l="-3538" t="-5096" b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6725358" y="1363960"/>
            <a:ext cx="1282274" cy="4139496"/>
            <a:chOff x="6725358" y="1363960"/>
            <a:chExt cx="1282274" cy="4139496"/>
          </a:xfrm>
        </p:grpSpPr>
        <p:grpSp>
          <p:nvGrpSpPr>
            <p:cNvPr id="8" name="Group 7"/>
            <p:cNvGrpSpPr/>
            <p:nvPr/>
          </p:nvGrpSpPr>
          <p:grpSpPr>
            <a:xfrm>
              <a:off x="6725358" y="2091336"/>
              <a:ext cx="1282274" cy="3412120"/>
              <a:chOff x="6725358" y="2091336"/>
              <a:chExt cx="1282274" cy="3412120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5" name="TextBox 4"/>
              <p:cNvSpPr txBox="1"/>
              <p:nvPr/>
            </p:nvSpPr>
            <p:spPr>
              <a:xfrm>
                <a:off x="6849431" y="2091336"/>
                <a:ext cx="1046953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/>
                  <a:t>w.p</a:t>
                </a:r>
                <a:r>
                  <a:rPr lang="en-US" sz="2400" dirty="0"/>
                  <a:t>. ¾ 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849431" y="2737720"/>
                <a:ext cx="1034129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/>
                  <a:t>w.p</a:t>
                </a:r>
                <a:r>
                  <a:rPr lang="en-US" sz="2400" dirty="0"/>
                  <a:t>. ¼ 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6725358" y="5041791"/>
                    <a:ext cx="1282274" cy="461665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charset="0"/>
                            </a:rPr>
                            <m:t>𝜖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3</m:t>
                              </m:r>
                            </m:e>
                          </m:func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25358" y="5041791"/>
                    <a:ext cx="1282274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887742" y="1363960"/>
                  <a:ext cx="957506" cy="461665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</m:oMath>
                  </a14:m>
                  <a:r>
                    <a:rPr lang="en-US" sz="2400" dirty="0"/>
                    <a:t>¼ </a:t>
                  </a: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7742" y="1363960"/>
                  <a:ext cx="957506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0667" r="-891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83472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4"/>
          <p:cNvSpPr>
            <a:spLocks/>
          </p:cNvSpPr>
          <p:nvPr/>
        </p:nvSpPr>
        <p:spPr bwMode="auto">
          <a:xfrm>
            <a:off x="6636433" y="3266155"/>
            <a:ext cx="2150109" cy="1525737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5455808" y="2345008"/>
            <a:ext cx="4448910" cy="89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 algn="ctr"/>
            <a:r>
              <a:rPr lang="en-US" sz="2000" dirty="0" smtClean="0">
                <a:ea typeface="Gill Sans" charset="0"/>
                <a:cs typeface="Gill Sans" charset="0"/>
              </a:rPr>
              <a:t>Analyzer (untrusted)</a:t>
            </a:r>
            <a:endParaRPr lang="en-US" sz="2000" dirty="0">
              <a:ea typeface="Gill Sans" charset="0"/>
              <a:cs typeface="Gill Sans" charset="0"/>
            </a:endParaRPr>
          </a:p>
        </p:txBody>
      </p:sp>
      <p:sp>
        <p:nvSpPr>
          <p:cNvPr id="59" name="Rectangle 6"/>
          <p:cNvSpPr>
            <a:spLocks/>
          </p:cNvSpPr>
          <p:nvPr/>
        </p:nvSpPr>
        <p:spPr bwMode="auto">
          <a:xfrm>
            <a:off x="1237771" y="1430612"/>
            <a:ext cx="2973871" cy="86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ea typeface="Gill Sans" charset="0"/>
                <a:cs typeface="Gill Sans" charset="0"/>
              </a:rPr>
              <a:t>Individuals</a:t>
            </a:r>
          </a:p>
        </p:txBody>
      </p:sp>
      <p:pic>
        <p:nvPicPr>
          <p:cNvPr id="64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358" y="4187703"/>
            <a:ext cx="142746" cy="77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Line 12"/>
          <p:cNvSpPr>
            <a:spLocks noChangeShapeType="1"/>
          </p:cNvSpPr>
          <p:nvPr/>
        </p:nvSpPr>
        <p:spPr bwMode="auto">
          <a:xfrm rot="10800000">
            <a:off x="3247170" y="2800064"/>
            <a:ext cx="3407106" cy="652631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" name="Line 13"/>
          <p:cNvSpPr>
            <a:spLocks noChangeShapeType="1"/>
          </p:cNvSpPr>
          <p:nvPr/>
        </p:nvSpPr>
        <p:spPr bwMode="auto">
          <a:xfrm rot="10800000" flipV="1">
            <a:off x="3118709" y="4087492"/>
            <a:ext cx="3535567" cy="6966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" name="Line 14"/>
          <p:cNvSpPr>
            <a:spLocks noChangeShapeType="1"/>
          </p:cNvSpPr>
          <p:nvPr/>
        </p:nvSpPr>
        <p:spPr bwMode="auto">
          <a:xfrm flipH="1">
            <a:off x="3683381" y="4624841"/>
            <a:ext cx="2970896" cy="971682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68" name="Group 21"/>
          <p:cNvGrpSpPr>
            <a:grpSpLocks/>
          </p:cNvGrpSpPr>
          <p:nvPr/>
        </p:nvGrpSpPr>
        <p:grpSpPr bwMode="auto">
          <a:xfrm>
            <a:off x="2372017" y="2386149"/>
            <a:ext cx="339021" cy="620874"/>
            <a:chOff x="0" y="0"/>
            <a:chExt cx="114" cy="222"/>
          </a:xfrm>
        </p:grpSpPr>
        <p:sp>
          <p:nvSpPr>
            <p:cNvPr id="92" name="Line 15"/>
            <p:cNvSpPr>
              <a:spLocks noChangeShapeType="1"/>
            </p:cNvSpPr>
            <p:nvPr/>
          </p:nvSpPr>
          <p:spPr bwMode="auto">
            <a:xfrm flipH="1">
              <a:off x="54" y="48"/>
              <a:ext cx="0" cy="11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3" name="Line 16"/>
            <p:cNvSpPr>
              <a:spLocks noChangeShapeType="1"/>
            </p:cNvSpPr>
            <p:nvPr/>
          </p:nvSpPr>
          <p:spPr bwMode="auto">
            <a:xfrm>
              <a:off x="52" y="148"/>
              <a:ext cx="62" cy="7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" name="Line 17"/>
            <p:cNvSpPr>
              <a:spLocks noChangeShapeType="1"/>
            </p:cNvSpPr>
            <p:nvPr/>
          </p:nvSpPr>
          <p:spPr bwMode="auto">
            <a:xfrm flipH="1">
              <a:off x="0" y="152"/>
              <a:ext cx="52" cy="7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>
              <a:off x="0" y="56"/>
              <a:ext cx="50" cy="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6" name="Oval 19"/>
            <p:cNvSpPr>
              <a:spLocks/>
            </p:cNvSpPr>
            <p:nvPr/>
          </p:nvSpPr>
          <p:spPr bwMode="auto">
            <a:xfrm>
              <a:off x="30" y="0"/>
              <a:ext cx="48" cy="48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7" name="Line 20"/>
            <p:cNvSpPr>
              <a:spLocks noChangeShapeType="1"/>
            </p:cNvSpPr>
            <p:nvPr/>
          </p:nvSpPr>
          <p:spPr bwMode="auto">
            <a:xfrm rot="10800000" flipH="1">
              <a:off x="56" y="60"/>
              <a:ext cx="50" cy="2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69" name="Group 28"/>
          <p:cNvGrpSpPr>
            <a:grpSpLocks/>
          </p:cNvGrpSpPr>
          <p:nvPr/>
        </p:nvGrpSpPr>
        <p:grpSpPr bwMode="auto">
          <a:xfrm>
            <a:off x="2153206" y="3719978"/>
            <a:ext cx="339021" cy="620876"/>
            <a:chOff x="0" y="0"/>
            <a:chExt cx="114" cy="222"/>
          </a:xfrm>
        </p:grpSpPr>
        <p:sp>
          <p:nvSpPr>
            <p:cNvPr id="86" name="Line 22"/>
            <p:cNvSpPr>
              <a:spLocks noChangeShapeType="1"/>
            </p:cNvSpPr>
            <p:nvPr/>
          </p:nvSpPr>
          <p:spPr bwMode="auto">
            <a:xfrm flipH="1">
              <a:off x="54" y="48"/>
              <a:ext cx="0" cy="11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7" name="Line 23"/>
            <p:cNvSpPr>
              <a:spLocks noChangeShapeType="1"/>
            </p:cNvSpPr>
            <p:nvPr/>
          </p:nvSpPr>
          <p:spPr bwMode="auto">
            <a:xfrm>
              <a:off x="52" y="148"/>
              <a:ext cx="62" cy="7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8" name="Line 24"/>
            <p:cNvSpPr>
              <a:spLocks noChangeShapeType="1"/>
            </p:cNvSpPr>
            <p:nvPr/>
          </p:nvSpPr>
          <p:spPr bwMode="auto">
            <a:xfrm flipH="1">
              <a:off x="0" y="152"/>
              <a:ext cx="52" cy="7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" name="Line 25"/>
            <p:cNvSpPr>
              <a:spLocks noChangeShapeType="1"/>
            </p:cNvSpPr>
            <p:nvPr/>
          </p:nvSpPr>
          <p:spPr bwMode="auto">
            <a:xfrm>
              <a:off x="0" y="56"/>
              <a:ext cx="50" cy="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" name="Oval 26"/>
            <p:cNvSpPr>
              <a:spLocks/>
            </p:cNvSpPr>
            <p:nvPr/>
          </p:nvSpPr>
          <p:spPr bwMode="auto">
            <a:xfrm>
              <a:off x="30" y="0"/>
              <a:ext cx="48" cy="48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1" name="Line 27"/>
            <p:cNvSpPr>
              <a:spLocks noChangeShapeType="1"/>
            </p:cNvSpPr>
            <p:nvPr/>
          </p:nvSpPr>
          <p:spPr bwMode="auto">
            <a:xfrm rot="10800000" flipH="1">
              <a:off x="56" y="60"/>
              <a:ext cx="50" cy="2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0" name="Group 35"/>
          <p:cNvGrpSpPr>
            <a:grpSpLocks/>
          </p:cNvGrpSpPr>
          <p:nvPr/>
        </p:nvGrpSpPr>
        <p:grpSpPr bwMode="auto">
          <a:xfrm>
            <a:off x="2670660" y="5372670"/>
            <a:ext cx="341996" cy="620876"/>
            <a:chOff x="0" y="0"/>
            <a:chExt cx="114" cy="222"/>
          </a:xfrm>
        </p:grpSpPr>
        <p:sp>
          <p:nvSpPr>
            <p:cNvPr id="80" name="Line 29"/>
            <p:cNvSpPr>
              <a:spLocks noChangeShapeType="1"/>
            </p:cNvSpPr>
            <p:nvPr/>
          </p:nvSpPr>
          <p:spPr bwMode="auto">
            <a:xfrm flipH="1">
              <a:off x="54" y="48"/>
              <a:ext cx="0" cy="11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1" name="Line 30"/>
            <p:cNvSpPr>
              <a:spLocks noChangeShapeType="1"/>
            </p:cNvSpPr>
            <p:nvPr/>
          </p:nvSpPr>
          <p:spPr bwMode="auto">
            <a:xfrm>
              <a:off x="52" y="148"/>
              <a:ext cx="62" cy="7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" name="Line 31"/>
            <p:cNvSpPr>
              <a:spLocks noChangeShapeType="1"/>
            </p:cNvSpPr>
            <p:nvPr/>
          </p:nvSpPr>
          <p:spPr bwMode="auto">
            <a:xfrm flipH="1">
              <a:off x="0" y="152"/>
              <a:ext cx="52" cy="7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" name="Line 32"/>
            <p:cNvSpPr>
              <a:spLocks noChangeShapeType="1"/>
            </p:cNvSpPr>
            <p:nvPr/>
          </p:nvSpPr>
          <p:spPr bwMode="auto">
            <a:xfrm>
              <a:off x="0" y="56"/>
              <a:ext cx="50" cy="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" name="Oval 33"/>
            <p:cNvSpPr>
              <a:spLocks/>
            </p:cNvSpPr>
            <p:nvPr/>
          </p:nvSpPr>
          <p:spPr bwMode="auto">
            <a:xfrm>
              <a:off x="30" y="0"/>
              <a:ext cx="48" cy="48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" name="Line 34"/>
            <p:cNvSpPr>
              <a:spLocks noChangeShapeType="1"/>
            </p:cNvSpPr>
            <p:nvPr/>
          </p:nvSpPr>
          <p:spPr bwMode="auto">
            <a:xfrm rot="10800000" flipH="1">
              <a:off x="56" y="60"/>
              <a:ext cx="50" cy="2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71" name="Rectangle 36"/>
          <p:cNvSpPr>
            <a:spLocks/>
          </p:cNvSpPr>
          <p:nvPr/>
        </p:nvSpPr>
        <p:spPr bwMode="auto">
          <a:xfrm>
            <a:off x="7156862" y="3433207"/>
            <a:ext cx="1070593" cy="120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 algn="ctr"/>
            <a:r>
              <a:rPr lang="en-US" sz="4800">
                <a:ea typeface="Gill Sans" charset="0"/>
                <a:cs typeface="Gill Sans" charset="0"/>
              </a:rPr>
              <a:t>A</a:t>
            </a:r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838200" y="-7406"/>
            <a:ext cx="10515600" cy="1325563"/>
          </a:xfrm>
        </p:spPr>
        <p:txBody>
          <a:bodyPr/>
          <a:lstStyle/>
          <a:p>
            <a:r>
              <a:rPr lang="en-US" dirty="0"/>
              <a:t>Can we make use of randomized response?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2619305" y="2413182"/>
                <a:ext cx="6125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305" y="2413182"/>
                <a:ext cx="61253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2402873" y="3748918"/>
                <a:ext cx="6208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873" y="3748918"/>
                <a:ext cx="62081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/>
              <p:cNvSpPr/>
              <p:nvPr/>
            </p:nvSpPr>
            <p:spPr>
              <a:xfrm>
                <a:off x="2901053" y="5407382"/>
                <a:ext cx="64293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053" y="5407382"/>
                <a:ext cx="64293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53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4"/>
          <p:cNvSpPr>
            <a:spLocks/>
          </p:cNvSpPr>
          <p:nvPr/>
        </p:nvSpPr>
        <p:spPr bwMode="auto">
          <a:xfrm>
            <a:off x="6636433" y="3266155"/>
            <a:ext cx="2150109" cy="1525737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5455808" y="2345008"/>
            <a:ext cx="4448910" cy="89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 algn="ctr"/>
            <a:r>
              <a:rPr lang="en-US" sz="2000" dirty="0" smtClean="0">
                <a:ea typeface="Gill Sans" charset="0"/>
                <a:cs typeface="Gill Sans" charset="0"/>
              </a:rPr>
              <a:t>Analyzer (untrusted)</a:t>
            </a:r>
            <a:endParaRPr lang="en-US" sz="2000" dirty="0">
              <a:ea typeface="Gill Sans" charset="0"/>
              <a:cs typeface="Gill Sans" charset="0"/>
            </a:endParaRPr>
          </a:p>
        </p:txBody>
      </p:sp>
      <p:sp>
        <p:nvSpPr>
          <p:cNvPr id="59" name="Rectangle 6"/>
          <p:cNvSpPr>
            <a:spLocks/>
          </p:cNvSpPr>
          <p:nvPr/>
        </p:nvSpPr>
        <p:spPr bwMode="auto">
          <a:xfrm>
            <a:off x="1237771" y="1430612"/>
            <a:ext cx="2973871" cy="86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ea typeface="Gill Sans" charset="0"/>
                <a:cs typeface="Gill Sans" charset="0"/>
              </a:rPr>
              <a:t>Individuals</a:t>
            </a:r>
          </a:p>
        </p:txBody>
      </p:sp>
      <p:pic>
        <p:nvPicPr>
          <p:cNvPr id="64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358" y="4187703"/>
            <a:ext cx="142746" cy="77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Line 12"/>
          <p:cNvSpPr>
            <a:spLocks noChangeShapeType="1"/>
          </p:cNvSpPr>
          <p:nvPr/>
        </p:nvSpPr>
        <p:spPr bwMode="auto">
          <a:xfrm rot="10800000">
            <a:off x="3247170" y="2800064"/>
            <a:ext cx="3407106" cy="652631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" name="Line 13"/>
          <p:cNvSpPr>
            <a:spLocks noChangeShapeType="1"/>
          </p:cNvSpPr>
          <p:nvPr/>
        </p:nvSpPr>
        <p:spPr bwMode="auto">
          <a:xfrm rot="10800000" flipV="1">
            <a:off x="3118709" y="4087492"/>
            <a:ext cx="3535567" cy="6966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" name="Line 14"/>
          <p:cNvSpPr>
            <a:spLocks noChangeShapeType="1"/>
          </p:cNvSpPr>
          <p:nvPr/>
        </p:nvSpPr>
        <p:spPr bwMode="auto">
          <a:xfrm flipH="1">
            <a:off x="3683381" y="4624841"/>
            <a:ext cx="2970896" cy="971682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68" name="Group 21"/>
          <p:cNvGrpSpPr>
            <a:grpSpLocks/>
          </p:cNvGrpSpPr>
          <p:nvPr/>
        </p:nvGrpSpPr>
        <p:grpSpPr bwMode="auto">
          <a:xfrm>
            <a:off x="2372017" y="2386149"/>
            <a:ext cx="339021" cy="620874"/>
            <a:chOff x="0" y="0"/>
            <a:chExt cx="114" cy="222"/>
          </a:xfrm>
        </p:grpSpPr>
        <p:sp>
          <p:nvSpPr>
            <p:cNvPr id="92" name="Line 15"/>
            <p:cNvSpPr>
              <a:spLocks noChangeShapeType="1"/>
            </p:cNvSpPr>
            <p:nvPr/>
          </p:nvSpPr>
          <p:spPr bwMode="auto">
            <a:xfrm flipH="1">
              <a:off x="54" y="48"/>
              <a:ext cx="0" cy="11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3" name="Line 16"/>
            <p:cNvSpPr>
              <a:spLocks noChangeShapeType="1"/>
            </p:cNvSpPr>
            <p:nvPr/>
          </p:nvSpPr>
          <p:spPr bwMode="auto">
            <a:xfrm>
              <a:off x="52" y="148"/>
              <a:ext cx="62" cy="7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" name="Line 17"/>
            <p:cNvSpPr>
              <a:spLocks noChangeShapeType="1"/>
            </p:cNvSpPr>
            <p:nvPr/>
          </p:nvSpPr>
          <p:spPr bwMode="auto">
            <a:xfrm flipH="1">
              <a:off x="0" y="152"/>
              <a:ext cx="52" cy="7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>
              <a:off x="0" y="56"/>
              <a:ext cx="50" cy="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6" name="Oval 19"/>
            <p:cNvSpPr>
              <a:spLocks/>
            </p:cNvSpPr>
            <p:nvPr/>
          </p:nvSpPr>
          <p:spPr bwMode="auto">
            <a:xfrm>
              <a:off x="30" y="0"/>
              <a:ext cx="48" cy="48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7" name="Line 20"/>
            <p:cNvSpPr>
              <a:spLocks noChangeShapeType="1"/>
            </p:cNvSpPr>
            <p:nvPr/>
          </p:nvSpPr>
          <p:spPr bwMode="auto">
            <a:xfrm rot="10800000" flipH="1">
              <a:off x="56" y="60"/>
              <a:ext cx="50" cy="2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69" name="Group 28"/>
          <p:cNvGrpSpPr>
            <a:grpSpLocks/>
          </p:cNvGrpSpPr>
          <p:nvPr/>
        </p:nvGrpSpPr>
        <p:grpSpPr bwMode="auto">
          <a:xfrm>
            <a:off x="2153206" y="3719978"/>
            <a:ext cx="339021" cy="620876"/>
            <a:chOff x="0" y="0"/>
            <a:chExt cx="114" cy="222"/>
          </a:xfrm>
        </p:grpSpPr>
        <p:sp>
          <p:nvSpPr>
            <p:cNvPr id="86" name="Line 22"/>
            <p:cNvSpPr>
              <a:spLocks noChangeShapeType="1"/>
            </p:cNvSpPr>
            <p:nvPr/>
          </p:nvSpPr>
          <p:spPr bwMode="auto">
            <a:xfrm flipH="1">
              <a:off x="54" y="48"/>
              <a:ext cx="0" cy="11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7" name="Line 23"/>
            <p:cNvSpPr>
              <a:spLocks noChangeShapeType="1"/>
            </p:cNvSpPr>
            <p:nvPr/>
          </p:nvSpPr>
          <p:spPr bwMode="auto">
            <a:xfrm>
              <a:off x="52" y="148"/>
              <a:ext cx="62" cy="7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8" name="Line 24"/>
            <p:cNvSpPr>
              <a:spLocks noChangeShapeType="1"/>
            </p:cNvSpPr>
            <p:nvPr/>
          </p:nvSpPr>
          <p:spPr bwMode="auto">
            <a:xfrm flipH="1">
              <a:off x="0" y="152"/>
              <a:ext cx="52" cy="7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" name="Line 25"/>
            <p:cNvSpPr>
              <a:spLocks noChangeShapeType="1"/>
            </p:cNvSpPr>
            <p:nvPr/>
          </p:nvSpPr>
          <p:spPr bwMode="auto">
            <a:xfrm>
              <a:off x="0" y="56"/>
              <a:ext cx="50" cy="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" name="Oval 26"/>
            <p:cNvSpPr>
              <a:spLocks/>
            </p:cNvSpPr>
            <p:nvPr/>
          </p:nvSpPr>
          <p:spPr bwMode="auto">
            <a:xfrm>
              <a:off x="30" y="0"/>
              <a:ext cx="48" cy="48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1" name="Line 27"/>
            <p:cNvSpPr>
              <a:spLocks noChangeShapeType="1"/>
            </p:cNvSpPr>
            <p:nvPr/>
          </p:nvSpPr>
          <p:spPr bwMode="auto">
            <a:xfrm rot="10800000" flipH="1">
              <a:off x="56" y="60"/>
              <a:ext cx="50" cy="2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0" name="Group 35"/>
          <p:cNvGrpSpPr>
            <a:grpSpLocks/>
          </p:cNvGrpSpPr>
          <p:nvPr/>
        </p:nvGrpSpPr>
        <p:grpSpPr bwMode="auto">
          <a:xfrm>
            <a:off x="2670660" y="5372670"/>
            <a:ext cx="341996" cy="620876"/>
            <a:chOff x="0" y="0"/>
            <a:chExt cx="114" cy="222"/>
          </a:xfrm>
        </p:grpSpPr>
        <p:sp>
          <p:nvSpPr>
            <p:cNvPr id="80" name="Line 29"/>
            <p:cNvSpPr>
              <a:spLocks noChangeShapeType="1"/>
            </p:cNvSpPr>
            <p:nvPr/>
          </p:nvSpPr>
          <p:spPr bwMode="auto">
            <a:xfrm flipH="1">
              <a:off x="54" y="48"/>
              <a:ext cx="0" cy="11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1" name="Line 30"/>
            <p:cNvSpPr>
              <a:spLocks noChangeShapeType="1"/>
            </p:cNvSpPr>
            <p:nvPr/>
          </p:nvSpPr>
          <p:spPr bwMode="auto">
            <a:xfrm>
              <a:off x="52" y="148"/>
              <a:ext cx="62" cy="7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" name="Line 31"/>
            <p:cNvSpPr>
              <a:spLocks noChangeShapeType="1"/>
            </p:cNvSpPr>
            <p:nvPr/>
          </p:nvSpPr>
          <p:spPr bwMode="auto">
            <a:xfrm flipH="1">
              <a:off x="0" y="152"/>
              <a:ext cx="52" cy="7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" name="Line 32"/>
            <p:cNvSpPr>
              <a:spLocks noChangeShapeType="1"/>
            </p:cNvSpPr>
            <p:nvPr/>
          </p:nvSpPr>
          <p:spPr bwMode="auto">
            <a:xfrm>
              <a:off x="0" y="56"/>
              <a:ext cx="50" cy="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" name="Oval 33"/>
            <p:cNvSpPr>
              <a:spLocks/>
            </p:cNvSpPr>
            <p:nvPr/>
          </p:nvSpPr>
          <p:spPr bwMode="auto">
            <a:xfrm>
              <a:off x="30" y="0"/>
              <a:ext cx="48" cy="48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" name="Line 34"/>
            <p:cNvSpPr>
              <a:spLocks noChangeShapeType="1"/>
            </p:cNvSpPr>
            <p:nvPr/>
          </p:nvSpPr>
          <p:spPr bwMode="auto">
            <a:xfrm rot="10800000" flipH="1">
              <a:off x="56" y="60"/>
              <a:ext cx="50" cy="2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71" name="Rectangle 36"/>
          <p:cNvSpPr>
            <a:spLocks/>
          </p:cNvSpPr>
          <p:nvPr/>
        </p:nvSpPr>
        <p:spPr bwMode="auto">
          <a:xfrm>
            <a:off x="7156862" y="3433207"/>
            <a:ext cx="1070593" cy="120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 algn="ctr"/>
            <a:r>
              <a:rPr lang="en-US" sz="4800">
                <a:ea typeface="Gill Sans" charset="0"/>
                <a:cs typeface="Gill Sans" charset="0"/>
              </a:rPr>
              <a:t>A</a:t>
            </a:r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838200" y="-7406"/>
            <a:ext cx="10515600" cy="1325563"/>
          </a:xfrm>
        </p:spPr>
        <p:txBody>
          <a:bodyPr/>
          <a:lstStyle/>
          <a:p>
            <a:r>
              <a:rPr lang="en-US" dirty="0" smtClean="0"/>
              <a:t>The local model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026757" y="2399094"/>
                <a:ext cx="23545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757" y="2399094"/>
                <a:ext cx="235455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2619305" y="2413182"/>
                <a:ext cx="6125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305" y="2413182"/>
                <a:ext cx="61253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2402873" y="3748918"/>
                <a:ext cx="6208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873" y="3748918"/>
                <a:ext cx="62081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/>
              <p:cNvSpPr/>
              <p:nvPr/>
            </p:nvSpPr>
            <p:spPr>
              <a:xfrm>
                <a:off x="2901053" y="5407382"/>
                <a:ext cx="64293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053" y="5407382"/>
                <a:ext cx="64293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/>
              <p:cNvSpPr/>
              <p:nvPr/>
            </p:nvSpPr>
            <p:spPr>
              <a:xfrm>
                <a:off x="3833377" y="3535046"/>
                <a:ext cx="23710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377" y="3535046"/>
                <a:ext cx="237109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/>
              <p:cNvSpPr/>
              <p:nvPr/>
            </p:nvSpPr>
            <p:spPr>
              <a:xfrm>
                <a:off x="4054933" y="5400978"/>
                <a:ext cx="241534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933" y="5400978"/>
                <a:ext cx="2415341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142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4"/>
          <p:cNvSpPr>
            <a:spLocks/>
          </p:cNvSpPr>
          <p:nvPr/>
        </p:nvSpPr>
        <p:spPr bwMode="auto">
          <a:xfrm>
            <a:off x="6636433" y="3266155"/>
            <a:ext cx="2150109" cy="1525737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5455808" y="2345008"/>
            <a:ext cx="4448910" cy="89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 algn="ctr"/>
            <a:r>
              <a:rPr lang="en-US" sz="2000" dirty="0" smtClean="0">
                <a:ea typeface="Gill Sans" charset="0"/>
                <a:cs typeface="Gill Sans" charset="0"/>
              </a:rPr>
              <a:t>Analyzer (untrusted)</a:t>
            </a:r>
            <a:endParaRPr lang="en-US" sz="2000" dirty="0">
              <a:ea typeface="Gill Sans" charset="0"/>
              <a:cs typeface="Gill Sans" charset="0"/>
            </a:endParaRPr>
          </a:p>
        </p:txBody>
      </p:sp>
      <p:sp>
        <p:nvSpPr>
          <p:cNvPr id="59" name="Rectangle 6"/>
          <p:cNvSpPr>
            <a:spLocks/>
          </p:cNvSpPr>
          <p:nvPr/>
        </p:nvSpPr>
        <p:spPr bwMode="auto">
          <a:xfrm>
            <a:off x="1237771" y="1430612"/>
            <a:ext cx="2973871" cy="86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ea typeface="Gill Sans" charset="0"/>
                <a:cs typeface="Gill Sans" charset="0"/>
              </a:rPr>
              <a:t>Individuals</a:t>
            </a:r>
          </a:p>
        </p:txBody>
      </p:sp>
      <p:pic>
        <p:nvPicPr>
          <p:cNvPr id="64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358" y="4187703"/>
            <a:ext cx="142746" cy="77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Line 12"/>
          <p:cNvSpPr>
            <a:spLocks noChangeShapeType="1"/>
          </p:cNvSpPr>
          <p:nvPr/>
        </p:nvSpPr>
        <p:spPr bwMode="auto">
          <a:xfrm rot="10800000">
            <a:off x="3247170" y="2800064"/>
            <a:ext cx="3407106" cy="652631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6" name="Line 13"/>
          <p:cNvSpPr>
            <a:spLocks noChangeShapeType="1"/>
          </p:cNvSpPr>
          <p:nvPr/>
        </p:nvSpPr>
        <p:spPr bwMode="auto">
          <a:xfrm rot="10800000" flipV="1">
            <a:off x="3118709" y="4087492"/>
            <a:ext cx="3535567" cy="6966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7" name="Line 14"/>
          <p:cNvSpPr>
            <a:spLocks noChangeShapeType="1"/>
          </p:cNvSpPr>
          <p:nvPr/>
        </p:nvSpPr>
        <p:spPr bwMode="auto">
          <a:xfrm flipH="1">
            <a:off x="3683381" y="4624841"/>
            <a:ext cx="2970896" cy="971682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68" name="Group 21"/>
          <p:cNvGrpSpPr>
            <a:grpSpLocks/>
          </p:cNvGrpSpPr>
          <p:nvPr/>
        </p:nvGrpSpPr>
        <p:grpSpPr bwMode="auto">
          <a:xfrm>
            <a:off x="2372017" y="2386149"/>
            <a:ext cx="339021" cy="620874"/>
            <a:chOff x="0" y="0"/>
            <a:chExt cx="114" cy="222"/>
          </a:xfrm>
        </p:grpSpPr>
        <p:sp>
          <p:nvSpPr>
            <p:cNvPr id="92" name="Line 15"/>
            <p:cNvSpPr>
              <a:spLocks noChangeShapeType="1"/>
            </p:cNvSpPr>
            <p:nvPr/>
          </p:nvSpPr>
          <p:spPr bwMode="auto">
            <a:xfrm flipH="1">
              <a:off x="54" y="48"/>
              <a:ext cx="0" cy="11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3" name="Line 16"/>
            <p:cNvSpPr>
              <a:spLocks noChangeShapeType="1"/>
            </p:cNvSpPr>
            <p:nvPr/>
          </p:nvSpPr>
          <p:spPr bwMode="auto">
            <a:xfrm>
              <a:off x="52" y="148"/>
              <a:ext cx="62" cy="7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4" name="Line 17"/>
            <p:cNvSpPr>
              <a:spLocks noChangeShapeType="1"/>
            </p:cNvSpPr>
            <p:nvPr/>
          </p:nvSpPr>
          <p:spPr bwMode="auto">
            <a:xfrm flipH="1">
              <a:off x="0" y="152"/>
              <a:ext cx="52" cy="7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5" name="Line 18"/>
            <p:cNvSpPr>
              <a:spLocks noChangeShapeType="1"/>
            </p:cNvSpPr>
            <p:nvPr/>
          </p:nvSpPr>
          <p:spPr bwMode="auto">
            <a:xfrm>
              <a:off x="0" y="56"/>
              <a:ext cx="50" cy="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6" name="Oval 19"/>
            <p:cNvSpPr>
              <a:spLocks/>
            </p:cNvSpPr>
            <p:nvPr/>
          </p:nvSpPr>
          <p:spPr bwMode="auto">
            <a:xfrm>
              <a:off x="30" y="0"/>
              <a:ext cx="48" cy="48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7" name="Line 20"/>
            <p:cNvSpPr>
              <a:spLocks noChangeShapeType="1"/>
            </p:cNvSpPr>
            <p:nvPr/>
          </p:nvSpPr>
          <p:spPr bwMode="auto">
            <a:xfrm rot="10800000" flipH="1">
              <a:off x="56" y="60"/>
              <a:ext cx="50" cy="2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69" name="Group 28"/>
          <p:cNvGrpSpPr>
            <a:grpSpLocks/>
          </p:cNvGrpSpPr>
          <p:nvPr/>
        </p:nvGrpSpPr>
        <p:grpSpPr bwMode="auto">
          <a:xfrm>
            <a:off x="2153206" y="3719978"/>
            <a:ext cx="339021" cy="620876"/>
            <a:chOff x="0" y="0"/>
            <a:chExt cx="114" cy="222"/>
          </a:xfrm>
        </p:grpSpPr>
        <p:sp>
          <p:nvSpPr>
            <p:cNvPr id="86" name="Line 22"/>
            <p:cNvSpPr>
              <a:spLocks noChangeShapeType="1"/>
            </p:cNvSpPr>
            <p:nvPr/>
          </p:nvSpPr>
          <p:spPr bwMode="auto">
            <a:xfrm flipH="1">
              <a:off x="54" y="48"/>
              <a:ext cx="0" cy="11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7" name="Line 23"/>
            <p:cNvSpPr>
              <a:spLocks noChangeShapeType="1"/>
            </p:cNvSpPr>
            <p:nvPr/>
          </p:nvSpPr>
          <p:spPr bwMode="auto">
            <a:xfrm>
              <a:off x="52" y="148"/>
              <a:ext cx="62" cy="7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8" name="Line 24"/>
            <p:cNvSpPr>
              <a:spLocks noChangeShapeType="1"/>
            </p:cNvSpPr>
            <p:nvPr/>
          </p:nvSpPr>
          <p:spPr bwMode="auto">
            <a:xfrm flipH="1">
              <a:off x="0" y="152"/>
              <a:ext cx="52" cy="7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9" name="Line 25"/>
            <p:cNvSpPr>
              <a:spLocks noChangeShapeType="1"/>
            </p:cNvSpPr>
            <p:nvPr/>
          </p:nvSpPr>
          <p:spPr bwMode="auto">
            <a:xfrm>
              <a:off x="0" y="56"/>
              <a:ext cx="50" cy="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0" name="Oval 26"/>
            <p:cNvSpPr>
              <a:spLocks/>
            </p:cNvSpPr>
            <p:nvPr/>
          </p:nvSpPr>
          <p:spPr bwMode="auto">
            <a:xfrm>
              <a:off x="30" y="0"/>
              <a:ext cx="48" cy="48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1" name="Line 27"/>
            <p:cNvSpPr>
              <a:spLocks noChangeShapeType="1"/>
            </p:cNvSpPr>
            <p:nvPr/>
          </p:nvSpPr>
          <p:spPr bwMode="auto">
            <a:xfrm rot="10800000" flipH="1">
              <a:off x="56" y="60"/>
              <a:ext cx="50" cy="2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0" name="Group 35"/>
          <p:cNvGrpSpPr>
            <a:grpSpLocks/>
          </p:cNvGrpSpPr>
          <p:nvPr/>
        </p:nvGrpSpPr>
        <p:grpSpPr bwMode="auto">
          <a:xfrm>
            <a:off x="2670660" y="5372670"/>
            <a:ext cx="341996" cy="620876"/>
            <a:chOff x="0" y="0"/>
            <a:chExt cx="114" cy="222"/>
          </a:xfrm>
        </p:grpSpPr>
        <p:sp>
          <p:nvSpPr>
            <p:cNvPr id="80" name="Line 29"/>
            <p:cNvSpPr>
              <a:spLocks noChangeShapeType="1"/>
            </p:cNvSpPr>
            <p:nvPr/>
          </p:nvSpPr>
          <p:spPr bwMode="auto">
            <a:xfrm flipH="1">
              <a:off x="54" y="48"/>
              <a:ext cx="0" cy="11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1" name="Line 30"/>
            <p:cNvSpPr>
              <a:spLocks noChangeShapeType="1"/>
            </p:cNvSpPr>
            <p:nvPr/>
          </p:nvSpPr>
          <p:spPr bwMode="auto">
            <a:xfrm>
              <a:off x="52" y="148"/>
              <a:ext cx="62" cy="7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" name="Line 31"/>
            <p:cNvSpPr>
              <a:spLocks noChangeShapeType="1"/>
            </p:cNvSpPr>
            <p:nvPr/>
          </p:nvSpPr>
          <p:spPr bwMode="auto">
            <a:xfrm flipH="1">
              <a:off x="0" y="152"/>
              <a:ext cx="52" cy="7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" name="Line 32"/>
            <p:cNvSpPr>
              <a:spLocks noChangeShapeType="1"/>
            </p:cNvSpPr>
            <p:nvPr/>
          </p:nvSpPr>
          <p:spPr bwMode="auto">
            <a:xfrm>
              <a:off x="0" y="56"/>
              <a:ext cx="50" cy="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4" name="Oval 33"/>
            <p:cNvSpPr>
              <a:spLocks/>
            </p:cNvSpPr>
            <p:nvPr/>
          </p:nvSpPr>
          <p:spPr bwMode="auto">
            <a:xfrm>
              <a:off x="30" y="0"/>
              <a:ext cx="48" cy="48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" name="Line 34"/>
            <p:cNvSpPr>
              <a:spLocks noChangeShapeType="1"/>
            </p:cNvSpPr>
            <p:nvPr/>
          </p:nvSpPr>
          <p:spPr bwMode="auto">
            <a:xfrm rot="10800000" flipH="1">
              <a:off x="56" y="60"/>
              <a:ext cx="50" cy="2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71" name="Rectangle 36"/>
          <p:cNvSpPr>
            <a:spLocks/>
          </p:cNvSpPr>
          <p:nvPr/>
        </p:nvSpPr>
        <p:spPr bwMode="auto">
          <a:xfrm>
            <a:off x="7156862" y="3433207"/>
            <a:ext cx="1070593" cy="120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 anchor="ctr"/>
          <a:lstStyle/>
          <a:p>
            <a:pPr algn="ctr"/>
            <a:r>
              <a:rPr lang="en-US" sz="4800">
                <a:ea typeface="Gill Sans" charset="0"/>
                <a:cs typeface="Gill Sans" charset="0"/>
              </a:rPr>
              <a:t>A</a:t>
            </a:r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838200" y="-7406"/>
            <a:ext cx="10515600" cy="1325563"/>
          </a:xfrm>
        </p:spPr>
        <p:txBody>
          <a:bodyPr/>
          <a:lstStyle/>
          <a:p>
            <a:r>
              <a:rPr lang="en-US" dirty="0" smtClean="0"/>
              <a:t>The local model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026757" y="2399094"/>
                <a:ext cx="23545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757" y="2399094"/>
                <a:ext cx="235455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/>
              <p:cNvSpPr/>
              <p:nvPr/>
            </p:nvSpPr>
            <p:spPr>
              <a:xfrm>
                <a:off x="2619305" y="2413182"/>
                <a:ext cx="6125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305" y="2413182"/>
                <a:ext cx="61253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2402873" y="3748918"/>
                <a:ext cx="6208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873" y="3748918"/>
                <a:ext cx="62081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/>
              <p:cNvSpPr/>
              <p:nvPr/>
            </p:nvSpPr>
            <p:spPr>
              <a:xfrm>
                <a:off x="2901053" y="5407382"/>
                <a:ext cx="64293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053" y="5407382"/>
                <a:ext cx="64293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/>
              <p:cNvSpPr/>
              <p:nvPr/>
            </p:nvSpPr>
            <p:spPr>
              <a:xfrm>
                <a:off x="3833377" y="3535046"/>
                <a:ext cx="23710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377" y="3535046"/>
                <a:ext cx="237109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/>
              <p:cNvSpPr/>
              <p:nvPr/>
            </p:nvSpPr>
            <p:spPr>
              <a:xfrm>
                <a:off x="4054933" y="5400978"/>
                <a:ext cx="241534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933" y="5400978"/>
                <a:ext cx="2415341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172076" y="4746930"/>
                <a:ext cx="146339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</a:rPr>
                  <a:t>?</a:t>
                </a:r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076" y="4746930"/>
                <a:ext cx="1463391" cy="707886"/>
              </a:xfrm>
              <a:prstGeom prst="rect">
                <a:avLst/>
              </a:prstGeom>
              <a:blipFill>
                <a:blip r:embed="rId10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799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Real Problem</a:t>
            </a:r>
          </a:p>
        </p:txBody>
      </p:sp>
      <p:sp>
        <p:nvSpPr>
          <p:cNvPr id="7229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828800" y="1295400"/>
            <a:ext cx="35814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Typical examples:</a:t>
            </a:r>
          </a:p>
          <a:p>
            <a:r>
              <a:rPr lang="en-US" dirty="0"/>
              <a:t>Census</a:t>
            </a:r>
          </a:p>
          <a:p>
            <a:r>
              <a:rPr lang="en-US" dirty="0"/>
              <a:t>Civic archives </a:t>
            </a:r>
          </a:p>
          <a:p>
            <a:r>
              <a:rPr lang="en-US" dirty="0"/>
              <a:t>Medical records</a:t>
            </a:r>
          </a:p>
          <a:p>
            <a:r>
              <a:rPr lang="en-US" dirty="0"/>
              <a:t>Search information</a:t>
            </a:r>
          </a:p>
          <a:p>
            <a:r>
              <a:rPr lang="en-US" dirty="0"/>
              <a:t>Communication logs</a:t>
            </a:r>
          </a:p>
          <a:p>
            <a:r>
              <a:rPr lang="en-US" dirty="0"/>
              <a:t>Social networks</a:t>
            </a:r>
          </a:p>
          <a:p>
            <a:r>
              <a:rPr lang="en-US" dirty="0"/>
              <a:t>Genetic databases</a:t>
            </a:r>
          </a:p>
          <a:p>
            <a:r>
              <a:rPr lang="en-US" dirty="0"/>
              <a:t>…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0210800" y="6561139"/>
            <a:ext cx="457200" cy="274637"/>
          </a:xfrm>
          <a:prstGeom prst="rect">
            <a:avLst/>
          </a:prstGeom>
        </p:spPr>
        <p:txBody>
          <a:bodyPr>
            <a:normAutofit/>
          </a:bodyPr>
          <a:lstStyle/>
          <a:p>
            <a:fld id="{53782C59-8367-492D-A88F-3089BEADF05D}" type="slidenum">
              <a:rPr lang="he-IL"/>
              <a:pPr/>
              <a:t>4</a:t>
            </a:fld>
            <a:endParaRPr lang="en-US"/>
          </a:p>
        </p:txBody>
      </p:sp>
      <p:sp>
        <p:nvSpPr>
          <p:cNvPr id="72294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57800" y="1277938"/>
            <a:ext cx="3962400" cy="5283200"/>
          </a:xfrm>
          <a:noFill/>
          <a:ln w="25400">
            <a:noFill/>
            <a:round/>
          </a:ln>
          <a:effectLst/>
          <a:scene3d>
            <a:camera prst="orthographicFront"/>
            <a:lightRig rig="balanced" dir="t"/>
          </a:scene3d>
          <a:sp3d prstMaterial="metal"/>
        </p:spPr>
        <p:txBody>
          <a:bodyPr>
            <a:normAutofit/>
          </a:bodyPr>
          <a:lstStyle/>
          <a:p>
            <a:pPr marL="319088" indent="-144463">
              <a:buNone/>
            </a:pPr>
            <a:r>
              <a:rPr lang="en-US" dirty="0">
                <a:solidFill>
                  <a:srgbClr val="FF0000"/>
                </a:solidFill>
              </a:rPr>
              <a:t>Benefits:</a:t>
            </a:r>
          </a:p>
          <a:p>
            <a:pPr marL="534988" indent="-360363"/>
            <a:r>
              <a:rPr lang="en-US" dirty="0"/>
              <a:t>New discoveries</a:t>
            </a:r>
          </a:p>
          <a:p>
            <a:pPr marL="534988" indent="-360363"/>
            <a:r>
              <a:rPr lang="en-US" dirty="0"/>
              <a:t>Improved medical care</a:t>
            </a:r>
          </a:p>
          <a:p>
            <a:pPr marL="534988" indent="-360363"/>
            <a:r>
              <a:rPr lang="en-US" dirty="0"/>
              <a:t>National security</a:t>
            </a:r>
          </a:p>
          <a:p>
            <a:pPr algn="l" rtl="0"/>
            <a:endParaRPr lang="en-US" dirty="0"/>
          </a:p>
        </p:txBody>
      </p:sp>
      <p:sp>
        <p:nvSpPr>
          <p:cNvPr id="6" name="Text Box 68"/>
          <p:cNvSpPr txBox="1">
            <a:spLocks noChangeArrowheads="1"/>
          </p:cNvSpPr>
          <p:nvPr/>
        </p:nvSpPr>
        <p:spPr bwMode="auto">
          <a:xfrm>
            <a:off x="8229601" y="3288268"/>
            <a:ext cx="891857" cy="3693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privacy</a:t>
            </a:r>
            <a:endParaRPr lang="en-US" baseline="-25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Text Box 69"/>
          <p:cNvSpPr txBox="1">
            <a:spLocks noChangeArrowheads="1"/>
          </p:cNvSpPr>
          <p:nvPr/>
        </p:nvSpPr>
        <p:spPr bwMode="auto">
          <a:xfrm>
            <a:off x="9220200" y="2895600"/>
            <a:ext cx="1219200" cy="3693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discoveries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8392794" y="3376613"/>
            <a:ext cx="1843088" cy="746125"/>
            <a:chOff x="2439" y="1878"/>
            <a:chExt cx="1161" cy="470"/>
          </a:xfrm>
        </p:grpSpPr>
        <p:grpSp>
          <p:nvGrpSpPr>
            <p:cNvPr id="9" name="Group 71"/>
            <p:cNvGrpSpPr>
              <a:grpSpLocks/>
            </p:cNvGrpSpPr>
            <p:nvPr/>
          </p:nvGrpSpPr>
          <p:grpSpPr bwMode="auto">
            <a:xfrm>
              <a:off x="3118" y="1878"/>
              <a:ext cx="482" cy="386"/>
              <a:chOff x="4377" y="1995"/>
              <a:chExt cx="482" cy="386"/>
            </a:xfrm>
          </p:grpSpPr>
          <p:sp>
            <p:nvSpPr>
              <p:cNvPr id="17" name="Freeform 72"/>
              <p:cNvSpPr>
                <a:spLocks/>
              </p:cNvSpPr>
              <p:nvPr/>
            </p:nvSpPr>
            <p:spPr bwMode="auto">
              <a:xfrm>
                <a:off x="4398" y="1995"/>
                <a:ext cx="453" cy="167"/>
              </a:xfrm>
              <a:custGeom>
                <a:avLst/>
                <a:gdLst/>
                <a:ahLst/>
                <a:cxnLst>
                  <a:cxn ang="0">
                    <a:pos x="544" y="45"/>
                  </a:cxn>
                  <a:cxn ang="0">
                    <a:pos x="496" y="38"/>
                  </a:cxn>
                  <a:cxn ang="0">
                    <a:pos x="437" y="34"/>
                  </a:cxn>
                  <a:cxn ang="0">
                    <a:pos x="388" y="36"/>
                  </a:cxn>
                  <a:cxn ang="0">
                    <a:pos x="336" y="42"/>
                  </a:cxn>
                  <a:cxn ang="0">
                    <a:pos x="289" y="51"/>
                  </a:cxn>
                  <a:cxn ang="0">
                    <a:pos x="239" y="62"/>
                  </a:cxn>
                  <a:cxn ang="0">
                    <a:pos x="192" y="78"/>
                  </a:cxn>
                  <a:cxn ang="0">
                    <a:pos x="146" y="97"/>
                  </a:cxn>
                  <a:cxn ang="0">
                    <a:pos x="97" y="121"/>
                  </a:cxn>
                  <a:cxn ang="0">
                    <a:pos x="57" y="173"/>
                  </a:cxn>
                  <a:cxn ang="0">
                    <a:pos x="87" y="220"/>
                  </a:cxn>
                  <a:cxn ang="0">
                    <a:pos x="154" y="249"/>
                  </a:cxn>
                  <a:cxn ang="0">
                    <a:pos x="245" y="262"/>
                  </a:cxn>
                  <a:cxn ang="0">
                    <a:pos x="350" y="268"/>
                  </a:cxn>
                  <a:cxn ang="0">
                    <a:pos x="454" y="266"/>
                  </a:cxn>
                  <a:cxn ang="0">
                    <a:pos x="553" y="260"/>
                  </a:cxn>
                  <a:cxn ang="0">
                    <a:pos x="635" y="251"/>
                  </a:cxn>
                  <a:cxn ang="0">
                    <a:pos x="688" y="243"/>
                  </a:cxn>
                  <a:cxn ang="0">
                    <a:pos x="745" y="237"/>
                  </a:cxn>
                  <a:cxn ang="0">
                    <a:pos x="802" y="222"/>
                  </a:cxn>
                  <a:cxn ang="0">
                    <a:pos x="844" y="190"/>
                  </a:cxn>
                  <a:cxn ang="0">
                    <a:pos x="840" y="139"/>
                  </a:cxn>
                  <a:cxn ang="0">
                    <a:pos x="783" y="112"/>
                  </a:cxn>
                  <a:cxn ang="0">
                    <a:pos x="743" y="102"/>
                  </a:cxn>
                  <a:cxn ang="0">
                    <a:pos x="684" y="95"/>
                  </a:cxn>
                  <a:cxn ang="0">
                    <a:pos x="648" y="78"/>
                  </a:cxn>
                  <a:cxn ang="0">
                    <a:pos x="686" y="61"/>
                  </a:cxn>
                  <a:cxn ang="0">
                    <a:pos x="726" y="62"/>
                  </a:cxn>
                  <a:cxn ang="0">
                    <a:pos x="772" y="68"/>
                  </a:cxn>
                  <a:cxn ang="0">
                    <a:pos x="814" y="78"/>
                  </a:cxn>
                  <a:cxn ang="0">
                    <a:pos x="878" y="120"/>
                  </a:cxn>
                  <a:cxn ang="0">
                    <a:pos x="907" y="173"/>
                  </a:cxn>
                  <a:cxn ang="0">
                    <a:pos x="901" y="217"/>
                  </a:cxn>
                  <a:cxn ang="0">
                    <a:pos x="857" y="264"/>
                  </a:cxn>
                  <a:cxn ang="0">
                    <a:pos x="779" y="298"/>
                  </a:cxn>
                  <a:cxn ang="0">
                    <a:pos x="684" y="319"/>
                  </a:cxn>
                  <a:cxn ang="0">
                    <a:pos x="578" y="329"/>
                  </a:cxn>
                  <a:cxn ang="0">
                    <a:pos x="469" y="334"/>
                  </a:cxn>
                  <a:cxn ang="0">
                    <a:pos x="378" y="333"/>
                  </a:cxn>
                  <a:cxn ang="0">
                    <a:pos x="310" y="333"/>
                  </a:cxn>
                  <a:cxn ang="0">
                    <a:pos x="264" y="329"/>
                  </a:cxn>
                  <a:cxn ang="0">
                    <a:pos x="218" y="327"/>
                  </a:cxn>
                  <a:cxn ang="0">
                    <a:pos x="175" y="321"/>
                  </a:cxn>
                  <a:cxn ang="0">
                    <a:pos x="131" y="312"/>
                  </a:cxn>
                  <a:cxn ang="0">
                    <a:pos x="85" y="294"/>
                  </a:cxn>
                  <a:cxn ang="0">
                    <a:pos x="19" y="237"/>
                  </a:cxn>
                  <a:cxn ang="0">
                    <a:pos x="0" y="178"/>
                  </a:cxn>
                  <a:cxn ang="0">
                    <a:pos x="21" y="121"/>
                  </a:cxn>
                  <a:cxn ang="0">
                    <a:pos x="62" y="76"/>
                  </a:cxn>
                  <a:cxn ang="0">
                    <a:pos x="118" y="45"/>
                  </a:cxn>
                  <a:cxn ang="0">
                    <a:pos x="175" y="24"/>
                  </a:cxn>
                  <a:cxn ang="0">
                    <a:pos x="232" y="9"/>
                  </a:cxn>
                  <a:cxn ang="0">
                    <a:pos x="289" y="2"/>
                  </a:cxn>
                  <a:cxn ang="0">
                    <a:pos x="346" y="0"/>
                  </a:cxn>
                  <a:cxn ang="0">
                    <a:pos x="405" y="0"/>
                  </a:cxn>
                  <a:cxn ang="0">
                    <a:pos x="464" y="5"/>
                  </a:cxn>
                  <a:cxn ang="0">
                    <a:pos x="521" y="13"/>
                  </a:cxn>
                  <a:cxn ang="0">
                    <a:pos x="576" y="19"/>
                  </a:cxn>
                  <a:cxn ang="0">
                    <a:pos x="604" y="42"/>
                  </a:cxn>
                </a:cxnLst>
                <a:rect l="0" t="0" r="r" b="b"/>
                <a:pathLst>
                  <a:path w="907" h="334">
                    <a:moveTo>
                      <a:pt x="593" y="51"/>
                    </a:moveTo>
                    <a:lnTo>
                      <a:pt x="583" y="51"/>
                    </a:lnTo>
                    <a:lnTo>
                      <a:pt x="576" y="51"/>
                    </a:lnTo>
                    <a:lnTo>
                      <a:pt x="568" y="49"/>
                    </a:lnTo>
                    <a:lnTo>
                      <a:pt x="561" y="49"/>
                    </a:lnTo>
                    <a:lnTo>
                      <a:pt x="555" y="47"/>
                    </a:lnTo>
                    <a:lnTo>
                      <a:pt x="553" y="47"/>
                    </a:lnTo>
                    <a:lnTo>
                      <a:pt x="547" y="45"/>
                    </a:lnTo>
                    <a:lnTo>
                      <a:pt x="544" y="45"/>
                    </a:lnTo>
                    <a:lnTo>
                      <a:pt x="536" y="43"/>
                    </a:lnTo>
                    <a:lnTo>
                      <a:pt x="526" y="43"/>
                    </a:lnTo>
                    <a:lnTo>
                      <a:pt x="523" y="42"/>
                    </a:lnTo>
                    <a:lnTo>
                      <a:pt x="519" y="42"/>
                    </a:lnTo>
                    <a:lnTo>
                      <a:pt x="513" y="42"/>
                    </a:lnTo>
                    <a:lnTo>
                      <a:pt x="509" y="42"/>
                    </a:lnTo>
                    <a:lnTo>
                      <a:pt x="504" y="40"/>
                    </a:lnTo>
                    <a:lnTo>
                      <a:pt x="502" y="40"/>
                    </a:lnTo>
                    <a:lnTo>
                      <a:pt x="496" y="38"/>
                    </a:lnTo>
                    <a:lnTo>
                      <a:pt x="492" y="38"/>
                    </a:lnTo>
                    <a:lnTo>
                      <a:pt x="483" y="36"/>
                    </a:lnTo>
                    <a:lnTo>
                      <a:pt x="475" y="36"/>
                    </a:lnTo>
                    <a:lnTo>
                      <a:pt x="466" y="36"/>
                    </a:lnTo>
                    <a:lnTo>
                      <a:pt x="460" y="36"/>
                    </a:lnTo>
                    <a:lnTo>
                      <a:pt x="454" y="36"/>
                    </a:lnTo>
                    <a:lnTo>
                      <a:pt x="448" y="36"/>
                    </a:lnTo>
                    <a:lnTo>
                      <a:pt x="441" y="34"/>
                    </a:lnTo>
                    <a:lnTo>
                      <a:pt x="437" y="34"/>
                    </a:lnTo>
                    <a:lnTo>
                      <a:pt x="431" y="34"/>
                    </a:lnTo>
                    <a:lnTo>
                      <a:pt x="426" y="34"/>
                    </a:lnTo>
                    <a:lnTo>
                      <a:pt x="420" y="34"/>
                    </a:lnTo>
                    <a:lnTo>
                      <a:pt x="414" y="36"/>
                    </a:lnTo>
                    <a:lnTo>
                      <a:pt x="409" y="36"/>
                    </a:lnTo>
                    <a:lnTo>
                      <a:pt x="405" y="36"/>
                    </a:lnTo>
                    <a:lnTo>
                      <a:pt x="397" y="36"/>
                    </a:lnTo>
                    <a:lnTo>
                      <a:pt x="393" y="36"/>
                    </a:lnTo>
                    <a:lnTo>
                      <a:pt x="388" y="36"/>
                    </a:lnTo>
                    <a:lnTo>
                      <a:pt x="382" y="36"/>
                    </a:lnTo>
                    <a:lnTo>
                      <a:pt x="376" y="38"/>
                    </a:lnTo>
                    <a:lnTo>
                      <a:pt x="371" y="38"/>
                    </a:lnTo>
                    <a:lnTo>
                      <a:pt x="365" y="38"/>
                    </a:lnTo>
                    <a:lnTo>
                      <a:pt x="359" y="38"/>
                    </a:lnTo>
                    <a:lnTo>
                      <a:pt x="353" y="40"/>
                    </a:lnTo>
                    <a:lnTo>
                      <a:pt x="348" y="40"/>
                    </a:lnTo>
                    <a:lnTo>
                      <a:pt x="342" y="40"/>
                    </a:lnTo>
                    <a:lnTo>
                      <a:pt x="336" y="42"/>
                    </a:lnTo>
                    <a:lnTo>
                      <a:pt x="331" y="42"/>
                    </a:lnTo>
                    <a:lnTo>
                      <a:pt x="327" y="42"/>
                    </a:lnTo>
                    <a:lnTo>
                      <a:pt x="319" y="42"/>
                    </a:lnTo>
                    <a:lnTo>
                      <a:pt x="315" y="43"/>
                    </a:lnTo>
                    <a:lnTo>
                      <a:pt x="310" y="45"/>
                    </a:lnTo>
                    <a:lnTo>
                      <a:pt x="304" y="47"/>
                    </a:lnTo>
                    <a:lnTo>
                      <a:pt x="300" y="47"/>
                    </a:lnTo>
                    <a:lnTo>
                      <a:pt x="293" y="51"/>
                    </a:lnTo>
                    <a:lnTo>
                      <a:pt x="289" y="51"/>
                    </a:lnTo>
                    <a:lnTo>
                      <a:pt x="283" y="51"/>
                    </a:lnTo>
                    <a:lnTo>
                      <a:pt x="277" y="53"/>
                    </a:lnTo>
                    <a:lnTo>
                      <a:pt x="272" y="55"/>
                    </a:lnTo>
                    <a:lnTo>
                      <a:pt x="266" y="55"/>
                    </a:lnTo>
                    <a:lnTo>
                      <a:pt x="262" y="57"/>
                    </a:lnTo>
                    <a:lnTo>
                      <a:pt x="256" y="59"/>
                    </a:lnTo>
                    <a:lnTo>
                      <a:pt x="249" y="61"/>
                    </a:lnTo>
                    <a:lnTo>
                      <a:pt x="245" y="61"/>
                    </a:lnTo>
                    <a:lnTo>
                      <a:pt x="239" y="62"/>
                    </a:lnTo>
                    <a:lnTo>
                      <a:pt x="234" y="62"/>
                    </a:lnTo>
                    <a:lnTo>
                      <a:pt x="230" y="64"/>
                    </a:lnTo>
                    <a:lnTo>
                      <a:pt x="222" y="66"/>
                    </a:lnTo>
                    <a:lnTo>
                      <a:pt x="218" y="68"/>
                    </a:lnTo>
                    <a:lnTo>
                      <a:pt x="215" y="70"/>
                    </a:lnTo>
                    <a:lnTo>
                      <a:pt x="207" y="72"/>
                    </a:lnTo>
                    <a:lnTo>
                      <a:pt x="203" y="74"/>
                    </a:lnTo>
                    <a:lnTo>
                      <a:pt x="197" y="78"/>
                    </a:lnTo>
                    <a:lnTo>
                      <a:pt x="192" y="78"/>
                    </a:lnTo>
                    <a:lnTo>
                      <a:pt x="188" y="80"/>
                    </a:lnTo>
                    <a:lnTo>
                      <a:pt x="180" y="82"/>
                    </a:lnTo>
                    <a:lnTo>
                      <a:pt x="177" y="83"/>
                    </a:lnTo>
                    <a:lnTo>
                      <a:pt x="171" y="85"/>
                    </a:lnTo>
                    <a:lnTo>
                      <a:pt x="167" y="87"/>
                    </a:lnTo>
                    <a:lnTo>
                      <a:pt x="161" y="91"/>
                    </a:lnTo>
                    <a:lnTo>
                      <a:pt x="156" y="93"/>
                    </a:lnTo>
                    <a:lnTo>
                      <a:pt x="152" y="95"/>
                    </a:lnTo>
                    <a:lnTo>
                      <a:pt x="146" y="97"/>
                    </a:lnTo>
                    <a:lnTo>
                      <a:pt x="140" y="99"/>
                    </a:lnTo>
                    <a:lnTo>
                      <a:pt x="137" y="102"/>
                    </a:lnTo>
                    <a:lnTo>
                      <a:pt x="131" y="102"/>
                    </a:lnTo>
                    <a:lnTo>
                      <a:pt x="127" y="106"/>
                    </a:lnTo>
                    <a:lnTo>
                      <a:pt x="121" y="108"/>
                    </a:lnTo>
                    <a:lnTo>
                      <a:pt x="118" y="112"/>
                    </a:lnTo>
                    <a:lnTo>
                      <a:pt x="110" y="114"/>
                    </a:lnTo>
                    <a:lnTo>
                      <a:pt x="104" y="118"/>
                    </a:lnTo>
                    <a:lnTo>
                      <a:pt x="97" y="121"/>
                    </a:lnTo>
                    <a:lnTo>
                      <a:pt x="93" y="125"/>
                    </a:lnTo>
                    <a:lnTo>
                      <a:pt x="85" y="129"/>
                    </a:lnTo>
                    <a:lnTo>
                      <a:pt x="80" y="137"/>
                    </a:lnTo>
                    <a:lnTo>
                      <a:pt x="74" y="140"/>
                    </a:lnTo>
                    <a:lnTo>
                      <a:pt x="70" y="146"/>
                    </a:lnTo>
                    <a:lnTo>
                      <a:pt x="66" y="154"/>
                    </a:lnTo>
                    <a:lnTo>
                      <a:pt x="62" y="159"/>
                    </a:lnTo>
                    <a:lnTo>
                      <a:pt x="59" y="165"/>
                    </a:lnTo>
                    <a:lnTo>
                      <a:pt x="57" y="173"/>
                    </a:lnTo>
                    <a:lnTo>
                      <a:pt x="57" y="180"/>
                    </a:lnTo>
                    <a:lnTo>
                      <a:pt x="57" y="186"/>
                    </a:lnTo>
                    <a:lnTo>
                      <a:pt x="61" y="194"/>
                    </a:lnTo>
                    <a:lnTo>
                      <a:pt x="66" y="199"/>
                    </a:lnTo>
                    <a:lnTo>
                      <a:pt x="66" y="205"/>
                    </a:lnTo>
                    <a:lnTo>
                      <a:pt x="72" y="209"/>
                    </a:lnTo>
                    <a:lnTo>
                      <a:pt x="78" y="213"/>
                    </a:lnTo>
                    <a:lnTo>
                      <a:pt x="83" y="217"/>
                    </a:lnTo>
                    <a:lnTo>
                      <a:pt x="87" y="220"/>
                    </a:lnTo>
                    <a:lnTo>
                      <a:pt x="93" y="224"/>
                    </a:lnTo>
                    <a:lnTo>
                      <a:pt x="100" y="228"/>
                    </a:lnTo>
                    <a:lnTo>
                      <a:pt x="106" y="234"/>
                    </a:lnTo>
                    <a:lnTo>
                      <a:pt x="114" y="234"/>
                    </a:lnTo>
                    <a:lnTo>
                      <a:pt x="119" y="237"/>
                    </a:lnTo>
                    <a:lnTo>
                      <a:pt x="127" y="241"/>
                    </a:lnTo>
                    <a:lnTo>
                      <a:pt x="137" y="243"/>
                    </a:lnTo>
                    <a:lnTo>
                      <a:pt x="144" y="247"/>
                    </a:lnTo>
                    <a:lnTo>
                      <a:pt x="154" y="249"/>
                    </a:lnTo>
                    <a:lnTo>
                      <a:pt x="163" y="251"/>
                    </a:lnTo>
                    <a:lnTo>
                      <a:pt x="173" y="253"/>
                    </a:lnTo>
                    <a:lnTo>
                      <a:pt x="182" y="255"/>
                    </a:lnTo>
                    <a:lnTo>
                      <a:pt x="192" y="256"/>
                    </a:lnTo>
                    <a:lnTo>
                      <a:pt x="201" y="258"/>
                    </a:lnTo>
                    <a:lnTo>
                      <a:pt x="213" y="260"/>
                    </a:lnTo>
                    <a:lnTo>
                      <a:pt x="222" y="260"/>
                    </a:lnTo>
                    <a:lnTo>
                      <a:pt x="232" y="262"/>
                    </a:lnTo>
                    <a:lnTo>
                      <a:pt x="245" y="262"/>
                    </a:lnTo>
                    <a:lnTo>
                      <a:pt x="256" y="264"/>
                    </a:lnTo>
                    <a:lnTo>
                      <a:pt x="266" y="266"/>
                    </a:lnTo>
                    <a:lnTo>
                      <a:pt x="277" y="266"/>
                    </a:lnTo>
                    <a:lnTo>
                      <a:pt x="291" y="268"/>
                    </a:lnTo>
                    <a:lnTo>
                      <a:pt x="300" y="268"/>
                    </a:lnTo>
                    <a:lnTo>
                      <a:pt x="313" y="268"/>
                    </a:lnTo>
                    <a:lnTo>
                      <a:pt x="325" y="268"/>
                    </a:lnTo>
                    <a:lnTo>
                      <a:pt x="336" y="268"/>
                    </a:lnTo>
                    <a:lnTo>
                      <a:pt x="350" y="268"/>
                    </a:lnTo>
                    <a:lnTo>
                      <a:pt x="361" y="268"/>
                    </a:lnTo>
                    <a:lnTo>
                      <a:pt x="372" y="268"/>
                    </a:lnTo>
                    <a:lnTo>
                      <a:pt x="384" y="268"/>
                    </a:lnTo>
                    <a:lnTo>
                      <a:pt x="397" y="268"/>
                    </a:lnTo>
                    <a:lnTo>
                      <a:pt x="407" y="268"/>
                    </a:lnTo>
                    <a:lnTo>
                      <a:pt x="418" y="268"/>
                    </a:lnTo>
                    <a:lnTo>
                      <a:pt x="431" y="268"/>
                    </a:lnTo>
                    <a:lnTo>
                      <a:pt x="443" y="268"/>
                    </a:lnTo>
                    <a:lnTo>
                      <a:pt x="454" y="266"/>
                    </a:lnTo>
                    <a:lnTo>
                      <a:pt x="466" y="266"/>
                    </a:lnTo>
                    <a:lnTo>
                      <a:pt x="477" y="264"/>
                    </a:lnTo>
                    <a:lnTo>
                      <a:pt x="488" y="264"/>
                    </a:lnTo>
                    <a:lnTo>
                      <a:pt x="500" y="262"/>
                    </a:lnTo>
                    <a:lnTo>
                      <a:pt x="509" y="262"/>
                    </a:lnTo>
                    <a:lnTo>
                      <a:pt x="521" y="260"/>
                    </a:lnTo>
                    <a:lnTo>
                      <a:pt x="534" y="260"/>
                    </a:lnTo>
                    <a:lnTo>
                      <a:pt x="544" y="260"/>
                    </a:lnTo>
                    <a:lnTo>
                      <a:pt x="553" y="260"/>
                    </a:lnTo>
                    <a:lnTo>
                      <a:pt x="563" y="258"/>
                    </a:lnTo>
                    <a:lnTo>
                      <a:pt x="574" y="258"/>
                    </a:lnTo>
                    <a:lnTo>
                      <a:pt x="582" y="256"/>
                    </a:lnTo>
                    <a:lnTo>
                      <a:pt x="591" y="256"/>
                    </a:lnTo>
                    <a:lnTo>
                      <a:pt x="601" y="255"/>
                    </a:lnTo>
                    <a:lnTo>
                      <a:pt x="610" y="255"/>
                    </a:lnTo>
                    <a:lnTo>
                      <a:pt x="618" y="253"/>
                    </a:lnTo>
                    <a:lnTo>
                      <a:pt x="627" y="251"/>
                    </a:lnTo>
                    <a:lnTo>
                      <a:pt x="635" y="251"/>
                    </a:lnTo>
                    <a:lnTo>
                      <a:pt x="642" y="251"/>
                    </a:lnTo>
                    <a:lnTo>
                      <a:pt x="648" y="249"/>
                    </a:lnTo>
                    <a:lnTo>
                      <a:pt x="658" y="249"/>
                    </a:lnTo>
                    <a:lnTo>
                      <a:pt x="663" y="247"/>
                    </a:lnTo>
                    <a:lnTo>
                      <a:pt x="669" y="247"/>
                    </a:lnTo>
                    <a:lnTo>
                      <a:pt x="675" y="245"/>
                    </a:lnTo>
                    <a:lnTo>
                      <a:pt x="679" y="245"/>
                    </a:lnTo>
                    <a:lnTo>
                      <a:pt x="684" y="243"/>
                    </a:lnTo>
                    <a:lnTo>
                      <a:pt x="688" y="243"/>
                    </a:lnTo>
                    <a:lnTo>
                      <a:pt x="692" y="243"/>
                    </a:lnTo>
                    <a:lnTo>
                      <a:pt x="700" y="243"/>
                    </a:lnTo>
                    <a:lnTo>
                      <a:pt x="705" y="243"/>
                    </a:lnTo>
                    <a:lnTo>
                      <a:pt x="713" y="243"/>
                    </a:lnTo>
                    <a:lnTo>
                      <a:pt x="719" y="241"/>
                    </a:lnTo>
                    <a:lnTo>
                      <a:pt x="724" y="241"/>
                    </a:lnTo>
                    <a:lnTo>
                      <a:pt x="730" y="239"/>
                    </a:lnTo>
                    <a:lnTo>
                      <a:pt x="738" y="239"/>
                    </a:lnTo>
                    <a:lnTo>
                      <a:pt x="745" y="237"/>
                    </a:lnTo>
                    <a:lnTo>
                      <a:pt x="751" y="236"/>
                    </a:lnTo>
                    <a:lnTo>
                      <a:pt x="758" y="236"/>
                    </a:lnTo>
                    <a:lnTo>
                      <a:pt x="764" y="234"/>
                    </a:lnTo>
                    <a:lnTo>
                      <a:pt x="770" y="234"/>
                    </a:lnTo>
                    <a:lnTo>
                      <a:pt x="777" y="232"/>
                    </a:lnTo>
                    <a:lnTo>
                      <a:pt x="783" y="228"/>
                    </a:lnTo>
                    <a:lnTo>
                      <a:pt x="791" y="226"/>
                    </a:lnTo>
                    <a:lnTo>
                      <a:pt x="796" y="224"/>
                    </a:lnTo>
                    <a:lnTo>
                      <a:pt x="802" y="222"/>
                    </a:lnTo>
                    <a:lnTo>
                      <a:pt x="808" y="220"/>
                    </a:lnTo>
                    <a:lnTo>
                      <a:pt x="814" y="217"/>
                    </a:lnTo>
                    <a:lnTo>
                      <a:pt x="819" y="215"/>
                    </a:lnTo>
                    <a:lnTo>
                      <a:pt x="823" y="211"/>
                    </a:lnTo>
                    <a:lnTo>
                      <a:pt x="829" y="207"/>
                    </a:lnTo>
                    <a:lnTo>
                      <a:pt x="833" y="203"/>
                    </a:lnTo>
                    <a:lnTo>
                      <a:pt x="836" y="199"/>
                    </a:lnTo>
                    <a:lnTo>
                      <a:pt x="840" y="196"/>
                    </a:lnTo>
                    <a:lnTo>
                      <a:pt x="844" y="190"/>
                    </a:lnTo>
                    <a:lnTo>
                      <a:pt x="848" y="186"/>
                    </a:lnTo>
                    <a:lnTo>
                      <a:pt x="850" y="177"/>
                    </a:lnTo>
                    <a:lnTo>
                      <a:pt x="852" y="171"/>
                    </a:lnTo>
                    <a:lnTo>
                      <a:pt x="852" y="163"/>
                    </a:lnTo>
                    <a:lnTo>
                      <a:pt x="852" y="158"/>
                    </a:lnTo>
                    <a:lnTo>
                      <a:pt x="850" y="152"/>
                    </a:lnTo>
                    <a:lnTo>
                      <a:pt x="848" y="146"/>
                    </a:lnTo>
                    <a:lnTo>
                      <a:pt x="846" y="140"/>
                    </a:lnTo>
                    <a:lnTo>
                      <a:pt x="840" y="139"/>
                    </a:lnTo>
                    <a:lnTo>
                      <a:pt x="836" y="133"/>
                    </a:lnTo>
                    <a:lnTo>
                      <a:pt x="831" y="129"/>
                    </a:lnTo>
                    <a:lnTo>
                      <a:pt x="823" y="125"/>
                    </a:lnTo>
                    <a:lnTo>
                      <a:pt x="817" y="121"/>
                    </a:lnTo>
                    <a:lnTo>
                      <a:pt x="810" y="120"/>
                    </a:lnTo>
                    <a:lnTo>
                      <a:pt x="802" y="116"/>
                    </a:lnTo>
                    <a:lnTo>
                      <a:pt x="795" y="114"/>
                    </a:lnTo>
                    <a:lnTo>
                      <a:pt x="787" y="112"/>
                    </a:lnTo>
                    <a:lnTo>
                      <a:pt x="783" y="112"/>
                    </a:lnTo>
                    <a:lnTo>
                      <a:pt x="779" y="110"/>
                    </a:lnTo>
                    <a:lnTo>
                      <a:pt x="772" y="108"/>
                    </a:lnTo>
                    <a:lnTo>
                      <a:pt x="770" y="108"/>
                    </a:lnTo>
                    <a:lnTo>
                      <a:pt x="764" y="106"/>
                    </a:lnTo>
                    <a:lnTo>
                      <a:pt x="762" y="104"/>
                    </a:lnTo>
                    <a:lnTo>
                      <a:pt x="757" y="104"/>
                    </a:lnTo>
                    <a:lnTo>
                      <a:pt x="753" y="104"/>
                    </a:lnTo>
                    <a:lnTo>
                      <a:pt x="747" y="102"/>
                    </a:lnTo>
                    <a:lnTo>
                      <a:pt x="743" y="102"/>
                    </a:lnTo>
                    <a:lnTo>
                      <a:pt x="738" y="102"/>
                    </a:lnTo>
                    <a:lnTo>
                      <a:pt x="736" y="102"/>
                    </a:lnTo>
                    <a:lnTo>
                      <a:pt x="726" y="101"/>
                    </a:lnTo>
                    <a:lnTo>
                      <a:pt x="719" y="99"/>
                    </a:lnTo>
                    <a:lnTo>
                      <a:pt x="709" y="97"/>
                    </a:lnTo>
                    <a:lnTo>
                      <a:pt x="701" y="97"/>
                    </a:lnTo>
                    <a:lnTo>
                      <a:pt x="696" y="95"/>
                    </a:lnTo>
                    <a:lnTo>
                      <a:pt x="690" y="95"/>
                    </a:lnTo>
                    <a:lnTo>
                      <a:pt x="684" y="95"/>
                    </a:lnTo>
                    <a:lnTo>
                      <a:pt x="679" y="93"/>
                    </a:lnTo>
                    <a:lnTo>
                      <a:pt x="675" y="93"/>
                    </a:lnTo>
                    <a:lnTo>
                      <a:pt x="673" y="91"/>
                    </a:lnTo>
                    <a:lnTo>
                      <a:pt x="667" y="89"/>
                    </a:lnTo>
                    <a:lnTo>
                      <a:pt x="663" y="85"/>
                    </a:lnTo>
                    <a:lnTo>
                      <a:pt x="660" y="85"/>
                    </a:lnTo>
                    <a:lnTo>
                      <a:pt x="658" y="83"/>
                    </a:lnTo>
                    <a:lnTo>
                      <a:pt x="652" y="80"/>
                    </a:lnTo>
                    <a:lnTo>
                      <a:pt x="648" y="78"/>
                    </a:lnTo>
                    <a:lnTo>
                      <a:pt x="648" y="72"/>
                    </a:lnTo>
                    <a:lnTo>
                      <a:pt x="650" y="68"/>
                    </a:lnTo>
                    <a:lnTo>
                      <a:pt x="652" y="66"/>
                    </a:lnTo>
                    <a:lnTo>
                      <a:pt x="658" y="64"/>
                    </a:lnTo>
                    <a:lnTo>
                      <a:pt x="661" y="62"/>
                    </a:lnTo>
                    <a:lnTo>
                      <a:pt x="667" y="62"/>
                    </a:lnTo>
                    <a:lnTo>
                      <a:pt x="675" y="62"/>
                    </a:lnTo>
                    <a:lnTo>
                      <a:pt x="682" y="61"/>
                    </a:lnTo>
                    <a:lnTo>
                      <a:pt x="686" y="61"/>
                    </a:lnTo>
                    <a:lnTo>
                      <a:pt x="690" y="61"/>
                    </a:lnTo>
                    <a:lnTo>
                      <a:pt x="694" y="61"/>
                    </a:lnTo>
                    <a:lnTo>
                      <a:pt x="700" y="62"/>
                    </a:lnTo>
                    <a:lnTo>
                      <a:pt x="703" y="62"/>
                    </a:lnTo>
                    <a:lnTo>
                      <a:pt x="709" y="62"/>
                    </a:lnTo>
                    <a:lnTo>
                      <a:pt x="713" y="62"/>
                    </a:lnTo>
                    <a:lnTo>
                      <a:pt x="719" y="62"/>
                    </a:lnTo>
                    <a:lnTo>
                      <a:pt x="722" y="62"/>
                    </a:lnTo>
                    <a:lnTo>
                      <a:pt x="726" y="62"/>
                    </a:lnTo>
                    <a:lnTo>
                      <a:pt x="732" y="62"/>
                    </a:lnTo>
                    <a:lnTo>
                      <a:pt x="738" y="64"/>
                    </a:lnTo>
                    <a:lnTo>
                      <a:pt x="743" y="64"/>
                    </a:lnTo>
                    <a:lnTo>
                      <a:pt x="747" y="64"/>
                    </a:lnTo>
                    <a:lnTo>
                      <a:pt x="753" y="64"/>
                    </a:lnTo>
                    <a:lnTo>
                      <a:pt x="758" y="66"/>
                    </a:lnTo>
                    <a:lnTo>
                      <a:pt x="762" y="66"/>
                    </a:lnTo>
                    <a:lnTo>
                      <a:pt x="768" y="68"/>
                    </a:lnTo>
                    <a:lnTo>
                      <a:pt x="772" y="68"/>
                    </a:lnTo>
                    <a:lnTo>
                      <a:pt x="779" y="68"/>
                    </a:lnTo>
                    <a:lnTo>
                      <a:pt x="783" y="68"/>
                    </a:lnTo>
                    <a:lnTo>
                      <a:pt x="787" y="70"/>
                    </a:lnTo>
                    <a:lnTo>
                      <a:pt x="793" y="72"/>
                    </a:lnTo>
                    <a:lnTo>
                      <a:pt x="796" y="74"/>
                    </a:lnTo>
                    <a:lnTo>
                      <a:pt x="800" y="74"/>
                    </a:lnTo>
                    <a:lnTo>
                      <a:pt x="806" y="76"/>
                    </a:lnTo>
                    <a:lnTo>
                      <a:pt x="810" y="78"/>
                    </a:lnTo>
                    <a:lnTo>
                      <a:pt x="814" y="78"/>
                    </a:lnTo>
                    <a:lnTo>
                      <a:pt x="823" y="82"/>
                    </a:lnTo>
                    <a:lnTo>
                      <a:pt x="831" y="85"/>
                    </a:lnTo>
                    <a:lnTo>
                      <a:pt x="838" y="87"/>
                    </a:lnTo>
                    <a:lnTo>
                      <a:pt x="846" y="93"/>
                    </a:lnTo>
                    <a:lnTo>
                      <a:pt x="852" y="95"/>
                    </a:lnTo>
                    <a:lnTo>
                      <a:pt x="859" y="102"/>
                    </a:lnTo>
                    <a:lnTo>
                      <a:pt x="867" y="106"/>
                    </a:lnTo>
                    <a:lnTo>
                      <a:pt x="874" y="112"/>
                    </a:lnTo>
                    <a:lnTo>
                      <a:pt x="878" y="120"/>
                    </a:lnTo>
                    <a:lnTo>
                      <a:pt x="884" y="127"/>
                    </a:lnTo>
                    <a:lnTo>
                      <a:pt x="890" y="133"/>
                    </a:lnTo>
                    <a:lnTo>
                      <a:pt x="895" y="140"/>
                    </a:lnTo>
                    <a:lnTo>
                      <a:pt x="899" y="148"/>
                    </a:lnTo>
                    <a:lnTo>
                      <a:pt x="901" y="156"/>
                    </a:lnTo>
                    <a:lnTo>
                      <a:pt x="901" y="161"/>
                    </a:lnTo>
                    <a:lnTo>
                      <a:pt x="903" y="163"/>
                    </a:lnTo>
                    <a:lnTo>
                      <a:pt x="905" y="169"/>
                    </a:lnTo>
                    <a:lnTo>
                      <a:pt x="907" y="173"/>
                    </a:lnTo>
                    <a:lnTo>
                      <a:pt x="907" y="178"/>
                    </a:lnTo>
                    <a:lnTo>
                      <a:pt x="907" y="182"/>
                    </a:lnTo>
                    <a:lnTo>
                      <a:pt x="907" y="188"/>
                    </a:lnTo>
                    <a:lnTo>
                      <a:pt x="907" y="192"/>
                    </a:lnTo>
                    <a:lnTo>
                      <a:pt x="907" y="198"/>
                    </a:lnTo>
                    <a:lnTo>
                      <a:pt x="905" y="201"/>
                    </a:lnTo>
                    <a:lnTo>
                      <a:pt x="905" y="207"/>
                    </a:lnTo>
                    <a:lnTo>
                      <a:pt x="903" y="211"/>
                    </a:lnTo>
                    <a:lnTo>
                      <a:pt x="901" y="217"/>
                    </a:lnTo>
                    <a:lnTo>
                      <a:pt x="899" y="222"/>
                    </a:lnTo>
                    <a:lnTo>
                      <a:pt x="893" y="228"/>
                    </a:lnTo>
                    <a:lnTo>
                      <a:pt x="892" y="234"/>
                    </a:lnTo>
                    <a:lnTo>
                      <a:pt x="886" y="239"/>
                    </a:lnTo>
                    <a:lnTo>
                      <a:pt x="882" y="245"/>
                    </a:lnTo>
                    <a:lnTo>
                      <a:pt x="874" y="251"/>
                    </a:lnTo>
                    <a:lnTo>
                      <a:pt x="871" y="255"/>
                    </a:lnTo>
                    <a:lnTo>
                      <a:pt x="863" y="260"/>
                    </a:lnTo>
                    <a:lnTo>
                      <a:pt x="857" y="264"/>
                    </a:lnTo>
                    <a:lnTo>
                      <a:pt x="848" y="268"/>
                    </a:lnTo>
                    <a:lnTo>
                      <a:pt x="842" y="274"/>
                    </a:lnTo>
                    <a:lnTo>
                      <a:pt x="833" y="277"/>
                    </a:lnTo>
                    <a:lnTo>
                      <a:pt x="825" y="281"/>
                    </a:lnTo>
                    <a:lnTo>
                      <a:pt x="817" y="285"/>
                    </a:lnTo>
                    <a:lnTo>
                      <a:pt x="810" y="289"/>
                    </a:lnTo>
                    <a:lnTo>
                      <a:pt x="800" y="293"/>
                    </a:lnTo>
                    <a:lnTo>
                      <a:pt x="791" y="294"/>
                    </a:lnTo>
                    <a:lnTo>
                      <a:pt x="779" y="298"/>
                    </a:lnTo>
                    <a:lnTo>
                      <a:pt x="770" y="302"/>
                    </a:lnTo>
                    <a:lnTo>
                      <a:pt x="760" y="304"/>
                    </a:lnTo>
                    <a:lnTo>
                      <a:pt x="751" y="306"/>
                    </a:lnTo>
                    <a:lnTo>
                      <a:pt x="739" y="308"/>
                    </a:lnTo>
                    <a:lnTo>
                      <a:pt x="730" y="312"/>
                    </a:lnTo>
                    <a:lnTo>
                      <a:pt x="719" y="312"/>
                    </a:lnTo>
                    <a:lnTo>
                      <a:pt x="707" y="314"/>
                    </a:lnTo>
                    <a:lnTo>
                      <a:pt x="694" y="315"/>
                    </a:lnTo>
                    <a:lnTo>
                      <a:pt x="684" y="319"/>
                    </a:lnTo>
                    <a:lnTo>
                      <a:pt x="673" y="321"/>
                    </a:lnTo>
                    <a:lnTo>
                      <a:pt x="660" y="321"/>
                    </a:lnTo>
                    <a:lnTo>
                      <a:pt x="648" y="323"/>
                    </a:lnTo>
                    <a:lnTo>
                      <a:pt x="639" y="325"/>
                    </a:lnTo>
                    <a:lnTo>
                      <a:pt x="625" y="327"/>
                    </a:lnTo>
                    <a:lnTo>
                      <a:pt x="614" y="327"/>
                    </a:lnTo>
                    <a:lnTo>
                      <a:pt x="601" y="329"/>
                    </a:lnTo>
                    <a:lnTo>
                      <a:pt x="589" y="329"/>
                    </a:lnTo>
                    <a:lnTo>
                      <a:pt x="578" y="329"/>
                    </a:lnTo>
                    <a:lnTo>
                      <a:pt x="564" y="329"/>
                    </a:lnTo>
                    <a:lnTo>
                      <a:pt x="553" y="331"/>
                    </a:lnTo>
                    <a:lnTo>
                      <a:pt x="542" y="331"/>
                    </a:lnTo>
                    <a:lnTo>
                      <a:pt x="528" y="331"/>
                    </a:lnTo>
                    <a:lnTo>
                      <a:pt x="517" y="333"/>
                    </a:lnTo>
                    <a:lnTo>
                      <a:pt x="506" y="333"/>
                    </a:lnTo>
                    <a:lnTo>
                      <a:pt x="492" y="333"/>
                    </a:lnTo>
                    <a:lnTo>
                      <a:pt x="483" y="333"/>
                    </a:lnTo>
                    <a:lnTo>
                      <a:pt x="469" y="334"/>
                    </a:lnTo>
                    <a:lnTo>
                      <a:pt x="460" y="334"/>
                    </a:lnTo>
                    <a:lnTo>
                      <a:pt x="448" y="334"/>
                    </a:lnTo>
                    <a:lnTo>
                      <a:pt x="439" y="334"/>
                    </a:lnTo>
                    <a:lnTo>
                      <a:pt x="426" y="334"/>
                    </a:lnTo>
                    <a:lnTo>
                      <a:pt x="416" y="334"/>
                    </a:lnTo>
                    <a:lnTo>
                      <a:pt x="407" y="334"/>
                    </a:lnTo>
                    <a:lnTo>
                      <a:pt x="397" y="333"/>
                    </a:lnTo>
                    <a:lnTo>
                      <a:pt x="388" y="333"/>
                    </a:lnTo>
                    <a:lnTo>
                      <a:pt x="378" y="333"/>
                    </a:lnTo>
                    <a:lnTo>
                      <a:pt x="371" y="333"/>
                    </a:lnTo>
                    <a:lnTo>
                      <a:pt x="361" y="333"/>
                    </a:lnTo>
                    <a:lnTo>
                      <a:pt x="353" y="333"/>
                    </a:lnTo>
                    <a:lnTo>
                      <a:pt x="344" y="333"/>
                    </a:lnTo>
                    <a:lnTo>
                      <a:pt x="336" y="333"/>
                    </a:lnTo>
                    <a:lnTo>
                      <a:pt x="329" y="333"/>
                    </a:lnTo>
                    <a:lnTo>
                      <a:pt x="321" y="333"/>
                    </a:lnTo>
                    <a:lnTo>
                      <a:pt x="315" y="333"/>
                    </a:lnTo>
                    <a:lnTo>
                      <a:pt x="310" y="333"/>
                    </a:lnTo>
                    <a:lnTo>
                      <a:pt x="304" y="331"/>
                    </a:lnTo>
                    <a:lnTo>
                      <a:pt x="300" y="331"/>
                    </a:lnTo>
                    <a:lnTo>
                      <a:pt x="294" y="331"/>
                    </a:lnTo>
                    <a:lnTo>
                      <a:pt x="291" y="331"/>
                    </a:lnTo>
                    <a:lnTo>
                      <a:pt x="283" y="329"/>
                    </a:lnTo>
                    <a:lnTo>
                      <a:pt x="279" y="329"/>
                    </a:lnTo>
                    <a:lnTo>
                      <a:pt x="275" y="329"/>
                    </a:lnTo>
                    <a:lnTo>
                      <a:pt x="270" y="329"/>
                    </a:lnTo>
                    <a:lnTo>
                      <a:pt x="264" y="329"/>
                    </a:lnTo>
                    <a:lnTo>
                      <a:pt x="258" y="329"/>
                    </a:lnTo>
                    <a:lnTo>
                      <a:pt x="255" y="329"/>
                    </a:lnTo>
                    <a:lnTo>
                      <a:pt x="249" y="329"/>
                    </a:lnTo>
                    <a:lnTo>
                      <a:pt x="243" y="329"/>
                    </a:lnTo>
                    <a:lnTo>
                      <a:pt x="239" y="329"/>
                    </a:lnTo>
                    <a:lnTo>
                      <a:pt x="234" y="329"/>
                    </a:lnTo>
                    <a:lnTo>
                      <a:pt x="230" y="329"/>
                    </a:lnTo>
                    <a:lnTo>
                      <a:pt x="222" y="329"/>
                    </a:lnTo>
                    <a:lnTo>
                      <a:pt x="218" y="327"/>
                    </a:lnTo>
                    <a:lnTo>
                      <a:pt x="215" y="327"/>
                    </a:lnTo>
                    <a:lnTo>
                      <a:pt x="209" y="327"/>
                    </a:lnTo>
                    <a:lnTo>
                      <a:pt x="203" y="325"/>
                    </a:lnTo>
                    <a:lnTo>
                      <a:pt x="197" y="325"/>
                    </a:lnTo>
                    <a:lnTo>
                      <a:pt x="194" y="325"/>
                    </a:lnTo>
                    <a:lnTo>
                      <a:pt x="188" y="325"/>
                    </a:lnTo>
                    <a:lnTo>
                      <a:pt x="184" y="323"/>
                    </a:lnTo>
                    <a:lnTo>
                      <a:pt x="178" y="323"/>
                    </a:lnTo>
                    <a:lnTo>
                      <a:pt x="175" y="321"/>
                    </a:lnTo>
                    <a:lnTo>
                      <a:pt x="171" y="321"/>
                    </a:lnTo>
                    <a:lnTo>
                      <a:pt x="165" y="321"/>
                    </a:lnTo>
                    <a:lnTo>
                      <a:pt x="161" y="321"/>
                    </a:lnTo>
                    <a:lnTo>
                      <a:pt x="156" y="319"/>
                    </a:lnTo>
                    <a:lnTo>
                      <a:pt x="152" y="319"/>
                    </a:lnTo>
                    <a:lnTo>
                      <a:pt x="144" y="317"/>
                    </a:lnTo>
                    <a:lnTo>
                      <a:pt x="140" y="315"/>
                    </a:lnTo>
                    <a:lnTo>
                      <a:pt x="137" y="314"/>
                    </a:lnTo>
                    <a:lnTo>
                      <a:pt x="131" y="312"/>
                    </a:lnTo>
                    <a:lnTo>
                      <a:pt x="127" y="312"/>
                    </a:lnTo>
                    <a:lnTo>
                      <a:pt x="121" y="310"/>
                    </a:lnTo>
                    <a:lnTo>
                      <a:pt x="118" y="308"/>
                    </a:lnTo>
                    <a:lnTo>
                      <a:pt x="114" y="308"/>
                    </a:lnTo>
                    <a:lnTo>
                      <a:pt x="110" y="304"/>
                    </a:lnTo>
                    <a:lnTo>
                      <a:pt x="104" y="304"/>
                    </a:lnTo>
                    <a:lnTo>
                      <a:pt x="100" y="302"/>
                    </a:lnTo>
                    <a:lnTo>
                      <a:pt x="95" y="300"/>
                    </a:lnTo>
                    <a:lnTo>
                      <a:pt x="85" y="294"/>
                    </a:lnTo>
                    <a:lnTo>
                      <a:pt x="78" y="291"/>
                    </a:lnTo>
                    <a:lnTo>
                      <a:pt x="70" y="285"/>
                    </a:lnTo>
                    <a:lnTo>
                      <a:pt x="62" y="279"/>
                    </a:lnTo>
                    <a:lnTo>
                      <a:pt x="55" y="274"/>
                    </a:lnTo>
                    <a:lnTo>
                      <a:pt x="47" y="268"/>
                    </a:lnTo>
                    <a:lnTo>
                      <a:pt x="40" y="260"/>
                    </a:lnTo>
                    <a:lnTo>
                      <a:pt x="32" y="255"/>
                    </a:lnTo>
                    <a:lnTo>
                      <a:pt x="24" y="245"/>
                    </a:lnTo>
                    <a:lnTo>
                      <a:pt x="19" y="237"/>
                    </a:lnTo>
                    <a:lnTo>
                      <a:pt x="15" y="232"/>
                    </a:lnTo>
                    <a:lnTo>
                      <a:pt x="11" y="224"/>
                    </a:lnTo>
                    <a:lnTo>
                      <a:pt x="7" y="217"/>
                    </a:lnTo>
                    <a:lnTo>
                      <a:pt x="5" y="211"/>
                    </a:lnTo>
                    <a:lnTo>
                      <a:pt x="3" y="205"/>
                    </a:lnTo>
                    <a:lnTo>
                      <a:pt x="2" y="199"/>
                    </a:lnTo>
                    <a:lnTo>
                      <a:pt x="0" y="192"/>
                    </a:lnTo>
                    <a:lnTo>
                      <a:pt x="0" y="186"/>
                    </a:lnTo>
                    <a:lnTo>
                      <a:pt x="0" y="178"/>
                    </a:lnTo>
                    <a:lnTo>
                      <a:pt x="0" y="173"/>
                    </a:lnTo>
                    <a:lnTo>
                      <a:pt x="2" y="165"/>
                    </a:lnTo>
                    <a:lnTo>
                      <a:pt x="3" y="159"/>
                    </a:lnTo>
                    <a:lnTo>
                      <a:pt x="5" y="152"/>
                    </a:lnTo>
                    <a:lnTo>
                      <a:pt x="7" y="146"/>
                    </a:lnTo>
                    <a:lnTo>
                      <a:pt x="9" y="139"/>
                    </a:lnTo>
                    <a:lnTo>
                      <a:pt x="15" y="135"/>
                    </a:lnTo>
                    <a:lnTo>
                      <a:pt x="15" y="127"/>
                    </a:lnTo>
                    <a:lnTo>
                      <a:pt x="21" y="121"/>
                    </a:lnTo>
                    <a:lnTo>
                      <a:pt x="22" y="116"/>
                    </a:lnTo>
                    <a:lnTo>
                      <a:pt x="28" y="110"/>
                    </a:lnTo>
                    <a:lnTo>
                      <a:pt x="32" y="102"/>
                    </a:lnTo>
                    <a:lnTo>
                      <a:pt x="38" y="99"/>
                    </a:lnTo>
                    <a:lnTo>
                      <a:pt x="42" y="95"/>
                    </a:lnTo>
                    <a:lnTo>
                      <a:pt x="47" y="89"/>
                    </a:lnTo>
                    <a:lnTo>
                      <a:pt x="51" y="85"/>
                    </a:lnTo>
                    <a:lnTo>
                      <a:pt x="57" y="80"/>
                    </a:lnTo>
                    <a:lnTo>
                      <a:pt x="62" y="76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80" y="64"/>
                    </a:lnTo>
                    <a:lnTo>
                      <a:pt x="85" y="61"/>
                    </a:lnTo>
                    <a:lnTo>
                      <a:pt x="93" y="59"/>
                    </a:lnTo>
                    <a:lnTo>
                      <a:pt x="99" y="55"/>
                    </a:lnTo>
                    <a:lnTo>
                      <a:pt x="104" y="51"/>
                    </a:lnTo>
                    <a:lnTo>
                      <a:pt x="110" y="49"/>
                    </a:lnTo>
                    <a:lnTo>
                      <a:pt x="118" y="45"/>
                    </a:lnTo>
                    <a:lnTo>
                      <a:pt x="123" y="42"/>
                    </a:lnTo>
                    <a:lnTo>
                      <a:pt x="129" y="42"/>
                    </a:lnTo>
                    <a:lnTo>
                      <a:pt x="137" y="38"/>
                    </a:lnTo>
                    <a:lnTo>
                      <a:pt x="142" y="36"/>
                    </a:lnTo>
                    <a:lnTo>
                      <a:pt x="148" y="34"/>
                    </a:lnTo>
                    <a:lnTo>
                      <a:pt x="154" y="32"/>
                    </a:lnTo>
                    <a:lnTo>
                      <a:pt x="161" y="28"/>
                    </a:lnTo>
                    <a:lnTo>
                      <a:pt x="169" y="26"/>
                    </a:lnTo>
                    <a:lnTo>
                      <a:pt x="175" y="24"/>
                    </a:lnTo>
                    <a:lnTo>
                      <a:pt x="180" y="23"/>
                    </a:lnTo>
                    <a:lnTo>
                      <a:pt x="188" y="23"/>
                    </a:lnTo>
                    <a:lnTo>
                      <a:pt x="194" y="19"/>
                    </a:lnTo>
                    <a:lnTo>
                      <a:pt x="199" y="17"/>
                    </a:lnTo>
                    <a:lnTo>
                      <a:pt x="205" y="17"/>
                    </a:lnTo>
                    <a:lnTo>
                      <a:pt x="213" y="15"/>
                    </a:lnTo>
                    <a:lnTo>
                      <a:pt x="218" y="13"/>
                    </a:lnTo>
                    <a:lnTo>
                      <a:pt x="224" y="11"/>
                    </a:lnTo>
                    <a:lnTo>
                      <a:pt x="232" y="9"/>
                    </a:lnTo>
                    <a:lnTo>
                      <a:pt x="237" y="7"/>
                    </a:lnTo>
                    <a:lnTo>
                      <a:pt x="243" y="7"/>
                    </a:lnTo>
                    <a:lnTo>
                      <a:pt x="249" y="7"/>
                    </a:lnTo>
                    <a:lnTo>
                      <a:pt x="256" y="5"/>
                    </a:lnTo>
                    <a:lnTo>
                      <a:pt x="262" y="4"/>
                    </a:lnTo>
                    <a:lnTo>
                      <a:pt x="270" y="4"/>
                    </a:lnTo>
                    <a:lnTo>
                      <a:pt x="275" y="4"/>
                    </a:lnTo>
                    <a:lnTo>
                      <a:pt x="283" y="2"/>
                    </a:lnTo>
                    <a:lnTo>
                      <a:pt x="289" y="2"/>
                    </a:lnTo>
                    <a:lnTo>
                      <a:pt x="294" y="2"/>
                    </a:lnTo>
                    <a:lnTo>
                      <a:pt x="300" y="2"/>
                    </a:lnTo>
                    <a:lnTo>
                      <a:pt x="308" y="0"/>
                    </a:lnTo>
                    <a:lnTo>
                      <a:pt x="313" y="0"/>
                    </a:lnTo>
                    <a:lnTo>
                      <a:pt x="319" y="0"/>
                    </a:lnTo>
                    <a:lnTo>
                      <a:pt x="327" y="0"/>
                    </a:lnTo>
                    <a:lnTo>
                      <a:pt x="332" y="0"/>
                    </a:lnTo>
                    <a:lnTo>
                      <a:pt x="338" y="0"/>
                    </a:lnTo>
                    <a:lnTo>
                      <a:pt x="346" y="0"/>
                    </a:lnTo>
                    <a:lnTo>
                      <a:pt x="353" y="0"/>
                    </a:lnTo>
                    <a:lnTo>
                      <a:pt x="359" y="0"/>
                    </a:lnTo>
                    <a:lnTo>
                      <a:pt x="365" y="0"/>
                    </a:lnTo>
                    <a:lnTo>
                      <a:pt x="371" y="0"/>
                    </a:lnTo>
                    <a:lnTo>
                      <a:pt x="378" y="0"/>
                    </a:lnTo>
                    <a:lnTo>
                      <a:pt x="384" y="0"/>
                    </a:lnTo>
                    <a:lnTo>
                      <a:pt x="391" y="0"/>
                    </a:lnTo>
                    <a:lnTo>
                      <a:pt x="397" y="0"/>
                    </a:lnTo>
                    <a:lnTo>
                      <a:pt x="405" y="0"/>
                    </a:lnTo>
                    <a:lnTo>
                      <a:pt x="410" y="0"/>
                    </a:lnTo>
                    <a:lnTo>
                      <a:pt x="416" y="2"/>
                    </a:lnTo>
                    <a:lnTo>
                      <a:pt x="424" y="2"/>
                    </a:lnTo>
                    <a:lnTo>
                      <a:pt x="431" y="2"/>
                    </a:lnTo>
                    <a:lnTo>
                      <a:pt x="437" y="2"/>
                    </a:lnTo>
                    <a:lnTo>
                      <a:pt x="445" y="4"/>
                    </a:lnTo>
                    <a:lnTo>
                      <a:pt x="450" y="4"/>
                    </a:lnTo>
                    <a:lnTo>
                      <a:pt x="458" y="4"/>
                    </a:lnTo>
                    <a:lnTo>
                      <a:pt x="464" y="5"/>
                    </a:lnTo>
                    <a:lnTo>
                      <a:pt x="471" y="5"/>
                    </a:lnTo>
                    <a:lnTo>
                      <a:pt x="477" y="7"/>
                    </a:lnTo>
                    <a:lnTo>
                      <a:pt x="485" y="7"/>
                    </a:lnTo>
                    <a:lnTo>
                      <a:pt x="492" y="9"/>
                    </a:lnTo>
                    <a:lnTo>
                      <a:pt x="500" y="9"/>
                    </a:lnTo>
                    <a:lnTo>
                      <a:pt x="507" y="11"/>
                    </a:lnTo>
                    <a:lnTo>
                      <a:pt x="511" y="11"/>
                    </a:lnTo>
                    <a:lnTo>
                      <a:pt x="517" y="13"/>
                    </a:lnTo>
                    <a:lnTo>
                      <a:pt x="521" y="13"/>
                    </a:lnTo>
                    <a:lnTo>
                      <a:pt x="526" y="15"/>
                    </a:lnTo>
                    <a:lnTo>
                      <a:pt x="534" y="15"/>
                    </a:lnTo>
                    <a:lnTo>
                      <a:pt x="540" y="15"/>
                    </a:lnTo>
                    <a:lnTo>
                      <a:pt x="544" y="17"/>
                    </a:lnTo>
                    <a:lnTo>
                      <a:pt x="553" y="17"/>
                    </a:lnTo>
                    <a:lnTo>
                      <a:pt x="557" y="17"/>
                    </a:lnTo>
                    <a:lnTo>
                      <a:pt x="563" y="17"/>
                    </a:lnTo>
                    <a:lnTo>
                      <a:pt x="570" y="17"/>
                    </a:lnTo>
                    <a:lnTo>
                      <a:pt x="576" y="19"/>
                    </a:lnTo>
                    <a:lnTo>
                      <a:pt x="580" y="19"/>
                    </a:lnTo>
                    <a:lnTo>
                      <a:pt x="587" y="23"/>
                    </a:lnTo>
                    <a:lnTo>
                      <a:pt x="591" y="23"/>
                    </a:lnTo>
                    <a:lnTo>
                      <a:pt x="597" y="24"/>
                    </a:lnTo>
                    <a:lnTo>
                      <a:pt x="601" y="26"/>
                    </a:lnTo>
                    <a:lnTo>
                      <a:pt x="604" y="30"/>
                    </a:lnTo>
                    <a:lnTo>
                      <a:pt x="606" y="34"/>
                    </a:lnTo>
                    <a:lnTo>
                      <a:pt x="606" y="40"/>
                    </a:lnTo>
                    <a:lnTo>
                      <a:pt x="604" y="42"/>
                    </a:lnTo>
                    <a:lnTo>
                      <a:pt x="603" y="45"/>
                    </a:lnTo>
                    <a:lnTo>
                      <a:pt x="597" y="47"/>
                    </a:lnTo>
                    <a:lnTo>
                      <a:pt x="593" y="51"/>
                    </a:lnTo>
                    <a:lnTo>
                      <a:pt x="593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8" name="Freeform 73"/>
              <p:cNvSpPr>
                <a:spLocks/>
              </p:cNvSpPr>
              <p:nvPr/>
            </p:nvSpPr>
            <p:spPr bwMode="auto">
              <a:xfrm>
                <a:off x="4392" y="2082"/>
                <a:ext cx="60" cy="134"/>
              </a:xfrm>
              <a:custGeom>
                <a:avLst/>
                <a:gdLst/>
                <a:ahLst/>
                <a:cxnLst>
                  <a:cxn ang="0">
                    <a:pos x="50" y="23"/>
                  </a:cxn>
                  <a:cxn ang="0">
                    <a:pos x="48" y="32"/>
                  </a:cxn>
                  <a:cxn ang="0">
                    <a:pos x="46" y="42"/>
                  </a:cxn>
                  <a:cxn ang="0">
                    <a:pos x="44" y="49"/>
                  </a:cxn>
                  <a:cxn ang="0">
                    <a:pos x="44" y="61"/>
                  </a:cxn>
                  <a:cxn ang="0">
                    <a:pos x="44" y="76"/>
                  </a:cxn>
                  <a:cxn ang="0">
                    <a:pos x="42" y="89"/>
                  </a:cxn>
                  <a:cxn ang="0">
                    <a:pos x="42" y="102"/>
                  </a:cxn>
                  <a:cxn ang="0">
                    <a:pos x="44" y="114"/>
                  </a:cxn>
                  <a:cxn ang="0">
                    <a:pos x="44" y="125"/>
                  </a:cxn>
                  <a:cxn ang="0">
                    <a:pos x="48" y="137"/>
                  </a:cxn>
                  <a:cxn ang="0">
                    <a:pos x="52" y="146"/>
                  </a:cxn>
                  <a:cxn ang="0">
                    <a:pos x="55" y="158"/>
                  </a:cxn>
                  <a:cxn ang="0">
                    <a:pos x="63" y="169"/>
                  </a:cxn>
                  <a:cxn ang="0">
                    <a:pos x="69" y="180"/>
                  </a:cxn>
                  <a:cxn ang="0">
                    <a:pos x="78" y="190"/>
                  </a:cxn>
                  <a:cxn ang="0">
                    <a:pos x="90" y="205"/>
                  </a:cxn>
                  <a:cxn ang="0">
                    <a:pos x="105" y="216"/>
                  </a:cxn>
                  <a:cxn ang="0">
                    <a:pos x="114" y="230"/>
                  </a:cxn>
                  <a:cxn ang="0">
                    <a:pos x="118" y="237"/>
                  </a:cxn>
                  <a:cxn ang="0">
                    <a:pos x="118" y="247"/>
                  </a:cxn>
                  <a:cxn ang="0">
                    <a:pos x="114" y="254"/>
                  </a:cxn>
                  <a:cxn ang="0">
                    <a:pos x="107" y="266"/>
                  </a:cxn>
                  <a:cxn ang="0">
                    <a:pos x="95" y="268"/>
                  </a:cxn>
                  <a:cxn ang="0">
                    <a:pos x="86" y="266"/>
                  </a:cxn>
                  <a:cxn ang="0">
                    <a:pos x="74" y="258"/>
                  </a:cxn>
                  <a:cxn ang="0">
                    <a:pos x="57" y="245"/>
                  </a:cxn>
                  <a:cxn ang="0">
                    <a:pos x="44" y="234"/>
                  </a:cxn>
                  <a:cxn ang="0">
                    <a:pos x="29" y="220"/>
                  </a:cxn>
                  <a:cxn ang="0">
                    <a:pos x="17" y="207"/>
                  </a:cxn>
                  <a:cxn ang="0">
                    <a:pos x="14" y="196"/>
                  </a:cxn>
                  <a:cxn ang="0">
                    <a:pos x="8" y="184"/>
                  </a:cxn>
                  <a:cxn ang="0">
                    <a:pos x="4" y="171"/>
                  </a:cxn>
                  <a:cxn ang="0">
                    <a:pos x="0" y="159"/>
                  </a:cxn>
                  <a:cxn ang="0">
                    <a:pos x="0" y="146"/>
                  </a:cxn>
                  <a:cxn ang="0">
                    <a:pos x="0" y="133"/>
                  </a:cxn>
                  <a:cxn ang="0">
                    <a:pos x="0" y="119"/>
                  </a:cxn>
                  <a:cxn ang="0">
                    <a:pos x="0" y="106"/>
                  </a:cxn>
                  <a:cxn ang="0">
                    <a:pos x="2" y="93"/>
                  </a:cxn>
                  <a:cxn ang="0">
                    <a:pos x="4" y="78"/>
                  </a:cxn>
                  <a:cxn ang="0">
                    <a:pos x="8" y="66"/>
                  </a:cxn>
                  <a:cxn ang="0">
                    <a:pos x="12" y="51"/>
                  </a:cxn>
                  <a:cxn ang="0">
                    <a:pos x="15" y="40"/>
                  </a:cxn>
                  <a:cxn ang="0">
                    <a:pos x="19" y="26"/>
                  </a:cxn>
                  <a:cxn ang="0">
                    <a:pos x="25" y="15"/>
                  </a:cxn>
                  <a:cxn ang="0">
                    <a:pos x="29" y="5"/>
                  </a:cxn>
                  <a:cxn ang="0">
                    <a:pos x="36" y="0"/>
                  </a:cxn>
                  <a:cxn ang="0">
                    <a:pos x="44" y="2"/>
                  </a:cxn>
                  <a:cxn ang="0">
                    <a:pos x="50" y="11"/>
                  </a:cxn>
                  <a:cxn ang="0">
                    <a:pos x="52" y="19"/>
                  </a:cxn>
                </a:cxnLst>
                <a:rect l="0" t="0" r="r" b="b"/>
                <a:pathLst>
                  <a:path w="120" h="268">
                    <a:moveTo>
                      <a:pt x="52" y="19"/>
                    </a:moveTo>
                    <a:lnTo>
                      <a:pt x="50" y="23"/>
                    </a:lnTo>
                    <a:lnTo>
                      <a:pt x="48" y="26"/>
                    </a:lnTo>
                    <a:lnTo>
                      <a:pt x="48" y="32"/>
                    </a:lnTo>
                    <a:lnTo>
                      <a:pt x="48" y="36"/>
                    </a:lnTo>
                    <a:lnTo>
                      <a:pt x="46" y="42"/>
                    </a:lnTo>
                    <a:lnTo>
                      <a:pt x="46" y="45"/>
                    </a:lnTo>
                    <a:lnTo>
                      <a:pt x="44" y="49"/>
                    </a:lnTo>
                    <a:lnTo>
                      <a:pt x="44" y="53"/>
                    </a:lnTo>
                    <a:lnTo>
                      <a:pt x="44" y="61"/>
                    </a:lnTo>
                    <a:lnTo>
                      <a:pt x="44" y="68"/>
                    </a:lnTo>
                    <a:lnTo>
                      <a:pt x="44" y="76"/>
                    </a:lnTo>
                    <a:lnTo>
                      <a:pt x="44" y="83"/>
                    </a:lnTo>
                    <a:lnTo>
                      <a:pt x="42" y="89"/>
                    </a:lnTo>
                    <a:lnTo>
                      <a:pt x="42" y="95"/>
                    </a:lnTo>
                    <a:lnTo>
                      <a:pt x="42" y="102"/>
                    </a:lnTo>
                    <a:lnTo>
                      <a:pt x="44" y="108"/>
                    </a:lnTo>
                    <a:lnTo>
                      <a:pt x="44" y="114"/>
                    </a:lnTo>
                    <a:lnTo>
                      <a:pt x="44" y="119"/>
                    </a:lnTo>
                    <a:lnTo>
                      <a:pt x="44" y="125"/>
                    </a:lnTo>
                    <a:lnTo>
                      <a:pt x="48" y="131"/>
                    </a:lnTo>
                    <a:lnTo>
                      <a:pt x="48" y="137"/>
                    </a:lnTo>
                    <a:lnTo>
                      <a:pt x="50" y="142"/>
                    </a:lnTo>
                    <a:lnTo>
                      <a:pt x="52" y="146"/>
                    </a:lnTo>
                    <a:lnTo>
                      <a:pt x="54" y="154"/>
                    </a:lnTo>
                    <a:lnTo>
                      <a:pt x="55" y="158"/>
                    </a:lnTo>
                    <a:lnTo>
                      <a:pt x="61" y="163"/>
                    </a:lnTo>
                    <a:lnTo>
                      <a:pt x="63" y="169"/>
                    </a:lnTo>
                    <a:lnTo>
                      <a:pt x="69" y="175"/>
                    </a:lnTo>
                    <a:lnTo>
                      <a:pt x="69" y="180"/>
                    </a:lnTo>
                    <a:lnTo>
                      <a:pt x="76" y="186"/>
                    </a:lnTo>
                    <a:lnTo>
                      <a:pt x="78" y="190"/>
                    </a:lnTo>
                    <a:lnTo>
                      <a:pt x="86" y="197"/>
                    </a:lnTo>
                    <a:lnTo>
                      <a:pt x="90" y="205"/>
                    </a:lnTo>
                    <a:lnTo>
                      <a:pt x="97" y="211"/>
                    </a:lnTo>
                    <a:lnTo>
                      <a:pt x="105" y="216"/>
                    </a:lnTo>
                    <a:lnTo>
                      <a:pt x="112" y="224"/>
                    </a:lnTo>
                    <a:lnTo>
                      <a:pt x="114" y="230"/>
                    </a:lnTo>
                    <a:lnTo>
                      <a:pt x="116" y="234"/>
                    </a:lnTo>
                    <a:lnTo>
                      <a:pt x="118" y="237"/>
                    </a:lnTo>
                    <a:lnTo>
                      <a:pt x="120" y="241"/>
                    </a:lnTo>
                    <a:lnTo>
                      <a:pt x="118" y="247"/>
                    </a:lnTo>
                    <a:lnTo>
                      <a:pt x="118" y="251"/>
                    </a:lnTo>
                    <a:lnTo>
                      <a:pt x="114" y="254"/>
                    </a:lnTo>
                    <a:lnTo>
                      <a:pt x="112" y="258"/>
                    </a:lnTo>
                    <a:lnTo>
                      <a:pt x="107" y="266"/>
                    </a:lnTo>
                    <a:lnTo>
                      <a:pt x="99" y="268"/>
                    </a:lnTo>
                    <a:lnTo>
                      <a:pt x="95" y="268"/>
                    </a:lnTo>
                    <a:lnTo>
                      <a:pt x="90" y="268"/>
                    </a:lnTo>
                    <a:lnTo>
                      <a:pt x="86" y="266"/>
                    </a:lnTo>
                    <a:lnTo>
                      <a:pt x="82" y="264"/>
                    </a:lnTo>
                    <a:lnTo>
                      <a:pt x="74" y="258"/>
                    </a:lnTo>
                    <a:lnTo>
                      <a:pt x="67" y="251"/>
                    </a:lnTo>
                    <a:lnTo>
                      <a:pt x="57" y="245"/>
                    </a:lnTo>
                    <a:lnTo>
                      <a:pt x="52" y="241"/>
                    </a:lnTo>
                    <a:lnTo>
                      <a:pt x="44" y="234"/>
                    </a:lnTo>
                    <a:lnTo>
                      <a:pt x="34" y="228"/>
                    </a:lnTo>
                    <a:lnTo>
                      <a:pt x="29" y="220"/>
                    </a:lnTo>
                    <a:lnTo>
                      <a:pt x="23" y="213"/>
                    </a:lnTo>
                    <a:lnTo>
                      <a:pt x="17" y="207"/>
                    </a:lnTo>
                    <a:lnTo>
                      <a:pt x="15" y="201"/>
                    </a:lnTo>
                    <a:lnTo>
                      <a:pt x="14" y="196"/>
                    </a:lnTo>
                    <a:lnTo>
                      <a:pt x="10" y="190"/>
                    </a:lnTo>
                    <a:lnTo>
                      <a:pt x="8" y="184"/>
                    </a:lnTo>
                    <a:lnTo>
                      <a:pt x="6" y="178"/>
                    </a:lnTo>
                    <a:lnTo>
                      <a:pt x="4" y="171"/>
                    </a:lnTo>
                    <a:lnTo>
                      <a:pt x="4" y="165"/>
                    </a:lnTo>
                    <a:lnTo>
                      <a:pt x="0" y="159"/>
                    </a:lnTo>
                    <a:lnTo>
                      <a:pt x="0" y="154"/>
                    </a:lnTo>
                    <a:lnTo>
                      <a:pt x="0" y="146"/>
                    </a:lnTo>
                    <a:lnTo>
                      <a:pt x="0" y="139"/>
                    </a:lnTo>
                    <a:lnTo>
                      <a:pt x="0" y="133"/>
                    </a:lnTo>
                    <a:lnTo>
                      <a:pt x="0" y="127"/>
                    </a:lnTo>
                    <a:lnTo>
                      <a:pt x="0" y="119"/>
                    </a:lnTo>
                    <a:lnTo>
                      <a:pt x="0" y="112"/>
                    </a:lnTo>
                    <a:lnTo>
                      <a:pt x="0" y="106"/>
                    </a:lnTo>
                    <a:lnTo>
                      <a:pt x="0" y="99"/>
                    </a:lnTo>
                    <a:lnTo>
                      <a:pt x="2" y="93"/>
                    </a:lnTo>
                    <a:lnTo>
                      <a:pt x="4" y="85"/>
                    </a:lnTo>
                    <a:lnTo>
                      <a:pt x="4" y="78"/>
                    </a:lnTo>
                    <a:lnTo>
                      <a:pt x="6" y="72"/>
                    </a:lnTo>
                    <a:lnTo>
                      <a:pt x="8" y="66"/>
                    </a:lnTo>
                    <a:lnTo>
                      <a:pt x="10" y="59"/>
                    </a:lnTo>
                    <a:lnTo>
                      <a:pt x="12" y="51"/>
                    </a:lnTo>
                    <a:lnTo>
                      <a:pt x="14" y="45"/>
                    </a:lnTo>
                    <a:lnTo>
                      <a:pt x="15" y="40"/>
                    </a:lnTo>
                    <a:lnTo>
                      <a:pt x="17" y="32"/>
                    </a:lnTo>
                    <a:lnTo>
                      <a:pt x="19" y="26"/>
                    </a:lnTo>
                    <a:lnTo>
                      <a:pt x="21" y="23"/>
                    </a:lnTo>
                    <a:lnTo>
                      <a:pt x="25" y="15"/>
                    </a:lnTo>
                    <a:lnTo>
                      <a:pt x="27" y="11"/>
                    </a:lnTo>
                    <a:lnTo>
                      <a:pt x="29" y="5"/>
                    </a:lnTo>
                    <a:lnTo>
                      <a:pt x="33" y="2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44" y="2"/>
                    </a:lnTo>
                    <a:lnTo>
                      <a:pt x="48" y="7"/>
                    </a:lnTo>
                    <a:lnTo>
                      <a:pt x="50" y="11"/>
                    </a:lnTo>
                    <a:lnTo>
                      <a:pt x="52" y="19"/>
                    </a:lnTo>
                    <a:lnTo>
                      <a:pt x="52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9" name="Freeform 74"/>
              <p:cNvSpPr>
                <a:spLocks/>
              </p:cNvSpPr>
              <p:nvPr/>
            </p:nvSpPr>
            <p:spPr bwMode="auto">
              <a:xfrm>
                <a:off x="4784" y="2060"/>
                <a:ext cx="75" cy="174"/>
              </a:xfrm>
              <a:custGeom>
                <a:avLst/>
                <a:gdLst/>
                <a:ahLst/>
                <a:cxnLst>
                  <a:cxn ang="0">
                    <a:pos x="131" y="17"/>
                  </a:cxn>
                  <a:cxn ang="0">
                    <a:pos x="137" y="32"/>
                  </a:cxn>
                  <a:cxn ang="0">
                    <a:pos x="144" y="48"/>
                  </a:cxn>
                  <a:cxn ang="0">
                    <a:pos x="146" y="63"/>
                  </a:cxn>
                  <a:cxn ang="0">
                    <a:pos x="148" y="80"/>
                  </a:cxn>
                  <a:cxn ang="0">
                    <a:pos x="150" y="95"/>
                  </a:cxn>
                  <a:cxn ang="0">
                    <a:pos x="150" y="114"/>
                  </a:cxn>
                  <a:cxn ang="0">
                    <a:pos x="148" y="131"/>
                  </a:cxn>
                  <a:cxn ang="0">
                    <a:pos x="146" y="148"/>
                  </a:cxn>
                  <a:cxn ang="0">
                    <a:pos x="142" y="165"/>
                  </a:cxn>
                  <a:cxn ang="0">
                    <a:pos x="139" y="183"/>
                  </a:cxn>
                  <a:cxn ang="0">
                    <a:pos x="133" y="198"/>
                  </a:cxn>
                  <a:cxn ang="0">
                    <a:pos x="127" y="215"/>
                  </a:cxn>
                  <a:cxn ang="0">
                    <a:pos x="120" y="230"/>
                  </a:cxn>
                  <a:cxn ang="0">
                    <a:pos x="112" y="247"/>
                  </a:cxn>
                  <a:cxn ang="0">
                    <a:pos x="104" y="262"/>
                  </a:cxn>
                  <a:cxn ang="0">
                    <a:pos x="97" y="278"/>
                  </a:cxn>
                  <a:cxn ang="0">
                    <a:pos x="85" y="291"/>
                  </a:cxn>
                  <a:cxn ang="0">
                    <a:pos x="78" y="304"/>
                  </a:cxn>
                  <a:cxn ang="0">
                    <a:pos x="59" y="331"/>
                  </a:cxn>
                  <a:cxn ang="0">
                    <a:pos x="42" y="346"/>
                  </a:cxn>
                  <a:cxn ang="0">
                    <a:pos x="24" y="348"/>
                  </a:cxn>
                  <a:cxn ang="0">
                    <a:pos x="11" y="344"/>
                  </a:cxn>
                  <a:cxn ang="0">
                    <a:pos x="0" y="331"/>
                  </a:cxn>
                  <a:cxn ang="0">
                    <a:pos x="0" y="314"/>
                  </a:cxn>
                  <a:cxn ang="0">
                    <a:pos x="7" y="297"/>
                  </a:cxn>
                  <a:cxn ang="0">
                    <a:pos x="19" y="283"/>
                  </a:cxn>
                  <a:cxn ang="0">
                    <a:pos x="26" y="270"/>
                  </a:cxn>
                  <a:cxn ang="0">
                    <a:pos x="34" y="257"/>
                  </a:cxn>
                  <a:cxn ang="0">
                    <a:pos x="45" y="240"/>
                  </a:cxn>
                  <a:cxn ang="0">
                    <a:pos x="63" y="217"/>
                  </a:cxn>
                  <a:cxn ang="0">
                    <a:pos x="76" y="194"/>
                  </a:cxn>
                  <a:cxn ang="0">
                    <a:pos x="89" y="171"/>
                  </a:cxn>
                  <a:cxn ang="0">
                    <a:pos x="99" y="148"/>
                  </a:cxn>
                  <a:cxn ang="0">
                    <a:pos x="102" y="131"/>
                  </a:cxn>
                  <a:cxn ang="0">
                    <a:pos x="104" y="118"/>
                  </a:cxn>
                  <a:cxn ang="0">
                    <a:pos x="106" y="105"/>
                  </a:cxn>
                  <a:cxn ang="0">
                    <a:pos x="106" y="89"/>
                  </a:cxn>
                  <a:cxn ang="0">
                    <a:pos x="106" y="76"/>
                  </a:cxn>
                  <a:cxn ang="0">
                    <a:pos x="104" y="61"/>
                  </a:cxn>
                  <a:cxn ang="0">
                    <a:pos x="102" y="44"/>
                  </a:cxn>
                  <a:cxn ang="0">
                    <a:pos x="99" y="27"/>
                  </a:cxn>
                  <a:cxn ang="0">
                    <a:pos x="99" y="10"/>
                  </a:cxn>
                  <a:cxn ang="0">
                    <a:pos x="112" y="0"/>
                  </a:cxn>
                  <a:cxn ang="0">
                    <a:pos x="127" y="10"/>
                  </a:cxn>
                </a:cxnLst>
                <a:rect l="0" t="0" r="r" b="b"/>
                <a:pathLst>
                  <a:path w="150" h="348">
                    <a:moveTo>
                      <a:pt x="127" y="10"/>
                    </a:moveTo>
                    <a:lnTo>
                      <a:pt x="129" y="13"/>
                    </a:lnTo>
                    <a:lnTo>
                      <a:pt x="131" y="17"/>
                    </a:lnTo>
                    <a:lnTo>
                      <a:pt x="133" y="23"/>
                    </a:lnTo>
                    <a:lnTo>
                      <a:pt x="137" y="27"/>
                    </a:lnTo>
                    <a:lnTo>
                      <a:pt x="137" y="32"/>
                    </a:lnTo>
                    <a:lnTo>
                      <a:pt x="139" y="38"/>
                    </a:lnTo>
                    <a:lnTo>
                      <a:pt x="140" y="44"/>
                    </a:lnTo>
                    <a:lnTo>
                      <a:pt x="144" y="48"/>
                    </a:lnTo>
                    <a:lnTo>
                      <a:pt x="144" y="53"/>
                    </a:lnTo>
                    <a:lnTo>
                      <a:pt x="146" y="59"/>
                    </a:lnTo>
                    <a:lnTo>
                      <a:pt x="146" y="63"/>
                    </a:lnTo>
                    <a:lnTo>
                      <a:pt x="148" y="70"/>
                    </a:lnTo>
                    <a:lnTo>
                      <a:pt x="148" y="74"/>
                    </a:lnTo>
                    <a:lnTo>
                      <a:pt x="148" y="80"/>
                    </a:lnTo>
                    <a:lnTo>
                      <a:pt x="150" y="86"/>
                    </a:lnTo>
                    <a:lnTo>
                      <a:pt x="150" y="91"/>
                    </a:lnTo>
                    <a:lnTo>
                      <a:pt x="150" y="95"/>
                    </a:lnTo>
                    <a:lnTo>
                      <a:pt x="150" y="103"/>
                    </a:lnTo>
                    <a:lnTo>
                      <a:pt x="150" y="107"/>
                    </a:lnTo>
                    <a:lnTo>
                      <a:pt x="150" y="114"/>
                    </a:lnTo>
                    <a:lnTo>
                      <a:pt x="150" y="120"/>
                    </a:lnTo>
                    <a:lnTo>
                      <a:pt x="148" y="124"/>
                    </a:lnTo>
                    <a:lnTo>
                      <a:pt x="148" y="131"/>
                    </a:lnTo>
                    <a:lnTo>
                      <a:pt x="148" y="137"/>
                    </a:lnTo>
                    <a:lnTo>
                      <a:pt x="146" y="141"/>
                    </a:lnTo>
                    <a:lnTo>
                      <a:pt x="146" y="148"/>
                    </a:lnTo>
                    <a:lnTo>
                      <a:pt x="146" y="152"/>
                    </a:lnTo>
                    <a:lnTo>
                      <a:pt x="144" y="158"/>
                    </a:lnTo>
                    <a:lnTo>
                      <a:pt x="142" y="165"/>
                    </a:lnTo>
                    <a:lnTo>
                      <a:pt x="142" y="171"/>
                    </a:lnTo>
                    <a:lnTo>
                      <a:pt x="140" y="175"/>
                    </a:lnTo>
                    <a:lnTo>
                      <a:pt x="139" y="183"/>
                    </a:lnTo>
                    <a:lnTo>
                      <a:pt x="137" y="186"/>
                    </a:lnTo>
                    <a:lnTo>
                      <a:pt x="137" y="192"/>
                    </a:lnTo>
                    <a:lnTo>
                      <a:pt x="133" y="198"/>
                    </a:lnTo>
                    <a:lnTo>
                      <a:pt x="131" y="204"/>
                    </a:lnTo>
                    <a:lnTo>
                      <a:pt x="129" y="209"/>
                    </a:lnTo>
                    <a:lnTo>
                      <a:pt x="127" y="215"/>
                    </a:lnTo>
                    <a:lnTo>
                      <a:pt x="125" y="219"/>
                    </a:lnTo>
                    <a:lnTo>
                      <a:pt x="123" y="226"/>
                    </a:lnTo>
                    <a:lnTo>
                      <a:pt x="120" y="230"/>
                    </a:lnTo>
                    <a:lnTo>
                      <a:pt x="118" y="236"/>
                    </a:lnTo>
                    <a:lnTo>
                      <a:pt x="116" y="242"/>
                    </a:lnTo>
                    <a:lnTo>
                      <a:pt x="112" y="247"/>
                    </a:lnTo>
                    <a:lnTo>
                      <a:pt x="110" y="253"/>
                    </a:lnTo>
                    <a:lnTo>
                      <a:pt x="108" y="257"/>
                    </a:lnTo>
                    <a:lnTo>
                      <a:pt x="104" y="262"/>
                    </a:lnTo>
                    <a:lnTo>
                      <a:pt x="102" y="268"/>
                    </a:lnTo>
                    <a:lnTo>
                      <a:pt x="99" y="272"/>
                    </a:lnTo>
                    <a:lnTo>
                      <a:pt x="97" y="278"/>
                    </a:lnTo>
                    <a:lnTo>
                      <a:pt x="93" y="281"/>
                    </a:lnTo>
                    <a:lnTo>
                      <a:pt x="91" y="287"/>
                    </a:lnTo>
                    <a:lnTo>
                      <a:pt x="85" y="291"/>
                    </a:lnTo>
                    <a:lnTo>
                      <a:pt x="85" y="297"/>
                    </a:lnTo>
                    <a:lnTo>
                      <a:pt x="80" y="300"/>
                    </a:lnTo>
                    <a:lnTo>
                      <a:pt x="78" y="304"/>
                    </a:lnTo>
                    <a:lnTo>
                      <a:pt x="72" y="314"/>
                    </a:lnTo>
                    <a:lnTo>
                      <a:pt x="66" y="321"/>
                    </a:lnTo>
                    <a:lnTo>
                      <a:pt x="59" y="331"/>
                    </a:lnTo>
                    <a:lnTo>
                      <a:pt x="53" y="339"/>
                    </a:lnTo>
                    <a:lnTo>
                      <a:pt x="47" y="342"/>
                    </a:lnTo>
                    <a:lnTo>
                      <a:pt x="42" y="346"/>
                    </a:lnTo>
                    <a:lnTo>
                      <a:pt x="36" y="348"/>
                    </a:lnTo>
                    <a:lnTo>
                      <a:pt x="30" y="348"/>
                    </a:lnTo>
                    <a:lnTo>
                      <a:pt x="24" y="348"/>
                    </a:lnTo>
                    <a:lnTo>
                      <a:pt x="21" y="348"/>
                    </a:lnTo>
                    <a:lnTo>
                      <a:pt x="15" y="346"/>
                    </a:lnTo>
                    <a:lnTo>
                      <a:pt x="11" y="344"/>
                    </a:lnTo>
                    <a:lnTo>
                      <a:pt x="7" y="339"/>
                    </a:lnTo>
                    <a:lnTo>
                      <a:pt x="5" y="335"/>
                    </a:lnTo>
                    <a:lnTo>
                      <a:pt x="0" y="331"/>
                    </a:lnTo>
                    <a:lnTo>
                      <a:pt x="0" y="325"/>
                    </a:lnTo>
                    <a:lnTo>
                      <a:pt x="0" y="320"/>
                    </a:lnTo>
                    <a:lnTo>
                      <a:pt x="0" y="314"/>
                    </a:lnTo>
                    <a:lnTo>
                      <a:pt x="4" y="308"/>
                    </a:lnTo>
                    <a:lnTo>
                      <a:pt x="7" y="304"/>
                    </a:lnTo>
                    <a:lnTo>
                      <a:pt x="7" y="297"/>
                    </a:lnTo>
                    <a:lnTo>
                      <a:pt x="13" y="293"/>
                    </a:lnTo>
                    <a:lnTo>
                      <a:pt x="15" y="287"/>
                    </a:lnTo>
                    <a:lnTo>
                      <a:pt x="19" y="283"/>
                    </a:lnTo>
                    <a:lnTo>
                      <a:pt x="21" y="278"/>
                    </a:lnTo>
                    <a:lnTo>
                      <a:pt x="24" y="274"/>
                    </a:lnTo>
                    <a:lnTo>
                      <a:pt x="26" y="270"/>
                    </a:lnTo>
                    <a:lnTo>
                      <a:pt x="30" y="266"/>
                    </a:lnTo>
                    <a:lnTo>
                      <a:pt x="34" y="261"/>
                    </a:lnTo>
                    <a:lnTo>
                      <a:pt x="34" y="257"/>
                    </a:lnTo>
                    <a:lnTo>
                      <a:pt x="38" y="253"/>
                    </a:lnTo>
                    <a:lnTo>
                      <a:pt x="42" y="249"/>
                    </a:lnTo>
                    <a:lnTo>
                      <a:pt x="45" y="240"/>
                    </a:lnTo>
                    <a:lnTo>
                      <a:pt x="51" y="234"/>
                    </a:lnTo>
                    <a:lnTo>
                      <a:pt x="57" y="224"/>
                    </a:lnTo>
                    <a:lnTo>
                      <a:pt x="63" y="217"/>
                    </a:lnTo>
                    <a:lnTo>
                      <a:pt x="68" y="209"/>
                    </a:lnTo>
                    <a:lnTo>
                      <a:pt x="72" y="202"/>
                    </a:lnTo>
                    <a:lnTo>
                      <a:pt x="76" y="194"/>
                    </a:lnTo>
                    <a:lnTo>
                      <a:pt x="82" y="186"/>
                    </a:lnTo>
                    <a:lnTo>
                      <a:pt x="85" y="179"/>
                    </a:lnTo>
                    <a:lnTo>
                      <a:pt x="89" y="171"/>
                    </a:lnTo>
                    <a:lnTo>
                      <a:pt x="93" y="164"/>
                    </a:lnTo>
                    <a:lnTo>
                      <a:pt x="95" y="156"/>
                    </a:lnTo>
                    <a:lnTo>
                      <a:pt x="99" y="148"/>
                    </a:lnTo>
                    <a:lnTo>
                      <a:pt x="101" y="139"/>
                    </a:lnTo>
                    <a:lnTo>
                      <a:pt x="102" y="135"/>
                    </a:lnTo>
                    <a:lnTo>
                      <a:pt x="102" y="131"/>
                    </a:lnTo>
                    <a:lnTo>
                      <a:pt x="102" y="126"/>
                    </a:lnTo>
                    <a:lnTo>
                      <a:pt x="104" y="122"/>
                    </a:lnTo>
                    <a:lnTo>
                      <a:pt x="104" y="118"/>
                    </a:lnTo>
                    <a:lnTo>
                      <a:pt x="104" y="114"/>
                    </a:lnTo>
                    <a:lnTo>
                      <a:pt x="106" y="108"/>
                    </a:lnTo>
                    <a:lnTo>
                      <a:pt x="106" y="105"/>
                    </a:lnTo>
                    <a:lnTo>
                      <a:pt x="106" y="99"/>
                    </a:lnTo>
                    <a:lnTo>
                      <a:pt x="106" y="95"/>
                    </a:lnTo>
                    <a:lnTo>
                      <a:pt x="106" y="89"/>
                    </a:lnTo>
                    <a:lnTo>
                      <a:pt x="106" y="86"/>
                    </a:lnTo>
                    <a:lnTo>
                      <a:pt x="106" y="80"/>
                    </a:lnTo>
                    <a:lnTo>
                      <a:pt x="106" y="76"/>
                    </a:lnTo>
                    <a:lnTo>
                      <a:pt x="106" y="70"/>
                    </a:lnTo>
                    <a:lnTo>
                      <a:pt x="106" y="67"/>
                    </a:lnTo>
                    <a:lnTo>
                      <a:pt x="104" y="61"/>
                    </a:lnTo>
                    <a:lnTo>
                      <a:pt x="104" y="55"/>
                    </a:lnTo>
                    <a:lnTo>
                      <a:pt x="102" y="49"/>
                    </a:lnTo>
                    <a:lnTo>
                      <a:pt x="102" y="44"/>
                    </a:lnTo>
                    <a:lnTo>
                      <a:pt x="102" y="38"/>
                    </a:lnTo>
                    <a:lnTo>
                      <a:pt x="101" y="34"/>
                    </a:lnTo>
                    <a:lnTo>
                      <a:pt x="99" y="27"/>
                    </a:lnTo>
                    <a:lnTo>
                      <a:pt x="99" y="23"/>
                    </a:lnTo>
                    <a:lnTo>
                      <a:pt x="97" y="15"/>
                    </a:lnTo>
                    <a:lnTo>
                      <a:pt x="99" y="10"/>
                    </a:lnTo>
                    <a:lnTo>
                      <a:pt x="102" y="4"/>
                    </a:lnTo>
                    <a:lnTo>
                      <a:pt x="106" y="2"/>
                    </a:lnTo>
                    <a:lnTo>
                      <a:pt x="112" y="0"/>
                    </a:lnTo>
                    <a:lnTo>
                      <a:pt x="116" y="0"/>
                    </a:lnTo>
                    <a:lnTo>
                      <a:pt x="120" y="4"/>
                    </a:lnTo>
                    <a:lnTo>
                      <a:pt x="127" y="10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" name="Freeform 75"/>
              <p:cNvSpPr>
                <a:spLocks/>
              </p:cNvSpPr>
              <p:nvPr/>
            </p:nvSpPr>
            <p:spPr bwMode="auto">
              <a:xfrm>
                <a:off x="4458" y="2221"/>
                <a:ext cx="314" cy="35"/>
              </a:xfrm>
              <a:custGeom>
                <a:avLst/>
                <a:gdLst/>
                <a:ahLst/>
                <a:cxnLst>
                  <a:cxn ang="0">
                    <a:pos x="40" y="16"/>
                  </a:cxn>
                  <a:cxn ang="0">
                    <a:pos x="59" y="17"/>
                  </a:cxn>
                  <a:cxn ang="0">
                    <a:pos x="78" y="19"/>
                  </a:cxn>
                  <a:cxn ang="0">
                    <a:pos x="97" y="21"/>
                  </a:cxn>
                  <a:cxn ang="0">
                    <a:pos x="115" y="21"/>
                  </a:cxn>
                  <a:cxn ang="0">
                    <a:pos x="134" y="21"/>
                  </a:cxn>
                  <a:cxn ang="0">
                    <a:pos x="151" y="21"/>
                  </a:cxn>
                  <a:cxn ang="0">
                    <a:pos x="168" y="19"/>
                  </a:cxn>
                  <a:cxn ang="0">
                    <a:pos x="193" y="17"/>
                  </a:cxn>
                  <a:cxn ang="0">
                    <a:pos x="210" y="16"/>
                  </a:cxn>
                  <a:cxn ang="0">
                    <a:pos x="227" y="16"/>
                  </a:cxn>
                  <a:cxn ang="0">
                    <a:pos x="246" y="16"/>
                  </a:cxn>
                  <a:cxn ang="0">
                    <a:pos x="265" y="14"/>
                  </a:cxn>
                  <a:cxn ang="0">
                    <a:pos x="284" y="14"/>
                  </a:cxn>
                  <a:cxn ang="0">
                    <a:pos x="303" y="14"/>
                  </a:cxn>
                  <a:cxn ang="0">
                    <a:pos x="326" y="14"/>
                  </a:cxn>
                  <a:cxn ang="0">
                    <a:pos x="343" y="14"/>
                  </a:cxn>
                  <a:cxn ang="0">
                    <a:pos x="362" y="14"/>
                  </a:cxn>
                  <a:cxn ang="0">
                    <a:pos x="379" y="14"/>
                  </a:cxn>
                  <a:cxn ang="0">
                    <a:pos x="400" y="14"/>
                  </a:cxn>
                  <a:cxn ang="0">
                    <a:pos x="430" y="14"/>
                  </a:cxn>
                  <a:cxn ang="0">
                    <a:pos x="461" y="14"/>
                  </a:cxn>
                  <a:cxn ang="0">
                    <a:pos x="493" y="12"/>
                  </a:cxn>
                  <a:cxn ang="0">
                    <a:pos x="525" y="8"/>
                  </a:cxn>
                  <a:cxn ang="0">
                    <a:pos x="546" y="8"/>
                  </a:cxn>
                  <a:cxn ang="0">
                    <a:pos x="565" y="4"/>
                  </a:cxn>
                  <a:cxn ang="0">
                    <a:pos x="582" y="2"/>
                  </a:cxn>
                  <a:cxn ang="0">
                    <a:pos x="607" y="2"/>
                  </a:cxn>
                  <a:cxn ang="0">
                    <a:pos x="626" y="16"/>
                  </a:cxn>
                  <a:cxn ang="0">
                    <a:pos x="626" y="33"/>
                  </a:cxn>
                  <a:cxn ang="0">
                    <a:pos x="611" y="46"/>
                  </a:cxn>
                  <a:cxn ang="0">
                    <a:pos x="588" y="52"/>
                  </a:cxn>
                  <a:cxn ang="0">
                    <a:pos x="569" y="54"/>
                  </a:cxn>
                  <a:cxn ang="0">
                    <a:pos x="550" y="57"/>
                  </a:cxn>
                  <a:cxn ang="0">
                    <a:pos x="525" y="61"/>
                  </a:cxn>
                  <a:cxn ang="0">
                    <a:pos x="504" y="63"/>
                  </a:cxn>
                  <a:cxn ang="0">
                    <a:pos x="470" y="67"/>
                  </a:cxn>
                  <a:cxn ang="0">
                    <a:pos x="451" y="69"/>
                  </a:cxn>
                  <a:cxn ang="0">
                    <a:pos x="425" y="69"/>
                  </a:cxn>
                  <a:cxn ang="0">
                    <a:pos x="404" y="69"/>
                  </a:cxn>
                  <a:cxn ang="0">
                    <a:pos x="383" y="71"/>
                  </a:cxn>
                  <a:cxn ang="0">
                    <a:pos x="364" y="71"/>
                  </a:cxn>
                  <a:cxn ang="0">
                    <a:pos x="345" y="71"/>
                  </a:cxn>
                  <a:cxn ang="0">
                    <a:pos x="326" y="71"/>
                  </a:cxn>
                  <a:cxn ang="0">
                    <a:pos x="303" y="71"/>
                  </a:cxn>
                  <a:cxn ang="0">
                    <a:pos x="282" y="71"/>
                  </a:cxn>
                  <a:cxn ang="0">
                    <a:pos x="263" y="69"/>
                  </a:cxn>
                  <a:cxn ang="0">
                    <a:pos x="244" y="69"/>
                  </a:cxn>
                  <a:cxn ang="0">
                    <a:pos x="225" y="69"/>
                  </a:cxn>
                  <a:cxn ang="0">
                    <a:pos x="208" y="67"/>
                  </a:cxn>
                  <a:cxn ang="0">
                    <a:pos x="189" y="65"/>
                  </a:cxn>
                  <a:cxn ang="0">
                    <a:pos x="172" y="63"/>
                  </a:cxn>
                  <a:cxn ang="0">
                    <a:pos x="155" y="61"/>
                  </a:cxn>
                  <a:cxn ang="0">
                    <a:pos x="137" y="59"/>
                  </a:cxn>
                  <a:cxn ang="0">
                    <a:pos x="118" y="55"/>
                  </a:cxn>
                  <a:cxn ang="0">
                    <a:pos x="101" y="54"/>
                  </a:cxn>
                  <a:cxn ang="0">
                    <a:pos x="82" y="52"/>
                  </a:cxn>
                  <a:cxn ang="0">
                    <a:pos x="63" y="46"/>
                  </a:cxn>
                  <a:cxn ang="0">
                    <a:pos x="42" y="42"/>
                  </a:cxn>
                  <a:cxn ang="0">
                    <a:pos x="21" y="40"/>
                  </a:cxn>
                  <a:cxn ang="0">
                    <a:pos x="6" y="35"/>
                  </a:cxn>
                  <a:cxn ang="0">
                    <a:pos x="4" y="19"/>
                  </a:cxn>
                  <a:cxn ang="0">
                    <a:pos x="20" y="14"/>
                  </a:cxn>
                </a:cxnLst>
                <a:rect l="0" t="0" r="r" b="b"/>
                <a:pathLst>
                  <a:path w="628" h="71">
                    <a:moveTo>
                      <a:pt x="25" y="16"/>
                    </a:moveTo>
                    <a:lnTo>
                      <a:pt x="29" y="16"/>
                    </a:lnTo>
                    <a:lnTo>
                      <a:pt x="35" y="16"/>
                    </a:lnTo>
                    <a:lnTo>
                      <a:pt x="40" y="16"/>
                    </a:lnTo>
                    <a:lnTo>
                      <a:pt x="44" y="16"/>
                    </a:lnTo>
                    <a:lnTo>
                      <a:pt x="50" y="16"/>
                    </a:lnTo>
                    <a:lnTo>
                      <a:pt x="54" y="17"/>
                    </a:lnTo>
                    <a:lnTo>
                      <a:pt x="59" y="17"/>
                    </a:lnTo>
                    <a:lnTo>
                      <a:pt x="65" y="19"/>
                    </a:lnTo>
                    <a:lnTo>
                      <a:pt x="69" y="19"/>
                    </a:lnTo>
                    <a:lnTo>
                      <a:pt x="75" y="19"/>
                    </a:lnTo>
                    <a:lnTo>
                      <a:pt x="78" y="19"/>
                    </a:lnTo>
                    <a:lnTo>
                      <a:pt x="84" y="19"/>
                    </a:lnTo>
                    <a:lnTo>
                      <a:pt x="88" y="19"/>
                    </a:lnTo>
                    <a:lnTo>
                      <a:pt x="94" y="21"/>
                    </a:lnTo>
                    <a:lnTo>
                      <a:pt x="97" y="21"/>
                    </a:lnTo>
                    <a:lnTo>
                      <a:pt x="103" y="21"/>
                    </a:lnTo>
                    <a:lnTo>
                      <a:pt x="107" y="21"/>
                    </a:lnTo>
                    <a:lnTo>
                      <a:pt x="113" y="21"/>
                    </a:lnTo>
                    <a:lnTo>
                      <a:pt x="115" y="21"/>
                    </a:lnTo>
                    <a:lnTo>
                      <a:pt x="120" y="21"/>
                    </a:lnTo>
                    <a:lnTo>
                      <a:pt x="124" y="21"/>
                    </a:lnTo>
                    <a:lnTo>
                      <a:pt x="130" y="21"/>
                    </a:lnTo>
                    <a:lnTo>
                      <a:pt x="134" y="21"/>
                    </a:lnTo>
                    <a:lnTo>
                      <a:pt x="139" y="21"/>
                    </a:lnTo>
                    <a:lnTo>
                      <a:pt x="141" y="21"/>
                    </a:lnTo>
                    <a:lnTo>
                      <a:pt x="147" y="21"/>
                    </a:lnTo>
                    <a:lnTo>
                      <a:pt x="151" y="21"/>
                    </a:lnTo>
                    <a:lnTo>
                      <a:pt x="156" y="21"/>
                    </a:lnTo>
                    <a:lnTo>
                      <a:pt x="158" y="19"/>
                    </a:lnTo>
                    <a:lnTo>
                      <a:pt x="164" y="19"/>
                    </a:lnTo>
                    <a:lnTo>
                      <a:pt x="168" y="19"/>
                    </a:lnTo>
                    <a:lnTo>
                      <a:pt x="174" y="19"/>
                    </a:lnTo>
                    <a:lnTo>
                      <a:pt x="181" y="19"/>
                    </a:lnTo>
                    <a:lnTo>
                      <a:pt x="189" y="17"/>
                    </a:lnTo>
                    <a:lnTo>
                      <a:pt x="193" y="17"/>
                    </a:lnTo>
                    <a:lnTo>
                      <a:pt x="198" y="17"/>
                    </a:lnTo>
                    <a:lnTo>
                      <a:pt x="200" y="17"/>
                    </a:lnTo>
                    <a:lnTo>
                      <a:pt x="206" y="17"/>
                    </a:lnTo>
                    <a:lnTo>
                      <a:pt x="210" y="16"/>
                    </a:lnTo>
                    <a:lnTo>
                      <a:pt x="215" y="16"/>
                    </a:lnTo>
                    <a:lnTo>
                      <a:pt x="217" y="16"/>
                    </a:lnTo>
                    <a:lnTo>
                      <a:pt x="223" y="16"/>
                    </a:lnTo>
                    <a:lnTo>
                      <a:pt x="227" y="16"/>
                    </a:lnTo>
                    <a:lnTo>
                      <a:pt x="232" y="16"/>
                    </a:lnTo>
                    <a:lnTo>
                      <a:pt x="236" y="16"/>
                    </a:lnTo>
                    <a:lnTo>
                      <a:pt x="242" y="16"/>
                    </a:lnTo>
                    <a:lnTo>
                      <a:pt x="246" y="16"/>
                    </a:lnTo>
                    <a:lnTo>
                      <a:pt x="252" y="16"/>
                    </a:lnTo>
                    <a:lnTo>
                      <a:pt x="255" y="14"/>
                    </a:lnTo>
                    <a:lnTo>
                      <a:pt x="261" y="14"/>
                    </a:lnTo>
                    <a:lnTo>
                      <a:pt x="265" y="14"/>
                    </a:lnTo>
                    <a:lnTo>
                      <a:pt x="269" y="14"/>
                    </a:lnTo>
                    <a:lnTo>
                      <a:pt x="274" y="14"/>
                    </a:lnTo>
                    <a:lnTo>
                      <a:pt x="278" y="14"/>
                    </a:lnTo>
                    <a:lnTo>
                      <a:pt x="284" y="14"/>
                    </a:lnTo>
                    <a:lnTo>
                      <a:pt x="288" y="14"/>
                    </a:lnTo>
                    <a:lnTo>
                      <a:pt x="293" y="14"/>
                    </a:lnTo>
                    <a:lnTo>
                      <a:pt x="299" y="14"/>
                    </a:lnTo>
                    <a:lnTo>
                      <a:pt x="303" y="14"/>
                    </a:lnTo>
                    <a:lnTo>
                      <a:pt x="309" y="14"/>
                    </a:lnTo>
                    <a:lnTo>
                      <a:pt x="314" y="14"/>
                    </a:lnTo>
                    <a:lnTo>
                      <a:pt x="322" y="14"/>
                    </a:lnTo>
                    <a:lnTo>
                      <a:pt x="326" y="14"/>
                    </a:lnTo>
                    <a:lnTo>
                      <a:pt x="329" y="14"/>
                    </a:lnTo>
                    <a:lnTo>
                      <a:pt x="333" y="14"/>
                    </a:lnTo>
                    <a:lnTo>
                      <a:pt x="339" y="14"/>
                    </a:lnTo>
                    <a:lnTo>
                      <a:pt x="343" y="14"/>
                    </a:lnTo>
                    <a:lnTo>
                      <a:pt x="347" y="14"/>
                    </a:lnTo>
                    <a:lnTo>
                      <a:pt x="352" y="14"/>
                    </a:lnTo>
                    <a:lnTo>
                      <a:pt x="356" y="14"/>
                    </a:lnTo>
                    <a:lnTo>
                      <a:pt x="362" y="14"/>
                    </a:lnTo>
                    <a:lnTo>
                      <a:pt x="366" y="14"/>
                    </a:lnTo>
                    <a:lnTo>
                      <a:pt x="369" y="14"/>
                    </a:lnTo>
                    <a:lnTo>
                      <a:pt x="373" y="14"/>
                    </a:lnTo>
                    <a:lnTo>
                      <a:pt x="379" y="14"/>
                    </a:lnTo>
                    <a:lnTo>
                      <a:pt x="383" y="14"/>
                    </a:lnTo>
                    <a:lnTo>
                      <a:pt x="387" y="14"/>
                    </a:lnTo>
                    <a:lnTo>
                      <a:pt x="390" y="14"/>
                    </a:lnTo>
                    <a:lnTo>
                      <a:pt x="400" y="14"/>
                    </a:lnTo>
                    <a:lnTo>
                      <a:pt x="407" y="14"/>
                    </a:lnTo>
                    <a:lnTo>
                      <a:pt x="415" y="14"/>
                    </a:lnTo>
                    <a:lnTo>
                      <a:pt x="425" y="14"/>
                    </a:lnTo>
                    <a:lnTo>
                      <a:pt x="430" y="14"/>
                    </a:lnTo>
                    <a:lnTo>
                      <a:pt x="440" y="14"/>
                    </a:lnTo>
                    <a:lnTo>
                      <a:pt x="445" y="14"/>
                    </a:lnTo>
                    <a:lnTo>
                      <a:pt x="455" y="14"/>
                    </a:lnTo>
                    <a:lnTo>
                      <a:pt x="461" y="14"/>
                    </a:lnTo>
                    <a:lnTo>
                      <a:pt x="468" y="14"/>
                    </a:lnTo>
                    <a:lnTo>
                      <a:pt x="478" y="14"/>
                    </a:lnTo>
                    <a:lnTo>
                      <a:pt x="485" y="14"/>
                    </a:lnTo>
                    <a:lnTo>
                      <a:pt x="493" y="12"/>
                    </a:lnTo>
                    <a:lnTo>
                      <a:pt x="501" y="12"/>
                    </a:lnTo>
                    <a:lnTo>
                      <a:pt x="508" y="10"/>
                    </a:lnTo>
                    <a:lnTo>
                      <a:pt x="518" y="10"/>
                    </a:lnTo>
                    <a:lnTo>
                      <a:pt x="525" y="8"/>
                    </a:lnTo>
                    <a:lnTo>
                      <a:pt x="533" y="8"/>
                    </a:lnTo>
                    <a:lnTo>
                      <a:pt x="539" y="8"/>
                    </a:lnTo>
                    <a:lnTo>
                      <a:pt x="541" y="8"/>
                    </a:lnTo>
                    <a:lnTo>
                      <a:pt x="546" y="8"/>
                    </a:lnTo>
                    <a:lnTo>
                      <a:pt x="550" y="8"/>
                    </a:lnTo>
                    <a:lnTo>
                      <a:pt x="556" y="6"/>
                    </a:lnTo>
                    <a:lnTo>
                      <a:pt x="560" y="6"/>
                    </a:lnTo>
                    <a:lnTo>
                      <a:pt x="565" y="4"/>
                    </a:lnTo>
                    <a:lnTo>
                      <a:pt x="569" y="4"/>
                    </a:lnTo>
                    <a:lnTo>
                      <a:pt x="573" y="4"/>
                    </a:lnTo>
                    <a:lnTo>
                      <a:pt x="579" y="2"/>
                    </a:lnTo>
                    <a:lnTo>
                      <a:pt x="582" y="2"/>
                    </a:lnTo>
                    <a:lnTo>
                      <a:pt x="588" y="2"/>
                    </a:lnTo>
                    <a:lnTo>
                      <a:pt x="596" y="0"/>
                    </a:lnTo>
                    <a:lnTo>
                      <a:pt x="601" y="0"/>
                    </a:lnTo>
                    <a:lnTo>
                      <a:pt x="607" y="2"/>
                    </a:lnTo>
                    <a:lnTo>
                      <a:pt x="615" y="4"/>
                    </a:lnTo>
                    <a:lnTo>
                      <a:pt x="619" y="8"/>
                    </a:lnTo>
                    <a:lnTo>
                      <a:pt x="624" y="10"/>
                    </a:lnTo>
                    <a:lnTo>
                      <a:pt x="626" y="16"/>
                    </a:lnTo>
                    <a:lnTo>
                      <a:pt x="628" y="19"/>
                    </a:lnTo>
                    <a:lnTo>
                      <a:pt x="628" y="25"/>
                    </a:lnTo>
                    <a:lnTo>
                      <a:pt x="628" y="29"/>
                    </a:lnTo>
                    <a:lnTo>
                      <a:pt x="626" y="33"/>
                    </a:lnTo>
                    <a:lnTo>
                      <a:pt x="626" y="36"/>
                    </a:lnTo>
                    <a:lnTo>
                      <a:pt x="622" y="40"/>
                    </a:lnTo>
                    <a:lnTo>
                      <a:pt x="617" y="44"/>
                    </a:lnTo>
                    <a:lnTo>
                      <a:pt x="611" y="46"/>
                    </a:lnTo>
                    <a:lnTo>
                      <a:pt x="605" y="50"/>
                    </a:lnTo>
                    <a:lnTo>
                      <a:pt x="600" y="50"/>
                    </a:lnTo>
                    <a:lnTo>
                      <a:pt x="594" y="52"/>
                    </a:lnTo>
                    <a:lnTo>
                      <a:pt x="588" y="52"/>
                    </a:lnTo>
                    <a:lnTo>
                      <a:pt x="582" y="52"/>
                    </a:lnTo>
                    <a:lnTo>
                      <a:pt x="579" y="52"/>
                    </a:lnTo>
                    <a:lnTo>
                      <a:pt x="573" y="54"/>
                    </a:lnTo>
                    <a:lnTo>
                      <a:pt x="569" y="54"/>
                    </a:lnTo>
                    <a:lnTo>
                      <a:pt x="565" y="55"/>
                    </a:lnTo>
                    <a:lnTo>
                      <a:pt x="560" y="55"/>
                    </a:lnTo>
                    <a:lnTo>
                      <a:pt x="556" y="57"/>
                    </a:lnTo>
                    <a:lnTo>
                      <a:pt x="550" y="57"/>
                    </a:lnTo>
                    <a:lnTo>
                      <a:pt x="546" y="59"/>
                    </a:lnTo>
                    <a:lnTo>
                      <a:pt x="539" y="59"/>
                    </a:lnTo>
                    <a:lnTo>
                      <a:pt x="529" y="61"/>
                    </a:lnTo>
                    <a:lnTo>
                      <a:pt x="525" y="61"/>
                    </a:lnTo>
                    <a:lnTo>
                      <a:pt x="522" y="61"/>
                    </a:lnTo>
                    <a:lnTo>
                      <a:pt x="516" y="61"/>
                    </a:lnTo>
                    <a:lnTo>
                      <a:pt x="512" y="63"/>
                    </a:lnTo>
                    <a:lnTo>
                      <a:pt x="504" y="63"/>
                    </a:lnTo>
                    <a:lnTo>
                      <a:pt x="495" y="65"/>
                    </a:lnTo>
                    <a:lnTo>
                      <a:pt x="485" y="65"/>
                    </a:lnTo>
                    <a:lnTo>
                      <a:pt x="478" y="67"/>
                    </a:lnTo>
                    <a:lnTo>
                      <a:pt x="470" y="67"/>
                    </a:lnTo>
                    <a:lnTo>
                      <a:pt x="463" y="69"/>
                    </a:lnTo>
                    <a:lnTo>
                      <a:pt x="459" y="69"/>
                    </a:lnTo>
                    <a:lnTo>
                      <a:pt x="455" y="69"/>
                    </a:lnTo>
                    <a:lnTo>
                      <a:pt x="451" y="69"/>
                    </a:lnTo>
                    <a:lnTo>
                      <a:pt x="445" y="69"/>
                    </a:lnTo>
                    <a:lnTo>
                      <a:pt x="438" y="69"/>
                    </a:lnTo>
                    <a:lnTo>
                      <a:pt x="430" y="69"/>
                    </a:lnTo>
                    <a:lnTo>
                      <a:pt x="425" y="69"/>
                    </a:lnTo>
                    <a:lnTo>
                      <a:pt x="421" y="69"/>
                    </a:lnTo>
                    <a:lnTo>
                      <a:pt x="417" y="69"/>
                    </a:lnTo>
                    <a:lnTo>
                      <a:pt x="413" y="69"/>
                    </a:lnTo>
                    <a:lnTo>
                      <a:pt x="404" y="69"/>
                    </a:lnTo>
                    <a:lnTo>
                      <a:pt x="396" y="71"/>
                    </a:lnTo>
                    <a:lnTo>
                      <a:pt x="390" y="71"/>
                    </a:lnTo>
                    <a:lnTo>
                      <a:pt x="387" y="71"/>
                    </a:lnTo>
                    <a:lnTo>
                      <a:pt x="383" y="71"/>
                    </a:lnTo>
                    <a:lnTo>
                      <a:pt x="377" y="71"/>
                    </a:lnTo>
                    <a:lnTo>
                      <a:pt x="373" y="71"/>
                    </a:lnTo>
                    <a:lnTo>
                      <a:pt x="368" y="71"/>
                    </a:lnTo>
                    <a:lnTo>
                      <a:pt x="364" y="71"/>
                    </a:lnTo>
                    <a:lnTo>
                      <a:pt x="360" y="71"/>
                    </a:lnTo>
                    <a:lnTo>
                      <a:pt x="354" y="71"/>
                    </a:lnTo>
                    <a:lnTo>
                      <a:pt x="348" y="71"/>
                    </a:lnTo>
                    <a:lnTo>
                      <a:pt x="345" y="71"/>
                    </a:lnTo>
                    <a:lnTo>
                      <a:pt x="341" y="71"/>
                    </a:lnTo>
                    <a:lnTo>
                      <a:pt x="335" y="71"/>
                    </a:lnTo>
                    <a:lnTo>
                      <a:pt x="329" y="71"/>
                    </a:lnTo>
                    <a:lnTo>
                      <a:pt x="326" y="71"/>
                    </a:lnTo>
                    <a:lnTo>
                      <a:pt x="322" y="71"/>
                    </a:lnTo>
                    <a:lnTo>
                      <a:pt x="314" y="71"/>
                    </a:lnTo>
                    <a:lnTo>
                      <a:pt x="309" y="71"/>
                    </a:lnTo>
                    <a:lnTo>
                      <a:pt x="303" y="71"/>
                    </a:lnTo>
                    <a:lnTo>
                      <a:pt x="299" y="71"/>
                    </a:lnTo>
                    <a:lnTo>
                      <a:pt x="293" y="71"/>
                    </a:lnTo>
                    <a:lnTo>
                      <a:pt x="288" y="71"/>
                    </a:lnTo>
                    <a:lnTo>
                      <a:pt x="282" y="71"/>
                    </a:lnTo>
                    <a:lnTo>
                      <a:pt x="278" y="71"/>
                    </a:lnTo>
                    <a:lnTo>
                      <a:pt x="272" y="69"/>
                    </a:lnTo>
                    <a:lnTo>
                      <a:pt x="269" y="69"/>
                    </a:lnTo>
                    <a:lnTo>
                      <a:pt x="263" y="69"/>
                    </a:lnTo>
                    <a:lnTo>
                      <a:pt x="259" y="69"/>
                    </a:lnTo>
                    <a:lnTo>
                      <a:pt x="253" y="69"/>
                    </a:lnTo>
                    <a:lnTo>
                      <a:pt x="250" y="69"/>
                    </a:lnTo>
                    <a:lnTo>
                      <a:pt x="244" y="69"/>
                    </a:lnTo>
                    <a:lnTo>
                      <a:pt x="240" y="69"/>
                    </a:lnTo>
                    <a:lnTo>
                      <a:pt x="234" y="69"/>
                    </a:lnTo>
                    <a:lnTo>
                      <a:pt x="231" y="69"/>
                    </a:lnTo>
                    <a:lnTo>
                      <a:pt x="225" y="69"/>
                    </a:lnTo>
                    <a:lnTo>
                      <a:pt x="221" y="69"/>
                    </a:lnTo>
                    <a:lnTo>
                      <a:pt x="217" y="67"/>
                    </a:lnTo>
                    <a:lnTo>
                      <a:pt x="212" y="67"/>
                    </a:lnTo>
                    <a:lnTo>
                      <a:pt x="208" y="67"/>
                    </a:lnTo>
                    <a:lnTo>
                      <a:pt x="202" y="67"/>
                    </a:lnTo>
                    <a:lnTo>
                      <a:pt x="198" y="65"/>
                    </a:lnTo>
                    <a:lnTo>
                      <a:pt x="193" y="65"/>
                    </a:lnTo>
                    <a:lnTo>
                      <a:pt x="189" y="65"/>
                    </a:lnTo>
                    <a:lnTo>
                      <a:pt x="185" y="65"/>
                    </a:lnTo>
                    <a:lnTo>
                      <a:pt x="181" y="63"/>
                    </a:lnTo>
                    <a:lnTo>
                      <a:pt x="175" y="63"/>
                    </a:lnTo>
                    <a:lnTo>
                      <a:pt x="172" y="63"/>
                    </a:lnTo>
                    <a:lnTo>
                      <a:pt x="168" y="63"/>
                    </a:lnTo>
                    <a:lnTo>
                      <a:pt x="164" y="63"/>
                    </a:lnTo>
                    <a:lnTo>
                      <a:pt x="158" y="61"/>
                    </a:lnTo>
                    <a:lnTo>
                      <a:pt x="155" y="61"/>
                    </a:lnTo>
                    <a:lnTo>
                      <a:pt x="149" y="59"/>
                    </a:lnTo>
                    <a:lnTo>
                      <a:pt x="145" y="59"/>
                    </a:lnTo>
                    <a:lnTo>
                      <a:pt x="141" y="59"/>
                    </a:lnTo>
                    <a:lnTo>
                      <a:pt x="137" y="59"/>
                    </a:lnTo>
                    <a:lnTo>
                      <a:pt x="132" y="59"/>
                    </a:lnTo>
                    <a:lnTo>
                      <a:pt x="128" y="57"/>
                    </a:lnTo>
                    <a:lnTo>
                      <a:pt x="122" y="57"/>
                    </a:lnTo>
                    <a:lnTo>
                      <a:pt x="118" y="55"/>
                    </a:lnTo>
                    <a:lnTo>
                      <a:pt x="115" y="55"/>
                    </a:lnTo>
                    <a:lnTo>
                      <a:pt x="111" y="55"/>
                    </a:lnTo>
                    <a:lnTo>
                      <a:pt x="105" y="54"/>
                    </a:lnTo>
                    <a:lnTo>
                      <a:pt x="101" y="54"/>
                    </a:lnTo>
                    <a:lnTo>
                      <a:pt x="96" y="54"/>
                    </a:lnTo>
                    <a:lnTo>
                      <a:pt x="92" y="52"/>
                    </a:lnTo>
                    <a:lnTo>
                      <a:pt x="86" y="52"/>
                    </a:lnTo>
                    <a:lnTo>
                      <a:pt x="82" y="52"/>
                    </a:lnTo>
                    <a:lnTo>
                      <a:pt x="78" y="50"/>
                    </a:lnTo>
                    <a:lnTo>
                      <a:pt x="73" y="48"/>
                    </a:lnTo>
                    <a:lnTo>
                      <a:pt x="69" y="48"/>
                    </a:lnTo>
                    <a:lnTo>
                      <a:pt x="63" y="46"/>
                    </a:lnTo>
                    <a:lnTo>
                      <a:pt x="59" y="46"/>
                    </a:lnTo>
                    <a:lnTo>
                      <a:pt x="52" y="44"/>
                    </a:lnTo>
                    <a:lnTo>
                      <a:pt x="48" y="44"/>
                    </a:lnTo>
                    <a:lnTo>
                      <a:pt x="42" y="42"/>
                    </a:lnTo>
                    <a:lnTo>
                      <a:pt x="37" y="42"/>
                    </a:lnTo>
                    <a:lnTo>
                      <a:pt x="33" y="42"/>
                    </a:lnTo>
                    <a:lnTo>
                      <a:pt x="27" y="42"/>
                    </a:lnTo>
                    <a:lnTo>
                      <a:pt x="21" y="40"/>
                    </a:lnTo>
                    <a:lnTo>
                      <a:pt x="18" y="40"/>
                    </a:lnTo>
                    <a:lnTo>
                      <a:pt x="12" y="38"/>
                    </a:lnTo>
                    <a:lnTo>
                      <a:pt x="8" y="38"/>
                    </a:lnTo>
                    <a:lnTo>
                      <a:pt x="6" y="35"/>
                    </a:lnTo>
                    <a:lnTo>
                      <a:pt x="4" y="35"/>
                    </a:lnTo>
                    <a:lnTo>
                      <a:pt x="0" y="29"/>
                    </a:lnTo>
                    <a:lnTo>
                      <a:pt x="2" y="25"/>
                    </a:lnTo>
                    <a:lnTo>
                      <a:pt x="4" y="19"/>
                    </a:lnTo>
                    <a:lnTo>
                      <a:pt x="8" y="16"/>
                    </a:lnTo>
                    <a:lnTo>
                      <a:pt x="12" y="14"/>
                    </a:lnTo>
                    <a:lnTo>
                      <a:pt x="16" y="14"/>
                    </a:lnTo>
                    <a:lnTo>
                      <a:pt x="20" y="14"/>
                    </a:lnTo>
                    <a:lnTo>
                      <a:pt x="25" y="16"/>
                    </a:lnTo>
                    <a:lnTo>
                      <a:pt x="2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1" name="Freeform 76"/>
              <p:cNvSpPr>
                <a:spLocks/>
              </p:cNvSpPr>
              <p:nvPr/>
            </p:nvSpPr>
            <p:spPr bwMode="auto">
              <a:xfrm>
                <a:off x="4377" y="2248"/>
                <a:ext cx="173" cy="68"/>
              </a:xfrm>
              <a:custGeom>
                <a:avLst/>
                <a:gdLst/>
                <a:ahLst/>
                <a:cxnLst>
                  <a:cxn ang="0">
                    <a:pos x="19" y="110"/>
                  </a:cxn>
                  <a:cxn ang="0">
                    <a:pos x="36" y="106"/>
                  </a:cxn>
                  <a:cxn ang="0">
                    <a:pos x="51" y="102"/>
                  </a:cxn>
                  <a:cxn ang="0">
                    <a:pos x="66" y="100"/>
                  </a:cxn>
                  <a:cxn ang="0">
                    <a:pos x="82" y="97"/>
                  </a:cxn>
                  <a:cxn ang="0">
                    <a:pos x="93" y="93"/>
                  </a:cxn>
                  <a:cxn ang="0">
                    <a:pos x="108" y="89"/>
                  </a:cxn>
                  <a:cxn ang="0">
                    <a:pos x="122" y="83"/>
                  </a:cxn>
                  <a:cxn ang="0">
                    <a:pos x="135" y="79"/>
                  </a:cxn>
                  <a:cxn ang="0">
                    <a:pos x="146" y="74"/>
                  </a:cxn>
                  <a:cxn ang="0">
                    <a:pos x="160" y="68"/>
                  </a:cxn>
                  <a:cxn ang="0">
                    <a:pos x="175" y="62"/>
                  </a:cxn>
                  <a:cxn ang="0">
                    <a:pos x="188" y="57"/>
                  </a:cxn>
                  <a:cxn ang="0">
                    <a:pos x="203" y="49"/>
                  </a:cxn>
                  <a:cxn ang="0">
                    <a:pos x="217" y="43"/>
                  </a:cxn>
                  <a:cxn ang="0">
                    <a:pos x="232" y="38"/>
                  </a:cxn>
                  <a:cxn ang="0">
                    <a:pos x="247" y="32"/>
                  </a:cxn>
                  <a:cxn ang="0">
                    <a:pos x="257" y="30"/>
                  </a:cxn>
                  <a:cxn ang="0">
                    <a:pos x="268" y="22"/>
                  </a:cxn>
                  <a:cxn ang="0">
                    <a:pos x="283" y="17"/>
                  </a:cxn>
                  <a:cxn ang="0">
                    <a:pos x="297" y="11"/>
                  </a:cxn>
                  <a:cxn ang="0">
                    <a:pos x="306" y="5"/>
                  </a:cxn>
                  <a:cxn ang="0">
                    <a:pos x="316" y="0"/>
                  </a:cxn>
                  <a:cxn ang="0">
                    <a:pos x="325" y="0"/>
                  </a:cxn>
                  <a:cxn ang="0">
                    <a:pos x="338" y="5"/>
                  </a:cxn>
                  <a:cxn ang="0">
                    <a:pos x="344" y="17"/>
                  </a:cxn>
                  <a:cxn ang="0">
                    <a:pos x="346" y="26"/>
                  </a:cxn>
                  <a:cxn ang="0">
                    <a:pos x="344" y="36"/>
                  </a:cxn>
                  <a:cxn ang="0">
                    <a:pos x="338" y="43"/>
                  </a:cxn>
                  <a:cxn ang="0">
                    <a:pos x="329" y="49"/>
                  </a:cxn>
                  <a:cxn ang="0">
                    <a:pos x="319" y="55"/>
                  </a:cxn>
                  <a:cxn ang="0">
                    <a:pos x="310" y="59"/>
                  </a:cxn>
                  <a:cxn ang="0">
                    <a:pos x="302" y="64"/>
                  </a:cxn>
                  <a:cxn ang="0">
                    <a:pos x="295" y="68"/>
                  </a:cxn>
                  <a:cxn ang="0">
                    <a:pos x="285" y="74"/>
                  </a:cxn>
                  <a:cxn ang="0">
                    <a:pos x="276" y="78"/>
                  </a:cxn>
                  <a:cxn ang="0">
                    <a:pos x="266" y="83"/>
                  </a:cxn>
                  <a:cxn ang="0">
                    <a:pos x="257" y="85"/>
                  </a:cxn>
                  <a:cxn ang="0">
                    <a:pos x="247" y="89"/>
                  </a:cxn>
                  <a:cxn ang="0">
                    <a:pos x="236" y="93"/>
                  </a:cxn>
                  <a:cxn ang="0">
                    <a:pos x="220" y="100"/>
                  </a:cxn>
                  <a:cxn ang="0">
                    <a:pos x="205" y="104"/>
                  </a:cxn>
                  <a:cxn ang="0">
                    <a:pos x="190" y="108"/>
                  </a:cxn>
                  <a:cxn ang="0">
                    <a:pos x="177" y="112"/>
                  </a:cxn>
                  <a:cxn ang="0">
                    <a:pos x="160" y="116"/>
                  </a:cxn>
                  <a:cxn ang="0">
                    <a:pos x="146" y="119"/>
                  </a:cxn>
                  <a:cxn ang="0">
                    <a:pos x="133" y="121"/>
                  </a:cxn>
                  <a:cxn ang="0">
                    <a:pos x="118" y="123"/>
                  </a:cxn>
                  <a:cxn ang="0">
                    <a:pos x="103" y="125"/>
                  </a:cxn>
                  <a:cxn ang="0">
                    <a:pos x="87" y="127"/>
                  </a:cxn>
                  <a:cxn ang="0">
                    <a:pos x="72" y="127"/>
                  </a:cxn>
                  <a:cxn ang="0">
                    <a:pos x="57" y="129"/>
                  </a:cxn>
                  <a:cxn ang="0">
                    <a:pos x="44" y="131"/>
                  </a:cxn>
                  <a:cxn ang="0">
                    <a:pos x="34" y="133"/>
                  </a:cxn>
                  <a:cxn ang="0">
                    <a:pos x="26" y="133"/>
                  </a:cxn>
                  <a:cxn ang="0">
                    <a:pos x="17" y="135"/>
                  </a:cxn>
                  <a:cxn ang="0">
                    <a:pos x="7" y="135"/>
                  </a:cxn>
                  <a:cxn ang="0">
                    <a:pos x="0" y="127"/>
                  </a:cxn>
                  <a:cxn ang="0">
                    <a:pos x="0" y="119"/>
                  </a:cxn>
                  <a:cxn ang="0">
                    <a:pos x="4" y="110"/>
                  </a:cxn>
                  <a:cxn ang="0">
                    <a:pos x="11" y="110"/>
                  </a:cxn>
                </a:cxnLst>
                <a:rect l="0" t="0" r="r" b="b"/>
                <a:pathLst>
                  <a:path w="346" h="136">
                    <a:moveTo>
                      <a:pt x="11" y="110"/>
                    </a:moveTo>
                    <a:lnTo>
                      <a:pt x="19" y="110"/>
                    </a:lnTo>
                    <a:lnTo>
                      <a:pt x="28" y="108"/>
                    </a:lnTo>
                    <a:lnTo>
                      <a:pt x="36" y="106"/>
                    </a:lnTo>
                    <a:lnTo>
                      <a:pt x="44" y="106"/>
                    </a:lnTo>
                    <a:lnTo>
                      <a:pt x="51" y="102"/>
                    </a:lnTo>
                    <a:lnTo>
                      <a:pt x="59" y="102"/>
                    </a:lnTo>
                    <a:lnTo>
                      <a:pt x="66" y="100"/>
                    </a:lnTo>
                    <a:lnTo>
                      <a:pt x="74" y="100"/>
                    </a:lnTo>
                    <a:lnTo>
                      <a:pt x="82" y="97"/>
                    </a:lnTo>
                    <a:lnTo>
                      <a:pt x="87" y="95"/>
                    </a:lnTo>
                    <a:lnTo>
                      <a:pt x="93" y="93"/>
                    </a:lnTo>
                    <a:lnTo>
                      <a:pt x="101" y="91"/>
                    </a:lnTo>
                    <a:lnTo>
                      <a:pt x="108" y="89"/>
                    </a:lnTo>
                    <a:lnTo>
                      <a:pt x="114" y="85"/>
                    </a:lnTo>
                    <a:lnTo>
                      <a:pt x="122" y="83"/>
                    </a:lnTo>
                    <a:lnTo>
                      <a:pt x="127" y="83"/>
                    </a:lnTo>
                    <a:lnTo>
                      <a:pt x="135" y="79"/>
                    </a:lnTo>
                    <a:lnTo>
                      <a:pt x="141" y="76"/>
                    </a:lnTo>
                    <a:lnTo>
                      <a:pt x="146" y="74"/>
                    </a:lnTo>
                    <a:lnTo>
                      <a:pt x="154" y="72"/>
                    </a:lnTo>
                    <a:lnTo>
                      <a:pt x="160" y="68"/>
                    </a:lnTo>
                    <a:lnTo>
                      <a:pt x="167" y="66"/>
                    </a:lnTo>
                    <a:lnTo>
                      <a:pt x="175" y="62"/>
                    </a:lnTo>
                    <a:lnTo>
                      <a:pt x="181" y="59"/>
                    </a:lnTo>
                    <a:lnTo>
                      <a:pt x="188" y="57"/>
                    </a:lnTo>
                    <a:lnTo>
                      <a:pt x="196" y="53"/>
                    </a:lnTo>
                    <a:lnTo>
                      <a:pt x="203" y="49"/>
                    </a:lnTo>
                    <a:lnTo>
                      <a:pt x="211" y="47"/>
                    </a:lnTo>
                    <a:lnTo>
                      <a:pt x="217" y="43"/>
                    </a:lnTo>
                    <a:lnTo>
                      <a:pt x="224" y="41"/>
                    </a:lnTo>
                    <a:lnTo>
                      <a:pt x="232" y="38"/>
                    </a:lnTo>
                    <a:lnTo>
                      <a:pt x="241" y="36"/>
                    </a:lnTo>
                    <a:lnTo>
                      <a:pt x="247" y="32"/>
                    </a:lnTo>
                    <a:lnTo>
                      <a:pt x="251" y="32"/>
                    </a:lnTo>
                    <a:lnTo>
                      <a:pt x="257" y="30"/>
                    </a:lnTo>
                    <a:lnTo>
                      <a:pt x="260" y="28"/>
                    </a:lnTo>
                    <a:lnTo>
                      <a:pt x="268" y="22"/>
                    </a:lnTo>
                    <a:lnTo>
                      <a:pt x="276" y="20"/>
                    </a:lnTo>
                    <a:lnTo>
                      <a:pt x="283" y="17"/>
                    </a:lnTo>
                    <a:lnTo>
                      <a:pt x="291" y="13"/>
                    </a:lnTo>
                    <a:lnTo>
                      <a:pt x="297" y="11"/>
                    </a:lnTo>
                    <a:lnTo>
                      <a:pt x="300" y="7"/>
                    </a:lnTo>
                    <a:lnTo>
                      <a:pt x="306" y="5"/>
                    </a:lnTo>
                    <a:lnTo>
                      <a:pt x="310" y="3"/>
                    </a:lnTo>
                    <a:lnTo>
                      <a:pt x="316" y="0"/>
                    </a:lnTo>
                    <a:lnTo>
                      <a:pt x="319" y="0"/>
                    </a:lnTo>
                    <a:lnTo>
                      <a:pt x="325" y="0"/>
                    </a:lnTo>
                    <a:lnTo>
                      <a:pt x="331" y="1"/>
                    </a:lnTo>
                    <a:lnTo>
                      <a:pt x="338" y="5"/>
                    </a:lnTo>
                    <a:lnTo>
                      <a:pt x="344" y="15"/>
                    </a:lnTo>
                    <a:lnTo>
                      <a:pt x="344" y="17"/>
                    </a:lnTo>
                    <a:lnTo>
                      <a:pt x="346" y="22"/>
                    </a:lnTo>
                    <a:lnTo>
                      <a:pt x="346" y="26"/>
                    </a:lnTo>
                    <a:lnTo>
                      <a:pt x="346" y="32"/>
                    </a:lnTo>
                    <a:lnTo>
                      <a:pt x="344" y="36"/>
                    </a:lnTo>
                    <a:lnTo>
                      <a:pt x="342" y="41"/>
                    </a:lnTo>
                    <a:lnTo>
                      <a:pt x="338" y="43"/>
                    </a:lnTo>
                    <a:lnTo>
                      <a:pt x="335" y="49"/>
                    </a:lnTo>
                    <a:lnTo>
                      <a:pt x="329" y="49"/>
                    </a:lnTo>
                    <a:lnTo>
                      <a:pt x="325" y="53"/>
                    </a:lnTo>
                    <a:lnTo>
                      <a:pt x="319" y="55"/>
                    </a:lnTo>
                    <a:lnTo>
                      <a:pt x="316" y="59"/>
                    </a:lnTo>
                    <a:lnTo>
                      <a:pt x="310" y="59"/>
                    </a:lnTo>
                    <a:lnTo>
                      <a:pt x="308" y="62"/>
                    </a:lnTo>
                    <a:lnTo>
                      <a:pt x="302" y="64"/>
                    </a:lnTo>
                    <a:lnTo>
                      <a:pt x="300" y="66"/>
                    </a:lnTo>
                    <a:lnTo>
                      <a:pt x="295" y="68"/>
                    </a:lnTo>
                    <a:lnTo>
                      <a:pt x="291" y="72"/>
                    </a:lnTo>
                    <a:lnTo>
                      <a:pt x="285" y="74"/>
                    </a:lnTo>
                    <a:lnTo>
                      <a:pt x="281" y="76"/>
                    </a:lnTo>
                    <a:lnTo>
                      <a:pt x="276" y="78"/>
                    </a:lnTo>
                    <a:lnTo>
                      <a:pt x="272" y="81"/>
                    </a:lnTo>
                    <a:lnTo>
                      <a:pt x="266" y="83"/>
                    </a:lnTo>
                    <a:lnTo>
                      <a:pt x="262" y="85"/>
                    </a:lnTo>
                    <a:lnTo>
                      <a:pt x="257" y="85"/>
                    </a:lnTo>
                    <a:lnTo>
                      <a:pt x="253" y="87"/>
                    </a:lnTo>
                    <a:lnTo>
                      <a:pt x="247" y="89"/>
                    </a:lnTo>
                    <a:lnTo>
                      <a:pt x="245" y="91"/>
                    </a:lnTo>
                    <a:lnTo>
                      <a:pt x="236" y="93"/>
                    </a:lnTo>
                    <a:lnTo>
                      <a:pt x="230" y="97"/>
                    </a:lnTo>
                    <a:lnTo>
                      <a:pt x="220" y="100"/>
                    </a:lnTo>
                    <a:lnTo>
                      <a:pt x="213" y="102"/>
                    </a:lnTo>
                    <a:lnTo>
                      <a:pt x="205" y="104"/>
                    </a:lnTo>
                    <a:lnTo>
                      <a:pt x="198" y="106"/>
                    </a:lnTo>
                    <a:lnTo>
                      <a:pt x="190" y="108"/>
                    </a:lnTo>
                    <a:lnTo>
                      <a:pt x="182" y="110"/>
                    </a:lnTo>
                    <a:lnTo>
                      <a:pt x="177" y="112"/>
                    </a:lnTo>
                    <a:lnTo>
                      <a:pt x="169" y="114"/>
                    </a:lnTo>
                    <a:lnTo>
                      <a:pt x="160" y="116"/>
                    </a:lnTo>
                    <a:lnTo>
                      <a:pt x="154" y="117"/>
                    </a:lnTo>
                    <a:lnTo>
                      <a:pt x="146" y="119"/>
                    </a:lnTo>
                    <a:lnTo>
                      <a:pt x="141" y="119"/>
                    </a:lnTo>
                    <a:lnTo>
                      <a:pt x="133" y="121"/>
                    </a:lnTo>
                    <a:lnTo>
                      <a:pt x="125" y="121"/>
                    </a:lnTo>
                    <a:lnTo>
                      <a:pt x="118" y="123"/>
                    </a:lnTo>
                    <a:lnTo>
                      <a:pt x="110" y="125"/>
                    </a:lnTo>
                    <a:lnTo>
                      <a:pt x="103" y="125"/>
                    </a:lnTo>
                    <a:lnTo>
                      <a:pt x="95" y="127"/>
                    </a:lnTo>
                    <a:lnTo>
                      <a:pt x="87" y="127"/>
                    </a:lnTo>
                    <a:lnTo>
                      <a:pt x="82" y="127"/>
                    </a:lnTo>
                    <a:lnTo>
                      <a:pt x="72" y="127"/>
                    </a:lnTo>
                    <a:lnTo>
                      <a:pt x="64" y="129"/>
                    </a:lnTo>
                    <a:lnTo>
                      <a:pt x="57" y="129"/>
                    </a:lnTo>
                    <a:lnTo>
                      <a:pt x="47" y="131"/>
                    </a:lnTo>
                    <a:lnTo>
                      <a:pt x="44" y="131"/>
                    </a:lnTo>
                    <a:lnTo>
                      <a:pt x="38" y="133"/>
                    </a:lnTo>
                    <a:lnTo>
                      <a:pt x="34" y="133"/>
                    </a:lnTo>
                    <a:lnTo>
                      <a:pt x="30" y="133"/>
                    </a:lnTo>
                    <a:lnTo>
                      <a:pt x="26" y="133"/>
                    </a:lnTo>
                    <a:lnTo>
                      <a:pt x="21" y="135"/>
                    </a:lnTo>
                    <a:lnTo>
                      <a:pt x="17" y="135"/>
                    </a:lnTo>
                    <a:lnTo>
                      <a:pt x="13" y="136"/>
                    </a:lnTo>
                    <a:lnTo>
                      <a:pt x="7" y="135"/>
                    </a:lnTo>
                    <a:lnTo>
                      <a:pt x="4" y="133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0" y="119"/>
                    </a:lnTo>
                    <a:lnTo>
                      <a:pt x="2" y="116"/>
                    </a:lnTo>
                    <a:lnTo>
                      <a:pt x="4" y="110"/>
                    </a:lnTo>
                    <a:lnTo>
                      <a:pt x="11" y="110"/>
                    </a:lnTo>
                    <a:lnTo>
                      <a:pt x="11" y="1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2" name="Freeform 77"/>
              <p:cNvSpPr>
                <a:spLocks/>
              </p:cNvSpPr>
              <p:nvPr/>
            </p:nvSpPr>
            <p:spPr bwMode="auto">
              <a:xfrm>
                <a:off x="4438" y="2240"/>
                <a:ext cx="211" cy="141"/>
              </a:xfrm>
              <a:custGeom>
                <a:avLst/>
                <a:gdLst/>
                <a:ahLst/>
                <a:cxnLst>
                  <a:cxn ang="0">
                    <a:pos x="407" y="48"/>
                  </a:cxn>
                  <a:cxn ang="0">
                    <a:pos x="386" y="71"/>
                  </a:cxn>
                  <a:cxn ang="0">
                    <a:pos x="368" y="88"/>
                  </a:cxn>
                  <a:cxn ang="0">
                    <a:pos x="359" y="99"/>
                  </a:cxn>
                  <a:cxn ang="0">
                    <a:pos x="344" y="113"/>
                  </a:cxn>
                  <a:cxn ang="0">
                    <a:pos x="330" y="126"/>
                  </a:cxn>
                  <a:cxn ang="0">
                    <a:pos x="315" y="137"/>
                  </a:cxn>
                  <a:cxn ang="0">
                    <a:pos x="300" y="151"/>
                  </a:cxn>
                  <a:cxn ang="0">
                    <a:pos x="285" y="162"/>
                  </a:cxn>
                  <a:cxn ang="0">
                    <a:pos x="268" y="171"/>
                  </a:cxn>
                  <a:cxn ang="0">
                    <a:pos x="252" y="183"/>
                  </a:cxn>
                  <a:cxn ang="0">
                    <a:pos x="235" y="194"/>
                  </a:cxn>
                  <a:cxn ang="0">
                    <a:pos x="220" y="204"/>
                  </a:cxn>
                  <a:cxn ang="0">
                    <a:pos x="203" y="213"/>
                  </a:cxn>
                  <a:cxn ang="0">
                    <a:pos x="188" y="223"/>
                  </a:cxn>
                  <a:cxn ang="0">
                    <a:pos x="173" y="230"/>
                  </a:cxn>
                  <a:cxn ang="0">
                    <a:pos x="157" y="240"/>
                  </a:cxn>
                  <a:cxn ang="0">
                    <a:pos x="142" y="248"/>
                  </a:cxn>
                  <a:cxn ang="0">
                    <a:pos x="129" y="253"/>
                  </a:cxn>
                  <a:cxn ang="0">
                    <a:pos x="116" y="259"/>
                  </a:cxn>
                  <a:cxn ang="0">
                    <a:pos x="98" y="265"/>
                  </a:cxn>
                  <a:cxn ang="0">
                    <a:pos x="79" y="270"/>
                  </a:cxn>
                  <a:cxn ang="0">
                    <a:pos x="60" y="274"/>
                  </a:cxn>
                  <a:cxn ang="0">
                    <a:pos x="39" y="278"/>
                  </a:cxn>
                  <a:cxn ang="0">
                    <a:pos x="24" y="282"/>
                  </a:cxn>
                  <a:cxn ang="0">
                    <a:pos x="13" y="282"/>
                  </a:cxn>
                  <a:cxn ang="0">
                    <a:pos x="1" y="272"/>
                  </a:cxn>
                  <a:cxn ang="0">
                    <a:pos x="5" y="255"/>
                  </a:cxn>
                  <a:cxn ang="0">
                    <a:pos x="26" y="242"/>
                  </a:cxn>
                  <a:cxn ang="0">
                    <a:pos x="49" y="229"/>
                  </a:cxn>
                  <a:cxn ang="0">
                    <a:pos x="74" y="217"/>
                  </a:cxn>
                  <a:cxn ang="0">
                    <a:pos x="95" y="204"/>
                  </a:cxn>
                  <a:cxn ang="0">
                    <a:pos x="117" y="192"/>
                  </a:cxn>
                  <a:cxn ang="0">
                    <a:pos x="142" y="179"/>
                  </a:cxn>
                  <a:cxn ang="0">
                    <a:pos x="165" y="168"/>
                  </a:cxn>
                  <a:cxn ang="0">
                    <a:pos x="188" y="152"/>
                  </a:cxn>
                  <a:cxn ang="0">
                    <a:pos x="211" y="141"/>
                  </a:cxn>
                  <a:cxn ang="0">
                    <a:pos x="233" y="126"/>
                  </a:cxn>
                  <a:cxn ang="0">
                    <a:pos x="256" y="113"/>
                  </a:cxn>
                  <a:cxn ang="0">
                    <a:pos x="270" y="103"/>
                  </a:cxn>
                  <a:cxn ang="0">
                    <a:pos x="283" y="94"/>
                  </a:cxn>
                  <a:cxn ang="0">
                    <a:pos x="300" y="82"/>
                  </a:cxn>
                  <a:cxn ang="0">
                    <a:pos x="325" y="65"/>
                  </a:cxn>
                  <a:cxn ang="0">
                    <a:pos x="348" y="44"/>
                  </a:cxn>
                  <a:cxn ang="0">
                    <a:pos x="370" y="23"/>
                  </a:cxn>
                  <a:cxn ang="0">
                    <a:pos x="393" y="2"/>
                  </a:cxn>
                  <a:cxn ang="0">
                    <a:pos x="412" y="4"/>
                  </a:cxn>
                  <a:cxn ang="0">
                    <a:pos x="420" y="17"/>
                  </a:cxn>
                  <a:cxn ang="0">
                    <a:pos x="418" y="31"/>
                  </a:cxn>
                </a:cxnLst>
                <a:rect l="0" t="0" r="r" b="b"/>
                <a:pathLst>
                  <a:path w="422" h="282">
                    <a:moveTo>
                      <a:pt x="418" y="31"/>
                    </a:moveTo>
                    <a:lnTo>
                      <a:pt x="412" y="38"/>
                    </a:lnTo>
                    <a:lnTo>
                      <a:pt x="407" y="48"/>
                    </a:lnTo>
                    <a:lnTo>
                      <a:pt x="399" y="55"/>
                    </a:lnTo>
                    <a:lnTo>
                      <a:pt x="393" y="63"/>
                    </a:lnTo>
                    <a:lnTo>
                      <a:pt x="386" y="71"/>
                    </a:lnTo>
                    <a:lnTo>
                      <a:pt x="378" y="80"/>
                    </a:lnTo>
                    <a:lnTo>
                      <a:pt x="374" y="82"/>
                    </a:lnTo>
                    <a:lnTo>
                      <a:pt x="368" y="88"/>
                    </a:lnTo>
                    <a:lnTo>
                      <a:pt x="367" y="92"/>
                    </a:lnTo>
                    <a:lnTo>
                      <a:pt x="361" y="97"/>
                    </a:lnTo>
                    <a:lnTo>
                      <a:pt x="359" y="99"/>
                    </a:lnTo>
                    <a:lnTo>
                      <a:pt x="351" y="105"/>
                    </a:lnTo>
                    <a:lnTo>
                      <a:pt x="348" y="109"/>
                    </a:lnTo>
                    <a:lnTo>
                      <a:pt x="344" y="113"/>
                    </a:lnTo>
                    <a:lnTo>
                      <a:pt x="338" y="118"/>
                    </a:lnTo>
                    <a:lnTo>
                      <a:pt x="334" y="120"/>
                    </a:lnTo>
                    <a:lnTo>
                      <a:pt x="330" y="126"/>
                    </a:lnTo>
                    <a:lnTo>
                      <a:pt x="325" y="130"/>
                    </a:lnTo>
                    <a:lnTo>
                      <a:pt x="319" y="133"/>
                    </a:lnTo>
                    <a:lnTo>
                      <a:pt x="315" y="137"/>
                    </a:lnTo>
                    <a:lnTo>
                      <a:pt x="310" y="141"/>
                    </a:lnTo>
                    <a:lnTo>
                      <a:pt x="306" y="145"/>
                    </a:lnTo>
                    <a:lnTo>
                      <a:pt x="300" y="151"/>
                    </a:lnTo>
                    <a:lnTo>
                      <a:pt x="294" y="152"/>
                    </a:lnTo>
                    <a:lnTo>
                      <a:pt x="291" y="158"/>
                    </a:lnTo>
                    <a:lnTo>
                      <a:pt x="285" y="162"/>
                    </a:lnTo>
                    <a:lnTo>
                      <a:pt x="279" y="166"/>
                    </a:lnTo>
                    <a:lnTo>
                      <a:pt x="273" y="170"/>
                    </a:lnTo>
                    <a:lnTo>
                      <a:pt x="268" y="171"/>
                    </a:lnTo>
                    <a:lnTo>
                      <a:pt x="264" y="177"/>
                    </a:lnTo>
                    <a:lnTo>
                      <a:pt x="256" y="179"/>
                    </a:lnTo>
                    <a:lnTo>
                      <a:pt x="252" y="183"/>
                    </a:lnTo>
                    <a:lnTo>
                      <a:pt x="247" y="187"/>
                    </a:lnTo>
                    <a:lnTo>
                      <a:pt x="241" y="191"/>
                    </a:lnTo>
                    <a:lnTo>
                      <a:pt x="235" y="194"/>
                    </a:lnTo>
                    <a:lnTo>
                      <a:pt x="230" y="198"/>
                    </a:lnTo>
                    <a:lnTo>
                      <a:pt x="224" y="202"/>
                    </a:lnTo>
                    <a:lnTo>
                      <a:pt x="220" y="204"/>
                    </a:lnTo>
                    <a:lnTo>
                      <a:pt x="214" y="208"/>
                    </a:lnTo>
                    <a:lnTo>
                      <a:pt x="209" y="211"/>
                    </a:lnTo>
                    <a:lnTo>
                      <a:pt x="203" y="213"/>
                    </a:lnTo>
                    <a:lnTo>
                      <a:pt x="199" y="219"/>
                    </a:lnTo>
                    <a:lnTo>
                      <a:pt x="194" y="221"/>
                    </a:lnTo>
                    <a:lnTo>
                      <a:pt x="188" y="223"/>
                    </a:lnTo>
                    <a:lnTo>
                      <a:pt x="182" y="227"/>
                    </a:lnTo>
                    <a:lnTo>
                      <a:pt x="178" y="230"/>
                    </a:lnTo>
                    <a:lnTo>
                      <a:pt x="173" y="230"/>
                    </a:lnTo>
                    <a:lnTo>
                      <a:pt x="167" y="234"/>
                    </a:lnTo>
                    <a:lnTo>
                      <a:pt x="161" y="238"/>
                    </a:lnTo>
                    <a:lnTo>
                      <a:pt x="157" y="240"/>
                    </a:lnTo>
                    <a:lnTo>
                      <a:pt x="152" y="242"/>
                    </a:lnTo>
                    <a:lnTo>
                      <a:pt x="148" y="246"/>
                    </a:lnTo>
                    <a:lnTo>
                      <a:pt x="142" y="248"/>
                    </a:lnTo>
                    <a:lnTo>
                      <a:pt x="138" y="249"/>
                    </a:lnTo>
                    <a:lnTo>
                      <a:pt x="135" y="251"/>
                    </a:lnTo>
                    <a:lnTo>
                      <a:pt x="129" y="253"/>
                    </a:lnTo>
                    <a:lnTo>
                      <a:pt x="125" y="257"/>
                    </a:lnTo>
                    <a:lnTo>
                      <a:pt x="121" y="257"/>
                    </a:lnTo>
                    <a:lnTo>
                      <a:pt x="116" y="259"/>
                    </a:lnTo>
                    <a:lnTo>
                      <a:pt x="110" y="261"/>
                    </a:lnTo>
                    <a:lnTo>
                      <a:pt x="104" y="263"/>
                    </a:lnTo>
                    <a:lnTo>
                      <a:pt x="98" y="265"/>
                    </a:lnTo>
                    <a:lnTo>
                      <a:pt x="91" y="267"/>
                    </a:lnTo>
                    <a:lnTo>
                      <a:pt x="85" y="268"/>
                    </a:lnTo>
                    <a:lnTo>
                      <a:pt x="79" y="270"/>
                    </a:lnTo>
                    <a:lnTo>
                      <a:pt x="74" y="272"/>
                    </a:lnTo>
                    <a:lnTo>
                      <a:pt x="66" y="272"/>
                    </a:lnTo>
                    <a:lnTo>
                      <a:pt x="60" y="274"/>
                    </a:lnTo>
                    <a:lnTo>
                      <a:pt x="55" y="274"/>
                    </a:lnTo>
                    <a:lnTo>
                      <a:pt x="47" y="276"/>
                    </a:lnTo>
                    <a:lnTo>
                      <a:pt x="39" y="278"/>
                    </a:lnTo>
                    <a:lnTo>
                      <a:pt x="36" y="278"/>
                    </a:lnTo>
                    <a:lnTo>
                      <a:pt x="30" y="280"/>
                    </a:lnTo>
                    <a:lnTo>
                      <a:pt x="24" y="282"/>
                    </a:lnTo>
                    <a:lnTo>
                      <a:pt x="20" y="282"/>
                    </a:lnTo>
                    <a:lnTo>
                      <a:pt x="15" y="282"/>
                    </a:lnTo>
                    <a:lnTo>
                      <a:pt x="13" y="282"/>
                    </a:lnTo>
                    <a:lnTo>
                      <a:pt x="9" y="282"/>
                    </a:lnTo>
                    <a:lnTo>
                      <a:pt x="3" y="276"/>
                    </a:lnTo>
                    <a:lnTo>
                      <a:pt x="1" y="272"/>
                    </a:lnTo>
                    <a:lnTo>
                      <a:pt x="0" y="267"/>
                    </a:lnTo>
                    <a:lnTo>
                      <a:pt x="1" y="261"/>
                    </a:lnTo>
                    <a:lnTo>
                      <a:pt x="5" y="255"/>
                    </a:lnTo>
                    <a:lnTo>
                      <a:pt x="13" y="251"/>
                    </a:lnTo>
                    <a:lnTo>
                      <a:pt x="19" y="248"/>
                    </a:lnTo>
                    <a:lnTo>
                      <a:pt x="26" y="242"/>
                    </a:lnTo>
                    <a:lnTo>
                      <a:pt x="34" y="238"/>
                    </a:lnTo>
                    <a:lnTo>
                      <a:pt x="41" y="232"/>
                    </a:lnTo>
                    <a:lnTo>
                      <a:pt x="49" y="229"/>
                    </a:lnTo>
                    <a:lnTo>
                      <a:pt x="57" y="225"/>
                    </a:lnTo>
                    <a:lnTo>
                      <a:pt x="64" y="221"/>
                    </a:lnTo>
                    <a:lnTo>
                      <a:pt x="74" y="217"/>
                    </a:lnTo>
                    <a:lnTo>
                      <a:pt x="79" y="213"/>
                    </a:lnTo>
                    <a:lnTo>
                      <a:pt x="87" y="208"/>
                    </a:lnTo>
                    <a:lnTo>
                      <a:pt x="95" y="204"/>
                    </a:lnTo>
                    <a:lnTo>
                      <a:pt x="104" y="200"/>
                    </a:lnTo>
                    <a:lnTo>
                      <a:pt x="110" y="196"/>
                    </a:lnTo>
                    <a:lnTo>
                      <a:pt x="117" y="192"/>
                    </a:lnTo>
                    <a:lnTo>
                      <a:pt x="125" y="187"/>
                    </a:lnTo>
                    <a:lnTo>
                      <a:pt x="135" y="185"/>
                    </a:lnTo>
                    <a:lnTo>
                      <a:pt x="142" y="179"/>
                    </a:lnTo>
                    <a:lnTo>
                      <a:pt x="150" y="175"/>
                    </a:lnTo>
                    <a:lnTo>
                      <a:pt x="157" y="170"/>
                    </a:lnTo>
                    <a:lnTo>
                      <a:pt x="165" y="168"/>
                    </a:lnTo>
                    <a:lnTo>
                      <a:pt x="173" y="162"/>
                    </a:lnTo>
                    <a:lnTo>
                      <a:pt x="180" y="158"/>
                    </a:lnTo>
                    <a:lnTo>
                      <a:pt x="188" y="152"/>
                    </a:lnTo>
                    <a:lnTo>
                      <a:pt x="195" y="151"/>
                    </a:lnTo>
                    <a:lnTo>
                      <a:pt x="203" y="145"/>
                    </a:lnTo>
                    <a:lnTo>
                      <a:pt x="211" y="141"/>
                    </a:lnTo>
                    <a:lnTo>
                      <a:pt x="218" y="135"/>
                    </a:lnTo>
                    <a:lnTo>
                      <a:pt x="226" y="132"/>
                    </a:lnTo>
                    <a:lnTo>
                      <a:pt x="233" y="126"/>
                    </a:lnTo>
                    <a:lnTo>
                      <a:pt x="241" y="122"/>
                    </a:lnTo>
                    <a:lnTo>
                      <a:pt x="249" y="118"/>
                    </a:lnTo>
                    <a:lnTo>
                      <a:pt x="256" y="113"/>
                    </a:lnTo>
                    <a:lnTo>
                      <a:pt x="260" y="109"/>
                    </a:lnTo>
                    <a:lnTo>
                      <a:pt x="264" y="107"/>
                    </a:lnTo>
                    <a:lnTo>
                      <a:pt x="270" y="103"/>
                    </a:lnTo>
                    <a:lnTo>
                      <a:pt x="273" y="99"/>
                    </a:lnTo>
                    <a:lnTo>
                      <a:pt x="279" y="97"/>
                    </a:lnTo>
                    <a:lnTo>
                      <a:pt x="283" y="94"/>
                    </a:lnTo>
                    <a:lnTo>
                      <a:pt x="289" y="92"/>
                    </a:lnTo>
                    <a:lnTo>
                      <a:pt x="292" y="88"/>
                    </a:lnTo>
                    <a:lnTo>
                      <a:pt x="300" y="82"/>
                    </a:lnTo>
                    <a:lnTo>
                      <a:pt x="308" y="75"/>
                    </a:lnTo>
                    <a:lnTo>
                      <a:pt x="317" y="69"/>
                    </a:lnTo>
                    <a:lnTo>
                      <a:pt x="325" y="65"/>
                    </a:lnTo>
                    <a:lnTo>
                      <a:pt x="332" y="57"/>
                    </a:lnTo>
                    <a:lnTo>
                      <a:pt x="340" y="50"/>
                    </a:lnTo>
                    <a:lnTo>
                      <a:pt x="348" y="44"/>
                    </a:lnTo>
                    <a:lnTo>
                      <a:pt x="355" y="38"/>
                    </a:lnTo>
                    <a:lnTo>
                      <a:pt x="363" y="31"/>
                    </a:lnTo>
                    <a:lnTo>
                      <a:pt x="370" y="23"/>
                    </a:lnTo>
                    <a:lnTo>
                      <a:pt x="378" y="16"/>
                    </a:lnTo>
                    <a:lnTo>
                      <a:pt x="386" y="8"/>
                    </a:lnTo>
                    <a:lnTo>
                      <a:pt x="393" y="2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2" y="4"/>
                    </a:lnTo>
                    <a:lnTo>
                      <a:pt x="418" y="8"/>
                    </a:lnTo>
                    <a:lnTo>
                      <a:pt x="422" y="14"/>
                    </a:lnTo>
                    <a:lnTo>
                      <a:pt x="420" y="17"/>
                    </a:lnTo>
                    <a:lnTo>
                      <a:pt x="420" y="21"/>
                    </a:lnTo>
                    <a:lnTo>
                      <a:pt x="420" y="27"/>
                    </a:lnTo>
                    <a:lnTo>
                      <a:pt x="418" y="31"/>
                    </a:lnTo>
                    <a:lnTo>
                      <a:pt x="418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3" name="Freeform 78"/>
              <p:cNvSpPr>
                <a:spLocks/>
              </p:cNvSpPr>
              <p:nvPr/>
            </p:nvSpPr>
            <p:spPr bwMode="auto">
              <a:xfrm>
                <a:off x="4469" y="2076"/>
                <a:ext cx="264" cy="52"/>
              </a:xfrm>
              <a:custGeom>
                <a:avLst/>
                <a:gdLst/>
                <a:ahLst/>
                <a:cxnLst>
                  <a:cxn ang="0">
                    <a:pos x="17" y="73"/>
                  </a:cxn>
                  <a:cxn ang="0">
                    <a:pos x="31" y="63"/>
                  </a:cxn>
                  <a:cxn ang="0">
                    <a:pos x="46" y="56"/>
                  </a:cxn>
                  <a:cxn ang="0">
                    <a:pos x="63" y="48"/>
                  </a:cxn>
                  <a:cxn ang="0">
                    <a:pos x="84" y="42"/>
                  </a:cxn>
                  <a:cxn ang="0">
                    <a:pos x="107" y="35"/>
                  </a:cxn>
                  <a:cxn ang="0">
                    <a:pos x="130" y="29"/>
                  </a:cxn>
                  <a:cxn ang="0">
                    <a:pos x="152" y="23"/>
                  </a:cxn>
                  <a:cxn ang="0">
                    <a:pos x="177" y="21"/>
                  </a:cxn>
                  <a:cxn ang="0">
                    <a:pos x="204" y="16"/>
                  </a:cxn>
                  <a:cxn ang="0">
                    <a:pos x="229" y="12"/>
                  </a:cxn>
                  <a:cxn ang="0">
                    <a:pos x="255" y="8"/>
                  </a:cxn>
                  <a:cxn ang="0">
                    <a:pos x="282" y="6"/>
                  </a:cxn>
                  <a:cxn ang="0">
                    <a:pos x="306" y="2"/>
                  </a:cxn>
                  <a:cxn ang="0">
                    <a:pos x="329" y="2"/>
                  </a:cxn>
                  <a:cxn ang="0">
                    <a:pos x="352" y="2"/>
                  </a:cxn>
                  <a:cxn ang="0">
                    <a:pos x="375" y="0"/>
                  </a:cxn>
                  <a:cxn ang="0">
                    <a:pos x="394" y="0"/>
                  </a:cxn>
                  <a:cxn ang="0">
                    <a:pos x="413" y="0"/>
                  </a:cxn>
                  <a:cxn ang="0">
                    <a:pos x="428" y="0"/>
                  </a:cxn>
                  <a:cxn ang="0">
                    <a:pos x="445" y="2"/>
                  </a:cxn>
                  <a:cxn ang="0">
                    <a:pos x="468" y="2"/>
                  </a:cxn>
                  <a:cxn ang="0">
                    <a:pos x="491" y="8"/>
                  </a:cxn>
                  <a:cxn ang="0">
                    <a:pos x="512" y="12"/>
                  </a:cxn>
                  <a:cxn ang="0">
                    <a:pos x="523" y="21"/>
                  </a:cxn>
                  <a:cxn ang="0">
                    <a:pos x="523" y="42"/>
                  </a:cxn>
                  <a:cxn ang="0">
                    <a:pos x="514" y="54"/>
                  </a:cxn>
                  <a:cxn ang="0">
                    <a:pos x="499" y="56"/>
                  </a:cxn>
                  <a:cxn ang="0">
                    <a:pos x="481" y="56"/>
                  </a:cxn>
                  <a:cxn ang="0">
                    <a:pos x="462" y="56"/>
                  </a:cxn>
                  <a:cxn ang="0">
                    <a:pos x="447" y="54"/>
                  </a:cxn>
                  <a:cxn ang="0">
                    <a:pos x="432" y="54"/>
                  </a:cxn>
                  <a:cxn ang="0">
                    <a:pos x="417" y="54"/>
                  </a:cxn>
                  <a:cxn ang="0">
                    <a:pos x="400" y="52"/>
                  </a:cxn>
                  <a:cxn ang="0">
                    <a:pos x="384" y="50"/>
                  </a:cxn>
                  <a:cxn ang="0">
                    <a:pos x="367" y="50"/>
                  </a:cxn>
                  <a:cxn ang="0">
                    <a:pos x="352" y="48"/>
                  </a:cxn>
                  <a:cxn ang="0">
                    <a:pos x="337" y="48"/>
                  </a:cxn>
                  <a:cxn ang="0">
                    <a:pos x="322" y="48"/>
                  </a:cxn>
                  <a:cxn ang="0">
                    <a:pos x="306" y="46"/>
                  </a:cxn>
                  <a:cxn ang="0">
                    <a:pos x="289" y="46"/>
                  </a:cxn>
                  <a:cxn ang="0">
                    <a:pos x="274" y="46"/>
                  </a:cxn>
                  <a:cxn ang="0">
                    <a:pos x="259" y="48"/>
                  </a:cxn>
                  <a:cxn ang="0">
                    <a:pos x="242" y="48"/>
                  </a:cxn>
                  <a:cxn ang="0">
                    <a:pos x="227" y="50"/>
                  </a:cxn>
                  <a:cxn ang="0">
                    <a:pos x="209" y="52"/>
                  </a:cxn>
                  <a:cxn ang="0">
                    <a:pos x="194" y="54"/>
                  </a:cxn>
                  <a:cxn ang="0">
                    <a:pos x="177" y="56"/>
                  </a:cxn>
                  <a:cxn ang="0">
                    <a:pos x="160" y="59"/>
                  </a:cxn>
                  <a:cxn ang="0">
                    <a:pos x="145" y="61"/>
                  </a:cxn>
                  <a:cxn ang="0">
                    <a:pos x="132" y="63"/>
                  </a:cxn>
                  <a:cxn ang="0">
                    <a:pos x="116" y="67"/>
                  </a:cxn>
                  <a:cxn ang="0">
                    <a:pos x="105" y="71"/>
                  </a:cxn>
                  <a:cxn ang="0">
                    <a:pos x="80" y="78"/>
                  </a:cxn>
                  <a:cxn ang="0">
                    <a:pos x="55" y="86"/>
                  </a:cxn>
                  <a:cxn ang="0">
                    <a:pos x="44" y="90"/>
                  </a:cxn>
                  <a:cxn ang="0">
                    <a:pos x="29" y="97"/>
                  </a:cxn>
                  <a:cxn ang="0">
                    <a:pos x="14" y="105"/>
                  </a:cxn>
                  <a:cxn ang="0">
                    <a:pos x="2" y="101"/>
                  </a:cxn>
                  <a:cxn ang="0">
                    <a:pos x="2" y="90"/>
                  </a:cxn>
                </a:cxnLst>
                <a:rect l="0" t="0" r="r" b="b"/>
                <a:pathLst>
                  <a:path w="527" h="105">
                    <a:moveTo>
                      <a:pt x="4" y="84"/>
                    </a:moveTo>
                    <a:lnTo>
                      <a:pt x="12" y="76"/>
                    </a:lnTo>
                    <a:lnTo>
                      <a:pt x="17" y="73"/>
                    </a:lnTo>
                    <a:lnTo>
                      <a:pt x="21" y="69"/>
                    </a:lnTo>
                    <a:lnTo>
                      <a:pt x="27" y="65"/>
                    </a:lnTo>
                    <a:lnTo>
                      <a:pt x="31" y="63"/>
                    </a:lnTo>
                    <a:lnTo>
                      <a:pt x="36" y="61"/>
                    </a:lnTo>
                    <a:lnTo>
                      <a:pt x="40" y="57"/>
                    </a:lnTo>
                    <a:lnTo>
                      <a:pt x="46" y="56"/>
                    </a:lnTo>
                    <a:lnTo>
                      <a:pt x="52" y="54"/>
                    </a:lnTo>
                    <a:lnTo>
                      <a:pt x="57" y="50"/>
                    </a:lnTo>
                    <a:lnTo>
                      <a:pt x="63" y="48"/>
                    </a:lnTo>
                    <a:lnTo>
                      <a:pt x="71" y="46"/>
                    </a:lnTo>
                    <a:lnTo>
                      <a:pt x="78" y="44"/>
                    </a:lnTo>
                    <a:lnTo>
                      <a:pt x="84" y="42"/>
                    </a:lnTo>
                    <a:lnTo>
                      <a:pt x="92" y="38"/>
                    </a:lnTo>
                    <a:lnTo>
                      <a:pt x="97" y="38"/>
                    </a:lnTo>
                    <a:lnTo>
                      <a:pt x="107" y="35"/>
                    </a:lnTo>
                    <a:lnTo>
                      <a:pt x="114" y="33"/>
                    </a:lnTo>
                    <a:lnTo>
                      <a:pt x="120" y="31"/>
                    </a:lnTo>
                    <a:lnTo>
                      <a:pt x="130" y="29"/>
                    </a:lnTo>
                    <a:lnTo>
                      <a:pt x="137" y="29"/>
                    </a:lnTo>
                    <a:lnTo>
                      <a:pt x="145" y="27"/>
                    </a:lnTo>
                    <a:lnTo>
                      <a:pt x="152" y="23"/>
                    </a:lnTo>
                    <a:lnTo>
                      <a:pt x="162" y="23"/>
                    </a:lnTo>
                    <a:lnTo>
                      <a:pt x="170" y="21"/>
                    </a:lnTo>
                    <a:lnTo>
                      <a:pt x="177" y="21"/>
                    </a:lnTo>
                    <a:lnTo>
                      <a:pt x="187" y="19"/>
                    </a:lnTo>
                    <a:lnTo>
                      <a:pt x="194" y="17"/>
                    </a:lnTo>
                    <a:lnTo>
                      <a:pt x="204" y="16"/>
                    </a:lnTo>
                    <a:lnTo>
                      <a:pt x="213" y="16"/>
                    </a:lnTo>
                    <a:lnTo>
                      <a:pt x="221" y="12"/>
                    </a:lnTo>
                    <a:lnTo>
                      <a:pt x="229" y="12"/>
                    </a:lnTo>
                    <a:lnTo>
                      <a:pt x="238" y="12"/>
                    </a:lnTo>
                    <a:lnTo>
                      <a:pt x="248" y="10"/>
                    </a:lnTo>
                    <a:lnTo>
                      <a:pt x="255" y="8"/>
                    </a:lnTo>
                    <a:lnTo>
                      <a:pt x="263" y="8"/>
                    </a:lnTo>
                    <a:lnTo>
                      <a:pt x="272" y="6"/>
                    </a:lnTo>
                    <a:lnTo>
                      <a:pt x="282" y="6"/>
                    </a:lnTo>
                    <a:lnTo>
                      <a:pt x="289" y="4"/>
                    </a:lnTo>
                    <a:lnTo>
                      <a:pt x="299" y="4"/>
                    </a:lnTo>
                    <a:lnTo>
                      <a:pt x="306" y="2"/>
                    </a:lnTo>
                    <a:lnTo>
                      <a:pt x="314" y="2"/>
                    </a:lnTo>
                    <a:lnTo>
                      <a:pt x="322" y="2"/>
                    </a:lnTo>
                    <a:lnTo>
                      <a:pt x="329" y="2"/>
                    </a:lnTo>
                    <a:lnTo>
                      <a:pt x="337" y="2"/>
                    </a:lnTo>
                    <a:lnTo>
                      <a:pt x="346" y="2"/>
                    </a:lnTo>
                    <a:lnTo>
                      <a:pt x="352" y="2"/>
                    </a:lnTo>
                    <a:lnTo>
                      <a:pt x="360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2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19" y="0"/>
                    </a:lnTo>
                    <a:lnTo>
                      <a:pt x="424" y="0"/>
                    </a:lnTo>
                    <a:lnTo>
                      <a:pt x="428" y="0"/>
                    </a:lnTo>
                    <a:lnTo>
                      <a:pt x="436" y="0"/>
                    </a:lnTo>
                    <a:lnTo>
                      <a:pt x="440" y="2"/>
                    </a:lnTo>
                    <a:lnTo>
                      <a:pt x="445" y="2"/>
                    </a:lnTo>
                    <a:lnTo>
                      <a:pt x="451" y="2"/>
                    </a:lnTo>
                    <a:lnTo>
                      <a:pt x="461" y="2"/>
                    </a:lnTo>
                    <a:lnTo>
                      <a:pt x="468" y="2"/>
                    </a:lnTo>
                    <a:lnTo>
                      <a:pt x="476" y="4"/>
                    </a:lnTo>
                    <a:lnTo>
                      <a:pt x="483" y="6"/>
                    </a:lnTo>
                    <a:lnTo>
                      <a:pt x="491" y="8"/>
                    </a:lnTo>
                    <a:lnTo>
                      <a:pt x="499" y="10"/>
                    </a:lnTo>
                    <a:lnTo>
                      <a:pt x="508" y="12"/>
                    </a:lnTo>
                    <a:lnTo>
                      <a:pt x="512" y="12"/>
                    </a:lnTo>
                    <a:lnTo>
                      <a:pt x="516" y="16"/>
                    </a:lnTo>
                    <a:lnTo>
                      <a:pt x="519" y="17"/>
                    </a:lnTo>
                    <a:lnTo>
                      <a:pt x="523" y="21"/>
                    </a:lnTo>
                    <a:lnTo>
                      <a:pt x="525" y="29"/>
                    </a:lnTo>
                    <a:lnTo>
                      <a:pt x="527" y="37"/>
                    </a:lnTo>
                    <a:lnTo>
                      <a:pt x="523" y="42"/>
                    </a:lnTo>
                    <a:lnTo>
                      <a:pt x="519" y="48"/>
                    </a:lnTo>
                    <a:lnTo>
                      <a:pt x="516" y="50"/>
                    </a:lnTo>
                    <a:lnTo>
                      <a:pt x="514" y="54"/>
                    </a:lnTo>
                    <a:lnTo>
                      <a:pt x="508" y="54"/>
                    </a:lnTo>
                    <a:lnTo>
                      <a:pt x="504" y="56"/>
                    </a:lnTo>
                    <a:lnTo>
                      <a:pt x="499" y="56"/>
                    </a:lnTo>
                    <a:lnTo>
                      <a:pt x="491" y="56"/>
                    </a:lnTo>
                    <a:lnTo>
                      <a:pt x="485" y="56"/>
                    </a:lnTo>
                    <a:lnTo>
                      <a:pt x="481" y="56"/>
                    </a:lnTo>
                    <a:lnTo>
                      <a:pt x="474" y="56"/>
                    </a:lnTo>
                    <a:lnTo>
                      <a:pt x="470" y="56"/>
                    </a:lnTo>
                    <a:lnTo>
                      <a:pt x="462" y="56"/>
                    </a:lnTo>
                    <a:lnTo>
                      <a:pt x="459" y="56"/>
                    </a:lnTo>
                    <a:lnTo>
                      <a:pt x="453" y="54"/>
                    </a:lnTo>
                    <a:lnTo>
                      <a:pt x="447" y="54"/>
                    </a:lnTo>
                    <a:lnTo>
                      <a:pt x="441" y="54"/>
                    </a:lnTo>
                    <a:lnTo>
                      <a:pt x="438" y="54"/>
                    </a:lnTo>
                    <a:lnTo>
                      <a:pt x="432" y="54"/>
                    </a:lnTo>
                    <a:lnTo>
                      <a:pt x="426" y="54"/>
                    </a:lnTo>
                    <a:lnTo>
                      <a:pt x="421" y="54"/>
                    </a:lnTo>
                    <a:lnTo>
                      <a:pt x="417" y="54"/>
                    </a:lnTo>
                    <a:lnTo>
                      <a:pt x="411" y="52"/>
                    </a:lnTo>
                    <a:lnTo>
                      <a:pt x="403" y="52"/>
                    </a:lnTo>
                    <a:lnTo>
                      <a:pt x="400" y="52"/>
                    </a:lnTo>
                    <a:lnTo>
                      <a:pt x="394" y="52"/>
                    </a:lnTo>
                    <a:lnTo>
                      <a:pt x="388" y="50"/>
                    </a:lnTo>
                    <a:lnTo>
                      <a:pt x="384" y="50"/>
                    </a:lnTo>
                    <a:lnTo>
                      <a:pt x="377" y="50"/>
                    </a:lnTo>
                    <a:lnTo>
                      <a:pt x="373" y="50"/>
                    </a:lnTo>
                    <a:lnTo>
                      <a:pt x="367" y="50"/>
                    </a:lnTo>
                    <a:lnTo>
                      <a:pt x="362" y="50"/>
                    </a:lnTo>
                    <a:lnTo>
                      <a:pt x="358" y="48"/>
                    </a:lnTo>
                    <a:lnTo>
                      <a:pt x="352" y="48"/>
                    </a:lnTo>
                    <a:lnTo>
                      <a:pt x="346" y="48"/>
                    </a:lnTo>
                    <a:lnTo>
                      <a:pt x="341" y="48"/>
                    </a:lnTo>
                    <a:lnTo>
                      <a:pt x="337" y="48"/>
                    </a:lnTo>
                    <a:lnTo>
                      <a:pt x="333" y="48"/>
                    </a:lnTo>
                    <a:lnTo>
                      <a:pt x="325" y="48"/>
                    </a:lnTo>
                    <a:lnTo>
                      <a:pt x="322" y="48"/>
                    </a:lnTo>
                    <a:lnTo>
                      <a:pt x="316" y="48"/>
                    </a:lnTo>
                    <a:lnTo>
                      <a:pt x="310" y="48"/>
                    </a:lnTo>
                    <a:lnTo>
                      <a:pt x="306" y="46"/>
                    </a:lnTo>
                    <a:lnTo>
                      <a:pt x="299" y="46"/>
                    </a:lnTo>
                    <a:lnTo>
                      <a:pt x="295" y="46"/>
                    </a:lnTo>
                    <a:lnTo>
                      <a:pt x="289" y="46"/>
                    </a:lnTo>
                    <a:lnTo>
                      <a:pt x="284" y="46"/>
                    </a:lnTo>
                    <a:lnTo>
                      <a:pt x="280" y="46"/>
                    </a:lnTo>
                    <a:lnTo>
                      <a:pt x="274" y="46"/>
                    </a:lnTo>
                    <a:lnTo>
                      <a:pt x="270" y="46"/>
                    </a:lnTo>
                    <a:lnTo>
                      <a:pt x="263" y="46"/>
                    </a:lnTo>
                    <a:lnTo>
                      <a:pt x="259" y="48"/>
                    </a:lnTo>
                    <a:lnTo>
                      <a:pt x="253" y="48"/>
                    </a:lnTo>
                    <a:lnTo>
                      <a:pt x="248" y="48"/>
                    </a:lnTo>
                    <a:lnTo>
                      <a:pt x="242" y="48"/>
                    </a:lnTo>
                    <a:lnTo>
                      <a:pt x="238" y="48"/>
                    </a:lnTo>
                    <a:lnTo>
                      <a:pt x="230" y="48"/>
                    </a:lnTo>
                    <a:lnTo>
                      <a:pt x="227" y="50"/>
                    </a:lnTo>
                    <a:lnTo>
                      <a:pt x="219" y="50"/>
                    </a:lnTo>
                    <a:lnTo>
                      <a:pt x="215" y="50"/>
                    </a:lnTo>
                    <a:lnTo>
                      <a:pt x="209" y="52"/>
                    </a:lnTo>
                    <a:lnTo>
                      <a:pt x="204" y="52"/>
                    </a:lnTo>
                    <a:lnTo>
                      <a:pt x="198" y="52"/>
                    </a:lnTo>
                    <a:lnTo>
                      <a:pt x="194" y="54"/>
                    </a:lnTo>
                    <a:lnTo>
                      <a:pt x="187" y="54"/>
                    </a:lnTo>
                    <a:lnTo>
                      <a:pt x="183" y="56"/>
                    </a:lnTo>
                    <a:lnTo>
                      <a:pt x="177" y="56"/>
                    </a:lnTo>
                    <a:lnTo>
                      <a:pt x="171" y="57"/>
                    </a:lnTo>
                    <a:lnTo>
                      <a:pt x="166" y="57"/>
                    </a:lnTo>
                    <a:lnTo>
                      <a:pt x="160" y="59"/>
                    </a:lnTo>
                    <a:lnTo>
                      <a:pt x="154" y="59"/>
                    </a:lnTo>
                    <a:lnTo>
                      <a:pt x="151" y="61"/>
                    </a:lnTo>
                    <a:lnTo>
                      <a:pt x="145" y="61"/>
                    </a:lnTo>
                    <a:lnTo>
                      <a:pt x="141" y="63"/>
                    </a:lnTo>
                    <a:lnTo>
                      <a:pt x="135" y="63"/>
                    </a:lnTo>
                    <a:lnTo>
                      <a:pt x="132" y="63"/>
                    </a:lnTo>
                    <a:lnTo>
                      <a:pt x="126" y="65"/>
                    </a:lnTo>
                    <a:lnTo>
                      <a:pt x="122" y="67"/>
                    </a:lnTo>
                    <a:lnTo>
                      <a:pt x="116" y="67"/>
                    </a:lnTo>
                    <a:lnTo>
                      <a:pt x="113" y="69"/>
                    </a:lnTo>
                    <a:lnTo>
                      <a:pt x="109" y="69"/>
                    </a:lnTo>
                    <a:lnTo>
                      <a:pt x="105" y="71"/>
                    </a:lnTo>
                    <a:lnTo>
                      <a:pt x="97" y="73"/>
                    </a:lnTo>
                    <a:lnTo>
                      <a:pt x="90" y="75"/>
                    </a:lnTo>
                    <a:lnTo>
                      <a:pt x="80" y="78"/>
                    </a:lnTo>
                    <a:lnTo>
                      <a:pt x="73" y="80"/>
                    </a:lnTo>
                    <a:lnTo>
                      <a:pt x="63" y="82"/>
                    </a:lnTo>
                    <a:lnTo>
                      <a:pt x="55" y="86"/>
                    </a:lnTo>
                    <a:lnTo>
                      <a:pt x="52" y="88"/>
                    </a:lnTo>
                    <a:lnTo>
                      <a:pt x="48" y="90"/>
                    </a:lnTo>
                    <a:lnTo>
                      <a:pt x="44" y="90"/>
                    </a:lnTo>
                    <a:lnTo>
                      <a:pt x="38" y="94"/>
                    </a:lnTo>
                    <a:lnTo>
                      <a:pt x="35" y="95"/>
                    </a:lnTo>
                    <a:lnTo>
                      <a:pt x="29" y="97"/>
                    </a:lnTo>
                    <a:lnTo>
                      <a:pt x="25" y="99"/>
                    </a:lnTo>
                    <a:lnTo>
                      <a:pt x="21" y="103"/>
                    </a:lnTo>
                    <a:lnTo>
                      <a:pt x="14" y="105"/>
                    </a:lnTo>
                    <a:lnTo>
                      <a:pt x="10" y="105"/>
                    </a:lnTo>
                    <a:lnTo>
                      <a:pt x="4" y="103"/>
                    </a:lnTo>
                    <a:lnTo>
                      <a:pt x="2" y="101"/>
                    </a:lnTo>
                    <a:lnTo>
                      <a:pt x="0" y="97"/>
                    </a:lnTo>
                    <a:lnTo>
                      <a:pt x="0" y="94"/>
                    </a:lnTo>
                    <a:lnTo>
                      <a:pt x="2" y="90"/>
                    </a:lnTo>
                    <a:lnTo>
                      <a:pt x="4" y="84"/>
                    </a:lnTo>
                    <a:lnTo>
                      <a:pt x="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10" name="Group 79"/>
            <p:cNvGrpSpPr>
              <a:grpSpLocks/>
            </p:cNvGrpSpPr>
            <p:nvPr/>
          </p:nvGrpSpPr>
          <p:grpSpPr bwMode="auto">
            <a:xfrm rot="-298185">
              <a:off x="2435" y="2030"/>
              <a:ext cx="510" cy="322"/>
              <a:chOff x="3737" y="2075"/>
              <a:chExt cx="510" cy="322"/>
            </a:xfrm>
          </p:grpSpPr>
          <p:sp>
            <p:nvSpPr>
              <p:cNvPr id="11" name="Freeform 80"/>
              <p:cNvSpPr>
                <a:spLocks/>
              </p:cNvSpPr>
              <p:nvPr/>
            </p:nvSpPr>
            <p:spPr bwMode="auto">
              <a:xfrm>
                <a:off x="3749" y="2075"/>
                <a:ext cx="423" cy="167"/>
              </a:xfrm>
              <a:custGeom>
                <a:avLst/>
                <a:gdLst/>
                <a:ahLst/>
                <a:cxnLst>
                  <a:cxn ang="0">
                    <a:pos x="47" y="187"/>
                  </a:cxn>
                  <a:cxn ang="0">
                    <a:pos x="83" y="232"/>
                  </a:cxn>
                  <a:cxn ang="0">
                    <a:pos x="135" y="253"/>
                  </a:cxn>
                  <a:cxn ang="0">
                    <a:pos x="173" y="261"/>
                  </a:cxn>
                  <a:cxn ang="0">
                    <a:pos x="209" y="267"/>
                  </a:cxn>
                  <a:cxn ang="0">
                    <a:pos x="245" y="274"/>
                  </a:cxn>
                  <a:cxn ang="0">
                    <a:pos x="306" y="282"/>
                  </a:cxn>
                  <a:cxn ang="0">
                    <a:pos x="371" y="286"/>
                  </a:cxn>
                  <a:cxn ang="0">
                    <a:pos x="433" y="286"/>
                  </a:cxn>
                  <a:cxn ang="0">
                    <a:pos x="492" y="282"/>
                  </a:cxn>
                  <a:cxn ang="0">
                    <a:pos x="551" y="272"/>
                  </a:cxn>
                  <a:cxn ang="0">
                    <a:pos x="608" y="257"/>
                  </a:cxn>
                  <a:cxn ang="0">
                    <a:pos x="667" y="238"/>
                  </a:cxn>
                  <a:cxn ang="0">
                    <a:pos x="728" y="213"/>
                  </a:cxn>
                  <a:cxn ang="0">
                    <a:pos x="768" y="194"/>
                  </a:cxn>
                  <a:cxn ang="0">
                    <a:pos x="783" y="155"/>
                  </a:cxn>
                  <a:cxn ang="0">
                    <a:pos x="745" y="113"/>
                  </a:cxn>
                  <a:cxn ang="0">
                    <a:pos x="690" y="86"/>
                  </a:cxn>
                  <a:cxn ang="0">
                    <a:pos x="648" y="75"/>
                  </a:cxn>
                  <a:cxn ang="0">
                    <a:pos x="603" y="65"/>
                  </a:cxn>
                  <a:cxn ang="0">
                    <a:pos x="553" y="58"/>
                  </a:cxn>
                  <a:cxn ang="0">
                    <a:pos x="511" y="52"/>
                  </a:cxn>
                  <a:cxn ang="0">
                    <a:pos x="468" y="50"/>
                  </a:cxn>
                  <a:cxn ang="0">
                    <a:pos x="420" y="50"/>
                  </a:cxn>
                  <a:cxn ang="0">
                    <a:pos x="374" y="52"/>
                  </a:cxn>
                  <a:cxn ang="0">
                    <a:pos x="329" y="56"/>
                  </a:cxn>
                  <a:cxn ang="0">
                    <a:pos x="283" y="59"/>
                  </a:cxn>
                  <a:cxn ang="0">
                    <a:pos x="241" y="67"/>
                  </a:cxn>
                  <a:cxn ang="0">
                    <a:pos x="197" y="78"/>
                  </a:cxn>
                  <a:cxn ang="0">
                    <a:pos x="148" y="96"/>
                  </a:cxn>
                  <a:cxn ang="0">
                    <a:pos x="102" y="105"/>
                  </a:cxn>
                  <a:cxn ang="0">
                    <a:pos x="97" y="75"/>
                  </a:cxn>
                  <a:cxn ang="0">
                    <a:pos x="163" y="42"/>
                  </a:cxn>
                  <a:cxn ang="0">
                    <a:pos x="258" y="19"/>
                  </a:cxn>
                  <a:cxn ang="0">
                    <a:pos x="371" y="4"/>
                  </a:cxn>
                  <a:cxn ang="0">
                    <a:pos x="488" y="2"/>
                  </a:cxn>
                  <a:cxn ang="0">
                    <a:pos x="604" y="12"/>
                  </a:cxn>
                  <a:cxn ang="0">
                    <a:pos x="707" y="35"/>
                  </a:cxn>
                  <a:cxn ang="0">
                    <a:pos x="789" y="75"/>
                  </a:cxn>
                  <a:cxn ang="0">
                    <a:pos x="838" y="135"/>
                  </a:cxn>
                  <a:cxn ang="0">
                    <a:pos x="844" y="175"/>
                  </a:cxn>
                  <a:cxn ang="0">
                    <a:pos x="806" y="231"/>
                  </a:cxn>
                  <a:cxn ang="0">
                    <a:pos x="755" y="259"/>
                  </a:cxn>
                  <a:cxn ang="0">
                    <a:pos x="690" y="284"/>
                  </a:cxn>
                  <a:cxn ang="0">
                    <a:pos x="627" y="307"/>
                  </a:cxn>
                  <a:cxn ang="0">
                    <a:pos x="563" y="320"/>
                  </a:cxn>
                  <a:cxn ang="0">
                    <a:pos x="502" y="329"/>
                  </a:cxn>
                  <a:cxn ang="0">
                    <a:pos x="435" y="335"/>
                  </a:cxn>
                  <a:cxn ang="0">
                    <a:pos x="369" y="333"/>
                  </a:cxn>
                  <a:cxn ang="0">
                    <a:pos x="302" y="328"/>
                  </a:cxn>
                  <a:cxn ang="0">
                    <a:pos x="236" y="318"/>
                  </a:cxn>
                  <a:cxn ang="0">
                    <a:pos x="190" y="310"/>
                  </a:cxn>
                  <a:cxn ang="0">
                    <a:pos x="137" y="301"/>
                  </a:cxn>
                  <a:cxn ang="0">
                    <a:pos x="83" y="286"/>
                  </a:cxn>
                  <a:cxn ang="0">
                    <a:pos x="45" y="270"/>
                  </a:cxn>
                  <a:cxn ang="0">
                    <a:pos x="4" y="225"/>
                  </a:cxn>
                  <a:cxn ang="0">
                    <a:pos x="7" y="164"/>
                  </a:cxn>
                  <a:cxn ang="0">
                    <a:pos x="45" y="122"/>
                  </a:cxn>
                </a:cxnLst>
                <a:rect l="0" t="0" r="r" b="b"/>
                <a:pathLst>
                  <a:path w="846" h="335">
                    <a:moveTo>
                      <a:pt x="49" y="147"/>
                    </a:moveTo>
                    <a:lnTo>
                      <a:pt x="47" y="151"/>
                    </a:lnTo>
                    <a:lnTo>
                      <a:pt x="45" y="155"/>
                    </a:lnTo>
                    <a:lnTo>
                      <a:pt x="45" y="160"/>
                    </a:lnTo>
                    <a:lnTo>
                      <a:pt x="45" y="164"/>
                    </a:lnTo>
                    <a:lnTo>
                      <a:pt x="43" y="172"/>
                    </a:lnTo>
                    <a:lnTo>
                      <a:pt x="45" y="181"/>
                    </a:lnTo>
                    <a:lnTo>
                      <a:pt x="47" y="187"/>
                    </a:lnTo>
                    <a:lnTo>
                      <a:pt x="49" y="196"/>
                    </a:lnTo>
                    <a:lnTo>
                      <a:pt x="51" y="202"/>
                    </a:lnTo>
                    <a:lnTo>
                      <a:pt x="57" y="208"/>
                    </a:lnTo>
                    <a:lnTo>
                      <a:pt x="59" y="213"/>
                    </a:lnTo>
                    <a:lnTo>
                      <a:pt x="64" y="219"/>
                    </a:lnTo>
                    <a:lnTo>
                      <a:pt x="70" y="223"/>
                    </a:lnTo>
                    <a:lnTo>
                      <a:pt x="76" y="229"/>
                    </a:lnTo>
                    <a:lnTo>
                      <a:pt x="83" y="232"/>
                    </a:lnTo>
                    <a:lnTo>
                      <a:pt x="89" y="236"/>
                    </a:lnTo>
                    <a:lnTo>
                      <a:pt x="97" y="240"/>
                    </a:lnTo>
                    <a:lnTo>
                      <a:pt x="106" y="244"/>
                    </a:lnTo>
                    <a:lnTo>
                      <a:pt x="112" y="248"/>
                    </a:lnTo>
                    <a:lnTo>
                      <a:pt x="121" y="250"/>
                    </a:lnTo>
                    <a:lnTo>
                      <a:pt x="125" y="250"/>
                    </a:lnTo>
                    <a:lnTo>
                      <a:pt x="129" y="251"/>
                    </a:lnTo>
                    <a:lnTo>
                      <a:pt x="135" y="253"/>
                    </a:lnTo>
                    <a:lnTo>
                      <a:pt x="139" y="255"/>
                    </a:lnTo>
                    <a:lnTo>
                      <a:pt x="144" y="255"/>
                    </a:lnTo>
                    <a:lnTo>
                      <a:pt x="148" y="257"/>
                    </a:lnTo>
                    <a:lnTo>
                      <a:pt x="154" y="257"/>
                    </a:lnTo>
                    <a:lnTo>
                      <a:pt x="158" y="257"/>
                    </a:lnTo>
                    <a:lnTo>
                      <a:pt x="163" y="259"/>
                    </a:lnTo>
                    <a:lnTo>
                      <a:pt x="167" y="261"/>
                    </a:lnTo>
                    <a:lnTo>
                      <a:pt x="173" y="261"/>
                    </a:lnTo>
                    <a:lnTo>
                      <a:pt x="177" y="263"/>
                    </a:lnTo>
                    <a:lnTo>
                      <a:pt x="180" y="263"/>
                    </a:lnTo>
                    <a:lnTo>
                      <a:pt x="186" y="265"/>
                    </a:lnTo>
                    <a:lnTo>
                      <a:pt x="190" y="265"/>
                    </a:lnTo>
                    <a:lnTo>
                      <a:pt x="196" y="267"/>
                    </a:lnTo>
                    <a:lnTo>
                      <a:pt x="199" y="267"/>
                    </a:lnTo>
                    <a:lnTo>
                      <a:pt x="205" y="267"/>
                    </a:lnTo>
                    <a:lnTo>
                      <a:pt x="209" y="267"/>
                    </a:lnTo>
                    <a:lnTo>
                      <a:pt x="215" y="269"/>
                    </a:lnTo>
                    <a:lnTo>
                      <a:pt x="218" y="269"/>
                    </a:lnTo>
                    <a:lnTo>
                      <a:pt x="224" y="269"/>
                    </a:lnTo>
                    <a:lnTo>
                      <a:pt x="228" y="270"/>
                    </a:lnTo>
                    <a:lnTo>
                      <a:pt x="234" y="272"/>
                    </a:lnTo>
                    <a:lnTo>
                      <a:pt x="236" y="272"/>
                    </a:lnTo>
                    <a:lnTo>
                      <a:pt x="241" y="272"/>
                    </a:lnTo>
                    <a:lnTo>
                      <a:pt x="245" y="274"/>
                    </a:lnTo>
                    <a:lnTo>
                      <a:pt x="251" y="274"/>
                    </a:lnTo>
                    <a:lnTo>
                      <a:pt x="258" y="274"/>
                    </a:lnTo>
                    <a:lnTo>
                      <a:pt x="266" y="276"/>
                    </a:lnTo>
                    <a:lnTo>
                      <a:pt x="274" y="276"/>
                    </a:lnTo>
                    <a:lnTo>
                      <a:pt x="283" y="278"/>
                    </a:lnTo>
                    <a:lnTo>
                      <a:pt x="291" y="280"/>
                    </a:lnTo>
                    <a:lnTo>
                      <a:pt x="298" y="280"/>
                    </a:lnTo>
                    <a:lnTo>
                      <a:pt x="306" y="282"/>
                    </a:lnTo>
                    <a:lnTo>
                      <a:pt x="315" y="284"/>
                    </a:lnTo>
                    <a:lnTo>
                      <a:pt x="323" y="284"/>
                    </a:lnTo>
                    <a:lnTo>
                      <a:pt x="331" y="284"/>
                    </a:lnTo>
                    <a:lnTo>
                      <a:pt x="338" y="284"/>
                    </a:lnTo>
                    <a:lnTo>
                      <a:pt x="346" y="284"/>
                    </a:lnTo>
                    <a:lnTo>
                      <a:pt x="355" y="284"/>
                    </a:lnTo>
                    <a:lnTo>
                      <a:pt x="363" y="286"/>
                    </a:lnTo>
                    <a:lnTo>
                      <a:pt x="371" y="286"/>
                    </a:lnTo>
                    <a:lnTo>
                      <a:pt x="380" y="286"/>
                    </a:lnTo>
                    <a:lnTo>
                      <a:pt x="386" y="286"/>
                    </a:lnTo>
                    <a:lnTo>
                      <a:pt x="393" y="286"/>
                    </a:lnTo>
                    <a:lnTo>
                      <a:pt x="401" y="286"/>
                    </a:lnTo>
                    <a:lnTo>
                      <a:pt x="409" y="286"/>
                    </a:lnTo>
                    <a:lnTo>
                      <a:pt x="416" y="286"/>
                    </a:lnTo>
                    <a:lnTo>
                      <a:pt x="424" y="286"/>
                    </a:lnTo>
                    <a:lnTo>
                      <a:pt x="433" y="286"/>
                    </a:lnTo>
                    <a:lnTo>
                      <a:pt x="441" y="286"/>
                    </a:lnTo>
                    <a:lnTo>
                      <a:pt x="447" y="284"/>
                    </a:lnTo>
                    <a:lnTo>
                      <a:pt x="454" y="284"/>
                    </a:lnTo>
                    <a:lnTo>
                      <a:pt x="462" y="284"/>
                    </a:lnTo>
                    <a:lnTo>
                      <a:pt x="469" y="284"/>
                    </a:lnTo>
                    <a:lnTo>
                      <a:pt x="477" y="284"/>
                    </a:lnTo>
                    <a:lnTo>
                      <a:pt x="485" y="282"/>
                    </a:lnTo>
                    <a:lnTo>
                      <a:pt x="492" y="282"/>
                    </a:lnTo>
                    <a:lnTo>
                      <a:pt x="500" y="282"/>
                    </a:lnTo>
                    <a:lnTo>
                      <a:pt x="507" y="280"/>
                    </a:lnTo>
                    <a:lnTo>
                      <a:pt x="513" y="278"/>
                    </a:lnTo>
                    <a:lnTo>
                      <a:pt x="521" y="276"/>
                    </a:lnTo>
                    <a:lnTo>
                      <a:pt x="528" y="274"/>
                    </a:lnTo>
                    <a:lnTo>
                      <a:pt x="536" y="274"/>
                    </a:lnTo>
                    <a:lnTo>
                      <a:pt x="544" y="274"/>
                    </a:lnTo>
                    <a:lnTo>
                      <a:pt x="551" y="272"/>
                    </a:lnTo>
                    <a:lnTo>
                      <a:pt x="559" y="270"/>
                    </a:lnTo>
                    <a:lnTo>
                      <a:pt x="565" y="269"/>
                    </a:lnTo>
                    <a:lnTo>
                      <a:pt x="572" y="267"/>
                    </a:lnTo>
                    <a:lnTo>
                      <a:pt x="580" y="265"/>
                    </a:lnTo>
                    <a:lnTo>
                      <a:pt x="587" y="263"/>
                    </a:lnTo>
                    <a:lnTo>
                      <a:pt x="595" y="261"/>
                    </a:lnTo>
                    <a:lnTo>
                      <a:pt x="603" y="259"/>
                    </a:lnTo>
                    <a:lnTo>
                      <a:pt x="608" y="257"/>
                    </a:lnTo>
                    <a:lnTo>
                      <a:pt x="616" y="257"/>
                    </a:lnTo>
                    <a:lnTo>
                      <a:pt x="623" y="253"/>
                    </a:lnTo>
                    <a:lnTo>
                      <a:pt x="631" y="250"/>
                    </a:lnTo>
                    <a:lnTo>
                      <a:pt x="639" y="248"/>
                    </a:lnTo>
                    <a:lnTo>
                      <a:pt x="646" y="246"/>
                    </a:lnTo>
                    <a:lnTo>
                      <a:pt x="654" y="242"/>
                    </a:lnTo>
                    <a:lnTo>
                      <a:pt x="660" y="240"/>
                    </a:lnTo>
                    <a:lnTo>
                      <a:pt x="667" y="238"/>
                    </a:lnTo>
                    <a:lnTo>
                      <a:pt x="677" y="236"/>
                    </a:lnTo>
                    <a:lnTo>
                      <a:pt x="682" y="232"/>
                    </a:lnTo>
                    <a:lnTo>
                      <a:pt x="690" y="231"/>
                    </a:lnTo>
                    <a:lnTo>
                      <a:pt x="698" y="227"/>
                    </a:lnTo>
                    <a:lnTo>
                      <a:pt x="705" y="223"/>
                    </a:lnTo>
                    <a:lnTo>
                      <a:pt x="713" y="221"/>
                    </a:lnTo>
                    <a:lnTo>
                      <a:pt x="720" y="217"/>
                    </a:lnTo>
                    <a:lnTo>
                      <a:pt x="728" y="213"/>
                    </a:lnTo>
                    <a:lnTo>
                      <a:pt x="738" y="212"/>
                    </a:lnTo>
                    <a:lnTo>
                      <a:pt x="739" y="208"/>
                    </a:lnTo>
                    <a:lnTo>
                      <a:pt x="745" y="206"/>
                    </a:lnTo>
                    <a:lnTo>
                      <a:pt x="749" y="204"/>
                    </a:lnTo>
                    <a:lnTo>
                      <a:pt x="755" y="202"/>
                    </a:lnTo>
                    <a:lnTo>
                      <a:pt x="758" y="198"/>
                    </a:lnTo>
                    <a:lnTo>
                      <a:pt x="764" y="196"/>
                    </a:lnTo>
                    <a:lnTo>
                      <a:pt x="768" y="194"/>
                    </a:lnTo>
                    <a:lnTo>
                      <a:pt x="772" y="193"/>
                    </a:lnTo>
                    <a:lnTo>
                      <a:pt x="779" y="185"/>
                    </a:lnTo>
                    <a:lnTo>
                      <a:pt x="785" y="179"/>
                    </a:lnTo>
                    <a:lnTo>
                      <a:pt x="785" y="174"/>
                    </a:lnTo>
                    <a:lnTo>
                      <a:pt x="787" y="170"/>
                    </a:lnTo>
                    <a:lnTo>
                      <a:pt x="787" y="166"/>
                    </a:lnTo>
                    <a:lnTo>
                      <a:pt x="787" y="162"/>
                    </a:lnTo>
                    <a:lnTo>
                      <a:pt x="783" y="155"/>
                    </a:lnTo>
                    <a:lnTo>
                      <a:pt x="781" y="149"/>
                    </a:lnTo>
                    <a:lnTo>
                      <a:pt x="778" y="143"/>
                    </a:lnTo>
                    <a:lnTo>
                      <a:pt x="774" y="137"/>
                    </a:lnTo>
                    <a:lnTo>
                      <a:pt x="770" y="132"/>
                    </a:lnTo>
                    <a:lnTo>
                      <a:pt x="764" y="126"/>
                    </a:lnTo>
                    <a:lnTo>
                      <a:pt x="758" y="122"/>
                    </a:lnTo>
                    <a:lnTo>
                      <a:pt x="755" y="118"/>
                    </a:lnTo>
                    <a:lnTo>
                      <a:pt x="745" y="113"/>
                    </a:lnTo>
                    <a:lnTo>
                      <a:pt x="739" y="109"/>
                    </a:lnTo>
                    <a:lnTo>
                      <a:pt x="732" y="105"/>
                    </a:lnTo>
                    <a:lnTo>
                      <a:pt x="726" y="101"/>
                    </a:lnTo>
                    <a:lnTo>
                      <a:pt x="719" y="97"/>
                    </a:lnTo>
                    <a:lnTo>
                      <a:pt x="711" y="94"/>
                    </a:lnTo>
                    <a:lnTo>
                      <a:pt x="703" y="92"/>
                    </a:lnTo>
                    <a:lnTo>
                      <a:pt x="694" y="90"/>
                    </a:lnTo>
                    <a:lnTo>
                      <a:pt x="690" y="86"/>
                    </a:lnTo>
                    <a:lnTo>
                      <a:pt x="684" y="86"/>
                    </a:lnTo>
                    <a:lnTo>
                      <a:pt x="681" y="84"/>
                    </a:lnTo>
                    <a:lnTo>
                      <a:pt x="677" y="84"/>
                    </a:lnTo>
                    <a:lnTo>
                      <a:pt x="667" y="80"/>
                    </a:lnTo>
                    <a:lnTo>
                      <a:pt x="660" y="78"/>
                    </a:lnTo>
                    <a:lnTo>
                      <a:pt x="656" y="77"/>
                    </a:lnTo>
                    <a:lnTo>
                      <a:pt x="650" y="77"/>
                    </a:lnTo>
                    <a:lnTo>
                      <a:pt x="648" y="75"/>
                    </a:lnTo>
                    <a:lnTo>
                      <a:pt x="642" y="75"/>
                    </a:lnTo>
                    <a:lnTo>
                      <a:pt x="633" y="73"/>
                    </a:lnTo>
                    <a:lnTo>
                      <a:pt x="625" y="71"/>
                    </a:lnTo>
                    <a:lnTo>
                      <a:pt x="623" y="69"/>
                    </a:lnTo>
                    <a:lnTo>
                      <a:pt x="618" y="69"/>
                    </a:lnTo>
                    <a:lnTo>
                      <a:pt x="614" y="67"/>
                    </a:lnTo>
                    <a:lnTo>
                      <a:pt x="610" y="67"/>
                    </a:lnTo>
                    <a:lnTo>
                      <a:pt x="603" y="65"/>
                    </a:lnTo>
                    <a:lnTo>
                      <a:pt x="595" y="65"/>
                    </a:lnTo>
                    <a:lnTo>
                      <a:pt x="587" y="63"/>
                    </a:lnTo>
                    <a:lnTo>
                      <a:pt x="582" y="63"/>
                    </a:lnTo>
                    <a:lnTo>
                      <a:pt x="574" y="61"/>
                    </a:lnTo>
                    <a:lnTo>
                      <a:pt x="568" y="61"/>
                    </a:lnTo>
                    <a:lnTo>
                      <a:pt x="563" y="59"/>
                    </a:lnTo>
                    <a:lnTo>
                      <a:pt x="559" y="58"/>
                    </a:lnTo>
                    <a:lnTo>
                      <a:pt x="553" y="58"/>
                    </a:lnTo>
                    <a:lnTo>
                      <a:pt x="547" y="58"/>
                    </a:lnTo>
                    <a:lnTo>
                      <a:pt x="544" y="58"/>
                    </a:lnTo>
                    <a:lnTo>
                      <a:pt x="538" y="56"/>
                    </a:lnTo>
                    <a:lnTo>
                      <a:pt x="532" y="56"/>
                    </a:lnTo>
                    <a:lnTo>
                      <a:pt x="528" y="56"/>
                    </a:lnTo>
                    <a:lnTo>
                      <a:pt x="521" y="54"/>
                    </a:lnTo>
                    <a:lnTo>
                      <a:pt x="517" y="54"/>
                    </a:lnTo>
                    <a:lnTo>
                      <a:pt x="511" y="52"/>
                    </a:lnTo>
                    <a:lnTo>
                      <a:pt x="506" y="52"/>
                    </a:lnTo>
                    <a:lnTo>
                      <a:pt x="500" y="52"/>
                    </a:lnTo>
                    <a:lnTo>
                      <a:pt x="494" y="52"/>
                    </a:lnTo>
                    <a:lnTo>
                      <a:pt x="488" y="52"/>
                    </a:lnTo>
                    <a:lnTo>
                      <a:pt x="485" y="52"/>
                    </a:lnTo>
                    <a:lnTo>
                      <a:pt x="477" y="50"/>
                    </a:lnTo>
                    <a:lnTo>
                      <a:pt x="473" y="50"/>
                    </a:lnTo>
                    <a:lnTo>
                      <a:pt x="468" y="50"/>
                    </a:lnTo>
                    <a:lnTo>
                      <a:pt x="460" y="50"/>
                    </a:lnTo>
                    <a:lnTo>
                      <a:pt x="454" y="50"/>
                    </a:lnTo>
                    <a:lnTo>
                      <a:pt x="450" y="50"/>
                    </a:lnTo>
                    <a:lnTo>
                      <a:pt x="443" y="50"/>
                    </a:lnTo>
                    <a:lnTo>
                      <a:pt x="439" y="50"/>
                    </a:lnTo>
                    <a:lnTo>
                      <a:pt x="433" y="50"/>
                    </a:lnTo>
                    <a:lnTo>
                      <a:pt x="426" y="50"/>
                    </a:lnTo>
                    <a:lnTo>
                      <a:pt x="420" y="50"/>
                    </a:lnTo>
                    <a:lnTo>
                      <a:pt x="416" y="50"/>
                    </a:lnTo>
                    <a:lnTo>
                      <a:pt x="409" y="50"/>
                    </a:lnTo>
                    <a:lnTo>
                      <a:pt x="403" y="50"/>
                    </a:lnTo>
                    <a:lnTo>
                      <a:pt x="399" y="50"/>
                    </a:lnTo>
                    <a:lnTo>
                      <a:pt x="391" y="52"/>
                    </a:lnTo>
                    <a:lnTo>
                      <a:pt x="386" y="52"/>
                    </a:lnTo>
                    <a:lnTo>
                      <a:pt x="380" y="52"/>
                    </a:lnTo>
                    <a:lnTo>
                      <a:pt x="374" y="52"/>
                    </a:lnTo>
                    <a:lnTo>
                      <a:pt x="369" y="52"/>
                    </a:lnTo>
                    <a:lnTo>
                      <a:pt x="363" y="52"/>
                    </a:lnTo>
                    <a:lnTo>
                      <a:pt x="357" y="52"/>
                    </a:lnTo>
                    <a:lnTo>
                      <a:pt x="352" y="54"/>
                    </a:lnTo>
                    <a:lnTo>
                      <a:pt x="346" y="54"/>
                    </a:lnTo>
                    <a:lnTo>
                      <a:pt x="338" y="54"/>
                    </a:lnTo>
                    <a:lnTo>
                      <a:pt x="334" y="54"/>
                    </a:lnTo>
                    <a:lnTo>
                      <a:pt x="329" y="56"/>
                    </a:lnTo>
                    <a:lnTo>
                      <a:pt x="321" y="56"/>
                    </a:lnTo>
                    <a:lnTo>
                      <a:pt x="315" y="56"/>
                    </a:lnTo>
                    <a:lnTo>
                      <a:pt x="312" y="58"/>
                    </a:lnTo>
                    <a:lnTo>
                      <a:pt x="304" y="58"/>
                    </a:lnTo>
                    <a:lnTo>
                      <a:pt x="300" y="58"/>
                    </a:lnTo>
                    <a:lnTo>
                      <a:pt x="294" y="58"/>
                    </a:lnTo>
                    <a:lnTo>
                      <a:pt x="289" y="59"/>
                    </a:lnTo>
                    <a:lnTo>
                      <a:pt x="283" y="59"/>
                    </a:lnTo>
                    <a:lnTo>
                      <a:pt x="277" y="61"/>
                    </a:lnTo>
                    <a:lnTo>
                      <a:pt x="272" y="61"/>
                    </a:lnTo>
                    <a:lnTo>
                      <a:pt x="268" y="63"/>
                    </a:lnTo>
                    <a:lnTo>
                      <a:pt x="260" y="63"/>
                    </a:lnTo>
                    <a:lnTo>
                      <a:pt x="258" y="65"/>
                    </a:lnTo>
                    <a:lnTo>
                      <a:pt x="251" y="65"/>
                    </a:lnTo>
                    <a:lnTo>
                      <a:pt x="247" y="67"/>
                    </a:lnTo>
                    <a:lnTo>
                      <a:pt x="241" y="67"/>
                    </a:lnTo>
                    <a:lnTo>
                      <a:pt x="237" y="69"/>
                    </a:lnTo>
                    <a:lnTo>
                      <a:pt x="234" y="71"/>
                    </a:lnTo>
                    <a:lnTo>
                      <a:pt x="228" y="73"/>
                    </a:lnTo>
                    <a:lnTo>
                      <a:pt x="224" y="73"/>
                    </a:lnTo>
                    <a:lnTo>
                      <a:pt x="218" y="75"/>
                    </a:lnTo>
                    <a:lnTo>
                      <a:pt x="211" y="75"/>
                    </a:lnTo>
                    <a:lnTo>
                      <a:pt x="205" y="77"/>
                    </a:lnTo>
                    <a:lnTo>
                      <a:pt x="197" y="78"/>
                    </a:lnTo>
                    <a:lnTo>
                      <a:pt x="194" y="82"/>
                    </a:lnTo>
                    <a:lnTo>
                      <a:pt x="186" y="84"/>
                    </a:lnTo>
                    <a:lnTo>
                      <a:pt x="180" y="84"/>
                    </a:lnTo>
                    <a:lnTo>
                      <a:pt x="173" y="88"/>
                    </a:lnTo>
                    <a:lnTo>
                      <a:pt x="169" y="90"/>
                    </a:lnTo>
                    <a:lnTo>
                      <a:pt x="161" y="92"/>
                    </a:lnTo>
                    <a:lnTo>
                      <a:pt x="156" y="94"/>
                    </a:lnTo>
                    <a:lnTo>
                      <a:pt x="148" y="96"/>
                    </a:lnTo>
                    <a:lnTo>
                      <a:pt x="142" y="99"/>
                    </a:lnTo>
                    <a:lnTo>
                      <a:pt x="137" y="101"/>
                    </a:lnTo>
                    <a:lnTo>
                      <a:pt x="131" y="101"/>
                    </a:lnTo>
                    <a:lnTo>
                      <a:pt x="125" y="103"/>
                    </a:lnTo>
                    <a:lnTo>
                      <a:pt x="120" y="107"/>
                    </a:lnTo>
                    <a:lnTo>
                      <a:pt x="112" y="107"/>
                    </a:lnTo>
                    <a:lnTo>
                      <a:pt x="108" y="107"/>
                    </a:lnTo>
                    <a:lnTo>
                      <a:pt x="102" y="105"/>
                    </a:lnTo>
                    <a:lnTo>
                      <a:pt x="101" y="103"/>
                    </a:lnTo>
                    <a:lnTo>
                      <a:pt x="95" y="101"/>
                    </a:lnTo>
                    <a:lnTo>
                      <a:pt x="89" y="96"/>
                    </a:lnTo>
                    <a:lnTo>
                      <a:pt x="87" y="90"/>
                    </a:lnTo>
                    <a:lnTo>
                      <a:pt x="89" y="84"/>
                    </a:lnTo>
                    <a:lnTo>
                      <a:pt x="91" y="78"/>
                    </a:lnTo>
                    <a:lnTo>
                      <a:pt x="95" y="77"/>
                    </a:lnTo>
                    <a:lnTo>
                      <a:pt x="97" y="75"/>
                    </a:lnTo>
                    <a:lnTo>
                      <a:pt x="102" y="71"/>
                    </a:lnTo>
                    <a:lnTo>
                      <a:pt x="110" y="65"/>
                    </a:lnTo>
                    <a:lnTo>
                      <a:pt x="118" y="61"/>
                    </a:lnTo>
                    <a:lnTo>
                      <a:pt x="125" y="58"/>
                    </a:lnTo>
                    <a:lnTo>
                      <a:pt x="135" y="54"/>
                    </a:lnTo>
                    <a:lnTo>
                      <a:pt x="142" y="48"/>
                    </a:lnTo>
                    <a:lnTo>
                      <a:pt x="154" y="46"/>
                    </a:lnTo>
                    <a:lnTo>
                      <a:pt x="163" y="42"/>
                    </a:lnTo>
                    <a:lnTo>
                      <a:pt x="173" y="40"/>
                    </a:lnTo>
                    <a:lnTo>
                      <a:pt x="184" y="35"/>
                    </a:lnTo>
                    <a:lnTo>
                      <a:pt x="197" y="31"/>
                    </a:lnTo>
                    <a:lnTo>
                      <a:pt x="207" y="29"/>
                    </a:lnTo>
                    <a:lnTo>
                      <a:pt x="220" y="27"/>
                    </a:lnTo>
                    <a:lnTo>
                      <a:pt x="234" y="23"/>
                    </a:lnTo>
                    <a:lnTo>
                      <a:pt x="245" y="21"/>
                    </a:lnTo>
                    <a:lnTo>
                      <a:pt x="258" y="19"/>
                    </a:lnTo>
                    <a:lnTo>
                      <a:pt x="272" y="16"/>
                    </a:lnTo>
                    <a:lnTo>
                      <a:pt x="285" y="14"/>
                    </a:lnTo>
                    <a:lnTo>
                      <a:pt x="298" y="12"/>
                    </a:lnTo>
                    <a:lnTo>
                      <a:pt x="312" y="10"/>
                    </a:lnTo>
                    <a:lnTo>
                      <a:pt x="327" y="8"/>
                    </a:lnTo>
                    <a:lnTo>
                      <a:pt x="340" y="6"/>
                    </a:lnTo>
                    <a:lnTo>
                      <a:pt x="355" y="4"/>
                    </a:lnTo>
                    <a:lnTo>
                      <a:pt x="371" y="4"/>
                    </a:lnTo>
                    <a:lnTo>
                      <a:pt x="384" y="4"/>
                    </a:lnTo>
                    <a:lnTo>
                      <a:pt x="399" y="2"/>
                    </a:lnTo>
                    <a:lnTo>
                      <a:pt x="414" y="0"/>
                    </a:lnTo>
                    <a:lnTo>
                      <a:pt x="430" y="0"/>
                    </a:lnTo>
                    <a:lnTo>
                      <a:pt x="445" y="0"/>
                    </a:lnTo>
                    <a:lnTo>
                      <a:pt x="460" y="0"/>
                    </a:lnTo>
                    <a:lnTo>
                      <a:pt x="475" y="0"/>
                    </a:lnTo>
                    <a:lnTo>
                      <a:pt x="488" y="2"/>
                    </a:lnTo>
                    <a:lnTo>
                      <a:pt x="504" y="2"/>
                    </a:lnTo>
                    <a:lnTo>
                      <a:pt x="519" y="2"/>
                    </a:lnTo>
                    <a:lnTo>
                      <a:pt x="534" y="4"/>
                    </a:lnTo>
                    <a:lnTo>
                      <a:pt x="547" y="4"/>
                    </a:lnTo>
                    <a:lnTo>
                      <a:pt x="563" y="4"/>
                    </a:lnTo>
                    <a:lnTo>
                      <a:pt x="576" y="6"/>
                    </a:lnTo>
                    <a:lnTo>
                      <a:pt x="589" y="8"/>
                    </a:lnTo>
                    <a:lnTo>
                      <a:pt x="604" y="12"/>
                    </a:lnTo>
                    <a:lnTo>
                      <a:pt x="620" y="14"/>
                    </a:lnTo>
                    <a:lnTo>
                      <a:pt x="633" y="16"/>
                    </a:lnTo>
                    <a:lnTo>
                      <a:pt x="646" y="18"/>
                    </a:lnTo>
                    <a:lnTo>
                      <a:pt x="660" y="21"/>
                    </a:lnTo>
                    <a:lnTo>
                      <a:pt x="671" y="23"/>
                    </a:lnTo>
                    <a:lnTo>
                      <a:pt x="684" y="27"/>
                    </a:lnTo>
                    <a:lnTo>
                      <a:pt x="696" y="31"/>
                    </a:lnTo>
                    <a:lnTo>
                      <a:pt x="707" y="35"/>
                    </a:lnTo>
                    <a:lnTo>
                      <a:pt x="720" y="40"/>
                    </a:lnTo>
                    <a:lnTo>
                      <a:pt x="730" y="44"/>
                    </a:lnTo>
                    <a:lnTo>
                      <a:pt x="741" y="48"/>
                    </a:lnTo>
                    <a:lnTo>
                      <a:pt x="751" y="54"/>
                    </a:lnTo>
                    <a:lnTo>
                      <a:pt x="762" y="58"/>
                    </a:lnTo>
                    <a:lnTo>
                      <a:pt x="772" y="65"/>
                    </a:lnTo>
                    <a:lnTo>
                      <a:pt x="781" y="71"/>
                    </a:lnTo>
                    <a:lnTo>
                      <a:pt x="789" y="75"/>
                    </a:lnTo>
                    <a:lnTo>
                      <a:pt x="798" y="84"/>
                    </a:lnTo>
                    <a:lnTo>
                      <a:pt x="804" y="90"/>
                    </a:lnTo>
                    <a:lnTo>
                      <a:pt x="812" y="96"/>
                    </a:lnTo>
                    <a:lnTo>
                      <a:pt x="817" y="103"/>
                    </a:lnTo>
                    <a:lnTo>
                      <a:pt x="825" y="111"/>
                    </a:lnTo>
                    <a:lnTo>
                      <a:pt x="829" y="118"/>
                    </a:lnTo>
                    <a:lnTo>
                      <a:pt x="833" y="126"/>
                    </a:lnTo>
                    <a:lnTo>
                      <a:pt x="838" y="135"/>
                    </a:lnTo>
                    <a:lnTo>
                      <a:pt x="842" y="145"/>
                    </a:lnTo>
                    <a:lnTo>
                      <a:pt x="842" y="149"/>
                    </a:lnTo>
                    <a:lnTo>
                      <a:pt x="844" y="153"/>
                    </a:lnTo>
                    <a:lnTo>
                      <a:pt x="844" y="158"/>
                    </a:lnTo>
                    <a:lnTo>
                      <a:pt x="846" y="162"/>
                    </a:lnTo>
                    <a:lnTo>
                      <a:pt x="846" y="166"/>
                    </a:lnTo>
                    <a:lnTo>
                      <a:pt x="846" y="170"/>
                    </a:lnTo>
                    <a:lnTo>
                      <a:pt x="844" y="175"/>
                    </a:lnTo>
                    <a:lnTo>
                      <a:pt x="844" y="179"/>
                    </a:lnTo>
                    <a:lnTo>
                      <a:pt x="842" y="187"/>
                    </a:lnTo>
                    <a:lnTo>
                      <a:pt x="836" y="196"/>
                    </a:lnTo>
                    <a:lnTo>
                      <a:pt x="833" y="204"/>
                    </a:lnTo>
                    <a:lnTo>
                      <a:pt x="827" y="212"/>
                    </a:lnTo>
                    <a:lnTo>
                      <a:pt x="819" y="217"/>
                    </a:lnTo>
                    <a:lnTo>
                      <a:pt x="814" y="223"/>
                    </a:lnTo>
                    <a:lnTo>
                      <a:pt x="806" y="231"/>
                    </a:lnTo>
                    <a:lnTo>
                      <a:pt x="798" y="236"/>
                    </a:lnTo>
                    <a:lnTo>
                      <a:pt x="793" y="240"/>
                    </a:lnTo>
                    <a:lnTo>
                      <a:pt x="789" y="240"/>
                    </a:lnTo>
                    <a:lnTo>
                      <a:pt x="783" y="244"/>
                    </a:lnTo>
                    <a:lnTo>
                      <a:pt x="779" y="248"/>
                    </a:lnTo>
                    <a:lnTo>
                      <a:pt x="772" y="251"/>
                    </a:lnTo>
                    <a:lnTo>
                      <a:pt x="764" y="257"/>
                    </a:lnTo>
                    <a:lnTo>
                      <a:pt x="755" y="259"/>
                    </a:lnTo>
                    <a:lnTo>
                      <a:pt x="745" y="263"/>
                    </a:lnTo>
                    <a:lnTo>
                      <a:pt x="738" y="267"/>
                    </a:lnTo>
                    <a:lnTo>
                      <a:pt x="730" y="270"/>
                    </a:lnTo>
                    <a:lnTo>
                      <a:pt x="720" y="272"/>
                    </a:lnTo>
                    <a:lnTo>
                      <a:pt x="715" y="276"/>
                    </a:lnTo>
                    <a:lnTo>
                      <a:pt x="705" y="278"/>
                    </a:lnTo>
                    <a:lnTo>
                      <a:pt x="700" y="284"/>
                    </a:lnTo>
                    <a:lnTo>
                      <a:pt x="690" y="284"/>
                    </a:lnTo>
                    <a:lnTo>
                      <a:pt x="682" y="288"/>
                    </a:lnTo>
                    <a:lnTo>
                      <a:pt x="675" y="291"/>
                    </a:lnTo>
                    <a:lnTo>
                      <a:pt x="667" y="293"/>
                    </a:lnTo>
                    <a:lnTo>
                      <a:pt x="660" y="297"/>
                    </a:lnTo>
                    <a:lnTo>
                      <a:pt x="650" y="299"/>
                    </a:lnTo>
                    <a:lnTo>
                      <a:pt x="642" y="301"/>
                    </a:lnTo>
                    <a:lnTo>
                      <a:pt x="635" y="305"/>
                    </a:lnTo>
                    <a:lnTo>
                      <a:pt x="627" y="307"/>
                    </a:lnTo>
                    <a:lnTo>
                      <a:pt x="620" y="309"/>
                    </a:lnTo>
                    <a:lnTo>
                      <a:pt x="612" y="309"/>
                    </a:lnTo>
                    <a:lnTo>
                      <a:pt x="604" y="312"/>
                    </a:lnTo>
                    <a:lnTo>
                      <a:pt x="597" y="314"/>
                    </a:lnTo>
                    <a:lnTo>
                      <a:pt x="589" y="316"/>
                    </a:lnTo>
                    <a:lnTo>
                      <a:pt x="582" y="318"/>
                    </a:lnTo>
                    <a:lnTo>
                      <a:pt x="572" y="318"/>
                    </a:lnTo>
                    <a:lnTo>
                      <a:pt x="563" y="320"/>
                    </a:lnTo>
                    <a:lnTo>
                      <a:pt x="555" y="322"/>
                    </a:lnTo>
                    <a:lnTo>
                      <a:pt x="547" y="324"/>
                    </a:lnTo>
                    <a:lnTo>
                      <a:pt x="540" y="326"/>
                    </a:lnTo>
                    <a:lnTo>
                      <a:pt x="532" y="326"/>
                    </a:lnTo>
                    <a:lnTo>
                      <a:pt x="525" y="328"/>
                    </a:lnTo>
                    <a:lnTo>
                      <a:pt x="517" y="328"/>
                    </a:lnTo>
                    <a:lnTo>
                      <a:pt x="509" y="329"/>
                    </a:lnTo>
                    <a:lnTo>
                      <a:pt x="502" y="329"/>
                    </a:lnTo>
                    <a:lnTo>
                      <a:pt x="494" y="329"/>
                    </a:lnTo>
                    <a:lnTo>
                      <a:pt x="485" y="331"/>
                    </a:lnTo>
                    <a:lnTo>
                      <a:pt x="477" y="331"/>
                    </a:lnTo>
                    <a:lnTo>
                      <a:pt x="468" y="331"/>
                    </a:lnTo>
                    <a:lnTo>
                      <a:pt x="460" y="333"/>
                    </a:lnTo>
                    <a:lnTo>
                      <a:pt x="450" y="333"/>
                    </a:lnTo>
                    <a:lnTo>
                      <a:pt x="443" y="335"/>
                    </a:lnTo>
                    <a:lnTo>
                      <a:pt x="435" y="335"/>
                    </a:lnTo>
                    <a:lnTo>
                      <a:pt x="428" y="335"/>
                    </a:lnTo>
                    <a:lnTo>
                      <a:pt x="418" y="335"/>
                    </a:lnTo>
                    <a:lnTo>
                      <a:pt x="410" y="335"/>
                    </a:lnTo>
                    <a:lnTo>
                      <a:pt x="403" y="335"/>
                    </a:lnTo>
                    <a:lnTo>
                      <a:pt x="395" y="335"/>
                    </a:lnTo>
                    <a:lnTo>
                      <a:pt x="386" y="335"/>
                    </a:lnTo>
                    <a:lnTo>
                      <a:pt x="378" y="335"/>
                    </a:lnTo>
                    <a:lnTo>
                      <a:pt x="369" y="333"/>
                    </a:lnTo>
                    <a:lnTo>
                      <a:pt x="361" y="333"/>
                    </a:lnTo>
                    <a:lnTo>
                      <a:pt x="352" y="331"/>
                    </a:lnTo>
                    <a:lnTo>
                      <a:pt x="344" y="331"/>
                    </a:lnTo>
                    <a:lnTo>
                      <a:pt x="336" y="331"/>
                    </a:lnTo>
                    <a:lnTo>
                      <a:pt x="327" y="329"/>
                    </a:lnTo>
                    <a:lnTo>
                      <a:pt x="319" y="329"/>
                    </a:lnTo>
                    <a:lnTo>
                      <a:pt x="312" y="329"/>
                    </a:lnTo>
                    <a:lnTo>
                      <a:pt x="302" y="328"/>
                    </a:lnTo>
                    <a:lnTo>
                      <a:pt x="294" y="328"/>
                    </a:lnTo>
                    <a:lnTo>
                      <a:pt x="285" y="326"/>
                    </a:lnTo>
                    <a:lnTo>
                      <a:pt x="275" y="326"/>
                    </a:lnTo>
                    <a:lnTo>
                      <a:pt x="268" y="324"/>
                    </a:lnTo>
                    <a:lnTo>
                      <a:pt x="258" y="322"/>
                    </a:lnTo>
                    <a:lnTo>
                      <a:pt x="251" y="322"/>
                    </a:lnTo>
                    <a:lnTo>
                      <a:pt x="241" y="320"/>
                    </a:lnTo>
                    <a:lnTo>
                      <a:pt x="236" y="318"/>
                    </a:lnTo>
                    <a:lnTo>
                      <a:pt x="232" y="318"/>
                    </a:lnTo>
                    <a:lnTo>
                      <a:pt x="226" y="318"/>
                    </a:lnTo>
                    <a:lnTo>
                      <a:pt x="222" y="318"/>
                    </a:lnTo>
                    <a:lnTo>
                      <a:pt x="217" y="316"/>
                    </a:lnTo>
                    <a:lnTo>
                      <a:pt x="209" y="314"/>
                    </a:lnTo>
                    <a:lnTo>
                      <a:pt x="203" y="314"/>
                    </a:lnTo>
                    <a:lnTo>
                      <a:pt x="197" y="312"/>
                    </a:lnTo>
                    <a:lnTo>
                      <a:pt x="190" y="310"/>
                    </a:lnTo>
                    <a:lnTo>
                      <a:pt x="182" y="309"/>
                    </a:lnTo>
                    <a:lnTo>
                      <a:pt x="177" y="309"/>
                    </a:lnTo>
                    <a:lnTo>
                      <a:pt x="171" y="309"/>
                    </a:lnTo>
                    <a:lnTo>
                      <a:pt x="163" y="307"/>
                    </a:lnTo>
                    <a:lnTo>
                      <a:pt x="156" y="305"/>
                    </a:lnTo>
                    <a:lnTo>
                      <a:pt x="148" y="303"/>
                    </a:lnTo>
                    <a:lnTo>
                      <a:pt x="142" y="301"/>
                    </a:lnTo>
                    <a:lnTo>
                      <a:pt x="137" y="301"/>
                    </a:lnTo>
                    <a:lnTo>
                      <a:pt x="129" y="299"/>
                    </a:lnTo>
                    <a:lnTo>
                      <a:pt x="121" y="297"/>
                    </a:lnTo>
                    <a:lnTo>
                      <a:pt x="114" y="295"/>
                    </a:lnTo>
                    <a:lnTo>
                      <a:pt x="108" y="291"/>
                    </a:lnTo>
                    <a:lnTo>
                      <a:pt x="102" y="291"/>
                    </a:lnTo>
                    <a:lnTo>
                      <a:pt x="95" y="290"/>
                    </a:lnTo>
                    <a:lnTo>
                      <a:pt x="89" y="288"/>
                    </a:lnTo>
                    <a:lnTo>
                      <a:pt x="83" y="286"/>
                    </a:lnTo>
                    <a:lnTo>
                      <a:pt x="78" y="284"/>
                    </a:lnTo>
                    <a:lnTo>
                      <a:pt x="72" y="284"/>
                    </a:lnTo>
                    <a:lnTo>
                      <a:pt x="68" y="282"/>
                    </a:lnTo>
                    <a:lnTo>
                      <a:pt x="62" y="278"/>
                    </a:lnTo>
                    <a:lnTo>
                      <a:pt x="59" y="276"/>
                    </a:lnTo>
                    <a:lnTo>
                      <a:pt x="55" y="274"/>
                    </a:lnTo>
                    <a:lnTo>
                      <a:pt x="51" y="274"/>
                    </a:lnTo>
                    <a:lnTo>
                      <a:pt x="45" y="270"/>
                    </a:lnTo>
                    <a:lnTo>
                      <a:pt x="40" y="269"/>
                    </a:lnTo>
                    <a:lnTo>
                      <a:pt x="34" y="265"/>
                    </a:lnTo>
                    <a:lnTo>
                      <a:pt x="32" y="263"/>
                    </a:lnTo>
                    <a:lnTo>
                      <a:pt x="24" y="255"/>
                    </a:lnTo>
                    <a:lnTo>
                      <a:pt x="17" y="248"/>
                    </a:lnTo>
                    <a:lnTo>
                      <a:pt x="11" y="240"/>
                    </a:lnTo>
                    <a:lnTo>
                      <a:pt x="7" y="232"/>
                    </a:lnTo>
                    <a:lnTo>
                      <a:pt x="4" y="225"/>
                    </a:lnTo>
                    <a:lnTo>
                      <a:pt x="2" y="217"/>
                    </a:lnTo>
                    <a:lnTo>
                      <a:pt x="0" y="210"/>
                    </a:lnTo>
                    <a:lnTo>
                      <a:pt x="0" y="202"/>
                    </a:lnTo>
                    <a:lnTo>
                      <a:pt x="0" y="193"/>
                    </a:lnTo>
                    <a:lnTo>
                      <a:pt x="2" y="187"/>
                    </a:lnTo>
                    <a:lnTo>
                      <a:pt x="4" y="179"/>
                    </a:lnTo>
                    <a:lnTo>
                      <a:pt x="7" y="170"/>
                    </a:lnTo>
                    <a:lnTo>
                      <a:pt x="7" y="164"/>
                    </a:lnTo>
                    <a:lnTo>
                      <a:pt x="13" y="158"/>
                    </a:lnTo>
                    <a:lnTo>
                      <a:pt x="15" y="151"/>
                    </a:lnTo>
                    <a:lnTo>
                      <a:pt x="19" y="145"/>
                    </a:lnTo>
                    <a:lnTo>
                      <a:pt x="23" y="139"/>
                    </a:lnTo>
                    <a:lnTo>
                      <a:pt x="24" y="135"/>
                    </a:lnTo>
                    <a:lnTo>
                      <a:pt x="34" y="126"/>
                    </a:lnTo>
                    <a:lnTo>
                      <a:pt x="40" y="124"/>
                    </a:lnTo>
                    <a:lnTo>
                      <a:pt x="45" y="122"/>
                    </a:lnTo>
                    <a:lnTo>
                      <a:pt x="49" y="126"/>
                    </a:lnTo>
                    <a:lnTo>
                      <a:pt x="49" y="128"/>
                    </a:lnTo>
                    <a:lnTo>
                      <a:pt x="51" y="134"/>
                    </a:lnTo>
                    <a:lnTo>
                      <a:pt x="51" y="139"/>
                    </a:lnTo>
                    <a:lnTo>
                      <a:pt x="49" y="147"/>
                    </a:lnTo>
                    <a:lnTo>
                      <a:pt x="49" y="1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2" name="Freeform 81"/>
              <p:cNvSpPr>
                <a:spLocks/>
              </p:cNvSpPr>
              <p:nvPr/>
            </p:nvSpPr>
            <p:spPr bwMode="auto">
              <a:xfrm>
                <a:off x="4010" y="2311"/>
                <a:ext cx="237" cy="3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51" y="11"/>
                  </a:cxn>
                  <a:cxn ang="0">
                    <a:pos x="74" y="15"/>
                  </a:cxn>
                  <a:cxn ang="0">
                    <a:pos x="93" y="19"/>
                  </a:cxn>
                  <a:cxn ang="0">
                    <a:pos x="112" y="21"/>
                  </a:cxn>
                  <a:cxn ang="0">
                    <a:pos x="133" y="23"/>
                  </a:cxn>
                  <a:cxn ang="0">
                    <a:pos x="154" y="25"/>
                  </a:cxn>
                  <a:cxn ang="0">
                    <a:pos x="173" y="27"/>
                  </a:cxn>
                  <a:cxn ang="0">
                    <a:pos x="194" y="27"/>
                  </a:cxn>
                  <a:cxn ang="0">
                    <a:pos x="213" y="27"/>
                  </a:cxn>
                  <a:cxn ang="0">
                    <a:pos x="234" y="27"/>
                  </a:cxn>
                  <a:cxn ang="0">
                    <a:pos x="253" y="25"/>
                  </a:cxn>
                  <a:cxn ang="0">
                    <a:pos x="274" y="23"/>
                  </a:cxn>
                  <a:cxn ang="0">
                    <a:pos x="295" y="21"/>
                  </a:cxn>
                  <a:cxn ang="0">
                    <a:pos x="314" y="19"/>
                  </a:cxn>
                  <a:cxn ang="0">
                    <a:pos x="334" y="19"/>
                  </a:cxn>
                  <a:cxn ang="0">
                    <a:pos x="355" y="17"/>
                  </a:cxn>
                  <a:cxn ang="0">
                    <a:pos x="374" y="15"/>
                  </a:cxn>
                  <a:cxn ang="0">
                    <a:pos x="397" y="15"/>
                  </a:cxn>
                  <a:cxn ang="0">
                    <a:pos x="416" y="15"/>
                  </a:cxn>
                  <a:cxn ang="0">
                    <a:pos x="437" y="15"/>
                  </a:cxn>
                  <a:cxn ang="0">
                    <a:pos x="456" y="15"/>
                  </a:cxn>
                  <a:cxn ang="0">
                    <a:pos x="468" y="21"/>
                  </a:cxn>
                  <a:cxn ang="0">
                    <a:pos x="471" y="44"/>
                  </a:cxn>
                  <a:cxn ang="0">
                    <a:pos x="460" y="55"/>
                  </a:cxn>
                  <a:cxn ang="0">
                    <a:pos x="445" y="57"/>
                  </a:cxn>
                  <a:cxn ang="0">
                    <a:pos x="428" y="57"/>
                  </a:cxn>
                  <a:cxn ang="0">
                    <a:pos x="411" y="59"/>
                  </a:cxn>
                  <a:cxn ang="0">
                    <a:pos x="393" y="61"/>
                  </a:cxn>
                  <a:cxn ang="0">
                    <a:pos x="374" y="63"/>
                  </a:cxn>
                  <a:cxn ang="0">
                    <a:pos x="359" y="65"/>
                  </a:cxn>
                  <a:cxn ang="0">
                    <a:pos x="340" y="67"/>
                  </a:cxn>
                  <a:cxn ang="0">
                    <a:pos x="323" y="69"/>
                  </a:cxn>
                  <a:cxn ang="0">
                    <a:pos x="304" y="70"/>
                  </a:cxn>
                  <a:cxn ang="0">
                    <a:pos x="287" y="72"/>
                  </a:cxn>
                  <a:cxn ang="0">
                    <a:pos x="270" y="72"/>
                  </a:cxn>
                  <a:cxn ang="0">
                    <a:pos x="249" y="72"/>
                  </a:cxn>
                  <a:cxn ang="0">
                    <a:pos x="224" y="72"/>
                  </a:cxn>
                  <a:cxn ang="0">
                    <a:pos x="199" y="72"/>
                  </a:cxn>
                  <a:cxn ang="0">
                    <a:pos x="186" y="70"/>
                  </a:cxn>
                  <a:cxn ang="0">
                    <a:pos x="165" y="69"/>
                  </a:cxn>
                  <a:cxn ang="0">
                    <a:pos x="152" y="67"/>
                  </a:cxn>
                  <a:cxn ang="0">
                    <a:pos x="133" y="67"/>
                  </a:cxn>
                  <a:cxn ang="0">
                    <a:pos x="120" y="63"/>
                  </a:cxn>
                  <a:cxn ang="0">
                    <a:pos x="99" y="61"/>
                  </a:cxn>
                  <a:cxn ang="0">
                    <a:pos x="74" y="53"/>
                  </a:cxn>
                  <a:cxn ang="0">
                    <a:pos x="51" y="46"/>
                  </a:cxn>
                  <a:cxn ang="0">
                    <a:pos x="28" y="36"/>
                  </a:cxn>
                  <a:cxn ang="0">
                    <a:pos x="7" y="25"/>
                  </a:cxn>
                  <a:cxn ang="0">
                    <a:pos x="0" y="11"/>
                  </a:cxn>
                  <a:cxn ang="0">
                    <a:pos x="7" y="0"/>
                  </a:cxn>
                  <a:cxn ang="0">
                    <a:pos x="21" y="2"/>
                  </a:cxn>
                </a:cxnLst>
                <a:rect l="0" t="0" r="r" b="b"/>
                <a:pathLst>
                  <a:path w="473" h="72">
                    <a:moveTo>
                      <a:pt x="21" y="2"/>
                    </a:moveTo>
                    <a:lnTo>
                      <a:pt x="26" y="2"/>
                    </a:lnTo>
                    <a:lnTo>
                      <a:pt x="34" y="4"/>
                    </a:lnTo>
                    <a:lnTo>
                      <a:pt x="40" y="6"/>
                    </a:lnTo>
                    <a:lnTo>
                      <a:pt x="45" y="10"/>
                    </a:lnTo>
                    <a:lnTo>
                      <a:pt x="51" y="11"/>
                    </a:lnTo>
                    <a:lnTo>
                      <a:pt x="61" y="11"/>
                    </a:lnTo>
                    <a:lnTo>
                      <a:pt x="66" y="13"/>
                    </a:lnTo>
                    <a:lnTo>
                      <a:pt x="74" y="15"/>
                    </a:lnTo>
                    <a:lnTo>
                      <a:pt x="80" y="17"/>
                    </a:lnTo>
                    <a:lnTo>
                      <a:pt x="85" y="17"/>
                    </a:lnTo>
                    <a:lnTo>
                      <a:pt x="93" y="19"/>
                    </a:lnTo>
                    <a:lnTo>
                      <a:pt x="99" y="19"/>
                    </a:lnTo>
                    <a:lnTo>
                      <a:pt x="104" y="19"/>
                    </a:lnTo>
                    <a:lnTo>
                      <a:pt x="112" y="21"/>
                    </a:lnTo>
                    <a:lnTo>
                      <a:pt x="120" y="21"/>
                    </a:lnTo>
                    <a:lnTo>
                      <a:pt x="127" y="23"/>
                    </a:lnTo>
                    <a:lnTo>
                      <a:pt x="133" y="23"/>
                    </a:lnTo>
                    <a:lnTo>
                      <a:pt x="139" y="25"/>
                    </a:lnTo>
                    <a:lnTo>
                      <a:pt x="146" y="25"/>
                    </a:lnTo>
                    <a:lnTo>
                      <a:pt x="154" y="25"/>
                    </a:lnTo>
                    <a:lnTo>
                      <a:pt x="160" y="25"/>
                    </a:lnTo>
                    <a:lnTo>
                      <a:pt x="165" y="27"/>
                    </a:lnTo>
                    <a:lnTo>
                      <a:pt x="173" y="27"/>
                    </a:lnTo>
                    <a:lnTo>
                      <a:pt x="180" y="27"/>
                    </a:lnTo>
                    <a:lnTo>
                      <a:pt x="186" y="27"/>
                    </a:lnTo>
                    <a:lnTo>
                      <a:pt x="194" y="27"/>
                    </a:lnTo>
                    <a:lnTo>
                      <a:pt x="199" y="27"/>
                    </a:lnTo>
                    <a:lnTo>
                      <a:pt x="207" y="27"/>
                    </a:lnTo>
                    <a:lnTo>
                      <a:pt x="213" y="27"/>
                    </a:lnTo>
                    <a:lnTo>
                      <a:pt x="220" y="27"/>
                    </a:lnTo>
                    <a:lnTo>
                      <a:pt x="226" y="27"/>
                    </a:lnTo>
                    <a:lnTo>
                      <a:pt x="234" y="27"/>
                    </a:lnTo>
                    <a:lnTo>
                      <a:pt x="241" y="25"/>
                    </a:lnTo>
                    <a:lnTo>
                      <a:pt x="247" y="25"/>
                    </a:lnTo>
                    <a:lnTo>
                      <a:pt x="253" y="25"/>
                    </a:lnTo>
                    <a:lnTo>
                      <a:pt x="260" y="25"/>
                    </a:lnTo>
                    <a:lnTo>
                      <a:pt x="268" y="23"/>
                    </a:lnTo>
                    <a:lnTo>
                      <a:pt x="274" y="23"/>
                    </a:lnTo>
                    <a:lnTo>
                      <a:pt x="281" y="23"/>
                    </a:lnTo>
                    <a:lnTo>
                      <a:pt x="287" y="23"/>
                    </a:lnTo>
                    <a:lnTo>
                      <a:pt x="295" y="21"/>
                    </a:lnTo>
                    <a:lnTo>
                      <a:pt x="302" y="21"/>
                    </a:lnTo>
                    <a:lnTo>
                      <a:pt x="308" y="19"/>
                    </a:lnTo>
                    <a:lnTo>
                      <a:pt x="314" y="19"/>
                    </a:lnTo>
                    <a:lnTo>
                      <a:pt x="321" y="19"/>
                    </a:lnTo>
                    <a:lnTo>
                      <a:pt x="329" y="19"/>
                    </a:lnTo>
                    <a:lnTo>
                      <a:pt x="334" y="19"/>
                    </a:lnTo>
                    <a:lnTo>
                      <a:pt x="342" y="19"/>
                    </a:lnTo>
                    <a:lnTo>
                      <a:pt x="348" y="19"/>
                    </a:lnTo>
                    <a:lnTo>
                      <a:pt x="355" y="17"/>
                    </a:lnTo>
                    <a:lnTo>
                      <a:pt x="363" y="17"/>
                    </a:lnTo>
                    <a:lnTo>
                      <a:pt x="369" y="17"/>
                    </a:lnTo>
                    <a:lnTo>
                      <a:pt x="374" y="15"/>
                    </a:lnTo>
                    <a:lnTo>
                      <a:pt x="382" y="15"/>
                    </a:lnTo>
                    <a:lnTo>
                      <a:pt x="390" y="15"/>
                    </a:lnTo>
                    <a:lnTo>
                      <a:pt x="397" y="15"/>
                    </a:lnTo>
                    <a:lnTo>
                      <a:pt x="403" y="15"/>
                    </a:lnTo>
                    <a:lnTo>
                      <a:pt x="409" y="15"/>
                    </a:lnTo>
                    <a:lnTo>
                      <a:pt x="416" y="15"/>
                    </a:lnTo>
                    <a:lnTo>
                      <a:pt x="424" y="15"/>
                    </a:lnTo>
                    <a:lnTo>
                      <a:pt x="431" y="15"/>
                    </a:lnTo>
                    <a:lnTo>
                      <a:pt x="437" y="15"/>
                    </a:lnTo>
                    <a:lnTo>
                      <a:pt x="445" y="15"/>
                    </a:lnTo>
                    <a:lnTo>
                      <a:pt x="450" y="15"/>
                    </a:lnTo>
                    <a:lnTo>
                      <a:pt x="456" y="15"/>
                    </a:lnTo>
                    <a:lnTo>
                      <a:pt x="460" y="17"/>
                    </a:lnTo>
                    <a:lnTo>
                      <a:pt x="464" y="19"/>
                    </a:lnTo>
                    <a:lnTo>
                      <a:pt x="468" y="21"/>
                    </a:lnTo>
                    <a:lnTo>
                      <a:pt x="471" y="29"/>
                    </a:lnTo>
                    <a:lnTo>
                      <a:pt x="473" y="36"/>
                    </a:lnTo>
                    <a:lnTo>
                      <a:pt x="471" y="44"/>
                    </a:lnTo>
                    <a:lnTo>
                      <a:pt x="468" y="50"/>
                    </a:lnTo>
                    <a:lnTo>
                      <a:pt x="464" y="53"/>
                    </a:lnTo>
                    <a:lnTo>
                      <a:pt x="460" y="55"/>
                    </a:lnTo>
                    <a:lnTo>
                      <a:pt x="456" y="55"/>
                    </a:lnTo>
                    <a:lnTo>
                      <a:pt x="450" y="57"/>
                    </a:lnTo>
                    <a:lnTo>
                      <a:pt x="445" y="57"/>
                    </a:lnTo>
                    <a:lnTo>
                      <a:pt x="441" y="57"/>
                    </a:lnTo>
                    <a:lnTo>
                      <a:pt x="433" y="57"/>
                    </a:lnTo>
                    <a:lnTo>
                      <a:pt x="428" y="57"/>
                    </a:lnTo>
                    <a:lnTo>
                      <a:pt x="422" y="57"/>
                    </a:lnTo>
                    <a:lnTo>
                      <a:pt x="416" y="57"/>
                    </a:lnTo>
                    <a:lnTo>
                      <a:pt x="411" y="59"/>
                    </a:lnTo>
                    <a:lnTo>
                      <a:pt x="405" y="59"/>
                    </a:lnTo>
                    <a:lnTo>
                      <a:pt x="399" y="59"/>
                    </a:lnTo>
                    <a:lnTo>
                      <a:pt x="393" y="61"/>
                    </a:lnTo>
                    <a:lnTo>
                      <a:pt x="388" y="61"/>
                    </a:lnTo>
                    <a:lnTo>
                      <a:pt x="382" y="63"/>
                    </a:lnTo>
                    <a:lnTo>
                      <a:pt x="374" y="63"/>
                    </a:lnTo>
                    <a:lnTo>
                      <a:pt x="371" y="63"/>
                    </a:lnTo>
                    <a:lnTo>
                      <a:pt x="365" y="63"/>
                    </a:lnTo>
                    <a:lnTo>
                      <a:pt x="359" y="65"/>
                    </a:lnTo>
                    <a:lnTo>
                      <a:pt x="354" y="65"/>
                    </a:lnTo>
                    <a:lnTo>
                      <a:pt x="346" y="65"/>
                    </a:lnTo>
                    <a:lnTo>
                      <a:pt x="340" y="67"/>
                    </a:lnTo>
                    <a:lnTo>
                      <a:pt x="334" y="67"/>
                    </a:lnTo>
                    <a:lnTo>
                      <a:pt x="329" y="67"/>
                    </a:lnTo>
                    <a:lnTo>
                      <a:pt x="323" y="69"/>
                    </a:lnTo>
                    <a:lnTo>
                      <a:pt x="317" y="69"/>
                    </a:lnTo>
                    <a:lnTo>
                      <a:pt x="312" y="70"/>
                    </a:lnTo>
                    <a:lnTo>
                      <a:pt x="304" y="70"/>
                    </a:lnTo>
                    <a:lnTo>
                      <a:pt x="300" y="70"/>
                    </a:lnTo>
                    <a:lnTo>
                      <a:pt x="295" y="70"/>
                    </a:lnTo>
                    <a:lnTo>
                      <a:pt x="287" y="72"/>
                    </a:lnTo>
                    <a:lnTo>
                      <a:pt x="281" y="72"/>
                    </a:lnTo>
                    <a:lnTo>
                      <a:pt x="277" y="72"/>
                    </a:lnTo>
                    <a:lnTo>
                      <a:pt x="270" y="72"/>
                    </a:lnTo>
                    <a:lnTo>
                      <a:pt x="264" y="72"/>
                    </a:lnTo>
                    <a:lnTo>
                      <a:pt x="257" y="72"/>
                    </a:lnTo>
                    <a:lnTo>
                      <a:pt x="249" y="72"/>
                    </a:lnTo>
                    <a:lnTo>
                      <a:pt x="239" y="72"/>
                    </a:lnTo>
                    <a:lnTo>
                      <a:pt x="232" y="72"/>
                    </a:lnTo>
                    <a:lnTo>
                      <a:pt x="224" y="72"/>
                    </a:lnTo>
                    <a:lnTo>
                      <a:pt x="217" y="72"/>
                    </a:lnTo>
                    <a:lnTo>
                      <a:pt x="207" y="72"/>
                    </a:lnTo>
                    <a:lnTo>
                      <a:pt x="199" y="72"/>
                    </a:lnTo>
                    <a:lnTo>
                      <a:pt x="194" y="70"/>
                    </a:lnTo>
                    <a:lnTo>
                      <a:pt x="190" y="70"/>
                    </a:lnTo>
                    <a:lnTo>
                      <a:pt x="186" y="70"/>
                    </a:lnTo>
                    <a:lnTo>
                      <a:pt x="182" y="70"/>
                    </a:lnTo>
                    <a:lnTo>
                      <a:pt x="173" y="69"/>
                    </a:lnTo>
                    <a:lnTo>
                      <a:pt x="165" y="69"/>
                    </a:lnTo>
                    <a:lnTo>
                      <a:pt x="161" y="69"/>
                    </a:lnTo>
                    <a:lnTo>
                      <a:pt x="156" y="69"/>
                    </a:lnTo>
                    <a:lnTo>
                      <a:pt x="152" y="67"/>
                    </a:lnTo>
                    <a:lnTo>
                      <a:pt x="148" y="67"/>
                    </a:lnTo>
                    <a:lnTo>
                      <a:pt x="139" y="67"/>
                    </a:lnTo>
                    <a:lnTo>
                      <a:pt x="133" y="67"/>
                    </a:lnTo>
                    <a:lnTo>
                      <a:pt x="127" y="65"/>
                    </a:lnTo>
                    <a:lnTo>
                      <a:pt x="121" y="65"/>
                    </a:lnTo>
                    <a:lnTo>
                      <a:pt x="120" y="63"/>
                    </a:lnTo>
                    <a:lnTo>
                      <a:pt x="114" y="63"/>
                    </a:lnTo>
                    <a:lnTo>
                      <a:pt x="106" y="63"/>
                    </a:lnTo>
                    <a:lnTo>
                      <a:pt x="99" y="61"/>
                    </a:lnTo>
                    <a:lnTo>
                      <a:pt x="91" y="57"/>
                    </a:lnTo>
                    <a:lnTo>
                      <a:pt x="83" y="55"/>
                    </a:lnTo>
                    <a:lnTo>
                      <a:pt x="74" y="53"/>
                    </a:lnTo>
                    <a:lnTo>
                      <a:pt x="68" y="51"/>
                    </a:lnTo>
                    <a:lnTo>
                      <a:pt x="59" y="48"/>
                    </a:lnTo>
                    <a:lnTo>
                      <a:pt x="51" y="46"/>
                    </a:lnTo>
                    <a:lnTo>
                      <a:pt x="42" y="44"/>
                    </a:lnTo>
                    <a:lnTo>
                      <a:pt x="36" y="40"/>
                    </a:lnTo>
                    <a:lnTo>
                      <a:pt x="28" y="36"/>
                    </a:lnTo>
                    <a:lnTo>
                      <a:pt x="21" y="32"/>
                    </a:lnTo>
                    <a:lnTo>
                      <a:pt x="15" y="29"/>
                    </a:lnTo>
                    <a:lnTo>
                      <a:pt x="7" y="25"/>
                    </a:lnTo>
                    <a:lnTo>
                      <a:pt x="4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1" y="2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3" name="Freeform 82"/>
              <p:cNvSpPr>
                <a:spLocks/>
              </p:cNvSpPr>
              <p:nvPr/>
            </p:nvSpPr>
            <p:spPr bwMode="auto">
              <a:xfrm>
                <a:off x="3941" y="2314"/>
                <a:ext cx="282" cy="83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55" y="26"/>
                  </a:cxn>
                  <a:cxn ang="0">
                    <a:pos x="74" y="38"/>
                  </a:cxn>
                  <a:cxn ang="0">
                    <a:pos x="89" y="47"/>
                  </a:cxn>
                  <a:cxn ang="0">
                    <a:pos x="104" y="59"/>
                  </a:cxn>
                  <a:cxn ang="0">
                    <a:pos x="118" y="68"/>
                  </a:cxn>
                  <a:cxn ang="0">
                    <a:pos x="131" y="74"/>
                  </a:cxn>
                  <a:cxn ang="0">
                    <a:pos x="144" y="81"/>
                  </a:cxn>
                  <a:cxn ang="0">
                    <a:pos x="165" y="91"/>
                  </a:cxn>
                  <a:cxn ang="0">
                    <a:pos x="188" y="100"/>
                  </a:cxn>
                  <a:cxn ang="0">
                    <a:pos x="205" y="106"/>
                  </a:cxn>
                  <a:cxn ang="0">
                    <a:pos x="220" y="108"/>
                  </a:cxn>
                  <a:cxn ang="0">
                    <a:pos x="236" y="110"/>
                  </a:cxn>
                  <a:cxn ang="0">
                    <a:pos x="249" y="112"/>
                  </a:cxn>
                  <a:cxn ang="0">
                    <a:pos x="266" y="114"/>
                  </a:cxn>
                  <a:cxn ang="0">
                    <a:pos x="285" y="114"/>
                  </a:cxn>
                  <a:cxn ang="0">
                    <a:pos x="308" y="116"/>
                  </a:cxn>
                  <a:cxn ang="0">
                    <a:pos x="329" y="116"/>
                  </a:cxn>
                  <a:cxn ang="0">
                    <a:pos x="355" y="116"/>
                  </a:cxn>
                  <a:cxn ang="0">
                    <a:pos x="538" y="116"/>
                  </a:cxn>
                  <a:cxn ang="0">
                    <a:pos x="553" y="118"/>
                  </a:cxn>
                  <a:cxn ang="0">
                    <a:pos x="561" y="129"/>
                  </a:cxn>
                  <a:cxn ang="0">
                    <a:pos x="563" y="142"/>
                  </a:cxn>
                  <a:cxn ang="0">
                    <a:pos x="557" y="158"/>
                  </a:cxn>
                  <a:cxn ang="0">
                    <a:pos x="544" y="163"/>
                  </a:cxn>
                  <a:cxn ang="0">
                    <a:pos x="521" y="165"/>
                  </a:cxn>
                  <a:cxn ang="0">
                    <a:pos x="494" y="165"/>
                  </a:cxn>
                  <a:cxn ang="0">
                    <a:pos x="470" y="165"/>
                  </a:cxn>
                  <a:cxn ang="0">
                    <a:pos x="441" y="165"/>
                  </a:cxn>
                  <a:cxn ang="0">
                    <a:pos x="414" y="165"/>
                  </a:cxn>
                  <a:cxn ang="0">
                    <a:pos x="388" y="165"/>
                  </a:cxn>
                  <a:cxn ang="0">
                    <a:pos x="361" y="163"/>
                  </a:cxn>
                  <a:cxn ang="0">
                    <a:pos x="333" y="163"/>
                  </a:cxn>
                  <a:cxn ang="0">
                    <a:pos x="306" y="161"/>
                  </a:cxn>
                  <a:cxn ang="0">
                    <a:pos x="278" y="158"/>
                  </a:cxn>
                  <a:cxn ang="0">
                    <a:pos x="251" y="156"/>
                  </a:cxn>
                  <a:cxn ang="0">
                    <a:pos x="222" y="152"/>
                  </a:cxn>
                  <a:cxn ang="0">
                    <a:pos x="198" y="142"/>
                  </a:cxn>
                  <a:cxn ang="0">
                    <a:pos x="171" y="137"/>
                  </a:cxn>
                  <a:cxn ang="0">
                    <a:pos x="146" y="127"/>
                  </a:cxn>
                  <a:cxn ang="0">
                    <a:pos x="122" y="118"/>
                  </a:cxn>
                  <a:cxn ang="0">
                    <a:pos x="99" y="106"/>
                  </a:cxn>
                  <a:cxn ang="0">
                    <a:pos x="76" y="91"/>
                  </a:cxn>
                  <a:cxn ang="0">
                    <a:pos x="55" y="74"/>
                  </a:cxn>
                  <a:cxn ang="0">
                    <a:pos x="34" y="55"/>
                  </a:cxn>
                  <a:cxn ang="0">
                    <a:pos x="15" y="36"/>
                  </a:cxn>
                  <a:cxn ang="0">
                    <a:pos x="2" y="15"/>
                  </a:cxn>
                  <a:cxn ang="0">
                    <a:pos x="4" y="3"/>
                  </a:cxn>
                  <a:cxn ang="0">
                    <a:pos x="17" y="2"/>
                  </a:cxn>
                </a:cxnLst>
                <a:rect l="0" t="0" r="r" b="b"/>
                <a:pathLst>
                  <a:path w="563" h="165">
                    <a:moveTo>
                      <a:pt x="23" y="3"/>
                    </a:moveTo>
                    <a:lnTo>
                      <a:pt x="30" y="7"/>
                    </a:lnTo>
                    <a:lnTo>
                      <a:pt x="36" y="11"/>
                    </a:lnTo>
                    <a:lnTo>
                      <a:pt x="42" y="17"/>
                    </a:lnTo>
                    <a:lnTo>
                      <a:pt x="49" y="21"/>
                    </a:lnTo>
                    <a:lnTo>
                      <a:pt x="55" y="26"/>
                    </a:lnTo>
                    <a:lnTo>
                      <a:pt x="61" y="30"/>
                    </a:lnTo>
                    <a:lnTo>
                      <a:pt x="66" y="34"/>
                    </a:lnTo>
                    <a:lnTo>
                      <a:pt x="74" y="38"/>
                    </a:lnTo>
                    <a:lnTo>
                      <a:pt x="78" y="42"/>
                    </a:lnTo>
                    <a:lnTo>
                      <a:pt x="84" y="45"/>
                    </a:lnTo>
                    <a:lnTo>
                      <a:pt x="89" y="47"/>
                    </a:lnTo>
                    <a:lnTo>
                      <a:pt x="95" y="53"/>
                    </a:lnTo>
                    <a:lnTo>
                      <a:pt x="101" y="55"/>
                    </a:lnTo>
                    <a:lnTo>
                      <a:pt x="104" y="59"/>
                    </a:lnTo>
                    <a:lnTo>
                      <a:pt x="110" y="62"/>
                    </a:lnTo>
                    <a:lnTo>
                      <a:pt x="114" y="64"/>
                    </a:lnTo>
                    <a:lnTo>
                      <a:pt x="118" y="68"/>
                    </a:lnTo>
                    <a:lnTo>
                      <a:pt x="123" y="70"/>
                    </a:lnTo>
                    <a:lnTo>
                      <a:pt x="127" y="72"/>
                    </a:lnTo>
                    <a:lnTo>
                      <a:pt x="131" y="74"/>
                    </a:lnTo>
                    <a:lnTo>
                      <a:pt x="137" y="78"/>
                    </a:lnTo>
                    <a:lnTo>
                      <a:pt x="141" y="80"/>
                    </a:lnTo>
                    <a:lnTo>
                      <a:pt x="144" y="81"/>
                    </a:lnTo>
                    <a:lnTo>
                      <a:pt x="148" y="83"/>
                    </a:lnTo>
                    <a:lnTo>
                      <a:pt x="156" y="89"/>
                    </a:lnTo>
                    <a:lnTo>
                      <a:pt x="165" y="91"/>
                    </a:lnTo>
                    <a:lnTo>
                      <a:pt x="173" y="95"/>
                    </a:lnTo>
                    <a:lnTo>
                      <a:pt x="181" y="99"/>
                    </a:lnTo>
                    <a:lnTo>
                      <a:pt x="188" y="100"/>
                    </a:lnTo>
                    <a:lnTo>
                      <a:pt x="198" y="102"/>
                    </a:lnTo>
                    <a:lnTo>
                      <a:pt x="201" y="104"/>
                    </a:lnTo>
                    <a:lnTo>
                      <a:pt x="205" y="106"/>
                    </a:lnTo>
                    <a:lnTo>
                      <a:pt x="211" y="106"/>
                    </a:lnTo>
                    <a:lnTo>
                      <a:pt x="215" y="108"/>
                    </a:lnTo>
                    <a:lnTo>
                      <a:pt x="220" y="108"/>
                    </a:lnTo>
                    <a:lnTo>
                      <a:pt x="224" y="108"/>
                    </a:lnTo>
                    <a:lnTo>
                      <a:pt x="230" y="108"/>
                    </a:lnTo>
                    <a:lnTo>
                      <a:pt x="236" y="110"/>
                    </a:lnTo>
                    <a:lnTo>
                      <a:pt x="239" y="110"/>
                    </a:lnTo>
                    <a:lnTo>
                      <a:pt x="245" y="112"/>
                    </a:lnTo>
                    <a:lnTo>
                      <a:pt x="249" y="112"/>
                    </a:lnTo>
                    <a:lnTo>
                      <a:pt x="257" y="114"/>
                    </a:lnTo>
                    <a:lnTo>
                      <a:pt x="262" y="114"/>
                    </a:lnTo>
                    <a:lnTo>
                      <a:pt x="266" y="114"/>
                    </a:lnTo>
                    <a:lnTo>
                      <a:pt x="274" y="114"/>
                    </a:lnTo>
                    <a:lnTo>
                      <a:pt x="279" y="114"/>
                    </a:lnTo>
                    <a:lnTo>
                      <a:pt x="285" y="114"/>
                    </a:lnTo>
                    <a:lnTo>
                      <a:pt x="293" y="116"/>
                    </a:lnTo>
                    <a:lnTo>
                      <a:pt x="300" y="116"/>
                    </a:lnTo>
                    <a:lnTo>
                      <a:pt x="308" y="116"/>
                    </a:lnTo>
                    <a:lnTo>
                      <a:pt x="316" y="116"/>
                    </a:lnTo>
                    <a:lnTo>
                      <a:pt x="321" y="116"/>
                    </a:lnTo>
                    <a:lnTo>
                      <a:pt x="329" y="116"/>
                    </a:lnTo>
                    <a:lnTo>
                      <a:pt x="338" y="116"/>
                    </a:lnTo>
                    <a:lnTo>
                      <a:pt x="346" y="116"/>
                    </a:lnTo>
                    <a:lnTo>
                      <a:pt x="355" y="116"/>
                    </a:lnTo>
                    <a:lnTo>
                      <a:pt x="365" y="116"/>
                    </a:lnTo>
                    <a:lnTo>
                      <a:pt x="374" y="116"/>
                    </a:lnTo>
                    <a:lnTo>
                      <a:pt x="538" y="116"/>
                    </a:lnTo>
                    <a:lnTo>
                      <a:pt x="544" y="116"/>
                    </a:lnTo>
                    <a:lnTo>
                      <a:pt x="549" y="116"/>
                    </a:lnTo>
                    <a:lnTo>
                      <a:pt x="553" y="118"/>
                    </a:lnTo>
                    <a:lnTo>
                      <a:pt x="557" y="123"/>
                    </a:lnTo>
                    <a:lnTo>
                      <a:pt x="559" y="125"/>
                    </a:lnTo>
                    <a:lnTo>
                      <a:pt x="561" y="129"/>
                    </a:lnTo>
                    <a:lnTo>
                      <a:pt x="563" y="135"/>
                    </a:lnTo>
                    <a:lnTo>
                      <a:pt x="563" y="140"/>
                    </a:lnTo>
                    <a:lnTo>
                      <a:pt x="563" y="142"/>
                    </a:lnTo>
                    <a:lnTo>
                      <a:pt x="561" y="148"/>
                    </a:lnTo>
                    <a:lnTo>
                      <a:pt x="559" y="152"/>
                    </a:lnTo>
                    <a:lnTo>
                      <a:pt x="557" y="158"/>
                    </a:lnTo>
                    <a:lnTo>
                      <a:pt x="553" y="159"/>
                    </a:lnTo>
                    <a:lnTo>
                      <a:pt x="549" y="161"/>
                    </a:lnTo>
                    <a:lnTo>
                      <a:pt x="544" y="163"/>
                    </a:lnTo>
                    <a:lnTo>
                      <a:pt x="538" y="165"/>
                    </a:lnTo>
                    <a:lnTo>
                      <a:pt x="529" y="165"/>
                    </a:lnTo>
                    <a:lnTo>
                      <a:pt x="521" y="165"/>
                    </a:lnTo>
                    <a:lnTo>
                      <a:pt x="511" y="165"/>
                    </a:lnTo>
                    <a:lnTo>
                      <a:pt x="504" y="165"/>
                    </a:lnTo>
                    <a:lnTo>
                      <a:pt x="494" y="165"/>
                    </a:lnTo>
                    <a:lnTo>
                      <a:pt x="487" y="165"/>
                    </a:lnTo>
                    <a:lnTo>
                      <a:pt x="477" y="165"/>
                    </a:lnTo>
                    <a:lnTo>
                      <a:pt x="470" y="165"/>
                    </a:lnTo>
                    <a:lnTo>
                      <a:pt x="460" y="165"/>
                    </a:lnTo>
                    <a:lnTo>
                      <a:pt x="451" y="165"/>
                    </a:lnTo>
                    <a:lnTo>
                      <a:pt x="441" y="165"/>
                    </a:lnTo>
                    <a:lnTo>
                      <a:pt x="433" y="165"/>
                    </a:lnTo>
                    <a:lnTo>
                      <a:pt x="424" y="165"/>
                    </a:lnTo>
                    <a:lnTo>
                      <a:pt x="414" y="165"/>
                    </a:lnTo>
                    <a:lnTo>
                      <a:pt x="405" y="165"/>
                    </a:lnTo>
                    <a:lnTo>
                      <a:pt x="397" y="165"/>
                    </a:lnTo>
                    <a:lnTo>
                      <a:pt x="388" y="165"/>
                    </a:lnTo>
                    <a:lnTo>
                      <a:pt x="380" y="165"/>
                    </a:lnTo>
                    <a:lnTo>
                      <a:pt x="371" y="163"/>
                    </a:lnTo>
                    <a:lnTo>
                      <a:pt x="361" y="163"/>
                    </a:lnTo>
                    <a:lnTo>
                      <a:pt x="352" y="163"/>
                    </a:lnTo>
                    <a:lnTo>
                      <a:pt x="342" y="163"/>
                    </a:lnTo>
                    <a:lnTo>
                      <a:pt x="333" y="163"/>
                    </a:lnTo>
                    <a:lnTo>
                      <a:pt x="325" y="163"/>
                    </a:lnTo>
                    <a:lnTo>
                      <a:pt x="316" y="161"/>
                    </a:lnTo>
                    <a:lnTo>
                      <a:pt x="306" y="161"/>
                    </a:lnTo>
                    <a:lnTo>
                      <a:pt x="297" y="159"/>
                    </a:lnTo>
                    <a:lnTo>
                      <a:pt x="287" y="159"/>
                    </a:lnTo>
                    <a:lnTo>
                      <a:pt x="278" y="158"/>
                    </a:lnTo>
                    <a:lnTo>
                      <a:pt x="270" y="158"/>
                    </a:lnTo>
                    <a:lnTo>
                      <a:pt x="258" y="158"/>
                    </a:lnTo>
                    <a:lnTo>
                      <a:pt x="251" y="156"/>
                    </a:lnTo>
                    <a:lnTo>
                      <a:pt x="241" y="154"/>
                    </a:lnTo>
                    <a:lnTo>
                      <a:pt x="232" y="152"/>
                    </a:lnTo>
                    <a:lnTo>
                      <a:pt x="222" y="152"/>
                    </a:lnTo>
                    <a:lnTo>
                      <a:pt x="215" y="150"/>
                    </a:lnTo>
                    <a:lnTo>
                      <a:pt x="205" y="146"/>
                    </a:lnTo>
                    <a:lnTo>
                      <a:pt x="198" y="142"/>
                    </a:lnTo>
                    <a:lnTo>
                      <a:pt x="188" y="142"/>
                    </a:lnTo>
                    <a:lnTo>
                      <a:pt x="181" y="140"/>
                    </a:lnTo>
                    <a:lnTo>
                      <a:pt x="171" y="137"/>
                    </a:lnTo>
                    <a:lnTo>
                      <a:pt x="163" y="133"/>
                    </a:lnTo>
                    <a:lnTo>
                      <a:pt x="154" y="131"/>
                    </a:lnTo>
                    <a:lnTo>
                      <a:pt x="146" y="127"/>
                    </a:lnTo>
                    <a:lnTo>
                      <a:pt x="139" y="125"/>
                    </a:lnTo>
                    <a:lnTo>
                      <a:pt x="131" y="121"/>
                    </a:lnTo>
                    <a:lnTo>
                      <a:pt x="122" y="118"/>
                    </a:lnTo>
                    <a:lnTo>
                      <a:pt x="116" y="116"/>
                    </a:lnTo>
                    <a:lnTo>
                      <a:pt x="106" y="110"/>
                    </a:lnTo>
                    <a:lnTo>
                      <a:pt x="99" y="106"/>
                    </a:lnTo>
                    <a:lnTo>
                      <a:pt x="91" y="100"/>
                    </a:lnTo>
                    <a:lnTo>
                      <a:pt x="84" y="97"/>
                    </a:lnTo>
                    <a:lnTo>
                      <a:pt x="76" y="91"/>
                    </a:lnTo>
                    <a:lnTo>
                      <a:pt x="68" y="85"/>
                    </a:lnTo>
                    <a:lnTo>
                      <a:pt x="63" y="81"/>
                    </a:lnTo>
                    <a:lnTo>
                      <a:pt x="55" y="74"/>
                    </a:lnTo>
                    <a:lnTo>
                      <a:pt x="49" y="68"/>
                    </a:lnTo>
                    <a:lnTo>
                      <a:pt x="40" y="62"/>
                    </a:lnTo>
                    <a:lnTo>
                      <a:pt x="34" y="55"/>
                    </a:lnTo>
                    <a:lnTo>
                      <a:pt x="28" y="49"/>
                    </a:lnTo>
                    <a:lnTo>
                      <a:pt x="23" y="43"/>
                    </a:lnTo>
                    <a:lnTo>
                      <a:pt x="15" y="36"/>
                    </a:lnTo>
                    <a:lnTo>
                      <a:pt x="9" y="30"/>
                    </a:lnTo>
                    <a:lnTo>
                      <a:pt x="6" y="21"/>
                    </a:lnTo>
                    <a:lnTo>
                      <a:pt x="2" y="15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4" y="3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17" y="2"/>
                    </a:lnTo>
                    <a:lnTo>
                      <a:pt x="23" y="3"/>
                    </a:ln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4" name="Freeform 83"/>
              <p:cNvSpPr>
                <a:spLocks/>
              </p:cNvSpPr>
              <p:nvPr/>
            </p:nvSpPr>
            <p:spPr bwMode="auto">
              <a:xfrm>
                <a:off x="3821" y="2143"/>
                <a:ext cx="316" cy="65"/>
              </a:xfrm>
              <a:custGeom>
                <a:avLst/>
                <a:gdLst/>
                <a:ahLst/>
                <a:cxnLst>
                  <a:cxn ang="0">
                    <a:pos x="23" y="94"/>
                  </a:cxn>
                  <a:cxn ang="0">
                    <a:pos x="48" y="76"/>
                  </a:cxn>
                  <a:cxn ang="0">
                    <a:pos x="71" y="63"/>
                  </a:cxn>
                  <a:cxn ang="0">
                    <a:pos x="95" y="50"/>
                  </a:cxn>
                  <a:cxn ang="0">
                    <a:pos x="118" y="38"/>
                  </a:cxn>
                  <a:cxn ang="0">
                    <a:pos x="143" y="29"/>
                  </a:cxn>
                  <a:cxn ang="0">
                    <a:pos x="168" y="21"/>
                  </a:cxn>
                  <a:cxn ang="0">
                    <a:pos x="192" y="16"/>
                  </a:cxn>
                  <a:cxn ang="0">
                    <a:pos x="217" y="10"/>
                  </a:cxn>
                  <a:cxn ang="0">
                    <a:pos x="242" y="6"/>
                  </a:cxn>
                  <a:cxn ang="0">
                    <a:pos x="267" y="2"/>
                  </a:cxn>
                  <a:cxn ang="0">
                    <a:pos x="293" y="2"/>
                  </a:cxn>
                  <a:cxn ang="0">
                    <a:pos x="320" y="0"/>
                  </a:cxn>
                  <a:cxn ang="0">
                    <a:pos x="348" y="2"/>
                  </a:cxn>
                  <a:cxn ang="0">
                    <a:pos x="379" y="4"/>
                  </a:cxn>
                  <a:cxn ang="0">
                    <a:pos x="407" y="8"/>
                  </a:cxn>
                  <a:cxn ang="0">
                    <a:pos x="440" y="12"/>
                  </a:cxn>
                  <a:cxn ang="0">
                    <a:pos x="464" y="16"/>
                  </a:cxn>
                  <a:cxn ang="0">
                    <a:pos x="491" y="23"/>
                  </a:cxn>
                  <a:cxn ang="0">
                    <a:pos x="516" y="31"/>
                  </a:cxn>
                  <a:cxn ang="0">
                    <a:pos x="539" y="38"/>
                  </a:cxn>
                  <a:cxn ang="0">
                    <a:pos x="563" y="48"/>
                  </a:cxn>
                  <a:cxn ang="0">
                    <a:pos x="590" y="57"/>
                  </a:cxn>
                  <a:cxn ang="0">
                    <a:pos x="618" y="69"/>
                  </a:cxn>
                  <a:cxn ang="0">
                    <a:pos x="634" y="82"/>
                  </a:cxn>
                  <a:cxn ang="0">
                    <a:pos x="622" y="97"/>
                  </a:cxn>
                  <a:cxn ang="0">
                    <a:pos x="594" y="88"/>
                  </a:cxn>
                  <a:cxn ang="0">
                    <a:pos x="569" y="80"/>
                  </a:cxn>
                  <a:cxn ang="0">
                    <a:pos x="542" y="75"/>
                  </a:cxn>
                  <a:cxn ang="0">
                    <a:pos x="520" y="69"/>
                  </a:cxn>
                  <a:cxn ang="0">
                    <a:pos x="497" y="67"/>
                  </a:cxn>
                  <a:cxn ang="0">
                    <a:pos x="472" y="63"/>
                  </a:cxn>
                  <a:cxn ang="0">
                    <a:pos x="447" y="61"/>
                  </a:cxn>
                  <a:cxn ang="0">
                    <a:pos x="419" y="59"/>
                  </a:cxn>
                  <a:cxn ang="0">
                    <a:pos x="388" y="56"/>
                  </a:cxn>
                  <a:cxn ang="0">
                    <a:pos x="360" y="52"/>
                  </a:cxn>
                  <a:cxn ang="0">
                    <a:pos x="335" y="50"/>
                  </a:cxn>
                  <a:cxn ang="0">
                    <a:pos x="308" y="50"/>
                  </a:cxn>
                  <a:cxn ang="0">
                    <a:pos x="282" y="48"/>
                  </a:cxn>
                  <a:cxn ang="0">
                    <a:pos x="257" y="48"/>
                  </a:cxn>
                  <a:cxn ang="0">
                    <a:pos x="232" y="48"/>
                  </a:cxn>
                  <a:cxn ang="0">
                    <a:pos x="210" y="50"/>
                  </a:cxn>
                  <a:cxn ang="0">
                    <a:pos x="187" y="54"/>
                  </a:cxn>
                  <a:cxn ang="0">
                    <a:pos x="162" y="59"/>
                  </a:cxn>
                  <a:cxn ang="0">
                    <a:pos x="139" y="65"/>
                  </a:cxn>
                  <a:cxn ang="0">
                    <a:pos x="116" y="75"/>
                  </a:cxn>
                  <a:cxn ang="0">
                    <a:pos x="94" y="82"/>
                  </a:cxn>
                  <a:cxn ang="0">
                    <a:pos x="73" y="94"/>
                  </a:cxn>
                  <a:cxn ang="0">
                    <a:pos x="48" y="107"/>
                  </a:cxn>
                  <a:cxn ang="0">
                    <a:pos x="25" y="124"/>
                  </a:cxn>
                  <a:cxn ang="0">
                    <a:pos x="6" y="130"/>
                  </a:cxn>
                  <a:cxn ang="0">
                    <a:pos x="2" y="111"/>
                  </a:cxn>
                </a:cxnLst>
                <a:rect l="0" t="0" r="r" b="b"/>
                <a:pathLst>
                  <a:path w="634" h="130">
                    <a:moveTo>
                      <a:pt x="6" y="109"/>
                    </a:moveTo>
                    <a:lnTo>
                      <a:pt x="12" y="103"/>
                    </a:lnTo>
                    <a:lnTo>
                      <a:pt x="17" y="99"/>
                    </a:lnTo>
                    <a:lnTo>
                      <a:pt x="23" y="94"/>
                    </a:lnTo>
                    <a:lnTo>
                      <a:pt x="31" y="90"/>
                    </a:lnTo>
                    <a:lnTo>
                      <a:pt x="35" y="86"/>
                    </a:lnTo>
                    <a:lnTo>
                      <a:pt x="40" y="82"/>
                    </a:lnTo>
                    <a:lnTo>
                      <a:pt x="48" y="76"/>
                    </a:lnTo>
                    <a:lnTo>
                      <a:pt x="54" y="75"/>
                    </a:lnTo>
                    <a:lnTo>
                      <a:pt x="59" y="69"/>
                    </a:lnTo>
                    <a:lnTo>
                      <a:pt x="65" y="67"/>
                    </a:lnTo>
                    <a:lnTo>
                      <a:pt x="71" y="63"/>
                    </a:lnTo>
                    <a:lnTo>
                      <a:pt x="78" y="59"/>
                    </a:lnTo>
                    <a:lnTo>
                      <a:pt x="82" y="57"/>
                    </a:lnTo>
                    <a:lnTo>
                      <a:pt x="90" y="54"/>
                    </a:lnTo>
                    <a:lnTo>
                      <a:pt x="95" y="50"/>
                    </a:lnTo>
                    <a:lnTo>
                      <a:pt x="101" y="48"/>
                    </a:lnTo>
                    <a:lnTo>
                      <a:pt x="109" y="44"/>
                    </a:lnTo>
                    <a:lnTo>
                      <a:pt x="114" y="42"/>
                    </a:lnTo>
                    <a:lnTo>
                      <a:pt x="118" y="38"/>
                    </a:lnTo>
                    <a:lnTo>
                      <a:pt x="126" y="37"/>
                    </a:lnTo>
                    <a:lnTo>
                      <a:pt x="130" y="33"/>
                    </a:lnTo>
                    <a:lnTo>
                      <a:pt x="137" y="33"/>
                    </a:lnTo>
                    <a:lnTo>
                      <a:pt x="143" y="29"/>
                    </a:lnTo>
                    <a:lnTo>
                      <a:pt x="149" y="27"/>
                    </a:lnTo>
                    <a:lnTo>
                      <a:pt x="154" y="25"/>
                    </a:lnTo>
                    <a:lnTo>
                      <a:pt x="160" y="23"/>
                    </a:lnTo>
                    <a:lnTo>
                      <a:pt x="168" y="21"/>
                    </a:lnTo>
                    <a:lnTo>
                      <a:pt x="173" y="19"/>
                    </a:lnTo>
                    <a:lnTo>
                      <a:pt x="179" y="18"/>
                    </a:lnTo>
                    <a:lnTo>
                      <a:pt x="187" y="16"/>
                    </a:lnTo>
                    <a:lnTo>
                      <a:pt x="192" y="16"/>
                    </a:lnTo>
                    <a:lnTo>
                      <a:pt x="198" y="16"/>
                    </a:lnTo>
                    <a:lnTo>
                      <a:pt x="204" y="12"/>
                    </a:lnTo>
                    <a:lnTo>
                      <a:pt x="211" y="12"/>
                    </a:lnTo>
                    <a:lnTo>
                      <a:pt x="217" y="10"/>
                    </a:lnTo>
                    <a:lnTo>
                      <a:pt x="223" y="8"/>
                    </a:lnTo>
                    <a:lnTo>
                      <a:pt x="230" y="8"/>
                    </a:lnTo>
                    <a:lnTo>
                      <a:pt x="236" y="8"/>
                    </a:lnTo>
                    <a:lnTo>
                      <a:pt x="242" y="6"/>
                    </a:lnTo>
                    <a:lnTo>
                      <a:pt x="248" y="6"/>
                    </a:lnTo>
                    <a:lnTo>
                      <a:pt x="255" y="4"/>
                    </a:lnTo>
                    <a:lnTo>
                      <a:pt x="261" y="4"/>
                    </a:lnTo>
                    <a:lnTo>
                      <a:pt x="267" y="2"/>
                    </a:lnTo>
                    <a:lnTo>
                      <a:pt x="274" y="2"/>
                    </a:lnTo>
                    <a:lnTo>
                      <a:pt x="280" y="2"/>
                    </a:lnTo>
                    <a:lnTo>
                      <a:pt x="288" y="2"/>
                    </a:lnTo>
                    <a:lnTo>
                      <a:pt x="293" y="2"/>
                    </a:lnTo>
                    <a:lnTo>
                      <a:pt x="301" y="2"/>
                    </a:lnTo>
                    <a:lnTo>
                      <a:pt x="308" y="0"/>
                    </a:lnTo>
                    <a:lnTo>
                      <a:pt x="314" y="0"/>
                    </a:lnTo>
                    <a:lnTo>
                      <a:pt x="320" y="0"/>
                    </a:lnTo>
                    <a:lnTo>
                      <a:pt x="327" y="0"/>
                    </a:lnTo>
                    <a:lnTo>
                      <a:pt x="335" y="0"/>
                    </a:lnTo>
                    <a:lnTo>
                      <a:pt x="343" y="2"/>
                    </a:lnTo>
                    <a:lnTo>
                      <a:pt x="348" y="2"/>
                    </a:lnTo>
                    <a:lnTo>
                      <a:pt x="356" y="2"/>
                    </a:lnTo>
                    <a:lnTo>
                      <a:pt x="364" y="2"/>
                    </a:lnTo>
                    <a:lnTo>
                      <a:pt x="369" y="4"/>
                    </a:lnTo>
                    <a:lnTo>
                      <a:pt x="379" y="4"/>
                    </a:lnTo>
                    <a:lnTo>
                      <a:pt x="386" y="6"/>
                    </a:lnTo>
                    <a:lnTo>
                      <a:pt x="392" y="6"/>
                    </a:lnTo>
                    <a:lnTo>
                      <a:pt x="400" y="8"/>
                    </a:lnTo>
                    <a:lnTo>
                      <a:pt x="407" y="8"/>
                    </a:lnTo>
                    <a:lnTo>
                      <a:pt x="417" y="8"/>
                    </a:lnTo>
                    <a:lnTo>
                      <a:pt x="423" y="8"/>
                    </a:lnTo>
                    <a:lnTo>
                      <a:pt x="430" y="10"/>
                    </a:lnTo>
                    <a:lnTo>
                      <a:pt x="440" y="12"/>
                    </a:lnTo>
                    <a:lnTo>
                      <a:pt x="445" y="14"/>
                    </a:lnTo>
                    <a:lnTo>
                      <a:pt x="451" y="14"/>
                    </a:lnTo>
                    <a:lnTo>
                      <a:pt x="459" y="16"/>
                    </a:lnTo>
                    <a:lnTo>
                      <a:pt x="464" y="16"/>
                    </a:lnTo>
                    <a:lnTo>
                      <a:pt x="472" y="18"/>
                    </a:lnTo>
                    <a:lnTo>
                      <a:pt x="478" y="19"/>
                    </a:lnTo>
                    <a:lnTo>
                      <a:pt x="483" y="21"/>
                    </a:lnTo>
                    <a:lnTo>
                      <a:pt x="491" y="23"/>
                    </a:lnTo>
                    <a:lnTo>
                      <a:pt x="499" y="25"/>
                    </a:lnTo>
                    <a:lnTo>
                      <a:pt x="502" y="25"/>
                    </a:lnTo>
                    <a:lnTo>
                      <a:pt x="508" y="27"/>
                    </a:lnTo>
                    <a:lnTo>
                      <a:pt x="516" y="31"/>
                    </a:lnTo>
                    <a:lnTo>
                      <a:pt x="521" y="33"/>
                    </a:lnTo>
                    <a:lnTo>
                      <a:pt x="527" y="33"/>
                    </a:lnTo>
                    <a:lnTo>
                      <a:pt x="535" y="35"/>
                    </a:lnTo>
                    <a:lnTo>
                      <a:pt x="539" y="38"/>
                    </a:lnTo>
                    <a:lnTo>
                      <a:pt x="544" y="40"/>
                    </a:lnTo>
                    <a:lnTo>
                      <a:pt x="552" y="42"/>
                    </a:lnTo>
                    <a:lnTo>
                      <a:pt x="558" y="44"/>
                    </a:lnTo>
                    <a:lnTo>
                      <a:pt x="563" y="48"/>
                    </a:lnTo>
                    <a:lnTo>
                      <a:pt x="569" y="50"/>
                    </a:lnTo>
                    <a:lnTo>
                      <a:pt x="577" y="52"/>
                    </a:lnTo>
                    <a:lnTo>
                      <a:pt x="582" y="54"/>
                    </a:lnTo>
                    <a:lnTo>
                      <a:pt x="590" y="57"/>
                    </a:lnTo>
                    <a:lnTo>
                      <a:pt x="596" y="59"/>
                    </a:lnTo>
                    <a:lnTo>
                      <a:pt x="603" y="61"/>
                    </a:lnTo>
                    <a:lnTo>
                      <a:pt x="611" y="65"/>
                    </a:lnTo>
                    <a:lnTo>
                      <a:pt x="618" y="69"/>
                    </a:lnTo>
                    <a:lnTo>
                      <a:pt x="626" y="71"/>
                    </a:lnTo>
                    <a:lnTo>
                      <a:pt x="630" y="73"/>
                    </a:lnTo>
                    <a:lnTo>
                      <a:pt x="634" y="76"/>
                    </a:lnTo>
                    <a:lnTo>
                      <a:pt x="634" y="82"/>
                    </a:lnTo>
                    <a:lnTo>
                      <a:pt x="634" y="88"/>
                    </a:lnTo>
                    <a:lnTo>
                      <a:pt x="630" y="92"/>
                    </a:lnTo>
                    <a:lnTo>
                      <a:pt x="626" y="95"/>
                    </a:lnTo>
                    <a:lnTo>
                      <a:pt x="622" y="97"/>
                    </a:lnTo>
                    <a:lnTo>
                      <a:pt x="615" y="95"/>
                    </a:lnTo>
                    <a:lnTo>
                      <a:pt x="607" y="94"/>
                    </a:lnTo>
                    <a:lnTo>
                      <a:pt x="601" y="92"/>
                    </a:lnTo>
                    <a:lnTo>
                      <a:pt x="594" y="88"/>
                    </a:lnTo>
                    <a:lnTo>
                      <a:pt x="586" y="86"/>
                    </a:lnTo>
                    <a:lnTo>
                      <a:pt x="580" y="84"/>
                    </a:lnTo>
                    <a:lnTo>
                      <a:pt x="575" y="82"/>
                    </a:lnTo>
                    <a:lnTo>
                      <a:pt x="569" y="80"/>
                    </a:lnTo>
                    <a:lnTo>
                      <a:pt x="561" y="78"/>
                    </a:lnTo>
                    <a:lnTo>
                      <a:pt x="556" y="76"/>
                    </a:lnTo>
                    <a:lnTo>
                      <a:pt x="550" y="76"/>
                    </a:lnTo>
                    <a:lnTo>
                      <a:pt x="542" y="75"/>
                    </a:lnTo>
                    <a:lnTo>
                      <a:pt x="537" y="75"/>
                    </a:lnTo>
                    <a:lnTo>
                      <a:pt x="531" y="73"/>
                    </a:lnTo>
                    <a:lnTo>
                      <a:pt x="525" y="71"/>
                    </a:lnTo>
                    <a:lnTo>
                      <a:pt x="520" y="69"/>
                    </a:lnTo>
                    <a:lnTo>
                      <a:pt x="514" y="69"/>
                    </a:lnTo>
                    <a:lnTo>
                      <a:pt x="508" y="69"/>
                    </a:lnTo>
                    <a:lnTo>
                      <a:pt x="500" y="69"/>
                    </a:lnTo>
                    <a:lnTo>
                      <a:pt x="497" y="67"/>
                    </a:lnTo>
                    <a:lnTo>
                      <a:pt x="491" y="67"/>
                    </a:lnTo>
                    <a:lnTo>
                      <a:pt x="483" y="65"/>
                    </a:lnTo>
                    <a:lnTo>
                      <a:pt x="478" y="65"/>
                    </a:lnTo>
                    <a:lnTo>
                      <a:pt x="472" y="63"/>
                    </a:lnTo>
                    <a:lnTo>
                      <a:pt x="466" y="63"/>
                    </a:lnTo>
                    <a:lnTo>
                      <a:pt x="459" y="63"/>
                    </a:lnTo>
                    <a:lnTo>
                      <a:pt x="453" y="61"/>
                    </a:lnTo>
                    <a:lnTo>
                      <a:pt x="447" y="61"/>
                    </a:lnTo>
                    <a:lnTo>
                      <a:pt x="440" y="59"/>
                    </a:lnTo>
                    <a:lnTo>
                      <a:pt x="432" y="59"/>
                    </a:lnTo>
                    <a:lnTo>
                      <a:pt x="424" y="59"/>
                    </a:lnTo>
                    <a:lnTo>
                      <a:pt x="419" y="59"/>
                    </a:lnTo>
                    <a:lnTo>
                      <a:pt x="411" y="59"/>
                    </a:lnTo>
                    <a:lnTo>
                      <a:pt x="404" y="57"/>
                    </a:lnTo>
                    <a:lnTo>
                      <a:pt x="396" y="56"/>
                    </a:lnTo>
                    <a:lnTo>
                      <a:pt x="388" y="56"/>
                    </a:lnTo>
                    <a:lnTo>
                      <a:pt x="383" y="54"/>
                    </a:lnTo>
                    <a:lnTo>
                      <a:pt x="375" y="54"/>
                    </a:lnTo>
                    <a:lnTo>
                      <a:pt x="369" y="52"/>
                    </a:lnTo>
                    <a:lnTo>
                      <a:pt x="360" y="52"/>
                    </a:lnTo>
                    <a:lnTo>
                      <a:pt x="354" y="52"/>
                    </a:lnTo>
                    <a:lnTo>
                      <a:pt x="346" y="50"/>
                    </a:lnTo>
                    <a:lnTo>
                      <a:pt x="341" y="50"/>
                    </a:lnTo>
                    <a:lnTo>
                      <a:pt x="335" y="50"/>
                    </a:lnTo>
                    <a:lnTo>
                      <a:pt x="327" y="50"/>
                    </a:lnTo>
                    <a:lnTo>
                      <a:pt x="320" y="50"/>
                    </a:lnTo>
                    <a:lnTo>
                      <a:pt x="314" y="50"/>
                    </a:lnTo>
                    <a:lnTo>
                      <a:pt x="308" y="50"/>
                    </a:lnTo>
                    <a:lnTo>
                      <a:pt x="301" y="50"/>
                    </a:lnTo>
                    <a:lnTo>
                      <a:pt x="295" y="48"/>
                    </a:lnTo>
                    <a:lnTo>
                      <a:pt x="289" y="48"/>
                    </a:lnTo>
                    <a:lnTo>
                      <a:pt x="282" y="48"/>
                    </a:lnTo>
                    <a:lnTo>
                      <a:pt x="276" y="48"/>
                    </a:lnTo>
                    <a:lnTo>
                      <a:pt x="270" y="48"/>
                    </a:lnTo>
                    <a:lnTo>
                      <a:pt x="265" y="48"/>
                    </a:lnTo>
                    <a:lnTo>
                      <a:pt x="257" y="48"/>
                    </a:lnTo>
                    <a:lnTo>
                      <a:pt x="251" y="48"/>
                    </a:lnTo>
                    <a:lnTo>
                      <a:pt x="246" y="48"/>
                    </a:lnTo>
                    <a:lnTo>
                      <a:pt x="238" y="48"/>
                    </a:lnTo>
                    <a:lnTo>
                      <a:pt x="232" y="48"/>
                    </a:lnTo>
                    <a:lnTo>
                      <a:pt x="229" y="50"/>
                    </a:lnTo>
                    <a:lnTo>
                      <a:pt x="221" y="50"/>
                    </a:lnTo>
                    <a:lnTo>
                      <a:pt x="215" y="50"/>
                    </a:lnTo>
                    <a:lnTo>
                      <a:pt x="210" y="50"/>
                    </a:lnTo>
                    <a:lnTo>
                      <a:pt x="204" y="52"/>
                    </a:lnTo>
                    <a:lnTo>
                      <a:pt x="196" y="52"/>
                    </a:lnTo>
                    <a:lnTo>
                      <a:pt x="192" y="52"/>
                    </a:lnTo>
                    <a:lnTo>
                      <a:pt x="187" y="54"/>
                    </a:lnTo>
                    <a:lnTo>
                      <a:pt x="179" y="56"/>
                    </a:lnTo>
                    <a:lnTo>
                      <a:pt x="173" y="56"/>
                    </a:lnTo>
                    <a:lnTo>
                      <a:pt x="170" y="57"/>
                    </a:lnTo>
                    <a:lnTo>
                      <a:pt x="162" y="59"/>
                    </a:lnTo>
                    <a:lnTo>
                      <a:pt x="156" y="59"/>
                    </a:lnTo>
                    <a:lnTo>
                      <a:pt x="152" y="61"/>
                    </a:lnTo>
                    <a:lnTo>
                      <a:pt x="145" y="63"/>
                    </a:lnTo>
                    <a:lnTo>
                      <a:pt x="139" y="65"/>
                    </a:lnTo>
                    <a:lnTo>
                      <a:pt x="135" y="67"/>
                    </a:lnTo>
                    <a:lnTo>
                      <a:pt x="128" y="69"/>
                    </a:lnTo>
                    <a:lnTo>
                      <a:pt x="124" y="71"/>
                    </a:lnTo>
                    <a:lnTo>
                      <a:pt x="116" y="75"/>
                    </a:lnTo>
                    <a:lnTo>
                      <a:pt x="111" y="76"/>
                    </a:lnTo>
                    <a:lnTo>
                      <a:pt x="107" y="76"/>
                    </a:lnTo>
                    <a:lnTo>
                      <a:pt x="99" y="80"/>
                    </a:lnTo>
                    <a:lnTo>
                      <a:pt x="94" y="82"/>
                    </a:lnTo>
                    <a:lnTo>
                      <a:pt x="90" y="86"/>
                    </a:lnTo>
                    <a:lnTo>
                      <a:pt x="82" y="88"/>
                    </a:lnTo>
                    <a:lnTo>
                      <a:pt x="76" y="90"/>
                    </a:lnTo>
                    <a:lnTo>
                      <a:pt x="73" y="94"/>
                    </a:lnTo>
                    <a:lnTo>
                      <a:pt x="65" y="97"/>
                    </a:lnTo>
                    <a:lnTo>
                      <a:pt x="59" y="101"/>
                    </a:lnTo>
                    <a:lnTo>
                      <a:pt x="55" y="103"/>
                    </a:lnTo>
                    <a:lnTo>
                      <a:pt x="48" y="107"/>
                    </a:lnTo>
                    <a:lnTo>
                      <a:pt x="44" y="111"/>
                    </a:lnTo>
                    <a:lnTo>
                      <a:pt x="38" y="114"/>
                    </a:lnTo>
                    <a:lnTo>
                      <a:pt x="31" y="120"/>
                    </a:lnTo>
                    <a:lnTo>
                      <a:pt x="25" y="124"/>
                    </a:lnTo>
                    <a:lnTo>
                      <a:pt x="21" y="130"/>
                    </a:lnTo>
                    <a:lnTo>
                      <a:pt x="16" y="130"/>
                    </a:lnTo>
                    <a:lnTo>
                      <a:pt x="12" y="130"/>
                    </a:lnTo>
                    <a:lnTo>
                      <a:pt x="6" y="130"/>
                    </a:lnTo>
                    <a:lnTo>
                      <a:pt x="4" y="126"/>
                    </a:lnTo>
                    <a:lnTo>
                      <a:pt x="0" y="120"/>
                    </a:lnTo>
                    <a:lnTo>
                      <a:pt x="0" y="116"/>
                    </a:lnTo>
                    <a:lnTo>
                      <a:pt x="2" y="111"/>
                    </a:lnTo>
                    <a:lnTo>
                      <a:pt x="6" y="109"/>
                    </a:lnTo>
                    <a:lnTo>
                      <a:pt x="6" y="1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5" name="Freeform 84"/>
              <p:cNvSpPr>
                <a:spLocks/>
              </p:cNvSpPr>
              <p:nvPr/>
            </p:nvSpPr>
            <p:spPr bwMode="auto">
              <a:xfrm>
                <a:off x="3737" y="2160"/>
                <a:ext cx="70" cy="164"/>
              </a:xfrm>
              <a:custGeom>
                <a:avLst/>
                <a:gdLst/>
                <a:ahLst/>
                <a:cxnLst>
                  <a:cxn ang="0">
                    <a:pos x="72" y="32"/>
                  </a:cxn>
                  <a:cxn ang="0">
                    <a:pos x="67" y="43"/>
                  </a:cxn>
                  <a:cxn ang="0">
                    <a:pos x="67" y="53"/>
                  </a:cxn>
                  <a:cxn ang="0">
                    <a:pos x="63" y="66"/>
                  </a:cxn>
                  <a:cxn ang="0">
                    <a:pos x="59" y="81"/>
                  </a:cxn>
                  <a:cxn ang="0">
                    <a:pos x="59" y="98"/>
                  </a:cxn>
                  <a:cxn ang="0">
                    <a:pos x="59" y="114"/>
                  </a:cxn>
                  <a:cxn ang="0">
                    <a:pos x="59" y="129"/>
                  </a:cxn>
                  <a:cxn ang="0">
                    <a:pos x="63" y="144"/>
                  </a:cxn>
                  <a:cxn ang="0">
                    <a:pos x="67" y="159"/>
                  </a:cxn>
                  <a:cxn ang="0">
                    <a:pos x="72" y="173"/>
                  </a:cxn>
                  <a:cxn ang="0">
                    <a:pos x="76" y="188"/>
                  </a:cxn>
                  <a:cxn ang="0">
                    <a:pos x="84" y="201"/>
                  </a:cxn>
                  <a:cxn ang="0">
                    <a:pos x="93" y="216"/>
                  </a:cxn>
                  <a:cxn ang="0">
                    <a:pos x="103" y="232"/>
                  </a:cxn>
                  <a:cxn ang="0">
                    <a:pos x="112" y="245"/>
                  </a:cxn>
                  <a:cxn ang="0">
                    <a:pos x="124" y="260"/>
                  </a:cxn>
                  <a:cxn ang="0">
                    <a:pos x="135" y="275"/>
                  </a:cxn>
                  <a:cxn ang="0">
                    <a:pos x="139" y="287"/>
                  </a:cxn>
                  <a:cxn ang="0">
                    <a:pos x="139" y="302"/>
                  </a:cxn>
                  <a:cxn ang="0">
                    <a:pos x="133" y="311"/>
                  </a:cxn>
                  <a:cxn ang="0">
                    <a:pos x="126" y="319"/>
                  </a:cxn>
                  <a:cxn ang="0">
                    <a:pos x="112" y="325"/>
                  </a:cxn>
                  <a:cxn ang="0">
                    <a:pos x="101" y="327"/>
                  </a:cxn>
                  <a:cxn ang="0">
                    <a:pos x="87" y="321"/>
                  </a:cxn>
                  <a:cxn ang="0">
                    <a:pos x="76" y="311"/>
                  </a:cxn>
                  <a:cxn ang="0">
                    <a:pos x="68" y="304"/>
                  </a:cxn>
                  <a:cxn ang="0">
                    <a:pos x="57" y="294"/>
                  </a:cxn>
                  <a:cxn ang="0">
                    <a:pos x="48" y="281"/>
                  </a:cxn>
                  <a:cxn ang="0">
                    <a:pos x="40" y="272"/>
                  </a:cxn>
                  <a:cxn ang="0">
                    <a:pos x="34" y="264"/>
                  </a:cxn>
                  <a:cxn ang="0">
                    <a:pos x="30" y="254"/>
                  </a:cxn>
                  <a:cxn ang="0">
                    <a:pos x="23" y="245"/>
                  </a:cxn>
                  <a:cxn ang="0">
                    <a:pos x="19" y="235"/>
                  </a:cxn>
                  <a:cxn ang="0">
                    <a:pos x="15" y="224"/>
                  </a:cxn>
                  <a:cxn ang="0">
                    <a:pos x="11" y="216"/>
                  </a:cxn>
                  <a:cxn ang="0">
                    <a:pos x="8" y="207"/>
                  </a:cxn>
                  <a:cxn ang="0">
                    <a:pos x="6" y="195"/>
                  </a:cxn>
                  <a:cxn ang="0">
                    <a:pos x="4" y="186"/>
                  </a:cxn>
                  <a:cxn ang="0">
                    <a:pos x="4" y="175"/>
                  </a:cxn>
                  <a:cxn ang="0">
                    <a:pos x="2" y="165"/>
                  </a:cxn>
                  <a:cxn ang="0">
                    <a:pos x="2" y="156"/>
                  </a:cxn>
                  <a:cxn ang="0">
                    <a:pos x="0" y="144"/>
                  </a:cxn>
                  <a:cxn ang="0">
                    <a:pos x="2" y="133"/>
                  </a:cxn>
                  <a:cxn ang="0">
                    <a:pos x="2" y="123"/>
                  </a:cxn>
                  <a:cxn ang="0">
                    <a:pos x="4" y="112"/>
                  </a:cxn>
                  <a:cxn ang="0">
                    <a:pos x="6" y="102"/>
                  </a:cxn>
                  <a:cxn ang="0">
                    <a:pos x="8" y="91"/>
                  </a:cxn>
                  <a:cxn ang="0">
                    <a:pos x="11" y="81"/>
                  </a:cxn>
                  <a:cxn ang="0">
                    <a:pos x="15" y="70"/>
                  </a:cxn>
                  <a:cxn ang="0">
                    <a:pos x="17" y="59"/>
                  </a:cxn>
                  <a:cxn ang="0">
                    <a:pos x="23" y="51"/>
                  </a:cxn>
                  <a:cxn ang="0">
                    <a:pos x="29" y="41"/>
                  </a:cxn>
                  <a:cxn ang="0">
                    <a:pos x="32" y="32"/>
                  </a:cxn>
                  <a:cxn ang="0">
                    <a:pos x="40" y="22"/>
                  </a:cxn>
                  <a:cxn ang="0">
                    <a:pos x="46" y="13"/>
                  </a:cxn>
                  <a:cxn ang="0">
                    <a:pos x="55" y="3"/>
                  </a:cxn>
                  <a:cxn ang="0">
                    <a:pos x="67" y="0"/>
                  </a:cxn>
                  <a:cxn ang="0">
                    <a:pos x="76" y="5"/>
                  </a:cxn>
                  <a:cxn ang="0">
                    <a:pos x="78" y="15"/>
                  </a:cxn>
                  <a:cxn ang="0">
                    <a:pos x="76" y="24"/>
                  </a:cxn>
                </a:cxnLst>
                <a:rect l="0" t="0" r="r" b="b"/>
                <a:pathLst>
                  <a:path w="141" h="327">
                    <a:moveTo>
                      <a:pt x="76" y="24"/>
                    </a:moveTo>
                    <a:lnTo>
                      <a:pt x="72" y="32"/>
                    </a:lnTo>
                    <a:lnTo>
                      <a:pt x="68" y="41"/>
                    </a:lnTo>
                    <a:lnTo>
                      <a:pt x="67" y="43"/>
                    </a:lnTo>
                    <a:lnTo>
                      <a:pt x="67" y="49"/>
                    </a:lnTo>
                    <a:lnTo>
                      <a:pt x="67" y="53"/>
                    </a:lnTo>
                    <a:lnTo>
                      <a:pt x="65" y="59"/>
                    </a:lnTo>
                    <a:lnTo>
                      <a:pt x="63" y="66"/>
                    </a:lnTo>
                    <a:lnTo>
                      <a:pt x="61" y="74"/>
                    </a:lnTo>
                    <a:lnTo>
                      <a:pt x="59" y="81"/>
                    </a:lnTo>
                    <a:lnTo>
                      <a:pt x="59" y="91"/>
                    </a:lnTo>
                    <a:lnTo>
                      <a:pt x="59" y="98"/>
                    </a:lnTo>
                    <a:lnTo>
                      <a:pt x="59" y="106"/>
                    </a:lnTo>
                    <a:lnTo>
                      <a:pt x="59" y="114"/>
                    </a:lnTo>
                    <a:lnTo>
                      <a:pt x="59" y="121"/>
                    </a:lnTo>
                    <a:lnTo>
                      <a:pt x="59" y="129"/>
                    </a:lnTo>
                    <a:lnTo>
                      <a:pt x="61" y="137"/>
                    </a:lnTo>
                    <a:lnTo>
                      <a:pt x="63" y="144"/>
                    </a:lnTo>
                    <a:lnTo>
                      <a:pt x="67" y="152"/>
                    </a:lnTo>
                    <a:lnTo>
                      <a:pt x="67" y="159"/>
                    </a:lnTo>
                    <a:lnTo>
                      <a:pt x="68" y="165"/>
                    </a:lnTo>
                    <a:lnTo>
                      <a:pt x="72" y="173"/>
                    </a:lnTo>
                    <a:lnTo>
                      <a:pt x="76" y="180"/>
                    </a:lnTo>
                    <a:lnTo>
                      <a:pt x="76" y="188"/>
                    </a:lnTo>
                    <a:lnTo>
                      <a:pt x="82" y="195"/>
                    </a:lnTo>
                    <a:lnTo>
                      <a:pt x="84" y="201"/>
                    </a:lnTo>
                    <a:lnTo>
                      <a:pt x="89" y="209"/>
                    </a:lnTo>
                    <a:lnTo>
                      <a:pt x="93" y="216"/>
                    </a:lnTo>
                    <a:lnTo>
                      <a:pt x="99" y="224"/>
                    </a:lnTo>
                    <a:lnTo>
                      <a:pt x="103" y="232"/>
                    </a:lnTo>
                    <a:lnTo>
                      <a:pt x="108" y="239"/>
                    </a:lnTo>
                    <a:lnTo>
                      <a:pt x="112" y="245"/>
                    </a:lnTo>
                    <a:lnTo>
                      <a:pt x="120" y="253"/>
                    </a:lnTo>
                    <a:lnTo>
                      <a:pt x="124" y="260"/>
                    </a:lnTo>
                    <a:lnTo>
                      <a:pt x="131" y="268"/>
                    </a:lnTo>
                    <a:lnTo>
                      <a:pt x="135" y="275"/>
                    </a:lnTo>
                    <a:lnTo>
                      <a:pt x="137" y="281"/>
                    </a:lnTo>
                    <a:lnTo>
                      <a:pt x="139" y="287"/>
                    </a:lnTo>
                    <a:lnTo>
                      <a:pt x="141" y="294"/>
                    </a:lnTo>
                    <a:lnTo>
                      <a:pt x="139" y="302"/>
                    </a:lnTo>
                    <a:lnTo>
                      <a:pt x="137" y="308"/>
                    </a:lnTo>
                    <a:lnTo>
                      <a:pt x="133" y="311"/>
                    </a:lnTo>
                    <a:lnTo>
                      <a:pt x="129" y="317"/>
                    </a:lnTo>
                    <a:lnTo>
                      <a:pt x="126" y="319"/>
                    </a:lnTo>
                    <a:lnTo>
                      <a:pt x="120" y="323"/>
                    </a:lnTo>
                    <a:lnTo>
                      <a:pt x="112" y="325"/>
                    </a:lnTo>
                    <a:lnTo>
                      <a:pt x="108" y="327"/>
                    </a:lnTo>
                    <a:lnTo>
                      <a:pt x="101" y="327"/>
                    </a:lnTo>
                    <a:lnTo>
                      <a:pt x="93" y="325"/>
                    </a:lnTo>
                    <a:lnTo>
                      <a:pt x="87" y="321"/>
                    </a:lnTo>
                    <a:lnTo>
                      <a:pt x="82" y="317"/>
                    </a:lnTo>
                    <a:lnTo>
                      <a:pt x="76" y="311"/>
                    </a:lnTo>
                    <a:lnTo>
                      <a:pt x="72" y="310"/>
                    </a:lnTo>
                    <a:lnTo>
                      <a:pt x="68" y="304"/>
                    </a:lnTo>
                    <a:lnTo>
                      <a:pt x="65" y="302"/>
                    </a:lnTo>
                    <a:lnTo>
                      <a:pt x="57" y="294"/>
                    </a:lnTo>
                    <a:lnTo>
                      <a:pt x="49" y="285"/>
                    </a:lnTo>
                    <a:lnTo>
                      <a:pt x="48" y="281"/>
                    </a:lnTo>
                    <a:lnTo>
                      <a:pt x="44" y="277"/>
                    </a:lnTo>
                    <a:lnTo>
                      <a:pt x="40" y="272"/>
                    </a:lnTo>
                    <a:lnTo>
                      <a:pt x="38" y="268"/>
                    </a:lnTo>
                    <a:lnTo>
                      <a:pt x="34" y="264"/>
                    </a:lnTo>
                    <a:lnTo>
                      <a:pt x="32" y="258"/>
                    </a:lnTo>
                    <a:lnTo>
                      <a:pt x="30" y="254"/>
                    </a:lnTo>
                    <a:lnTo>
                      <a:pt x="27" y="251"/>
                    </a:lnTo>
                    <a:lnTo>
                      <a:pt x="23" y="245"/>
                    </a:lnTo>
                    <a:lnTo>
                      <a:pt x="23" y="241"/>
                    </a:lnTo>
                    <a:lnTo>
                      <a:pt x="19" y="235"/>
                    </a:lnTo>
                    <a:lnTo>
                      <a:pt x="17" y="232"/>
                    </a:lnTo>
                    <a:lnTo>
                      <a:pt x="15" y="224"/>
                    </a:lnTo>
                    <a:lnTo>
                      <a:pt x="13" y="220"/>
                    </a:lnTo>
                    <a:lnTo>
                      <a:pt x="11" y="216"/>
                    </a:lnTo>
                    <a:lnTo>
                      <a:pt x="11" y="211"/>
                    </a:lnTo>
                    <a:lnTo>
                      <a:pt x="8" y="207"/>
                    </a:lnTo>
                    <a:lnTo>
                      <a:pt x="8" y="199"/>
                    </a:lnTo>
                    <a:lnTo>
                      <a:pt x="6" y="195"/>
                    </a:lnTo>
                    <a:lnTo>
                      <a:pt x="6" y="190"/>
                    </a:lnTo>
                    <a:lnTo>
                      <a:pt x="4" y="186"/>
                    </a:lnTo>
                    <a:lnTo>
                      <a:pt x="4" y="180"/>
                    </a:lnTo>
                    <a:lnTo>
                      <a:pt x="4" y="175"/>
                    </a:lnTo>
                    <a:lnTo>
                      <a:pt x="4" y="171"/>
                    </a:lnTo>
                    <a:lnTo>
                      <a:pt x="2" y="165"/>
                    </a:lnTo>
                    <a:lnTo>
                      <a:pt x="2" y="159"/>
                    </a:lnTo>
                    <a:lnTo>
                      <a:pt x="2" y="156"/>
                    </a:lnTo>
                    <a:lnTo>
                      <a:pt x="2" y="150"/>
                    </a:lnTo>
                    <a:lnTo>
                      <a:pt x="0" y="144"/>
                    </a:lnTo>
                    <a:lnTo>
                      <a:pt x="0" y="138"/>
                    </a:lnTo>
                    <a:lnTo>
                      <a:pt x="2" y="133"/>
                    </a:lnTo>
                    <a:lnTo>
                      <a:pt x="2" y="129"/>
                    </a:lnTo>
                    <a:lnTo>
                      <a:pt x="2" y="123"/>
                    </a:lnTo>
                    <a:lnTo>
                      <a:pt x="2" y="118"/>
                    </a:lnTo>
                    <a:lnTo>
                      <a:pt x="4" y="112"/>
                    </a:lnTo>
                    <a:lnTo>
                      <a:pt x="6" y="108"/>
                    </a:lnTo>
                    <a:lnTo>
                      <a:pt x="6" y="102"/>
                    </a:lnTo>
                    <a:lnTo>
                      <a:pt x="6" y="97"/>
                    </a:lnTo>
                    <a:lnTo>
                      <a:pt x="8" y="91"/>
                    </a:lnTo>
                    <a:lnTo>
                      <a:pt x="10" y="85"/>
                    </a:lnTo>
                    <a:lnTo>
                      <a:pt x="11" y="81"/>
                    </a:lnTo>
                    <a:lnTo>
                      <a:pt x="13" y="76"/>
                    </a:lnTo>
                    <a:lnTo>
                      <a:pt x="15" y="70"/>
                    </a:lnTo>
                    <a:lnTo>
                      <a:pt x="15" y="66"/>
                    </a:lnTo>
                    <a:lnTo>
                      <a:pt x="17" y="59"/>
                    </a:lnTo>
                    <a:lnTo>
                      <a:pt x="21" y="55"/>
                    </a:lnTo>
                    <a:lnTo>
                      <a:pt x="23" y="51"/>
                    </a:lnTo>
                    <a:lnTo>
                      <a:pt x="25" y="45"/>
                    </a:lnTo>
                    <a:lnTo>
                      <a:pt x="29" y="41"/>
                    </a:lnTo>
                    <a:lnTo>
                      <a:pt x="30" y="36"/>
                    </a:lnTo>
                    <a:lnTo>
                      <a:pt x="32" y="32"/>
                    </a:lnTo>
                    <a:lnTo>
                      <a:pt x="36" y="26"/>
                    </a:lnTo>
                    <a:lnTo>
                      <a:pt x="40" y="22"/>
                    </a:lnTo>
                    <a:lnTo>
                      <a:pt x="42" y="17"/>
                    </a:lnTo>
                    <a:lnTo>
                      <a:pt x="46" y="13"/>
                    </a:lnTo>
                    <a:lnTo>
                      <a:pt x="49" y="7"/>
                    </a:lnTo>
                    <a:lnTo>
                      <a:pt x="55" y="3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0" y="2"/>
                    </a:lnTo>
                    <a:lnTo>
                      <a:pt x="76" y="5"/>
                    </a:lnTo>
                    <a:lnTo>
                      <a:pt x="76" y="9"/>
                    </a:lnTo>
                    <a:lnTo>
                      <a:pt x="78" y="15"/>
                    </a:lnTo>
                    <a:lnTo>
                      <a:pt x="76" y="24"/>
                    </a:lnTo>
                    <a:lnTo>
                      <a:pt x="7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6" name="Freeform 85"/>
              <p:cNvSpPr>
                <a:spLocks/>
              </p:cNvSpPr>
              <p:nvPr/>
            </p:nvSpPr>
            <p:spPr bwMode="auto">
              <a:xfrm>
                <a:off x="3847" y="2157"/>
                <a:ext cx="333" cy="191"/>
              </a:xfrm>
              <a:custGeom>
                <a:avLst/>
                <a:gdLst/>
                <a:ahLst/>
                <a:cxnLst>
                  <a:cxn ang="0">
                    <a:pos x="47" y="304"/>
                  </a:cxn>
                  <a:cxn ang="0">
                    <a:pos x="81" y="314"/>
                  </a:cxn>
                  <a:cxn ang="0">
                    <a:pos x="106" y="317"/>
                  </a:cxn>
                  <a:cxn ang="0">
                    <a:pos x="133" y="317"/>
                  </a:cxn>
                  <a:cxn ang="0">
                    <a:pos x="161" y="317"/>
                  </a:cxn>
                  <a:cxn ang="0">
                    <a:pos x="188" y="317"/>
                  </a:cxn>
                  <a:cxn ang="0">
                    <a:pos x="216" y="316"/>
                  </a:cxn>
                  <a:cxn ang="0">
                    <a:pos x="245" y="314"/>
                  </a:cxn>
                  <a:cxn ang="0">
                    <a:pos x="272" y="310"/>
                  </a:cxn>
                  <a:cxn ang="0">
                    <a:pos x="302" y="308"/>
                  </a:cxn>
                  <a:cxn ang="0">
                    <a:pos x="332" y="306"/>
                  </a:cxn>
                  <a:cxn ang="0">
                    <a:pos x="363" y="300"/>
                  </a:cxn>
                  <a:cxn ang="0">
                    <a:pos x="393" y="297"/>
                  </a:cxn>
                  <a:cxn ang="0">
                    <a:pos x="424" y="289"/>
                  </a:cxn>
                  <a:cxn ang="0">
                    <a:pos x="452" y="279"/>
                  </a:cxn>
                  <a:cxn ang="0">
                    <a:pos x="479" y="268"/>
                  </a:cxn>
                  <a:cxn ang="0">
                    <a:pos x="505" y="255"/>
                  </a:cxn>
                  <a:cxn ang="0">
                    <a:pos x="532" y="230"/>
                  </a:cxn>
                  <a:cxn ang="0">
                    <a:pos x="559" y="205"/>
                  </a:cxn>
                  <a:cxn ang="0">
                    <a:pos x="576" y="179"/>
                  </a:cxn>
                  <a:cxn ang="0">
                    <a:pos x="589" y="146"/>
                  </a:cxn>
                  <a:cxn ang="0">
                    <a:pos x="602" y="104"/>
                  </a:cxn>
                  <a:cxn ang="0">
                    <a:pos x="604" y="80"/>
                  </a:cxn>
                  <a:cxn ang="0">
                    <a:pos x="604" y="49"/>
                  </a:cxn>
                  <a:cxn ang="0">
                    <a:pos x="601" y="21"/>
                  </a:cxn>
                  <a:cxn ang="0">
                    <a:pos x="620" y="0"/>
                  </a:cxn>
                  <a:cxn ang="0">
                    <a:pos x="640" y="13"/>
                  </a:cxn>
                  <a:cxn ang="0">
                    <a:pos x="652" y="38"/>
                  </a:cxn>
                  <a:cxn ang="0">
                    <a:pos x="658" y="61"/>
                  </a:cxn>
                  <a:cxn ang="0">
                    <a:pos x="663" y="84"/>
                  </a:cxn>
                  <a:cxn ang="0">
                    <a:pos x="665" y="108"/>
                  </a:cxn>
                  <a:cxn ang="0">
                    <a:pos x="665" y="131"/>
                  </a:cxn>
                  <a:cxn ang="0">
                    <a:pos x="658" y="167"/>
                  </a:cxn>
                  <a:cxn ang="0">
                    <a:pos x="640" y="203"/>
                  </a:cxn>
                  <a:cxn ang="0">
                    <a:pos x="620" y="240"/>
                  </a:cxn>
                  <a:cxn ang="0">
                    <a:pos x="593" y="268"/>
                  </a:cxn>
                  <a:cxn ang="0">
                    <a:pos x="566" y="293"/>
                  </a:cxn>
                  <a:cxn ang="0">
                    <a:pos x="534" y="314"/>
                  </a:cxn>
                  <a:cxn ang="0">
                    <a:pos x="502" y="333"/>
                  </a:cxn>
                  <a:cxn ang="0">
                    <a:pos x="464" y="346"/>
                  </a:cxn>
                  <a:cxn ang="0">
                    <a:pos x="427" y="356"/>
                  </a:cxn>
                  <a:cxn ang="0">
                    <a:pos x="388" y="365"/>
                  </a:cxn>
                  <a:cxn ang="0">
                    <a:pos x="350" y="371"/>
                  </a:cxn>
                  <a:cxn ang="0">
                    <a:pos x="308" y="375"/>
                  </a:cxn>
                  <a:cxn ang="0">
                    <a:pos x="270" y="378"/>
                  </a:cxn>
                  <a:cxn ang="0">
                    <a:pos x="234" y="378"/>
                  </a:cxn>
                  <a:cxn ang="0">
                    <a:pos x="195" y="378"/>
                  </a:cxn>
                  <a:cxn ang="0">
                    <a:pos x="175" y="375"/>
                  </a:cxn>
                  <a:cxn ang="0">
                    <a:pos x="152" y="369"/>
                  </a:cxn>
                  <a:cxn ang="0">
                    <a:pos x="131" y="367"/>
                  </a:cxn>
                  <a:cxn ang="0">
                    <a:pos x="106" y="361"/>
                  </a:cxn>
                  <a:cxn ang="0">
                    <a:pos x="81" y="354"/>
                  </a:cxn>
                  <a:cxn ang="0">
                    <a:pos x="45" y="342"/>
                  </a:cxn>
                  <a:cxn ang="0">
                    <a:pos x="13" y="325"/>
                  </a:cxn>
                  <a:cxn ang="0">
                    <a:pos x="1" y="302"/>
                  </a:cxn>
                  <a:cxn ang="0">
                    <a:pos x="21" y="297"/>
                  </a:cxn>
                </a:cxnLst>
                <a:rect l="0" t="0" r="r" b="b"/>
                <a:pathLst>
                  <a:path w="665" h="380">
                    <a:moveTo>
                      <a:pt x="21" y="297"/>
                    </a:moveTo>
                    <a:lnTo>
                      <a:pt x="26" y="297"/>
                    </a:lnTo>
                    <a:lnTo>
                      <a:pt x="34" y="298"/>
                    </a:lnTo>
                    <a:lnTo>
                      <a:pt x="40" y="300"/>
                    </a:lnTo>
                    <a:lnTo>
                      <a:pt x="47" y="304"/>
                    </a:lnTo>
                    <a:lnTo>
                      <a:pt x="55" y="306"/>
                    </a:lnTo>
                    <a:lnTo>
                      <a:pt x="62" y="308"/>
                    </a:lnTo>
                    <a:lnTo>
                      <a:pt x="68" y="312"/>
                    </a:lnTo>
                    <a:lnTo>
                      <a:pt x="76" y="314"/>
                    </a:lnTo>
                    <a:lnTo>
                      <a:pt x="81" y="314"/>
                    </a:lnTo>
                    <a:lnTo>
                      <a:pt x="85" y="316"/>
                    </a:lnTo>
                    <a:lnTo>
                      <a:pt x="91" y="316"/>
                    </a:lnTo>
                    <a:lnTo>
                      <a:pt x="98" y="317"/>
                    </a:lnTo>
                    <a:lnTo>
                      <a:pt x="100" y="317"/>
                    </a:lnTo>
                    <a:lnTo>
                      <a:pt x="106" y="317"/>
                    </a:lnTo>
                    <a:lnTo>
                      <a:pt x="112" y="317"/>
                    </a:lnTo>
                    <a:lnTo>
                      <a:pt x="118" y="317"/>
                    </a:lnTo>
                    <a:lnTo>
                      <a:pt x="123" y="317"/>
                    </a:lnTo>
                    <a:lnTo>
                      <a:pt x="129" y="317"/>
                    </a:lnTo>
                    <a:lnTo>
                      <a:pt x="133" y="317"/>
                    </a:lnTo>
                    <a:lnTo>
                      <a:pt x="140" y="317"/>
                    </a:lnTo>
                    <a:lnTo>
                      <a:pt x="144" y="317"/>
                    </a:lnTo>
                    <a:lnTo>
                      <a:pt x="150" y="317"/>
                    </a:lnTo>
                    <a:lnTo>
                      <a:pt x="156" y="317"/>
                    </a:lnTo>
                    <a:lnTo>
                      <a:pt x="161" y="317"/>
                    </a:lnTo>
                    <a:lnTo>
                      <a:pt x="167" y="317"/>
                    </a:lnTo>
                    <a:lnTo>
                      <a:pt x="173" y="317"/>
                    </a:lnTo>
                    <a:lnTo>
                      <a:pt x="176" y="317"/>
                    </a:lnTo>
                    <a:lnTo>
                      <a:pt x="184" y="317"/>
                    </a:lnTo>
                    <a:lnTo>
                      <a:pt x="188" y="317"/>
                    </a:lnTo>
                    <a:lnTo>
                      <a:pt x="194" y="317"/>
                    </a:lnTo>
                    <a:lnTo>
                      <a:pt x="199" y="316"/>
                    </a:lnTo>
                    <a:lnTo>
                      <a:pt x="205" y="316"/>
                    </a:lnTo>
                    <a:lnTo>
                      <a:pt x="211" y="316"/>
                    </a:lnTo>
                    <a:lnTo>
                      <a:pt x="216" y="316"/>
                    </a:lnTo>
                    <a:lnTo>
                      <a:pt x="220" y="314"/>
                    </a:lnTo>
                    <a:lnTo>
                      <a:pt x="228" y="314"/>
                    </a:lnTo>
                    <a:lnTo>
                      <a:pt x="234" y="314"/>
                    </a:lnTo>
                    <a:lnTo>
                      <a:pt x="237" y="314"/>
                    </a:lnTo>
                    <a:lnTo>
                      <a:pt x="245" y="314"/>
                    </a:lnTo>
                    <a:lnTo>
                      <a:pt x="251" y="314"/>
                    </a:lnTo>
                    <a:lnTo>
                      <a:pt x="254" y="312"/>
                    </a:lnTo>
                    <a:lnTo>
                      <a:pt x="262" y="312"/>
                    </a:lnTo>
                    <a:lnTo>
                      <a:pt x="266" y="310"/>
                    </a:lnTo>
                    <a:lnTo>
                      <a:pt x="272" y="310"/>
                    </a:lnTo>
                    <a:lnTo>
                      <a:pt x="279" y="310"/>
                    </a:lnTo>
                    <a:lnTo>
                      <a:pt x="285" y="310"/>
                    </a:lnTo>
                    <a:lnTo>
                      <a:pt x="289" y="308"/>
                    </a:lnTo>
                    <a:lnTo>
                      <a:pt x="296" y="308"/>
                    </a:lnTo>
                    <a:lnTo>
                      <a:pt x="302" y="308"/>
                    </a:lnTo>
                    <a:lnTo>
                      <a:pt x="308" y="308"/>
                    </a:lnTo>
                    <a:lnTo>
                      <a:pt x="315" y="308"/>
                    </a:lnTo>
                    <a:lnTo>
                      <a:pt x="321" y="308"/>
                    </a:lnTo>
                    <a:lnTo>
                      <a:pt x="325" y="306"/>
                    </a:lnTo>
                    <a:lnTo>
                      <a:pt x="332" y="306"/>
                    </a:lnTo>
                    <a:lnTo>
                      <a:pt x="338" y="304"/>
                    </a:lnTo>
                    <a:lnTo>
                      <a:pt x="346" y="304"/>
                    </a:lnTo>
                    <a:lnTo>
                      <a:pt x="350" y="302"/>
                    </a:lnTo>
                    <a:lnTo>
                      <a:pt x="357" y="302"/>
                    </a:lnTo>
                    <a:lnTo>
                      <a:pt x="363" y="300"/>
                    </a:lnTo>
                    <a:lnTo>
                      <a:pt x="369" y="300"/>
                    </a:lnTo>
                    <a:lnTo>
                      <a:pt x="376" y="300"/>
                    </a:lnTo>
                    <a:lnTo>
                      <a:pt x="382" y="298"/>
                    </a:lnTo>
                    <a:lnTo>
                      <a:pt x="388" y="298"/>
                    </a:lnTo>
                    <a:lnTo>
                      <a:pt x="393" y="297"/>
                    </a:lnTo>
                    <a:lnTo>
                      <a:pt x="399" y="295"/>
                    </a:lnTo>
                    <a:lnTo>
                      <a:pt x="405" y="293"/>
                    </a:lnTo>
                    <a:lnTo>
                      <a:pt x="410" y="291"/>
                    </a:lnTo>
                    <a:lnTo>
                      <a:pt x="418" y="291"/>
                    </a:lnTo>
                    <a:lnTo>
                      <a:pt x="424" y="289"/>
                    </a:lnTo>
                    <a:lnTo>
                      <a:pt x="429" y="287"/>
                    </a:lnTo>
                    <a:lnTo>
                      <a:pt x="437" y="285"/>
                    </a:lnTo>
                    <a:lnTo>
                      <a:pt x="443" y="283"/>
                    </a:lnTo>
                    <a:lnTo>
                      <a:pt x="446" y="283"/>
                    </a:lnTo>
                    <a:lnTo>
                      <a:pt x="452" y="279"/>
                    </a:lnTo>
                    <a:lnTo>
                      <a:pt x="458" y="278"/>
                    </a:lnTo>
                    <a:lnTo>
                      <a:pt x="464" y="274"/>
                    </a:lnTo>
                    <a:lnTo>
                      <a:pt x="467" y="274"/>
                    </a:lnTo>
                    <a:lnTo>
                      <a:pt x="473" y="270"/>
                    </a:lnTo>
                    <a:lnTo>
                      <a:pt x="479" y="268"/>
                    </a:lnTo>
                    <a:lnTo>
                      <a:pt x="485" y="264"/>
                    </a:lnTo>
                    <a:lnTo>
                      <a:pt x="488" y="262"/>
                    </a:lnTo>
                    <a:lnTo>
                      <a:pt x="496" y="259"/>
                    </a:lnTo>
                    <a:lnTo>
                      <a:pt x="500" y="257"/>
                    </a:lnTo>
                    <a:lnTo>
                      <a:pt x="505" y="255"/>
                    </a:lnTo>
                    <a:lnTo>
                      <a:pt x="509" y="249"/>
                    </a:lnTo>
                    <a:lnTo>
                      <a:pt x="515" y="247"/>
                    </a:lnTo>
                    <a:lnTo>
                      <a:pt x="521" y="243"/>
                    </a:lnTo>
                    <a:lnTo>
                      <a:pt x="524" y="240"/>
                    </a:lnTo>
                    <a:lnTo>
                      <a:pt x="532" y="230"/>
                    </a:lnTo>
                    <a:lnTo>
                      <a:pt x="542" y="222"/>
                    </a:lnTo>
                    <a:lnTo>
                      <a:pt x="545" y="219"/>
                    </a:lnTo>
                    <a:lnTo>
                      <a:pt x="549" y="213"/>
                    </a:lnTo>
                    <a:lnTo>
                      <a:pt x="553" y="209"/>
                    </a:lnTo>
                    <a:lnTo>
                      <a:pt x="559" y="205"/>
                    </a:lnTo>
                    <a:lnTo>
                      <a:pt x="561" y="200"/>
                    </a:lnTo>
                    <a:lnTo>
                      <a:pt x="566" y="196"/>
                    </a:lnTo>
                    <a:lnTo>
                      <a:pt x="568" y="190"/>
                    </a:lnTo>
                    <a:lnTo>
                      <a:pt x="572" y="186"/>
                    </a:lnTo>
                    <a:lnTo>
                      <a:pt x="576" y="179"/>
                    </a:lnTo>
                    <a:lnTo>
                      <a:pt x="578" y="173"/>
                    </a:lnTo>
                    <a:lnTo>
                      <a:pt x="582" y="169"/>
                    </a:lnTo>
                    <a:lnTo>
                      <a:pt x="585" y="162"/>
                    </a:lnTo>
                    <a:lnTo>
                      <a:pt x="585" y="154"/>
                    </a:lnTo>
                    <a:lnTo>
                      <a:pt x="589" y="146"/>
                    </a:lnTo>
                    <a:lnTo>
                      <a:pt x="593" y="137"/>
                    </a:lnTo>
                    <a:lnTo>
                      <a:pt x="595" y="129"/>
                    </a:lnTo>
                    <a:lnTo>
                      <a:pt x="597" y="122"/>
                    </a:lnTo>
                    <a:lnTo>
                      <a:pt x="601" y="114"/>
                    </a:lnTo>
                    <a:lnTo>
                      <a:pt x="602" y="104"/>
                    </a:lnTo>
                    <a:lnTo>
                      <a:pt x="602" y="97"/>
                    </a:lnTo>
                    <a:lnTo>
                      <a:pt x="602" y="91"/>
                    </a:lnTo>
                    <a:lnTo>
                      <a:pt x="604" y="87"/>
                    </a:lnTo>
                    <a:lnTo>
                      <a:pt x="604" y="84"/>
                    </a:lnTo>
                    <a:lnTo>
                      <a:pt x="604" y="80"/>
                    </a:lnTo>
                    <a:lnTo>
                      <a:pt x="604" y="72"/>
                    </a:lnTo>
                    <a:lnTo>
                      <a:pt x="606" y="65"/>
                    </a:lnTo>
                    <a:lnTo>
                      <a:pt x="604" y="59"/>
                    </a:lnTo>
                    <a:lnTo>
                      <a:pt x="604" y="55"/>
                    </a:lnTo>
                    <a:lnTo>
                      <a:pt x="604" y="49"/>
                    </a:lnTo>
                    <a:lnTo>
                      <a:pt x="604" y="47"/>
                    </a:lnTo>
                    <a:lnTo>
                      <a:pt x="602" y="38"/>
                    </a:lnTo>
                    <a:lnTo>
                      <a:pt x="602" y="30"/>
                    </a:lnTo>
                    <a:lnTo>
                      <a:pt x="601" y="25"/>
                    </a:lnTo>
                    <a:lnTo>
                      <a:pt x="601" y="21"/>
                    </a:lnTo>
                    <a:lnTo>
                      <a:pt x="601" y="15"/>
                    </a:lnTo>
                    <a:lnTo>
                      <a:pt x="602" y="13"/>
                    </a:lnTo>
                    <a:lnTo>
                      <a:pt x="606" y="6"/>
                    </a:lnTo>
                    <a:lnTo>
                      <a:pt x="612" y="2"/>
                    </a:lnTo>
                    <a:lnTo>
                      <a:pt x="620" y="0"/>
                    </a:lnTo>
                    <a:lnTo>
                      <a:pt x="627" y="2"/>
                    </a:lnTo>
                    <a:lnTo>
                      <a:pt x="629" y="4"/>
                    </a:lnTo>
                    <a:lnTo>
                      <a:pt x="635" y="6"/>
                    </a:lnTo>
                    <a:lnTo>
                      <a:pt x="637" y="9"/>
                    </a:lnTo>
                    <a:lnTo>
                      <a:pt x="640" y="13"/>
                    </a:lnTo>
                    <a:lnTo>
                      <a:pt x="644" y="19"/>
                    </a:lnTo>
                    <a:lnTo>
                      <a:pt x="646" y="27"/>
                    </a:lnTo>
                    <a:lnTo>
                      <a:pt x="648" y="30"/>
                    </a:lnTo>
                    <a:lnTo>
                      <a:pt x="650" y="32"/>
                    </a:lnTo>
                    <a:lnTo>
                      <a:pt x="652" y="38"/>
                    </a:lnTo>
                    <a:lnTo>
                      <a:pt x="654" y="42"/>
                    </a:lnTo>
                    <a:lnTo>
                      <a:pt x="654" y="47"/>
                    </a:lnTo>
                    <a:lnTo>
                      <a:pt x="656" y="51"/>
                    </a:lnTo>
                    <a:lnTo>
                      <a:pt x="656" y="57"/>
                    </a:lnTo>
                    <a:lnTo>
                      <a:pt x="658" y="61"/>
                    </a:lnTo>
                    <a:lnTo>
                      <a:pt x="659" y="65"/>
                    </a:lnTo>
                    <a:lnTo>
                      <a:pt x="661" y="70"/>
                    </a:lnTo>
                    <a:lnTo>
                      <a:pt x="661" y="74"/>
                    </a:lnTo>
                    <a:lnTo>
                      <a:pt x="663" y="80"/>
                    </a:lnTo>
                    <a:lnTo>
                      <a:pt x="663" y="84"/>
                    </a:lnTo>
                    <a:lnTo>
                      <a:pt x="663" y="89"/>
                    </a:lnTo>
                    <a:lnTo>
                      <a:pt x="663" y="93"/>
                    </a:lnTo>
                    <a:lnTo>
                      <a:pt x="663" y="101"/>
                    </a:lnTo>
                    <a:lnTo>
                      <a:pt x="663" y="104"/>
                    </a:lnTo>
                    <a:lnTo>
                      <a:pt x="665" y="108"/>
                    </a:lnTo>
                    <a:lnTo>
                      <a:pt x="665" y="114"/>
                    </a:lnTo>
                    <a:lnTo>
                      <a:pt x="665" y="118"/>
                    </a:lnTo>
                    <a:lnTo>
                      <a:pt x="665" y="122"/>
                    </a:lnTo>
                    <a:lnTo>
                      <a:pt x="665" y="125"/>
                    </a:lnTo>
                    <a:lnTo>
                      <a:pt x="665" y="131"/>
                    </a:lnTo>
                    <a:lnTo>
                      <a:pt x="665" y="135"/>
                    </a:lnTo>
                    <a:lnTo>
                      <a:pt x="663" y="143"/>
                    </a:lnTo>
                    <a:lnTo>
                      <a:pt x="663" y="150"/>
                    </a:lnTo>
                    <a:lnTo>
                      <a:pt x="661" y="158"/>
                    </a:lnTo>
                    <a:lnTo>
                      <a:pt x="658" y="167"/>
                    </a:lnTo>
                    <a:lnTo>
                      <a:pt x="654" y="175"/>
                    </a:lnTo>
                    <a:lnTo>
                      <a:pt x="652" y="182"/>
                    </a:lnTo>
                    <a:lnTo>
                      <a:pt x="646" y="190"/>
                    </a:lnTo>
                    <a:lnTo>
                      <a:pt x="644" y="198"/>
                    </a:lnTo>
                    <a:lnTo>
                      <a:pt x="640" y="203"/>
                    </a:lnTo>
                    <a:lnTo>
                      <a:pt x="637" y="213"/>
                    </a:lnTo>
                    <a:lnTo>
                      <a:pt x="633" y="219"/>
                    </a:lnTo>
                    <a:lnTo>
                      <a:pt x="629" y="226"/>
                    </a:lnTo>
                    <a:lnTo>
                      <a:pt x="623" y="232"/>
                    </a:lnTo>
                    <a:lnTo>
                      <a:pt x="620" y="240"/>
                    </a:lnTo>
                    <a:lnTo>
                      <a:pt x="614" y="245"/>
                    </a:lnTo>
                    <a:lnTo>
                      <a:pt x="610" y="251"/>
                    </a:lnTo>
                    <a:lnTo>
                      <a:pt x="604" y="257"/>
                    </a:lnTo>
                    <a:lnTo>
                      <a:pt x="601" y="264"/>
                    </a:lnTo>
                    <a:lnTo>
                      <a:pt x="593" y="268"/>
                    </a:lnTo>
                    <a:lnTo>
                      <a:pt x="589" y="274"/>
                    </a:lnTo>
                    <a:lnTo>
                      <a:pt x="583" y="278"/>
                    </a:lnTo>
                    <a:lnTo>
                      <a:pt x="578" y="283"/>
                    </a:lnTo>
                    <a:lnTo>
                      <a:pt x="572" y="289"/>
                    </a:lnTo>
                    <a:lnTo>
                      <a:pt x="566" y="293"/>
                    </a:lnTo>
                    <a:lnTo>
                      <a:pt x="559" y="298"/>
                    </a:lnTo>
                    <a:lnTo>
                      <a:pt x="555" y="302"/>
                    </a:lnTo>
                    <a:lnTo>
                      <a:pt x="547" y="306"/>
                    </a:lnTo>
                    <a:lnTo>
                      <a:pt x="542" y="310"/>
                    </a:lnTo>
                    <a:lnTo>
                      <a:pt x="534" y="314"/>
                    </a:lnTo>
                    <a:lnTo>
                      <a:pt x="528" y="317"/>
                    </a:lnTo>
                    <a:lnTo>
                      <a:pt x="521" y="321"/>
                    </a:lnTo>
                    <a:lnTo>
                      <a:pt x="515" y="325"/>
                    </a:lnTo>
                    <a:lnTo>
                      <a:pt x="507" y="329"/>
                    </a:lnTo>
                    <a:lnTo>
                      <a:pt x="502" y="333"/>
                    </a:lnTo>
                    <a:lnTo>
                      <a:pt x="494" y="335"/>
                    </a:lnTo>
                    <a:lnTo>
                      <a:pt x="486" y="338"/>
                    </a:lnTo>
                    <a:lnTo>
                      <a:pt x="479" y="340"/>
                    </a:lnTo>
                    <a:lnTo>
                      <a:pt x="471" y="344"/>
                    </a:lnTo>
                    <a:lnTo>
                      <a:pt x="464" y="346"/>
                    </a:lnTo>
                    <a:lnTo>
                      <a:pt x="458" y="348"/>
                    </a:lnTo>
                    <a:lnTo>
                      <a:pt x="450" y="352"/>
                    </a:lnTo>
                    <a:lnTo>
                      <a:pt x="443" y="352"/>
                    </a:lnTo>
                    <a:lnTo>
                      <a:pt x="435" y="354"/>
                    </a:lnTo>
                    <a:lnTo>
                      <a:pt x="427" y="356"/>
                    </a:lnTo>
                    <a:lnTo>
                      <a:pt x="420" y="357"/>
                    </a:lnTo>
                    <a:lnTo>
                      <a:pt x="410" y="361"/>
                    </a:lnTo>
                    <a:lnTo>
                      <a:pt x="403" y="361"/>
                    </a:lnTo>
                    <a:lnTo>
                      <a:pt x="395" y="363"/>
                    </a:lnTo>
                    <a:lnTo>
                      <a:pt x="388" y="365"/>
                    </a:lnTo>
                    <a:lnTo>
                      <a:pt x="382" y="367"/>
                    </a:lnTo>
                    <a:lnTo>
                      <a:pt x="372" y="369"/>
                    </a:lnTo>
                    <a:lnTo>
                      <a:pt x="365" y="369"/>
                    </a:lnTo>
                    <a:lnTo>
                      <a:pt x="357" y="369"/>
                    </a:lnTo>
                    <a:lnTo>
                      <a:pt x="350" y="371"/>
                    </a:lnTo>
                    <a:lnTo>
                      <a:pt x="342" y="371"/>
                    </a:lnTo>
                    <a:lnTo>
                      <a:pt x="332" y="373"/>
                    </a:lnTo>
                    <a:lnTo>
                      <a:pt x="325" y="373"/>
                    </a:lnTo>
                    <a:lnTo>
                      <a:pt x="317" y="375"/>
                    </a:lnTo>
                    <a:lnTo>
                      <a:pt x="308" y="375"/>
                    </a:lnTo>
                    <a:lnTo>
                      <a:pt x="300" y="376"/>
                    </a:lnTo>
                    <a:lnTo>
                      <a:pt x="292" y="376"/>
                    </a:lnTo>
                    <a:lnTo>
                      <a:pt x="285" y="378"/>
                    </a:lnTo>
                    <a:lnTo>
                      <a:pt x="275" y="378"/>
                    </a:lnTo>
                    <a:lnTo>
                      <a:pt x="270" y="378"/>
                    </a:lnTo>
                    <a:lnTo>
                      <a:pt x="260" y="378"/>
                    </a:lnTo>
                    <a:lnTo>
                      <a:pt x="254" y="380"/>
                    </a:lnTo>
                    <a:lnTo>
                      <a:pt x="245" y="378"/>
                    </a:lnTo>
                    <a:lnTo>
                      <a:pt x="239" y="378"/>
                    </a:lnTo>
                    <a:lnTo>
                      <a:pt x="234" y="378"/>
                    </a:lnTo>
                    <a:lnTo>
                      <a:pt x="228" y="378"/>
                    </a:lnTo>
                    <a:lnTo>
                      <a:pt x="220" y="378"/>
                    </a:lnTo>
                    <a:lnTo>
                      <a:pt x="211" y="378"/>
                    </a:lnTo>
                    <a:lnTo>
                      <a:pt x="203" y="378"/>
                    </a:lnTo>
                    <a:lnTo>
                      <a:pt x="195" y="378"/>
                    </a:lnTo>
                    <a:lnTo>
                      <a:pt x="192" y="376"/>
                    </a:lnTo>
                    <a:lnTo>
                      <a:pt x="186" y="376"/>
                    </a:lnTo>
                    <a:lnTo>
                      <a:pt x="182" y="375"/>
                    </a:lnTo>
                    <a:lnTo>
                      <a:pt x="178" y="375"/>
                    </a:lnTo>
                    <a:lnTo>
                      <a:pt x="175" y="375"/>
                    </a:lnTo>
                    <a:lnTo>
                      <a:pt x="169" y="373"/>
                    </a:lnTo>
                    <a:lnTo>
                      <a:pt x="165" y="373"/>
                    </a:lnTo>
                    <a:lnTo>
                      <a:pt x="161" y="373"/>
                    </a:lnTo>
                    <a:lnTo>
                      <a:pt x="157" y="371"/>
                    </a:lnTo>
                    <a:lnTo>
                      <a:pt x="152" y="369"/>
                    </a:lnTo>
                    <a:lnTo>
                      <a:pt x="148" y="369"/>
                    </a:lnTo>
                    <a:lnTo>
                      <a:pt x="142" y="369"/>
                    </a:lnTo>
                    <a:lnTo>
                      <a:pt x="138" y="369"/>
                    </a:lnTo>
                    <a:lnTo>
                      <a:pt x="135" y="367"/>
                    </a:lnTo>
                    <a:lnTo>
                      <a:pt x="131" y="367"/>
                    </a:lnTo>
                    <a:lnTo>
                      <a:pt x="125" y="367"/>
                    </a:lnTo>
                    <a:lnTo>
                      <a:pt x="121" y="365"/>
                    </a:lnTo>
                    <a:lnTo>
                      <a:pt x="116" y="363"/>
                    </a:lnTo>
                    <a:lnTo>
                      <a:pt x="112" y="361"/>
                    </a:lnTo>
                    <a:lnTo>
                      <a:pt x="106" y="361"/>
                    </a:lnTo>
                    <a:lnTo>
                      <a:pt x="102" y="361"/>
                    </a:lnTo>
                    <a:lnTo>
                      <a:pt x="98" y="359"/>
                    </a:lnTo>
                    <a:lnTo>
                      <a:pt x="95" y="357"/>
                    </a:lnTo>
                    <a:lnTo>
                      <a:pt x="89" y="357"/>
                    </a:lnTo>
                    <a:lnTo>
                      <a:pt x="81" y="354"/>
                    </a:lnTo>
                    <a:lnTo>
                      <a:pt x="74" y="352"/>
                    </a:lnTo>
                    <a:lnTo>
                      <a:pt x="64" y="350"/>
                    </a:lnTo>
                    <a:lnTo>
                      <a:pt x="59" y="348"/>
                    </a:lnTo>
                    <a:lnTo>
                      <a:pt x="51" y="344"/>
                    </a:lnTo>
                    <a:lnTo>
                      <a:pt x="45" y="342"/>
                    </a:lnTo>
                    <a:lnTo>
                      <a:pt x="38" y="336"/>
                    </a:lnTo>
                    <a:lnTo>
                      <a:pt x="30" y="335"/>
                    </a:lnTo>
                    <a:lnTo>
                      <a:pt x="24" y="331"/>
                    </a:lnTo>
                    <a:lnTo>
                      <a:pt x="19" y="327"/>
                    </a:lnTo>
                    <a:lnTo>
                      <a:pt x="13" y="325"/>
                    </a:lnTo>
                    <a:lnTo>
                      <a:pt x="9" y="321"/>
                    </a:lnTo>
                    <a:lnTo>
                      <a:pt x="3" y="317"/>
                    </a:lnTo>
                    <a:lnTo>
                      <a:pt x="1" y="312"/>
                    </a:lnTo>
                    <a:lnTo>
                      <a:pt x="0" y="308"/>
                    </a:lnTo>
                    <a:lnTo>
                      <a:pt x="1" y="302"/>
                    </a:lnTo>
                    <a:lnTo>
                      <a:pt x="1" y="298"/>
                    </a:lnTo>
                    <a:lnTo>
                      <a:pt x="7" y="297"/>
                    </a:lnTo>
                    <a:lnTo>
                      <a:pt x="11" y="295"/>
                    </a:lnTo>
                    <a:lnTo>
                      <a:pt x="21" y="297"/>
                    </a:lnTo>
                    <a:lnTo>
                      <a:pt x="21" y="2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  <p:grpSp>
        <p:nvGrpSpPr>
          <p:cNvPr id="24" name="Group 86"/>
          <p:cNvGrpSpPr>
            <a:grpSpLocks/>
          </p:cNvGrpSpPr>
          <p:nvPr/>
        </p:nvGrpSpPr>
        <p:grpSpPr bwMode="auto">
          <a:xfrm>
            <a:off x="8764269" y="3421062"/>
            <a:ext cx="1309688" cy="1227138"/>
            <a:chOff x="3922" y="1973"/>
            <a:chExt cx="825" cy="773"/>
          </a:xfrm>
        </p:grpSpPr>
        <p:sp>
          <p:nvSpPr>
            <p:cNvPr id="25" name="Freeform 87"/>
            <p:cNvSpPr>
              <a:spLocks/>
            </p:cNvSpPr>
            <p:nvPr/>
          </p:nvSpPr>
          <p:spPr bwMode="auto">
            <a:xfrm>
              <a:off x="4197" y="2233"/>
              <a:ext cx="82" cy="300"/>
            </a:xfrm>
            <a:custGeom>
              <a:avLst/>
              <a:gdLst/>
              <a:ahLst/>
              <a:cxnLst>
                <a:cxn ang="0">
                  <a:pos x="153" y="34"/>
                </a:cxn>
                <a:cxn ang="0">
                  <a:pos x="139" y="53"/>
                </a:cxn>
                <a:cxn ang="0">
                  <a:pos x="130" y="74"/>
                </a:cxn>
                <a:cxn ang="0">
                  <a:pos x="118" y="93"/>
                </a:cxn>
                <a:cxn ang="0">
                  <a:pos x="111" y="114"/>
                </a:cxn>
                <a:cxn ang="0">
                  <a:pos x="103" y="133"/>
                </a:cxn>
                <a:cxn ang="0">
                  <a:pos x="97" y="152"/>
                </a:cxn>
                <a:cxn ang="0">
                  <a:pos x="94" y="173"/>
                </a:cxn>
                <a:cxn ang="0">
                  <a:pos x="90" y="194"/>
                </a:cxn>
                <a:cxn ang="0">
                  <a:pos x="86" y="213"/>
                </a:cxn>
                <a:cxn ang="0">
                  <a:pos x="86" y="234"/>
                </a:cxn>
                <a:cxn ang="0">
                  <a:pos x="86" y="255"/>
                </a:cxn>
                <a:cxn ang="0">
                  <a:pos x="86" y="274"/>
                </a:cxn>
                <a:cxn ang="0">
                  <a:pos x="86" y="297"/>
                </a:cxn>
                <a:cxn ang="0">
                  <a:pos x="86" y="316"/>
                </a:cxn>
                <a:cxn ang="0">
                  <a:pos x="86" y="341"/>
                </a:cxn>
                <a:cxn ang="0">
                  <a:pos x="88" y="361"/>
                </a:cxn>
                <a:cxn ang="0">
                  <a:pos x="90" y="384"/>
                </a:cxn>
                <a:cxn ang="0">
                  <a:pos x="94" y="407"/>
                </a:cxn>
                <a:cxn ang="0">
                  <a:pos x="94" y="432"/>
                </a:cxn>
                <a:cxn ang="0">
                  <a:pos x="96" y="455"/>
                </a:cxn>
                <a:cxn ang="0">
                  <a:pos x="97" y="479"/>
                </a:cxn>
                <a:cxn ang="0">
                  <a:pos x="97" y="496"/>
                </a:cxn>
                <a:cxn ang="0">
                  <a:pos x="97" y="512"/>
                </a:cxn>
                <a:cxn ang="0">
                  <a:pos x="97" y="527"/>
                </a:cxn>
                <a:cxn ang="0">
                  <a:pos x="97" y="542"/>
                </a:cxn>
                <a:cxn ang="0">
                  <a:pos x="101" y="561"/>
                </a:cxn>
                <a:cxn ang="0">
                  <a:pos x="97" y="584"/>
                </a:cxn>
                <a:cxn ang="0">
                  <a:pos x="84" y="597"/>
                </a:cxn>
                <a:cxn ang="0">
                  <a:pos x="65" y="601"/>
                </a:cxn>
                <a:cxn ang="0">
                  <a:pos x="44" y="597"/>
                </a:cxn>
                <a:cxn ang="0">
                  <a:pos x="33" y="580"/>
                </a:cxn>
                <a:cxn ang="0">
                  <a:pos x="25" y="559"/>
                </a:cxn>
                <a:cxn ang="0">
                  <a:pos x="19" y="540"/>
                </a:cxn>
                <a:cxn ang="0">
                  <a:pos x="14" y="525"/>
                </a:cxn>
                <a:cxn ang="0">
                  <a:pos x="8" y="508"/>
                </a:cxn>
                <a:cxn ang="0">
                  <a:pos x="4" y="491"/>
                </a:cxn>
                <a:cxn ang="0">
                  <a:pos x="2" y="470"/>
                </a:cxn>
                <a:cxn ang="0">
                  <a:pos x="0" y="443"/>
                </a:cxn>
                <a:cxn ang="0">
                  <a:pos x="0" y="418"/>
                </a:cxn>
                <a:cxn ang="0">
                  <a:pos x="0" y="392"/>
                </a:cxn>
                <a:cxn ang="0">
                  <a:pos x="0" y="367"/>
                </a:cxn>
                <a:cxn ang="0">
                  <a:pos x="2" y="346"/>
                </a:cxn>
                <a:cxn ang="0">
                  <a:pos x="4" y="322"/>
                </a:cxn>
                <a:cxn ang="0">
                  <a:pos x="8" y="299"/>
                </a:cxn>
                <a:cxn ang="0">
                  <a:pos x="12" y="278"/>
                </a:cxn>
                <a:cxn ang="0">
                  <a:pos x="16" y="255"/>
                </a:cxn>
                <a:cxn ang="0">
                  <a:pos x="23" y="236"/>
                </a:cxn>
                <a:cxn ang="0">
                  <a:pos x="29" y="213"/>
                </a:cxn>
                <a:cxn ang="0">
                  <a:pos x="35" y="194"/>
                </a:cxn>
                <a:cxn ang="0">
                  <a:pos x="42" y="171"/>
                </a:cxn>
                <a:cxn ang="0">
                  <a:pos x="52" y="150"/>
                </a:cxn>
                <a:cxn ang="0">
                  <a:pos x="61" y="131"/>
                </a:cxn>
                <a:cxn ang="0">
                  <a:pos x="73" y="110"/>
                </a:cxn>
                <a:cxn ang="0">
                  <a:pos x="86" y="90"/>
                </a:cxn>
                <a:cxn ang="0">
                  <a:pos x="97" y="69"/>
                </a:cxn>
                <a:cxn ang="0">
                  <a:pos x="113" y="48"/>
                </a:cxn>
                <a:cxn ang="0">
                  <a:pos x="126" y="29"/>
                </a:cxn>
                <a:cxn ang="0">
                  <a:pos x="141" y="6"/>
                </a:cxn>
                <a:cxn ang="0">
                  <a:pos x="154" y="0"/>
                </a:cxn>
                <a:cxn ang="0">
                  <a:pos x="164" y="12"/>
                </a:cxn>
                <a:cxn ang="0">
                  <a:pos x="164" y="21"/>
                </a:cxn>
              </a:cxnLst>
              <a:rect l="0" t="0" r="r" b="b"/>
              <a:pathLst>
                <a:path w="164" h="601">
                  <a:moveTo>
                    <a:pt x="164" y="21"/>
                  </a:moveTo>
                  <a:lnTo>
                    <a:pt x="156" y="29"/>
                  </a:lnTo>
                  <a:lnTo>
                    <a:pt x="153" y="34"/>
                  </a:lnTo>
                  <a:lnTo>
                    <a:pt x="147" y="40"/>
                  </a:lnTo>
                  <a:lnTo>
                    <a:pt x="145" y="48"/>
                  </a:lnTo>
                  <a:lnTo>
                    <a:pt x="139" y="53"/>
                  </a:lnTo>
                  <a:lnTo>
                    <a:pt x="135" y="61"/>
                  </a:lnTo>
                  <a:lnTo>
                    <a:pt x="132" y="67"/>
                  </a:lnTo>
                  <a:lnTo>
                    <a:pt x="130" y="74"/>
                  </a:lnTo>
                  <a:lnTo>
                    <a:pt x="124" y="80"/>
                  </a:lnTo>
                  <a:lnTo>
                    <a:pt x="120" y="88"/>
                  </a:lnTo>
                  <a:lnTo>
                    <a:pt x="118" y="93"/>
                  </a:lnTo>
                  <a:lnTo>
                    <a:pt x="115" y="99"/>
                  </a:lnTo>
                  <a:lnTo>
                    <a:pt x="113" y="107"/>
                  </a:lnTo>
                  <a:lnTo>
                    <a:pt x="111" y="114"/>
                  </a:lnTo>
                  <a:lnTo>
                    <a:pt x="107" y="120"/>
                  </a:lnTo>
                  <a:lnTo>
                    <a:pt x="105" y="126"/>
                  </a:lnTo>
                  <a:lnTo>
                    <a:pt x="103" y="133"/>
                  </a:lnTo>
                  <a:lnTo>
                    <a:pt x="101" y="139"/>
                  </a:lnTo>
                  <a:lnTo>
                    <a:pt x="99" y="145"/>
                  </a:lnTo>
                  <a:lnTo>
                    <a:pt x="97" y="152"/>
                  </a:lnTo>
                  <a:lnTo>
                    <a:pt x="96" y="158"/>
                  </a:lnTo>
                  <a:lnTo>
                    <a:pt x="94" y="166"/>
                  </a:lnTo>
                  <a:lnTo>
                    <a:pt x="94" y="173"/>
                  </a:lnTo>
                  <a:lnTo>
                    <a:pt x="94" y="179"/>
                  </a:lnTo>
                  <a:lnTo>
                    <a:pt x="92" y="185"/>
                  </a:lnTo>
                  <a:lnTo>
                    <a:pt x="90" y="194"/>
                  </a:lnTo>
                  <a:lnTo>
                    <a:pt x="88" y="200"/>
                  </a:lnTo>
                  <a:lnTo>
                    <a:pt x="88" y="206"/>
                  </a:lnTo>
                  <a:lnTo>
                    <a:pt x="86" y="213"/>
                  </a:lnTo>
                  <a:lnTo>
                    <a:pt x="86" y="219"/>
                  </a:lnTo>
                  <a:lnTo>
                    <a:pt x="86" y="228"/>
                  </a:lnTo>
                  <a:lnTo>
                    <a:pt x="86" y="234"/>
                  </a:lnTo>
                  <a:lnTo>
                    <a:pt x="86" y="240"/>
                  </a:lnTo>
                  <a:lnTo>
                    <a:pt x="86" y="247"/>
                  </a:lnTo>
                  <a:lnTo>
                    <a:pt x="86" y="255"/>
                  </a:lnTo>
                  <a:lnTo>
                    <a:pt x="86" y="261"/>
                  </a:lnTo>
                  <a:lnTo>
                    <a:pt x="86" y="268"/>
                  </a:lnTo>
                  <a:lnTo>
                    <a:pt x="86" y="274"/>
                  </a:lnTo>
                  <a:lnTo>
                    <a:pt x="86" y="282"/>
                  </a:lnTo>
                  <a:lnTo>
                    <a:pt x="86" y="289"/>
                  </a:lnTo>
                  <a:lnTo>
                    <a:pt x="86" y="297"/>
                  </a:lnTo>
                  <a:lnTo>
                    <a:pt x="86" y="302"/>
                  </a:lnTo>
                  <a:lnTo>
                    <a:pt x="86" y="310"/>
                  </a:lnTo>
                  <a:lnTo>
                    <a:pt x="86" y="316"/>
                  </a:lnTo>
                  <a:lnTo>
                    <a:pt x="86" y="323"/>
                  </a:lnTo>
                  <a:lnTo>
                    <a:pt x="86" y="333"/>
                  </a:lnTo>
                  <a:lnTo>
                    <a:pt x="86" y="341"/>
                  </a:lnTo>
                  <a:lnTo>
                    <a:pt x="88" y="348"/>
                  </a:lnTo>
                  <a:lnTo>
                    <a:pt x="88" y="354"/>
                  </a:lnTo>
                  <a:lnTo>
                    <a:pt x="88" y="361"/>
                  </a:lnTo>
                  <a:lnTo>
                    <a:pt x="88" y="369"/>
                  </a:lnTo>
                  <a:lnTo>
                    <a:pt x="90" y="377"/>
                  </a:lnTo>
                  <a:lnTo>
                    <a:pt x="90" y="384"/>
                  </a:lnTo>
                  <a:lnTo>
                    <a:pt x="90" y="392"/>
                  </a:lnTo>
                  <a:lnTo>
                    <a:pt x="92" y="399"/>
                  </a:lnTo>
                  <a:lnTo>
                    <a:pt x="94" y="407"/>
                  </a:lnTo>
                  <a:lnTo>
                    <a:pt x="94" y="415"/>
                  </a:lnTo>
                  <a:lnTo>
                    <a:pt x="94" y="422"/>
                  </a:lnTo>
                  <a:lnTo>
                    <a:pt x="94" y="432"/>
                  </a:lnTo>
                  <a:lnTo>
                    <a:pt x="94" y="439"/>
                  </a:lnTo>
                  <a:lnTo>
                    <a:pt x="94" y="447"/>
                  </a:lnTo>
                  <a:lnTo>
                    <a:pt x="96" y="455"/>
                  </a:lnTo>
                  <a:lnTo>
                    <a:pt x="96" y="462"/>
                  </a:lnTo>
                  <a:lnTo>
                    <a:pt x="97" y="472"/>
                  </a:lnTo>
                  <a:lnTo>
                    <a:pt x="97" y="479"/>
                  </a:lnTo>
                  <a:lnTo>
                    <a:pt x="97" y="483"/>
                  </a:lnTo>
                  <a:lnTo>
                    <a:pt x="97" y="489"/>
                  </a:lnTo>
                  <a:lnTo>
                    <a:pt x="97" y="496"/>
                  </a:lnTo>
                  <a:lnTo>
                    <a:pt x="97" y="500"/>
                  </a:lnTo>
                  <a:lnTo>
                    <a:pt x="97" y="506"/>
                  </a:lnTo>
                  <a:lnTo>
                    <a:pt x="97" y="512"/>
                  </a:lnTo>
                  <a:lnTo>
                    <a:pt x="97" y="515"/>
                  </a:lnTo>
                  <a:lnTo>
                    <a:pt x="97" y="521"/>
                  </a:lnTo>
                  <a:lnTo>
                    <a:pt x="97" y="527"/>
                  </a:lnTo>
                  <a:lnTo>
                    <a:pt x="97" y="533"/>
                  </a:lnTo>
                  <a:lnTo>
                    <a:pt x="97" y="538"/>
                  </a:lnTo>
                  <a:lnTo>
                    <a:pt x="97" y="542"/>
                  </a:lnTo>
                  <a:lnTo>
                    <a:pt x="99" y="550"/>
                  </a:lnTo>
                  <a:lnTo>
                    <a:pt x="99" y="554"/>
                  </a:lnTo>
                  <a:lnTo>
                    <a:pt x="101" y="561"/>
                  </a:lnTo>
                  <a:lnTo>
                    <a:pt x="101" y="569"/>
                  </a:lnTo>
                  <a:lnTo>
                    <a:pt x="99" y="576"/>
                  </a:lnTo>
                  <a:lnTo>
                    <a:pt x="97" y="584"/>
                  </a:lnTo>
                  <a:lnTo>
                    <a:pt x="94" y="590"/>
                  </a:lnTo>
                  <a:lnTo>
                    <a:pt x="90" y="593"/>
                  </a:lnTo>
                  <a:lnTo>
                    <a:pt x="84" y="597"/>
                  </a:lnTo>
                  <a:lnTo>
                    <a:pt x="76" y="601"/>
                  </a:lnTo>
                  <a:lnTo>
                    <a:pt x="71" y="601"/>
                  </a:lnTo>
                  <a:lnTo>
                    <a:pt x="65" y="601"/>
                  </a:lnTo>
                  <a:lnTo>
                    <a:pt x="57" y="601"/>
                  </a:lnTo>
                  <a:lnTo>
                    <a:pt x="52" y="601"/>
                  </a:lnTo>
                  <a:lnTo>
                    <a:pt x="44" y="597"/>
                  </a:lnTo>
                  <a:lnTo>
                    <a:pt x="40" y="593"/>
                  </a:lnTo>
                  <a:lnTo>
                    <a:pt x="35" y="588"/>
                  </a:lnTo>
                  <a:lnTo>
                    <a:pt x="33" y="580"/>
                  </a:lnTo>
                  <a:lnTo>
                    <a:pt x="31" y="574"/>
                  </a:lnTo>
                  <a:lnTo>
                    <a:pt x="27" y="567"/>
                  </a:lnTo>
                  <a:lnTo>
                    <a:pt x="25" y="559"/>
                  </a:lnTo>
                  <a:lnTo>
                    <a:pt x="25" y="554"/>
                  </a:lnTo>
                  <a:lnTo>
                    <a:pt x="23" y="548"/>
                  </a:lnTo>
                  <a:lnTo>
                    <a:pt x="19" y="540"/>
                  </a:lnTo>
                  <a:lnTo>
                    <a:pt x="18" y="536"/>
                  </a:lnTo>
                  <a:lnTo>
                    <a:pt x="16" y="531"/>
                  </a:lnTo>
                  <a:lnTo>
                    <a:pt x="14" y="525"/>
                  </a:lnTo>
                  <a:lnTo>
                    <a:pt x="12" y="519"/>
                  </a:lnTo>
                  <a:lnTo>
                    <a:pt x="8" y="515"/>
                  </a:lnTo>
                  <a:lnTo>
                    <a:pt x="8" y="508"/>
                  </a:lnTo>
                  <a:lnTo>
                    <a:pt x="6" y="504"/>
                  </a:lnTo>
                  <a:lnTo>
                    <a:pt x="4" y="498"/>
                  </a:lnTo>
                  <a:lnTo>
                    <a:pt x="4" y="491"/>
                  </a:lnTo>
                  <a:lnTo>
                    <a:pt x="2" y="485"/>
                  </a:lnTo>
                  <a:lnTo>
                    <a:pt x="2" y="479"/>
                  </a:lnTo>
                  <a:lnTo>
                    <a:pt x="2" y="470"/>
                  </a:lnTo>
                  <a:lnTo>
                    <a:pt x="0" y="460"/>
                  </a:lnTo>
                  <a:lnTo>
                    <a:pt x="0" y="451"/>
                  </a:lnTo>
                  <a:lnTo>
                    <a:pt x="0" y="443"/>
                  </a:lnTo>
                  <a:lnTo>
                    <a:pt x="0" y="434"/>
                  </a:lnTo>
                  <a:lnTo>
                    <a:pt x="0" y="426"/>
                  </a:lnTo>
                  <a:lnTo>
                    <a:pt x="0" y="418"/>
                  </a:lnTo>
                  <a:lnTo>
                    <a:pt x="0" y="409"/>
                  </a:lnTo>
                  <a:lnTo>
                    <a:pt x="0" y="399"/>
                  </a:lnTo>
                  <a:lnTo>
                    <a:pt x="0" y="39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0" y="367"/>
                  </a:lnTo>
                  <a:lnTo>
                    <a:pt x="0" y="360"/>
                  </a:lnTo>
                  <a:lnTo>
                    <a:pt x="2" y="352"/>
                  </a:lnTo>
                  <a:lnTo>
                    <a:pt x="2" y="346"/>
                  </a:lnTo>
                  <a:lnTo>
                    <a:pt x="2" y="337"/>
                  </a:lnTo>
                  <a:lnTo>
                    <a:pt x="4" y="329"/>
                  </a:lnTo>
                  <a:lnTo>
                    <a:pt x="4" y="322"/>
                  </a:lnTo>
                  <a:lnTo>
                    <a:pt x="6" y="316"/>
                  </a:lnTo>
                  <a:lnTo>
                    <a:pt x="8" y="306"/>
                  </a:lnTo>
                  <a:lnTo>
                    <a:pt x="8" y="299"/>
                  </a:lnTo>
                  <a:lnTo>
                    <a:pt x="8" y="291"/>
                  </a:lnTo>
                  <a:lnTo>
                    <a:pt x="10" y="285"/>
                  </a:lnTo>
                  <a:lnTo>
                    <a:pt x="12" y="278"/>
                  </a:lnTo>
                  <a:lnTo>
                    <a:pt x="14" y="270"/>
                  </a:lnTo>
                  <a:lnTo>
                    <a:pt x="16" y="263"/>
                  </a:lnTo>
                  <a:lnTo>
                    <a:pt x="16" y="255"/>
                  </a:lnTo>
                  <a:lnTo>
                    <a:pt x="18" y="249"/>
                  </a:lnTo>
                  <a:lnTo>
                    <a:pt x="19" y="242"/>
                  </a:lnTo>
                  <a:lnTo>
                    <a:pt x="23" y="236"/>
                  </a:lnTo>
                  <a:lnTo>
                    <a:pt x="25" y="228"/>
                  </a:lnTo>
                  <a:lnTo>
                    <a:pt x="25" y="221"/>
                  </a:lnTo>
                  <a:lnTo>
                    <a:pt x="29" y="213"/>
                  </a:lnTo>
                  <a:lnTo>
                    <a:pt x="31" y="207"/>
                  </a:lnTo>
                  <a:lnTo>
                    <a:pt x="33" y="200"/>
                  </a:lnTo>
                  <a:lnTo>
                    <a:pt x="35" y="194"/>
                  </a:lnTo>
                  <a:lnTo>
                    <a:pt x="38" y="185"/>
                  </a:lnTo>
                  <a:lnTo>
                    <a:pt x="40" y="179"/>
                  </a:lnTo>
                  <a:lnTo>
                    <a:pt x="42" y="171"/>
                  </a:lnTo>
                  <a:lnTo>
                    <a:pt x="46" y="166"/>
                  </a:lnTo>
                  <a:lnTo>
                    <a:pt x="50" y="158"/>
                  </a:lnTo>
                  <a:lnTo>
                    <a:pt x="52" y="150"/>
                  </a:lnTo>
                  <a:lnTo>
                    <a:pt x="56" y="145"/>
                  </a:lnTo>
                  <a:lnTo>
                    <a:pt x="59" y="137"/>
                  </a:lnTo>
                  <a:lnTo>
                    <a:pt x="61" y="131"/>
                  </a:lnTo>
                  <a:lnTo>
                    <a:pt x="65" y="124"/>
                  </a:lnTo>
                  <a:lnTo>
                    <a:pt x="69" y="116"/>
                  </a:lnTo>
                  <a:lnTo>
                    <a:pt x="73" y="110"/>
                  </a:lnTo>
                  <a:lnTo>
                    <a:pt x="76" y="103"/>
                  </a:lnTo>
                  <a:lnTo>
                    <a:pt x="80" y="97"/>
                  </a:lnTo>
                  <a:lnTo>
                    <a:pt x="86" y="90"/>
                  </a:lnTo>
                  <a:lnTo>
                    <a:pt x="88" y="82"/>
                  </a:lnTo>
                  <a:lnTo>
                    <a:pt x="94" y="76"/>
                  </a:lnTo>
                  <a:lnTo>
                    <a:pt x="97" y="69"/>
                  </a:lnTo>
                  <a:lnTo>
                    <a:pt x="103" y="63"/>
                  </a:lnTo>
                  <a:lnTo>
                    <a:pt x="105" y="55"/>
                  </a:lnTo>
                  <a:lnTo>
                    <a:pt x="113" y="48"/>
                  </a:lnTo>
                  <a:lnTo>
                    <a:pt x="115" y="42"/>
                  </a:lnTo>
                  <a:lnTo>
                    <a:pt x="120" y="34"/>
                  </a:lnTo>
                  <a:lnTo>
                    <a:pt x="126" y="29"/>
                  </a:lnTo>
                  <a:lnTo>
                    <a:pt x="130" y="19"/>
                  </a:lnTo>
                  <a:lnTo>
                    <a:pt x="135" y="13"/>
                  </a:lnTo>
                  <a:lnTo>
                    <a:pt x="141" y="6"/>
                  </a:lnTo>
                  <a:lnTo>
                    <a:pt x="147" y="2"/>
                  </a:lnTo>
                  <a:lnTo>
                    <a:pt x="151" y="0"/>
                  </a:lnTo>
                  <a:lnTo>
                    <a:pt x="154" y="0"/>
                  </a:lnTo>
                  <a:lnTo>
                    <a:pt x="160" y="2"/>
                  </a:lnTo>
                  <a:lnTo>
                    <a:pt x="164" y="6"/>
                  </a:lnTo>
                  <a:lnTo>
                    <a:pt x="164" y="12"/>
                  </a:lnTo>
                  <a:lnTo>
                    <a:pt x="164" y="17"/>
                  </a:lnTo>
                  <a:lnTo>
                    <a:pt x="164" y="21"/>
                  </a:lnTo>
                  <a:lnTo>
                    <a:pt x="164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26" name="Freeform 88"/>
            <p:cNvSpPr>
              <a:spLocks/>
            </p:cNvSpPr>
            <p:nvPr/>
          </p:nvSpPr>
          <p:spPr bwMode="auto">
            <a:xfrm>
              <a:off x="4288" y="2229"/>
              <a:ext cx="136" cy="268"/>
            </a:xfrm>
            <a:custGeom>
              <a:avLst/>
              <a:gdLst/>
              <a:ahLst/>
              <a:cxnLst>
                <a:cxn ang="0">
                  <a:pos x="34" y="5"/>
                </a:cxn>
                <a:cxn ang="0">
                  <a:pos x="59" y="15"/>
                </a:cxn>
                <a:cxn ang="0">
                  <a:pos x="82" y="26"/>
                </a:cxn>
                <a:cxn ang="0">
                  <a:pos x="101" y="36"/>
                </a:cxn>
                <a:cxn ang="0">
                  <a:pos x="122" y="49"/>
                </a:cxn>
                <a:cxn ang="0">
                  <a:pos x="139" y="64"/>
                </a:cxn>
                <a:cxn ang="0">
                  <a:pos x="156" y="79"/>
                </a:cxn>
                <a:cxn ang="0">
                  <a:pos x="171" y="97"/>
                </a:cxn>
                <a:cxn ang="0">
                  <a:pos x="186" y="114"/>
                </a:cxn>
                <a:cxn ang="0">
                  <a:pos x="200" y="131"/>
                </a:cxn>
                <a:cxn ang="0">
                  <a:pos x="213" y="152"/>
                </a:cxn>
                <a:cxn ang="0">
                  <a:pos x="223" y="173"/>
                </a:cxn>
                <a:cxn ang="0">
                  <a:pos x="232" y="192"/>
                </a:cxn>
                <a:cxn ang="0">
                  <a:pos x="242" y="214"/>
                </a:cxn>
                <a:cxn ang="0">
                  <a:pos x="249" y="237"/>
                </a:cxn>
                <a:cxn ang="0">
                  <a:pos x="255" y="260"/>
                </a:cxn>
                <a:cxn ang="0">
                  <a:pos x="261" y="285"/>
                </a:cxn>
                <a:cxn ang="0">
                  <a:pos x="264" y="308"/>
                </a:cxn>
                <a:cxn ang="0">
                  <a:pos x="268" y="332"/>
                </a:cxn>
                <a:cxn ang="0">
                  <a:pos x="270" y="357"/>
                </a:cxn>
                <a:cxn ang="0">
                  <a:pos x="270" y="384"/>
                </a:cxn>
                <a:cxn ang="0">
                  <a:pos x="270" y="408"/>
                </a:cxn>
                <a:cxn ang="0">
                  <a:pos x="270" y="425"/>
                </a:cxn>
                <a:cxn ang="0">
                  <a:pos x="266" y="445"/>
                </a:cxn>
                <a:cxn ang="0">
                  <a:pos x="264" y="462"/>
                </a:cxn>
                <a:cxn ang="0">
                  <a:pos x="261" y="479"/>
                </a:cxn>
                <a:cxn ang="0">
                  <a:pos x="261" y="498"/>
                </a:cxn>
                <a:cxn ang="0">
                  <a:pos x="259" y="511"/>
                </a:cxn>
                <a:cxn ang="0">
                  <a:pos x="249" y="526"/>
                </a:cxn>
                <a:cxn ang="0">
                  <a:pos x="230" y="534"/>
                </a:cxn>
                <a:cxn ang="0">
                  <a:pos x="209" y="532"/>
                </a:cxn>
                <a:cxn ang="0">
                  <a:pos x="192" y="521"/>
                </a:cxn>
                <a:cxn ang="0">
                  <a:pos x="185" y="505"/>
                </a:cxn>
                <a:cxn ang="0">
                  <a:pos x="185" y="490"/>
                </a:cxn>
                <a:cxn ang="0">
                  <a:pos x="183" y="471"/>
                </a:cxn>
                <a:cxn ang="0">
                  <a:pos x="181" y="454"/>
                </a:cxn>
                <a:cxn ang="0">
                  <a:pos x="177" y="439"/>
                </a:cxn>
                <a:cxn ang="0">
                  <a:pos x="175" y="420"/>
                </a:cxn>
                <a:cxn ang="0">
                  <a:pos x="175" y="403"/>
                </a:cxn>
                <a:cxn ang="0">
                  <a:pos x="175" y="378"/>
                </a:cxn>
                <a:cxn ang="0">
                  <a:pos x="175" y="357"/>
                </a:cxn>
                <a:cxn ang="0">
                  <a:pos x="173" y="334"/>
                </a:cxn>
                <a:cxn ang="0">
                  <a:pos x="173" y="313"/>
                </a:cxn>
                <a:cxn ang="0">
                  <a:pos x="171" y="290"/>
                </a:cxn>
                <a:cxn ang="0">
                  <a:pos x="169" y="270"/>
                </a:cxn>
                <a:cxn ang="0">
                  <a:pos x="166" y="247"/>
                </a:cxn>
                <a:cxn ang="0">
                  <a:pos x="164" y="226"/>
                </a:cxn>
                <a:cxn ang="0">
                  <a:pos x="158" y="205"/>
                </a:cxn>
                <a:cxn ang="0">
                  <a:pos x="154" y="184"/>
                </a:cxn>
                <a:cxn ang="0">
                  <a:pos x="148" y="165"/>
                </a:cxn>
                <a:cxn ang="0">
                  <a:pos x="141" y="148"/>
                </a:cxn>
                <a:cxn ang="0">
                  <a:pos x="133" y="131"/>
                </a:cxn>
                <a:cxn ang="0">
                  <a:pos x="124" y="114"/>
                </a:cxn>
                <a:cxn ang="0">
                  <a:pos x="114" y="97"/>
                </a:cxn>
                <a:cxn ang="0">
                  <a:pos x="103" y="83"/>
                </a:cxn>
                <a:cxn ang="0">
                  <a:pos x="88" y="70"/>
                </a:cxn>
                <a:cxn ang="0">
                  <a:pos x="72" y="57"/>
                </a:cxn>
                <a:cxn ang="0">
                  <a:pos x="57" y="45"/>
                </a:cxn>
                <a:cxn ang="0">
                  <a:pos x="38" y="38"/>
                </a:cxn>
                <a:cxn ang="0">
                  <a:pos x="17" y="30"/>
                </a:cxn>
                <a:cxn ang="0">
                  <a:pos x="2" y="19"/>
                </a:cxn>
                <a:cxn ang="0">
                  <a:pos x="4" y="3"/>
                </a:cxn>
                <a:cxn ang="0">
                  <a:pos x="19" y="0"/>
                </a:cxn>
              </a:cxnLst>
              <a:rect l="0" t="0" r="r" b="b"/>
              <a:pathLst>
                <a:path w="272" h="536">
                  <a:moveTo>
                    <a:pt x="19" y="0"/>
                  </a:moveTo>
                  <a:lnTo>
                    <a:pt x="27" y="3"/>
                  </a:lnTo>
                  <a:lnTo>
                    <a:pt x="34" y="5"/>
                  </a:lnTo>
                  <a:lnTo>
                    <a:pt x="44" y="9"/>
                  </a:lnTo>
                  <a:lnTo>
                    <a:pt x="51" y="11"/>
                  </a:lnTo>
                  <a:lnTo>
                    <a:pt x="59" y="15"/>
                  </a:lnTo>
                  <a:lnTo>
                    <a:pt x="67" y="19"/>
                  </a:lnTo>
                  <a:lnTo>
                    <a:pt x="74" y="20"/>
                  </a:lnTo>
                  <a:lnTo>
                    <a:pt x="82" y="26"/>
                  </a:lnTo>
                  <a:lnTo>
                    <a:pt x="88" y="28"/>
                  </a:lnTo>
                  <a:lnTo>
                    <a:pt x="95" y="32"/>
                  </a:lnTo>
                  <a:lnTo>
                    <a:pt x="101" y="36"/>
                  </a:lnTo>
                  <a:lnTo>
                    <a:pt x="108" y="41"/>
                  </a:lnTo>
                  <a:lnTo>
                    <a:pt x="114" y="43"/>
                  </a:lnTo>
                  <a:lnTo>
                    <a:pt x="122" y="49"/>
                  </a:lnTo>
                  <a:lnTo>
                    <a:pt x="127" y="53"/>
                  </a:lnTo>
                  <a:lnTo>
                    <a:pt x="133" y="60"/>
                  </a:lnTo>
                  <a:lnTo>
                    <a:pt x="139" y="64"/>
                  </a:lnTo>
                  <a:lnTo>
                    <a:pt x="145" y="70"/>
                  </a:lnTo>
                  <a:lnTo>
                    <a:pt x="150" y="74"/>
                  </a:lnTo>
                  <a:lnTo>
                    <a:pt x="156" y="79"/>
                  </a:lnTo>
                  <a:lnTo>
                    <a:pt x="162" y="83"/>
                  </a:lnTo>
                  <a:lnTo>
                    <a:pt x="166" y="89"/>
                  </a:lnTo>
                  <a:lnTo>
                    <a:pt x="171" y="97"/>
                  </a:lnTo>
                  <a:lnTo>
                    <a:pt x="177" y="102"/>
                  </a:lnTo>
                  <a:lnTo>
                    <a:pt x="183" y="106"/>
                  </a:lnTo>
                  <a:lnTo>
                    <a:pt x="186" y="114"/>
                  </a:lnTo>
                  <a:lnTo>
                    <a:pt x="192" y="119"/>
                  </a:lnTo>
                  <a:lnTo>
                    <a:pt x="196" y="125"/>
                  </a:lnTo>
                  <a:lnTo>
                    <a:pt x="200" y="131"/>
                  </a:lnTo>
                  <a:lnTo>
                    <a:pt x="204" y="138"/>
                  </a:lnTo>
                  <a:lnTo>
                    <a:pt x="209" y="146"/>
                  </a:lnTo>
                  <a:lnTo>
                    <a:pt x="213" y="152"/>
                  </a:lnTo>
                  <a:lnTo>
                    <a:pt x="217" y="157"/>
                  </a:lnTo>
                  <a:lnTo>
                    <a:pt x="219" y="165"/>
                  </a:lnTo>
                  <a:lnTo>
                    <a:pt x="223" y="173"/>
                  </a:lnTo>
                  <a:lnTo>
                    <a:pt x="226" y="178"/>
                  </a:lnTo>
                  <a:lnTo>
                    <a:pt x="228" y="186"/>
                  </a:lnTo>
                  <a:lnTo>
                    <a:pt x="232" y="192"/>
                  </a:lnTo>
                  <a:lnTo>
                    <a:pt x="236" y="201"/>
                  </a:lnTo>
                  <a:lnTo>
                    <a:pt x="238" y="209"/>
                  </a:lnTo>
                  <a:lnTo>
                    <a:pt x="242" y="214"/>
                  </a:lnTo>
                  <a:lnTo>
                    <a:pt x="243" y="222"/>
                  </a:lnTo>
                  <a:lnTo>
                    <a:pt x="245" y="230"/>
                  </a:lnTo>
                  <a:lnTo>
                    <a:pt x="249" y="237"/>
                  </a:lnTo>
                  <a:lnTo>
                    <a:pt x="251" y="243"/>
                  </a:lnTo>
                  <a:lnTo>
                    <a:pt x="253" y="252"/>
                  </a:lnTo>
                  <a:lnTo>
                    <a:pt x="255" y="260"/>
                  </a:lnTo>
                  <a:lnTo>
                    <a:pt x="257" y="270"/>
                  </a:lnTo>
                  <a:lnTo>
                    <a:pt x="259" y="275"/>
                  </a:lnTo>
                  <a:lnTo>
                    <a:pt x="261" y="285"/>
                  </a:lnTo>
                  <a:lnTo>
                    <a:pt x="261" y="292"/>
                  </a:lnTo>
                  <a:lnTo>
                    <a:pt x="263" y="300"/>
                  </a:lnTo>
                  <a:lnTo>
                    <a:pt x="264" y="308"/>
                  </a:lnTo>
                  <a:lnTo>
                    <a:pt x="264" y="317"/>
                  </a:lnTo>
                  <a:lnTo>
                    <a:pt x="266" y="325"/>
                  </a:lnTo>
                  <a:lnTo>
                    <a:pt x="268" y="332"/>
                  </a:lnTo>
                  <a:lnTo>
                    <a:pt x="268" y="340"/>
                  </a:lnTo>
                  <a:lnTo>
                    <a:pt x="270" y="348"/>
                  </a:lnTo>
                  <a:lnTo>
                    <a:pt x="270" y="357"/>
                  </a:lnTo>
                  <a:lnTo>
                    <a:pt x="270" y="367"/>
                  </a:lnTo>
                  <a:lnTo>
                    <a:pt x="270" y="376"/>
                  </a:lnTo>
                  <a:lnTo>
                    <a:pt x="270" y="384"/>
                  </a:lnTo>
                  <a:lnTo>
                    <a:pt x="270" y="391"/>
                  </a:lnTo>
                  <a:lnTo>
                    <a:pt x="272" y="403"/>
                  </a:lnTo>
                  <a:lnTo>
                    <a:pt x="270" y="408"/>
                  </a:lnTo>
                  <a:lnTo>
                    <a:pt x="270" y="414"/>
                  </a:lnTo>
                  <a:lnTo>
                    <a:pt x="270" y="420"/>
                  </a:lnTo>
                  <a:lnTo>
                    <a:pt x="270" y="425"/>
                  </a:lnTo>
                  <a:lnTo>
                    <a:pt x="268" y="433"/>
                  </a:lnTo>
                  <a:lnTo>
                    <a:pt x="268" y="439"/>
                  </a:lnTo>
                  <a:lnTo>
                    <a:pt x="266" y="445"/>
                  </a:lnTo>
                  <a:lnTo>
                    <a:pt x="266" y="450"/>
                  </a:lnTo>
                  <a:lnTo>
                    <a:pt x="264" y="454"/>
                  </a:lnTo>
                  <a:lnTo>
                    <a:pt x="264" y="462"/>
                  </a:lnTo>
                  <a:lnTo>
                    <a:pt x="263" y="465"/>
                  </a:lnTo>
                  <a:lnTo>
                    <a:pt x="263" y="471"/>
                  </a:lnTo>
                  <a:lnTo>
                    <a:pt x="261" y="479"/>
                  </a:lnTo>
                  <a:lnTo>
                    <a:pt x="261" y="484"/>
                  </a:lnTo>
                  <a:lnTo>
                    <a:pt x="261" y="490"/>
                  </a:lnTo>
                  <a:lnTo>
                    <a:pt x="261" y="498"/>
                  </a:lnTo>
                  <a:lnTo>
                    <a:pt x="261" y="502"/>
                  </a:lnTo>
                  <a:lnTo>
                    <a:pt x="261" y="505"/>
                  </a:lnTo>
                  <a:lnTo>
                    <a:pt x="259" y="511"/>
                  </a:lnTo>
                  <a:lnTo>
                    <a:pt x="259" y="513"/>
                  </a:lnTo>
                  <a:lnTo>
                    <a:pt x="253" y="521"/>
                  </a:lnTo>
                  <a:lnTo>
                    <a:pt x="249" y="526"/>
                  </a:lnTo>
                  <a:lnTo>
                    <a:pt x="243" y="530"/>
                  </a:lnTo>
                  <a:lnTo>
                    <a:pt x="236" y="532"/>
                  </a:lnTo>
                  <a:lnTo>
                    <a:pt x="230" y="534"/>
                  </a:lnTo>
                  <a:lnTo>
                    <a:pt x="224" y="536"/>
                  </a:lnTo>
                  <a:lnTo>
                    <a:pt x="217" y="534"/>
                  </a:lnTo>
                  <a:lnTo>
                    <a:pt x="209" y="532"/>
                  </a:lnTo>
                  <a:lnTo>
                    <a:pt x="202" y="530"/>
                  </a:lnTo>
                  <a:lnTo>
                    <a:pt x="198" y="526"/>
                  </a:lnTo>
                  <a:lnTo>
                    <a:pt x="192" y="521"/>
                  </a:lnTo>
                  <a:lnTo>
                    <a:pt x="188" y="513"/>
                  </a:lnTo>
                  <a:lnTo>
                    <a:pt x="186" y="511"/>
                  </a:lnTo>
                  <a:lnTo>
                    <a:pt x="185" y="505"/>
                  </a:lnTo>
                  <a:lnTo>
                    <a:pt x="185" y="502"/>
                  </a:lnTo>
                  <a:lnTo>
                    <a:pt x="185" y="498"/>
                  </a:lnTo>
                  <a:lnTo>
                    <a:pt x="185" y="490"/>
                  </a:lnTo>
                  <a:lnTo>
                    <a:pt x="185" y="484"/>
                  </a:lnTo>
                  <a:lnTo>
                    <a:pt x="183" y="479"/>
                  </a:lnTo>
                  <a:lnTo>
                    <a:pt x="183" y="471"/>
                  </a:lnTo>
                  <a:lnTo>
                    <a:pt x="183" y="465"/>
                  </a:lnTo>
                  <a:lnTo>
                    <a:pt x="183" y="462"/>
                  </a:lnTo>
                  <a:lnTo>
                    <a:pt x="181" y="454"/>
                  </a:lnTo>
                  <a:lnTo>
                    <a:pt x="181" y="450"/>
                  </a:lnTo>
                  <a:lnTo>
                    <a:pt x="179" y="445"/>
                  </a:lnTo>
                  <a:lnTo>
                    <a:pt x="177" y="439"/>
                  </a:lnTo>
                  <a:lnTo>
                    <a:pt x="177" y="433"/>
                  </a:lnTo>
                  <a:lnTo>
                    <a:pt x="175" y="425"/>
                  </a:lnTo>
                  <a:lnTo>
                    <a:pt x="175" y="420"/>
                  </a:lnTo>
                  <a:lnTo>
                    <a:pt x="175" y="414"/>
                  </a:lnTo>
                  <a:lnTo>
                    <a:pt x="175" y="408"/>
                  </a:lnTo>
                  <a:lnTo>
                    <a:pt x="175" y="403"/>
                  </a:lnTo>
                  <a:lnTo>
                    <a:pt x="175" y="393"/>
                  </a:lnTo>
                  <a:lnTo>
                    <a:pt x="175" y="386"/>
                  </a:lnTo>
                  <a:lnTo>
                    <a:pt x="175" y="378"/>
                  </a:lnTo>
                  <a:lnTo>
                    <a:pt x="175" y="372"/>
                  </a:lnTo>
                  <a:lnTo>
                    <a:pt x="175" y="365"/>
                  </a:lnTo>
                  <a:lnTo>
                    <a:pt x="175" y="357"/>
                  </a:lnTo>
                  <a:lnTo>
                    <a:pt x="175" y="348"/>
                  </a:lnTo>
                  <a:lnTo>
                    <a:pt x="175" y="342"/>
                  </a:lnTo>
                  <a:lnTo>
                    <a:pt x="173" y="334"/>
                  </a:lnTo>
                  <a:lnTo>
                    <a:pt x="173" y="327"/>
                  </a:lnTo>
                  <a:lnTo>
                    <a:pt x="173" y="319"/>
                  </a:lnTo>
                  <a:lnTo>
                    <a:pt x="173" y="313"/>
                  </a:lnTo>
                  <a:lnTo>
                    <a:pt x="171" y="304"/>
                  </a:lnTo>
                  <a:lnTo>
                    <a:pt x="171" y="296"/>
                  </a:lnTo>
                  <a:lnTo>
                    <a:pt x="171" y="290"/>
                  </a:lnTo>
                  <a:lnTo>
                    <a:pt x="171" y="283"/>
                  </a:lnTo>
                  <a:lnTo>
                    <a:pt x="169" y="275"/>
                  </a:lnTo>
                  <a:lnTo>
                    <a:pt x="169" y="270"/>
                  </a:lnTo>
                  <a:lnTo>
                    <a:pt x="167" y="262"/>
                  </a:lnTo>
                  <a:lnTo>
                    <a:pt x="167" y="252"/>
                  </a:lnTo>
                  <a:lnTo>
                    <a:pt x="166" y="247"/>
                  </a:lnTo>
                  <a:lnTo>
                    <a:pt x="166" y="239"/>
                  </a:lnTo>
                  <a:lnTo>
                    <a:pt x="164" y="233"/>
                  </a:lnTo>
                  <a:lnTo>
                    <a:pt x="164" y="226"/>
                  </a:lnTo>
                  <a:lnTo>
                    <a:pt x="162" y="218"/>
                  </a:lnTo>
                  <a:lnTo>
                    <a:pt x="160" y="211"/>
                  </a:lnTo>
                  <a:lnTo>
                    <a:pt x="158" y="205"/>
                  </a:lnTo>
                  <a:lnTo>
                    <a:pt x="156" y="199"/>
                  </a:lnTo>
                  <a:lnTo>
                    <a:pt x="156" y="192"/>
                  </a:lnTo>
                  <a:lnTo>
                    <a:pt x="154" y="184"/>
                  </a:lnTo>
                  <a:lnTo>
                    <a:pt x="152" y="178"/>
                  </a:lnTo>
                  <a:lnTo>
                    <a:pt x="150" y="174"/>
                  </a:lnTo>
                  <a:lnTo>
                    <a:pt x="148" y="165"/>
                  </a:lnTo>
                  <a:lnTo>
                    <a:pt x="147" y="159"/>
                  </a:lnTo>
                  <a:lnTo>
                    <a:pt x="145" y="154"/>
                  </a:lnTo>
                  <a:lnTo>
                    <a:pt x="141" y="148"/>
                  </a:lnTo>
                  <a:lnTo>
                    <a:pt x="139" y="140"/>
                  </a:lnTo>
                  <a:lnTo>
                    <a:pt x="137" y="136"/>
                  </a:lnTo>
                  <a:lnTo>
                    <a:pt x="133" y="131"/>
                  </a:lnTo>
                  <a:lnTo>
                    <a:pt x="131" y="123"/>
                  </a:lnTo>
                  <a:lnTo>
                    <a:pt x="127" y="117"/>
                  </a:lnTo>
                  <a:lnTo>
                    <a:pt x="124" y="114"/>
                  </a:lnTo>
                  <a:lnTo>
                    <a:pt x="120" y="106"/>
                  </a:lnTo>
                  <a:lnTo>
                    <a:pt x="116" y="102"/>
                  </a:lnTo>
                  <a:lnTo>
                    <a:pt x="114" y="97"/>
                  </a:lnTo>
                  <a:lnTo>
                    <a:pt x="108" y="93"/>
                  </a:lnTo>
                  <a:lnTo>
                    <a:pt x="105" y="87"/>
                  </a:lnTo>
                  <a:lnTo>
                    <a:pt x="103" y="83"/>
                  </a:lnTo>
                  <a:lnTo>
                    <a:pt x="97" y="79"/>
                  </a:lnTo>
                  <a:lnTo>
                    <a:pt x="93" y="74"/>
                  </a:lnTo>
                  <a:lnTo>
                    <a:pt x="88" y="70"/>
                  </a:lnTo>
                  <a:lnTo>
                    <a:pt x="84" y="64"/>
                  </a:lnTo>
                  <a:lnTo>
                    <a:pt x="78" y="60"/>
                  </a:lnTo>
                  <a:lnTo>
                    <a:pt x="72" y="57"/>
                  </a:lnTo>
                  <a:lnTo>
                    <a:pt x="69" y="53"/>
                  </a:lnTo>
                  <a:lnTo>
                    <a:pt x="63" y="51"/>
                  </a:lnTo>
                  <a:lnTo>
                    <a:pt x="57" y="45"/>
                  </a:lnTo>
                  <a:lnTo>
                    <a:pt x="51" y="43"/>
                  </a:lnTo>
                  <a:lnTo>
                    <a:pt x="44" y="39"/>
                  </a:lnTo>
                  <a:lnTo>
                    <a:pt x="38" y="38"/>
                  </a:lnTo>
                  <a:lnTo>
                    <a:pt x="32" y="36"/>
                  </a:lnTo>
                  <a:lnTo>
                    <a:pt x="27" y="32"/>
                  </a:lnTo>
                  <a:lnTo>
                    <a:pt x="17" y="30"/>
                  </a:lnTo>
                  <a:lnTo>
                    <a:pt x="11" y="28"/>
                  </a:lnTo>
                  <a:lnTo>
                    <a:pt x="6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3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27" name="Freeform 89"/>
            <p:cNvSpPr>
              <a:spLocks/>
            </p:cNvSpPr>
            <p:nvPr/>
          </p:nvSpPr>
          <p:spPr bwMode="auto">
            <a:xfrm>
              <a:off x="4239" y="2488"/>
              <a:ext cx="151" cy="45"/>
            </a:xfrm>
            <a:custGeom>
              <a:avLst/>
              <a:gdLst/>
              <a:ahLst/>
              <a:cxnLst>
                <a:cxn ang="0">
                  <a:pos x="29" y="43"/>
                </a:cxn>
                <a:cxn ang="0">
                  <a:pos x="40" y="45"/>
                </a:cxn>
                <a:cxn ang="0">
                  <a:pos x="48" y="47"/>
                </a:cxn>
                <a:cxn ang="0">
                  <a:pos x="61" y="47"/>
                </a:cxn>
                <a:cxn ang="0">
                  <a:pos x="76" y="47"/>
                </a:cxn>
                <a:cxn ang="0">
                  <a:pos x="91" y="47"/>
                </a:cxn>
                <a:cxn ang="0">
                  <a:pos x="107" y="47"/>
                </a:cxn>
                <a:cxn ang="0">
                  <a:pos x="120" y="45"/>
                </a:cxn>
                <a:cxn ang="0">
                  <a:pos x="133" y="42"/>
                </a:cxn>
                <a:cxn ang="0">
                  <a:pos x="148" y="38"/>
                </a:cxn>
                <a:cxn ang="0">
                  <a:pos x="162" y="34"/>
                </a:cxn>
                <a:cxn ang="0">
                  <a:pos x="175" y="30"/>
                </a:cxn>
                <a:cxn ang="0">
                  <a:pos x="190" y="26"/>
                </a:cxn>
                <a:cxn ang="0">
                  <a:pos x="204" y="21"/>
                </a:cxn>
                <a:cxn ang="0">
                  <a:pos x="219" y="15"/>
                </a:cxn>
                <a:cxn ang="0">
                  <a:pos x="236" y="9"/>
                </a:cxn>
                <a:cxn ang="0">
                  <a:pos x="247" y="3"/>
                </a:cxn>
                <a:cxn ang="0">
                  <a:pos x="255" y="3"/>
                </a:cxn>
                <a:cxn ang="0">
                  <a:pos x="266" y="0"/>
                </a:cxn>
                <a:cxn ang="0">
                  <a:pos x="280" y="0"/>
                </a:cxn>
                <a:cxn ang="0">
                  <a:pos x="289" y="5"/>
                </a:cxn>
                <a:cxn ang="0">
                  <a:pos x="297" y="15"/>
                </a:cxn>
                <a:cxn ang="0">
                  <a:pos x="301" y="24"/>
                </a:cxn>
                <a:cxn ang="0">
                  <a:pos x="301" y="38"/>
                </a:cxn>
                <a:cxn ang="0">
                  <a:pos x="297" y="47"/>
                </a:cxn>
                <a:cxn ang="0">
                  <a:pos x="287" y="57"/>
                </a:cxn>
                <a:cxn ang="0">
                  <a:pos x="276" y="62"/>
                </a:cxn>
                <a:cxn ang="0">
                  <a:pos x="266" y="64"/>
                </a:cxn>
                <a:cxn ang="0">
                  <a:pos x="257" y="66"/>
                </a:cxn>
                <a:cxn ang="0">
                  <a:pos x="249" y="70"/>
                </a:cxn>
                <a:cxn ang="0">
                  <a:pos x="240" y="72"/>
                </a:cxn>
                <a:cxn ang="0">
                  <a:pos x="232" y="72"/>
                </a:cxn>
                <a:cxn ang="0">
                  <a:pos x="219" y="78"/>
                </a:cxn>
                <a:cxn ang="0">
                  <a:pos x="202" y="81"/>
                </a:cxn>
                <a:cxn ang="0">
                  <a:pos x="186" y="83"/>
                </a:cxn>
                <a:cxn ang="0">
                  <a:pos x="171" y="85"/>
                </a:cxn>
                <a:cxn ang="0">
                  <a:pos x="156" y="87"/>
                </a:cxn>
                <a:cxn ang="0">
                  <a:pos x="141" y="89"/>
                </a:cxn>
                <a:cxn ang="0">
                  <a:pos x="124" y="89"/>
                </a:cxn>
                <a:cxn ang="0">
                  <a:pos x="107" y="87"/>
                </a:cxn>
                <a:cxn ang="0">
                  <a:pos x="91" y="85"/>
                </a:cxn>
                <a:cxn ang="0">
                  <a:pos x="80" y="85"/>
                </a:cxn>
                <a:cxn ang="0">
                  <a:pos x="70" y="83"/>
                </a:cxn>
                <a:cxn ang="0">
                  <a:pos x="63" y="81"/>
                </a:cxn>
                <a:cxn ang="0">
                  <a:pos x="53" y="81"/>
                </a:cxn>
                <a:cxn ang="0">
                  <a:pos x="46" y="80"/>
                </a:cxn>
                <a:cxn ang="0">
                  <a:pos x="36" y="78"/>
                </a:cxn>
                <a:cxn ang="0">
                  <a:pos x="27" y="76"/>
                </a:cxn>
                <a:cxn ang="0">
                  <a:pos x="17" y="74"/>
                </a:cxn>
                <a:cxn ang="0">
                  <a:pos x="6" y="70"/>
                </a:cxn>
                <a:cxn ang="0">
                  <a:pos x="0" y="61"/>
                </a:cxn>
                <a:cxn ang="0">
                  <a:pos x="2" y="47"/>
                </a:cxn>
                <a:cxn ang="0">
                  <a:pos x="12" y="42"/>
                </a:cxn>
                <a:cxn ang="0">
                  <a:pos x="19" y="42"/>
                </a:cxn>
              </a:cxnLst>
              <a:rect l="0" t="0" r="r" b="b"/>
              <a:pathLst>
                <a:path w="302" h="89">
                  <a:moveTo>
                    <a:pt x="19" y="42"/>
                  </a:moveTo>
                  <a:lnTo>
                    <a:pt x="29" y="43"/>
                  </a:lnTo>
                  <a:lnTo>
                    <a:pt x="36" y="45"/>
                  </a:lnTo>
                  <a:lnTo>
                    <a:pt x="40" y="45"/>
                  </a:lnTo>
                  <a:lnTo>
                    <a:pt x="46" y="47"/>
                  </a:lnTo>
                  <a:lnTo>
                    <a:pt x="48" y="47"/>
                  </a:lnTo>
                  <a:lnTo>
                    <a:pt x="53" y="47"/>
                  </a:lnTo>
                  <a:lnTo>
                    <a:pt x="61" y="47"/>
                  </a:lnTo>
                  <a:lnTo>
                    <a:pt x="69" y="47"/>
                  </a:lnTo>
                  <a:lnTo>
                    <a:pt x="76" y="47"/>
                  </a:lnTo>
                  <a:lnTo>
                    <a:pt x="84" y="47"/>
                  </a:lnTo>
                  <a:lnTo>
                    <a:pt x="91" y="47"/>
                  </a:lnTo>
                  <a:lnTo>
                    <a:pt x="97" y="47"/>
                  </a:lnTo>
                  <a:lnTo>
                    <a:pt x="107" y="47"/>
                  </a:lnTo>
                  <a:lnTo>
                    <a:pt x="112" y="47"/>
                  </a:lnTo>
                  <a:lnTo>
                    <a:pt x="120" y="45"/>
                  </a:lnTo>
                  <a:lnTo>
                    <a:pt x="126" y="43"/>
                  </a:lnTo>
                  <a:lnTo>
                    <a:pt x="133" y="42"/>
                  </a:lnTo>
                  <a:lnTo>
                    <a:pt x="141" y="42"/>
                  </a:lnTo>
                  <a:lnTo>
                    <a:pt x="148" y="38"/>
                  </a:lnTo>
                  <a:lnTo>
                    <a:pt x="154" y="38"/>
                  </a:lnTo>
                  <a:lnTo>
                    <a:pt x="162" y="34"/>
                  </a:lnTo>
                  <a:lnTo>
                    <a:pt x="167" y="32"/>
                  </a:lnTo>
                  <a:lnTo>
                    <a:pt x="175" y="30"/>
                  </a:lnTo>
                  <a:lnTo>
                    <a:pt x="183" y="28"/>
                  </a:lnTo>
                  <a:lnTo>
                    <a:pt x="190" y="26"/>
                  </a:lnTo>
                  <a:lnTo>
                    <a:pt x="198" y="22"/>
                  </a:lnTo>
                  <a:lnTo>
                    <a:pt x="204" y="21"/>
                  </a:lnTo>
                  <a:lnTo>
                    <a:pt x="211" y="17"/>
                  </a:lnTo>
                  <a:lnTo>
                    <a:pt x="219" y="15"/>
                  </a:lnTo>
                  <a:lnTo>
                    <a:pt x="228" y="11"/>
                  </a:lnTo>
                  <a:lnTo>
                    <a:pt x="236" y="9"/>
                  </a:lnTo>
                  <a:lnTo>
                    <a:pt x="244" y="5"/>
                  </a:lnTo>
                  <a:lnTo>
                    <a:pt x="247" y="3"/>
                  </a:lnTo>
                  <a:lnTo>
                    <a:pt x="251" y="3"/>
                  </a:lnTo>
                  <a:lnTo>
                    <a:pt x="255" y="3"/>
                  </a:lnTo>
                  <a:lnTo>
                    <a:pt x="261" y="2"/>
                  </a:lnTo>
                  <a:lnTo>
                    <a:pt x="266" y="0"/>
                  </a:lnTo>
                  <a:lnTo>
                    <a:pt x="274" y="0"/>
                  </a:lnTo>
                  <a:lnTo>
                    <a:pt x="280" y="0"/>
                  </a:lnTo>
                  <a:lnTo>
                    <a:pt x="285" y="3"/>
                  </a:lnTo>
                  <a:lnTo>
                    <a:pt x="289" y="5"/>
                  </a:lnTo>
                  <a:lnTo>
                    <a:pt x="295" y="11"/>
                  </a:lnTo>
                  <a:lnTo>
                    <a:pt x="297" y="15"/>
                  </a:lnTo>
                  <a:lnTo>
                    <a:pt x="301" y="21"/>
                  </a:lnTo>
                  <a:lnTo>
                    <a:pt x="301" y="24"/>
                  </a:lnTo>
                  <a:lnTo>
                    <a:pt x="302" y="30"/>
                  </a:lnTo>
                  <a:lnTo>
                    <a:pt x="301" y="38"/>
                  </a:lnTo>
                  <a:lnTo>
                    <a:pt x="299" y="43"/>
                  </a:lnTo>
                  <a:lnTo>
                    <a:pt x="297" y="47"/>
                  </a:lnTo>
                  <a:lnTo>
                    <a:pt x="293" y="53"/>
                  </a:lnTo>
                  <a:lnTo>
                    <a:pt x="287" y="57"/>
                  </a:lnTo>
                  <a:lnTo>
                    <a:pt x="282" y="61"/>
                  </a:lnTo>
                  <a:lnTo>
                    <a:pt x="276" y="62"/>
                  </a:lnTo>
                  <a:lnTo>
                    <a:pt x="272" y="64"/>
                  </a:lnTo>
                  <a:lnTo>
                    <a:pt x="266" y="64"/>
                  </a:lnTo>
                  <a:lnTo>
                    <a:pt x="263" y="64"/>
                  </a:lnTo>
                  <a:lnTo>
                    <a:pt x="257" y="66"/>
                  </a:lnTo>
                  <a:lnTo>
                    <a:pt x="253" y="68"/>
                  </a:lnTo>
                  <a:lnTo>
                    <a:pt x="249" y="70"/>
                  </a:lnTo>
                  <a:lnTo>
                    <a:pt x="245" y="72"/>
                  </a:lnTo>
                  <a:lnTo>
                    <a:pt x="240" y="72"/>
                  </a:lnTo>
                  <a:lnTo>
                    <a:pt x="236" y="72"/>
                  </a:lnTo>
                  <a:lnTo>
                    <a:pt x="232" y="72"/>
                  </a:lnTo>
                  <a:lnTo>
                    <a:pt x="228" y="74"/>
                  </a:lnTo>
                  <a:lnTo>
                    <a:pt x="219" y="78"/>
                  </a:lnTo>
                  <a:lnTo>
                    <a:pt x="211" y="80"/>
                  </a:lnTo>
                  <a:lnTo>
                    <a:pt x="202" y="81"/>
                  </a:lnTo>
                  <a:lnTo>
                    <a:pt x="194" y="81"/>
                  </a:lnTo>
                  <a:lnTo>
                    <a:pt x="186" y="83"/>
                  </a:lnTo>
                  <a:lnTo>
                    <a:pt x="179" y="85"/>
                  </a:lnTo>
                  <a:lnTo>
                    <a:pt x="171" y="85"/>
                  </a:lnTo>
                  <a:lnTo>
                    <a:pt x="164" y="87"/>
                  </a:lnTo>
                  <a:lnTo>
                    <a:pt x="156" y="87"/>
                  </a:lnTo>
                  <a:lnTo>
                    <a:pt x="148" y="89"/>
                  </a:lnTo>
                  <a:lnTo>
                    <a:pt x="141" y="89"/>
                  </a:lnTo>
                  <a:lnTo>
                    <a:pt x="131" y="89"/>
                  </a:lnTo>
                  <a:lnTo>
                    <a:pt x="124" y="89"/>
                  </a:lnTo>
                  <a:lnTo>
                    <a:pt x="116" y="89"/>
                  </a:lnTo>
                  <a:lnTo>
                    <a:pt x="107" y="87"/>
                  </a:lnTo>
                  <a:lnTo>
                    <a:pt x="99" y="87"/>
                  </a:lnTo>
                  <a:lnTo>
                    <a:pt x="91" y="85"/>
                  </a:lnTo>
                  <a:lnTo>
                    <a:pt x="84" y="85"/>
                  </a:lnTo>
                  <a:lnTo>
                    <a:pt x="80" y="85"/>
                  </a:lnTo>
                  <a:lnTo>
                    <a:pt x="74" y="83"/>
                  </a:lnTo>
                  <a:lnTo>
                    <a:pt x="70" y="83"/>
                  </a:lnTo>
                  <a:lnTo>
                    <a:pt x="67" y="83"/>
                  </a:lnTo>
                  <a:lnTo>
                    <a:pt x="63" y="81"/>
                  </a:lnTo>
                  <a:lnTo>
                    <a:pt x="57" y="81"/>
                  </a:lnTo>
                  <a:lnTo>
                    <a:pt x="53" y="81"/>
                  </a:lnTo>
                  <a:lnTo>
                    <a:pt x="50" y="81"/>
                  </a:lnTo>
                  <a:lnTo>
                    <a:pt x="46" y="80"/>
                  </a:lnTo>
                  <a:lnTo>
                    <a:pt x="40" y="80"/>
                  </a:lnTo>
                  <a:lnTo>
                    <a:pt x="36" y="78"/>
                  </a:lnTo>
                  <a:lnTo>
                    <a:pt x="31" y="78"/>
                  </a:lnTo>
                  <a:lnTo>
                    <a:pt x="27" y="76"/>
                  </a:lnTo>
                  <a:lnTo>
                    <a:pt x="21" y="76"/>
                  </a:lnTo>
                  <a:lnTo>
                    <a:pt x="17" y="74"/>
                  </a:lnTo>
                  <a:lnTo>
                    <a:pt x="13" y="74"/>
                  </a:lnTo>
                  <a:lnTo>
                    <a:pt x="6" y="70"/>
                  </a:lnTo>
                  <a:lnTo>
                    <a:pt x="2" y="66"/>
                  </a:lnTo>
                  <a:lnTo>
                    <a:pt x="0" y="61"/>
                  </a:lnTo>
                  <a:lnTo>
                    <a:pt x="2" y="55"/>
                  </a:lnTo>
                  <a:lnTo>
                    <a:pt x="2" y="47"/>
                  </a:lnTo>
                  <a:lnTo>
                    <a:pt x="8" y="45"/>
                  </a:lnTo>
                  <a:lnTo>
                    <a:pt x="12" y="42"/>
                  </a:lnTo>
                  <a:lnTo>
                    <a:pt x="19" y="42"/>
                  </a:lnTo>
                  <a:lnTo>
                    <a:pt x="19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28" name="Freeform 90"/>
            <p:cNvSpPr>
              <a:spLocks/>
            </p:cNvSpPr>
            <p:nvPr/>
          </p:nvSpPr>
          <p:spPr bwMode="auto">
            <a:xfrm>
              <a:off x="4260" y="2303"/>
              <a:ext cx="62" cy="103"/>
            </a:xfrm>
            <a:custGeom>
              <a:avLst/>
              <a:gdLst/>
              <a:ahLst/>
              <a:cxnLst>
                <a:cxn ang="0">
                  <a:pos x="97" y="26"/>
                </a:cxn>
                <a:cxn ang="0">
                  <a:pos x="89" y="26"/>
                </a:cxn>
                <a:cxn ang="0">
                  <a:pos x="78" y="34"/>
                </a:cxn>
                <a:cxn ang="0">
                  <a:pos x="65" y="45"/>
                </a:cxn>
                <a:cxn ang="0">
                  <a:pos x="57" y="59"/>
                </a:cxn>
                <a:cxn ang="0">
                  <a:pos x="53" y="68"/>
                </a:cxn>
                <a:cxn ang="0">
                  <a:pos x="49" y="76"/>
                </a:cxn>
                <a:cxn ang="0">
                  <a:pos x="47" y="85"/>
                </a:cxn>
                <a:cxn ang="0">
                  <a:pos x="47" y="95"/>
                </a:cxn>
                <a:cxn ang="0">
                  <a:pos x="47" y="104"/>
                </a:cxn>
                <a:cxn ang="0">
                  <a:pos x="49" y="116"/>
                </a:cxn>
                <a:cxn ang="0">
                  <a:pos x="59" y="131"/>
                </a:cxn>
                <a:cxn ang="0">
                  <a:pos x="74" y="141"/>
                </a:cxn>
                <a:cxn ang="0">
                  <a:pos x="89" y="148"/>
                </a:cxn>
                <a:cxn ang="0">
                  <a:pos x="103" y="152"/>
                </a:cxn>
                <a:cxn ang="0">
                  <a:pos x="112" y="158"/>
                </a:cxn>
                <a:cxn ang="0">
                  <a:pos x="118" y="165"/>
                </a:cxn>
                <a:cxn ang="0">
                  <a:pos x="122" y="175"/>
                </a:cxn>
                <a:cxn ang="0">
                  <a:pos x="122" y="184"/>
                </a:cxn>
                <a:cxn ang="0">
                  <a:pos x="116" y="192"/>
                </a:cxn>
                <a:cxn ang="0">
                  <a:pos x="108" y="200"/>
                </a:cxn>
                <a:cxn ang="0">
                  <a:pos x="99" y="201"/>
                </a:cxn>
                <a:cxn ang="0">
                  <a:pos x="86" y="203"/>
                </a:cxn>
                <a:cxn ang="0">
                  <a:pos x="72" y="201"/>
                </a:cxn>
                <a:cxn ang="0">
                  <a:pos x="57" y="200"/>
                </a:cxn>
                <a:cxn ang="0">
                  <a:pos x="47" y="198"/>
                </a:cxn>
                <a:cxn ang="0">
                  <a:pos x="38" y="192"/>
                </a:cxn>
                <a:cxn ang="0">
                  <a:pos x="28" y="186"/>
                </a:cxn>
                <a:cxn ang="0">
                  <a:pos x="17" y="179"/>
                </a:cxn>
                <a:cxn ang="0">
                  <a:pos x="6" y="165"/>
                </a:cxn>
                <a:cxn ang="0">
                  <a:pos x="2" y="152"/>
                </a:cxn>
                <a:cxn ang="0">
                  <a:pos x="2" y="144"/>
                </a:cxn>
                <a:cxn ang="0">
                  <a:pos x="0" y="135"/>
                </a:cxn>
                <a:cxn ang="0">
                  <a:pos x="0" y="125"/>
                </a:cxn>
                <a:cxn ang="0">
                  <a:pos x="0" y="116"/>
                </a:cxn>
                <a:cxn ang="0">
                  <a:pos x="2" y="106"/>
                </a:cxn>
                <a:cxn ang="0">
                  <a:pos x="4" y="97"/>
                </a:cxn>
                <a:cxn ang="0">
                  <a:pos x="6" y="87"/>
                </a:cxn>
                <a:cxn ang="0">
                  <a:pos x="11" y="78"/>
                </a:cxn>
                <a:cxn ang="0">
                  <a:pos x="15" y="70"/>
                </a:cxn>
                <a:cxn ang="0">
                  <a:pos x="21" y="61"/>
                </a:cxn>
                <a:cxn ang="0">
                  <a:pos x="25" y="51"/>
                </a:cxn>
                <a:cxn ang="0">
                  <a:pos x="34" y="38"/>
                </a:cxn>
                <a:cxn ang="0">
                  <a:pos x="47" y="25"/>
                </a:cxn>
                <a:cxn ang="0">
                  <a:pos x="63" y="11"/>
                </a:cxn>
                <a:cxn ang="0">
                  <a:pos x="78" y="4"/>
                </a:cxn>
                <a:cxn ang="0">
                  <a:pos x="93" y="0"/>
                </a:cxn>
                <a:cxn ang="0">
                  <a:pos x="106" y="0"/>
                </a:cxn>
                <a:cxn ang="0">
                  <a:pos x="114" y="7"/>
                </a:cxn>
                <a:cxn ang="0">
                  <a:pos x="114" y="17"/>
                </a:cxn>
                <a:cxn ang="0">
                  <a:pos x="106" y="26"/>
                </a:cxn>
                <a:cxn ang="0">
                  <a:pos x="101" y="26"/>
                </a:cxn>
              </a:cxnLst>
              <a:rect l="0" t="0" r="r" b="b"/>
              <a:pathLst>
                <a:path w="124" h="205">
                  <a:moveTo>
                    <a:pt x="101" y="26"/>
                  </a:moveTo>
                  <a:lnTo>
                    <a:pt x="97" y="26"/>
                  </a:lnTo>
                  <a:lnTo>
                    <a:pt x="91" y="26"/>
                  </a:lnTo>
                  <a:lnTo>
                    <a:pt x="89" y="26"/>
                  </a:lnTo>
                  <a:lnTo>
                    <a:pt x="86" y="30"/>
                  </a:lnTo>
                  <a:lnTo>
                    <a:pt x="78" y="34"/>
                  </a:lnTo>
                  <a:lnTo>
                    <a:pt x="72" y="40"/>
                  </a:lnTo>
                  <a:lnTo>
                    <a:pt x="65" y="45"/>
                  </a:lnTo>
                  <a:lnTo>
                    <a:pt x="59" y="53"/>
                  </a:lnTo>
                  <a:lnTo>
                    <a:pt x="57" y="59"/>
                  </a:lnTo>
                  <a:lnTo>
                    <a:pt x="55" y="63"/>
                  </a:lnTo>
                  <a:lnTo>
                    <a:pt x="53" y="68"/>
                  </a:lnTo>
                  <a:lnTo>
                    <a:pt x="51" y="72"/>
                  </a:lnTo>
                  <a:lnTo>
                    <a:pt x="49" y="76"/>
                  </a:lnTo>
                  <a:lnTo>
                    <a:pt x="47" y="80"/>
                  </a:lnTo>
                  <a:lnTo>
                    <a:pt x="47" y="85"/>
                  </a:lnTo>
                  <a:lnTo>
                    <a:pt x="47" y="89"/>
                  </a:lnTo>
                  <a:lnTo>
                    <a:pt x="47" y="95"/>
                  </a:lnTo>
                  <a:lnTo>
                    <a:pt x="47" y="99"/>
                  </a:lnTo>
                  <a:lnTo>
                    <a:pt x="47" y="104"/>
                  </a:lnTo>
                  <a:lnTo>
                    <a:pt x="47" y="108"/>
                  </a:lnTo>
                  <a:lnTo>
                    <a:pt x="49" y="116"/>
                  </a:lnTo>
                  <a:lnTo>
                    <a:pt x="55" y="123"/>
                  </a:lnTo>
                  <a:lnTo>
                    <a:pt x="59" y="131"/>
                  </a:lnTo>
                  <a:lnTo>
                    <a:pt x="66" y="137"/>
                  </a:lnTo>
                  <a:lnTo>
                    <a:pt x="74" y="141"/>
                  </a:lnTo>
                  <a:lnTo>
                    <a:pt x="82" y="146"/>
                  </a:lnTo>
                  <a:lnTo>
                    <a:pt x="89" y="148"/>
                  </a:lnTo>
                  <a:lnTo>
                    <a:pt x="99" y="152"/>
                  </a:lnTo>
                  <a:lnTo>
                    <a:pt x="103" y="152"/>
                  </a:lnTo>
                  <a:lnTo>
                    <a:pt x="108" y="156"/>
                  </a:lnTo>
                  <a:lnTo>
                    <a:pt x="112" y="158"/>
                  </a:lnTo>
                  <a:lnTo>
                    <a:pt x="116" y="163"/>
                  </a:lnTo>
                  <a:lnTo>
                    <a:pt x="118" y="165"/>
                  </a:lnTo>
                  <a:lnTo>
                    <a:pt x="122" y="171"/>
                  </a:lnTo>
                  <a:lnTo>
                    <a:pt x="122" y="175"/>
                  </a:lnTo>
                  <a:lnTo>
                    <a:pt x="124" y="181"/>
                  </a:lnTo>
                  <a:lnTo>
                    <a:pt x="122" y="184"/>
                  </a:lnTo>
                  <a:lnTo>
                    <a:pt x="120" y="188"/>
                  </a:lnTo>
                  <a:lnTo>
                    <a:pt x="116" y="192"/>
                  </a:lnTo>
                  <a:lnTo>
                    <a:pt x="114" y="196"/>
                  </a:lnTo>
                  <a:lnTo>
                    <a:pt x="108" y="200"/>
                  </a:lnTo>
                  <a:lnTo>
                    <a:pt x="106" y="200"/>
                  </a:lnTo>
                  <a:lnTo>
                    <a:pt x="99" y="201"/>
                  </a:lnTo>
                  <a:lnTo>
                    <a:pt x="95" y="205"/>
                  </a:lnTo>
                  <a:lnTo>
                    <a:pt x="86" y="203"/>
                  </a:lnTo>
                  <a:lnTo>
                    <a:pt x="78" y="203"/>
                  </a:lnTo>
                  <a:lnTo>
                    <a:pt x="72" y="201"/>
                  </a:lnTo>
                  <a:lnTo>
                    <a:pt x="65" y="201"/>
                  </a:lnTo>
                  <a:lnTo>
                    <a:pt x="57" y="200"/>
                  </a:lnTo>
                  <a:lnTo>
                    <a:pt x="53" y="200"/>
                  </a:lnTo>
                  <a:lnTo>
                    <a:pt x="47" y="198"/>
                  </a:lnTo>
                  <a:lnTo>
                    <a:pt x="42" y="194"/>
                  </a:lnTo>
                  <a:lnTo>
                    <a:pt x="38" y="192"/>
                  </a:lnTo>
                  <a:lnTo>
                    <a:pt x="32" y="190"/>
                  </a:lnTo>
                  <a:lnTo>
                    <a:pt x="28" y="186"/>
                  </a:lnTo>
                  <a:lnTo>
                    <a:pt x="25" y="184"/>
                  </a:lnTo>
                  <a:lnTo>
                    <a:pt x="17" y="179"/>
                  </a:lnTo>
                  <a:lnTo>
                    <a:pt x="11" y="173"/>
                  </a:lnTo>
                  <a:lnTo>
                    <a:pt x="6" y="165"/>
                  </a:lnTo>
                  <a:lnTo>
                    <a:pt x="4" y="156"/>
                  </a:lnTo>
                  <a:lnTo>
                    <a:pt x="2" y="152"/>
                  </a:lnTo>
                  <a:lnTo>
                    <a:pt x="2" y="148"/>
                  </a:lnTo>
                  <a:lnTo>
                    <a:pt x="2" y="144"/>
                  </a:lnTo>
                  <a:lnTo>
                    <a:pt x="2" y="139"/>
                  </a:lnTo>
                  <a:lnTo>
                    <a:pt x="0" y="135"/>
                  </a:lnTo>
                  <a:lnTo>
                    <a:pt x="0" y="131"/>
                  </a:lnTo>
                  <a:lnTo>
                    <a:pt x="0" y="125"/>
                  </a:lnTo>
                  <a:lnTo>
                    <a:pt x="0" y="122"/>
                  </a:lnTo>
                  <a:lnTo>
                    <a:pt x="0" y="116"/>
                  </a:lnTo>
                  <a:lnTo>
                    <a:pt x="2" y="112"/>
                  </a:lnTo>
                  <a:lnTo>
                    <a:pt x="2" y="106"/>
                  </a:lnTo>
                  <a:lnTo>
                    <a:pt x="4" y="103"/>
                  </a:lnTo>
                  <a:lnTo>
                    <a:pt x="4" y="97"/>
                  </a:lnTo>
                  <a:lnTo>
                    <a:pt x="6" y="93"/>
                  </a:lnTo>
                  <a:lnTo>
                    <a:pt x="6" y="87"/>
                  </a:lnTo>
                  <a:lnTo>
                    <a:pt x="9" y="84"/>
                  </a:lnTo>
                  <a:lnTo>
                    <a:pt x="11" y="78"/>
                  </a:lnTo>
                  <a:lnTo>
                    <a:pt x="11" y="74"/>
                  </a:lnTo>
                  <a:lnTo>
                    <a:pt x="15" y="70"/>
                  </a:lnTo>
                  <a:lnTo>
                    <a:pt x="17" y="65"/>
                  </a:lnTo>
                  <a:lnTo>
                    <a:pt x="21" y="61"/>
                  </a:lnTo>
                  <a:lnTo>
                    <a:pt x="21" y="55"/>
                  </a:lnTo>
                  <a:lnTo>
                    <a:pt x="25" y="51"/>
                  </a:lnTo>
                  <a:lnTo>
                    <a:pt x="28" y="45"/>
                  </a:lnTo>
                  <a:lnTo>
                    <a:pt x="34" y="38"/>
                  </a:lnTo>
                  <a:lnTo>
                    <a:pt x="42" y="32"/>
                  </a:lnTo>
                  <a:lnTo>
                    <a:pt x="47" y="25"/>
                  </a:lnTo>
                  <a:lnTo>
                    <a:pt x="55" y="17"/>
                  </a:lnTo>
                  <a:lnTo>
                    <a:pt x="63" y="11"/>
                  </a:lnTo>
                  <a:lnTo>
                    <a:pt x="70" y="9"/>
                  </a:lnTo>
                  <a:lnTo>
                    <a:pt x="78" y="4"/>
                  </a:lnTo>
                  <a:lnTo>
                    <a:pt x="86" y="0"/>
                  </a:lnTo>
                  <a:lnTo>
                    <a:pt x="93" y="0"/>
                  </a:lnTo>
                  <a:lnTo>
                    <a:pt x="101" y="0"/>
                  </a:lnTo>
                  <a:lnTo>
                    <a:pt x="106" y="0"/>
                  </a:lnTo>
                  <a:lnTo>
                    <a:pt x="110" y="4"/>
                  </a:lnTo>
                  <a:lnTo>
                    <a:pt x="114" y="7"/>
                  </a:lnTo>
                  <a:lnTo>
                    <a:pt x="116" y="13"/>
                  </a:lnTo>
                  <a:lnTo>
                    <a:pt x="114" y="17"/>
                  </a:lnTo>
                  <a:lnTo>
                    <a:pt x="110" y="23"/>
                  </a:lnTo>
                  <a:lnTo>
                    <a:pt x="106" y="26"/>
                  </a:lnTo>
                  <a:lnTo>
                    <a:pt x="101" y="26"/>
                  </a:lnTo>
                  <a:lnTo>
                    <a:pt x="101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29" name="Freeform 91"/>
            <p:cNvSpPr>
              <a:spLocks/>
            </p:cNvSpPr>
            <p:nvPr/>
          </p:nvSpPr>
          <p:spPr bwMode="auto">
            <a:xfrm>
              <a:off x="4295" y="2304"/>
              <a:ext cx="53" cy="95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48" y="7"/>
                </a:cxn>
                <a:cxn ang="0">
                  <a:pos x="63" y="15"/>
                </a:cxn>
                <a:cxn ang="0">
                  <a:pos x="74" y="23"/>
                </a:cxn>
                <a:cxn ang="0">
                  <a:pos x="84" y="32"/>
                </a:cxn>
                <a:cxn ang="0">
                  <a:pos x="93" y="42"/>
                </a:cxn>
                <a:cxn ang="0">
                  <a:pos x="99" y="53"/>
                </a:cxn>
                <a:cxn ang="0">
                  <a:pos x="105" y="66"/>
                </a:cxn>
                <a:cxn ang="0">
                  <a:pos x="107" y="80"/>
                </a:cxn>
                <a:cxn ang="0">
                  <a:pos x="107" y="93"/>
                </a:cxn>
                <a:cxn ang="0">
                  <a:pos x="105" y="106"/>
                </a:cxn>
                <a:cxn ang="0">
                  <a:pos x="101" y="120"/>
                </a:cxn>
                <a:cxn ang="0">
                  <a:pos x="95" y="135"/>
                </a:cxn>
                <a:cxn ang="0">
                  <a:pos x="86" y="148"/>
                </a:cxn>
                <a:cxn ang="0">
                  <a:pos x="74" y="163"/>
                </a:cxn>
                <a:cxn ang="0">
                  <a:pos x="61" y="175"/>
                </a:cxn>
                <a:cxn ang="0">
                  <a:pos x="48" y="184"/>
                </a:cxn>
                <a:cxn ang="0">
                  <a:pos x="36" y="188"/>
                </a:cxn>
                <a:cxn ang="0">
                  <a:pos x="27" y="186"/>
                </a:cxn>
                <a:cxn ang="0">
                  <a:pos x="17" y="180"/>
                </a:cxn>
                <a:cxn ang="0">
                  <a:pos x="12" y="173"/>
                </a:cxn>
                <a:cxn ang="0">
                  <a:pos x="6" y="163"/>
                </a:cxn>
                <a:cxn ang="0">
                  <a:pos x="6" y="154"/>
                </a:cxn>
                <a:cxn ang="0">
                  <a:pos x="12" y="144"/>
                </a:cxn>
                <a:cxn ang="0">
                  <a:pos x="21" y="135"/>
                </a:cxn>
                <a:cxn ang="0">
                  <a:pos x="31" y="127"/>
                </a:cxn>
                <a:cxn ang="0">
                  <a:pos x="40" y="120"/>
                </a:cxn>
                <a:cxn ang="0">
                  <a:pos x="50" y="112"/>
                </a:cxn>
                <a:cxn ang="0">
                  <a:pos x="55" y="101"/>
                </a:cxn>
                <a:cxn ang="0">
                  <a:pos x="59" y="89"/>
                </a:cxn>
                <a:cxn ang="0">
                  <a:pos x="59" y="80"/>
                </a:cxn>
                <a:cxn ang="0">
                  <a:pos x="55" y="68"/>
                </a:cxn>
                <a:cxn ang="0">
                  <a:pos x="52" y="59"/>
                </a:cxn>
                <a:cxn ang="0">
                  <a:pos x="44" y="51"/>
                </a:cxn>
                <a:cxn ang="0">
                  <a:pos x="38" y="42"/>
                </a:cxn>
                <a:cxn ang="0">
                  <a:pos x="29" y="32"/>
                </a:cxn>
                <a:cxn ang="0">
                  <a:pos x="19" y="24"/>
                </a:cxn>
                <a:cxn ang="0">
                  <a:pos x="12" y="17"/>
                </a:cxn>
                <a:cxn ang="0">
                  <a:pos x="2" y="9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7" y="2"/>
                </a:cxn>
                <a:cxn ang="0">
                  <a:pos x="25" y="4"/>
                </a:cxn>
              </a:cxnLst>
              <a:rect l="0" t="0" r="r" b="b"/>
              <a:pathLst>
                <a:path w="107" h="190">
                  <a:moveTo>
                    <a:pt x="25" y="4"/>
                  </a:moveTo>
                  <a:lnTo>
                    <a:pt x="33" y="4"/>
                  </a:lnTo>
                  <a:lnTo>
                    <a:pt x="40" y="7"/>
                  </a:lnTo>
                  <a:lnTo>
                    <a:pt x="48" y="7"/>
                  </a:lnTo>
                  <a:lnTo>
                    <a:pt x="55" y="11"/>
                  </a:lnTo>
                  <a:lnTo>
                    <a:pt x="63" y="15"/>
                  </a:lnTo>
                  <a:lnTo>
                    <a:pt x="69" y="17"/>
                  </a:lnTo>
                  <a:lnTo>
                    <a:pt x="74" y="23"/>
                  </a:lnTo>
                  <a:lnTo>
                    <a:pt x="80" y="26"/>
                  </a:lnTo>
                  <a:lnTo>
                    <a:pt x="84" y="32"/>
                  </a:lnTo>
                  <a:lnTo>
                    <a:pt x="90" y="36"/>
                  </a:lnTo>
                  <a:lnTo>
                    <a:pt x="93" y="42"/>
                  </a:lnTo>
                  <a:lnTo>
                    <a:pt x="97" y="49"/>
                  </a:lnTo>
                  <a:lnTo>
                    <a:pt x="99" y="53"/>
                  </a:lnTo>
                  <a:lnTo>
                    <a:pt x="103" y="59"/>
                  </a:lnTo>
                  <a:lnTo>
                    <a:pt x="105" y="66"/>
                  </a:lnTo>
                  <a:lnTo>
                    <a:pt x="107" y="74"/>
                  </a:lnTo>
                  <a:lnTo>
                    <a:pt x="107" y="80"/>
                  </a:lnTo>
                  <a:lnTo>
                    <a:pt x="107" y="85"/>
                  </a:lnTo>
                  <a:lnTo>
                    <a:pt x="107" y="93"/>
                  </a:lnTo>
                  <a:lnTo>
                    <a:pt x="107" y="101"/>
                  </a:lnTo>
                  <a:lnTo>
                    <a:pt x="105" y="106"/>
                  </a:lnTo>
                  <a:lnTo>
                    <a:pt x="103" y="114"/>
                  </a:lnTo>
                  <a:lnTo>
                    <a:pt x="101" y="120"/>
                  </a:lnTo>
                  <a:lnTo>
                    <a:pt x="99" y="129"/>
                  </a:lnTo>
                  <a:lnTo>
                    <a:pt x="95" y="135"/>
                  </a:lnTo>
                  <a:lnTo>
                    <a:pt x="90" y="142"/>
                  </a:lnTo>
                  <a:lnTo>
                    <a:pt x="86" y="148"/>
                  </a:lnTo>
                  <a:lnTo>
                    <a:pt x="80" y="156"/>
                  </a:lnTo>
                  <a:lnTo>
                    <a:pt x="74" y="163"/>
                  </a:lnTo>
                  <a:lnTo>
                    <a:pt x="69" y="169"/>
                  </a:lnTo>
                  <a:lnTo>
                    <a:pt x="61" y="175"/>
                  </a:lnTo>
                  <a:lnTo>
                    <a:pt x="55" y="182"/>
                  </a:lnTo>
                  <a:lnTo>
                    <a:pt x="48" y="184"/>
                  </a:lnTo>
                  <a:lnTo>
                    <a:pt x="42" y="188"/>
                  </a:lnTo>
                  <a:lnTo>
                    <a:pt x="36" y="188"/>
                  </a:lnTo>
                  <a:lnTo>
                    <a:pt x="31" y="190"/>
                  </a:lnTo>
                  <a:lnTo>
                    <a:pt x="27" y="186"/>
                  </a:lnTo>
                  <a:lnTo>
                    <a:pt x="21" y="184"/>
                  </a:lnTo>
                  <a:lnTo>
                    <a:pt x="17" y="180"/>
                  </a:lnTo>
                  <a:lnTo>
                    <a:pt x="14" y="179"/>
                  </a:lnTo>
                  <a:lnTo>
                    <a:pt x="12" y="173"/>
                  </a:lnTo>
                  <a:lnTo>
                    <a:pt x="8" y="169"/>
                  </a:lnTo>
                  <a:lnTo>
                    <a:pt x="6" y="163"/>
                  </a:lnTo>
                  <a:lnTo>
                    <a:pt x="6" y="159"/>
                  </a:lnTo>
                  <a:lnTo>
                    <a:pt x="6" y="154"/>
                  </a:lnTo>
                  <a:lnTo>
                    <a:pt x="10" y="148"/>
                  </a:lnTo>
                  <a:lnTo>
                    <a:pt x="12" y="144"/>
                  </a:lnTo>
                  <a:lnTo>
                    <a:pt x="17" y="139"/>
                  </a:lnTo>
                  <a:lnTo>
                    <a:pt x="21" y="135"/>
                  </a:lnTo>
                  <a:lnTo>
                    <a:pt x="27" y="131"/>
                  </a:lnTo>
                  <a:lnTo>
                    <a:pt x="31" y="127"/>
                  </a:lnTo>
                  <a:lnTo>
                    <a:pt x="36" y="123"/>
                  </a:lnTo>
                  <a:lnTo>
                    <a:pt x="40" y="120"/>
                  </a:lnTo>
                  <a:lnTo>
                    <a:pt x="46" y="114"/>
                  </a:lnTo>
                  <a:lnTo>
                    <a:pt x="50" y="112"/>
                  </a:lnTo>
                  <a:lnTo>
                    <a:pt x="55" y="106"/>
                  </a:lnTo>
                  <a:lnTo>
                    <a:pt x="55" y="101"/>
                  </a:lnTo>
                  <a:lnTo>
                    <a:pt x="59" y="95"/>
                  </a:lnTo>
                  <a:lnTo>
                    <a:pt x="59" y="89"/>
                  </a:lnTo>
                  <a:lnTo>
                    <a:pt x="61" y="85"/>
                  </a:lnTo>
                  <a:lnTo>
                    <a:pt x="59" y="80"/>
                  </a:lnTo>
                  <a:lnTo>
                    <a:pt x="59" y="74"/>
                  </a:lnTo>
                  <a:lnTo>
                    <a:pt x="55" y="68"/>
                  </a:lnTo>
                  <a:lnTo>
                    <a:pt x="55" y="64"/>
                  </a:lnTo>
                  <a:lnTo>
                    <a:pt x="52" y="59"/>
                  </a:lnTo>
                  <a:lnTo>
                    <a:pt x="48" y="55"/>
                  </a:lnTo>
                  <a:lnTo>
                    <a:pt x="44" y="51"/>
                  </a:lnTo>
                  <a:lnTo>
                    <a:pt x="40" y="45"/>
                  </a:lnTo>
                  <a:lnTo>
                    <a:pt x="38" y="42"/>
                  </a:lnTo>
                  <a:lnTo>
                    <a:pt x="33" y="36"/>
                  </a:lnTo>
                  <a:lnTo>
                    <a:pt x="29" y="32"/>
                  </a:lnTo>
                  <a:lnTo>
                    <a:pt x="25" y="28"/>
                  </a:lnTo>
                  <a:lnTo>
                    <a:pt x="19" y="24"/>
                  </a:lnTo>
                  <a:lnTo>
                    <a:pt x="16" y="21"/>
                  </a:lnTo>
                  <a:lnTo>
                    <a:pt x="12" y="17"/>
                  </a:lnTo>
                  <a:lnTo>
                    <a:pt x="10" y="15"/>
                  </a:lnTo>
                  <a:lnTo>
                    <a:pt x="2" y="9"/>
                  </a:lnTo>
                  <a:lnTo>
                    <a:pt x="2" y="5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5" y="4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0" name="Freeform 92"/>
            <p:cNvSpPr>
              <a:spLocks/>
            </p:cNvSpPr>
            <p:nvPr/>
          </p:nvSpPr>
          <p:spPr bwMode="auto">
            <a:xfrm>
              <a:off x="4244" y="1977"/>
              <a:ext cx="47" cy="290"/>
            </a:xfrm>
            <a:custGeom>
              <a:avLst/>
              <a:gdLst/>
              <a:ahLst/>
              <a:cxnLst>
                <a:cxn ang="0">
                  <a:pos x="91" y="34"/>
                </a:cxn>
                <a:cxn ang="0">
                  <a:pos x="87" y="59"/>
                </a:cxn>
                <a:cxn ang="0">
                  <a:pos x="87" y="81"/>
                </a:cxn>
                <a:cxn ang="0">
                  <a:pos x="83" y="104"/>
                </a:cxn>
                <a:cxn ang="0">
                  <a:pos x="81" y="125"/>
                </a:cxn>
                <a:cxn ang="0">
                  <a:pos x="79" y="146"/>
                </a:cxn>
                <a:cxn ang="0">
                  <a:pos x="79" y="167"/>
                </a:cxn>
                <a:cxn ang="0">
                  <a:pos x="78" y="188"/>
                </a:cxn>
                <a:cxn ang="0">
                  <a:pos x="78" y="209"/>
                </a:cxn>
                <a:cxn ang="0">
                  <a:pos x="78" y="228"/>
                </a:cxn>
                <a:cxn ang="0">
                  <a:pos x="78" y="249"/>
                </a:cxn>
                <a:cxn ang="0">
                  <a:pos x="76" y="268"/>
                </a:cxn>
                <a:cxn ang="0">
                  <a:pos x="76" y="287"/>
                </a:cxn>
                <a:cxn ang="0">
                  <a:pos x="74" y="306"/>
                </a:cxn>
                <a:cxn ang="0">
                  <a:pos x="74" y="329"/>
                </a:cxn>
                <a:cxn ang="0">
                  <a:pos x="74" y="348"/>
                </a:cxn>
                <a:cxn ang="0">
                  <a:pos x="72" y="370"/>
                </a:cxn>
                <a:cxn ang="0">
                  <a:pos x="70" y="391"/>
                </a:cxn>
                <a:cxn ang="0">
                  <a:pos x="70" y="414"/>
                </a:cxn>
                <a:cxn ang="0">
                  <a:pos x="70" y="435"/>
                </a:cxn>
                <a:cxn ang="0">
                  <a:pos x="68" y="462"/>
                </a:cxn>
                <a:cxn ang="0">
                  <a:pos x="64" y="483"/>
                </a:cxn>
                <a:cxn ang="0">
                  <a:pos x="62" y="498"/>
                </a:cxn>
                <a:cxn ang="0">
                  <a:pos x="60" y="513"/>
                </a:cxn>
                <a:cxn ang="0">
                  <a:pos x="59" y="524"/>
                </a:cxn>
                <a:cxn ang="0">
                  <a:pos x="55" y="540"/>
                </a:cxn>
                <a:cxn ang="0">
                  <a:pos x="55" y="555"/>
                </a:cxn>
                <a:cxn ang="0">
                  <a:pos x="47" y="570"/>
                </a:cxn>
                <a:cxn ang="0">
                  <a:pos x="36" y="578"/>
                </a:cxn>
                <a:cxn ang="0">
                  <a:pos x="21" y="578"/>
                </a:cxn>
                <a:cxn ang="0">
                  <a:pos x="7" y="570"/>
                </a:cxn>
                <a:cxn ang="0">
                  <a:pos x="0" y="557"/>
                </a:cxn>
                <a:cxn ang="0">
                  <a:pos x="2" y="540"/>
                </a:cxn>
                <a:cxn ang="0">
                  <a:pos x="2" y="524"/>
                </a:cxn>
                <a:cxn ang="0">
                  <a:pos x="3" y="511"/>
                </a:cxn>
                <a:cxn ang="0">
                  <a:pos x="3" y="496"/>
                </a:cxn>
                <a:cxn ang="0">
                  <a:pos x="5" y="483"/>
                </a:cxn>
                <a:cxn ang="0">
                  <a:pos x="5" y="464"/>
                </a:cxn>
                <a:cxn ang="0">
                  <a:pos x="9" y="439"/>
                </a:cxn>
                <a:cxn ang="0">
                  <a:pos x="9" y="416"/>
                </a:cxn>
                <a:cxn ang="0">
                  <a:pos x="13" y="391"/>
                </a:cxn>
                <a:cxn ang="0">
                  <a:pos x="15" y="372"/>
                </a:cxn>
                <a:cxn ang="0">
                  <a:pos x="19" y="350"/>
                </a:cxn>
                <a:cxn ang="0">
                  <a:pos x="19" y="330"/>
                </a:cxn>
                <a:cxn ang="0">
                  <a:pos x="22" y="308"/>
                </a:cxn>
                <a:cxn ang="0">
                  <a:pos x="24" y="289"/>
                </a:cxn>
                <a:cxn ang="0">
                  <a:pos x="26" y="270"/>
                </a:cxn>
                <a:cxn ang="0">
                  <a:pos x="28" y="251"/>
                </a:cxn>
                <a:cxn ang="0">
                  <a:pos x="32" y="230"/>
                </a:cxn>
                <a:cxn ang="0">
                  <a:pos x="34" y="209"/>
                </a:cxn>
                <a:cxn ang="0">
                  <a:pos x="36" y="192"/>
                </a:cxn>
                <a:cxn ang="0">
                  <a:pos x="38" y="169"/>
                </a:cxn>
                <a:cxn ang="0">
                  <a:pos x="43" y="148"/>
                </a:cxn>
                <a:cxn ang="0">
                  <a:pos x="43" y="129"/>
                </a:cxn>
                <a:cxn ang="0">
                  <a:pos x="49" y="106"/>
                </a:cxn>
                <a:cxn ang="0">
                  <a:pos x="51" y="85"/>
                </a:cxn>
                <a:cxn ang="0">
                  <a:pos x="55" y="60"/>
                </a:cxn>
                <a:cxn ang="0">
                  <a:pos x="59" y="38"/>
                </a:cxn>
                <a:cxn ang="0">
                  <a:pos x="62" y="15"/>
                </a:cxn>
                <a:cxn ang="0">
                  <a:pos x="74" y="0"/>
                </a:cxn>
                <a:cxn ang="0">
                  <a:pos x="91" y="5"/>
                </a:cxn>
                <a:cxn ang="0">
                  <a:pos x="95" y="17"/>
                </a:cxn>
              </a:cxnLst>
              <a:rect l="0" t="0" r="r" b="b"/>
              <a:pathLst>
                <a:path w="95" h="580">
                  <a:moveTo>
                    <a:pt x="95" y="17"/>
                  </a:moveTo>
                  <a:lnTo>
                    <a:pt x="93" y="26"/>
                  </a:lnTo>
                  <a:lnTo>
                    <a:pt x="91" y="34"/>
                  </a:lnTo>
                  <a:lnTo>
                    <a:pt x="89" y="41"/>
                  </a:lnTo>
                  <a:lnTo>
                    <a:pt x="89" y="51"/>
                  </a:lnTo>
                  <a:lnTo>
                    <a:pt x="87" y="59"/>
                  </a:lnTo>
                  <a:lnTo>
                    <a:pt x="87" y="66"/>
                  </a:lnTo>
                  <a:lnTo>
                    <a:pt x="87" y="72"/>
                  </a:lnTo>
                  <a:lnTo>
                    <a:pt x="87" y="81"/>
                  </a:lnTo>
                  <a:lnTo>
                    <a:pt x="85" y="87"/>
                  </a:lnTo>
                  <a:lnTo>
                    <a:pt x="83" y="97"/>
                  </a:lnTo>
                  <a:lnTo>
                    <a:pt x="83" y="104"/>
                  </a:lnTo>
                  <a:lnTo>
                    <a:pt x="83" y="112"/>
                  </a:lnTo>
                  <a:lnTo>
                    <a:pt x="81" y="118"/>
                  </a:lnTo>
                  <a:lnTo>
                    <a:pt x="81" y="125"/>
                  </a:lnTo>
                  <a:lnTo>
                    <a:pt x="79" y="131"/>
                  </a:lnTo>
                  <a:lnTo>
                    <a:pt x="79" y="138"/>
                  </a:lnTo>
                  <a:lnTo>
                    <a:pt x="79" y="146"/>
                  </a:lnTo>
                  <a:lnTo>
                    <a:pt x="79" y="154"/>
                  </a:lnTo>
                  <a:lnTo>
                    <a:pt x="79" y="159"/>
                  </a:lnTo>
                  <a:lnTo>
                    <a:pt x="79" y="167"/>
                  </a:lnTo>
                  <a:lnTo>
                    <a:pt x="78" y="175"/>
                  </a:lnTo>
                  <a:lnTo>
                    <a:pt x="78" y="182"/>
                  </a:lnTo>
                  <a:lnTo>
                    <a:pt x="78" y="188"/>
                  </a:lnTo>
                  <a:lnTo>
                    <a:pt x="78" y="195"/>
                  </a:lnTo>
                  <a:lnTo>
                    <a:pt x="78" y="201"/>
                  </a:lnTo>
                  <a:lnTo>
                    <a:pt x="78" y="209"/>
                  </a:lnTo>
                  <a:lnTo>
                    <a:pt x="78" y="214"/>
                  </a:lnTo>
                  <a:lnTo>
                    <a:pt x="78" y="222"/>
                  </a:lnTo>
                  <a:lnTo>
                    <a:pt x="78" y="228"/>
                  </a:lnTo>
                  <a:lnTo>
                    <a:pt x="78" y="235"/>
                  </a:lnTo>
                  <a:lnTo>
                    <a:pt x="78" y="241"/>
                  </a:lnTo>
                  <a:lnTo>
                    <a:pt x="78" y="249"/>
                  </a:lnTo>
                  <a:lnTo>
                    <a:pt x="76" y="254"/>
                  </a:lnTo>
                  <a:lnTo>
                    <a:pt x="76" y="260"/>
                  </a:lnTo>
                  <a:lnTo>
                    <a:pt x="76" y="268"/>
                  </a:lnTo>
                  <a:lnTo>
                    <a:pt x="76" y="273"/>
                  </a:lnTo>
                  <a:lnTo>
                    <a:pt x="76" y="279"/>
                  </a:lnTo>
                  <a:lnTo>
                    <a:pt x="76" y="287"/>
                  </a:lnTo>
                  <a:lnTo>
                    <a:pt x="76" y="294"/>
                  </a:lnTo>
                  <a:lnTo>
                    <a:pt x="76" y="300"/>
                  </a:lnTo>
                  <a:lnTo>
                    <a:pt x="74" y="306"/>
                  </a:lnTo>
                  <a:lnTo>
                    <a:pt x="74" y="313"/>
                  </a:lnTo>
                  <a:lnTo>
                    <a:pt x="74" y="321"/>
                  </a:lnTo>
                  <a:lnTo>
                    <a:pt x="74" y="329"/>
                  </a:lnTo>
                  <a:lnTo>
                    <a:pt x="74" y="334"/>
                  </a:lnTo>
                  <a:lnTo>
                    <a:pt x="74" y="342"/>
                  </a:lnTo>
                  <a:lnTo>
                    <a:pt x="74" y="348"/>
                  </a:lnTo>
                  <a:lnTo>
                    <a:pt x="74" y="357"/>
                  </a:lnTo>
                  <a:lnTo>
                    <a:pt x="72" y="363"/>
                  </a:lnTo>
                  <a:lnTo>
                    <a:pt x="72" y="370"/>
                  </a:lnTo>
                  <a:lnTo>
                    <a:pt x="72" y="376"/>
                  </a:lnTo>
                  <a:lnTo>
                    <a:pt x="72" y="384"/>
                  </a:lnTo>
                  <a:lnTo>
                    <a:pt x="70" y="391"/>
                  </a:lnTo>
                  <a:lnTo>
                    <a:pt x="70" y="399"/>
                  </a:lnTo>
                  <a:lnTo>
                    <a:pt x="70" y="407"/>
                  </a:lnTo>
                  <a:lnTo>
                    <a:pt x="70" y="414"/>
                  </a:lnTo>
                  <a:lnTo>
                    <a:pt x="70" y="420"/>
                  </a:lnTo>
                  <a:lnTo>
                    <a:pt x="70" y="427"/>
                  </a:lnTo>
                  <a:lnTo>
                    <a:pt x="70" y="435"/>
                  </a:lnTo>
                  <a:lnTo>
                    <a:pt x="70" y="445"/>
                  </a:lnTo>
                  <a:lnTo>
                    <a:pt x="68" y="452"/>
                  </a:lnTo>
                  <a:lnTo>
                    <a:pt x="68" y="462"/>
                  </a:lnTo>
                  <a:lnTo>
                    <a:pt x="66" y="469"/>
                  </a:lnTo>
                  <a:lnTo>
                    <a:pt x="66" y="479"/>
                  </a:lnTo>
                  <a:lnTo>
                    <a:pt x="64" y="483"/>
                  </a:lnTo>
                  <a:lnTo>
                    <a:pt x="64" y="488"/>
                  </a:lnTo>
                  <a:lnTo>
                    <a:pt x="62" y="494"/>
                  </a:lnTo>
                  <a:lnTo>
                    <a:pt x="62" y="498"/>
                  </a:lnTo>
                  <a:lnTo>
                    <a:pt x="60" y="504"/>
                  </a:lnTo>
                  <a:lnTo>
                    <a:pt x="60" y="507"/>
                  </a:lnTo>
                  <a:lnTo>
                    <a:pt x="60" y="513"/>
                  </a:lnTo>
                  <a:lnTo>
                    <a:pt x="60" y="517"/>
                  </a:lnTo>
                  <a:lnTo>
                    <a:pt x="59" y="521"/>
                  </a:lnTo>
                  <a:lnTo>
                    <a:pt x="59" y="524"/>
                  </a:lnTo>
                  <a:lnTo>
                    <a:pt x="57" y="530"/>
                  </a:lnTo>
                  <a:lnTo>
                    <a:pt x="57" y="534"/>
                  </a:lnTo>
                  <a:lnTo>
                    <a:pt x="55" y="540"/>
                  </a:lnTo>
                  <a:lnTo>
                    <a:pt x="55" y="543"/>
                  </a:lnTo>
                  <a:lnTo>
                    <a:pt x="55" y="547"/>
                  </a:lnTo>
                  <a:lnTo>
                    <a:pt x="55" y="555"/>
                  </a:lnTo>
                  <a:lnTo>
                    <a:pt x="53" y="561"/>
                  </a:lnTo>
                  <a:lnTo>
                    <a:pt x="51" y="564"/>
                  </a:lnTo>
                  <a:lnTo>
                    <a:pt x="47" y="570"/>
                  </a:lnTo>
                  <a:lnTo>
                    <a:pt x="43" y="574"/>
                  </a:lnTo>
                  <a:lnTo>
                    <a:pt x="40" y="576"/>
                  </a:lnTo>
                  <a:lnTo>
                    <a:pt x="36" y="578"/>
                  </a:lnTo>
                  <a:lnTo>
                    <a:pt x="30" y="578"/>
                  </a:lnTo>
                  <a:lnTo>
                    <a:pt x="26" y="580"/>
                  </a:lnTo>
                  <a:lnTo>
                    <a:pt x="21" y="578"/>
                  </a:lnTo>
                  <a:lnTo>
                    <a:pt x="17" y="576"/>
                  </a:lnTo>
                  <a:lnTo>
                    <a:pt x="11" y="574"/>
                  </a:lnTo>
                  <a:lnTo>
                    <a:pt x="7" y="570"/>
                  </a:lnTo>
                  <a:lnTo>
                    <a:pt x="3" y="564"/>
                  </a:lnTo>
                  <a:lnTo>
                    <a:pt x="2" y="561"/>
                  </a:lnTo>
                  <a:lnTo>
                    <a:pt x="0" y="557"/>
                  </a:lnTo>
                  <a:lnTo>
                    <a:pt x="2" y="549"/>
                  </a:lnTo>
                  <a:lnTo>
                    <a:pt x="2" y="543"/>
                  </a:lnTo>
                  <a:lnTo>
                    <a:pt x="2" y="540"/>
                  </a:lnTo>
                  <a:lnTo>
                    <a:pt x="2" y="534"/>
                  </a:lnTo>
                  <a:lnTo>
                    <a:pt x="2" y="530"/>
                  </a:lnTo>
                  <a:lnTo>
                    <a:pt x="2" y="524"/>
                  </a:lnTo>
                  <a:lnTo>
                    <a:pt x="3" y="521"/>
                  </a:lnTo>
                  <a:lnTo>
                    <a:pt x="3" y="515"/>
                  </a:lnTo>
                  <a:lnTo>
                    <a:pt x="3" y="511"/>
                  </a:lnTo>
                  <a:lnTo>
                    <a:pt x="3" y="505"/>
                  </a:lnTo>
                  <a:lnTo>
                    <a:pt x="3" y="502"/>
                  </a:lnTo>
                  <a:lnTo>
                    <a:pt x="3" y="496"/>
                  </a:lnTo>
                  <a:lnTo>
                    <a:pt x="3" y="494"/>
                  </a:lnTo>
                  <a:lnTo>
                    <a:pt x="3" y="486"/>
                  </a:lnTo>
                  <a:lnTo>
                    <a:pt x="5" y="483"/>
                  </a:lnTo>
                  <a:lnTo>
                    <a:pt x="5" y="479"/>
                  </a:lnTo>
                  <a:lnTo>
                    <a:pt x="5" y="473"/>
                  </a:lnTo>
                  <a:lnTo>
                    <a:pt x="5" y="464"/>
                  </a:lnTo>
                  <a:lnTo>
                    <a:pt x="7" y="456"/>
                  </a:lnTo>
                  <a:lnTo>
                    <a:pt x="7" y="446"/>
                  </a:lnTo>
                  <a:lnTo>
                    <a:pt x="9" y="439"/>
                  </a:lnTo>
                  <a:lnTo>
                    <a:pt x="9" y="431"/>
                  </a:lnTo>
                  <a:lnTo>
                    <a:pt x="9" y="424"/>
                  </a:lnTo>
                  <a:lnTo>
                    <a:pt x="9" y="416"/>
                  </a:lnTo>
                  <a:lnTo>
                    <a:pt x="11" y="408"/>
                  </a:lnTo>
                  <a:lnTo>
                    <a:pt x="11" y="401"/>
                  </a:lnTo>
                  <a:lnTo>
                    <a:pt x="13" y="391"/>
                  </a:lnTo>
                  <a:lnTo>
                    <a:pt x="13" y="386"/>
                  </a:lnTo>
                  <a:lnTo>
                    <a:pt x="15" y="378"/>
                  </a:lnTo>
                  <a:lnTo>
                    <a:pt x="15" y="372"/>
                  </a:lnTo>
                  <a:lnTo>
                    <a:pt x="17" y="365"/>
                  </a:lnTo>
                  <a:lnTo>
                    <a:pt x="19" y="357"/>
                  </a:lnTo>
                  <a:lnTo>
                    <a:pt x="19" y="350"/>
                  </a:lnTo>
                  <a:lnTo>
                    <a:pt x="19" y="344"/>
                  </a:lnTo>
                  <a:lnTo>
                    <a:pt x="19" y="336"/>
                  </a:lnTo>
                  <a:lnTo>
                    <a:pt x="19" y="330"/>
                  </a:lnTo>
                  <a:lnTo>
                    <a:pt x="21" y="321"/>
                  </a:lnTo>
                  <a:lnTo>
                    <a:pt x="21" y="315"/>
                  </a:lnTo>
                  <a:lnTo>
                    <a:pt x="22" y="308"/>
                  </a:lnTo>
                  <a:lnTo>
                    <a:pt x="22" y="302"/>
                  </a:lnTo>
                  <a:lnTo>
                    <a:pt x="24" y="296"/>
                  </a:lnTo>
                  <a:lnTo>
                    <a:pt x="24" y="289"/>
                  </a:lnTo>
                  <a:lnTo>
                    <a:pt x="26" y="281"/>
                  </a:lnTo>
                  <a:lnTo>
                    <a:pt x="26" y="275"/>
                  </a:lnTo>
                  <a:lnTo>
                    <a:pt x="26" y="270"/>
                  </a:lnTo>
                  <a:lnTo>
                    <a:pt x="26" y="262"/>
                  </a:lnTo>
                  <a:lnTo>
                    <a:pt x="28" y="256"/>
                  </a:lnTo>
                  <a:lnTo>
                    <a:pt x="28" y="251"/>
                  </a:lnTo>
                  <a:lnTo>
                    <a:pt x="30" y="243"/>
                  </a:lnTo>
                  <a:lnTo>
                    <a:pt x="30" y="235"/>
                  </a:lnTo>
                  <a:lnTo>
                    <a:pt x="32" y="230"/>
                  </a:lnTo>
                  <a:lnTo>
                    <a:pt x="34" y="224"/>
                  </a:lnTo>
                  <a:lnTo>
                    <a:pt x="34" y="218"/>
                  </a:lnTo>
                  <a:lnTo>
                    <a:pt x="34" y="209"/>
                  </a:lnTo>
                  <a:lnTo>
                    <a:pt x="36" y="203"/>
                  </a:lnTo>
                  <a:lnTo>
                    <a:pt x="36" y="197"/>
                  </a:lnTo>
                  <a:lnTo>
                    <a:pt x="36" y="192"/>
                  </a:lnTo>
                  <a:lnTo>
                    <a:pt x="36" y="182"/>
                  </a:lnTo>
                  <a:lnTo>
                    <a:pt x="38" y="176"/>
                  </a:lnTo>
                  <a:lnTo>
                    <a:pt x="38" y="169"/>
                  </a:lnTo>
                  <a:lnTo>
                    <a:pt x="40" y="163"/>
                  </a:lnTo>
                  <a:lnTo>
                    <a:pt x="41" y="157"/>
                  </a:lnTo>
                  <a:lnTo>
                    <a:pt x="43" y="148"/>
                  </a:lnTo>
                  <a:lnTo>
                    <a:pt x="43" y="142"/>
                  </a:lnTo>
                  <a:lnTo>
                    <a:pt x="43" y="137"/>
                  </a:lnTo>
                  <a:lnTo>
                    <a:pt x="43" y="129"/>
                  </a:lnTo>
                  <a:lnTo>
                    <a:pt x="45" y="121"/>
                  </a:lnTo>
                  <a:lnTo>
                    <a:pt x="47" y="114"/>
                  </a:lnTo>
                  <a:lnTo>
                    <a:pt x="49" y="106"/>
                  </a:lnTo>
                  <a:lnTo>
                    <a:pt x="49" y="98"/>
                  </a:lnTo>
                  <a:lnTo>
                    <a:pt x="51" y="93"/>
                  </a:lnTo>
                  <a:lnTo>
                    <a:pt x="51" y="85"/>
                  </a:lnTo>
                  <a:lnTo>
                    <a:pt x="53" y="78"/>
                  </a:lnTo>
                  <a:lnTo>
                    <a:pt x="53" y="70"/>
                  </a:lnTo>
                  <a:lnTo>
                    <a:pt x="55" y="60"/>
                  </a:lnTo>
                  <a:lnTo>
                    <a:pt x="55" y="53"/>
                  </a:lnTo>
                  <a:lnTo>
                    <a:pt x="57" y="45"/>
                  </a:lnTo>
                  <a:lnTo>
                    <a:pt x="59" y="38"/>
                  </a:lnTo>
                  <a:lnTo>
                    <a:pt x="60" y="30"/>
                  </a:lnTo>
                  <a:lnTo>
                    <a:pt x="60" y="22"/>
                  </a:lnTo>
                  <a:lnTo>
                    <a:pt x="62" y="15"/>
                  </a:lnTo>
                  <a:lnTo>
                    <a:pt x="64" y="7"/>
                  </a:lnTo>
                  <a:lnTo>
                    <a:pt x="70" y="3"/>
                  </a:lnTo>
                  <a:lnTo>
                    <a:pt x="74" y="0"/>
                  </a:lnTo>
                  <a:lnTo>
                    <a:pt x="79" y="0"/>
                  </a:lnTo>
                  <a:lnTo>
                    <a:pt x="85" y="2"/>
                  </a:lnTo>
                  <a:lnTo>
                    <a:pt x="91" y="5"/>
                  </a:lnTo>
                  <a:lnTo>
                    <a:pt x="93" y="9"/>
                  </a:lnTo>
                  <a:lnTo>
                    <a:pt x="95" y="17"/>
                  </a:lnTo>
                  <a:lnTo>
                    <a:pt x="95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1" name="Freeform 93"/>
            <p:cNvSpPr>
              <a:spLocks/>
            </p:cNvSpPr>
            <p:nvPr/>
          </p:nvSpPr>
          <p:spPr bwMode="auto">
            <a:xfrm>
              <a:off x="4320" y="1978"/>
              <a:ext cx="37" cy="274"/>
            </a:xfrm>
            <a:custGeom>
              <a:avLst/>
              <a:gdLst/>
              <a:ahLst/>
              <a:cxnLst>
                <a:cxn ang="0">
                  <a:pos x="30" y="28"/>
                </a:cxn>
                <a:cxn ang="0">
                  <a:pos x="34" y="51"/>
                </a:cxn>
                <a:cxn ang="0">
                  <a:pos x="38" y="72"/>
                </a:cxn>
                <a:cxn ang="0">
                  <a:pos x="42" y="95"/>
                </a:cxn>
                <a:cxn ang="0">
                  <a:pos x="45" y="112"/>
                </a:cxn>
                <a:cxn ang="0">
                  <a:pos x="49" y="133"/>
                </a:cxn>
                <a:cxn ang="0">
                  <a:pos x="51" y="152"/>
                </a:cxn>
                <a:cxn ang="0">
                  <a:pos x="55" y="171"/>
                </a:cxn>
                <a:cxn ang="0">
                  <a:pos x="57" y="190"/>
                </a:cxn>
                <a:cxn ang="0">
                  <a:pos x="61" y="209"/>
                </a:cxn>
                <a:cxn ang="0">
                  <a:pos x="62" y="228"/>
                </a:cxn>
                <a:cxn ang="0">
                  <a:pos x="66" y="249"/>
                </a:cxn>
                <a:cxn ang="0">
                  <a:pos x="66" y="268"/>
                </a:cxn>
                <a:cxn ang="0">
                  <a:pos x="68" y="289"/>
                </a:cxn>
                <a:cxn ang="0">
                  <a:pos x="70" y="311"/>
                </a:cxn>
                <a:cxn ang="0">
                  <a:pos x="74" y="336"/>
                </a:cxn>
                <a:cxn ang="0">
                  <a:pos x="74" y="361"/>
                </a:cxn>
                <a:cxn ang="0">
                  <a:pos x="74" y="386"/>
                </a:cxn>
                <a:cxn ang="0">
                  <a:pos x="74" y="408"/>
                </a:cxn>
                <a:cxn ang="0">
                  <a:pos x="74" y="431"/>
                </a:cxn>
                <a:cxn ang="0">
                  <a:pos x="72" y="452"/>
                </a:cxn>
                <a:cxn ang="0">
                  <a:pos x="70" y="477"/>
                </a:cxn>
                <a:cxn ang="0">
                  <a:pos x="70" y="500"/>
                </a:cxn>
                <a:cxn ang="0">
                  <a:pos x="70" y="526"/>
                </a:cxn>
                <a:cxn ang="0">
                  <a:pos x="62" y="545"/>
                </a:cxn>
                <a:cxn ang="0">
                  <a:pos x="42" y="540"/>
                </a:cxn>
                <a:cxn ang="0">
                  <a:pos x="40" y="511"/>
                </a:cxn>
                <a:cxn ang="0">
                  <a:pos x="38" y="488"/>
                </a:cxn>
                <a:cxn ang="0">
                  <a:pos x="34" y="465"/>
                </a:cxn>
                <a:cxn ang="0">
                  <a:pos x="30" y="443"/>
                </a:cxn>
                <a:cxn ang="0">
                  <a:pos x="28" y="424"/>
                </a:cxn>
                <a:cxn ang="0">
                  <a:pos x="23" y="401"/>
                </a:cxn>
                <a:cxn ang="0">
                  <a:pos x="21" y="378"/>
                </a:cxn>
                <a:cxn ang="0">
                  <a:pos x="19" y="353"/>
                </a:cxn>
                <a:cxn ang="0">
                  <a:pos x="17" y="328"/>
                </a:cxn>
                <a:cxn ang="0">
                  <a:pos x="15" y="304"/>
                </a:cxn>
                <a:cxn ang="0">
                  <a:pos x="15" y="283"/>
                </a:cxn>
                <a:cxn ang="0">
                  <a:pos x="15" y="262"/>
                </a:cxn>
                <a:cxn ang="0">
                  <a:pos x="13" y="241"/>
                </a:cxn>
                <a:cxn ang="0">
                  <a:pos x="13" y="224"/>
                </a:cxn>
                <a:cxn ang="0">
                  <a:pos x="13" y="205"/>
                </a:cxn>
                <a:cxn ang="0">
                  <a:pos x="13" y="186"/>
                </a:cxn>
                <a:cxn ang="0">
                  <a:pos x="13" y="165"/>
                </a:cxn>
                <a:cxn ang="0">
                  <a:pos x="13" y="146"/>
                </a:cxn>
                <a:cxn ang="0">
                  <a:pos x="11" y="129"/>
                </a:cxn>
                <a:cxn ang="0">
                  <a:pos x="11" y="108"/>
                </a:cxn>
                <a:cxn ang="0">
                  <a:pos x="7" y="87"/>
                </a:cxn>
                <a:cxn ang="0">
                  <a:pos x="5" y="66"/>
                </a:cxn>
                <a:cxn ang="0">
                  <a:pos x="4" y="43"/>
                </a:cxn>
                <a:cxn ang="0">
                  <a:pos x="0" y="22"/>
                </a:cxn>
                <a:cxn ang="0">
                  <a:pos x="5" y="1"/>
                </a:cxn>
                <a:cxn ang="0">
                  <a:pos x="24" y="7"/>
                </a:cxn>
              </a:cxnLst>
              <a:rect l="0" t="0" r="r" b="b"/>
              <a:pathLst>
                <a:path w="74" h="547">
                  <a:moveTo>
                    <a:pt x="28" y="13"/>
                  </a:moveTo>
                  <a:lnTo>
                    <a:pt x="28" y="17"/>
                  </a:lnTo>
                  <a:lnTo>
                    <a:pt x="30" y="22"/>
                  </a:lnTo>
                  <a:lnTo>
                    <a:pt x="30" y="28"/>
                  </a:lnTo>
                  <a:lnTo>
                    <a:pt x="30" y="34"/>
                  </a:lnTo>
                  <a:lnTo>
                    <a:pt x="32" y="39"/>
                  </a:lnTo>
                  <a:lnTo>
                    <a:pt x="32" y="45"/>
                  </a:lnTo>
                  <a:lnTo>
                    <a:pt x="34" y="51"/>
                  </a:lnTo>
                  <a:lnTo>
                    <a:pt x="36" y="57"/>
                  </a:lnTo>
                  <a:lnTo>
                    <a:pt x="36" y="60"/>
                  </a:lnTo>
                  <a:lnTo>
                    <a:pt x="38" y="68"/>
                  </a:lnTo>
                  <a:lnTo>
                    <a:pt x="38" y="72"/>
                  </a:lnTo>
                  <a:lnTo>
                    <a:pt x="40" y="77"/>
                  </a:lnTo>
                  <a:lnTo>
                    <a:pt x="40" y="83"/>
                  </a:lnTo>
                  <a:lnTo>
                    <a:pt x="40" y="87"/>
                  </a:lnTo>
                  <a:lnTo>
                    <a:pt x="42" y="95"/>
                  </a:lnTo>
                  <a:lnTo>
                    <a:pt x="43" y="98"/>
                  </a:lnTo>
                  <a:lnTo>
                    <a:pt x="43" y="102"/>
                  </a:lnTo>
                  <a:lnTo>
                    <a:pt x="45" y="108"/>
                  </a:lnTo>
                  <a:lnTo>
                    <a:pt x="45" y="112"/>
                  </a:lnTo>
                  <a:lnTo>
                    <a:pt x="47" y="119"/>
                  </a:lnTo>
                  <a:lnTo>
                    <a:pt x="47" y="123"/>
                  </a:lnTo>
                  <a:lnTo>
                    <a:pt x="49" y="129"/>
                  </a:lnTo>
                  <a:lnTo>
                    <a:pt x="49" y="133"/>
                  </a:lnTo>
                  <a:lnTo>
                    <a:pt x="49" y="136"/>
                  </a:lnTo>
                  <a:lnTo>
                    <a:pt x="49" y="142"/>
                  </a:lnTo>
                  <a:lnTo>
                    <a:pt x="51" y="146"/>
                  </a:lnTo>
                  <a:lnTo>
                    <a:pt x="51" y="152"/>
                  </a:lnTo>
                  <a:lnTo>
                    <a:pt x="53" y="155"/>
                  </a:lnTo>
                  <a:lnTo>
                    <a:pt x="53" y="161"/>
                  </a:lnTo>
                  <a:lnTo>
                    <a:pt x="55" y="165"/>
                  </a:lnTo>
                  <a:lnTo>
                    <a:pt x="55" y="171"/>
                  </a:lnTo>
                  <a:lnTo>
                    <a:pt x="57" y="176"/>
                  </a:lnTo>
                  <a:lnTo>
                    <a:pt x="57" y="180"/>
                  </a:lnTo>
                  <a:lnTo>
                    <a:pt x="57" y="186"/>
                  </a:lnTo>
                  <a:lnTo>
                    <a:pt x="57" y="190"/>
                  </a:lnTo>
                  <a:lnTo>
                    <a:pt x="59" y="195"/>
                  </a:lnTo>
                  <a:lnTo>
                    <a:pt x="59" y="199"/>
                  </a:lnTo>
                  <a:lnTo>
                    <a:pt x="59" y="205"/>
                  </a:lnTo>
                  <a:lnTo>
                    <a:pt x="61" y="209"/>
                  </a:lnTo>
                  <a:lnTo>
                    <a:pt x="61" y="214"/>
                  </a:lnTo>
                  <a:lnTo>
                    <a:pt x="61" y="218"/>
                  </a:lnTo>
                  <a:lnTo>
                    <a:pt x="62" y="224"/>
                  </a:lnTo>
                  <a:lnTo>
                    <a:pt x="62" y="228"/>
                  </a:lnTo>
                  <a:lnTo>
                    <a:pt x="64" y="233"/>
                  </a:lnTo>
                  <a:lnTo>
                    <a:pt x="64" y="237"/>
                  </a:lnTo>
                  <a:lnTo>
                    <a:pt x="64" y="241"/>
                  </a:lnTo>
                  <a:lnTo>
                    <a:pt x="66" y="249"/>
                  </a:lnTo>
                  <a:lnTo>
                    <a:pt x="66" y="252"/>
                  </a:lnTo>
                  <a:lnTo>
                    <a:pt x="66" y="258"/>
                  </a:lnTo>
                  <a:lnTo>
                    <a:pt x="66" y="262"/>
                  </a:lnTo>
                  <a:lnTo>
                    <a:pt x="66" y="268"/>
                  </a:lnTo>
                  <a:lnTo>
                    <a:pt x="66" y="273"/>
                  </a:lnTo>
                  <a:lnTo>
                    <a:pt x="66" y="277"/>
                  </a:lnTo>
                  <a:lnTo>
                    <a:pt x="68" y="285"/>
                  </a:lnTo>
                  <a:lnTo>
                    <a:pt x="68" y="289"/>
                  </a:lnTo>
                  <a:lnTo>
                    <a:pt x="70" y="294"/>
                  </a:lnTo>
                  <a:lnTo>
                    <a:pt x="70" y="300"/>
                  </a:lnTo>
                  <a:lnTo>
                    <a:pt x="70" y="306"/>
                  </a:lnTo>
                  <a:lnTo>
                    <a:pt x="70" y="311"/>
                  </a:lnTo>
                  <a:lnTo>
                    <a:pt x="72" y="319"/>
                  </a:lnTo>
                  <a:lnTo>
                    <a:pt x="72" y="323"/>
                  </a:lnTo>
                  <a:lnTo>
                    <a:pt x="72" y="328"/>
                  </a:lnTo>
                  <a:lnTo>
                    <a:pt x="74" y="336"/>
                  </a:lnTo>
                  <a:lnTo>
                    <a:pt x="74" y="342"/>
                  </a:lnTo>
                  <a:lnTo>
                    <a:pt x="74" y="348"/>
                  </a:lnTo>
                  <a:lnTo>
                    <a:pt x="74" y="355"/>
                  </a:lnTo>
                  <a:lnTo>
                    <a:pt x="74" y="361"/>
                  </a:lnTo>
                  <a:lnTo>
                    <a:pt x="74" y="368"/>
                  </a:lnTo>
                  <a:lnTo>
                    <a:pt x="74" y="372"/>
                  </a:lnTo>
                  <a:lnTo>
                    <a:pt x="74" y="380"/>
                  </a:lnTo>
                  <a:lnTo>
                    <a:pt x="74" y="386"/>
                  </a:lnTo>
                  <a:lnTo>
                    <a:pt x="74" y="391"/>
                  </a:lnTo>
                  <a:lnTo>
                    <a:pt x="74" y="399"/>
                  </a:lnTo>
                  <a:lnTo>
                    <a:pt x="74" y="403"/>
                  </a:lnTo>
                  <a:lnTo>
                    <a:pt x="74" y="408"/>
                  </a:lnTo>
                  <a:lnTo>
                    <a:pt x="74" y="416"/>
                  </a:lnTo>
                  <a:lnTo>
                    <a:pt x="74" y="420"/>
                  </a:lnTo>
                  <a:lnTo>
                    <a:pt x="74" y="425"/>
                  </a:lnTo>
                  <a:lnTo>
                    <a:pt x="74" y="431"/>
                  </a:lnTo>
                  <a:lnTo>
                    <a:pt x="74" y="437"/>
                  </a:lnTo>
                  <a:lnTo>
                    <a:pt x="72" y="441"/>
                  </a:lnTo>
                  <a:lnTo>
                    <a:pt x="72" y="448"/>
                  </a:lnTo>
                  <a:lnTo>
                    <a:pt x="72" y="452"/>
                  </a:lnTo>
                  <a:lnTo>
                    <a:pt x="72" y="460"/>
                  </a:lnTo>
                  <a:lnTo>
                    <a:pt x="70" y="463"/>
                  </a:lnTo>
                  <a:lnTo>
                    <a:pt x="70" y="469"/>
                  </a:lnTo>
                  <a:lnTo>
                    <a:pt x="70" y="477"/>
                  </a:lnTo>
                  <a:lnTo>
                    <a:pt x="70" y="483"/>
                  </a:lnTo>
                  <a:lnTo>
                    <a:pt x="70" y="486"/>
                  </a:lnTo>
                  <a:lnTo>
                    <a:pt x="70" y="494"/>
                  </a:lnTo>
                  <a:lnTo>
                    <a:pt x="70" y="500"/>
                  </a:lnTo>
                  <a:lnTo>
                    <a:pt x="70" y="505"/>
                  </a:lnTo>
                  <a:lnTo>
                    <a:pt x="70" y="511"/>
                  </a:lnTo>
                  <a:lnTo>
                    <a:pt x="70" y="521"/>
                  </a:lnTo>
                  <a:lnTo>
                    <a:pt x="70" y="526"/>
                  </a:lnTo>
                  <a:lnTo>
                    <a:pt x="72" y="534"/>
                  </a:lnTo>
                  <a:lnTo>
                    <a:pt x="70" y="538"/>
                  </a:lnTo>
                  <a:lnTo>
                    <a:pt x="66" y="545"/>
                  </a:lnTo>
                  <a:lnTo>
                    <a:pt x="62" y="545"/>
                  </a:lnTo>
                  <a:lnTo>
                    <a:pt x="57" y="547"/>
                  </a:lnTo>
                  <a:lnTo>
                    <a:pt x="49" y="545"/>
                  </a:lnTo>
                  <a:lnTo>
                    <a:pt x="47" y="545"/>
                  </a:lnTo>
                  <a:lnTo>
                    <a:pt x="42" y="540"/>
                  </a:lnTo>
                  <a:lnTo>
                    <a:pt x="42" y="534"/>
                  </a:lnTo>
                  <a:lnTo>
                    <a:pt x="40" y="526"/>
                  </a:lnTo>
                  <a:lnTo>
                    <a:pt x="40" y="521"/>
                  </a:lnTo>
                  <a:lnTo>
                    <a:pt x="40" y="511"/>
                  </a:lnTo>
                  <a:lnTo>
                    <a:pt x="40" y="507"/>
                  </a:lnTo>
                  <a:lnTo>
                    <a:pt x="40" y="500"/>
                  </a:lnTo>
                  <a:lnTo>
                    <a:pt x="38" y="494"/>
                  </a:lnTo>
                  <a:lnTo>
                    <a:pt x="38" y="488"/>
                  </a:lnTo>
                  <a:lnTo>
                    <a:pt x="38" y="483"/>
                  </a:lnTo>
                  <a:lnTo>
                    <a:pt x="36" y="477"/>
                  </a:lnTo>
                  <a:lnTo>
                    <a:pt x="36" y="471"/>
                  </a:lnTo>
                  <a:lnTo>
                    <a:pt x="34" y="465"/>
                  </a:lnTo>
                  <a:lnTo>
                    <a:pt x="34" y="460"/>
                  </a:lnTo>
                  <a:lnTo>
                    <a:pt x="32" y="454"/>
                  </a:lnTo>
                  <a:lnTo>
                    <a:pt x="32" y="450"/>
                  </a:lnTo>
                  <a:lnTo>
                    <a:pt x="30" y="443"/>
                  </a:lnTo>
                  <a:lnTo>
                    <a:pt x="30" y="439"/>
                  </a:lnTo>
                  <a:lnTo>
                    <a:pt x="30" y="433"/>
                  </a:lnTo>
                  <a:lnTo>
                    <a:pt x="28" y="427"/>
                  </a:lnTo>
                  <a:lnTo>
                    <a:pt x="28" y="424"/>
                  </a:lnTo>
                  <a:lnTo>
                    <a:pt x="26" y="416"/>
                  </a:lnTo>
                  <a:lnTo>
                    <a:pt x="24" y="412"/>
                  </a:lnTo>
                  <a:lnTo>
                    <a:pt x="24" y="406"/>
                  </a:lnTo>
                  <a:lnTo>
                    <a:pt x="23" y="401"/>
                  </a:lnTo>
                  <a:lnTo>
                    <a:pt x="23" y="395"/>
                  </a:lnTo>
                  <a:lnTo>
                    <a:pt x="23" y="389"/>
                  </a:lnTo>
                  <a:lnTo>
                    <a:pt x="23" y="384"/>
                  </a:lnTo>
                  <a:lnTo>
                    <a:pt x="21" y="378"/>
                  </a:lnTo>
                  <a:lnTo>
                    <a:pt x="21" y="372"/>
                  </a:lnTo>
                  <a:lnTo>
                    <a:pt x="21" y="365"/>
                  </a:lnTo>
                  <a:lnTo>
                    <a:pt x="19" y="359"/>
                  </a:lnTo>
                  <a:lnTo>
                    <a:pt x="19" y="353"/>
                  </a:lnTo>
                  <a:lnTo>
                    <a:pt x="19" y="346"/>
                  </a:lnTo>
                  <a:lnTo>
                    <a:pt x="19" y="338"/>
                  </a:lnTo>
                  <a:lnTo>
                    <a:pt x="17" y="334"/>
                  </a:lnTo>
                  <a:lnTo>
                    <a:pt x="17" y="328"/>
                  </a:lnTo>
                  <a:lnTo>
                    <a:pt x="17" y="321"/>
                  </a:lnTo>
                  <a:lnTo>
                    <a:pt x="15" y="315"/>
                  </a:lnTo>
                  <a:lnTo>
                    <a:pt x="15" y="311"/>
                  </a:lnTo>
                  <a:lnTo>
                    <a:pt x="15" y="304"/>
                  </a:lnTo>
                  <a:lnTo>
                    <a:pt x="15" y="300"/>
                  </a:lnTo>
                  <a:lnTo>
                    <a:pt x="15" y="294"/>
                  </a:lnTo>
                  <a:lnTo>
                    <a:pt x="15" y="287"/>
                  </a:lnTo>
                  <a:lnTo>
                    <a:pt x="15" y="283"/>
                  </a:lnTo>
                  <a:lnTo>
                    <a:pt x="15" y="277"/>
                  </a:lnTo>
                  <a:lnTo>
                    <a:pt x="15" y="271"/>
                  </a:lnTo>
                  <a:lnTo>
                    <a:pt x="15" y="268"/>
                  </a:lnTo>
                  <a:lnTo>
                    <a:pt x="15" y="262"/>
                  </a:lnTo>
                  <a:lnTo>
                    <a:pt x="15" y="258"/>
                  </a:lnTo>
                  <a:lnTo>
                    <a:pt x="13" y="252"/>
                  </a:lnTo>
                  <a:lnTo>
                    <a:pt x="13" y="247"/>
                  </a:lnTo>
                  <a:lnTo>
                    <a:pt x="13" y="241"/>
                  </a:lnTo>
                  <a:lnTo>
                    <a:pt x="13" y="237"/>
                  </a:lnTo>
                  <a:lnTo>
                    <a:pt x="13" y="233"/>
                  </a:lnTo>
                  <a:lnTo>
                    <a:pt x="13" y="228"/>
                  </a:lnTo>
                  <a:lnTo>
                    <a:pt x="13" y="224"/>
                  </a:lnTo>
                  <a:lnTo>
                    <a:pt x="13" y="218"/>
                  </a:lnTo>
                  <a:lnTo>
                    <a:pt x="13" y="214"/>
                  </a:lnTo>
                  <a:lnTo>
                    <a:pt x="13" y="209"/>
                  </a:lnTo>
                  <a:lnTo>
                    <a:pt x="13" y="205"/>
                  </a:lnTo>
                  <a:lnTo>
                    <a:pt x="13" y="199"/>
                  </a:lnTo>
                  <a:lnTo>
                    <a:pt x="13" y="195"/>
                  </a:lnTo>
                  <a:lnTo>
                    <a:pt x="13" y="190"/>
                  </a:lnTo>
                  <a:lnTo>
                    <a:pt x="13" y="186"/>
                  </a:lnTo>
                  <a:lnTo>
                    <a:pt x="13" y="180"/>
                  </a:lnTo>
                  <a:lnTo>
                    <a:pt x="13" y="174"/>
                  </a:lnTo>
                  <a:lnTo>
                    <a:pt x="13" y="171"/>
                  </a:lnTo>
                  <a:lnTo>
                    <a:pt x="13" y="165"/>
                  </a:lnTo>
                  <a:lnTo>
                    <a:pt x="13" y="161"/>
                  </a:lnTo>
                  <a:lnTo>
                    <a:pt x="13" y="155"/>
                  </a:lnTo>
                  <a:lnTo>
                    <a:pt x="13" y="152"/>
                  </a:lnTo>
                  <a:lnTo>
                    <a:pt x="13" y="146"/>
                  </a:lnTo>
                  <a:lnTo>
                    <a:pt x="13" y="142"/>
                  </a:lnTo>
                  <a:lnTo>
                    <a:pt x="13" y="136"/>
                  </a:lnTo>
                  <a:lnTo>
                    <a:pt x="13" y="133"/>
                  </a:lnTo>
                  <a:lnTo>
                    <a:pt x="11" y="129"/>
                  </a:lnTo>
                  <a:lnTo>
                    <a:pt x="11" y="123"/>
                  </a:lnTo>
                  <a:lnTo>
                    <a:pt x="11" y="117"/>
                  </a:lnTo>
                  <a:lnTo>
                    <a:pt x="11" y="112"/>
                  </a:lnTo>
                  <a:lnTo>
                    <a:pt x="11" y="108"/>
                  </a:lnTo>
                  <a:lnTo>
                    <a:pt x="11" y="102"/>
                  </a:lnTo>
                  <a:lnTo>
                    <a:pt x="9" y="98"/>
                  </a:lnTo>
                  <a:lnTo>
                    <a:pt x="9" y="93"/>
                  </a:lnTo>
                  <a:lnTo>
                    <a:pt x="7" y="87"/>
                  </a:lnTo>
                  <a:lnTo>
                    <a:pt x="7" y="83"/>
                  </a:lnTo>
                  <a:lnTo>
                    <a:pt x="7" y="76"/>
                  </a:lnTo>
                  <a:lnTo>
                    <a:pt x="5" y="72"/>
                  </a:lnTo>
                  <a:lnTo>
                    <a:pt x="5" y="66"/>
                  </a:lnTo>
                  <a:lnTo>
                    <a:pt x="5" y="60"/>
                  </a:lnTo>
                  <a:lnTo>
                    <a:pt x="5" y="57"/>
                  </a:lnTo>
                  <a:lnTo>
                    <a:pt x="5" y="51"/>
                  </a:lnTo>
                  <a:lnTo>
                    <a:pt x="4" y="43"/>
                  </a:lnTo>
                  <a:lnTo>
                    <a:pt x="4" y="39"/>
                  </a:lnTo>
                  <a:lnTo>
                    <a:pt x="2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0" y="9"/>
                  </a:lnTo>
                  <a:lnTo>
                    <a:pt x="2" y="5"/>
                  </a:lnTo>
                  <a:lnTo>
                    <a:pt x="5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3" y="1"/>
                  </a:lnTo>
                  <a:lnTo>
                    <a:pt x="24" y="7"/>
                  </a:lnTo>
                  <a:lnTo>
                    <a:pt x="28" y="13"/>
                  </a:lnTo>
                  <a:lnTo>
                    <a:pt x="28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2" name="Freeform 94"/>
            <p:cNvSpPr>
              <a:spLocks/>
            </p:cNvSpPr>
            <p:nvPr/>
          </p:nvSpPr>
          <p:spPr bwMode="auto">
            <a:xfrm>
              <a:off x="4285" y="1973"/>
              <a:ext cx="51" cy="19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1" y="0"/>
                </a:cxn>
                <a:cxn ang="0">
                  <a:pos x="25" y="0"/>
                </a:cxn>
                <a:cxn ang="0">
                  <a:pos x="31" y="0"/>
                </a:cxn>
                <a:cxn ang="0">
                  <a:pos x="35" y="0"/>
                </a:cxn>
                <a:cxn ang="0">
                  <a:pos x="42" y="0"/>
                </a:cxn>
                <a:cxn ang="0">
                  <a:pos x="50" y="0"/>
                </a:cxn>
                <a:cxn ang="0">
                  <a:pos x="54" y="0"/>
                </a:cxn>
                <a:cxn ang="0">
                  <a:pos x="59" y="0"/>
                </a:cxn>
                <a:cxn ang="0">
                  <a:pos x="61" y="0"/>
                </a:cxn>
                <a:cxn ang="0">
                  <a:pos x="67" y="0"/>
                </a:cxn>
                <a:cxn ang="0">
                  <a:pos x="71" y="0"/>
                </a:cxn>
                <a:cxn ang="0">
                  <a:pos x="76" y="0"/>
                </a:cxn>
                <a:cxn ang="0">
                  <a:pos x="80" y="0"/>
                </a:cxn>
                <a:cxn ang="0">
                  <a:pos x="84" y="0"/>
                </a:cxn>
                <a:cxn ang="0">
                  <a:pos x="90" y="0"/>
                </a:cxn>
                <a:cxn ang="0">
                  <a:pos x="94" y="2"/>
                </a:cxn>
                <a:cxn ang="0">
                  <a:pos x="95" y="4"/>
                </a:cxn>
                <a:cxn ang="0">
                  <a:pos x="99" y="6"/>
                </a:cxn>
                <a:cxn ang="0">
                  <a:pos x="101" y="11"/>
                </a:cxn>
                <a:cxn ang="0">
                  <a:pos x="103" y="19"/>
                </a:cxn>
                <a:cxn ang="0">
                  <a:pos x="101" y="25"/>
                </a:cxn>
                <a:cxn ang="0">
                  <a:pos x="99" y="32"/>
                </a:cxn>
                <a:cxn ang="0">
                  <a:pos x="95" y="34"/>
                </a:cxn>
                <a:cxn ang="0">
                  <a:pos x="94" y="36"/>
                </a:cxn>
                <a:cxn ang="0">
                  <a:pos x="90" y="38"/>
                </a:cxn>
                <a:cxn ang="0">
                  <a:pos x="84" y="38"/>
                </a:cxn>
                <a:cxn ang="0">
                  <a:pos x="80" y="38"/>
                </a:cxn>
                <a:cxn ang="0">
                  <a:pos x="76" y="38"/>
                </a:cxn>
                <a:cxn ang="0">
                  <a:pos x="71" y="38"/>
                </a:cxn>
                <a:cxn ang="0">
                  <a:pos x="67" y="38"/>
                </a:cxn>
                <a:cxn ang="0">
                  <a:pos x="61" y="36"/>
                </a:cxn>
                <a:cxn ang="0">
                  <a:pos x="59" y="36"/>
                </a:cxn>
                <a:cxn ang="0">
                  <a:pos x="54" y="36"/>
                </a:cxn>
                <a:cxn ang="0">
                  <a:pos x="50" y="36"/>
                </a:cxn>
                <a:cxn ang="0">
                  <a:pos x="42" y="34"/>
                </a:cxn>
                <a:cxn ang="0">
                  <a:pos x="35" y="34"/>
                </a:cxn>
                <a:cxn ang="0">
                  <a:pos x="31" y="34"/>
                </a:cxn>
                <a:cxn ang="0">
                  <a:pos x="25" y="34"/>
                </a:cxn>
                <a:cxn ang="0">
                  <a:pos x="21" y="34"/>
                </a:cxn>
                <a:cxn ang="0">
                  <a:pos x="17" y="34"/>
                </a:cxn>
                <a:cxn ang="0">
                  <a:pos x="10" y="32"/>
                </a:cxn>
                <a:cxn ang="0">
                  <a:pos x="6" y="27"/>
                </a:cxn>
                <a:cxn ang="0">
                  <a:pos x="2" y="23"/>
                </a:cxn>
                <a:cxn ang="0">
                  <a:pos x="0" y="17"/>
                </a:cxn>
                <a:cxn ang="0">
                  <a:pos x="2" y="10"/>
                </a:cxn>
                <a:cxn ang="0">
                  <a:pos x="6" y="6"/>
                </a:cxn>
                <a:cxn ang="0">
                  <a:pos x="10" y="2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103" h="38">
                  <a:moveTo>
                    <a:pt x="17" y="0"/>
                  </a:moveTo>
                  <a:lnTo>
                    <a:pt x="21" y="0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4" y="2"/>
                  </a:lnTo>
                  <a:lnTo>
                    <a:pt x="95" y="4"/>
                  </a:lnTo>
                  <a:lnTo>
                    <a:pt x="99" y="6"/>
                  </a:lnTo>
                  <a:lnTo>
                    <a:pt x="101" y="11"/>
                  </a:lnTo>
                  <a:lnTo>
                    <a:pt x="103" y="19"/>
                  </a:lnTo>
                  <a:lnTo>
                    <a:pt x="101" y="25"/>
                  </a:lnTo>
                  <a:lnTo>
                    <a:pt x="99" y="32"/>
                  </a:lnTo>
                  <a:lnTo>
                    <a:pt x="95" y="34"/>
                  </a:lnTo>
                  <a:lnTo>
                    <a:pt x="94" y="36"/>
                  </a:lnTo>
                  <a:lnTo>
                    <a:pt x="90" y="38"/>
                  </a:lnTo>
                  <a:lnTo>
                    <a:pt x="84" y="38"/>
                  </a:lnTo>
                  <a:lnTo>
                    <a:pt x="80" y="38"/>
                  </a:lnTo>
                  <a:lnTo>
                    <a:pt x="76" y="38"/>
                  </a:lnTo>
                  <a:lnTo>
                    <a:pt x="71" y="38"/>
                  </a:lnTo>
                  <a:lnTo>
                    <a:pt x="67" y="38"/>
                  </a:lnTo>
                  <a:lnTo>
                    <a:pt x="61" y="36"/>
                  </a:lnTo>
                  <a:lnTo>
                    <a:pt x="59" y="36"/>
                  </a:lnTo>
                  <a:lnTo>
                    <a:pt x="54" y="36"/>
                  </a:lnTo>
                  <a:lnTo>
                    <a:pt x="50" y="36"/>
                  </a:lnTo>
                  <a:lnTo>
                    <a:pt x="42" y="34"/>
                  </a:lnTo>
                  <a:lnTo>
                    <a:pt x="35" y="34"/>
                  </a:lnTo>
                  <a:lnTo>
                    <a:pt x="31" y="34"/>
                  </a:lnTo>
                  <a:lnTo>
                    <a:pt x="25" y="34"/>
                  </a:lnTo>
                  <a:lnTo>
                    <a:pt x="21" y="34"/>
                  </a:lnTo>
                  <a:lnTo>
                    <a:pt x="17" y="34"/>
                  </a:lnTo>
                  <a:lnTo>
                    <a:pt x="10" y="32"/>
                  </a:lnTo>
                  <a:lnTo>
                    <a:pt x="6" y="27"/>
                  </a:lnTo>
                  <a:lnTo>
                    <a:pt x="2" y="23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3" name="Freeform 95"/>
            <p:cNvSpPr>
              <a:spLocks/>
            </p:cNvSpPr>
            <p:nvPr/>
          </p:nvSpPr>
          <p:spPr bwMode="auto">
            <a:xfrm>
              <a:off x="4296" y="2026"/>
              <a:ext cx="18" cy="230"/>
            </a:xfrm>
            <a:custGeom>
              <a:avLst/>
              <a:gdLst/>
              <a:ahLst/>
              <a:cxnLst>
                <a:cxn ang="0">
                  <a:pos x="36" y="329"/>
                </a:cxn>
                <a:cxn ang="0">
                  <a:pos x="36" y="345"/>
                </a:cxn>
                <a:cxn ang="0">
                  <a:pos x="34" y="360"/>
                </a:cxn>
                <a:cxn ang="0">
                  <a:pos x="33" y="373"/>
                </a:cxn>
                <a:cxn ang="0">
                  <a:pos x="31" y="388"/>
                </a:cxn>
                <a:cxn ang="0">
                  <a:pos x="29" y="406"/>
                </a:cxn>
                <a:cxn ang="0">
                  <a:pos x="27" y="419"/>
                </a:cxn>
                <a:cxn ang="0">
                  <a:pos x="27" y="434"/>
                </a:cxn>
                <a:cxn ang="0">
                  <a:pos x="27" y="449"/>
                </a:cxn>
                <a:cxn ang="0">
                  <a:pos x="21" y="459"/>
                </a:cxn>
                <a:cxn ang="0">
                  <a:pos x="14" y="461"/>
                </a:cxn>
                <a:cxn ang="0">
                  <a:pos x="6" y="459"/>
                </a:cxn>
                <a:cxn ang="0">
                  <a:pos x="2" y="449"/>
                </a:cxn>
                <a:cxn ang="0">
                  <a:pos x="0" y="162"/>
                </a:cxn>
                <a:cxn ang="0">
                  <a:pos x="0" y="155"/>
                </a:cxn>
                <a:cxn ang="0">
                  <a:pos x="0" y="143"/>
                </a:cxn>
                <a:cxn ang="0">
                  <a:pos x="0" y="134"/>
                </a:cxn>
                <a:cxn ang="0">
                  <a:pos x="0" y="124"/>
                </a:cxn>
                <a:cxn ang="0">
                  <a:pos x="0" y="115"/>
                </a:cxn>
                <a:cxn ang="0">
                  <a:pos x="2" y="105"/>
                </a:cxn>
                <a:cxn ang="0">
                  <a:pos x="4" y="96"/>
                </a:cxn>
                <a:cxn ang="0">
                  <a:pos x="4" y="84"/>
                </a:cxn>
                <a:cxn ang="0">
                  <a:pos x="6" y="77"/>
                </a:cxn>
                <a:cxn ang="0">
                  <a:pos x="6" y="67"/>
                </a:cxn>
                <a:cxn ang="0">
                  <a:pos x="8" y="58"/>
                </a:cxn>
                <a:cxn ang="0">
                  <a:pos x="8" y="46"/>
                </a:cxn>
                <a:cxn ang="0">
                  <a:pos x="8" y="37"/>
                </a:cxn>
                <a:cxn ang="0">
                  <a:pos x="10" y="27"/>
                </a:cxn>
                <a:cxn ang="0">
                  <a:pos x="10" y="18"/>
                </a:cxn>
                <a:cxn ang="0">
                  <a:pos x="10" y="6"/>
                </a:cxn>
                <a:cxn ang="0">
                  <a:pos x="17" y="0"/>
                </a:cxn>
                <a:cxn ang="0">
                  <a:pos x="27" y="0"/>
                </a:cxn>
                <a:cxn ang="0">
                  <a:pos x="34" y="6"/>
                </a:cxn>
                <a:cxn ang="0">
                  <a:pos x="36" y="14"/>
                </a:cxn>
              </a:cxnLst>
              <a:rect l="0" t="0" r="r" b="b"/>
              <a:pathLst>
                <a:path w="36" h="461">
                  <a:moveTo>
                    <a:pt x="36" y="14"/>
                  </a:moveTo>
                  <a:lnTo>
                    <a:pt x="36" y="329"/>
                  </a:lnTo>
                  <a:lnTo>
                    <a:pt x="36" y="337"/>
                  </a:lnTo>
                  <a:lnTo>
                    <a:pt x="36" y="345"/>
                  </a:lnTo>
                  <a:lnTo>
                    <a:pt x="36" y="352"/>
                  </a:lnTo>
                  <a:lnTo>
                    <a:pt x="34" y="360"/>
                  </a:lnTo>
                  <a:lnTo>
                    <a:pt x="33" y="367"/>
                  </a:lnTo>
                  <a:lnTo>
                    <a:pt x="33" y="373"/>
                  </a:lnTo>
                  <a:lnTo>
                    <a:pt x="31" y="381"/>
                  </a:lnTo>
                  <a:lnTo>
                    <a:pt x="31" y="388"/>
                  </a:lnTo>
                  <a:lnTo>
                    <a:pt x="29" y="398"/>
                  </a:lnTo>
                  <a:lnTo>
                    <a:pt x="29" y="406"/>
                  </a:lnTo>
                  <a:lnTo>
                    <a:pt x="27" y="411"/>
                  </a:lnTo>
                  <a:lnTo>
                    <a:pt x="27" y="419"/>
                  </a:lnTo>
                  <a:lnTo>
                    <a:pt x="27" y="426"/>
                  </a:lnTo>
                  <a:lnTo>
                    <a:pt x="27" y="434"/>
                  </a:lnTo>
                  <a:lnTo>
                    <a:pt x="27" y="442"/>
                  </a:lnTo>
                  <a:lnTo>
                    <a:pt x="27" y="449"/>
                  </a:lnTo>
                  <a:lnTo>
                    <a:pt x="25" y="455"/>
                  </a:lnTo>
                  <a:lnTo>
                    <a:pt x="21" y="459"/>
                  </a:lnTo>
                  <a:lnTo>
                    <a:pt x="17" y="459"/>
                  </a:lnTo>
                  <a:lnTo>
                    <a:pt x="14" y="461"/>
                  </a:lnTo>
                  <a:lnTo>
                    <a:pt x="10" y="459"/>
                  </a:lnTo>
                  <a:lnTo>
                    <a:pt x="6" y="459"/>
                  </a:lnTo>
                  <a:lnTo>
                    <a:pt x="2" y="455"/>
                  </a:lnTo>
                  <a:lnTo>
                    <a:pt x="2" y="449"/>
                  </a:lnTo>
                  <a:lnTo>
                    <a:pt x="0" y="170"/>
                  </a:lnTo>
                  <a:lnTo>
                    <a:pt x="0" y="162"/>
                  </a:lnTo>
                  <a:lnTo>
                    <a:pt x="0" y="158"/>
                  </a:lnTo>
                  <a:lnTo>
                    <a:pt x="0" y="155"/>
                  </a:lnTo>
                  <a:lnTo>
                    <a:pt x="0" y="149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4"/>
                  </a:lnTo>
                  <a:lnTo>
                    <a:pt x="0" y="128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0" y="115"/>
                  </a:lnTo>
                  <a:lnTo>
                    <a:pt x="2" y="111"/>
                  </a:lnTo>
                  <a:lnTo>
                    <a:pt x="2" y="105"/>
                  </a:lnTo>
                  <a:lnTo>
                    <a:pt x="2" y="101"/>
                  </a:lnTo>
                  <a:lnTo>
                    <a:pt x="4" y="96"/>
                  </a:lnTo>
                  <a:lnTo>
                    <a:pt x="4" y="92"/>
                  </a:lnTo>
                  <a:lnTo>
                    <a:pt x="4" y="84"/>
                  </a:lnTo>
                  <a:lnTo>
                    <a:pt x="4" y="80"/>
                  </a:lnTo>
                  <a:lnTo>
                    <a:pt x="6" y="77"/>
                  </a:lnTo>
                  <a:lnTo>
                    <a:pt x="6" y="71"/>
                  </a:lnTo>
                  <a:lnTo>
                    <a:pt x="6" y="67"/>
                  </a:lnTo>
                  <a:lnTo>
                    <a:pt x="6" y="61"/>
                  </a:lnTo>
                  <a:lnTo>
                    <a:pt x="8" y="58"/>
                  </a:lnTo>
                  <a:lnTo>
                    <a:pt x="8" y="52"/>
                  </a:lnTo>
                  <a:lnTo>
                    <a:pt x="8" y="46"/>
                  </a:lnTo>
                  <a:lnTo>
                    <a:pt x="8" y="40"/>
                  </a:lnTo>
                  <a:lnTo>
                    <a:pt x="8" y="37"/>
                  </a:lnTo>
                  <a:lnTo>
                    <a:pt x="10" y="33"/>
                  </a:lnTo>
                  <a:lnTo>
                    <a:pt x="10" y="27"/>
                  </a:lnTo>
                  <a:lnTo>
                    <a:pt x="10" y="23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1" y="4"/>
                  </a:lnTo>
                  <a:lnTo>
                    <a:pt x="34" y="6"/>
                  </a:lnTo>
                  <a:lnTo>
                    <a:pt x="36" y="14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4" name="Freeform 96"/>
            <p:cNvSpPr>
              <a:spLocks/>
            </p:cNvSpPr>
            <p:nvPr/>
          </p:nvSpPr>
          <p:spPr bwMode="auto">
            <a:xfrm>
              <a:off x="3922" y="2436"/>
              <a:ext cx="301" cy="216"/>
            </a:xfrm>
            <a:custGeom>
              <a:avLst/>
              <a:gdLst/>
              <a:ahLst/>
              <a:cxnLst>
                <a:cxn ang="0">
                  <a:pos x="555" y="51"/>
                </a:cxn>
                <a:cxn ang="0">
                  <a:pos x="521" y="50"/>
                </a:cxn>
                <a:cxn ang="0">
                  <a:pos x="489" y="50"/>
                </a:cxn>
                <a:cxn ang="0">
                  <a:pos x="456" y="48"/>
                </a:cxn>
                <a:cxn ang="0">
                  <a:pos x="426" y="48"/>
                </a:cxn>
                <a:cxn ang="0">
                  <a:pos x="392" y="48"/>
                </a:cxn>
                <a:cxn ang="0">
                  <a:pos x="361" y="50"/>
                </a:cxn>
                <a:cxn ang="0">
                  <a:pos x="331" y="53"/>
                </a:cxn>
                <a:cxn ang="0">
                  <a:pos x="302" y="59"/>
                </a:cxn>
                <a:cxn ang="0">
                  <a:pos x="270" y="69"/>
                </a:cxn>
                <a:cxn ang="0">
                  <a:pos x="243" y="82"/>
                </a:cxn>
                <a:cxn ang="0">
                  <a:pos x="215" y="99"/>
                </a:cxn>
                <a:cxn ang="0">
                  <a:pos x="188" y="122"/>
                </a:cxn>
                <a:cxn ang="0">
                  <a:pos x="161" y="152"/>
                </a:cxn>
                <a:cxn ang="0">
                  <a:pos x="148" y="177"/>
                </a:cxn>
                <a:cxn ang="0">
                  <a:pos x="137" y="198"/>
                </a:cxn>
                <a:cxn ang="0">
                  <a:pos x="129" y="223"/>
                </a:cxn>
                <a:cxn ang="0">
                  <a:pos x="120" y="247"/>
                </a:cxn>
                <a:cxn ang="0">
                  <a:pos x="112" y="274"/>
                </a:cxn>
                <a:cxn ang="0">
                  <a:pos x="104" y="299"/>
                </a:cxn>
                <a:cxn ang="0">
                  <a:pos x="97" y="325"/>
                </a:cxn>
                <a:cxn ang="0">
                  <a:pos x="91" y="350"/>
                </a:cxn>
                <a:cxn ang="0">
                  <a:pos x="85" y="373"/>
                </a:cxn>
                <a:cxn ang="0">
                  <a:pos x="70" y="413"/>
                </a:cxn>
                <a:cxn ang="0">
                  <a:pos x="44" y="432"/>
                </a:cxn>
                <a:cxn ang="0">
                  <a:pos x="11" y="420"/>
                </a:cxn>
                <a:cxn ang="0">
                  <a:pos x="0" y="396"/>
                </a:cxn>
                <a:cxn ang="0">
                  <a:pos x="4" y="369"/>
                </a:cxn>
                <a:cxn ang="0">
                  <a:pos x="9" y="346"/>
                </a:cxn>
                <a:cxn ang="0">
                  <a:pos x="15" y="320"/>
                </a:cxn>
                <a:cxn ang="0">
                  <a:pos x="23" y="293"/>
                </a:cxn>
                <a:cxn ang="0">
                  <a:pos x="32" y="264"/>
                </a:cxn>
                <a:cxn ang="0">
                  <a:pos x="44" y="238"/>
                </a:cxn>
                <a:cxn ang="0">
                  <a:pos x="53" y="213"/>
                </a:cxn>
                <a:cxn ang="0">
                  <a:pos x="64" y="186"/>
                </a:cxn>
                <a:cxn ang="0">
                  <a:pos x="78" y="160"/>
                </a:cxn>
                <a:cxn ang="0">
                  <a:pos x="93" y="139"/>
                </a:cxn>
                <a:cxn ang="0">
                  <a:pos x="112" y="110"/>
                </a:cxn>
                <a:cxn ang="0">
                  <a:pos x="146" y="76"/>
                </a:cxn>
                <a:cxn ang="0">
                  <a:pos x="169" y="55"/>
                </a:cxn>
                <a:cxn ang="0">
                  <a:pos x="192" y="38"/>
                </a:cxn>
                <a:cxn ang="0">
                  <a:pos x="217" y="29"/>
                </a:cxn>
                <a:cxn ang="0">
                  <a:pos x="241" y="17"/>
                </a:cxn>
                <a:cxn ang="0">
                  <a:pos x="266" y="11"/>
                </a:cxn>
                <a:cxn ang="0">
                  <a:pos x="291" y="4"/>
                </a:cxn>
                <a:cxn ang="0">
                  <a:pos x="316" y="2"/>
                </a:cxn>
                <a:cxn ang="0">
                  <a:pos x="342" y="0"/>
                </a:cxn>
                <a:cxn ang="0">
                  <a:pos x="367" y="0"/>
                </a:cxn>
                <a:cxn ang="0">
                  <a:pos x="395" y="0"/>
                </a:cxn>
                <a:cxn ang="0">
                  <a:pos x="422" y="0"/>
                </a:cxn>
                <a:cxn ang="0">
                  <a:pos x="452" y="4"/>
                </a:cxn>
                <a:cxn ang="0">
                  <a:pos x="479" y="4"/>
                </a:cxn>
                <a:cxn ang="0">
                  <a:pos x="515" y="8"/>
                </a:cxn>
                <a:cxn ang="0">
                  <a:pos x="540" y="11"/>
                </a:cxn>
                <a:cxn ang="0">
                  <a:pos x="576" y="19"/>
                </a:cxn>
                <a:cxn ang="0">
                  <a:pos x="601" y="32"/>
                </a:cxn>
                <a:cxn ang="0">
                  <a:pos x="582" y="51"/>
                </a:cxn>
              </a:cxnLst>
              <a:rect l="0" t="0" r="r" b="b"/>
              <a:pathLst>
                <a:path w="601" h="432">
                  <a:moveTo>
                    <a:pt x="582" y="51"/>
                  </a:moveTo>
                  <a:lnTo>
                    <a:pt x="574" y="51"/>
                  </a:lnTo>
                  <a:lnTo>
                    <a:pt x="567" y="51"/>
                  </a:lnTo>
                  <a:lnTo>
                    <a:pt x="561" y="51"/>
                  </a:lnTo>
                  <a:lnTo>
                    <a:pt x="555" y="51"/>
                  </a:lnTo>
                  <a:lnTo>
                    <a:pt x="548" y="51"/>
                  </a:lnTo>
                  <a:lnTo>
                    <a:pt x="540" y="51"/>
                  </a:lnTo>
                  <a:lnTo>
                    <a:pt x="534" y="51"/>
                  </a:lnTo>
                  <a:lnTo>
                    <a:pt x="529" y="51"/>
                  </a:lnTo>
                  <a:lnTo>
                    <a:pt x="521" y="50"/>
                  </a:lnTo>
                  <a:lnTo>
                    <a:pt x="515" y="50"/>
                  </a:lnTo>
                  <a:lnTo>
                    <a:pt x="509" y="50"/>
                  </a:lnTo>
                  <a:lnTo>
                    <a:pt x="504" y="50"/>
                  </a:lnTo>
                  <a:lnTo>
                    <a:pt x="496" y="50"/>
                  </a:lnTo>
                  <a:lnTo>
                    <a:pt x="489" y="50"/>
                  </a:lnTo>
                  <a:lnTo>
                    <a:pt x="483" y="50"/>
                  </a:lnTo>
                  <a:lnTo>
                    <a:pt x="477" y="50"/>
                  </a:lnTo>
                  <a:lnTo>
                    <a:pt x="470" y="48"/>
                  </a:lnTo>
                  <a:lnTo>
                    <a:pt x="462" y="48"/>
                  </a:lnTo>
                  <a:lnTo>
                    <a:pt x="456" y="48"/>
                  </a:lnTo>
                  <a:lnTo>
                    <a:pt x="451" y="48"/>
                  </a:lnTo>
                  <a:lnTo>
                    <a:pt x="443" y="48"/>
                  </a:lnTo>
                  <a:lnTo>
                    <a:pt x="437" y="48"/>
                  </a:lnTo>
                  <a:lnTo>
                    <a:pt x="432" y="48"/>
                  </a:lnTo>
                  <a:lnTo>
                    <a:pt x="426" y="48"/>
                  </a:lnTo>
                  <a:lnTo>
                    <a:pt x="418" y="48"/>
                  </a:lnTo>
                  <a:lnTo>
                    <a:pt x="411" y="48"/>
                  </a:lnTo>
                  <a:lnTo>
                    <a:pt x="405" y="48"/>
                  </a:lnTo>
                  <a:lnTo>
                    <a:pt x="399" y="48"/>
                  </a:lnTo>
                  <a:lnTo>
                    <a:pt x="392" y="48"/>
                  </a:lnTo>
                  <a:lnTo>
                    <a:pt x="386" y="48"/>
                  </a:lnTo>
                  <a:lnTo>
                    <a:pt x="380" y="48"/>
                  </a:lnTo>
                  <a:lnTo>
                    <a:pt x="374" y="50"/>
                  </a:lnTo>
                  <a:lnTo>
                    <a:pt x="367" y="50"/>
                  </a:lnTo>
                  <a:lnTo>
                    <a:pt x="361" y="50"/>
                  </a:lnTo>
                  <a:lnTo>
                    <a:pt x="355" y="50"/>
                  </a:lnTo>
                  <a:lnTo>
                    <a:pt x="348" y="51"/>
                  </a:lnTo>
                  <a:lnTo>
                    <a:pt x="342" y="51"/>
                  </a:lnTo>
                  <a:lnTo>
                    <a:pt x="336" y="53"/>
                  </a:lnTo>
                  <a:lnTo>
                    <a:pt x="331" y="53"/>
                  </a:lnTo>
                  <a:lnTo>
                    <a:pt x="325" y="55"/>
                  </a:lnTo>
                  <a:lnTo>
                    <a:pt x="317" y="55"/>
                  </a:lnTo>
                  <a:lnTo>
                    <a:pt x="314" y="55"/>
                  </a:lnTo>
                  <a:lnTo>
                    <a:pt x="306" y="57"/>
                  </a:lnTo>
                  <a:lnTo>
                    <a:pt x="302" y="59"/>
                  </a:lnTo>
                  <a:lnTo>
                    <a:pt x="295" y="61"/>
                  </a:lnTo>
                  <a:lnTo>
                    <a:pt x="289" y="63"/>
                  </a:lnTo>
                  <a:lnTo>
                    <a:pt x="283" y="65"/>
                  </a:lnTo>
                  <a:lnTo>
                    <a:pt x="277" y="67"/>
                  </a:lnTo>
                  <a:lnTo>
                    <a:pt x="270" y="69"/>
                  </a:lnTo>
                  <a:lnTo>
                    <a:pt x="266" y="72"/>
                  </a:lnTo>
                  <a:lnTo>
                    <a:pt x="260" y="72"/>
                  </a:lnTo>
                  <a:lnTo>
                    <a:pt x="253" y="76"/>
                  </a:lnTo>
                  <a:lnTo>
                    <a:pt x="247" y="80"/>
                  </a:lnTo>
                  <a:lnTo>
                    <a:pt x="243" y="82"/>
                  </a:lnTo>
                  <a:lnTo>
                    <a:pt x="236" y="84"/>
                  </a:lnTo>
                  <a:lnTo>
                    <a:pt x="232" y="89"/>
                  </a:lnTo>
                  <a:lnTo>
                    <a:pt x="226" y="91"/>
                  </a:lnTo>
                  <a:lnTo>
                    <a:pt x="219" y="95"/>
                  </a:lnTo>
                  <a:lnTo>
                    <a:pt x="215" y="99"/>
                  </a:lnTo>
                  <a:lnTo>
                    <a:pt x="209" y="103"/>
                  </a:lnTo>
                  <a:lnTo>
                    <a:pt x="203" y="107"/>
                  </a:lnTo>
                  <a:lnTo>
                    <a:pt x="198" y="110"/>
                  </a:lnTo>
                  <a:lnTo>
                    <a:pt x="192" y="116"/>
                  </a:lnTo>
                  <a:lnTo>
                    <a:pt x="188" y="122"/>
                  </a:lnTo>
                  <a:lnTo>
                    <a:pt x="182" y="126"/>
                  </a:lnTo>
                  <a:lnTo>
                    <a:pt x="175" y="131"/>
                  </a:lnTo>
                  <a:lnTo>
                    <a:pt x="171" y="137"/>
                  </a:lnTo>
                  <a:lnTo>
                    <a:pt x="165" y="145"/>
                  </a:lnTo>
                  <a:lnTo>
                    <a:pt x="161" y="152"/>
                  </a:lnTo>
                  <a:lnTo>
                    <a:pt x="156" y="160"/>
                  </a:lnTo>
                  <a:lnTo>
                    <a:pt x="154" y="164"/>
                  </a:lnTo>
                  <a:lnTo>
                    <a:pt x="152" y="167"/>
                  </a:lnTo>
                  <a:lnTo>
                    <a:pt x="150" y="171"/>
                  </a:lnTo>
                  <a:lnTo>
                    <a:pt x="148" y="177"/>
                  </a:lnTo>
                  <a:lnTo>
                    <a:pt x="146" y="181"/>
                  </a:lnTo>
                  <a:lnTo>
                    <a:pt x="144" y="185"/>
                  </a:lnTo>
                  <a:lnTo>
                    <a:pt x="141" y="188"/>
                  </a:lnTo>
                  <a:lnTo>
                    <a:pt x="139" y="194"/>
                  </a:lnTo>
                  <a:lnTo>
                    <a:pt x="137" y="198"/>
                  </a:lnTo>
                  <a:lnTo>
                    <a:pt x="135" y="204"/>
                  </a:lnTo>
                  <a:lnTo>
                    <a:pt x="133" y="207"/>
                  </a:lnTo>
                  <a:lnTo>
                    <a:pt x="131" y="213"/>
                  </a:lnTo>
                  <a:lnTo>
                    <a:pt x="131" y="219"/>
                  </a:lnTo>
                  <a:lnTo>
                    <a:pt x="129" y="223"/>
                  </a:lnTo>
                  <a:lnTo>
                    <a:pt x="127" y="228"/>
                  </a:lnTo>
                  <a:lnTo>
                    <a:pt x="125" y="232"/>
                  </a:lnTo>
                  <a:lnTo>
                    <a:pt x="122" y="238"/>
                  </a:lnTo>
                  <a:lnTo>
                    <a:pt x="122" y="243"/>
                  </a:lnTo>
                  <a:lnTo>
                    <a:pt x="120" y="247"/>
                  </a:lnTo>
                  <a:lnTo>
                    <a:pt x="120" y="255"/>
                  </a:lnTo>
                  <a:lnTo>
                    <a:pt x="116" y="259"/>
                  </a:lnTo>
                  <a:lnTo>
                    <a:pt x="114" y="264"/>
                  </a:lnTo>
                  <a:lnTo>
                    <a:pt x="114" y="268"/>
                  </a:lnTo>
                  <a:lnTo>
                    <a:pt x="112" y="274"/>
                  </a:lnTo>
                  <a:lnTo>
                    <a:pt x="110" y="280"/>
                  </a:lnTo>
                  <a:lnTo>
                    <a:pt x="108" y="283"/>
                  </a:lnTo>
                  <a:lnTo>
                    <a:pt x="106" y="289"/>
                  </a:lnTo>
                  <a:lnTo>
                    <a:pt x="104" y="295"/>
                  </a:lnTo>
                  <a:lnTo>
                    <a:pt x="104" y="299"/>
                  </a:lnTo>
                  <a:lnTo>
                    <a:pt x="103" y="304"/>
                  </a:lnTo>
                  <a:lnTo>
                    <a:pt x="101" y="308"/>
                  </a:lnTo>
                  <a:lnTo>
                    <a:pt x="99" y="316"/>
                  </a:lnTo>
                  <a:lnTo>
                    <a:pt x="97" y="320"/>
                  </a:lnTo>
                  <a:lnTo>
                    <a:pt x="97" y="325"/>
                  </a:lnTo>
                  <a:lnTo>
                    <a:pt x="95" y="331"/>
                  </a:lnTo>
                  <a:lnTo>
                    <a:pt x="95" y="335"/>
                  </a:lnTo>
                  <a:lnTo>
                    <a:pt x="93" y="340"/>
                  </a:lnTo>
                  <a:lnTo>
                    <a:pt x="93" y="344"/>
                  </a:lnTo>
                  <a:lnTo>
                    <a:pt x="91" y="350"/>
                  </a:lnTo>
                  <a:lnTo>
                    <a:pt x="89" y="354"/>
                  </a:lnTo>
                  <a:lnTo>
                    <a:pt x="87" y="359"/>
                  </a:lnTo>
                  <a:lnTo>
                    <a:pt x="87" y="363"/>
                  </a:lnTo>
                  <a:lnTo>
                    <a:pt x="87" y="369"/>
                  </a:lnTo>
                  <a:lnTo>
                    <a:pt x="85" y="373"/>
                  </a:lnTo>
                  <a:lnTo>
                    <a:pt x="84" y="380"/>
                  </a:lnTo>
                  <a:lnTo>
                    <a:pt x="80" y="388"/>
                  </a:lnTo>
                  <a:lnTo>
                    <a:pt x="78" y="396"/>
                  </a:lnTo>
                  <a:lnTo>
                    <a:pt x="76" y="405"/>
                  </a:lnTo>
                  <a:lnTo>
                    <a:pt x="70" y="413"/>
                  </a:lnTo>
                  <a:lnTo>
                    <a:pt x="68" y="420"/>
                  </a:lnTo>
                  <a:lnTo>
                    <a:pt x="61" y="424"/>
                  </a:lnTo>
                  <a:lnTo>
                    <a:pt x="55" y="430"/>
                  </a:lnTo>
                  <a:lnTo>
                    <a:pt x="49" y="430"/>
                  </a:lnTo>
                  <a:lnTo>
                    <a:pt x="44" y="432"/>
                  </a:lnTo>
                  <a:lnTo>
                    <a:pt x="34" y="432"/>
                  </a:lnTo>
                  <a:lnTo>
                    <a:pt x="28" y="432"/>
                  </a:lnTo>
                  <a:lnTo>
                    <a:pt x="23" y="430"/>
                  </a:lnTo>
                  <a:lnTo>
                    <a:pt x="17" y="426"/>
                  </a:lnTo>
                  <a:lnTo>
                    <a:pt x="11" y="420"/>
                  </a:lnTo>
                  <a:lnTo>
                    <a:pt x="7" y="417"/>
                  </a:lnTo>
                  <a:lnTo>
                    <a:pt x="4" y="409"/>
                  </a:lnTo>
                  <a:lnTo>
                    <a:pt x="0" y="403"/>
                  </a:lnTo>
                  <a:lnTo>
                    <a:pt x="0" y="398"/>
                  </a:lnTo>
                  <a:lnTo>
                    <a:pt x="0" y="396"/>
                  </a:lnTo>
                  <a:lnTo>
                    <a:pt x="0" y="390"/>
                  </a:lnTo>
                  <a:lnTo>
                    <a:pt x="2" y="386"/>
                  </a:lnTo>
                  <a:lnTo>
                    <a:pt x="2" y="380"/>
                  </a:lnTo>
                  <a:lnTo>
                    <a:pt x="4" y="377"/>
                  </a:lnTo>
                  <a:lnTo>
                    <a:pt x="4" y="369"/>
                  </a:lnTo>
                  <a:lnTo>
                    <a:pt x="6" y="365"/>
                  </a:lnTo>
                  <a:lnTo>
                    <a:pt x="6" y="359"/>
                  </a:lnTo>
                  <a:lnTo>
                    <a:pt x="7" y="356"/>
                  </a:lnTo>
                  <a:lnTo>
                    <a:pt x="9" y="352"/>
                  </a:lnTo>
                  <a:lnTo>
                    <a:pt x="9" y="346"/>
                  </a:lnTo>
                  <a:lnTo>
                    <a:pt x="9" y="340"/>
                  </a:lnTo>
                  <a:lnTo>
                    <a:pt x="11" y="335"/>
                  </a:lnTo>
                  <a:lnTo>
                    <a:pt x="13" y="329"/>
                  </a:lnTo>
                  <a:lnTo>
                    <a:pt x="15" y="325"/>
                  </a:lnTo>
                  <a:lnTo>
                    <a:pt x="15" y="320"/>
                  </a:lnTo>
                  <a:lnTo>
                    <a:pt x="17" y="314"/>
                  </a:lnTo>
                  <a:lnTo>
                    <a:pt x="17" y="308"/>
                  </a:lnTo>
                  <a:lnTo>
                    <a:pt x="21" y="304"/>
                  </a:lnTo>
                  <a:lnTo>
                    <a:pt x="21" y="299"/>
                  </a:lnTo>
                  <a:lnTo>
                    <a:pt x="23" y="293"/>
                  </a:lnTo>
                  <a:lnTo>
                    <a:pt x="25" y="287"/>
                  </a:lnTo>
                  <a:lnTo>
                    <a:pt x="26" y="282"/>
                  </a:lnTo>
                  <a:lnTo>
                    <a:pt x="28" y="276"/>
                  </a:lnTo>
                  <a:lnTo>
                    <a:pt x="30" y="272"/>
                  </a:lnTo>
                  <a:lnTo>
                    <a:pt x="32" y="264"/>
                  </a:lnTo>
                  <a:lnTo>
                    <a:pt x="34" y="261"/>
                  </a:lnTo>
                  <a:lnTo>
                    <a:pt x="36" y="255"/>
                  </a:lnTo>
                  <a:lnTo>
                    <a:pt x="38" y="249"/>
                  </a:lnTo>
                  <a:lnTo>
                    <a:pt x="40" y="243"/>
                  </a:lnTo>
                  <a:lnTo>
                    <a:pt x="44" y="238"/>
                  </a:lnTo>
                  <a:lnTo>
                    <a:pt x="44" y="234"/>
                  </a:lnTo>
                  <a:lnTo>
                    <a:pt x="47" y="228"/>
                  </a:lnTo>
                  <a:lnTo>
                    <a:pt x="49" y="223"/>
                  </a:lnTo>
                  <a:lnTo>
                    <a:pt x="53" y="219"/>
                  </a:lnTo>
                  <a:lnTo>
                    <a:pt x="53" y="213"/>
                  </a:lnTo>
                  <a:lnTo>
                    <a:pt x="55" y="207"/>
                  </a:lnTo>
                  <a:lnTo>
                    <a:pt x="59" y="202"/>
                  </a:lnTo>
                  <a:lnTo>
                    <a:pt x="61" y="196"/>
                  </a:lnTo>
                  <a:lnTo>
                    <a:pt x="63" y="192"/>
                  </a:lnTo>
                  <a:lnTo>
                    <a:pt x="64" y="186"/>
                  </a:lnTo>
                  <a:lnTo>
                    <a:pt x="68" y="181"/>
                  </a:lnTo>
                  <a:lnTo>
                    <a:pt x="70" y="177"/>
                  </a:lnTo>
                  <a:lnTo>
                    <a:pt x="72" y="171"/>
                  </a:lnTo>
                  <a:lnTo>
                    <a:pt x="76" y="167"/>
                  </a:lnTo>
                  <a:lnTo>
                    <a:pt x="78" y="160"/>
                  </a:lnTo>
                  <a:lnTo>
                    <a:pt x="82" y="156"/>
                  </a:lnTo>
                  <a:lnTo>
                    <a:pt x="84" y="152"/>
                  </a:lnTo>
                  <a:lnTo>
                    <a:pt x="87" y="147"/>
                  </a:lnTo>
                  <a:lnTo>
                    <a:pt x="89" y="143"/>
                  </a:lnTo>
                  <a:lnTo>
                    <a:pt x="93" y="139"/>
                  </a:lnTo>
                  <a:lnTo>
                    <a:pt x="95" y="133"/>
                  </a:lnTo>
                  <a:lnTo>
                    <a:pt x="99" y="129"/>
                  </a:lnTo>
                  <a:lnTo>
                    <a:pt x="103" y="126"/>
                  </a:lnTo>
                  <a:lnTo>
                    <a:pt x="104" y="120"/>
                  </a:lnTo>
                  <a:lnTo>
                    <a:pt x="112" y="110"/>
                  </a:lnTo>
                  <a:lnTo>
                    <a:pt x="118" y="105"/>
                  </a:lnTo>
                  <a:lnTo>
                    <a:pt x="123" y="95"/>
                  </a:lnTo>
                  <a:lnTo>
                    <a:pt x="131" y="89"/>
                  </a:lnTo>
                  <a:lnTo>
                    <a:pt x="139" y="82"/>
                  </a:lnTo>
                  <a:lnTo>
                    <a:pt x="146" y="76"/>
                  </a:lnTo>
                  <a:lnTo>
                    <a:pt x="150" y="72"/>
                  </a:lnTo>
                  <a:lnTo>
                    <a:pt x="156" y="67"/>
                  </a:lnTo>
                  <a:lnTo>
                    <a:pt x="160" y="63"/>
                  </a:lnTo>
                  <a:lnTo>
                    <a:pt x="165" y="59"/>
                  </a:lnTo>
                  <a:lnTo>
                    <a:pt x="169" y="55"/>
                  </a:lnTo>
                  <a:lnTo>
                    <a:pt x="175" y="53"/>
                  </a:lnTo>
                  <a:lnTo>
                    <a:pt x="179" y="48"/>
                  </a:lnTo>
                  <a:lnTo>
                    <a:pt x="182" y="48"/>
                  </a:lnTo>
                  <a:lnTo>
                    <a:pt x="188" y="42"/>
                  </a:lnTo>
                  <a:lnTo>
                    <a:pt x="192" y="38"/>
                  </a:lnTo>
                  <a:lnTo>
                    <a:pt x="198" y="38"/>
                  </a:lnTo>
                  <a:lnTo>
                    <a:pt x="203" y="34"/>
                  </a:lnTo>
                  <a:lnTo>
                    <a:pt x="209" y="32"/>
                  </a:lnTo>
                  <a:lnTo>
                    <a:pt x="213" y="31"/>
                  </a:lnTo>
                  <a:lnTo>
                    <a:pt x="217" y="29"/>
                  </a:lnTo>
                  <a:lnTo>
                    <a:pt x="222" y="27"/>
                  </a:lnTo>
                  <a:lnTo>
                    <a:pt x="226" y="25"/>
                  </a:lnTo>
                  <a:lnTo>
                    <a:pt x="232" y="21"/>
                  </a:lnTo>
                  <a:lnTo>
                    <a:pt x="236" y="19"/>
                  </a:lnTo>
                  <a:lnTo>
                    <a:pt x="241" y="17"/>
                  </a:lnTo>
                  <a:lnTo>
                    <a:pt x="245" y="15"/>
                  </a:lnTo>
                  <a:lnTo>
                    <a:pt x="253" y="13"/>
                  </a:lnTo>
                  <a:lnTo>
                    <a:pt x="257" y="11"/>
                  </a:lnTo>
                  <a:lnTo>
                    <a:pt x="260" y="11"/>
                  </a:lnTo>
                  <a:lnTo>
                    <a:pt x="266" y="11"/>
                  </a:lnTo>
                  <a:lnTo>
                    <a:pt x="270" y="10"/>
                  </a:lnTo>
                  <a:lnTo>
                    <a:pt x="276" y="8"/>
                  </a:lnTo>
                  <a:lnTo>
                    <a:pt x="279" y="6"/>
                  </a:lnTo>
                  <a:lnTo>
                    <a:pt x="287" y="6"/>
                  </a:lnTo>
                  <a:lnTo>
                    <a:pt x="291" y="4"/>
                  </a:lnTo>
                  <a:lnTo>
                    <a:pt x="296" y="4"/>
                  </a:lnTo>
                  <a:lnTo>
                    <a:pt x="302" y="4"/>
                  </a:lnTo>
                  <a:lnTo>
                    <a:pt x="306" y="4"/>
                  </a:lnTo>
                  <a:lnTo>
                    <a:pt x="312" y="2"/>
                  </a:lnTo>
                  <a:lnTo>
                    <a:pt x="316" y="2"/>
                  </a:lnTo>
                  <a:lnTo>
                    <a:pt x="321" y="2"/>
                  </a:lnTo>
                  <a:lnTo>
                    <a:pt x="327" y="0"/>
                  </a:lnTo>
                  <a:lnTo>
                    <a:pt x="331" y="0"/>
                  </a:lnTo>
                  <a:lnTo>
                    <a:pt x="336" y="0"/>
                  </a:lnTo>
                  <a:lnTo>
                    <a:pt x="342" y="0"/>
                  </a:lnTo>
                  <a:lnTo>
                    <a:pt x="348" y="0"/>
                  </a:lnTo>
                  <a:lnTo>
                    <a:pt x="352" y="0"/>
                  </a:lnTo>
                  <a:lnTo>
                    <a:pt x="357" y="0"/>
                  </a:lnTo>
                  <a:lnTo>
                    <a:pt x="363" y="0"/>
                  </a:lnTo>
                  <a:lnTo>
                    <a:pt x="367" y="0"/>
                  </a:lnTo>
                  <a:lnTo>
                    <a:pt x="374" y="0"/>
                  </a:lnTo>
                  <a:lnTo>
                    <a:pt x="378" y="0"/>
                  </a:lnTo>
                  <a:lnTo>
                    <a:pt x="384" y="0"/>
                  </a:lnTo>
                  <a:lnTo>
                    <a:pt x="390" y="0"/>
                  </a:lnTo>
                  <a:lnTo>
                    <a:pt x="395" y="0"/>
                  </a:lnTo>
                  <a:lnTo>
                    <a:pt x="399" y="0"/>
                  </a:lnTo>
                  <a:lnTo>
                    <a:pt x="407" y="0"/>
                  </a:lnTo>
                  <a:lnTo>
                    <a:pt x="411" y="0"/>
                  </a:lnTo>
                  <a:lnTo>
                    <a:pt x="418" y="0"/>
                  </a:lnTo>
                  <a:lnTo>
                    <a:pt x="422" y="0"/>
                  </a:lnTo>
                  <a:lnTo>
                    <a:pt x="428" y="2"/>
                  </a:lnTo>
                  <a:lnTo>
                    <a:pt x="435" y="2"/>
                  </a:lnTo>
                  <a:lnTo>
                    <a:pt x="441" y="2"/>
                  </a:lnTo>
                  <a:lnTo>
                    <a:pt x="445" y="2"/>
                  </a:lnTo>
                  <a:lnTo>
                    <a:pt x="452" y="4"/>
                  </a:lnTo>
                  <a:lnTo>
                    <a:pt x="458" y="4"/>
                  </a:lnTo>
                  <a:lnTo>
                    <a:pt x="464" y="4"/>
                  </a:lnTo>
                  <a:lnTo>
                    <a:pt x="470" y="4"/>
                  </a:lnTo>
                  <a:lnTo>
                    <a:pt x="475" y="4"/>
                  </a:lnTo>
                  <a:lnTo>
                    <a:pt x="479" y="4"/>
                  </a:lnTo>
                  <a:lnTo>
                    <a:pt x="487" y="4"/>
                  </a:lnTo>
                  <a:lnTo>
                    <a:pt x="492" y="6"/>
                  </a:lnTo>
                  <a:lnTo>
                    <a:pt x="500" y="6"/>
                  </a:lnTo>
                  <a:lnTo>
                    <a:pt x="506" y="8"/>
                  </a:lnTo>
                  <a:lnTo>
                    <a:pt x="515" y="8"/>
                  </a:lnTo>
                  <a:lnTo>
                    <a:pt x="519" y="8"/>
                  </a:lnTo>
                  <a:lnTo>
                    <a:pt x="523" y="10"/>
                  </a:lnTo>
                  <a:lnTo>
                    <a:pt x="529" y="11"/>
                  </a:lnTo>
                  <a:lnTo>
                    <a:pt x="532" y="11"/>
                  </a:lnTo>
                  <a:lnTo>
                    <a:pt x="540" y="11"/>
                  </a:lnTo>
                  <a:lnTo>
                    <a:pt x="548" y="11"/>
                  </a:lnTo>
                  <a:lnTo>
                    <a:pt x="557" y="13"/>
                  </a:lnTo>
                  <a:lnTo>
                    <a:pt x="565" y="15"/>
                  </a:lnTo>
                  <a:lnTo>
                    <a:pt x="570" y="15"/>
                  </a:lnTo>
                  <a:lnTo>
                    <a:pt x="576" y="19"/>
                  </a:lnTo>
                  <a:lnTo>
                    <a:pt x="582" y="19"/>
                  </a:lnTo>
                  <a:lnTo>
                    <a:pt x="587" y="21"/>
                  </a:lnTo>
                  <a:lnTo>
                    <a:pt x="593" y="25"/>
                  </a:lnTo>
                  <a:lnTo>
                    <a:pt x="597" y="29"/>
                  </a:lnTo>
                  <a:lnTo>
                    <a:pt x="601" y="32"/>
                  </a:lnTo>
                  <a:lnTo>
                    <a:pt x="601" y="38"/>
                  </a:lnTo>
                  <a:lnTo>
                    <a:pt x="599" y="42"/>
                  </a:lnTo>
                  <a:lnTo>
                    <a:pt x="593" y="48"/>
                  </a:lnTo>
                  <a:lnTo>
                    <a:pt x="589" y="50"/>
                  </a:lnTo>
                  <a:lnTo>
                    <a:pt x="582" y="51"/>
                  </a:lnTo>
                  <a:lnTo>
                    <a:pt x="582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5" name="Freeform 97"/>
            <p:cNvSpPr>
              <a:spLocks/>
            </p:cNvSpPr>
            <p:nvPr/>
          </p:nvSpPr>
          <p:spPr bwMode="auto">
            <a:xfrm>
              <a:off x="4408" y="2435"/>
              <a:ext cx="319" cy="216"/>
            </a:xfrm>
            <a:custGeom>
              <a:avLst/>
              <a:gdLst/>
              <a:ahLst/>
              <a:cxnLst>
                <a:cxn ang="0">
                  <a:pos x="38" y="4"/>
                </a:cxn>
                <a:cxn ang="0">
                  <a:pos x="76" y="2"/>
                </a:cxn>
                <a:cxn ang="0">
                  <a:pos x="114" y="0"/>
                </a:cxn>
                <a:cxn ang="0">
                  <a:pos x="152" y="0"/>
                </a:cxn>
                <a:cxn ang="0">
                  <a:pos x="192" y="0"/>
                </a:cxn>
                <a:cxn ang="0">
                  <a:pos x="230" y="0"/>
                </a:cxn>
                <a:cxn ang="0">
                  <a:pos x="268" y="2"/>
                </a:cxn>
                <a:cxn ang="0">
                  <a:pos x="306" y="6"/>
                </a:cxn>
                <a:cxn ang="0">
                  <a:pos x="344" y="13"/>
                </a:cxn>
                <a:cxn ang="0">
                  <a:pos x="382" y="21"/>
                </a:cxn>
                <a:cxn ang="0">
                  <a:pos x="416" y="33"/>
                </a:cxn>
                <a:cxn ang="0">
                  <a:pos x="450" y="46"/>
                </a:cxn>
                <a:cxn ang="0">
                  <a:pos x="481" y="65"/>
                </a:cxn>
                <a:cxn ang="0">
                  <a:pos x="511" y="86"/>
                </a:cxn>
                <a:cxn ang="0">
                  <a:pos x="540" y="112"/>
                </a:cxn>
                <a:cxn ang="0">
                  <a:pos x="566" y="145"/>
                </a:cxn>
                <a:cxn ang="0">
                  <a:pos x="582" y="171"/>
                </a:cxn>
                <a:cxn ang="0">
                  <a:pos x="593" y="198"/>
                </a:cxn>
                <a:cxn ang="0">
                  <a:pos x="602" y="225"/>
                </a:cxn>
                <a:cxn ang="0">
                  <a:pos x="610" y="245"/>
                </a:cxn>
                <a:cxn ang="0">
                  <a:pos x="616" y="266"/>
                </a:cxn>
                <a:cxn ang="0">
                  <a:pos x="621" y="293"/>
                </a:cxn>
                <a:cxn ang="0">
                  <a:pos x="625" y="310"/>
                </a:cxn>
                <a:cxn ang="0">
                  <a:pos x="627" y="327"/>
                </a:cxn>
                <a:cxn ang="0">
                  <a:pos x="631" y="348"/>
                </a:cxn>
                <a:cxn ang="0">
                  <a:pos x="635" y="379"/>
                </a:cxn>
                <a:cxn ang="0">
                  <a:pos x="637" y="405"/>
                </a:cxn>
                <a:cxn ang="0">
                  <a:pos x="623" y="428"/>
                </a:cxn>
                <a:cxn ang="0">
                  <a:pos x="602" y="428"/>
                </a:cxn>
                <a:cxn ang="0">
                  <a:pos x="587" y="415"/>
                </a:cxn>
                <a:cxn ang="0">
                  <a:pos x="580" y="388"/>
                </a:cxn>
                <a:cxn ang="0">
                  <a:pos x="574" y="360"/>
                </a:cxn>
                <a:cxn ang="0">
                  <a:pos x="566" y="331"/>
                </a:cxn>
                <a:cxn ang="0">
                  <a:pos x="562" y="303"/>
                </a:cxn>
                <a:cxn ang="0">
                  <a:pos x="557" y="274"/>
                </a:cxn>
                <a:cxn ang="0">
                  <a:pos x="549" y="245"/>
                </a:cxn>
                <a:cxn ang="0">
                  <a:pos x="538" y="219"/>
                </a:cxn>
                <a:cxn ang="0">
                  <a:pos x="523" y="192"/>
                </a:cxn>
                <a:cxn ang="0">
                  <a:pos x="504" y="162"/>
                </a:cxn>
                <a:cxn ang="0">
                  <a:pos x="479" y="135"/>
                </a:cxn>
                <a:cxn ang="0">
                  <a:pos x="452" y="110"/>
                </a:cxn>
                <a:cxn ang="0">
                  <a:pos x="426" y="93"/>
                </a:cxn>
                <a:cxn ang="0">
                  <a:pos x="393" y="74"/>
                </a:cxn>
                <a:cxn ang="0">
                  <a:pos x="363" y="63"/>
                </a:cxn>
                <a:cxn ang="0">
                  <a:pos x="332" y="52"/>
                </a:cxn>
                <a:cxn ang="0">
                  <a:pos x="298" y="44"/>
                </a:cxn>
                <a:cxn ang="0">
                  <a:pos x="264" y="38"/>
                </a:cxn>
                <a:cxn ang="0">
                  <a:pos x="230" y="34"/>
                </a:cxn>
                <a:cxn ang="0">
                  <a:pos x="194" y="33"/>
                </a:cxn>
                <a:cxn ang="0">
                  <a:pos x="159" y="31"/>
                </a:cxn>
                <a:cxn ang="0">
                  <a:pos x="123" y="31"/>
                </a:cxn>
                <a:cxn ang="0">
                  <a:pos x="89" y="31"/>
                </a:cxn>
                <a:cxn ang="0">
                  <a:pos x="55" y="31"/>
                </a:cxn>
                <a:cxn ang="0">
                  <a:pos x="19" y="31"/>
                </a:cxn>
                <a:cxn ang="0">
                  <a:pos x="0" y="23"/>
                </a:cxn>
                <a:cxn ang="0">
                  <a:pos x="5" y="6"/>
                </a:cxn>
              </a:cxnLst>
              <a:rect l="0" t="0" r="r" b="b"/>
              <a:pathLst>
                <a:path w="637" h="432">
                  <a:moveTo>
                    <a:pt x="11" y="6"/>
                  </a:moveTo>
                  <a:lnTo>
                    <a:pt x="21" y="4"/>
                  </a:lnTo>
                  <a:lnTo>
                    <a:pt x="30" y="4"/>
                  </a:lnTo>
                  <a:lnTo>
                    <a:pt x="38" y="4"/>
                  </a:lnTo>
                  <a:lnTo>
                    <a:pt x="47" y="4"/>
                  </a:lnTo>
                  <a:lnTo>
                    <a:pt x="57" y="4"/>
                  </a:lnTo>
                  <a:lnTo>
                    <a:pt x="66" y="4"/>
                  </a:lnTo>
                  <a:lnTo>
                    <a:pt x="76" y="2"/>
                  </a:lnTo>
                  <a:lnTo>
                    <a:pt x="85" y="2"/>
                  </a:lnTo>
                  <a:lnTo>
                    <a:pt x="95" y="2"/>
                  </a:lnTo>
                  <a:lnTo>
                    <a:pt x="104" y="2"/>
                  </a:lnTo>
                  <a:lnTo>
                    <a:pt x="114" y="0"/>
                  </a:lnTo>
                  <a:lnTo>
                    <a:pt x="123" y="0"/>
                  </a:lnTo>
                  <a:lnTo>
                    <a:pt x="133" y="0"/>
                  </a:lnTo>
                  <a:lnTo>
                    <a:pt x="142" y="0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2" y="0"/>
                  </a:lnTo>
                  <a:lnTo>
                    <a:pt x="201" y="0"/>
                  </a:lnTo>
                  <a:lnTo>
                    <a:pt x="211" y="0"/>
                  </a:lnTo>
                  <a:lnTo>
                    <a:pt x="220" y="0"/>
                  </a:lnTo>
                  <a:lnTo>
                    <a:pt x="230" y="0"/>
                  </a:lnTo>
                  <a:lnTo>
                    <a:pt x="239" y="2"/>
                  </a:lnTo>
                  <a:lnTo>
                    <a:pt x="249" y="2"/>
                  </a:lnTo>
                  <a:lnTo>
                    <a:pt x="258" y="2"/>
                  </a:lnTo>
                  <a:lnTo>
                    <a:pt x="268" y="2"/>
                  </a:lnTo>
                  <a:lnTo>
                    <a:pt x="279" y="4"/>
                  </a:lnTo>
                  <a:lnTo>
                    <a:pt x="289" y="4"/>
                  </a:lnTo>
                  <a:lnTo>
                    <a:pt x="298" y="6"/>
                  </a:lnTo>
                  <a:lnTo>
                    <a:pt x="306" y="6"/>
                  </a:lnTo>
                  <a:lnTo>
                    <a:pt x="317" y="8"/>
                  </a:lnTo>
                  <a:lnTo>
                    <a:pt x="325" y="10"/>
                  </a:lnTo>
                  <a:lnTo>
                    <a:pt x="334" y="12"/>
                  </a:lnTo>
                  <a:lnTo>
                    <a:pt x="344" y="13"/>
                  </a:lnTo>
                  <a:lnTo>
                    <a:pt x="353" y="13"/>
                  </a:lnTo>
                  <a:lnTo>
                    <a:pt x="363" y="15"/>
                  </a:lnTo>
                  <a:lnTo>
                    <a:pt x="372" y="17"/>
                  </a:lnTo>
                  <a:lnTo>
                    <a:pt x="382" y="21"/>
                  </a:lnTo>
                  <a:lnTo>
                    <a:pt x="391" y="23"/>
                  </a:lnTo>
                  <a:lnTo>
                    <a:pt x="399" y="27"/>
                  </a:lnTo>
                  <a:lnTo>
                    <a:pt x="407" y="29"/>
                  </a:lnTo>
                  <a:lnTo>
                    <a:pt x="416" y="33"/>
                  </a:lnTo>
                  <a:lnTo>
                    <a:pt x="426" y="34"/>
                  </a:lnTo>
                  <a:lnTo>
                    <a:pt x="433" y="38"/>
                  </a:lnTo>
                  <a:lnTo>
                    <a:pt x="441" y="42"/>
                  </a:lnTo>
                  <a:lnTo>
                    <a:pt x="450" y="46"/>
                  </a:lnTo>
                  <a:lnTo>
                    <a:pt x="458" y="50"/>
                  </a:lnTo>
                  <a:lnTo>
                    <a:pt x="466" y="55"/>
                  </a:lnTo>
                  <a:lnTo>
                    <a:pt x="473" y="59"/>
                  </a:lnTo>
                  <a:lnTo>
                    <a:pt x="481" y="65"/>
                  </a:lnTo>
                  <a:lnTo>
                    <a:pt x="488" y="69"/>
                  </a:lnTo>
                  <a:lnTo>
                    <a:pt x="496" y="74"/>
                  </a:lnTo>
                  <a:lnTo>
                    <a:pt x="504" y="80"/>
                  </a:lnTo>
                  <a:lnTo>
                    <a:pt x="511" y="86"/>
                  </a:lnTo>
                  <a:lnTo>
                    <a:pt x="519" y="93"/>
                  </a:lnTo>
                  <a:lnTo>
                    <a:pt x="524" y="99"/>
                  </a:lnTo>
                  <a:lnTo>
                    <a:pt x="532" y="107"/>
                  </a:lnTo>
                  <a:lnTo>
                    <a:pt x="540" y="112"/>
                  </a:lnTo>
                  <a:lnTo>
                    <a:pt x="547" y="120"/>
                  </a:lnTo>
                  <a:lnTo>
                    <a:pt x="553" y="128"/>
                  </a:lnTo>
                  <a:lnTo>
                    <a:pt x="559" y="135"/>
                  </a:lnTo>
                  <a:lnTo>
                    <a:pt x="566" y="145"/>
                  </a:lnTo>
                  <a:lnTo>
                    <a:pt x="572" y="154"/>
                  </a:lnTo>
                  <a:lnTo>
                    <a:pt x="576" y="158"/>
                  </a:lnTo>
                  <a:lnTo>
                    <a:pt x="578" y="164"/>
                  </a:lnTo>
                  <a:lnTo>
                    <a:pt x="582" y="171"/>
                  </a:lnTo>
                  <a:lnTo>
                    <a:pt x="585" y="177"/>
                  </a:lnTo>
                  <a:lnTo>
                    <a:pt x="587" y="183"/>
                  </a:lnTo>
                  <a:lnTo>
                    <a:pt x="591" y="190"/>
                  </a:lnTo>
                  <a:lnTo>
                    <a:pt x="593" y="198"/>
                  </a:lnTo>
                  <a:lnTo>
                    <a:pt x="597" y="206"/>
                  </a:lnTo>
                  <a:lnTo>
                    <a:pt x="601" y="213"/>
                  </a:lnTo>
                  <a:lnTo>
                    <a:pt x="602" y="221"/>
                  </a:lnTo>
                  <a:lnTo>
                    <a:pt x="602" y="225"/>
                  </a:lnTo>
                  <a:lnTo>
                    <a:pt x="604" y="228"/>
                  </a:lnTo>
                  <a:lnTo>
                    <a:pt x="606" y="232"/>
                  </a:lnTo>
                  <a:lnTo>
                    <a:pt x="608" y="238"/>
                  </a:lnTo>
                  <a:lnTo>
                    <a:pt x="610" y="245"/>
                  </a:lnTo>
                  <a:lnTo>
                    <a:pt x="612" y="255"/>
                  </a:lnTo>
                  <a:lnTo>
                    <a:pt x="614" y="257"/>
                  </a:lnTo>
                  <a:lnTo>
                    <a:pt x="616" y="263"/>
                  </a:lnTo>
                  <a:lnTo>
                    <a:pt x="616" y="266"/>
                  </a:lnTo>
                  <a:lnTo>
                    <a:pt x="618" y="272"/>
                  </a:lnTo>
                  <a:lnTo>
                    <a:pt x="620" y="280"/>
                  </a:lnTo>
                  <a:lnTo>
                    <a:pt x="620" y="289"/>
                  </a:lnTo>
                  <a:lnTo>
                    <a:pt x="621" y="293"/>
                  </a:lnTo>
                  <a:lnTo>
                    <a:pt x="621" y="297"/>
                  </a:lnTo>
                  <a:lnTo>
                    <a:pt x="623" y="301"/>
                  </a:lnTo>
                  <a:lnTo>
                    <a:pt x="625" y="306"/>
                  </a:lnTo>
                  <a:lnTo>
                    <a:pt x="625" y="310"/>
                  </a:lnTo>
                  <a:lnTo>
                    <a:pt x="625" y="314"/>
                  </a:lnTo>
                  <a:lnTo>
                    <a:pt x="627" y="318"/>
                  </a:lnTo>
                  <a:lnTo>
                    <a:pt x="627" y="323"/>
                  </a:lnTo>
                  <a:lnTo>
                    <a:pt x="627" y="327"/>
                  </a:lnTo>
                  <a:lnTo>
                    <a:pt x="627" y="331"/>
                  </a:lnTo>
                  <a:lnTo>
                    <a:pt x="629" y="337"/>
                  </a:lnTo>
                  <a:lnTo>
                    <a:pt x="631" y="341"/>
                  </a:lnTo>
                  <a:lnTo>
                    <a:pt x="631" y="348"/>
                  </a:lnTo>
                  <a:lnTo>
                    <a:pt x="633" y="356"/>
                  </a:lnTo>
                  <a:lnTo>
                    <a:pt x="633" y="363"/>
                  </a:lnTo>
                  <a:lnTo>
                    <a:pt x="635" y="371"/>
                  </a:lnTo>
                  <a:lnTo>
                    <a:pt x="635" y="379"/>
                  </a:lnTo>
                  <a:lnTo>
                    <a:pt x="637" y="386"/>
                  </a:lnTo>
                  <a:lnTo>
                    <a:pt x="637" y="394"/>
                  </a:lnTo>
                  <a:lnTo>
                    <a:pt x="637" y="400"/>
                  </a:lnTo>
                  <a:lnTo>
                    <a:pt x="637" y="405"/>
                  </a:lnTo>
                  <a:lnTo>
                    <a:pt x="635" y="413"/>
                  </a:lnTo>
                  <a:lnTo>
                    <a:pt x="633" y="417"/>
                  </a:lnTo>
                  <a:lnTo>
                    <a:pt x="631" y="422"/>
                  </a:lnTo>
                  <a:lnTo>
                    <a:pt x="623" y="428"/>
                  </a:lnTo>
                  <a:lnTo>
                    <a:pt x="616" y="432"/>
                  </a:lnTo>
                  <a:lnTo>
                    <a:pt x="610" y="430"/>
                  </a:lnTo>
                  <a:lnTo>
                    <a:pt x="606" y="430"/>
                  </a:lnTo>
                  <a:lnTo>
                    <a:pt x="602" y="428"/>
                  </a:lnTo>
                  <a:lnTo>
                    <a:pt x="599" y="426"/>
                  </a:lnTo>
                  <a:lnTo>
                    <a:pt x="593" y="422"/>
                  </a:lnTo>
                  <a:lnTo>
                    <a:pt x="591" y="420"/>
                  </a:lnTo>
                  <a:lnTo>
                    <a:pt x="587" y="415"/>
                  </a:lnTo>
                  <a:lnTo>
                    <a:pt x="585" y="409"/>
                  </a:lnTo>
                  <a:lnTo>
                    <a:pt x="583" y="401"/>
                  </a:lnTo>
                  <a:lnTo>
                    <a:pt x="582" y="396"/>
                  </a:lnTo>
                  <a:lnTo>
                    <a:pt x="580" y="388"/>
                  </a:lnTo>
                  <a:lnTo>
                    <a:pt x="578" y="380"/>
                  </a:lnTo>
                  <a:lnTo>
                    <a:pt x="576" y="373"/>
                  </a:lnTo>
                  <a:lnTo>
                    <a:pt x="576" y="367"/>
                  </a:lnTo>
                  <a:lnTo>
                    <a:pt x="574" y="360"/>
                  </a:lnTo>
                  <a:lnTo>
                    <a:pt x="572" y="354"/>
                  </a:lnTo>
                  <a:lnTo>
                    <a:pt x="570" y="344"/>
                  </a:lnTo>
                  <a:lnTo>
                    <a:pt x="568" y="337"/>
                  </a:lnTo>
                  <a:lnTo>
                    <a:pt x="566" y="331"/>
                  </a:lnTo>
                  <a:lnTo>
                    <a:pt x="566" y="323"/>
                  </a:lnTo>
                  <a:lnTo>
                    <a:pt x="564" y="318"/>
                  </a:lnTo>
                  <a:lnTo>
                    <a:pt x="564" y="310"/>
                  </a:lnTo>
                  <a:lnTo>
                    <a:pt x="562" y="303"/>
                  </a:lnTo>
                  <a:lnTo>
                    <a:pt x="561" y="295"/>
                  </a:lnTo>
                  <a:lnTo>
                    <a:pt x="559" y="287"/>
                  </a:lnTo>
                  <a:lnTo>
                    <a:pt x="559" y="282"/>
                  </a:lnTo>
                  <a:lnTo>
                    <a:pt x="557" y="274"/>
                  </a:lnTo>
                  <a:lnTo>
                    <a:pt x="555" y="266"/>
                  </a:lnTo>
                  <a:lnTo>
                    <a:pt x="551" y="259"/>
                  </a:lnTo>
                  <a:lnTo>
                    <a:pt x="549" y="253"/>
                  </a:lnTo>
                  <a:lnTo>
                    <a:pt x="549" y="245"/>
                  </a:lnTo>
                  <a:lnTo>
                    <a:pt x="547" y="240"/>
                  </a:lnTo>
                  <a:lnTo>
                    <a:pt x="543" y="232"/>
                  </a:lnTo>
                  <a:lnTo>
                    <a:pt x="542" y="225"/>
                  </a:lnTo>
                  <a:lnTo>
                    <a:pt x="538" y="219"/>
                  </a:lnTo>
                  <a:lnTo>
                    <a:pt x="534" y="213"/>
                  </a:lnTo>
                  <a:lnTo>
                    <a:pt x="532" y="206"/>
                  </a:lnTo>
                  <a:lnTo>
                    <a:pt x="528" y="198"/>
                  </a:lnTo>
                  <a:lnTo>
                    <a:pt x="523" y="192"/>
                  </a:lnTo>
                  <a:lnTo>
                    <a:pt x="521" y="188"/>
                  </a:lnTo>
                  <a:lnTo>
                    <a:pt x="515" y="179"/>
                  </a:lnTo>
                  <a:lnTo>
                    <a:pt x="509" y="171"/>
                  </a:lnTo>
                  <a:lnTo>
                    <a:pt x="504" y="162"/>
                  </a:lnTo>
                  <a:lnTo>
                    <a:pt x="498" y="156"/>
                  </a:lnTo>
                  <a:lnTo>
                    <a:pt x="490" y="149"/>
                  </a:lnTo>
                  <a:lnTo>
                    <a:pt x="485" y="143"/>
                  </a:lnTo>
                  <a:lnTo>
                    <a:pt x="479" y="135"/>
                  </a:lnTo>
                  <a:lnTo>
                    <a:pt x="471" y="129"/>
                  </a:lnTo>
                  <a:lnTo>
                    <a:pt x="466" y="124"/>
                  </a:lnTo>
                  <a:lnTo>
                    <a:pt x="458" y="118"/>
                  </a:lnTo>
                  <a:lnTo>
                    <a:pt x="452" y="110"/>
                  </a:lnTo>
                  <a:lnTo>
                    <a:pt x="445" y="107"/>
                  </a:lnTo>
                  <a:lnTo>
                    <a:pt x="439" y="101"/>
                  </a:lnTo>
                  <a:lnTo>
                    <a:pt x="431" y="97"/>
                  </a:lnTo>
                  <a:lnTo>
                    <a:pt x="426" y="93"/>
                  </a:lnTo>
                  <a:lnTo>
                    <a:pt x="418" y="90"/>
                  </a:lnTo>
                  <a:lnTo>
                    <a:pt x="410" y="84"/>
                  </a:lnTo>
                  <a:lnTo>
                    <a:pt x="401" y="80"/>
                  </a:lnTo>
                  <a:lnTo>
                    <a:pt x="393" y="74"/>
                  </a:lnTo>
                  <a:lnTo>
                    <a:pt x="388" y="72"/>
                  </a:lnTo>
                  <a:lnTo>
                    <a:pt x="378" y="69"/>
                  </a:lnTo>
                  <a:lnTo>
                    <a:pt x="372" y="67"/>
                  </a:lnTo>
                  <a:lnTo>
                    <a:pt x="363" y="63"/>
                  </a:lnTo>
                  <a:lnTo>
                    <a:pt x="357" y="61"/>
                  </a:lnTo>
                  <a:lnTo>
                    <a:pt x="348" y="57"/>
                  </a:lnTo>
                  <a:lnTo>
                    <a:pt x="340" y="55"/>
                  </a:lnTo>
                  <a:lnTo>
                    <a:pt x="332" y="52"/>
                  </a:lnTo>
                  <a:lnTo>
                    <a:pt x="323" y="50"/>
                  </a:lnTo>
                  <a:lnTo>
                    <a:pt x="315" y="50"/>
                  </a:lnTo>
                  <a:lnTo>
                    <a:pt x="306" y="46"/>
                  </a:lnTo>
                  <a:lnTo>
                    <a:pt x="298" y="44"/>
                  </a:lnTo>
                  <a:lnTo>
                    <a:pt x="291" y="44"/>
                  </a:lnTo>
                  <a:lnTo>
                    <a:pt x="281" y="40"/>
                  </a:lnTo>
                  <a:lnTo>
                    <a:pt x="272" y="40"/>
                  </a:lnTo>
                  <a:lnTo>
                    <a:pt x="264" y="38"/>
                  </a:lnTo>
                  <a:lnTo>
                    <a:pt x="254" y="38"/>
                  </a:lnTo>
                  <a:lnTo>
                    <a:pt x="247" y="36"/>
                  </a:lnTo>
                  <a:lnTo>
                    <a:pt x="237" y="34"/>
                  </a:lnTo>
                  <a:lnTo>
                    <a:pt x="230" y="34"/>
                  </a:lnTo>
                  <a:lnTo>
                    <a:pt x="220" y="34"/>
                  </a:lnTo>
                  <a:lnTo>
                    <a:pt x="211" y="33"/>
                  </a:lnTo>
                  <a:lnTo>
                    <a:pt x="203" y="33"/>
                  </a:lnTo>
                  <a:lnTo>
                    <a:pt x="194" y="33"/>
                  </a:lnTo>
                  <a:lnTo>
                    <a:pt x="186" y="33"/>
                  </a:lnTo>
                  <a:lnTo>
                    <a:pt x="176" y="31"/>
                  </a:lnTo>
                  <a:lnTo>
                    <a:pt x="167" y="31"/>
                  </a:lnTo>
                  <a:lnTo>
                    <a:pt x="159" y="31"/>
                  </a:lnTo>
                  <a:lnTo>
                    <a:pt x="150" y="31"/>
                  </a:lnTo>
                  <a:lnTo>
                    <a:pt x="140" y="31"/>
                  </a:lnTo>
                  <a:lnTo>
                    <a:pt x="133" y="31"/>
                  </a:lnTo>
                  <a:lnTo>
                    <a:pt x="123" y="31"/>
                  </a:lnTo>
                  <a:lnTo>
                    <a:pt x="116" y="31"/>
                  </a:lnTo>
                  <a:lnTo>
                    <a:pt x="106" y="31"/>
                  </a:lnTo>
                  <a:lnTo>
                    <a:pt x="97" y="31"/>
                  </a:lnTo>
                  <a:lnTo>
                    <a:pt x="89" y="31"/>
                  </a:lnTo>
                  <a:lnTo>
                    <a:pt x="79" y="31"/>
                  </a:lnTo>
                  <a:lnTo>
                    <a:pt x="72" y="31"/>
                  </a:lnTo>
                  <a:lnTo>
                    <a:pt x="62" y="31"/>
                  </a:lnTo>
                  <a:lnTo>
                    <a:pt x="55" y="31"/>
                  </a:lnTo>
                  <a:lnTo>
                    <a:pt x="45" y="31"/>
                  </a:lnTo>
                  <a:lnTo>
                    <a:pt x="36" y="31"/>
                  </a:lnTo>
                  <a:lnTo>
                    <a:pt x="28" y="31"/>
                  </a:lnTo>
                  <a:lnTo>
                    <a:pt x="19" y="31"/>
                  </a:lnTo>
                  <a:lnTo>
                    <a:pt x="11" y="33"/>
                  </a:lnTo>
                  <a:lnTo>
                    <a:pt x="5" y="31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6" name="Freeform 98"/>
            <p:cNvSpPr>
              <a:spLocks/>
            </p:cNvSpPr>
            <p:nvPr/>
          </p:nvSpPr>
          <p:spPr bwMode="auto">
            <a:xfrm>
              <a:off x="4053" y="2543"/>
              <a:ext cx="73" cy="64"/>
            </a:xfrm>
            <a:custGeom>
              <a:avLst/>
              <a:gdLst/>
              <a:ahLst/>
              <a:cxnLst>
                <a:cxn ang="0">
                  <a:pos x="56" y="67"/>
                </a:cxn>
                <a:cxn ang="0">
                  <a:pos x="71" y="72"/>
                </a:cxn>
                <a:cxn ang="0">
                  <a:pos x="84" y="76"/>
                </a:cxn>
                <a:cxn ang="0">
                  <a:pos x="92" y="78"/>
                </a:cxn>
                <a:cxn ang="0">
                  <a:pos x="97" y="82"/>
                </a:cxn>
                <a:cxn ang="0">
                  <a:pos x="105" y="93"/>
                </a:cxn>
                <a:cxn ang="0">
                  <a:pos x="105" y="103"/>
                </a:cxn>
                <a:cxn ang="0">
                  <a:pos x="99" y="114"/>
                </a:cxn>
                <a:cxn ang="0">
                  <a:pos x="88" y="122"/>
                </a:cxn>
                <a:cxn ang="0">
                  <a:pos x="78" y="124"/>
                </a:cxn>
                <a:cxn ang="0">
                  <a:pos x="71" y="127"/>
                </a:cxn>
                <a:cxn ang="0">
                  <a:pos x="61" y="127"/>
                </a:cxn>
                <a:cxn ang="0">
                  <a:pos x="50" y="125"/>
                </a:cxn>
                <a:cxn ang="0">
                  <a:pos x="38" y="120"/>
                </a:cxn>
                <a:cxn ang="0">
                  <a:pos x="27" y="116"/>
                </a:cxn>
                <a:cxn ang="0">
                  <a:pos x="19" y="108"/>
                </a:cxn>
                <a:cxn ang="0">
                  <a:pos x="12" y="101"/>
                </a:cxn>
                <a:cxn ang="0">
                  <a:pos x="6" y="91"/>
                </a:cxn>
                <a:cxn ang="0">
                  <a:pos x="2" y="82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2" y="49"/>
                </a:cxn>
                <a:cxn ang="0">
                  <a:pos x="6" y="38"/>
                </a:cxn>
                <a:cxn ang="0">
                  <a:pos x="12" y="27"/>
                </a:cxn>
                <a:cxn ang="0">
                  <a:pos x="19" y="19"/>
                </a:cxn>
                <a:cxn ang="0">
                  <a:pos x="33" y="11"/>
                </a:cxn>
                <a:cxn ang="0">
                  <a:pos x="44" y="6"/>
                </a:cxn>
                <a:cxn ang="0">
                  <a:pos x="54" y="4"/>
                </a:cxn>
                <a:cxn ang="0">
                  <a:pos x="61" y="2"/>
                </a:cxn>
                <a:cxn ang="0">
                  <a:pos x="71" y="0"/>
                </a:cxn>
                <a:cxn ang="0">
                  <a:pos x="80" y="2"/>
                </a:cxn>
                <a:cxn ang="0">
                  <a:pos x="92" y="2"/>
                </a:cxn>
                <a:cxn ang="0">
                  <a:pos x="105" y="4"/>
                </a:cxn>
                <a:cxn ang="0">
                  <a:pos x="116" y="6"/>
                </a:cxn>
                <a:cxn ang="0">
                  <a:pos x="132" y="8"/>
                </a:cxn>
                <a:cxn ang="0">
                  <a:pos x="139" y="11"/>
                </a:cxn>
                <a:cxn ang="0">
                  <a:pos x="145" y="13"/>
                </a:cxn>
                <a:cxn ang="0">
                  <a:pos x="145" y="17"/>
                </a:cxn>
                <a:cxn ang="0">
                  <a:pos x="135" y="23"/>
                </a:cxn>
                <a:cxn ang="0">
                  <a:pos x="130" y="25"/>
                </a:cxn>
                <a:cxn ang="0">
                  <a:pos x="120" y="28"/>
                </a:cxn>
                <a:cxn ang="0">
                  <a:pos x="111" y="30"/>
                </a:cxn>
                <a:cxn ang="0">
                  <a:pos x="99" y="32"/>
                </a:cxn>
                <a:cxn ang="0">
                  <a:pos x="88" y="34"/>
                </a:cxn>
                <a:cxn ang="0">
                  <a:pos x="78" y="38"/>
                </a:cxn>
                <a:cxn ang="0">
                  <a:pos x="71" y="40"/>
                </a:cxn>
                <a:cxn ang="0">
                  <a:pos x="61" y="44"/>
                </a:cxn>
                <a:cxn ang="0">
                  <a:pos x="50" y="49"/>
                </a:cxn>
              </a:cxnLst>
              <a:rect l="0" t="0" r="r" b="b"/>
              <a:pathLst>
                <a:path w="147" h="127">
                  <a:moveTo>
                    <a:pt x="50" y="49"/>
                  </a:moveTo>
                  <a:lnTo>
                    <a:pt x="56" y="67"/>
                  </a:lnTo>
                  <a:lnTo>
                    <a:pt x="61" y="68"/>
                  </a:lnTo>
                  <a:lnTo>
                    <a:pt x="71" y="72"/>
                  </a:lnTo>
                  <a:lnTo>
                    <a:pt x="76" y="76"/>
                  </a:lnTo>
                  <a:lnTo>
                    <a:pt x="84" y="76"/>
                  </a:lnTo>
                  <a:lnTo>
                    <a:pt x="88" y="76"/>
                  </a:lnTo>
                  <a:lnTo>
                    <a:pt x="92" y="78"/>
                  </a:lnTo>
                  <a:lnTo>
                    <a:pt x="95" y="80"/>
                  </a:lnTo>
                  <a:lnTo>
                    <a:pt x="97" y="82"/>
                  </a:lnTo>
                  <a:lnTo>
                    <a:pt x="103" y="86"/>
                  </a:lnTo>
                  <a:lnTo>
                    <a:pt x="105" y="93"/>
                  </a:lnTo>
                  <a:lnTo>
                    <a:pt x="105" y="97"/>
                  </a:lnTo>
                  <a:lnTo>
                    <a:pt x="105" y="103"/>
                  </a:lnTo>
                  <a:lnTo>
                    <a:pt x="103" y="108"/>
                  </a:lnTo>
                  <a:lnTo>
                    <a:pt x="99" y="114"/>
                  </a:lnTo>
                  <a:lnTo>
                    <a:pt x="94" y="118"/>
                  </a:lnTo>
                  <a:lnTo>
                    <a:pt x="88" y="122"/>
                  </a:lnTo>
                  <a:lnTo>
                    <a:pt x="84" y="122"/>
                  </a:lnTo>
                  <a:lnTo>
                    <a:pt x="78" y="124"/>
                  </a:lnTo>
                  <a:lnTo>
                    <a:pt x="75" y="125"/>
                  </a:lnTo>
                  <a:lnTo>
                    <a:pt x="71" y="127"/>
                  </a:lnTo>
                  <a:lnTo>
                    <a:pt x="65" y="127"/>
                  </a:lnTo>
                  <a:lnTo>
                    <a:pt x="61" y="127"/>
                  </a:lnTo>
                  <a:lnTo>
                    <a:pt x="56" y="125"/>
                  </a:lnTo>
                  <a:lnTo>
                    <a:pt x="50" y="125"/>
                  </a:lnTo>
                  <a:lnTo>
                    <a:pt x="44" y="122"/>
                  </a:lnTo>
                  <a:lnTo>
                    <a:pt x="38" y="120"/>
                  </a:lnTo>
                  <a:lnTo>
                    <a:pt x="35" y="118"/>
                  </a:lnTo>
                  <a:lnTo>
                    <a:pt x="27" y="116"/>
                  </a:lnTo>
                  <a:lnTo>
                    <a:pt x="23" y="110"/>
                  </a:lnTo>
                  <a:lnTo>
                    <a:pt x="19" y="108"/>
                  </a:lnTo>
                  <a:lnTo>
                    <a:pt x="16" y="105"/>
                  </a:lnTo>
                  <a:lnTo>
                    <a:pt x="12" y="101"/>
                  </a:lnTo>
                  <a:lnTo>
                    <a:pt x="10" y="95"/>
                  </a:lnTo>
                  <a:lnTo>
                    <a:pt x="6" y="91"/>
                  </a:lnTo>
                  <a:lnTo>
                    <a:pt x="4" y="86"/>
                  </a:lnTo>
                  <a:lnTo>
                    <a:pt x="2" y="82"/>
                  </a:lnTo>
                  <a:lnTo>
                    <a:pt x="0" y="76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2" y="49"/>
                  </a:lnTo>
                  <a:lnTo>
                    <a:pt x="4" y="42"/>
                  </a:lnTo>
                  <a:lnTo>
                    <a:pt x="6" y="38"/>
                  </a:lnTo>
                  <a:lnTo>
                    <a:pt x="10" y="32"/>
                  </a:lnTo>
                  <a:lnTo>
                    <a:pt x="12" y="27"/>
                  </a:lnTo>
                  <a:lnTo>
                    <a:pt x="17" y="23"/>
                  </a:lnTo>
                  <a:lnTo>
                    <a:pt x="19" y="19"/>
                  </a:lnTo>
                  <a:lnTo>
                    <a:pt x="27" y="15"/>
                  </a:lnTo>
                  <a:lnTo>
                    <a:pt x="33" y="11"/>
                  </a:lnTo>
                  <a:lnTo>
                    <a:pt x="36" y="8"/>
                  </a:lnTo>
                  <a:lnTo>
                    <a:pt x="44" y="6"/>
                  </a:lnTo>
                  <a:lnTo>
                    <a:pt x="48" y="6"/>
                  </a:lnTo>
                  <a:lnTo>
                    <a:pt x="54" y="4"/>
                  </a:lnTo>
                  <a:lnTo>
                    <a:pt x="57" y="2"/>
                  </a:lnTo>
                  <a:lnTo>
                    <a:pt x="61" y="2"/>
                  </a:lnTo>
                  <a:lnTo>
                    <a:pt x="65" y="2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80" y="2"/>
                  </a:lnTo>
                  <a:lnTo>
                    <a:pt x="86" y="2"/>
                  </a:lnTo>
                  <a:lnTo>
                    <a:pt x="92" y="2"/>
                  </a:lnTo>
                  <a:lnTo>
                    <a:pt x="97" y="2"/>
                  </a:lnTo>
                  <a:lnTo>
                    <a:pt x="105" y="4"/>
                  </a:lnTo>
                  <a:lnTo>
                    <a:pt x="111" y="4"/>
                  </a:lnTo>
                  <a:lnTo>
                    <a:pt x="116" y="6"/>
                  </a:lnTo>
                  <a:lnTo>
                    <a:pt x="124" y="6"/>
                  </a:lnTo>
                  <a:lnTo>
                    <a:pt x="132" y="8"/>
                  </a:lnTo>
                  <a:lnTo>
                    <a:pt x="135" y="9"/>
                  </a:lnTo>
                  <a:lnTo>
                    <a:pt x="139" y="11"/>
                  </a:lnTo>
                  <a:lnTo>
                    <a:pt x="141" y="11"/>
                  </a:lnTo>
                  <a:lnTo>
                    <a:pt x="145" y="13"/>
                  </a:lnTo>
                  <a:lnTo>
                    <a:pt x="147" y="15"/>
                  </a:lnTo>
                  <a:lnTo>
                    <a:pt x="145" y="17"/>
                  </a:lnTo>
                  <a:lnTo>
                    <a:pt x="141" y="21"/>
                  </a:lnTo>
                  <a:lnTo>
                    <a:pt x="135" y="23"/>
                  </a:lnTo>
                  <a:lnTo>
                    <a:pt x="132" y="23"/>
                  </a:lnTo>
                  <a:lnTo>
                    <a:pt x="130" y="25"/>
                  </a:lnTo>
                  <a:lnTo>
                    <a:pt x="124" y="27"/>
                  </a:lnTo>
                  <a:lnTo>
                    <a:pt x="120" y="28"/>
                  </a:lnTo>
                  <a:lnTo>
                    <a:pt x="114" y="28"/>
                  </a:lnTo>
                  <a:lnTo>
                    <a:pt x="111" y="30"/>
                  </a:lnTo>
                  <a:lnTo>
                    <a:pt x="105" y="32"/>
                  </a:lnTo>
                  <a:lnTo>
                    <a:pt x="99" y="32"/>
                  </a:lnTo>
                  <a:lnTo>
                    <a:pt x="95" y="32"/>
                  </a:lnTo>
                  <a:lnTo>
                    <a:pt x="88" y="34"/>
                  </a:lnTo>
                  <a:lnTo>
                    <a:pt x="84" y="36"/>
                  </a:lnTo>
                  <a:lnTo>
                    <a:pt x="78" y="38"/>
                  </a:lnTo>
                  <a:lnTo>
                    <a:pt x="75" y="40"/>
                  </a:lnTo>
                  <a:lnTo>
                    <a:pt x="71" y="40"/>
                  </a:lnTo>
                  <a:lnTo>
                    <a:pt x="65" y="42"/>
                  </a:lnTo>
                  <a:lnTo>
                    <a:pt x="61" y="44"/>
                  </a:lnTo>
                  <a:lnTo>
                    <a:pt x="54" y="47"/>
                  </a:lnTo>
                  <a:lnTo>
                    <a:pt x="50" y="49"/>
                  </a:lnTo>
                  <a:lnTo>
                    <a:pt x="5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7" name="Freeform 99"/>
            <p:cNvSpPr>
              <a:spLocks/>
            </p:cNvSpPr>
            <p:nvPr/>
          </p:nvSpPr>
          <p:spPr bwMode="auto">
            <a:xfrm>
              <a:off x="4118" y="2546"/>
              <a:ext cx="30" cy="50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28" y="3"/>
                </a:cxn>
                <a:cxn ang="0">
                  <a:pos x="34" y="9"/>
                </a:cxn>
                <a:cxn ang="0">
                  <a:pos x="41" y="13"/>
                </a:cxn>
                <a:cxn ang="0">
                  <a:pos x="47" y="17"/>
                </a:cxn>
                <a:cxn ang="0">
                  <a:pos x="51" y="24"/>
                </a:cxn>
                <a:cxn ang="0">
                  <a:pos x="53" y="30"/>
                </a:cxn>
                <a:cxn ang="0">
                  <a:pos x="57" y="38"/>
                </a:cxn>
                <a:cxn ang="0">
                  <a:pos x="59" y="43"/>
                </a:cxn>
                <a:cxn ang="0">
                  <a:pos x="59" y="53"/>
                </a:cxn>
                <a:cxn ang="0">
                  <a:pos x="59" y="59"/>
                </a:cxn>
                <a:cxn ang="0">
                  <a:pos x="57" y="66"/>
                </a:cxn>
                <a:cxn ang="0">
                  <a:pos x="55" y="72"/>
                </a:cxn>
                <a:cxn ang="0">
                  <a:pos x="51" y="78"/>
                </a:cxn>
                <a:cxn ang="0">
                  <a:pos x="45" y="85"/>
                </a:cxn>
                <a:cxn ang="0">
                  <a:pos x="41" y="91"/>
                </a:cxn>
                <a:cxn ang="0">
                  <a:pos x="34" y="95"/>
                </a:cxn>
                <a:cxn ang="0">
                  <a:pos x="30" y="97"/>
                </a:cxn>
                <a:cxn ang="0">
                  <a:pos x="26" y="99"/>
                </a:cxn>
                <a:cxn ang="0">
                  <a:pos x="20" y="99"/>
                </a:cxn>
                <a:cxn ang="0">
                  <a:pos x="17" y="99"/>
                </a:cxn>
                <a:cxn ang="0">
                  <a:pos x="9" y="95"/>
                </a:cxn>
                <a:cxn ang="0">
                  <a:pos x="5" y="91"/>
                </a:cxn>
                <a:cxn ang="0">
                  <a:pos x="1" y="83"/>
                </a:cxn>
                <a:cxn ang="0">
                  <a:pos x="0" y="78"/>
                </a:cxn>
                <a:cxn ang="0">
                  <a:pos x="3" y="70"/>
                </a:cxn>
                <a:cxn ang="0">
                  <a:pos x="9" y="62"/>
                </a:cxn>
                <a:cxn ang="0">
                  <a:pos x="15" y="59"/>
                </a:cxn>
                <a:cxn ang="0">
                  <a:pos x="17" y="53"/>
                </a:cxn>
                <a:cxn ang="0">
                  <a:pos x="19" y="49"/>
                </a:cxn>
                <a:cxn ang="0">
                  <a:pos x="22" y="43"/>
                </a:cxn>
                <a:cxn ang="0">
                  <a:pos x="22" y="36"/>
                </a:cxn>
                <a:cxn ang="0">
                  <a:pos x="20" y="32"/>
                </a:cxn>
                <a:cxn ang="0">
                  <a:pos x="17" y="26"/>
                </a:cxn>
                <a:cxn ang="0">
                  <a:pos x="13" y="22"/>
                </a:cxn>
                <a:cxn ang="0">
                  <a:pos x="7" y="19"/>
                </a:cxn>
                <a:cxn ang="0">
                  <a:pos x="5" y="15"/>
                </a:cxn>
                <a:cxn ang="0">
                  <a:pos x="5" y="9"/>
                </a:cxn>
                <a:cxn ang="0">
                  <a:pos x="7" y="7"/>
                </a:cxn>
                <a:cxn ang="0">
                  <a:pos x="7" y="3"/>
                </a:cxn>
                <a:cxn ang="0">
                  <a:pos x="11" y="2"/>
                </a:cxn>
                <a:cxn ang="0">
                  <a:pos x="17" y="0"/>
                </a:cxn>
                <a:cxn ang="0">
                  <a:pos x="22" y="2"/>
                </a:cxn>
                <a:cxn ang="0">
                  <a:pos x="22" y="2"/>
                </a:cxn>
              </a:cxnLst>
              <a:rect l="0" t="0" r="r" b="b"/>
              <a:pathLst>
                <a:path w="59" h="99">
                  <a:moveTo>
                    <a:pt x="22" y="2"/>
                  </a:moveTo>
                  <a:lnTo>
                    <a:pt x="28" y="3"/>
                  </a:lnTo>
                  <a:lnTo>
                    <a:pt x="34" y="9"/>
                  </a:lnTo>
                  <a:lnTo>
                    <a:pt x="41" y="13"/>
                  </a:lnTo>
                  <a:lnTo>
                    <a:pt x="47" y="17"/>
                  </a:lnTo>
                  <a:lnTo>
                    <a:pt x="51" y="24"/>
                  </a:lnTo>
                  <a:lnTo>
                    <a:pt x="53" y="30"/>
                  </a:lnTo>
                  <a:lnTo>
                    <a:pt x="57" y="38"/>
                  </a:lnTo>
                  <a:lnTo>
                    <a:pt x="59" y="43"/>
                  </a:lnTo>
                  <a:lnTo>
                    <a:pt x="59" y="53"/>
                  </a:lnTo>
                  <a:lnTo>
                    <a:pt x="59" y="59"/>
                  </a:lnTo>
                  <a:lnTo>
                    <a:pt x="57" y="66"/>
                  </a:lnTo>
                  <a:lnTo>
                    <a:pt x="55" y="72"/>
                  </a:lnTo>
                  <a:lnTo>
                    <a:pt x="51" y="78"/>
                  </a:lnTo>
                  <a:lnTo>
                    <a:pt x="45" y="85"/>
                  </a:lnTo>
                  <a:lnTo>
                    <a:pt x="41" y="91"/>
                  </a:lnTo>
                  <a:lnTo>
                    <a:pt x="34" y="95"/>
                  </a:lnTo>
                  <a:lnTo>
                    <a:pt x="30" y="97"/>
                  </a:lnTo>
                  <a:lnTo>
                    <a:pt x="26" y="99"/>
                  </a:lnTo>
                  <a:lnTo>
                    <a:pt x="20" y="99"/>
                  </a:lnTo>
                  <a:lnTo>
                    <a:pt x="17" y="99"/>
                  </a:lnTo>
                  <a:lnTo>
                    <a:pt x="9" y="95"/>
                  </a:lnTo>
                  <a:lnTo>
                    <a:pt x="5" y="91"/>
                  </a:lnTo>
                  <a:lnTo>
                    <a:pt x="1" y="83"/>
                  </a:lnTo>
                  <a:lnTo>
                    <a:pt x="0" y="78"/>
                  </a:lnTo>
                  <a:lnTo>
                    <a:pt x="3" y="70"/>
                  </a:lnTo>
                  <a:lnTo>
                    <a:pt x="9" y="62"/>
                  </a:lnTo>
                  <a:lnTo>
                    <a:pt x="15" y="59"/>
                  </a:lnTo>
                  <a:lnTo>
                    <a:pt x="17" y="53"/>
                  </a:lnTo>
                  <a:lnTo>
                    <a:pt x="19" y="49"/>
                  </a:lnTo>
                  <a:lnTo>
                    <a:pt x="22" y="43"/>
                  </a:lnTo>
                  <a:lnTo>
                    <a:pt x="22" y="36"/>
                  </a:lnTo>
                  <a:lnTo>
                    <a:pt x="20" y="32"/>
                  </a:lnTo>
                  <a:lnTo>
                    <a:pt x="17" y="26"/>
                  </a:lnTo>
                  <a:lnTo>
                    <a:pt x="13" y="22"/>
                  </a:lnTo>
                  <a:lnTo>
                    <a:pt x="7" y="19"/>
                  </a:lnTo>
                  <a:lnTo>
                    <a:pt x="5" y="15"/>
                  </a:lnTo>
                  <a:lnTo>
                    <a:pt x="5" y="9"/>
                  </a:lnTo>
                  <a:lnTo>
                    <a:pt x="7" y="7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2" y="2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8" name="Freeform 100"/>
            <p:cNvSpPr>
              <a:spLocks/>
            </p:cNvSpPr>
            <p:nvPr/>
          </p:nvSpPr>
          <p:spPr bwMode="auto">
            <a:xfrm>
              <a:off x="4087" y="2590"/>
              <a:ext cx="23" cy="46"/>
            </a:xfrm>
            <a:custGeom>
              <a:avLst/>
              <a:gdLst/>
              <a:ahLst/>
              <a:cxnLst>
                <a:cxn ang="0">
                  <a:pos x="40" y="21"/>
                </a:cxn>
                <a:cxn ang="0">
                  <a:pos x="38" y="27"/>
                </a:cxn>
                <a:cxn ang="0">
                  <a:pos x="38" y="34"/>
                </a:cxn>
                <a:cxn ang="0">
                  <a:pos x="40" y="38"/>
                </a:cxn>
                <a:cxn ang="0">
                  <a:pos x="42" y="44"/>
                </a:cxn>
                <a:cxn ang="0">
                  <a:pos x="44" y="50"/>
                </a:cxn>
                <a:cxn ang="0">
                  <a:pos x="45" y="53"/>
                </a:cxn>
                <a:cxn ang="0">
                  <a:pos x="45" y="61"/>
                </a:cxn>
                <a:cxn ang="0">
                  <a:pos x="45" y="69"/>
                </a:cxn>
                <a:cxn ang="0">
                  <a:pos x="45" y="72"/>
                </a:cxn>
                <a:cxn ang="0">
                  <a:pos x="44" y="78"/>
                </a:cxn>
                <a:cxn ang="0">
                  <a:pos x="40" y="80"/>
                </a:cxn>
                <a:cxn ang="0">
                  <a:pos x="38" y="86"/>
                </a:cxn>
                <a:cxn ang="0">
                  <a:pos x="34" y="88"/>
                </a:cxn>
                <a:cxn ang="0">
                  <a:pos x="30" y="88"/>
                </a:cxn>
                <a:cxn ang="0">
                  <a:pos x="26" y="90"/>
                </a:cxn>
                <a:cxn ang="0">
                  <a:pos x="23" y="91"/>
                </a:cxn>
                <a:cxn ang="0">
                  <a:pos x="19" y="90"/>
                </a:cxn>
                <a:cxn ang="0">
                  <a:pos x="13" y="88"/>
                </a:cxn>
                <a:cxn ang="0">
                  <a:pos x="9" y="88"/>
                </a:cxn>
                <a:cxn ang="0">
                  <a:pos x="6" y="86"/>
                </a:cxn>
                <a:cxn ang="0">
                  <a:pos x="2" y="80"/>
                </a:cxn>
                <a:cxn ang="0">
                  <a:pos x="2" y="78"/>
                </a:cxn>
                <a:cxn ang="0">
                  <a:pos x="0" y="72"/>
                </a:cxn>
                <a:cxn ang="0">
                  <a:pos x="0" y="69"/>
                </a:cxn>
                <a:cxn ang="0">
                  <a:pos x="0" y="61"/>
                </a:cxn>
                <a:cxn ang="0">
                  <a:pos x="0" y="51"/>
                </a:cxn>
                <a:cxn ang="0">
                  <a:pos x="2" y="46"/>
                </a:cxn>
                <a:cxn ang="0">
                  <a:pos x="2" y="42"/>
                </a:cxn>
                <a:cxn ang="0">
                  <a:pos x="4" y="34"/>
                </a:cxn>
                <a:cxn ang="0">
                  <a:pos x="6" y="29"/>
                </a:cxn>
                <a:cxn ang="0">
                  <a:pos x="7" y="21"/>
                </a:cxn>
                <a:cxn ang="0">
                  <a:pos x="9" y="15"/>
                </a:cxn>
                <a:cxn ang="0">
                  <a:pos x="11" y="8"/>
                </a:cxn>
                <a:cxn ang="0">
                  <a:pos x="17" y="4"/>
                </a:cxn>
                <a:cxn ang="0">
                  <a:pos x="21" y="0"/>
                </a:cxn>
                <a:cxn ang="0">
                  <a:pos x="28" y="2"/>
                </a:cxn>
                <a:cxn ang="0">
                  <a:pos x="32" y="4"/>
                </a:cxn>
                <a:cxn ang="0">
                  <a:pos x="36" y="8"/>
                </a:cxn>
                <a:cxn ang="0">
                  <a:pos x="40" y="13"/>
                </a:cxn>
                <a:cxn ang="0">
                  <a:pos x="40" y="21"/>
                </a:cxn>
                <a:cxn ang="0">
                  <a:pos x="40" y="21"/>
                </a:cxn>
              </a:cxnLst>
              <a:rect l="0" t="0" r="r" b="b"/>
              <a:pathLst>
                <a:path w="45" h="91">
                  <a:moveTo>
                    <a:pt x="40" y="21"/>
                  </a:moveTo>
                  <a:lnTo>
                    <a:pt x="38" y="27"/>
                  </a:lnTo>
                  <a:lnTo>
                    <a:pt x="38" y="34"/>
                  </a:lnTo>
                  <a:lnTo>
                    <a:pt x="40" y="38"/>
                  </a:lnTo>
                  <a:lnTo>
                    <a:pt x="42" y="44"/>
                  </a:lnTo>
                  <a:lnTo>
                    <a:pt x="44" y="50"/>
                  </a:lnTo>
                  <a:lnTo>
                    <a:pt x="45" y="53"/>
                  </a:lnTo>
                  <a:lnTo>
                    <a:pt x="45" y="61"/>
                  </a:lnTo>
                  <a:lnTo>
                    <a:pt x="45" y="69"/>
                  </a:lnTo>
                  <a:lnTo>
                    <a:pt x="45" y="72"/>
                  </a:lnTo>
                  <a:lnTo>
                    <a:pt x="44" y="78"/>
                  </a:lnTo>
                  <a:lnTo>
                    <a:pt x="40" y="80"/>
                  </a:lnTo>
                  <a:lnTo>
                    <a:pt x="38" y="86"/>
                  </a:lnTo>
                  <a:lnTo>
                    <a:pt x="34" y="88"/>
                  </a:lnTo>
                  <a:lnTo>
                    <a:pt x="30" y="88"/>
                  </a:lnTo>
                  <a:lnTo>
                    <a:pt x="26" y="90"/>
                  </a:lnTo>
                  <a:lnTo>
                    <a:pt x="23" y="91"/>
                  </a:lnTo>
                  <a:lnTo>
                    <a:pt x="19" y="90"/>
                  </a:lnTo>
                  <a:lnTo>
                    <a:pt x="13" y="88"/>
                  </a:lnTo>
                  <a:lnTo>
                    <a:pt x="9" y="88"/>
                  </a:lnTo>
                  <a:lnTo>
                    <a:pt x="6" y="86"/>
                  </a:lnTo>
                  <a:lnTo>
                    <a:pt x="2" y="80"/>
                  </a:lnTo>
                  <a:lnTo>
                    <a:pt x="2" y="78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0" y="61"/>
                  </a:lnTo>
                  <a:lnTo>
                    <a:pt x="0" y="51"/>
                  </a:lnTo>
                  <a:lnTo>
                    <a:pt x="2" y="46"/>
                  </a:lnTo>
                  <a:lnTo>
                    <a:pt x="2" y="42"/>
                  </a:lnTo>
                  <a:lnTo>
                    <a:pt x="4" y="34"/>
                  </a:lnTo>
                  <a:lnTo>
                    <a:pt x="6" y="29"/>
                  </a:lnTo>
                  <a:lnTo>
                    <a:pt x="7" y="21"/>
                  </a:lnTo>
                  <a:lnTo>
                    <a:pt x="9" y="15"/>
                  </a:lnTo>
                  <a:lnTo>
                    <a:pt x="11" y="8"/>
                  </a:lnTo>
                  <a:lnTo>
                    <a:pt x="17" y="4"/>
                  </a:lnTo>
                  <a:lnTo>
                    <a:pt x="21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40" y="13"/>
                  </a:lnTo>
                  <a:lnTo>
                    <a:pt x="40" y="21"/>
                  </a:lnTo>
                  <a:lnTo>
                    <a:pt x="4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9" name="Freeform 101"/>
            <p:cNvSpPr>
              <a:spLocks/>
            </p:cNvSpPr>
            <p:nvPr/>
          </p:nvSpPr>
          <p:spPr bwMode="auto">
            <a:xfrm>
              <a:off x="4141" y="2630"/>
              <a:ext cx="30" cy="97"/>
            </a:xfrm>
            <a:custGeom>
              <a:avLst/>
              <a:gdLst/>
              <a:ahLst/>
              <a:cxnLst>
                <a:cxn ang="0">
                  <a:pos x="44" y="25"/>
                </a:cxn>
                <a:cxn ang="0">
                  <a:pos x="44" y="42"/>
                </a:cxn>
                <a:cxn ang="0">
                  <a:pos x="46" y="57"/>
                </a:cxn>
                <a:cxn ang="0">
                  <a:pos x="48" y="72"/>
                </a:cxn>
                <a:cxn ang="0">
                  <a:pos x="50" y="87"/>
                </a:cxn>
                <a:cxn ang="0">
                  <a:pos x="53" y="103"/>
                </a:cxn>
                <a:cxn ang="0">
                  <a:pos x="55" y="118"/>
                </a:cxn>
                <a:cxn ang="0">
                  <a:pos x="57" y="129"/>
                </a:cxn>
                <a:cxn ang="0">
                  <a:pos x="57" y="139"/>
                </a:cxn>
                <a:cxn ang="0">
                  <a:pos x="57" y="148"/>
                </a:cxn>
                <a:cxn ang="0">
                  <a:pos x="55" y="158"/>
                </a:cxn>
                <a:cxn ang="0">
                  <a:pos x="53" y="167"/>
                </a:cxn>
                <a:cxn ang="0">
                  <a:pos x="50" y="175"/>
                </a:cxn>
                <a:cxn ang="0">
                  <a:pos x="42" y="184"/>
                </a:cxn>
                <a:cxn ang="0">
                  <a:pos x="33" y="192"/>
                </a:cxn>
                <a:cxn ang="0">
                  <a:pos x="21" y="194"/>
                </a:cxn>
                <a:cxn ang="0">
                  <a:pos x="12" y="192"/>
                </a:cxn>
                <a:cxn ang="0">
                  <a:pos x="4" y="186"/>
                </a:cxn>
                <a:cxn ang="0">
                  <a:pos x="0" y="175"/>
                </a:cxn>
                <a:cxn ang="0">
                  <a:pos x="2" y="164"/>
                </a:cxn>
                <a:cxn ang="0">
                  <a:pos x="2" y="154"/>
                </a:cxn>
                <a:cxn ang="0">
                  <a:pos x="4" y="145"/>
                </a:cxn>
                <a:cxn ang="0">
                  <a:pos x="4" y="135"/>
                </a:cxn>
                <a:cxn ang="0">
                  <a:pos x="6" y="124"/>
                </a:cxn>
                <a:cxn ang="0">
                  <a:pos x="6" y="114"/>
                </a:cxn>
                <a:cxn ang="0">
                  <a:pos x="6" y="103"/>
                </a:cxn>
                <a:cxn ang="0">
                  <a:pos x="6" y="93"/>
                </a:cxn>
                <a:cxn ang="0">
                  <a:pos x="6" y="86"/>
                </a:cxn>
                <a:cxn ang="0">
                  <a:pos x="6" y="74"/>
                </a:cxn>
                <a:cxn ang="0">
                  <a:pos x="8" y="65"/>
                </a:cxn>
                <a:cxn ang="0">
                  <a:pos x="10" y="55"/>
                </a:cxn>
                <a:cxn ang="0">
                  <a:pos x="10" y="44"/>
                </a:cxn>
                <a:cxn ang="0">
                  <a:pos x="12" y="34"/>
                </a:cxn>
                <a:cxn ang="0">
                  <a:pos x="15" y="25"/>
                </a:cxn>
                <a:cxn ang="0">
                  <a:pos x="15" y="15"/>
                </a:cxn>
                <a:cxn ang="0">
                  <a:pos x="21" y="8"/>
                </a:cxn>
                <a:cxn ang="0">
                  <a:pos x="29" y="0"/>
                </a:cxn>
                <a:cxn ang="0">
                  <a:pos x="38" y="2"/>
                </a:cxn>
                <a:cxn ang="0">
                  <a:pos x="44" y="10"/>
                </a:cxn>
                <a:cxn ang="0">
                  <a:pos x="46" y="17"/>
                </a:cxn>
              </a:cxnLst>
              <a:rect l="0" t="0" r="r" b="b"/>
              <a:pathLst>
                <a:path w="59" h="194">
                  <a:moveTo>
                    <a:pt x="46" y="17"/>
                  </a:moveTo>
                  <a:lnTo>
                    <a:pt x="44" y="25"/>
                  </a:lnTo>
                  <a:lnTo>
                    <a:pt x="44" y="32"/>
                  </a:lnTo>
                  <a:lnTo>
                    <a:pt x="44" y="42"/>
                  </a:lnTo>
                  <a:lnTo>
                    <a:pt x="46" y="49"/>
                  </a:lnTo>
                  <a:lnTo>
                    <a:pt x="46" y="57"/>
                  </a:lnTo>
                  <a:lnTo>
                    <a:pt x="48" y="65"/>
                  </a:lnTo>
                  <a:lnTo>
                    <a:pt x="48" y="72"/>
                  </a:lnTo>
                  <a:lnTo>
                    <a:pt x="50" y="80"/>
                  </a:lnTo>
                  <a:lnTo>
                    <a:pt x="50" y="87"/>
                  </a:lnTo>
                  <a:lnTo>
                    <a:pt x="52" y="95"/>
                  </a:lnTo>
                  <a:lnTo>
                    <a:pt x="53" y="103"/>
                  </a:lnTo>
                  <a:lnTo>
                    <a:pt x="55" y="110"/>
                  </a:lnTo>
                  <a:lnTo>
                    <a:pt x="55" y="118"/>
                  </a:lnTo>
                  <a:lnTo>
                    <a:pt x="57" y="127"/>
                  </a:lnTo>
                  <a:lnTo>
                    <a:pt x="57" y="129"/>
                  </a:lnTo>
                  <a:lnTo>
                    <a:pt x="57" y="135"/>
                  </a:lnTo>
                  <a:lnTo>
                    <a:pt x="57" y="139"/>
                  </a:lnTo>
                  <a:lnTo>
                    <a:pt x="59" y="145"/>
                  </a:lnTo>
                  <a:lnTo>
                    <a:pt x="57" y="148"/>
                  </a:lnTo>
                  <a:lnTo>
                    <a:pt x="57" y="154"/>
                  </a:lnTo>
                  <a:lnTo>
                    <a:pt x="55" y="158"/>
                  </a:lnTo>
                  <a:lnTo>
                    <a:pt x="55" y="164"/>
                  </a:lnTo>
                  <a:lnTo>
                    <a:pt x="53" y="167"/>
                  </a:lnTo>
                  <a:lnTo>
                    <a:pt x="52" y="171"/>
                  </a:lnTo>
                  <a:lnTo>
                    <a:pt x="50" y="175"/>
                  </a:lnTo>
                  <a:lnTo>
                    <a:pt x="48" y="179"/>
                  </a:lnTo>
                  <a:lnTo>
                    <a:pt x="42" y="184"/>
                  </a:lnTo>
                  <a:lnTo>
                    <a:pt x="38" y="190"/>
                  </a:lnTo>
                  <a:lnTo>
                    <a:pt x="33" y="192"/>
                  </a:lnTo>
                  <a:lnTo>
                    <a:pt x="27" y="194"/>
                  </a:lnTo>
                  <a:lnTo>
                    <a:pt x="21" y="194"/>
                  </a:lnTo>
                  <a:lnTo>
                    <a:pt x="15" y="194"/>
                  </a:lnTo>
                  <a:lnTo>
                    <a:pt x="12" y="192"/>
                  </a:lnTo>
                  <a:lnTo>
                    <a:pt x="6" y="190"/>
                  </a:lnTo>
                  <a:lnTo>
                    <a:pt x="4" y="186"/>
                  </a:lnTo>
                  <a:lnTo>
                    <a:pt x="2" y="181"/>
                  </a:lnTo>
                  <a:lnTo>
                    <a:pt x="0" y="175"/>
                  </a:lnTo>
                  <a:lnTo>
                    <a:pt x="2" y="169"/>
                  </a:lnTo>
                  <a:lnTo>
                    <a:pt x="2" y="164"/>
                  </a:lnTo>
                  <a:lnTo>
                    <a:pt x="2" y="158"/>
                  </a:lnTo>
                  <a:lnTo>
                    <a:pt x="2" y="154"/>
                  </a:lnTo>
                  <a:lnTo>
                    <a:pt x="4" y="148"/>
                  </a:lnTo>
                  <a:lnTo>
                    <a:pt x="4" y="145"/>
                  </a:lnTo>
                  <a:lnTo>
                    <a:pt x="4" y="139"/>
                  </a:lnTo>
                  <a:lnTo>
                    <a:pt x="4" y="135"/>
                  </a:lnTo>
                  <a:lnTo>
                    <a:pt x="6" y="129"/>
                  </a:lnTo>
                  <a:lnTo>
                    <a:pt x="6" y="124"/>
                  </a:lnTo>
                  <a:lnTo>
                    <a:pt x="6" y="120"/>
                  </a:lnTo>
                  <a:lnTo>
                    <a:pt x="6" y="114"/>
                  </a:lnTo>
                  <a:lnTo>
                    <a:pt x="6" y="110"/>
                  </a:lnTo>
                  <a:lnTo>
                    <a:pt x="6" y="103"/>
                  </a:lnTo>
                  <a:lnTo>
                    <a:pt x="6" y="99"/>
                  </a:lnTo>
                  <a:lnTo>
                    <a:pt x="6" y="93"/>
                  </a:lnTo>
                  <a:lnTo>
                    <a:pt x="6" y="89"/>
                  </a:lnTo>
                  <a:lnTo>
                    <a:pt x="6" y="86"/>
                  </a:lnTo>
                  <a:lnTo>
                    <a:pt x="6" y="80"/>
                  </a:lnTo>
                  <a:lnTo>
                    <a:pt x="6" y="74"/>
                  </a:lnTo>
                  <a:lnTo>
                    <a:pt x="8" y="68"/>
                  </a:lnTo>
                  <a:lnTo>
                    <a:pt x="8" y="65"/>
                  </a:lnTo>
                  <a:lnTo>
                    <a:pt x="8" y="59"/>
                  </a:lnTo>
                  <a:lnTo>
                    <a:pt x="10" y="55"/>
                  </a:lnTo>
                  <a:lnTo>
                    <a:pt x="10" y="49"/>
                  </a:lnTo>
                  <a:lnTo>
                    <a:pt x="10" y="44"/>
                  </a:lnTo>
                  <a:lnTo>
                    <a:pt x="12" y="40"/>
                  </a:lnTo>
                  <a:lnTo>
                    <a:pt x="12" y="34"/>
                  </a:lnTo>
                  <a:lnTo>
                    <a:pt x="14" y="30"/>
                  </a:lnTo>
                  <a:lnTo>
                    <a:pt x="15" y="25"/>
                  </a:lnTo>
                  <a:lnTo>
                    <a:pt x="15" y="21"/>
                  </a:lnTo>
                  <a:lnTo>
                    <a:pt x="15" y="15"/>
                  </a:lnTo>
                  <a:lnTo>
                    <a:pt x="19" y="13"/>
                  </a:lnTo>
                  <a:lnTo>
                    <a:pt x="21" y="8"/>
                  </a:lnTo>
                  <a:lnTo>
                    <a:pt x="25" y="2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38" y="2"/>
                  </a:lnTo>
                  <a:lnTo>
                    <a:pt x="42" y="6"/>
                  </a:lnTo>
                  <a:lnTo>
                    <a:pt x="44" y="10"/>
                  </a:lnTo>
                  <a:lnTo>
                    <a:pt x="46" y="17"/>
                  </a:lnTo>
                  <a:lnTo>
                    <a:pt x="4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0" name="Freeform 102"/>
            <p:cNvSpPr>
              <a:spLocks/>
            </p:cNvSpPr>
            <p:nvPr/>
          </p:nvSpPr>
          <p:spPr bwMode="auto">
            <a:xfrm>
              <a:off x="4065" y="2616"/>
              <a:ext cx="96" cy="24"/>
            </a:xfrm>
            <a:custGeom>
              <a:avLst/>
              <a:gdLst/>
              <a:ahLst/>
              <a:cxnLst>
                <a:cxn ang="0">
                  <a:pos x="171" y="46"/>
                </a:cxn>
                <a:cxn ang="0">
                  <a:pos x="160" y="44"/>
                </a:cxn>
                <a:cxn ang="0">
                  <a:pos x="150" y="44"/>
                </a:cxn>
                <a:cxn ang="0">
                  <a:pos x="141" y="44"/>
                </a:cxn>
                <a:cxn ang="0">
                  <a:pos x="131" y="44"/>
                </a:cxn>
                <a:cxn ang="0">
                  <a:pos x="122" y="44"/>
                </a:cxn>
                <a:cxn ang="0">
                  <a:pos x="112" y="44"/>
                </a:cxn>
                <a:cxn ang="0">
                  <a:pos x="103" y="44"/>
                </a:cxn>
                <a:cxn ang="0">
                  <a:pos x="93" y="44"/>
                </a:cxn>
                <a:cxn ang="0">
                  <a:pos x="84" y="44"/>
                </a:cxn>
                <a:cxn ang="0">
                  <a:pos x="74" y="44"/>
                </a:cxn>
                <a:cxn ang="0">
                  <a:pos x="65" y="44"/>
                </a:cxn>
                <a:cxn ang="0">
                  <a:pos x="53" y="44"/>
                </a:cxn>
                <a:cxn ang="0">
                  <a:pos x="46" y="44"/>
                </a:cxn>
                <a:cxn ang="0">
                  <a:pos x="36" y="44"/>
                </a:cxn>
                <a:cxn ang="0">
                  <a:pos x="27" y="44"/>
                </a:cxn>
                <a:cxn ang="0">
                  <a:pos x="15" y="44"/>
                </a:cxn>
                <a:cxn ang="0">
                  <a:pos x="8" y="40"/>
                </a:cxn>
                <a:cxn ang="0">
                  <a:pos x="0" y="31"/>
                </a:cxn>
                <a:cxn ang="0">
                  <a:pos x="0" y="16"/>
                </a:cxn>
                <a:cxn ang="0">
                  <a:pos x="8" y="4"/>
                </a:cxn>
                <a:cxn ang="0">
                  <a:pos x="15" y="0"/>
                </a:cxn>
                <a:cxn ang="0">
                  <a:pos x="27" y="0"/>
                </a:cxn>
                <a:cxn ang="0">
                  <a:pos x="36" y="0"/>
                </a:cxn>
                <a:cxn ang="0">
                  <a:pos x="46" y="0"/>
                </a:cxn>
                <a:cxn ang="0">
                  <a:pos x="55" y="0"/>
                </a:cxn>
                <a:cxn ang="0">
                  <a:pos x="67" y="2"/>
                </a:cxn>
                <a:cxn ang="0">
                  <a:pos x="76" y="2"/>
                </a:cxn>
                <a:cxn ang="0">
                  <a:pos x="88" y="2"/>
                </a:cxn>
                <a:cxn ang="0">
                  <a:pos x="97" y="4"/>
                </a:cxn>
                <a:cxn ang="0">
                  <a:pos x="107" y="6"/>
                </a:cxn>
                <a:cxn ang="0">
                  <a:pos x="116" y="6"/>
                </a:cxn>
                <a:cxn ang="0">
                  <a:pos x="126" y="8"/>
                </a:cxn>
                <a:cxn ang="0">
                  <a:pos x="137" y="10"/>
                </a:cxn>
                <a:cxn ang="0">
                  <a:pos x="147" y="10"/>
                </a:cxn>
                <a:cxn ang="0">
                  <a:pos x="156" y="14"/>
                </a:cxn>
                <a:cxn ang="0">
                  <a:pos x="167" y="16"/>
                </a:cxn>
                <a:cxn ang="0">
                  <a:pos x="175" y="18"/>
                </a:cxn>
                <a:cxn ang="0">
                  <a:pos x="186" y="23"/>
                </a:cxn>
                <a:cxn ang="0">
                  <a:pos x="192" y="31"/>
                </a:cxn>
                <a:cxn ang="0">
                  <a:pos x="190" y="40"/>
                </a:cxn>
                <a:cxn ang="0">
                  <a:pos x="183" y="46"/>
                </a:cxn>
                <a:cxn ang="0">
                  <a:pos x="175" y="48"/>
                </a:cxn>
              </a:cxnLst>
              <a:rect l="0" t="0" r="r" b="b"/>
              <a:pathLst>
                <a:path w="192" h="48">
                  <a:moveTo>
                    <a:pt x="175" y="48"/>
                  </a:moveTo>
                  <a:lnTo>
                    <a:pt x="171" y="46"/>
                  </a:lnTo>
                  <a:lnTo>
                    <a:pt x="167" y="44"/>
                  </a:lnTo>
                  <a:lnTo>
                    <a:pt x="160" y="44"/>
                  </a:lnTo>
                  <a:lnTo>
                    <a:pt x="156" y="44"/>
                  </a:lnTo>
                  <a:lnTo>
                    <a:pt x="150" y="44"/>
                  </a:lnTo>
                  <a:lnTo>
                    <a:pt x="147" y="44"/>
                  </a:lnTo>
                  <a:lnTo>
                    <a:pt x="141" y="44"/>
                  </a:lnTo>
                  <a:lnTo>
                    <a:pt x="137" y="44"/>
                  </a:lnTo>
                  <a:lnTo>
                    <a:pt x="131" y="44"/>
                  </a:lnTo>
                  <a:lnTo>
                    <a:pt x="126" y="44"/>
                  </a:lnTo>
                  <a:lnTo>
                    <a:pt x="122" y="44"/>
                  </a:lnTo>
                  <a:lnTo>
                    <a:pt x="116" y="44"/>
                  </a:lnTo>
                  <a:lnTo>
                    <a:pt x="112" y="44"/>
                  </a:lnTo>
                  <a:lnTo>
                    <a:pt x="107" y="44"/>
                  </a:lnTo>
                  <a:lnTo>
                    <a:pt x="103" y="44"/>
                  </a:lnTo>
                  <a:lnTo>
                    <a:pt x="97" y="44"/>
                  </a:lnTo>
                  <a:lnTo>
                    <a:pt x="93" y="44"/>
                  </a:lnTo>
                  <a:lnTo>
                    <a:pt x="89" y="44"/>
                  </a:lnTo>
                  <a:lnTo>
                    <a:pt x="84" y="44"/>
                  </a:lnTo>
                  <a:lnTo>
                    <a:pt x="80" y="44"/>
                  </a:lnTo>
                  <a:lnTo>
                    <a:pt x="74" y="44"/>
                  </a:lnTo>
                  <a:lnTo>
                    <a:pt x="70" y="44"/>
                  </a:lnTo>
                  <a:lnTo>
                    <a:pt x="65" y="44"/>
                  </a:lnTo>
                  <a:lnTo>
                    <a:pt x="61" y="44"/>
                  </a:lnTo>
                  <a:lnTo>
                    <a:pt x="53" y="44"/>
                  </a:lnTo>
                  <a:lnTo>
                    <a:pt x="50" y="44"/>
                  </a:lnTo>
                  <a:lnTo>
                    <a:pt x="46" y="44"/>
                  </a:lnTo>
                  <a:lnTo>
                    <a:pt x="40" y="44"/>
                  </a:lnTo>
                  <a:lnTo>
                    <a:pt x="36" y="44"/>
                  </a:lnTo>
                  <a:lnTo>
                    <a:pt x="31" y="44"/>
                  </a:lnTo>
                  <a:lnTo>
                    <a:pt x="27" y="44"/>
                  </a:lnTo>
                  <a:lnTo>
                    <a:pt x="21" y="46"/>
                  </a:lnTo>
                  <a:lnTo>
                    <a:pt x="15" y="44"/>
                  </a:lnTo>
                  <a:lnTo>
                    <a:pt x="11" y="44"/>
                  </a:lnTo>
                  <a:lnTo>
                    <a:pt x="8" y="40"/>
                  </a:lnTo>
                  <a:lnTo>
                    <a:pt x="4" y="39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4" y="8"/>
                  </a:lnTo>
                  <a:lnTo>
                    <a:pt x="8" y="4"/>
                  </a:lnTo>
                  <a:lnTo>
                    <a:pt x="11" y="2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63" y="2"/>
                  </a:lnTo>
                  <a:lnTo>
                    <a:pt x="67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2" y="2"/>
                  </a:lnTo>
                  <a:lnTo>
                    <a:pt x="88" y="2"/>
                  </a:lnTo>
                  <a:lnTo>
                    <a:pt x="91" y="4"/>
                  </a:lnTo>
                  <a:lnTo>
                    <a:pt x="97" y="4"/>
                  </a:lnTo>
                  <a:lnTo>
                    <a:pt x="103" y="6"/>
                  </a:lnTo>
                  <a:lnTo>
                    <a:pt x="107" y="6"/>
                  </a:lnTo>
                  <a:lnTo>
                    <a:pt x="112" y="6"/>
                  </a:lnTo>
                  <a:lnTo>
                    <a:pt x="116" y="6"/>
                  </a:lnTo>
                  <a:lnTo>
                    <a:pt x="122" y="8"/>
                  </a:lnTo>
                  <a:lnTo>
                    <a:pt x="126" y="8"/>
                  </a:lnTo>
                  <a:lnTo>
                    <a:pt x="133" y="10"/>
                  </a:lnTo>
                  <a:lnTo>
                    <a:pt x="137" y="10"/>
                  </a:lnTo>
                  <a:lnTo>
                    <a:pt x="141" y="10"/>
                  </a:lnTo>
                  <a:lnTo>
                    <a:pt x="147" y="10"/>
                  </a:lnTo>
                  <a:lnTo>
                    <a:pt x="150" y="12"/>
                  </a:lnTo>
                  <a:lnTo>
                    <a:pt x="156" y="14"/>
                  </a:lnTo>
                  <a:lnTo>
                    <a:pt x="162" y="16"/>
                  </a:lnTo>
                  <a:lnTo>
                    <a:pt x="167" y="16"/>
                  </a:lnTo>
                  <a:lnTo>
                    <a:pt x="171" y="18"/>
                  </a:lnTo>
                  <a:lnTo>
                    <a:pt x="175" y="18"/>
                  </a:lnTo>
                  <a:lnTo>
                    <a:pt x="183" y="21"/>
                  </a:lnTo>
                  <a:lnTo>
                    <a:pt x="186" y="23"/>
                  </a:lnTo>
                  <a:lnTo>
                    <a:pt x="190" y="27"/>
                  </a:lnTo>
                  <a:lnTo>
                    <a:pt x="192" y="31"/>
                  </a:lnTo>
                  <a:lnTo>
                    <a:pt x="192" y="37"/>
                  </a:lnTo>
                  <a:lnTo>
                    <a:pt x="190" y="40"/>
                  </a:lnTo>
                  <a:lnTo>
                    <a:pt x="186" y="44"/>
                  </a:lnTo>
                  <a:lnTo>
                    <a:pt x="183" y="46"/>
                  </a:lnTo>
                  <a:lnTo>
                    <a:pt x="175" y="48"/>
                  </a:lnTo>
                  <a:lnTo>
                    <a:pt x="175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1" name="Freeform 103"/>
            <p:cNvSpPr>
              <a:spLocks/>
            </p:cNvSpPr>
            <p:nvPr/>
          </p:nvSpPr>
          <p:spPr bwMode="auto">
            <a:xfrm>
              <a:off x="4036" y="2624"/>
              <a:ext cx="35" cy="91"/>
            </a:xfrm>
            <a:custGeom>
              <a:avLst/>
              <a:gdLst/>
              <a:ahLst/>
              <a:cxnLst>
                <a:cxn ang="0">
                  <a:pos x="48" y="15"/>
                </a:cxn>
                <a:cxn ang="0">
                  <a:pos x="48" y="24"/>
                </a:cxn>
                <a:cxn ang="0">
                  <a:pos x="48" y="34"/>
                </a:cxn>
                <a:cxn ang="0">
                  <a:pos x="50" y="41"/>
                </a:cxn>
                <a:cxn ang="0">
                  <a:pos x="51" y="53"/>
                </a:cxn>
                <a:cxn ang="0">
                  <a:pos x="57" y="70"/>
                </a:cxn>
                <a:cxn ang="0">
                  <a:pos x="61" y="83"/>
                </a:cxn>
                <a:cxn ang="0">
                  <a:pos x="67" y="98"/>
                </a:cxn>
                <a:cxn ang="0">
                  <a:pos x="69" y="114"/>
                </a:cxn>
                <a:cxn ang="0">
                  <a:pos x="70" y="129"/>
                </a:cxn>
                <a:cxn ang="0">
                  <a:pos x="70" y="138"/>
                </a:cxn>
                <a:cxn ang="0">
                  <a:pos x="70" y="150"/>
                </a:cxn>
                <a:cxn ang="0">
                  <a:pos x="63" y="165"/>
                </a:cxn>
                <a:cxn ang="0">
                  <a:pos x="53" y="175"/>
                </a:cxn>
                <a:cxn ang="0">
                  <a:pos x="42" y="178"/>
                </a:cxn>
                <a:cxn ang="0">
                  <a:pos x="29" y="178"/>
                </a:cxn>
                <a:cxn ang="0">
                  <a:pos x="17" y="175"/>
                </a:cxn>
                <a:cxn ang="0">
                  <a:pos x="6" y="165"/>
                </a:cxn>
                <a:cxn ang="0">
                  <a:pos x="0" y="150"/>
                </a:cxn>
                <a:cxn ang="0">
                  <a:pos x="0" y="138"/>
                </a:cxn>
                <a:cxn ang="0">
                  <a:pos x="0" y="129"/>
                </a:cxn>
                <a:cxn ang="0">
                  <a:pos x="0" y="114"/>
                </a:cxn>
                <a:cxn ang="0">
                  <a:pos x="6" y="98"/>
                </a:cxn>
                <a:cxn ang="0">
                  <a:pos x="10" y="83"/>
                </a:cxn>
                <a:cxn ang="0">
                  <a:pos x="13" y="70"/>
                </a:cxn>
                <a:cxn ang="0">
                  <a:pos x="17" y="53"/>
                </a:cxn>
                <a:cxn ang="0">
                  <a:pos x="19" y="41"/>
                </a:cxn>
                <a:cxn ang="0">
                  <a:pos x="21" y="34"/>
                </a:cxn>
                <a:cxn ang="0">
                  <a:pos x="23" y="24"/>
                </a:cxn>
                <a:cxn ang="0">
                  <a:pos x="23" y="15"/>
                </a:cxn>
                <a:cxn ang="0">
                  <a:pos x="25" y="5"/>
                </a:cxn>
                <a:cxn ang="0">
                  <a:pos x="31" y="0"/>
                </a:cxn>
                <a:cxn ang="0">
                  <a:pos x="40" y="0"/>
                </a:cxn>
                <a:cxn ang="0">
                  <a:pos x="46" y="5"/>
                </a:cxn>
                <a:cxn ang="0">
                  <a:pos x="48" y="11"/>
                </a:cxn>
              </a:cxnLst>
              <a:rect l="0" t="0" r="r" b="b"/>
              <a:pathLst>
                <a:path w="70" h="180">
                  <a:moveTo>
                    <a:pt x="48" y="11"/>
                  </a:moveTo>
                  <a:lnTo>
                    <a:pt x="48" y="15"/>
                  </a:lnTo>
                  <a:lnTo>
                    <a:pt x="48" y="19"/>
                  </a:lnTo>
                  <a:lnTo>
                    <a:pt x="48" y="24"/>
                  </a:lnTo>
                  <a:lnTo>
                    <a:pt x="48" y="28"/>
                  </a:lnTo>
                  <a:lnTo>
                    <a:pt x="48" y="34"/>
                  </a:lnTo>
                  <a:lnTo>
                    <a:pt x="48" y="38"/>
                  </a:lnTo>
                  <a:lnTo>
                    <a:pt x="50" y="41"/>
                  </a:lnTo>
                  <a:lnTo>
                    <a:pt x="51" y="45"/>
                  </a:lnTo>
                  <a:lnTo>
                    <a:pt x="51" y="53"/>
                  </a:lnTo>
                  <a:lnTo>
                    <a:pt x="53" y="60"/>
                  </a:lnTo>
                  <a:lnTo>
                    <a:pt x="57" y="70"/>
                  </a:lnTo>
                  <a:lnTo>
                    <a:pt x="61" y="78"/>
                  </a:lnTo>
                  <a:lnTo>
                    <a:pt x="61" y="83"/>
                  </a:lnTo>
                  <a:lnTo>
                    <a:pt x="63" y="91"/>
                  </a:lnTo>
                  <a:lnTo>
                    <a:pt x="67" y="98"/>
                  </a:lnTo>
                  <a:lnTo>
                    <a:pt x="69" y="106"/>
                  </a:lnTo>
                  <a:lnTo>
                    <a:pt x="69" y="114"/>
                  </a:lnTo>
                  <a:lnTo>
                    <a:pt x="70" y="123"/>
                  </a:lnTo>
                  <a:lnTo>
                    <a:pt x="70" y="129"/>
                  </a:lnTo>
                  <a:lnTo>
                    <a:pt x="70" y="133"/>
                  </a:lnTo>
                  <a:lnTo>
                    <a:pt x="70" y="138"/>
                  </a:lnTo>
                  <a:lnTo>
                    <a:pt x="70" y="142"/>
                  </a:lnTo>
                  <a:lnTo>
                    <a:pt x="70" y="150"/>
                  </a:lnTo>
                  <a:lnTo>
                    <a:pt x="69" y="157"/>
                  </a:lnTo>
                  <a:lnTo>
                    <a:pt x="63" y="165"/>
                  </a:lnTo>
                  <a:lnTo>
                    <a:pt x="61" y="171"/>
                  </a:lnTo>
                  <a:lnTo>
                    <a:pt x="53" y="175"/>
                  </a:lnTo>
                  <a:lnTo>
                    <a:pt x="48" y="176"/>
                  </a:lnTo>
                  <a:lnTo>
                    <a:pt x="42" y="178"/>
                  </a:lnTo>
                  <a:lnTo>
                    <a:pt x="36" y="180"/>
                  </a:lnTo>
                  <a:lnTo>
                    <a:pt x="29" y="178"/>
                  </a:lnTo>
                  <a:lnTo>
                    <a:pt x="23" y="176"/>
                  </a:lnTo>
                  <a:lnTo>
                    <a:pt x="17" y="175"/>
                  </a:lnTo>
                  <a:lnTo>
                    <a:pt x="12" y="171"/>
                  </a:lnTo>
                  <a:lnTo>
                    <a:pt x="6" y="165"/>
                  </a:lnTo>
                  <a:lnTo>
                    <a:pt x="2" y="157"/>
                  </a:lnTo>
                  <a:lnTo>
                    <a:pt x="0" y="150"/>
                  </a:lnTo>
                  <a:lnTo>
                    <a:pt x="0" y="142"/>
                  </a:lnTo>
                  <a:lnTo>
                    <a:pt x="0" y="138"/>
                  </a:lnTo>
                  <a:lnTo>
                    <a:pt x="0" y="133"/>
                  </a:lnTo>
                  <a:lnTo>
                    <a:pt x="0" y="129"/>
                  </a:lnTo>
                  <a:lnTo>
                    <a:pt x="0" y="123"/>
                  </a:lnTo>
                  <a:lnTo>
                    <a:pt x="0" y="114"/>
                  </a:lnTo>
                  <a:lnTo>
                    <a:pt x="4" y="106"/>
                  </a:lnTo>
                  <a:lnTo>
                    <a:pt x="6" y="98"/>
                  </a:lnTo>
                  <a:lnTo>
                    <a:pt x="8" y="91"/>
                  </a:lnTo>
                  <a:lnTo>
                    <a:pt x="10" y="83"/>
                  </a:lnTo>
                  <a:lnTo>
                    <a:pt x="12" y="78"/>
                  </a:lnTo>
                  <a:lnTo>
                    <a:pt x="13" y="70"/>
                  </a:lnTo>
                  <a:lnTo>
                    <a:pt x="17" y="60"/>
                  </a:lnTo>
                  <a:lnTo>
                    <a:pt x="17" y="53"/>
                  </a:lnTo>
                  <a:lnTo>
                    <a:pt x="19" y="45"/>
                  </a:lnTo>
                  <a:lnTo>
                    <a:pt x="19" y="41"/>
                  </a:lnTo>
                  <a:lnTo>
                    <a:pt x="21" y="38"/>
                  </a:lnTo>
                  <a:lnTo>
                    <a:pt x="21" y="34"/>
                  </a:lnTo>
                  <a:lnTo>
                    <a:pt x="23" y="28"/>
                  </a:lnTo>
                  <a:lnTo>
                    <a:pt x="23" y="24"/>
                  </a:lnTo>
                  <a:lnTo>
                    <a:pt x="23" y="19"/>
                  </a:lnTo>
                  <a:lnTo>
                    <a:pt x="23" y="15"/>
                  </a:lnTo>
                  <a:lnTo>
                    <a:pt x="25" y="11"/>
                  </a:lnTo>
                  <a:lnTo>
                    <a:pt x="25" y="5"/>
                  </a:lnTo>
                  <a:lnTo>
                    <a:pt x="27" y="1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4" y="1"/>
                  </a:lnTo>
                  <a:lnTo>
                    <a:pt x="46" y="5"/>
                  </a:lnTo>
                  <a:lnTo>
                    <a:pt x="48" y="11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2" name="Freeform 104"/>
            <p:cNvSpPr>
              <a:spLocks/>
            </p:cNvSpPr>
            <p:nvPr/>
          </p:nvSpPr>
          <p:spPr bwMode="auto">
            <a:xfrm>
              <a:off x="4040" y="2713"/>
              <a:ext cx="108" cy="33"/>
            </a:xfrm>
            <a:custGeom>
              <a:avLst/>
              <a:gdLst/>
              <a:ahLst/>
              <a:cxnLst>
                <a:cxn ang="0">
                  <a:pos x="30" y="16"/>
                </a:cxn>
                <a:cxn ang="0">
                  <a:pos x="45" y="16"/>
                </a:cxn>
                <a:cxn ang="0">
                  <a:pos x="59" y="16"/>
                </a:cxn>
                <a:cxn ang="0">
                  <a:pos x="72" y="12"/>
                </a:cxn>
                <a:cxn ang="0">
                  <a:pos x="83" y="8"/>
                </a:cxn>
                <a:cxn ang="0">
                  <a:pos x="95" y="6"/>
                </a:cxn>
                <a:cxn ang="0">
                  <a:pos x="106" y="2"/>
                </a:cxn>
                <a:cxn ang="0">
                  <a:pos x="121" y="0"/>
                </a:cxn>
                <a:cxn ang="0">
                  <a:pos x="135" y="0"/>
                </a:cxn>
                <a:cxn ang="0">
                  <a:pos x="148" y="2"/>
                </a:cxn>
                <a:cxn ang="0">
                  <a:pos x="163" y="4"/>
                </a:cxn>
                <a:cxn ang="0">
                  <a:pos x="178" y="6"/>
                </a:cxn>
                <a:cxn ang="0">
                  <a:pos x="192" y="6"/>
                </a:cxn>
                <a:cxn ang="0">
                  <a:pos x="201" y="10"/>
                </a:cxn>
                <a:cxn ang="0">
                  <a:pos x="209" y="18"/>
                </a:cxn>
                <a:cxn ang="0">
                  <a:pos x="215" y="29"/>
                </a:cxn>
                <a:cxn ang="0">
                  <a:pos x="215" y="40"/>
                </a:cxn>
                <a:cxn ang="0">
                  <a:pos x="209" y="50"/>
                </a:cxn>
                <a:cxn ang="0">
                  <a:pos x="201" y="57"/>
                </a:cxn>
                <a:cxn ang="0">
                  <a:pos x="192" y="61"/>
                </a:cxn>
                <a:cxn ang="0">
                  <a:pos x="178" y="63"/>
                </a:cxn>
                <a:cxn ang="0">
                  <a:pos x="165" y="63"/>
                </a:cxn>
                <a:cxn ang="0">
                  <a:pos x="154" y="63"/>
                </a:cxn>
                <a:cxn ang="0">
                  <a:pos x="142" y="65"/>
                </a:cxn>
                <a:cxn ang="0">
                  <a:pos x="133" y="65"/>
                </a:cxn>
                <a:cxn ang="0">
                  <a:pos x="123" y="65"/>
                </a:cxn>
                <a:cxn ang="0">
                  <a:pos x="114" y="67"/>
                </a:cxn>
                <a:cxn ang="0">
                  <a:pos x="104" y="67"/>
                </a:cxn>
                <a:cxn ang="0">
                  <a:pos x="97" y="67"/>
                </a:cxn>
                <a:cxn ang="0">
                  <a:pos x="87" y="67"/>
                </a:cxn>
                <a:cxn ang="0">
                  <a:pos x="78" y="67"/>
                </a:cxn>
                <a:cxn ang="0">
                  <a:pos x="68" y="65"/>
                </a:cxn>
                <a:cxn ang="0">
                  <a:pos x="59" y="63"/>
                </a:cxn>
                <a:cxn ang="0">
                  <a:pos x="45" y="61"/>
                </a:cxn>
                <a:cxn ang="0">
                  <a:pos x="34" y="59"/>
                </a:cxn>
                <a:cxn ang="0">
                  <a:pos x="21" y="56"/>
                </a:cxn>
                <a:cxn ang="0">
                  <a:pos x="9" y="50"/>
                </a:cxn>
                <a:cxn ang="0">
                  <a:pos x="2" y="46"/>
                </a:cxn>
                <a:cxn ang="0">
                  <a:pos x="0" y="37"/>
                </a:cxn>
                <a:cxn ang="0">
                  <a:pos x="2" y="23"/>
                </a:cxn>
                <a:cxn ang="0">
                  <a:pos x="9" y="16"/>
                </a:cxn>
                <a:cxn ang="0">
                  <a:pos x="17" y="16"/>
                </a:cxn>
                <a:cxn ang="0">
                  <a:pos x="24" y="16"/>
                </a:cxn>
              </a:cxnLst>
              <a:rect l="0" t="0" r="r" b="b"/>
              <a:pathLst>
                <a:path w="215" h="67">
                  <a:moveTo>
                    <a:pt x="24" y="16"/>
                  </a:moveTo>
                  <a:lnTo>
                    <a:pt x="30" y="16"/>
                  </a:lnTo>
                  <a:lnTo>
                    <a:pt x="38" y="16"/>
                  </a:lnTo>
                  <a:lnTo>
                    <a:pt x="45" y="16"/>
                  </a:lnTo>
                  <a:lnTo>
                    <a:pt x="51" y="16"/>
                  </a:lnTo>
                  <a:lnTo>
                    <a:pt x="59" y="16"/>
                  </a:lnTo>
                  <a:lnTo>
                    <a:pt x="66" y="14"/>
                  </a:lnTo>
                  <a:lnTo>
                    <a:pt x="72" y="12"/>
                  </a:lnTo>
                  <a:lnTo>
                    <a:pt x="78" y="10"/>
                  </a:lnTo>
                  <a:lnTo>
                    <a:pt x="83" y="8"/>
                  </a:lnTo>
                  <a:lnTo>
                    <a:pt x="87" y="6"/>
                  </a:lnTo>
                  <a:lnTo>
                    <a:pt x="95" y="6"/>
                  </a:lnTo>
                  <a:lnTo>
                    <a:pt x="100" y="4"/>
                  </a:lnTo>
                  <a:lnTo>
                    <a:pt x="106" y="2"/>
                  </a:lnTo>
                  <a:lnTo>
                    <a:pt x="112" y="0"/>
                  </a:lnTo>
                  <a:lnTo>
                    <a:pt x="121" y="0"/>
                  </a:lnTo>
                  <a:lnTo>
                    <a:pt x="129" y="0"/>
                  </a:lnTo>
                  <a:lnTo>
                    <a:pt x="135" y="0"/>
                  </a:lnTo>
                  <a:lnTo>
                    <a:pt x="142" y="0"/>
                  </a:lnTo>
                  <a:lnTo>
                    <a:pt x="148" y="2"/>
                  </a:lnTo>
                  <a:lnTo>
                    <a:pt x="156" y="4"/>
                  </a:lnTo>
                  <a:lnTo>
                    <a:pt x="163" y="4"/>
                  </a:lnTo>
                  <a:lnTo>
                    <a:pt x="171" y="4"/>
                  </a:lnTo>
                  <a:lnTo>
                    <a:pt x="178" y="6"/>
                  </a:lnTo>
                  <a:lnTo>
                    <a:pt x="186" y="6"/>
                  </a:lnTo>
                  <a:lnTo>
                    <a:pt x="192" y="6"/>
                  </a:lnTo>
                  <a:lnTo>
                    <a:pt x="197" y="6"/>
                  </a:lnTo>
                  <a:lnTo>
                    <a:pt x="201" y="10"/>
                  </a:lnTo>
                  <a:lnTo>
                    <a:pt x="207" y="16"/>
                  </a:lnTo>
                  <a:lnTo>
                    <a:pt x="209" y="18"/>
                  </a:lnTo>
                  <a:lnTo>
                    <a:pt x="213" y="23"/>
                  </a:lnTo>
                  <a:lnTo>
                    <a:pt x="215" y="29"/>
                  </a:lnTo>
                  <a:lnTo>
                    <a:pt x="215" y="35"/>
                  </a:lnTo>
                  <a:lnTo>
                    <a:pt x="215" y="40"/>
                  </a:lnTo>
                  <a:lnTo>
                    <a:pt x="213" y="44"/>
                  </a:lnTo>
                  <a:lnTo>
                    <a:pt x="209" y="50"/>
                  </a:lnTo>
                  <a:lnTo>
                    <a:pt x="207" y="54"/>
                  </a:lnTo>
                  <a:lnTo>
                    <a:pt x="201" y="57"/>
                  </a:lnTo>
                  <a:lnTo>
                    <a:pt x="197" y="59"/>
                  </a:lnTo>
                  <a:lnTo>
                    <a:pt x="192" y="61"/>
                  </a:lnTo>
                  <a:lnTo>
                    <a:pt x="186" y="63"/>
                  </a:lnTo>
                  <a:lnTo>
                    <a:pt x="178" y="63"/>
                  </a:lnTo>
                  <a:lnTo>
                    <a:pt x="173" y="63"/>
                  </a:lnTo>
                  <a:lnTo>
                    <a:pt x="165" y="63"/>
                  </a:lnTo>
                  <a:lnTo>
                    <a:pt x="159" y="63"/>
                  </a:lnTo>
                  <a:lnTo>
                    <a:pt x="154" y="63"/>
                  </a:lnTo>
                  <a:lnTo>
                    <a:pt x="146" y="65"/>
                  </a:lnTo>
                  <a:lnTo>
                    <a:pt x="142" y="65"/>
                  </a:lnTo>
                  <a:lnTo>
                    <a:pt x="138" y="65"/>
                  </a:lnTo>
                  <a:lnTo>
                    <a:pt x="133" y="65"/>
                  </a:lnTo>
                  <a:lnTo>
                    <a:pt x="129" y="65"/>
                  </a:lnTo>
                  <a:lnTo>
                    <a:pt x="123" y="65"/>
                  </a:lnTo>
                  <a:lnTo>
                    <a:pt x="119" y="67"/>
                  </a:lnTo>
                  <a:lnTo>
                    <a:pt x="114" y="67"/>
                  </a:lnTo>
                  <a:lnTo>
                    <a:pt x="110" y="67"/>
                  </a:lnTo>
                  <a:lnTo>
                    <a:pt x="104" y="67"/>
                  </a:lnTo>
                  <a:lnTo>
                    <a:pt x="102" y="67"/>
                  </a:lnTo>
                  <a:lnTo>
                    <a:pt x="97" y="67"/>
                  </a:lnTo>
                  <a:lnTo>
                    <a:pt x="93" y="67"/>
                  </a:lnTo>
                  <a:lnTo>
                    <a:pt x="87" y="67"/>
                  </a:lnTo>
                  <a:lnTo>
                    <a:pt x="83" y="67"/>
                  </a:lnTo>
                  <a:lnTo>
                    <a:pt x="78" y="67"/>
                  </a:lnTo>
                  <a:lnTo>
                    <a:pt x="72" y="67"/>
                  </a:lnTo>
                  <a:lnTo>
                    <a:pt x="68" y="65"/>
                  </a:lnTo>
                  <a:lnTo>
                    <a:pt x="64" y="65"/>
                  </a:lnTo>
                  <a:lnTo>
                    <a:pt x="59" y="63"/>
                  </a:lnTo>
                  <a:lnTo>
                    <a:pt x="51" y="63"/>
                  </a:lnTo>
                  <a:lnTo>
                    <a:pt x="45" y="61"/>
                  </a:lnTo>
                  <a:lnTo>
                    <a:pt x="41" y="59"/>
                  </a:lnTo>
                  <a:lnTo>
                    <a:pt x="34" y="59"/>
                  </a:lnTo>
                  <a:lnTo>
                    <a:pt x="26" y="57"/>
                  </a:lnTo>
                  <a:lnTo>
                    <a:pt x="21" y="56"/>
                  </a:lnTo>
                  <a:lnTo>
                    <a:pt x="15" y="54"/>
                  </a:lnTo>
                  <a:lnTo>
                    <a:pt x="9" y="50"/>
                  </a:lnTo>
                  <a:lnTo>
                    <a:pt x="5" y="50"/>
                  </a:lnTo>
                  <a:lnTo>
                    <a:pt x="2" y="46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2" y="23"/>
                  </a:lnTo>
                  <a:lnTo>
                    <a:pt x="7" y="18"/>
                  </a:lnTo>
                  <a:lnTo>
                    <a:pt x="9" y="16"/>
                  </a:lnTo>
                  <a:lnTo>
                    <a:pt x="15" y="16"/>
                  </a:lnTo>
                  <a:lnTo>
                    <a:pt x="17" y="16"/>
                  </a:lnTo>
                  <a:lnTo>
                    <a:pt x="24" y="16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3" name="Freeform 105"/>
            <p:cNvSpPr>
              <a:spLocks/>
            </p:cNvSpPr>
            <p:nvPr/>
          </p:nvSpPr>
          <p:spPr bwMode="auto">
            <a:xfrm>
              <a:off x="4272" y="2639"/>
              <a:ext cx="32" cy="88"/>
            </a:xfrm>
            <a:custGeom>
              <a:avLst/>
              <a:gdLst/>
              <a:ahLst/>
              <a:cxnLst>
                <a:cxn ang="0">
                  <a:pos x="47" y="29"/>
                </a:cxn>
                <a:cxn ang="0">
                  <a:pos x="47" y="44"/>
                </a:cxn>
                <a:cxn ang="0">
                  <a:pos x="47" y="59"/>
                </a:cxn>
                <a:cxn ang="0">
                  <a:pos x="49" y="76"/>
                </a:cxn>
                <a:cxn ang="0">
                  <a:pos x="53" y="89"/>
                </a:cxn>
                <a:cxn ang="0">
                  <a:pos x="57" y="103"/>
                </a:cxn>
                <a:cxn ang="0">
                  <a:pos x="59" y="120"/>
                </a:cxn>
                <a:cxn ang="0">
                  <a:pos x="61" y="131"/>
                </a:cxn>
                <a:cxn ang="0">
                  <a:pos x="62" y="141"/>
                </a:cxn>
                <a:cxn ang="0">
                  <a:pos x="61" y="152"/>
                </a:cxn>
                <a:cxn ang="0">
                  <a:pos x="57" y="164"/>
                </a:cxn>
                <a:cxn ang="0">
                  <a:pos x="47" y="171"/>
                </a:cxn>
                <a:cxn ang="0">
                  <a:pos x="38" y="175"/>
                </a:cxn>
                <a:cxn ang="0">
                  <a:pos x="24" y="175"/>
                </a:cxn>
                <a:cxn ang="0">
                  <a:pos x="13" y="171"/>
                </a:cxn>
                <a:cxn ang="0">
                  <a:pos x="3" y="164"/>
                </a:cxn>
                <a:cxn ang="0">
                  <a:pos x="0" y="152"/>
                </a:cxn>
                <a:cxn ang="0">
                  <a:pos x="0" y="141"/>
                </a:cxn>
                <a:cxn ang="0">
                  <a:pos x="0" y="131"/>
                </a:cxn>
                <a:cxn ang="0">
                  <a:pos x="0" y="118"/>
                </a:cxn>
                <a:cxn ang="0">
                  <a:pos x="2" y="103"/>
                </a:cxn>
                <a:cxn ang="0">
                  <a:pos x="3" y="86"/>
                </a:cxn>
                <a:cxn ang="0">
                  <a:pos x="5" y="72"/>
                </a:cxn>
                <a:cxn ang="0">
                  <a:pos x="7" y="57"/>
                </a:cxn>
                <a:cxn ang="0">
                  <a:pos x="11" y="42"/>
                </a:cxn>
                <a:cxn ang="0">
                  <a:pos x="13" y="29"/>
                </a:cxn>
                <a:cxn ang="0">
                  <a:pos x="15" y="19"/>
                </a:cxn>
                <a:cxn ang="0">
                  <a:pos x="21" y="8"/>
                </a:cxn>
                <a:cxn ang="0">
                  <a:pos x="30" y="0"/>
                </a:cxn>
                <a:cxn ang="0">
                  <a:pos x="41" y="2"/>
                </a:cxn>
                <a:cxn ang="0">
                  <a:pos x="49" y="13"/>
                </a:cxn>
                <a:cxn ang="0">
                  <a:pos x="49" y="21"/>
                </a:cxn>
              </a:cxnLst>
              <a:rect l="0" t="0" r="r" b="b"/>
              <a:pathLst>
                <a:path w="62" h="177">
                  <a:moveTo>
                    <a:pt x="49" y="21"/>
                  </a:moveTo>
                  <a:lnTo>
                    <a:pt x="47" y="29"/>
                  </a:lnTo>
                  <a:lnTo>
                    <a:pt x="47" y="36"/>
                  </a:lnTo>
                  <a:lnTo>
                    <a:pt x="47" y="44"/>
                  </a:lnTo>
                  <a:lnTo>
                    <a:pt x="47" y="53"/>
                  </a:lnTo>
                  <a:lnTo>
                    <a:pt x="47" y="59"/>
                  </a:lnTo>
                  <a:lnTo>
                    <a:pt x="47" y="69"/>
                  </a:lnTo>
                  <a:lnTo>
                    <a:pt x="49" y="76"/>
                  </a:lnTo>
                  <a:lnTo>
                    <a:pt x="53" y="84"/>
                  </a:lnTo>
                  <a:lnTo>
                    <a:pt x="53" y="89"/>
                  </a:lnTo>
                  <a:lnTo>
                    <a:pt x="55" y="97"/>
                  </a:lnTo>
                  <a:lnTo>
                    <a:pt x="57" y="103"/>
                  </a:lnTo>
                  <a:lnTo>
                    <a:pt x="59" y="112"/>
                  </a:lnTo>
                  <a:lnTo>
                    <a:pt x="59" y="120"/>
                  </a:lnTo>
                  <a:lnTo>
                    <a:pt x="61" y="129"/>
                  </a:lnTo>
                  <a:lnTo>
                    <a:pt x="61" y="131"/>
                  </a:lnTo>
                  <a:lnTo>
                    <a:pt x="62" y="137"/>
                  </a:lnTo>
                  <a:lnTo>
                    <a:pt x="62" y="141"/>
                  </a:lnTo>
                  <a:lnTo>
                    <a:pt x="62" y="147"/>
                  </a:lnTo>
                  <a:lnTo>
                    <a:pt x="61" y="152"/>
                  </a:lnTo>
                  <a:lnTo>
                    <a:pt x="59" y="158"/>
                  </a:lnTo>
                  <a:lnTo>
                    <a:pt x="57" y="164"/>
                  </a:lnTo>
                  <a:lnTo>
                    <a:pt x="53" y="169"/>
                  </a:lnTo>
                  <a:lnTo>
                    <a:pt x="47" y="171"/>
                  </a:lnTo>
                  <a:lnTo>
                    <a:pt x="41" y="173"/>
                  </a:lnTo>
                  <a:lnTo>
                    <a:pt x="38" y="175"/>
                  </a:lnTo>
                  <a:lnTo>
                    <a:pt x="30" y="177"/>
                  </a:lnTo>
                  <a:lnTo>
                    <a:pt x="24" y="175"/>
                  </a:lnTo>
                  <a:lnTo>
                    <a:pt x="21" y="173"/>
                  </a:lnTo>
                  <a:lnTo>
                    <a:pt x="13" y="171"/>
                  </a:lnTo>
                  <a:lnTo>
                    <a:pt x="9" y="169"/>
                  </a:lnTo>
                  <a:lnTo>
                    <a:pt x="3" y="164"/>
                  </a:lnTo>
                  <a:lnTo>
                    <a:pt x="3" y="158"/>
                  </a:lnTo>
                  <a:lnTo>
                    <a:pt x="0" y="152"/>
                  </a:lnTo>
                  <a:lnTo>
                    <a:pt x="0" y="147"/>
                  </a:lnTo>
                  <a:lnTo>
                    <a:pt x="0" y="141"/>
                  </a:lnTo>
                  <a:lnTo>
                    <a:pt x="0" y="137"/>
                  </a:lnTo>
                  <a:lnTo>
                    <a:pt x="0" y="131"/>
                  </a:lnTo>
                  <a:lnTo>
                    <a:pt x="0" y="128"/>
                  </a:lnTo>
                  <a:lnTo>
                    <a:pt x="0" y="118"/>
                  </a:lnTo>
                  <a:lnTo>
                    <a:pt x="2" y="110"/>
                  </a:lnTo>
                  <a:lnTo>
                    <a:pt x="2" y="103"/>
                  </a:lnTo>
                  <a:lnTo>
                    <a:pt x="3" y="93"/>
                  </a:lnTo>
                  <a:lnTo>
                    <a:pt x="3" y="86"/>
                  </a:lnTo>
                  <a:lnTo>
                    <a:pt x="3" y="80"/>
                  </a:lnTo>
                  <a:lnTo>
                    <a:pt x="5" y="72"/>
                  </a:lnTo>
                  <a:lnTo>
                    <a:pt x="7" y="65"/>
                  </a:lnTo>
                  <a:lnTo>
                    <a:pt x="7" y="57"/>
                  </a:lnTo>
                  <a:lnTo>
                    <a:pt x="9" y="50"/>
                  </a:lnTo>
                  <a:lnTo>
                    <a:pt x="11" y="42"/>
                  </a:lnTo>
                  <a:lnTo>
                    <a:pt x="13" y="32"/>
                  </a:lnTo>
                  <a:lnTo>
                    <a:pt x="13" y="29"/>
                  </a:lnTo>
                  <a:lnTo>
                    <a:pt x="15" y="25"/>
                  </a:lnTo>
                  <a:lnTo>
                    <a:pt x="15" y="19"/>
                  </a:lnTo>
                  <a:lnTo>
                    <a:pt x="17" y="15"/>
                  </a:lnTo>
                  <a:lnTo>
                    <a:pt x="21" y="8"/>
                  </a:lnTo>
                  <a:lnTo>
                    <a:pt x="24" y="4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1" y="2"/>
                  </a:lnTo>
                  <a:lnTo>
                    <a:pt x="47" y="8"/>
                  </a:lnTo>
                  <a:lnTo>
                    <a:pt x="49" y="13"/>
                  </a:lnTo>
                  <a:lnTo>
                    <a:pt x="49" y="21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4" name="Freeform 106"/>
            <p:cNvSpPr>
              <a:spLocks/>
            </p:cNvSpPr>
            <p:nvPr/>
          </p:nvSpPr>
          <p:spPr bwMode="auto">
            <a:xfrm>
              <a:off x="4194" y="2637"/>
              <a:ext cx="29" cy="89"/>
            </a:xfrm>
            <a:custGeom>
              <a:avLst/>
              <a:gdLst/>
              <a:ahLst/>
              <a:cxnLst>
                <a:cxn ang="0">
                  <a:pos x="32" y="21"/>
                </a:cxn>
                <a:cxn ang="0">
                  <a:pos x="32" y="35"/>
                </a:cxn>
                <a:cxn ang="0">
                  <a:pos x="34" y="44"/>
                </a:cxn>
                <a:cxn ang="0">
                  <a:pos x="36" y="55"/>
                </a:cxn>
                <a:cxn ang="0">
                  <a:pos x="38" y="69"/>
                </a:cxn>
                <a:cxn ang="0">
                  <a:pos x="40" y="78"/>
                </a:cxn>
                <a:cxn ang="0">
                  <a:pos x="42" y="88"/>
                </a:cxn>
                <a:cxn ang="0">
                  <a:pos x="43" y="95"/>
                </a:cxn>
                <a:cxn ang="0">
                  <a:pos x="47" y="105"/>
                </a:cxn>
                <a:cxn ang="0">
                  <a:pos x="47" y="113"/>
                </a:cxn>
                <a:cxn ang="0">
                  <a:pos x="49" y="122"/>
                </a:cxn>
                <a:cxn ang="0">
                  <a:pos x="51" y="130"/>
                </a:cxn>
                <a:cxn ang="0">
                  <a:pos x="53" y="139"/>
                </a:cxn>
                <a:cxn ang="0">
                  <a:pos x="55" y="149"/>
                </a:cxn>
                <a:cxn ang="0">
                  <a:pos x="55" y="158"/>
                </a:cxn>
                <a:cxn ang="0">
                  <a:pos x="51" y="168"/>
                </a:cxn>
                <a:cxn ang="0">
                  <a:pos x="45" y="173"/>
                </a:cxn>
                <a:cxn ang="0">
                  <a:pos x="38" y="177"/>
                </a:cxn>
                <a:cxn ang="0">
                  <a:pos x="28" y="179"/>
                </a:cxn>
                <a:cxn ang="0">
                  <a:pos x="19" y="177"/>
                </a:cxn>
                <a:cxn ang="0">
                  <a:pos x="11" y="171"/>
                </a:cxn>
                <a:cxn ang="0">
                  <a:pos x="5" y="162"/>
                </a:cxn>
                <a:cxn ang="0">
                  <a:pos x="4" y="151"/>
                </a:cxn>
                <a:cxn ang="0">
                  <a:pos x="4" y="143"/>
                </a:cxn>
                <a:cxn ang="0">
                  <a:pos x="2" y="133"/>
                </a:cxn>
                <a:cxn ang="0">
                  <a:pos x="2" y="126"/>
                </a:cxn>
                <a:cxn ang="0">
                  <a:pos x="0" y="116"/>
                </a:cxn>
                <a:cxn ang="0">
                  <a:pos x="0" y="107"/>
                </a:cxn>
                <a:cxn ang="0">
                  <a:pos x="0" y="99"/>
                </a:cxn>
                <a:cxn ang="0">
                  <a:pos x="0" y="90"/>
                </a:cxn>
                <a:cxn ang="0">
                  <a:pos x="2" y="80"/>
                </a:cxn>
                <a:cxn ang="0">
                  <a:pos x="2" y="73"/>
                </a:cxn>
                <a:cxn ang="0">
                  <a:pos x="2" y="63"/>
                </a:cxn>
                <a:cxn ang="0">
                  <a:pos x="2" y="54"/>
                </a:cxn>
                <a:cxn ang="0">
                  <a:pos x="2" y="46"/>
                </a:cxn>
                <a:cxn ang="0">
                  <a:pos x="2" y="36"/>
                </a:cxn>
                <a:cxn ang="0">
                  <a:pos x="4" y="21"/>
                </a:cxn>
                <a:cxn ang="0">
                  <a:pos x="4" y="8"/>
                </a:cxn>
                <a:cxn ang="0">
                  <a:pos x="13" y="0"/>
                </a:cxn>
                <a:cxn ang="0">
                  <a:pos x="23" y="0"/>
                </a:cxn>
                <a:cxn ang="0">
                  <a:pos x="30" y="8"/>
                </a:cxn>
                <a:cxn ang="0">
                  <a:pos x="32" y="14"/>
                </a:cxn>
              </a:cxnLst>
              <a:rect l="0" t="0" r="r" b="b"/>
              <a:pathLst>
                <a:path w="57" h="179">
                  <a:moveTo>
                    <a:pt x="32" y="14"/>
                  </a:moveTo>
                  <a:lnTo>
                    <a:pt x="32" y="21"/>
                  </a:lnTo>
                  <a:lnTo>
                    <a:pt x="32" y="31"/>
                  </a:lnTo>
                  <a:lnTo>
                    <a:pt x="32" y="35"/>
                  </a:lnTo>
                  <a:lnTo>
                    <a:pt x="34" y="38"/>
                  </a:lnTo>
                  <a:lnTo>
                    <a:pt x="34" y="44"/>
                  </a:lnTo>
                  <a:lnTo>
                    <a:pt x="36" y="48"/>
                  </a:lnTo>
                  <a:lnTo>
                    <a:pt x="36" y="55"/>
                  </a:lnTo>
                  <a:lnTo>
                    <a:pt x="38" y="65"/>
                  </a:lnTo>
                  <a:lnTo>
                    <a:pt x="38" y="69"/>
                  </a:lnTo>
                  <a:lnTo>
                    <a:pt x="40" y="73"/>
                  </a:lnTo>
                  <a:lnTo>
                    <a:pt x="40" y="78"/>
                  </a:lnTo>
                  <a:lnTo>
                    <a:pt x="42" y="82"/>
                  </a:lnTo>
                  <a:lnTo>
                    <a:pt x="42" y="88"/>
                  </a:lnTo>
                  <a:lnTo>
                    <a:pt x="43" y="90"/>
                  </a:lnTo>
                  <a:lnTo>
                    <a:pt x="43" y="95"/>
                  </a:lnTo>
                  <a:lnTo>
                    <a:pt x="45" y="99"/>
                  </a:lnTo>
                  <a:lnTo>
                    <a:pt x="47" y="105"/>
                  </a:lnTo>
                  <a:lnTo>
                    <a:pt x="47" y="107"/>
                  </a:lnTo>
                  <a:lnTo>
                    <a:pt x="47" y="113"/>
                  </a:lnTo>
                  <a:lnTo>
                    <a:pt x="49" y="116"/>
                  </a:lnTo>
                  <a:lnTo>
                    <a:pt x="49" y="122"/>
                  </a:lnTo>
                  <a:lnTo>
                    <a:pt x="51" y="126"/>
                  </a:lnTo>
                  <a:lnTo>
                    <a:pt x="51" y="130"/>
                  </a:lnTo>
                  <a:lnTo>
                    <a:pt x="53" y="133"/>
                  </a:lnTo>
                  <a:lnTo>
                    <a:pt x="53" y="139"/>
                  </a:lnTo>
                  <a:lnTo>
                    <a:pt x="55" y="143"/>
                  </a:lnTo>
                  <a:lnTo>
                    <a:pt x="55" y="149"/>
                  </a:lnTo>
                  <a:lnTo>
                    <a:pt x="57" y="152"/>
                  </a:lnTo>
                  <a:lnTo>
                    <a:pt x="55" y="158"/>
                  </a:lnTo>
                  <a:lnTo>
                    <a:pt x="55" y="162"/>
                  </a:lnTo>
                  <a:lnTo>
                    <a:pt x="51" y="168"/>
                  </a:lnTo>
                  <a:lnTo>
                    <a:pt x="49" y="171"/>
                  </a:lnTo>
                  <a:lnTo>
                    <a:pt x="45" y="173"/>
                  </a:lnTo>
                  <a:lnTo>
                    <a:pt x="42" y="177"/>
                  </a:lnTo>
                  <a:lnTo>
                    <a:pt x="38" y="177"/>
                  </a:lnTo>
                  <a:lnTo>
                    <a:pt x="34" y="179"/>
                  </a:lnTo>
                  <a:lnTo>
                    <a:pt x="28" y="179"/>
                  </a:lnTo>
                  <a:lnTo>
                    <a:pt x="23" y="179"/>
                  </a:lnTo>
                  <a:lnTo>
                    <a:pt x="19" y="177"/>
                  </a:lnTo>
                  <a:lnTo>
                    <a:pt x="15" y="175"/>
                  </a:lnTo>
                  <a:lnTo>
                    <a:pt x="11" y="171"/>
                  </a:lnTo>
                  <a:lnTo>
                    <a:pt x="9" y="168"/>
                  </a:lnTo>
                  <a:lnTo>
                    <a:pt x="5" y="162"/>
                  </a:lnTo>
                  <a:lnTo>
                    <a:pt x="5" y="156"/>
                  </a:lnTo>
                  <a:lnTo>
                    <a:pt x="4" y="151"/>
                  </a:lnTo>
                  <a:lnTo>
                    <a:pt x="4" y="149"/>
                  </a:lnTo>
                  <a:lnTo>
                    <a:pt x="4" y="143"/>
                  </a:lnTo>
                  <a:lnTo>
                    <a:pt x="4" y="139"/>
                  </a:lnTo>
                  <a:lnTo>
                    <a:pt x="2" y="133"/>
                  </a:lnTo>
                  <a:lnTo>
                    <a:pt x="2" y="132"/>
                  </a:lnTo>
                  <a:lnTo>
                    <a:pt x="2" y="126"/>
                  </a:lnTo>
                  <a:lnTo>
                    <a:pt x="2" y="122"/>
                  </a:lnTo>
                  <a:lnTo>
                    <a:pt x="0" y="116"/>
                  </a:lnTo>
                  <a:lnTo>
                    <a:pt x="0" y="113"/>
                  </a:lnTo>
                  <a:lnTo>
                    <a:pt x="0" y="107"/>
                  </a:lnTo>
                  <a:lnTo>
                    <a:pt x="0" y="105"/>
                  </a:lnTo>
                  <a:lnTo>
                    <a:pt x="0" y="99"/>
                  </a:lnTo>
                  <a:lnTo>
                    <a:pt x="0" y="95"/>
                  </a:lnTo>
                  <a:lnTo>
                    <a:pt x="0" y="90"/>
                  </a:lnTo>
                  <a:lnTo>
                    <a:pt x="2" y="86"/>
                  </a:lnTo>
                  <a:lnTo>
                    <a:pt x="2" y="80"/>
                  </a:lnTo>
                  <a:lnTo>
                    <a:pt x="2" y="76"/>
                  </a:lnTo>
                  <a:lnTo>
                    <a:pt x="2" y="73"/>
                  </a:lnTo>
                  <a:lnTo>
                    <a:pt x="2" y="67"/>
                  </a:lnTo>
                  <a:lnTo>
                    <a:pt x="2" y="63"/>
                  </a:lnTo>
                  <a:lnTo>
                    <a:pt x="2" y="57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2" y="46"/>
                  </a:lnTo>
                  <a:lnTo>
                    <a:pt x="2" y="40"/>
                  </a:lnTo>
                  <a:lnTo>
                    <a:pt x="2" y="36"/>
                  </a:lnTo>
                  <a:lnTo>
                    <a:pt x="4" y="31"/>
                  </a:lnTo>
                  <a:lnTo>
                    <a:pt x="4" y="21"/>
                  </a:lnTo>
                  <a:lnTo>
                    <a:pt x="4" y="14"/>
                  </a:lnTo>
                  <a:lnTo>
                    <a:pt x="4" y="8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8" y="2"/>
                  </a:lnTo>
                  <a:lnTo>
                    <a:pt x="30" y="8"/>
                  </a:lnTo>
                  <a:lnTo>
                    <a:pt x="32" y="14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5" name="Freeform 107"/>
            <p:cNvSpPr>
              <a:spLocks/>
            </p:cNvSpPr>
            <p:nvPr/>
          </p:nvSpPr>
          <p:spPr bwMode="auto">
            <a:xfrm>
              <a:off x="3923" y="2668"/>
              <a:ext cx="111" cy="30"/>
            </a:xfrm>
            <a:custGeom>
              <a:avLst/>
              <a:gdLst/>
              <a:ahLst/>
              <a:cxnLst>
                <a:cxn ang="0">
                  <a:pos x="24" y="17"/>
                </a:cxn>
                <a:cxn ang="0">
                  <a:pos x="36" y="17"/>
                </a:cxn>
                <a:cxn ang="0">
                  <a:pos x="49" y="15"/>
                </a:cxn>
                <a:cxn ang="0">
                  <a:pos x="59" y="15"/>
                </a:cxn>
                <a:cxn ang="0">
                  <a:pos x="68" y="13"/>
                </a:cxn>
                <a:cxn ang="0">
                  <a:pos x="78" y="11"/>
                </a:cxn>
                <a:cxn ang="0">
                  <a:pos x="89" y="10"/>
                </a:cxn>
                <a:cxn ang="0">
                  <a:pos x="99" y="10"/>
                </a:cxn>
                <a:cxn ang="0">
                  <a:pos x="110" y="8"/>
                </a:cxn>
                <a:cxn ang="0">
                  <a:pos x="120" y="6"/>
                </a:cxn>
                <a:cxn ang="0">
                  <a:pos x="129" y="4"/>
                </a:cxn>
                <a:cxn ang="0">
                  <a:pos x="139" y="2"/>
                </a:cxn>
                <a:cxn ang="0">
                  <a:pos x="148" y="0"/>
                </a:cxn>
                <a:cxn ang="0">
                  <a:pos x="159" y="0"/>
                </a:cxn>
                <a:cxn ang="0">
                  <a:pos x="171" y="0"/>
                </a:cxn>
                <a:cxn ang="0">
                  <a:pos x="182" y="0"/>
                </a:cxn>
                <a:cxn ang="0">
                  <a:pos x="198" y="0"/>
                </a:cxn>
                <a:cxn ang="0">
                  <a:pos x="207" y="4"/>
                </a:cxn>
                <a:cxn ang="0">
                  <a:pos x="215" y="11"/>
                </a:cxn>
                <a:cxn ang="0">
                  <a:pos x="218" y="23"/>
                </a:cxn>
                <a:cxn ang="0">
                  <a:pos x="218" y="34"/>
                </a:cxn>
                <a:cxn ang="0">
                  <a:pos x="215" y="44"/>
                </a:cxn>
                <a:cxn ang="0">
                  <a:pos x="207" y="53"/>
                </a:cxn>
                <a:cxn ang="0">
                  <a:pos x="198" y="57"/>
                </a:cxn>
                <a:cxn ang="0">
                  <a:pos x="182" y="57"/>
                </a:cxn>
                <a:cxn ang="0">
                  <a:pos x="171" y="57"/>
                </a:cxn>
                <a:cxn ang="0">
                  <a:pos x="159" y="57"/>
                </a:cxn>
                <a:cxn ang="0">
                  <a:pos x="148" y="57"/>
                </a:cxn>
                <a:cxn ang="0">
                  <a:pos x="139" y="57"/>
                </a:cxn>
                <a:cxn ang="0">
                  <a:pos x="129" y="57"/>
                </a:cxn>
                <a:cxn ang="0">
                  <a:pos x="120" y="57"/>
                </a:cxn>
                <a:cxn ang="0">
                  <a:pos x="110" y="57"/>
                </a:cxn>
                <a:cxn ang="0">
                  <a:pos x="101" y="55"/>
                </a:cxn>
                <a:cxn ang="0">
                  <a:pos x="89" y="55"/>
                </a:cxn>
                <a:cxn ang="0">
                  <a:pos x="80" y="55"/>
                </a:cxn>
                <a:cxn ang="0">
                  <a:pos x="68" y="55"/>
                </a:cxn>
                <a:cxn ang="0">
                  <a:pos x="59" y="55"/>
                </a:cxn>
                <a:cxn ang="0">
                  <a:pos x="49" y="55"/>
                </a:cxn>
                <a:cxn ang="0">
                  <a:pos x="36" y="55"/>
                </a:cxn>
                <a:cxn ang="0">
                  <a:pos x="24" y="55"/>
                </a:cxn>
                <a:cxn ang="0">
                  <a:pos x="15" y="53"/>
                </a:cxn>
                <a:cxn ang="0">
                  <a:pos x="7" y="51"/>
                </a:cxn>
                <a:cxn ang="0">
                  <a:pos x="2" y="44"/>
                </a:cxn>
                <a:cxn ang="0">
                  <a:pos x="2" y="29"/>
                </a:cxn>
                <a:cxn ang="0">
                  <a:pos x="7" y="21"/>
                </a:cxn>
                <a:cxn ang="0">
                  <a:pos x="15" y="17"/>
                </a:cxn>
                <a:cxn ang="0">
                  <a:pos x="21" y="17"/>
                </a:cxn>
              </a:cxnLst>
              <a:rect l="0" t="0" r="r" b="b"/>
              <a:pathLst>
                <a:path w="220" h="59">
                  <a:moveTo>
                    <a:pt x="21" y="17"/>
                  </a:moveTo>
                  <a:lnTo>
                    <a:pt x="24" y="17"/>
                  </a:lnTo>
                  <a:lnTo>
                    <a:pt x="32" y="17"/>
                  </a:lnTo>
                  <a:lnTo>
                    <a:pt x="36" y="17"/>
                  </a:lnTo>
                  <a:lnTo>
                    <a:pt x="42" y="17"/>
                  </a:lnTo>
                  <a:lnTo>
                    <a:pt x="49" y="15"/>
                  </a:lnTo>
                  <a:lnTo>
                    <a:pt x="53" y="15"/>
                  </a:lnTo>
                  <a:lnTo>
                    <a:pt x="59" y="15"/>
                  </a:lnTo>
                  <a:lnTo>
                    <a:pt x="64" y="15"/>
                  </a:lnTo>
                  <a:lnTo>
                    <a:pt x="68" y="13"/>
                  </a:lnTo>
                  <a:lnTo>
                    <a:pt x="74" y="13"/>
                  </a:lnTo>
                  <a:lnTo>
                    <a:pt x="78" y="11"/>
                  </a:lnTo>
                  <a:lnTo>
                    <a:pt x="85" y="11"/>
                  </a:lnTo>
                  <a:lnTo>
                    <a:pt x="89" y="10"/>
                  </a:lnTo>
                  <a:lnTo>
                    <a:pt x="93" y="10"/>
                  </a:lnTo>
                  <a:lnTo>
                    <a:pt x="99" y="10"/>
                  </a:lnTo>
                  <a:lnTo>
                    <a:pt x="104" y="10"/>
                  </a:lnTo>
                  <a:lnTo>
                    <a:pt x="110" y="8"/>
                  </a:lnTo>
                  <a:lnTo>
                    <a:pt x="114" y="6"/>
                  </a:lnTo>
                  <a:lnTo>
                    <a:pt x="120" y="6"/>
                  </a:lnTo>
                  <a:lnTo>
                    <a:pt x="123" y="4"/>
                  </a:lnTo>
                  <a:lnTo>
                    <a:pt x="129" y="4"/>
                  </a:lnTo>
                  <a:lnTo>
                    <a:pt x="133" y="2"/>
                  </a:lnTo>
                  <a:lnTo>
                    <a:pt x="139" y="2"/>
                  </a:lnTo>
                  <a:lnTo>
                    <a:pt x="144" y="2"/>
                  </a:lnTo>
                  <a:lnTo>
                    <a:pt x="148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5" y="0"/>
                  </a:lnTo>
                  <a:lnTo>
                    <a:pt x="171" y="0"/>
                  </a:lnTo>
                  <a:lnTo>
                    <a:pt x="177" y="0"/>
                  </a:lnTo>
                  <a:lnTo>
                    <a:pt x="182" y="0"/>
                  </a:lnTo>
                  <a:lnTo>
                    <a:pt x="190" y="0"/>
                  </a:lnTo>
                  <a:lnTo>
                    <a:pt x="198" y="0"/>
                  </a:lnTo>
                  <a:lnTo>
                    <a:pt x="203" y="0"/>
                  </a:lnTo>
                  <a:lnTo>
                    <a:pt x="207" y="4"/>
                  </a:lnTo>
                  <a:lnTo>
                    <a:pt x="213" y="10"/>
                  </a:lnTo>
                  <a:lnTo>
                    <a:pt x="215" y="11"/>
                  </a:lnTo>
                  <a:lnTo>
                    <a:pt x="217" y="17"/>
                  </a:lnTo>
                  <a:lnTo>
                    <a:pt x="218" y="23"/>
                  </a:lnTo>
                  <a:lnTo>
                    <a:pt x="220" y="29"/>
                  </a:lnTo>
                  <a:lnTo>
                    <a:pt x="218" y="34"/>
                  </a:lnTo>
                  <a:lnTo>
                    <a:pt x="217" y="38"/>
                  </a:lnTo>
                  <a:lnTo>
                    <a:pt x="215" y="44"/>
                  </a:lnTo>
                  <a:lnTo>
                    <a:pt x="213" y="50"/>
                  </a:lnTo>
                  <a:lnTo>
                    <a:pt x="207" y="53"/>
                  </a:lnTo>
                  <a:lnTo>
                    <a:pt x="203" y="55"/>
                  </a:lnTo>
                  <a:lnTo>
                    <a:pt x="198" y="57"/>
                  </a:lnTo>
                  <a:lnTo>
                    <a:pt x="190" y="59"/>
                  </a:lnTo>
                  <a:lnTo>
                    <a:pt x="182" y="57"/>
                  </a:lnTo>
                  <a:lnTo>
                    <a:pt x="177" y="57"/>
                  </a:lnTo>
                  <a:lnTo>
                    <a:pt x="171" y="57"/>
                  </a:lnTo>
                  <a:lnTo>
                    <a:pt x="165" y="57"/>
                  </a:lnTo>
                  <a:lnTo>
                    <a:pt x="159" y="57"/>
                  </a:lnTo>
                  <a:lnTo>
                    <a:pt x="154" y="57"/>
                  </a:lnTo>
                  <a:lnTo>
                    <a:pt x="148" y="57"/>
                  </a:lnTo>
                  <a:lnTo>
                    <a:pt x="144" y="57"/>
                  </a:lnTo>
                  <a:lnTo>
                    <a:pt x="139" y="57"/>
                  </a:lnTo>
                  <a:lnTo>
                    <a:pt x="135" y="57"/>
                  </a:lnTo>
                  <a:lnTo>
                    <a:pt x="129" y="57"/>
                  </a:lnTo>
                  <a:lnTo>
                    <a:pt x="123" y="57"/>
                  </a:lnTo>
                  <a:lnTo>
                    <a:pt x="120" y="57"/>
                  </a:lnTo>
                  <a:lnTo>
                    <a:pt x="114" y="57"/>
                  </a:lnTo>
                  <a:lnTo>
                    <a:pt x="110" y="57"/>
                  </a:lnTo>
                  <a:lnTo>
                    <a:pt x="104" y="57"/>
                  </a:lnTo>
                  <a:lnTo>
                    <a:pt x="101" y="55"/>
                  </a:lnTo>
                  <a:lnTo>
                    <a:pt x="95" y="55"/>
                  </a:lnTo>
                  <a:lnTo>
                    <a:pt x="89" y="55"/>
                  </a:lnTo>
                  <a:lnTo>
                    <a:pt x="85" y="55"/>
                  </a:lnTo>
                  <a:lnTo>
                    <a:pt x="80" y="55"/>
                  </a:lnTo>
                  <a:lnTo>
                    <a:pt x="76" y="55"/>
                  </a:lnTo>
                  <a:lnTo>
                    <a:pt x="68" y="55"/>
                  </a:lnTo>
                  <a:lnTo>
                    <a:pt x="64" y="55"/>
                  </a:lnTo>
                  <a:lnTo>
                    <a:pt x="59" y="55"/>
                  </a:lnTo>
                  <a:lnTo>
                    <a:pt x="53" y="55"/>
                  </a:lnTo>
                  <a:lnTo>
                    <a:pt x="49" y="55"/>
                  </a:lnTo>
                  <a:lnTo>
                    <a:pt x="42" y="55"/>
                  </a:lnTo>
                  <a:lnTo>
                    <a:pt x="36" y="55"/>
                  </a:lnTo>
                  <a:lnTo>
                    <a:pt x="32" y="55"/>
                  </a:lnTo>
                  <a:lnTo>
                    <a:pt x="24" y="55"/>
                  </a:lnTo>
                  <a:lnTo>
                    <a:pt x="21" y="55"/>
                  </a:lnTo>
                  <a:lnTo>
                    <a:pt x="15" y="53"/>
                  </a:lnTo>
                  <a:lnTo>
                    <a:pt x="11" y="53"/>
                  </a:lnTo>
                  <a:lnTo>
                    <a:pt x="7" y="51"/>
                  </a:lnTo>
                  <a:lnTo>
                    <a:pt x="5" y="50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2" y="29"/>
                  </a:lnTo>
                  <a:lnTo>
                    <a:pt x="5" y="23"/>
                  </a:lnTo>
                  <a:lnTo>
                    <a:pt x="7" y="21"/>
                  </a:lnTo>
                  <a:lnTo>
                    <a:pt x="11" y="19"/>
                  </a:lnTo>
                  <a:lnTo>
                    <a:pt x="15" y="17"/>
                  </a:lnTo>
                  <a:lnTo>
                    <a:pt x="21" y="17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6" name="Freeform 108"/>
            <p:cNvSpPr>
              <a:spLocks/>
            </p:cNvSpPr>
            <p:nvPr/>
          </p:nvSpPr>
          <p:spPr bwMode="auto">
            <a:xfrm>
              <a:off x="4277" y="2659"/>
              <a:ext cx="470" cy="42"/>
            </a:xfrm>
            <a:custGeom>
              <a:avLst/>
              <a:gdLst/>
              <a:ahLst/>
              <a:cxnLst>
                <a:cxn ang="0">
                  <a:pos x="40" y="36"/>
                </a:cxn>
                <a:cxn ang="0">
                  <a:pos x="72" y="30"/>
                </a:cxn>
                <a:cxn ang="0">
                  <a:pos x="101" y="27"/>
                </a:cxn>
                <a:cxn ang="0">
                  <a:pos x="129" y="23"/>
                </a:cxn>
                <a:cxn ang="0">
                  <a:pos x="160" y="21"/>
                </a:cxn>
                <a:cxn ang="0">
                  <a:pos x="192" y="17"/>
                </a:cxn>
                <a:cxn ang="0">
                  <a:pos x="234" y="17"/>
                </a:cxn>
                <a:cxn ang="0">
                  <a:pos x="282" y="15"/>
                </a:cxn>
                <a:cxn ang="0">
                  <a:pos x="325" y="13"/>
                </a:cxn>
                <a:cxn ang="0">
                  <a:pos x="369" y="11"/>
                </a:cxn>
                <a:cxn ang="0">
                  <a:pos x="411" y="9"/>
                </a:cxn>
                <a:cxn ang="0">
                  <a:pos x="451" y="6"/>
                </a:cxn>
                <a:cxn ang="0">
                  <a:pos x="493" y="4"/>
                </a:cxn>
                <a:cxn ang="0">
                  <a:pos x="533" y="0"/>
                </a:cxn>
                <a:cxn ang="0">
                  <a:pos x="573" y="0"/>
                </a:cxn>
                <a:cxn ang="0">
                  <a:pos x="613" y="0"/>
                </a:cxn>
                <a:cxn ang="0">
                  <a:pos x="656" y="0"/>
                </a:cxn>
                <a:cxn ang="0">
                  <a:pos x="702" y="0"/>
                </a:cxn>
                <a:cxn ang="0">
                  <a:pos x="751" y="2"/>
                </a:cxn>
                <a:cxn ang="0">
                  <a:pos x="786" y="6"/>
                </a:cxn>
                <a:cxn ang="0">
                  <a:pos x="808" y="9"/>
                </a:cxn>
                <a:cxn ang="0">
                  <a:pos x="839" y="13"/>
                </a:cxn>
                <a:cxn ang="0">
                  <a:pos x="865" y="19"/>
                </a:cxn>
                <a:cxn ang="0">
                  <a:pos x="890" y="23"/>
                </a:cxn>
                <a:cxn ang="0">
                  <a:pos x="915" y="27"/>
                </a:cxn>
                <a:cxn ang="0">
                  <a:pos x="934" y="40"/>
                </a:cxn>
                <a:cxn ang="0">
                  <a:pos x="936" y="63"/>
                </a:cxn>
                <a:cxn ang="0">
                  <a:pos x="917" y="78"/>
                </a:cxn>
                <a:cxn ang="0">
                  <a:pos x="890" y="78"/>
                </a:cxn>
                <a:cxn ang="0">
                  <a:pos x="867" y="78"/>
                </a:cxn>
                <a:cxn ang="0">
                  <a:pos x="839" y="80"/>
                </a:cxn>
                <a:cxn ang="0">
                  <a:pos x="812" y="82"/>
                </a:cxn>
                <a:cxn ang="0">
                  <a:pos x="786" y="84"/>
                </a:cxn>
                <a:cxn ang="0">
                  <a:pos x="755" y="82"/>
                </a:cxn>
                <a:cxn ang="0">
                  <a:pos x="708" y="78"/>
                </a:cxn>
                <a:cxn ang="0">
                  <a:pos x="662" y="78"/>
                </a:cxn>
                <a:cxn ang="0">
                  <a:pos x="620" y="78"/>
                </a:cxn>
                <a:cxn ang="0">
                  <a:pos x="578" y="76"/>
                </a:cxn>
                <a:cxn ang="0">
                  <a:pos x="538" y="76"/>
                </a:cxn>
                <a:cxn ang="0">
                  <a:pos x="498" y="76"/>
                </a:cxn>
                <a:cxn ang="0">
                  <a:pos x="458" y="78"/>
                </a:cxn>
                <a:cxn ang="0">
                  <a:pos x="419" y="78"/>
                </a:cxn>
                <a:cxn ang="0">
                  <a:pos x="379" y="78"/>
                </a:cxn>
                <a:cxn ang="0">
                  <a:pos x="335" y="78"/>
                </a:cxn>
                <a:cxn ang="0">
                  <a:pos x="291" y="82"/>
                </a:cxn>
                <a:cxn ang="0">
                  <a:pos x="245" y="82"/>
                </a:cxn>
                <a:cxn ang="0">
                  <a:pos x="202" y="84"/>
                </a:cxn>
                <a:cxn ang="0">
                  <a:pos x="169" y="80"/>
                </a:cxn>
                <a:cxn ang="0">
                  <a:pos x="139" y="76"/>
                </a:cxn>
                <a:cxn ang="0">
                  <a:pos x="110" y="72"/>
                </a:cxn>
                <a:cxn ang="0">
                  <a:pos x="82" y="70"/>
                </a:cxn>
                <a:cxn ang="0">
                  <a:pos x="53" y="70"/>
                </a:cxn>
                <a:cxn ang="0">
                  <a:pos x="21" y="74"/>
                </a:cxn>
                <a:cxn ang="0">
                  <a:pos x="0" y="55"/>
                </a:cxn>
              </a:cxnLst>
              <a:rect l="0" t="0" r="r" b="b"/>
              <a:pathLst>
                <a:path w="940" h="84">
                  <a:moveTo>
                    <a:pt x="13" y="44"/>
                  </a:moveTo>
                  <a:lnTo>
                    <a:pt x="21" y="40"/>
                  </a:lnTo>
                  <a:lnTo>
                    <a:pt x="27" y="40"/>
                  </a:lnTo>
                  <a:lnTo>
                    <a:pt x="34" y="36"/>
                  </a:lnTo>
                  <a:lnTo>
                    <a:pt x="40" y="36"/>
                  </a:lnTo>
                  <a:lnTo>
                    <a:pt x="48" y="34"/>
                  </a:lnTo>
                  <a:lnTo>
                    <a:pt x="53" y="34"/>
                  </a:lnTo>
                  <a:lnTo>
                    <a:pt x="59" y="32"/>
                  </a:lnTo>
                  <a:lnTo>
                    <a:pt x="67" y="32"/>
                  </a:lnTo>
                  <a:lnTo>
                    <a:pt x="72" y="30"/>
                  </a:lnTo>
                  <a:lnTo>
                    <a:pt x="78" y="30"/>
                  </a:lnTo>
                  <a:lnTo>
                    <a:pt x="84" y="28"/>
                  </a:lnTo>
                  <a:lnTo>
                    <a:pt x="91" y="27"/>
                  </a:lnTo>
                  <a:lnTo>
                    <a:pt x="95" y="27"/>
                  </a:lnTo>
                  <a:lnTo>
                    <a:pt x="101" y="27"/>
                  </a:lnTo>
                  <a:lnTo>
                    <a:pt x="109" y="27"/>
                  </a:lnTo>
                  <a:lnTo>
                    <a:pt x="114" y="27"/>
                  </a:lnTo>
                  <a:lnTo>
                    <a:pt x="118" y="25"/>
                  </a:lnTo>
                  <a:lnTo>
                    <a:pt x="126" y="23"/>
                  </a:lnTo>
                  <a:lnTo>
                    <a:pt x="129" y="23"/>
                  </a:lnTo>
                  <a:lnTo>
                    <a:pt x="135" y="23"/>
                  </a:lnTo>
                  <a:lnTo>
                    <a:pt x="143" y="21"/>
                  </a:lnTo>
                  <a:lnTo>
                    <a:pt x="148" y="21"/>
                  </a:lnTo>
                  <a:lnTo>
                    <a:pt x="152" y="21"/>
                  </a:lnTo>
                  <a:lnTo>
                    <a:pt x="160" y="21"/>
                  </a:lnTo>
                  <a:lnTo>
                    <a:pt x="166" y="19"/>
                  </a:lnTo>
                  <a:lnTo>
                    <a:pt x="171" y="19"/>
                  </a:lnTo>
                  <a:lnTo>
                    <a:pt x="177" y="17"/>
                  </a:lnTo>
                  <a:lnTo>
                    <a:pt x="187" y="17"/>
                  </a:lnTo>
                  <a:lnTo>
                    <a:pt x="192" y="17"/>
                  </a:lnTo>
                  <a:lnTo>
                    <a:pt x="200" y="17"/>
                  </a:lnTo>
                  <a:lnTo>
                    <a:pt x="206" y="17"/>
                  </a:lnTo>
                  <a:lnTo>
                    <a:pt x="213" y="17"/>
                  </a:lnTo>
                  <a:lnTo>
                    <a:pt x="223" y="17"/>
                  </a:lnTo>
                  <a:lnTo>
                    <a:pt x="234" y="17"/>
                  </a:lnTo>
                  <a:lnTo>
                    <a:pt x="244" y="17"/>
                  </a:lnTo>
                  <a:lnTo>
                    <a:pt x="253" y="17"/>
                  </a:lnTo>
                  <a:lnTo>
                    <a:pt x="263" y="17"/>
                  </a:lnTo>
                  <a:lnTo>
                    <a:pt x="272" y="15"/>
                  </a:lnTo>
                  <a:lnTo>
                    <a:pt x="282" y="15"/>
                  </a:lnTo>
                  <a:lnTo>
                    <a:pt x="291" y="15"/>
                  </a:lnTo>
                  <a:lnTo>
                    <a:pt x="299" y="15"/>
                  </a:lnTo>
                  <a:lnTo>
                    <a:pt x="308" y="13"/>
                  </a:lnTo>
                  <a:lnTo>
                    <a:pt x="318" y="13"/>
                  </a:lnTo>
                  <a:lnTo>
                    <a:pt x="325" y="13"/>
                  </a:lnTo>
                  <a:lnTo>
                    <a:pt x="335" y="13"/>
                  </a:lnTo>
                  <a:lnTo>
                    <a:pt x="342" y="11"/>
                  </a:lnTo>
                  <a:lnTo>
                    <a:pt x="352" y="11"/>
                  </a:lnTo>
                  <a:lnTo>
                    <a:pt x="360" y="11"/>
                  </a:lnTo>
                  <a:lnTo>
                    <a:pt x="369" y="11"/>
                  </a:lnTo>
                  <a:lnTo>
                    <a:pt x="379" y="9"/>
                  </a:lnTo>
                  <a:lnTo>
                    <a:pt x="386" y="9"/>
                  </a:lnTo>
                  <a:lnTo>
                    <a:pt x="396" y="9"/>
                  </a:lnTo>
                  <a:lnTo>
                    <a:pt x="403" y="9"/>
                  </a:lnTo>
                  <a:lnTo>
                    <a:pt x="411" y="9"/>
                  </a:lnTo>
                  <a:lnTo>
                    <a:pt x="420" y="8"/>
                  </a:lnTo>
                  <a:lnTo>
                    <a:pt x="428" y="8"/>
                  </a:lnTo>
                  <a:lnTo>
                    <a:pt x="436" y="8"/>
                  </a:lnTo>
                  <a:lnTo>
                    <a:pt x="443" y="6"/>
                  </a:lnTo>
                  <a:lnTo>
                    <a:pt x="451" y="6"/>
                  </a:lnTo>
                  <a:lnTo>
                    <a:pt x="460" y="6"/>
                  </a:lnTo>
                  <a:lnTo>
                    <a:pt x="468" y="6"/>
                  </a:lnTo>
                  <a:lnTo>
                    <a:pt x="476" y="4"/>
                  </a:lnTo>
                  <a:lnTo>
                    <a:pt x="483" y="4"/>
                  </a:lnTo>
                  <a:lnTo>
                    <a:pt x="493" y="4"/>
                  </a:lnTo>
                  <a:lnTo>
                    <a:pt x="500" y="4"/>
                  </a:lnTo>
                  <a:lnTo>
                    <a:pt x="508" y="2"/>
                  </a:lnTo>
                  <a:lnTo>
                    <a:pt x="516" y="2"/>
                  </a:lnTo>
                  <a:lnTo>
                    <a:pt x="525" y="2"/>
                  </a:lnTo>
                  <a:lnTo>
                    <a:pt x="533" y="0"/>
                  </a:lnTo>
                  <a:lnTo>
                    <a:pt x="540" y="0"/>
                  </a:lnTo>
                  <a:lnTo>
                    <a:pt x="548" y="0"/>
                  </a:lnTo>
                  <a:lnTo>
                    <a:pt x="557" y="0"/>
                  </a:lnTo>
                  <a:lnTo>
                    <a:pt x="563" y="0"/>
                  </a:lnTo>
                  <a:lnTo>
                    <a:pt x="573" y="0"/>
                  </a:lnTo>
                  <a:lnTo>
                    <a:pt x="580" y="0"/>
                  </a:lnTo>
                  <a:lnTo>
                    <a:pt x="588" y="0"/>
                  </a:lnTo>
                  <a:lnTo>
                    <a:pt x="595" y="0"/>
                  </a:lnTo>
                  <a:lnTo>
                    <a:pt x="605" y="0"/>
                  </a:lnTo>
                  <a:lnTo>
                    <a:pt x="613" y="0"/>
                  </a:lnTo>
                  <a:lnTo>
                    <a:pt x="622" y="0"/>
                  </a:lnTo>
                  <a:lnTo>
                    <a:pt x="630" y="0"/>
                  </a:lnTo>
                  <a:lnTo>
                    <a:pt x="639" y="0"/>
                  </a:lnTo>
                  <a:lnTo>
                    <a:pt x="647" y="0"/>
                  </a:lnTo>
                  <a:lnTo>
                    <a:pt x="656" y="0"/>
                  </a:lnTo>
                  <a:lnTo>
                    <a:pt x="666" y="0"/>
                  </a:lnTo>
                  <a:lnTo>
                    <a:pt x="673" y="0"/>
                  </a:lnTo>
                  <a:lnTo>
                    <a:pt x="683" y="0"/>
                  </a:lnTo>
                  <a:lnTo>
                    <a:pt x="694" y="0"/>
                  </a:lnTo>
                  <a:lnTo>
                    <a:pt x="702" y="0"/>
                  </a:lnTo>
                  <a:lnTo>
                    <a:pt x="711" y="0"/>
                  </a:lnTo>
                  <a:lnTo>
                    <a:pt x="721" y="0"/>
                  </a:lnTo>
                  <a:lnTo>
                    <a:pt x="730" y="0"/>
                  </a:lnTo>
                  <a:lnTo>
                    <a:pt x="740" y="0"/>
                  </a:lnTo>
                  <a:lnTo>
                    <a:pt x="751" y="2"/>
                  </a:lnTo>
                  <a:lnTo>
                    <a:pt x="761" y="2"/>
                  </a:lnTo>
                  <a:lnTo>
                    <a:pt x="770" y="4"/>
                  </a:lnTo>
                  <a:lnTo>
                    <a:pt x="776" y="4"/>
                  </a:lnTo>
                  <a:lnTo>
                    <a:pt x="780" y="4"/>
                  </a:lnTo>
                  <a:lnTo>
                    <a:pt x="786" y="6"/>
                  </a:lnTo>
                  <a:lnTo>
                    <a:pt x="791" y="6"/>
                  </a:lnTo>
                  <a:lnTo>
                    <a:pt x="795" y="6"/>
                  </a:lnTo>
                  <a:lnTo>
                    <a:pt x="799" y="8"/>
                  </a:lnTo>
                  <a:lnTo>
                    <a:pt x="805" y="8"/>
                  </a:lnTo>
                  <a:lnTo>
                    <a:pt x="808" y="9"/>
                  </a:lnTo>
                  <a:lnTo>
                    <a:pt x="816" y="9"/>
                  </a:lnTo>
                  <a:lnTo>
                    <a:pt x="825" y="11"/>
                  </a:lnTo>
                  <a:lnTo>
                    <a:pt x="829" y="11"/>
                  </a:lnTo>
                  <a:lnTo>
                    <a:pt x="833" y="13"/>
                  </a:lnTo>
                  <a:lnTo>
                    <a:pt x="839" y="13"/>
                  </a:lnTo>
                  <a:lnTo>
                    <a:pt x="843" y="15"/>
                  </a:lnTo>
                  <a:lnTo>
                    <a:pt x="850" y="17"/>
                  </a:lnTo>
                  <a:lnTo>
                    <a:pt x="858" y="17"/>
                  </a:lnTo>
                  <a:lnTo>
                    <a:pt x="864" y="17"/>
                  </a:lnTo>
                  <a:lnTo>
                    <a:pt x="865" y="19"/>
                  </a:lnTo>
                  <a:lnTo>
                    <a:pt x="871" y="19"/>
                  </a:lnTo>
                  <a:lnTo>
                    <a:pt x="875" y="21"/>
                  </a:lnTo>
                  <a:lnTo>
                    <a:pt x="881" y="21"/>
                  </a:lnTo>
                  <a:lnTo>
                    <a:pt x="884" y="23"/>
                  </a:lnTo>
                  <a:lnTo>
                    <a:pt x="890" y="23"/>
                  </a:lnTo>
                  <a:lnTo>
                    <a:pt x="894" y="25"/>
                  </a:lnTo>
                  <a:lnTo>
                    <a:pt x="900" y="25"/>
                  </a:lnTo>
                  <a:lnTo>
                    <a:pt x="903" y="27"/>
                  </a:lnTo>
                  <a:lnTo>
                    <a:pt x="907" y="27"/>
                  </a:lnTo>
                  <a:lnTo>
                    <a:pt x="915" y="27"/>
                  </a:lnTo>
                  <a:lnTo>
                    <a:pt x="919" y="27"/>
                  </a:lnTo>
                  <a:lnTo>
                    <a:pt x="926" y="28"/>
                  </a:lnTo>
                  <a:lnTo>
                    <a:pt x="928" y="32"/>
                  </a:lnTo>
                  <a:lnTo>
                    <a:pt x="934" y="36"/>
                  </a:lnTo>
                  <a:lnTo>
                    <a:pt x="934" y="40"/>
                  </a:lnTo>
                  <a:lnTo>
                    <a:pt x="938" y="44"/>
                  </a:lnTo>
                  <a:lnTo>
                    <a:pt x="938" y="49"/>
                  </a:lnTo>
                  <a:lnTo>
                    <a:pt x="940" y="55"/>
                  </a:lnTo>
                  <a:lnTo>
                    <a:pt x="938" y="59"/>
                  </a:lnTo>
                  <a:lnTo>
                    <a:pt x="936" y="63"/>
                  </a:lnTo>
                  <a:lnTo>
                    <a:pt x="934" y="68"/>
                  </a:lnTo>
                  <a:lnTo>
                    <a:pt x="930" y="72"/>
                  </a:lnTo>
                  <a:lnTo>
                    <a:pt x="926" y="74"/>
                  </a:lnTo>
                  <a:lnTo>
                    <a:pt x="921" y="78"/>
                  </a:lnTo>
                  <a:lnTo>
                    <a:pt x="917" y="78"/>
                  </a:lnTo>
                  <a:lnTo>
                    <a:pt x="909" y="80"/>
                  </a:lnTo>
                  <a:lnTo>
                    <a:pt x="905" y="78"/>
                  </a:lnTo>
                  <a:lnTo>
                    <a:pt x="900" y="78"/>
                  </a:lnTo>
                  <a:lnTo>
                    <a:pt x="894" y="78"/>
                  </a:lnTo>
                  <a:lnTo>
                    <a:pt x="890" y="78"/>
                  </a:lnTo>
                  <a:lnTo>
                    <a:pt x="884" y="78"/>
                  </a:lnTo>
                  <a:lnTo>
                    <a:pt x="881" y="78"/>
                  </a:lnTo>
                  <a:lnTo>
                    <a:pt x="875" y="78"/>
                  </a:lnTo>
                  <a:lnTo>
                    <a:pt x="873" y="78"/>
                  </a:lnTo>
                  <a:lnTo>
                    <a:pt x="867" y="78"/>
                  </a:lnTo>
                  <a:lnTo>
                    <a:pt x="864" y="78"/>
                  </a:lnTo>
                  <a:lnTo>
                    <a:pt x="858" y="78"/>
                  </a:lnTo>
                  <a:lnTo>
                    <a:pt x="856" y="78"/>
                  </a:lnTo>
                  <a:lnTo>
                    <a:pt x="846" y="80"/>
                  </a:lnTo>
                  <a:lnTo>
                    <a:pt x="839" y="80"/>
                  </a:lnTo>
                  <a:lnTo>
                    <a:pt x="833" y="80"/>
                  </a:lnTo>
                  <a:lnTo>
                    <a:pt x="829" y="80"/>
                  </a:lnTo>
                  <a:lnTo>
                    <a:pt x="825" y="80"/>
                  </a:lnTo>
                  <a:lnTo>
                    <a:pt x="822" y="82"/>
                  </a:lnTo>
                  <a:lnTo>
                    <a:pt x="812" y="82"/>
                  </a:lnTo>
                  <a:lnTo>
                    <a:pt x="805" y="84"/>
                  </a:lnTo>
                  <a:lnTo>
                    <a:pt x="801" y="84"/>
                  </a:lnTo>
                  <a:lnTo>
                    <a:pt x="795" y="84"/>
                  </a:lnTo>
                  <a:lnTo>
                    <a:pt x="791" y="84"/>
                  </a:lnTo>
                  <a:lnTo>
                    <a:pt x="786" y="84"/>
                  </a:lnTo>
                  <a:lnTo>
                    <a:pt x="780" y="84"/>
                  </a:lnTo>
                  <a:lnTo>
                    <a:pt x="776" y="84"/>
                  </a:lnTo>
                  <a:lnTo>
                    <a:pt x="770" y="84"/>
                  </a:lnTo>
                  <a:lnTo>
                    <a:pt x="767" y="84"/>
                  </a:lnTo>
                  <a:lnTo>
                    <a:pt x="755" y="82"/>
                  </a:lnTo>
                  <a:lnTo>
                    <a:pt x="746" y="82"/>
                  </a:lnTo>
                  <a:lnTo>
                    <a:pt x="736" y="80"/>
                  </a:lnTo>
                  <a:lnTo>
                    <a:pt x="727" y="80"/>
                  </a:lnTo>
                  <a:lnTo>
                    <a:pt x="717" y="80"/>
                  </a:lnTo>
                  <a:lnTo>
                    <a:pt x="708" y="78"/>
                  </a:lnTo>
                  <a:lnTo>
                    <a:pt x="698" y="78"/>
                  </a:lnTo>
                  <a:lnTo>
                    <a:pt x="690" y="78"/>
                  </a:lnTo>
                  <a:lnTo>
                    <a:pt x="681" y="78"/>
                  </a:lnTo>
                  <a:lnTo>
                    <a:pt x="671" y="78"/>
                  </a:lnTo>
                  <a:lnTo>
                    <a:pt x="662" y="78"/>
                  </a:lnTo>
                  <a:lnTo>
                    <a:pt x="654" y="78"/>
                  </a:lnTo>
                  <a:lnTo>
                    <a:pt x="645" y="78"/>
                  </a:lnTo>
                  <a:lnTo>
                    <a:pt x="637" y="78"/>
                  </a:lnTo>
                  <a:lnTo>
                    <a:pt x="628" y="78"/>
                  </a:lnTo>
                  <a:lnTo>
                    <a:pt x="620" y="78"/>
                  </a:lnTo>
                  <a:lnTo>
                    <a:pt x="611" y="76"/>
                  </a:lnTo>
                  <a:lnTo>
                    <a:pt x="603" y="76"/>
                  </a:lnTo>
                  <a:lnTo>
                    <a:pt x="595" y="76"/>
                  </a:lnTo>
                  <a:lnTo>
                    <a:pt x="586" y="76"/>
                  </a:lnTo>
                  <a:lnTo>
                    <a:pt x="578" y="76"/>
                  </a:lnTo>
                  <a:lnTo>
                    <a:pt x="569" y="76"/>
                  </a:lnTo>
                  <a:lnTo>
                    <a:pt x="561" y="76"/>
                  </a:lnTo>
                  <a:lnTo>
                    <a:pt x="554" y="76"/>
                  </a:lnTo>
                  <a:lnTo>
                    <a:pt x="546" y="76"/>
                  </a:lnTo>
                  <a:lnTo>
                    <a:pt x="538" y="76"/>
                  </a:lnTo>
                  <a:lnTo>
                    <a:pt x="531" y="76"/>
                  </a:lnTo>
                  <a:lnTo>
                    <a:pt x="523" y="76"/>
                  </a:lnTo>
                  <a:lnTo>
                    <a:pt x="514" y="76"/>
                  </a:lnTo>
                  <a:lnTo>
                    <a:pt x="508" y="76"/>
                  </a:lnTo>
                  <a:lnTo>
                    <a:pt x="498" y="76"/>
                  </a:lnTo>
                  <a:lnTo>
                    <a:pt x="491" y="78"/>
                  </a:lnTo>
                  <a:lnTo>
                    <a:pt x="481" y="78"/>
                  </a:lnTo>
                  <a:lnTo>
                    <a:pt x="474" y="78"/>
                  </a:lnTo>
                  <a:lnTo>
                    <a:pt x="466" y="78"/>
                  </a:lnTo>
                  <a:lnTo>
                    <a:pt x="458" y="78"/>
                  </a:lnTo>
                  <a:lnTo>
                    <a:pt x="451" y="78"/>
                  </a:lnTo>
                  <a:lnTo>
                    <a:pt x="443" y="78"/>
                  </a:lnTo>
                  <a:lnTo>
                    <a:pt x="436" y="78"/>
                  </a:lnTo>
                  <a:lnTo>
                    <a:pt x="428" y="78"/>
                  </a:lnTo>
                  <a:lnTo>
                    <a:pt x="419" y="78"/>
                  </a:lnTo>
                  <a:lnTo>
                    <a:pt x="411" y="78"/>
                  </a:lnTo>
                  <a:lnTo>
                    <a:pt x="403" y="78"/>
                  </a:lnTo>
                  <a:lnTo>
                    <a:pt x="396" y="78"/>
                  </a:lnTo>
                  <a:lnTo>
                    <a:pt x="386" y="78"/>
                  </a:lnTo>
                  <a:lnTo>
                    <a:pt x="379" y="78"/>
                  </a:lnTo>
                  <a:lnTo>
                    <a:pt x="369" y="78"/>
                  </a:lnTo>
                  <a:lnTo>
                    <a:pt x="361" y="78"/>
                  </a:lnTo>
                  <a:lnTo>
                    <a:pt x="352" y="78"/>
                  </a:lnTo>
                  <a:lnTo>
                    <a:pt x="342" y="78"/>
                  </a:lnTo>
                  <a:lnTo>
                    <a:pt x="335" y="78"/>
                  </a:lnTo>
                  <a:lnTo>
                    <a:pt x="327" y="80"/>
                  </a:lnTo>
                  <a:lnTo>
                    <a:pt x="318" y="80"/>
                  </a:lnTo>
                  <a:lnTo>
                    <a:pt x="308" y="80"/>
                  </a:lnTo>
                  <a:lnTo>
                    <a:pt x="299" y="80"/>
                  </a:lnTo>
                  <a:lnTo>
                    <a:pt x="291" y="82"/>
                  </a:lnTo>
                  <a:lnTo>
                    <a:pt x="282" y="82"/>
                  </a:lnTo>
                  <a:lnTo>
                    <a:pt x="274" y="82"/>
                  </a:lnTo>
                  <a:lnTo>
                    <a:pt x="264" y="82"/>
                  </a:lnTo>
                  <a:lnTo>
                    <a:pt x="255" y="82"/>
                  </a:lnTo>
                  <a:lnTo>
                    <a:pt x="245" y="82"/>
                  </a:lnTo>
                  <a:lnTo>
                    <a:pt x="236" y="84"/>
                  </a:lnTo>
                  <a:lnTo>
                    <a:pt x="225" y="84"/>
                  </a:lnTo>
                  <a:lnTo>
                    <a:pt x="215" y="84"/>
                  </a:lnTo>
                  <a:lnTo>
                    <a:pt x="207" y="84"/>
                  </a:lnTo>
                  <a:lnTo>
                    <a:pt x="202" y="84"/>
                  </a:lnTo>
                  <a:lnTo>
                    <a:pt x="194" y="82"/>
                  </a:lnTo>
                  <a:lnTo>
                    <a:pt x="187" y="82"/>
                  </a:lnTo>
                  <a:lnTo>
                    <a:pt x="181" y="82"/>
                  </a:lnTo>
                  <a:lnTo>
                    <a:pt x="175" y="80"/>
                  </a:lnTo>
                  <a:lnTo>
                    <a:pt x="169" y="80"/>
                  </a:lnTo>
                  <a:lnTo>
                    <a:pt x="162" y="80"/>
                  </a:lnTo>
                  <a:lnTo>
                    <a:pt x="156" y="78"/>
                  </a:lnTo>
                  <a:lnTo>
                    <a:pt x="152" y="78"/>
                  </a:lnTo>
                  <a:lnTo>
                    <a:pt x="145" y="78"/>
                  </a:lnTo>
                  <a:lnTo>
                    <a:pt x="139" y="76"/>
                  </a:lnTo>
                  <a:lnTo>
                    <a:pt x="133" y="76"/>
                  </a:lnTo>
                  <a:lnTo>
                    <a:pt x="128" y="74"/>
                  </a:lnTo>
                  <a:lnTo>
                    <a:pt x="122" y="74"/>
                  </a:lnTo>
                  <a:lnTo>
                    <a:pt x="116" y="74"/>
                  </a:lnTo>
                  <a:lnTo>
                    <a:pt x="110" y="72"/>
                  </a:lnTo>
                  <a:lnTo>
                    <a:pt x="107" y="70"/>
                  </a:lnTo>
                  <a:lnTo>
                    <a:pt x="99" y="70"/>
                  </a:lnTo>
                  <a:lnTo>
                    <a:pt x="95" y="70"/>
                  </a:lnTo>
                  <a:lnTo>
                    <a:pt x="90" y="70"/>
                  </a:lnTo>
                  <a:lnTo>
                    <a:pt x="82" y="70"/>
                  </a:lnTo>
                  <a:lnTo>
                    <a:pt x="76" y="70"/>
                  </a:lnTo>
                  <a:lnTo>
                    <a:pt x="72" y="70"/>
                  </a:lnTo>
                  <a:lnTo>
                    <a:pt x="65" y="70"/>
                  </a:lnTo>
                  <a:lnTo>
                    <a:pt x="59" y="70"/>
                  </a:lnTo>
                  <a:lnTo>
                    <a:pt x="53" y="70"/>
                  </a:lnTo>
                  <a:lnTo>
                    <a:pt x="48" y="70"/>
                  </a:lnTo>
                  <a:lnTo>
                    <a:pt x="40" y="70"/>
                  </a:lnTo>
                  <a:lnTo>
                    <a:pt x="34" y="70"/>
                  </a:lnTo>
                  <a:lnTo>
                    <a:pt x="27" y="72"/>
                  </a:lnTo>
                  <a:lnTo>
                    <a:pt x="21" y="74"/>
                  </a:lnTo>
                  <a:lnTo>
                    <a:pt x="13" y="74"/>
                  </a:lnTo>
                  <a:lnTo>
                    <a:pt x="8" y="70"/>
                  </a:lnTo>
                  <a:lnTo>
                    <a:pt x="4" y="67"/>
                  </a:lnTo>
                  <a:lnTo>
                    <a:pt x="2" y="61"/>
                  </a:lnTo>
                  <a:lnTo>
                    <a:pt x="0" y="55"/>
                  </a:lnTo>
                  <a:lnTo>
                    <a:pt x="4" y="49"/>
                  </a:lnTo>
                  <a:lnTo>
                    <a:pt x="6" y="44"/>
                  </a:lnTo>
                  <a:lnTo>
                    <a:pt x="13" y="44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7" name="Freeform 109"/>
            <p:cNvSpPr>
              <a:spLocks/>
            </p:cNvSpPr>
            <p:nvPr/>
          </p:nvSpPr>
          <p:spPr bwMode="auto">
            <a:xfrm>
              <a:off x="4192" y="2554"/>
              <a:ext cx="65" cy="86"/>
            </a:xfrm>
            <a:custGeom>
              <a:avLst/>
              <a:gdLst/>
              <a:ahLst/>
              <a:cxnLst>
                <a:cxn ang="0">
                  <a:pos x="68" y="118"/>
                </a:cxn>
                <a:cxn ang="0">
                  <a:pos x="57" y="116"/>
                </a:cxn>
                <a:cxn ang="0">
                  <a:pos x="49" y="114"/>
                </a:cxn>
                <a:cxn ang="0">
                  <a:pos x="42" y="110"/>
                </a:cxn>
                <a:cxn ang="0">
                  <a:pos x="30" y="106"/>
                </a:cxn>
                <a:cxn ang="0">
                  <a:pos x="17" y="99"/>
                </a:cxn>
                <a:cxn ang="0">
                  <a:pos x="9" y="89"/>
                </a:cxn>
                <a:cxn ang="0">
                  <a:pos x="4" y="80"/>
                </a:cxn>
                <a:cxn ang="0">
                  <a:pos x="0" y="70"/>
                </a:cxn>
                <a:cxn ang="0">
                  <a:pos x="0" y="61"/>
                </a:cxn>
                <a:cxn ang="0">
                  <a:pos x="0" y="51"/>
                </a:cxn>
                <a:cxn ang="0">
                  <a:pos x="6" y="40"/>
                </a:cxn>
                <a:cxn ang="0">
                  <a:pos x="13" y="30"/>
                </a:cxn>
                <a:cxn ang="0">
                  <a:pos x="23" y="21"/>
                </a:cxn>
                <a:cxn ang="0">
                  <a:pos x="34" y="13"/>
                </a:cxn>
                <a:cxn ang="0">
                  <a:pos x="46" y="9"/>
                </a:cxn>
                <a:cxn ang="0">
                  <a:pos x="55" y="6"/>
                </a:cxn>
                <a:cxn ang="0">
                  <a:pos x="65" y="4"/>
                </a:cxn>
                <a:cxn ang="0">
                  <a:pos x="74" y="2"/>
                </a:cxn>
                <a:cxn ang="0">
                  <a:pos x="84" y="2"/>
                </a:cxn>
                <a:cxn ang="0">
                  <a:pos x="95" y="0"/>
                </a:cxn>
                <a:cxn ang="0">
                  <a:pos x="105" y="0"/>
                </a:cxn>
                <a:cxn ang="0">
                  <a:pos x="112" y="6"/>
                </a:cxn>
                <a:cxn ang="0">
                  <a:pos x="112" y="13"/>
                </a:cxn>
                <a:cxn ang="0">
                  <a:pos x="108" y="21"/>
                </a:cxn>
                <a:cxn ang="0">
                  <a:pos x="99" y="25"/>
                </a:cxn>
                <a:cxn ang="0">
                  <a:pos x="89" y="26"/>
                </a:cxn>
                <a:cxn ang="0">
                  <a:pos x="78" y="28"/>
                </a:cxn>
                <a:cxn ang="0">
                  <a:pos x="68" y="32"/>
                </a:cxn>
                <a:cxn ang="0">
                  <a:pos x="57" y="38"/>
                </a:cxn>
                <a:cxn ang="0">
                  <a:pos x="47" y="47"/>
                </a:cxn>
                <a:cxn ang="0">
                  <a:pos x="42" y="55"/>
                </a:cxn>
                <a:cxn ang="0">
                  <a:pos x="42" y="68"/>
                </a:cxn>
                <a:cxn ang="0">
                  <a:pos x="47" y="72"/>
                </a:cxn>
                <a:cxn ang="0">
                  <a:pos x="57" y="72"/>
                </a:cxn>
                <a:cxn ang="0">
                  <a:pos x="68" y="72"/>
                </a:cxn>
                <a:cxn ang="0">
                  <a:pos x="78" y="72"/>
                </a:cxn>
                <a:cxn ang="0">
                  <a:pos x="85" y="70"/>
                </a:cxn>
                <a:cxn ang="0">
                  <a:pos x="93" y="70"/>
                </a:cxn>
                <a:cxn ang="0">
                  <a:pos x="103" y="68"/>
                </a:cxn>
                <a:cxn ang="0">
                  <a:pos x="110" y="72"/>
                </a:cxn>
                <a:cxn ang="0">
                  <a:pos x="116" y="78"/>
                </a:cxn>
                <a:cxn ang="0">
                  <a:pos x="122" y="87"/>
                </a:cxn>
                <a:cxn ang="0">
                  <a:pos x="124" y="99"/>
                </a:cxn>
                <a:cxn ang="0">
                  <a:pos x="125" y="108"/>
                </a:cxn>
                <a:cxn ang="0">
                  <a:pos x="125" y="120"/>
                </a:cxn>
                <a:cxn ang="0">
                  <a:pos x="129" y="131"/>
                </a:cxn>
                <a:cxn ang="0">
                  <a:pos x="129" y="141"/>
                </a:cxn>
                <a:cxn ang="0">
                  <a:pos x="129" y="154"/>
                </a:cxn>
                <a:cxn ang="0">
                  <a:pos x="122" y="163"/>
                </a:cxn>
                <a:cxn ang="0">
                  <a:pos x="112" y="171"/>
                </a:cxn>
                <a:cxn ang="0">
                  <a:pos x="101" y="173"/>
                </a:cxn>
                <a:cxn ang="0">
                  <a:pos x="87" y="167"/>
                </a:cxn>
                <a:cxn ang="0">
                  <a:pos x="82" y="160"/>
                </a:cxn>
                <a:cxn ang="0">
                  <a:pos x="78" y="150"/>
                </a:cxn>
                <a:cxn ang="0">
                  <a:pos x="74" y="139"/>
                </a:cxn>
                <a:cxn ang="0">
                  <a:pos x="72" y="125"/>
                </a:cxn>
                <a:cxn ang="0">
                  <a:pos x="72" y="120"/>
                </a:cxn>
              </a:cxnLst>
              <a:rect l="0" t="0" r="r" b="b"/>
              <a:pathLst>
                <a:path w="129" h="173">
                  <a:moveTo>
                    <a:pt x="72" y="120"/>
                  </a:moveTo>
                  <a:lnTo>
                    <a:pt x="68" y="118"/>
                  </a:lnTo>
                  <a:lnTo>
                    <a:pt x="61" y="116"/>
                  </a:lnTo>
                  <a:lnTo>
                    <a:pt x="57" y="116"/>
                  </a:lnTo>
                  <a:lnTo>
                    <a:pt x="53" y="116"/>
                  </a:lnTo>
                  <a:lnTo>
                    <a:pt x="49" y="114"/>
                  </a:lnTo>
                  <a:lnTo>
                    <a:pt x="44" y="112"/>
                  </a:lnTo>
                  <a:lnTo>
                    <a:pt x="42" y="110"/>
                  </a:lnTo>
                  <a:lnTo>
                    <a:pt x="38" y="108"/>
                  </a:lnTo>
                  <a:lnTo>
                    <a:pt x="30" y="106"/>
                  </a:lnTo>
                  <a:lnTo>
                    <a:pt x="25" y="101"/>
                  </a:lnTo>
                  <a:lnTo>
                    <a:pt x="17" y="99"/>
                  </a:lnTo>
                  <a:lnTo>
                    <a:pt x="15" y="95"/>
                  </a:lnTo>
                  <a:lnTo>
                    <a:pt x="9" y="89"/>
                  </a:lnTo>
                  <a:lnTo>
                    <a:pt x="8" y="85"/>
                  </a:lnTo>
                  <a:lnTo>
                    <a:pt x="4" y="80"/>
                  </a:lnTo>
                  <a:lnTo>
                    <a:pt x="2" y="76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4" y="46"/>
                  </a:lnTo>
                  <a:lnTo>
                    <a:pt x="6" y="40"/>
                  </a:lnTo>
                  <a:lnTo>
                    <a:pt x="9" y="36"/>
                  </a:lnTo>
                  <a:lnTo>
                    <a:pt x="13" y="30"/>
                  </a:lnTo>
                  <a:lnTo>
                    <a:pt x="17" y="26"/>
                  </a:lnTo>
                  <a:lnTo>
                    <a:pt x="23" y="21"/>
                  </a:lnTo>
                  <a:lnTo>
                    <a:pt x="30" y="19"/>
                  </a:lnTo>
                  <a:lnTo>
                    <a:pt x="34" y="13"/>
                  </a:lnTo>
                  <a:lnTo>
                    <a:pt x="42" y="11"/>
                  </a:lnTo>
                  <a:lnTo>
                    <a:pt x="46" y="9"/>
                  </a:lnTo>
                  <a:lnTo>
                    <a:pt x="51" y="7"/>
                  </a:lnTo>
                  <a:lnTo>
                    <a:pt x="55" y="6"/>
                  </a:lnTo>
                  <a:lnTo>
                    <a:pt x="61" y="6"/>
                  </a:lnTo>
                  <a:lnTo>
                    <a:pt x="65" y="4"/>
                  </a:lnTo>
                  <a:lnTo>
                    <a:pt x="68" y="2"/>
                  </a:lnTo>
                  <a:lnTo>
                    <a:pt x="74" y="2"/>
                  </a:lnTo>
                  <a:lnTo>
                    <a:pt x="78" y="2"/>
                  </a:lnTo>
                  <a:lnTo>
                    <a:pt x="84" y="2"/>
                  </a:lnTo>
                  <a:lnTo>
                    <a:pt x="89" y="0"/>
                  </a:lnTo>
                  <a:lnTo>
                    <a:pt x="95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8" y="2"/>
                  </a:lnTo>
                  <a:lnTo>
                    <a:pt x="112" y="6"/>
                  </a:lnTo>
                  <a:lnTo>
                    <a:pt x="114" y="11"/>
                  </a:lnTo>
                  <a:lnTo>
                    <a:pt x="112" y="13"/>
                  </a:lnTo>
                  <a:lnTo>
                    <a:pt x="112" y="19"/>
                  </a:lnTo>
                  <a:lnTo>
                    <a:pt x="108" y="21"/>
                  </a:lnTo>
                  <a:lnTo>
                    <a:pt x="103" y="25"/>
                  </a:lnTo>
                  <a:lnTo>
                    <a:pt x="99" y="25"/>
                  </a:lnTo>
                  <a:lnTo>
                    <a:pt x="95" y="26"/>
                  </a:lnTo>
                  <a:lnTo>
                    <a:pt x="89" y="26"/>
                  </a:lnTo>
                  <a:lnTo>
                    <a:pt x="85" y="28"/>
                  </a:lnTo>
                  <a:lnTo>
                    <a:pt x="78" y="28"/>
                  </a:lnTo>
                  <a:lnTo>
                    <a:pt x="74" y="30"/>
                  </a:lnTo>
                  <a:lnTo>
                    <a:pt x="68" y="32"/>
                  </a:lnTo>
                  <a:lnTo>
                    <a:pt x="66" y="34"/>
                  </a:lnTo>
                  <a:lnTo>
                    <a:pt x="57" y="38"/>
                  </a:lnTo>
                  <a:lnTo>
                    <a:pt x="51" y="46"/>
                  </a:lnTo>
                  <a:lnTo>
                    <a:pt x="47" y="47"/>
                  </a:lnTo>
                  <a:lnTo>
                    <a:pt x="44" y="53"/>
                  </a:lnTo>
                  <a:lnTo>
                    <a:pt x="42" y="55"/>
                  </a:lnTo>
                  <a:lnTo>
                    <a:pt x="42" y="63"/>
                  </a:lnTo>
                  <a:lnTo>
                    <a:pt x="42" y="68"/>
                  </a:lnTo>
                  <a:lnTo>
                    <a:pt x="46" y="72"/>
                  </a:lnTo>
                  <a:lnTo>
                    <a:pt x="47" y="72"/>
                  </a:lnTo>
                  <a:lnTo>
                    <a:pt x="51" y="72"/>
                  </a:lnTo>
                  <a:lnTo>
                    <a:pt x="57" y="72"/>
                  </a:lnTo>
                  <a:lnTo>
                    <a:pt x="63" y="74"/>
                  </a:lnTo>
                  <a:lnTo>
                    <a:pt x="68" y="72"/>
                  </a:lnTo>
                  <a:lnTo>
                    <a:pt x="72" y="72"/>
                  </a:lnTo>
                  <a:lnTo>
                    <a:pt x="78" y="72"/>
                  </a:lnTo>
                  <a:lnTo>
                    <a:pt x="82" y="72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93" y="70"/>
                  </a:lnTo>
                  <a:lnTo>
                    <a:pt x="95" y="70"/>
                  </a:lnTo>
                  <a:lnTo>
                    <a:pt x="103" y="68"/>
                  </a:lnTo>
                  <a:lnTo>
                    <a:pt x="106" y="70"/>
                  </a:lnTo>
                  <a:lnTo>
                    <a:pt x="110" y="72"/>
                  </a:lnTo>
                  <a:lnTo>
                    <a:pt x="114" y="76"/>
                  </a:lnTo>
                  <a:lnTo>
                    <a:pt x="116" y="78"/>
                  </a:lnTo>
                  <a:lnTo>
                    <a:pt x="120" y="82"/>
                  </a:lnTo>
                  <a:lnTo>
                    <a:pt x="122" y="87"/>
                  </a:lnTo>
                  <a:lnTo>
                    <a:pt x="122" y="93"/>
                  </a:lnTo>
                  <a:lnTo>
                    <a:pt x="124" y="99"/>
                  </a:lnTo>
                  <a:lnTo>
                    <a:pt x="124" y="103"/>
                  </a:lnTo>
                  <a:lnTo>
                    <a:pt x="125" y="108"/>
                  </a:lnTo>
                  <a:lnTo>
                    <a:pt x="125" y="116"/>
                  </a:lnTo>
                  <a:lnTo>
                    <a:pt x="125" y="120"/>
                  </a:lnTo>
                  <a:lnTo>
                    <a:pt x="127" y="123"/>
                  </a:lnTo>
                  <a:lnTo>
                    <a:pt x="129" y="131"/>
                  </a:lnTo>
                  <a:lnTo>
                    <a:pt x="129" y="135"/>
                  </a:lnTo>
                  <a:lnTo>
                    <a:pt x="129" y="141"/>
                  </a:lnTo>
                  <a:lnTo>
                    <a:pt x="129" y="150"/>
                  </a:lnTo>
                  <a:lnTo>
                    <a:pt x="129" y="154"/>
                  </a:lnTo>
                  <a:lnTo>
                    <a:pt x="125" y="160"/>
                  </a:lnTo>
                  <a:lnTo>
                    <a:pt x="122" y="163"/>
                  </a:lnTo>
                  <a:lnTo>
                    <a:pt x="116" y="167"/>
                  </a:lnTo>
                  <a:lnTo>
                    <a:pt x="112" y="171"/>
                  </a:lnTo>
                  <a:lnTo>
                    <a:pt x="106" y="173"/>
                  </a:lnTo>
                  <a:lnTo>
                    <a:pt x="101" y="173"/>
                  </a:lnTo>
                  <a:lnTo>
                    <a:pt x="95" y="171"/>
                  </a:lnTo>
                  <a:lnTo>
                    <a:pt x="87" y="167"/>
                  </a:lnTo>
                  <a:lnTo>
                    <a:pt x="84" y="162"/>
                  </a:lnTo>
                  <a:lnTo>
                    <a:pt x="82" y="160"/>
                  </a:lnTo>
                  <a:lnTo>
                    <a:pt x="78" y="154"/>
                  </a:lnTo>
                  <a:lnTo>
                    <a:pt x="78" y="150"/>
                  </a:lnTo>
                  <a:lnTo>
                    <a:pt x="76" y="144"/>
                  </a:lnTo>
                  <a:lnTo>
                    <a:pt x="74" y="139"/>
                  </a:lnTo>
                  <a:lnTo>
                    <a:pt x="72" y="133"/>
                  </a:lnTo>
                  <a:lnTo>
                    <a:pt x="72" y="125"/>
                  </a:lnTo>
                  <a:lnTo>
                    <a:pt x="72" y="120"/>
                  </a:lnTo>
                  <a:lnTo>
                    <a:pt x="72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8" name="Freeform 110"/>
            <p:cNvSpPr>
              <a:spLocks/>
            </p:cNvSpPr>
            <p:nvPr/>
          </p:nvSpPr>
          <p:spPr bwMode="auto">
            <a:xfrm>
              <a:off x="4257" y="2555"/>
              <a:ext cx="36" cy="56"/>
            </a:xfrm>
            <a:custGeom>
              <a:avLst/>
              <a:gdLst/>
              <a:ahLst/>
              <a:cxnLst>
                <a:cxn ang="0">
                  <a:pos x="44" y="5"/>
                </a:cxn>
                <a:cxn ang="0">
                  <a:pos x="50" y="9"/>
                </a:cxn>
                <a:cxn ang="0">
                  <a:pos x="53" y="17"/>
                </a:cxn>
                <a:cxn ang="0">
                  <a:pos x="59" y="24"/>
                </a:cxn>
                <a:cxn ang="0">
                  <a:pos x="65" y="30"/>
                </a:cxn>
                <a:cxn ang="0">
                  <a:pos x="69" y="38"/>
                </a:cxn>
                <a:cxn ang="0">
                  <a:pos x="71" y="45"/>
                </a:cxn>
                <a:cxn ang="0">
                  <a:pos x="71" y="53"/>
                </a:cxn>
                <a:cxn ang="0">
                  <a:pos x="72" y="63"/>
                </a:cxn>
                <a:cxn ang="0">
                  <a:pos x="71" y="70"/>
                </a:cxn>
                <a:cxn ang="0">
                  <a:pos x="71" y="78"/>
                </a:cxn>
                <a:cxn ang="0">
                  <a:pos x="67" y="83"/>
                </a:cxn>
                <a:cxn ang="0">
                  <a:pos x="63" y="91"/>
                </a:cxn>
                <a:cxn ang="0">
                  <a:pos x="57" y="97"/>
                </a:cxn>
                <a:cxn ang="0">
                  <a:pos x="52" y="102"/>
                </a:cxn>
                <a:cxn ang="0">
                  <a:pos x="46" y="104"/>
                </a:cxn>
                <a:cxn ang="0">
                  <a:pos x="44" y="106"/>
                </a:cxn>
                <a:cxn ang="0">
                  <a:pos x="38" y="108"/>
                </a:cxn>
                <a:cxn ang="0">
                  <a:pos x="34" y="110"/>
                </a:cxn>
                <a:cxn ang="0">
                  <a:pos x="27" y="112"/>
                </a:cxn>
                <a:cxn ang="0">
                  <a:pos x="19" y="112"/>
                </a:cxn>
                <a:cxn ang="0">
                  <a:pos x="15" y="110"/>
                </a:cxn>
                <a:cxn ang="0">
                  <a:pos x="10" y="110"/>
                </a:cxn>
                <a:cxn ang="0">
                  <a:pos x="8" y="106"/>
                </a:cxn>
                <a:cxn ang="0">
                  <a:pos x="4" y="104"/>
                </a:cxn>
                <a:cxn ang="0">
                  <a:pos x="0" y="99"/>
                </a:cxn>
                <a:cxn ang="0">
                  <a:pos x="0" y="97"/>
                </a:cxn>
                <a:cxn ang="0">
                  <a:pos x="0" y="89"/>
                </a:cxn>
                <a:cxn ang="0">
                  <a:pos x="2" y="85"/>
                </a:cxn>
                <a:cxn ang="0">
                  <a:pos x="4" y="80"/>
                </a:cxn>
                <a:cxn ang="0">
                  <a:pos x="8" y="76"/>
                </a:cxn>
                <a:cxn ang="0">
                  <a:pos x="10" y="70"/>
                </a:cxn>
                <a:cxn ang="0">
                  <a:pos x="15" y="63"/>
                </a:cxn>
                <a:cxn ang="0">
                  <a:pos x="21" y="59"/>
                </a:cxn>
                <a:cxn ang="0">
                  <a:pos x="27" y="55"/>
                </a:cxn>
                <a:cxn ang="0">
                  <a:pos x="29" y="53"/>
                </a:cxn>
                <a:cxn ang="0">
                  <a:pos x="31" y="49"/>
                </a:cxn>
                <a:cxn ang="0">
                  <a:pos x="31" y="44"/>
                </a:cxn>
                <a:cxn ang="0">
                  <a:pos x="31" y="40"/>
                </a:cxn>
                <a:cxn ang="0">
                  <a:pos x="29" y="34"/>
                </a:cxn>
                <a:cxn ang="0">
                  <a:pos x="29" y="28"/>
                </a:cxn>
                <a:cxn ang="0">
                  <a:pos x="27" y="23"/>
                </a:cxn>
                <a:cxn ang="0">
                  <a:pos x="27" y="17"/>
                </a:cxn>
                <a:cxn ang="0">
                  <a:pos x="27" y="11"/>
                </a:cxn>
                <a:cxn ang="0">
                  <a:pos x="27" y="7"/>
                </a:cxn>
                <a:cxn ang="0">
                  <a:pos x="27" y="2"/>
                </a:cxn>
                <a:cxn ang="0">
                  <a:pos x="27" y="0"/>
                </a:cxn>
                <a:cxn ang="0">
                  <a:pos x="29" y="0"/>
                </a:cxn>
                <a:cxn ang="0">
                  <a:pos x="33" y="0"/>
                </a:cxn>
                <a:cxn ang="0">
                  <a:pos x="36" y="0"/>
                </a:cxn>
                <a:cxn ang="0">
                  <a:pos x="44" y="5"/>
                </a:cxn>
                <a:cxn ang="0">
                  <a:pos x="44" y="5"/>
                </a:cxn>
              </a:cxnLst>
              <a:rect l="0" t="0" r="r" b="b"/>
              <a:pathLst>
                <a:path w="72" h="112">
                  <a:moveTo>
                    <a:pt x="44" y="5"/>
                  </a:moveTo>
                  <a:lnTo>
                    <a:pt x="50" y="9"/>
                  </a:lnTo>
                  <a:lnTo>
                    <a:pt x="53" y="17"/>
                  </a:lnTo>
                  <a:lnTo>
                    <a:pt x="59" y="24"/>
                  </a:lnTo>
                  <a:lnTo>
                    <a:pt x="65" y="30"/>
                  </a:lnTo>
                  <a:lnTo>
                    <a:pt x="69" y="38"/>
                  </a:lnTo>
                  <a:lnTo>
                    <a:pt x="71" y="45"/>
                  </a:lnTo>
                  <a:lnTo>
                    <a:pt x="71" y="53"/>
                  </a:lnTo>
                  <a:lnTo>
                    <a:pt x="72" y="63"/>
                  </a:lnTo>
                  <a:lnTo>
                    <a:pt x="71" y="70"/>
                  </a:lnTo>
                  <a:lnTo>
                    <a:pt x="71" y="78"/>
                  </a:lnTo>
                  <a:lnTo>
                    <a:pt x="67" y="83"/>
                  </a:lnTo>
                  <a:lnTo>
                    <a:pt x="63" y="91"/>
                  </a:lnTo>
                  <a:lnTo>
                    <a:pt x="57" y="97"/>
                  </a:lnTo>
                  <a:lnTo>
                    <a:pt x="52" y="102"/>
                  </a:lnTo>
                  <a:lnTo>
                    <a:pt x="46" y="104"/>
                  </a:lnTo>
                  <a:lnTo>
                    <a:pt x="44" y="106"/>
                  </a:lnTo>
                  <a:lnTo>
                    <a:pt x="38" y="108"/>
                  </a:lnTo>
                  <a:lnTo>
                    <a:pt x="34" y="110"/>
                  </a:lnTo>
                  <a:lnTo>
                    <a:pt x="27" y="112"/>
                  </a:lnTo>
                  <a:lnTo>
                    <a:pt x="19" y="112"/>
                  </a:lnTo>
                  <a:lnTo>
                    <a:pt x="15" y="110"/>
                  </a:lnTo>
                  <a:lnTo>
                    <a:pt x="10" y="110"/>
                  </a:lnTo>
                  <a:lnTo>
                    <a:pt x="8" y="106"/>
                  </a:lnTo>
                  <a:lnTo>
                    <a:pt x="4" y="104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89"/>
                  </a:lnTo>
                  <a:lnTo>
                    <a:pt x="2" y="85"/>
                  </a:lnTo>
                  <a:lnTo>
                    <a:pt x="4" y="80"/>
                  </a:lnTo>
                  <a:lnTo>
                    <a:pt x="8" y="76"/>
                  </a:lnTo>
                  <a:lnTo>
                    <a:pt x="10" y="70"/>
                  </a:lnTo>
                  <a:lnTo>
                    <a:pt x="15" y="63"/>
                  </a:lnTo>
                  <a:lnTo>
                    <a:pt x="21" y="59"/>
                  </a:lnTo>
                  <a:lnTo>
                    <a:pt x="27" y="55"/>
                  </a:lnTo>
                  <a:lnTo>
                    <a:pt x="29" y="53"/>
                  </a:lnTo>
                  <a:lnTo>
                    <a:pt x="31" y="49"/>
                  </a:lnTo>
                  <a:lnTo>
                    <a:pt x="31" y="44"/>
                  </a:lnTo>
                  <a:lnTo>
                    <a:pt x="31" y="40"/>
                  </a:lnTo>
                  <a:lnTo>
                    <a:pt x="29" y="34"/>
                  </a:lnTo>
                  <a:lnTo>
                    <a:pt x="29" y="28"/>
                  </a:lnTo>
                  <a:lnTo>
                    <a:pt x="27" y="23"/>
                  </a:lnTo>
                  <a:lnTo>
                    <a:pt x="27" y="17"/>
                  </a:lnTo>
                  <a:lnTo>
                    <a:pt x="27" y="11"/>
                  </a:lnTo>
                  <a:lnTo>
                    <a:pt x="27" y="7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44" y="5"/>
                  </a:lnTo>
                  <a:lnTo>
                    <a:pt x="44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9" name="Freeform 111"/>
            <p:cNvSpPr>
              <a:spLocks/>
            </p:cNvSpPr>
            <p:nvPr/>
          </p:nvSpPr>
          <p:spPr bwMode="auto">
            <a:xfrm>
              <a:off x="4194" y="2704"/>
              <a:ext cx="111" cy="41"/>
            </a:xfrm>
            <a:custGeom>
              <a:avLst/>
              <a:gdLst/>
              <a:ahLst/>
              <a:cxnLst>
                <a:cxn ang="0">
                  <a:pos x="28" y="31"/>
                </a:cxn>
                <a:cxn ang="0">
                  <a:pos x="38" y="36"/>
                </a:cxn>
                <a:cxn ang="0">
                  <a:pos x="47" y="40"/>
                </a:cxn>
                <a:cxn ang="0">
                  <a:pos x="57" y="42"/>
                </a:cxn>
                <a:cxn ang="0">
                  <a:pos x="66" y="44"/>
                </a:cxn>
                <a:cxn ang="0">
                  <a:pos x="76" y="46"/>
                </a:cxn>
                <a:cxn ang="0">
                  <a:pos x="87" y="44"/>
                </a:cxn>
                <a:cxn ang="0">
                  <a:pos x="99" y="44"/>
                </a:cxn>
                <a:cxn ang="0">
                  <a:pos x="108" y="42"/>
                </a:cxn>
                <a:cxn ang="0">
                  <a:pos x="118" y="38"/>
                </a:cxn>
                <a:cxn ang="0">
                  <a:pos x="125" y="33"/>
                </a:cxn>
                <a:cxn ang="0">
                  <a:pos x="137" y="29"/>
                </a:cxn>
                <a:cxn ang="0">
                  <a:pos x="148" y="23"/>
                </a:cxn>
                <a:cxn ang="0">
                  <a:pos x="158" y="19"/>
                </a:cxn>
                <a:cxn ang="0">
                  <a:pos x="169" y="14"/>
                </a:cxn>
                <a:cxn ang="0">
                  <a:pos x="178" y="8"/>
                </a:cxn>
                <a:cxn ang="0">
                  <a:pos x="188" y="2"/>
                </a:cxn>
                <a:cxn ang="0">
                  <a:pos x="197" y="0"/>
                </a:cxn>
                <a:cxn ang="0">
                  <a:pos x="213" y="6"/>
                </a:cxn>
                <a:cxn ang="0">
                  <a:pos x="220" y="17"/>
                </a:cxn>
                <a:cxn ang="0">
                  <a:pos x="220" y="27"/>
                </a:cxn>
                <a:cxn ang="0">
                  <a:pos x="220" y="35"/>
                </a:cxn>
                <a:cxn ang="0">
                  <a:pos x="213" y="44"/>
                </a:cxn>
                <a:cxn ang="0">
                  <a:pos x="203" y="50"/>
                </a:cxn>
                <a:cxn ang="0">
                  <a:pos x="190" y="57"/>
                </a:cxn>
                <a:cxn ang="0">
                  <a:pos x="177" y="63"/>
                </a:cxn>
                <a:cxn ang="0">
                  <a:pos x="163" y="67"/>
                </a:cxn>
                <a:cxn ang="0">
                  <a:pos x="152" y="73"/>
                </a:cxn>
                <a:cxn ang="0">
                  <a:pos x="137" y="76"/>
                </a:cxn>
                <a:cxn ang="0">
                  <a:pos x="125" y="78"/>
                </a:cxn>
                <a:cxn ang="0">
                  <a:pos x="112" y="80"/>
                </a:cxn>
                <a:cxn ang="0">
                  <a:pos x="99" y="80"/>
                </a:cxn>
                <a:cxn ang="0">
                  <a:pos x="87" y="80"/>
                </a:cxn>
                <a:cxn ang="0">
                  <a:pos x="74" y="78"/>
                </a:cxn>
                <a:cxn ang="0">
                  <a:pos x="61" y="76"/>
                </a:cxn>
                <a:cxn ang="0">
                  <a:pos x="47" y="73"/>
                </a:cxn>
                <a:cxn ang="0">
                  <a:pos x="36" y="67"/>
                </a:cxn>
                <a:cxn ang="0">
                  <a:pos x="23" y="61"/>
                </a:cxn>
                <a:cxn ang="0">
                  <a:pos x="13" y="54"/>
                </a:cxn>
                <a:cxn ang="0">
                  <a:pos x="2" y="44"/>
                </a:cxn>
                <a:cxn ang="0">
                  <a:pos x="0" y="35"/>
                </a:cxn>
                <a:cxn ang="0">
                  <a:pos x="7" y="27"/>
                </a:cxn>
                <a:cxn ang="0">
                  <a:pos x="17" y="25"/>
                </a:cxn>
                <a:cxn ang="0">
                  <a:pos x="23" y="29"/>
                </a:cxn>
              </a:cxnLst>
              <a:rect l="0" t="0" r="r" b="b"/>
              <a:pathLst>
                <a:path w="220" h="82">
                  <a:moveTo>
                    <a:pt x="23" y="29"/>
                  </a:moveTo>
                  <a:lnTo>
                    <a:pt x="28" y="31"/>
                  </a:lnTo>
                  <a:lnTo>
                    <a:pt x="32" y="33"/>
                  </a:lnTo>
                  <a:lnTo>
                    <a:pt x="38" y="36"/>
                  </a:lnTo>
                  <a:lnTo>
                    <a:pt x="42" y="38"/>
                  </a:lnTo>
                  <a:lnTo>
                    <a:pt x="47" y="40"/>
                  </a:lnTo>
                  <a:lnTo>
                    <a:pt x="53" y="42"/>
                  </a:lnTo>
                  <a:lnTo>
                    <a:pt x="57" y="42"/>
                  </a:lnTo>
                  <a:lnTo>
                    <a:pt x="62" y="44"/>
                  </a:lnTo>
                  <a:lnTo>
                    <a:pt x="66" y="44"/>
                  </a:lnTo>
                  <a:lnTo>
                    <a:pt x="72" y="46"/>
                  </a:lnTo>
                  <a:lnTo>
                    <a:pt x="76" y="46"/>
                  </a:lnTo>
                  <a:lnTo>
                    <a:pt x="81" y="46"/>
                  </a:lnTo>
                  <a:lnTo>
                    <a:pt x="87" y="44"/>
                  </a:lnTo>
                  <a:lnTo>
                    <a:pt x="91" y="44"/>
                  </a:lnTo>
                  <a:lnTo>
                    <a:pt x="99" y="44"/>
                  </a:lnTo>
                  <a:lnTo>
                    <a:pt x="102" y="42"/>
                  </a:lnTo>
                  <a:lnTo>
                    <a:pt x="108" y="42"/>
                  </a:lnTo>
                  <a:lnTo>
                    <a:pt x="112" y="40"/>
                  </a:lnTo>
                  <a:lnTo>
                    <a:pt x="118" y="38"/>
                  </a:lnTo>
                  <a:lnTo>
                    <a:pt x="121" y="36"/>
                  </a:lnTo>
                  <a:lnTo>
                    <a:pt x="125" y="33"/>
                  </a:lnTo>
                  <a:lnTo>
                    <a:pt x="133" y="33"/>
                  </a:lnTo>
                  <a:lnTo>
                    <a:pt x="137" y="29"/>
                  </a:lnTo>
                  <a:lnTo>
                    <a:pt x="142" y="27"/>
                  </a:lnTo>
                  <a:lnTo>
                    <a:pt x="148" y="23"/>
                  </a:lnTo>
                  <a:lnTo>
                    <a:pt x="152" y="23"/>
                  </a:lnTo>
                  <a:lnTo>
                    <a:pt x="158" y="19"/>
                  </a:lnTo>
                  <a:lnTo>
                    <a:pt x="163" y="16"/>
                  </a:lnTo>
                  <a:lnTo>
                    <a:pt x="169" y="14"/>
                  </a:lnTo>
                  <a:lnTo>
                    <a:pt x="173" y="12"/>
                  </a:lnTo>
                  <a:lnTo>
                    <a:pt x="178" y="8"/>
                  </a:lnTo>
                  <a:lnTo>
                    <a:pt x="184" y="6"/>
                  </a:lnTo>
                  <a:lnTo>
                    <a:pt x="188" y="2"/>
                  </a:lnTo>
                  <a:lnTo>
                    <a:pt x="194" y="2"/>
                  </a:lnTo>
                  <a:lnTo>
                    <a:pt x="197" y="0"/>
                  </a:lnTo>
                  <a:lnTo>
                    <a:pt x="203" y="2"/>
                  </a:lnTo>
                  <a:lnTo>
                    <a:pt x="213" y="6"/>
                  </a:lnTo>
                  <a:lnTo>
                    <a:pt x="218" y="16"/>
                  </a:lnTo>
                  <a:lnTo>
                    <a:pt x="220" y="17"/>
                  </a:lnTo>
                  <a:lnTo>
                    <a:pt x="220" y="23"/>
                  </a:lnTo>
                  <a:lnTo>
                    <a:pt x="220" y="27"/>
                  </a:lnTo>
                  <a:lnTo>
                    <a:pt x="220" y="33"/>
                  </a:lnTo>
                  <a:lnTo>
                    <a:pt x="220" y="35"/>
                  </a:lnTo>
                  <a:lnTo>
                    <a:pt x="217" y="40"/>
                  </a:lnTo>
                  <a:lnTo>
                    <a:pt x="213" y="44"/>
                  </a:lnTo>
                  <a:lnTo>
                    <a:pt x="211" y="48"/>
                  </a:lnTo>
                  <a:lnTo>
                    <a:pt x="203" y="50"/>
                  </a:lnTo>
                  <a:lnTo>
                    <a:pt x="196" y="54"/>
                  </a:lnTo>
                  <a:lnTo>
                    <a:pt x="190" y="57"/>
                  </a:lnTo>
                  <a:lnTo>
                    <a:pt x="184" y="61"/>
                  </a:lnTo>
                  <a:lnTo>
                    <a:pt x="177" y="63"/>
                  </a:lnTo>
                  <a:lnTo>
                    <a:pt x="169" y="67"/>
                  </a:lnTo>
                  <a:lnTo>
                    <a:pt x="163" y="67"/>
                  </a:lnTo>
                  <a:lnTo>
                    <a:pt x="158" y="71"/>
                  </a:lnTo>
                  <a:lnTo>
                    <a:pt x="152" y="73"/>
                  </a:lnTo>
                  <a:lnTo>
                    <a:pt x="144" y="76"/>
                  </a:lnTo>
                  <a:lnTo>
                    <a:pt x="137" y="76"/>
                  </a:lnTo>
                  <a:lnTo>
                    <a:pt x="133" y="78"/>
                  </a:lnTo>
                  <a:lnTo>
                    <a:pt x="125" y="78"/>
                  </a:lnTo>
                  <a:lnTo>
                    <a:pt x="118" y="80"/>
                  </a:lnTo>
                  <a:lnTo>
                    <a:pt x="112" y="80"/>
                  </a:lnTo>
                  <a:lnTo>
                    <a:pt x="106" y="82"/>
                  </a:lnTo>
                  <a:lnTo>
                    <a:pt x="99" y="80"/>
                  </a:lnTo>
                  <a:lnTo>
                    <a:pt x="93" y="80"/>
                  </a:lnTo>
                  <a:lnTo>
                    <a:pt x="87" y="80"/>
                  </a:lnTo>
                  <a:lnTo>
                    <a:pt x="81" y="80"/>
                  </a:lnTo>
                  <a:lnTo>
                    <a:pt x="74" y="78"/>
                  </a:lnTo>
                  <a:lnTo>
                    <a:pt x="66" y="76"/>
                  </a:lnTo>
                  <a:lnTo>
                    <a:pt x="61" y="76"/>
                  </a:lnTo>
                  <a:lnTo>
                    <a:pt x="55" y="76"/>
                  </a:lnTo>
                  <a:lnTo>
                    <a:pt x="47" y="73"/>
                  </a:lnTo>
                  <a:lnTo>
                    <a:pt x="42" y="69"/>
                  </a:lnTo>
                  <a:lnTo>
                    <a:pt x="36" y="67"/>
                  </a:lnTo>
                  <a:lnTo>
                    <a:pt x="30" y="65"/>
                  </a:lnTo>
                  <a:lnTo>
                    <a:pt x="23" y="61"/>
                  </a:lnTo>
                  <a:lnTo>
                    <a:pt x="19" y="57"/>
                  </a:lnTo>
                  <a:lnTo>
                    <a:pt x="13" y="54"/>
                  </a:lnTo>
                  <a:lnTo>
                    <a:pt x="5" y="50"/>
                  </a:lnTo>
                  <a:lnTo>
                    <a:pt x="2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4" y="31"/>
                  </a:lnTo>
                  <a:lnTo>
                    <a:pt x="7" y="27"/>
                  </a:lnTo>
                  <a:lnTo>
                    <a:pt x="13" y="25"/>
                  </a:lnTo>
                  <a:lnTo>
                    <a:pt x="17" y="25"/>
                  </a:lnTo>
                  <a:lnTo>
                    <a:pt x="23" y="29"/>
                  </a:lnTo>
                  <a:lnTo>
                    <a:pt x="23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50" name="Text Box 112"/>
          <p:cNvSpPr txBox="1">
            <a:spLocks noChangeArrowheads="1"/>
          </p:cNvSpPr>
          <p:nvPr/>
        </p:nvSpPr>
        <p:spPr bwMode="auto">
          <a:xfrm>
            <a:off x="9525000" y="3212069"/>
            <a:ext cx="1058462" cy="3693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security</a:t>
            </a:r>
          </a:p>
        </p:txBody>
      </p:sp>
      <p:sp>
        <p:nvSpPr>
          <p:cNvPr id="51" name="Text Box 113"/>
          <p:cNvSpPr txBox="1">
            <a:spLocks noChangeArrowheads="1"/>
          </p:cNvSpPr>
          <p:nvPr/>
        </p:nvSpPr>
        <p:spPr bwMode="auto">
          <a:xfrm>
            <a:off x="9448800" y="3048000"/>
            <a:ext cx="1066800" cy="36933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med care</a:t>
            </a:r>
          </a:p>
        </p:txBody>
      </p:sp>
      <p:grpSp>
        <p:nvGrpSpPr>
          <p:cNvPr id="52" name="Group 114"/>
          <p:cNvGrpSpPr>
            <a:grpSpLocks/>
          </p:cNvGrpSpPr>
          <p:nvPr/>
        </p:nvGrpSpPr>
        <p:grpSpPr bwMode="auto">
          <a:xfrm rot="243172">
            <a:off x="8438832" y="3495676"/>
            <a:ext cx="1828800" cy="612775"/>
            <a:chOff x="2468" y="1953"/>
            <a:chExt cx="1152" cy="386"/>
          </a:xfrm>
        </p:grpSpPr>
        <p:grpSp>
          <p:nvGrpSpPr>
            <p:cNvPr id="53" name="Group 115"/>
            <p:cNvGrpSpPr>
              <a:grpSpLocks/>
            </p:cNvGrpSpPr>
            <p:nvPr/>
          </p:nvGrpSpPr>
          <p:grpSpPr bwMode="auto">
            <a:xfrm rot="-298185">
              <a:off x="2464" y="1982"/>
              <a:ext cx="510" cy="322"/>
              <a:chOff x="3737" y="2075"/>
              <a:chExt cx="510" cy="322"/>
            </a:xfrm>
          </p:grpSpPr>
          <p:sp>
            <p:nvSpPr>
              <p:cNvPr id="62" name="Freeform 116"/>
              <p:cNvSpPr>
                <a:spLocks/>
              </p:cNvSpPr>
              <p:nvPr/>
            </p:nvSpPr>
            <p:spPr bwMode="auto">
              <a:xfrm>
                <a:off x="3749" y="2075"/>
                <a:ext cx="423" cy="167"/>
              </a:xfrm>
              <a:custGeom>
                <a:avLst/>
                <a:gdLst/>
                <a:ahLst/>
                <a:cxnLst>
                  <a:cxn ang="0">
                    <a:pos x="47" y="187"/>
                  </a:cxn>
                  <a:cxn ang="0">
                    <a:pos x="83" y="232"/>
                  </a:cxn>
                  <a:cxn ang="0">
                    <a:pos x="135" y="253"/>
                  </a:cxn>
                  <a:cxn ang="0">
                    <a:pos x="173" y="261"/>
                  </a:cxn>
                  <a:cxn ang="0">
                    <a:pos x="209" y="267"/>
                  </a:cxn>
                  <a:cxn ang="0">
                    <a:pos x="245" y="274"/>
                  </a:cxn>
                  <a:cxn ang="0">
                    <a:pos x="306" y="282"/>
                  </a:cxn>
                  <a:cxn ang="0">
                    <a:pos x="371" y="286"/>
                  </a:cxn>
                  <a:cxn ang="0">
                    <a:pos x="433" y="286"/>
                  </a:cxn>
                  <a:cxn ang="0">
                    <a:pos x="492" y="282"/>
                  </a:cxn>
                  <a:cxn ang="0">
                    <a:pos x="551" y="272"/>
                  </a:cxn>
                  <a:cxn ang="0">
                    <a:pos x="608" y="257"/>
                  </a:cxn>
                  <a:cxn ang="0">
                    <a:pos x="667" y="238"/>
                  </a:cxn>
                  <a:cxn ang="0">
                    <a:pos x="728" y="213"/>
                  </a:cxn>
                  <a:cxn ang="0">
                    <a:pos x="768" y="194"/>
                  </a:cxn>
                  <a:cxn ang="0">
                    <a:pos x="783" y="155"/>
                  </a:cxn>
                  <a:cxn ang="0">
                    <a:pos x="745" y="113"/>
                  </a:cxn>
                  <a:cxn ang="0">
                    <a:pos x="690" y="86"/>
                  </a:cxn>
                  <a:cxn ang="0">
                    <a:pos x="648" y="75"/>
                  </a:cxn>
                  <a:cxn ang="0">
                    <a:pos x="603" y="65"/>
                  </a:cxn>
                  <a:cxn ang="0">
                    <a:pos x="553" y="58"/>
                  </a:cxn>
                  <a:cxn ang="0">
                    <a:pos x="511" y="52"/>
                  </a:cxn>
                  <a:cxn ang="0">
                    <a:pos x="468" y="50"/>
                  </a:cxn>
                  <a:cxn ang="0">
                    <a:pos x="420" y="50"/>
                  </a:cxn>
                  <a:cxn ang="0">
                    <a:pos x="374" y="52"/>
                  </a:cxn>
                  <a:cxn ang="0">
                    <a:pos x="329" y="56"/>
                  </a:cxn>
                  <a:cxn ang="0">
                    <a:pos x="283" y="59"/>
                  </a:cxn>
                  <a:cxn ang="0">
                    <a:pos x="241" y="67"/>
                  </a:cxn>
                  <a:cxn ang="0">
                    <a:pos x="197" y="78"/>
                  </a:cxn>
                  <a:cxn ang="0">
                    <a:pos x="148" y="96"/>
                  </a:cxn>
                  <a:cxn ang="0">
                    <a:pos x="102" y="105"/>
                  </a:cxn>
                  <a:cxn ang="0">
                    <a:pos x="97" y="75"/>
                  </a:cxn>
                  <a:cxn ang="0">
                    <a:pos x="163" y="42"/>
                  </a:cxn>
                  <a:cxn ang="0">
                    <a:pos x="258" y="19"/>
                  </a:cxn>
                  <a:cxn ang="0">
                    <a:pos x="371" y="4"/>
                  </a:cxn>
                  <a:cxn ang="0">
                    <a:pos x="488" y="2"/>
                  </a:cxn>
                  <a:cxn ang="0">
                    <a:pos x="604" y="12"/>
                  </a:cxn>
                  <a:cxn ang="0">
                    <a:pos x="707" y="35"/>
                  </a:cxn>
                  <a:cxn ang="0">
                    <a:pos x="789" y="75"/>
                  </a:cxn>
                  <a:cxn ang="0">
                    <a:pos x="838" y="135"/>
                  </a:cxn>
                  <a:cxn ang="0">
                    <a:pos x="844" y="175"/>
                  </a:cxn>
                  <a:cxn ang="0">
                    <a:pos x="806" y="231"/>
                  </a:cxn>
                  <a:cxn ang="0">
                    <a:pos x="755" y="259"/>
                  </a:cxn>
                  <a:cxn ang="0">
                    <a:pos x="690" y="284"/>
                  </a:cxn>
                  <a:cxn ang="0">
                    <a:pos x="627" y="307"/>
                  </a:cxn>
                  <a:cxn ang="0">
                    <a:pos x="563" y="320"/>
                  </a:cxn>
                  <a:cxn ang="0">
                    <a:pos x="502" y="329"/>
                  </a:cxn>
                  <a:cxn ang="0">
                    <a:pos x="435" y="335"/>
                  </a:cxn>
                  <a:cxn ang="0">
                    <a:pos x="369" y="333"/>
                  </a:cxn>
                  <a:cxn ang="0">
                    <a:pos x="302" y="328"/>
                  </a:cxn>
                  <a:cxn ang="0">
                    <a:pos x="236" y="318"/>
                  </a:cxn>
                  <a:cxn ang="0">
                    <a:pos x="190" y="310"/>
                  </a:cxn>
                  <a:cxn ang="0">
                    <a:pos x="137" y="301"/>
                  </a:cxn>
                  <a:cxn ang="0">
                    <a:pos x="83" y="286"/>
                  </a:cxn>
                  <a:cxn ang="0">
                    <a:pos x="45" y="270"/>
                  </a:cxn>
                  <a:cxn ang="0">
                    <a:pos x="4" y="225"/>
                  </a:cxn>
                  <a:cxn ang="0">
                    <a:pos x="7" y="164"/>
                  </a:cxn>
                  <a:cxn ang="0">
                    <a:pos x="45" y="122"/>
                  </a:cxn>
                </a:cxnLst>
                <a:rect l="0" t="0" r="r" b="b"/>
                <a:pathLst>
                  <a:path w="846" h="335">
                    <a:moveTo>
                      <a:pt x="49" y="147"/>
                    </a:moveTo>
                    <a:lnTo>
                      <a:pt x="47" y="151"/>
                    </a:lnTo>
                    <a:lnTo>
                      <a:pt x="45" y="155"/>
                    </a:lnTo>
                    <a:lnTo>
                      <a:pt x="45" y="160"/>
                    </a:lnTo>
                    <a:lnTo>
                      <a:pt x="45" y="164"/>
                    </a:lnTo>
                    <a:lnTo>
                      <a:pt x="43" y="172"/>
                    </a:lnTo>
                    <a:lnTo>
                      <a:pt x="45" y="181"/>
                    </a:lnTo>
                    <a:lnTo>
                      <a:pt x="47" y="187"/>
                    </a:lnTo>
                    <a:lnTo>
                      <a:pt x="49" y="196"/>
                    </a:lnTo>
                    <a:lnTo>
                      <a:pt x="51" y="202"/>
                    </a:lnTo>
                    <a:lnTo>
                      <a:pt x="57" y="208"/>
                    </a:lnTo>
                    <a:lnTo>
                      <a:pt x="59" y="213"/>
                    </a:lnTo>
                    <a:lnTo>
                      <a:pt x="64" y="219"/>
                    </a:lnTo>
                    <a:lnTo>
                      <a:pt x="70" y="223"/>
                    </a:lnTo>
                    <a:lnTo>
                      <a:pt x="76" y="229"/>
                    </a:lnTo>
                    <a:lnTo>
                      <a:pt x="83" y="232"/>
                    </a:lnTo>
                    <a:lnTo>
                      <a:pt x="89" y="236"/>
                    </a:lnTo>
                    <a:lnTo>
                      <a:pt x="97" y="240"/>
                    </a:lnTo>
                    <a:lnTo>
                      <a:pt x="106" y="244"/>
                    </a:lnTo>
                    <a:lnTo>
                      <a:pt x="112" y="248"/>
                    </a:lnTo>
                    <a:lnTo>
                      <a:pt x="121" y="250"/>
                    </a:lnTo>
                    <a:lnTo>
                      <a:pt x="125" y="250"/>
                    </a:lnTo>
                    <a:lnTo>
                      <a:pt x="129" y="251"/>
                    </a:lnTo>
                    <a:lnTo>
                      <a:pt x="135" y="253"/>
                    </a:lnTo>
                    <a:lnTo>
                      <a:pt x="139" y="255"/>
                    </a:lnTo>
                    <a:lnTo>
                      <a:pt x="144" y="255"/>
                    </a:lnTo>
                    <a:lnTo>
                      <a:pt x="148" y="257"/>
                    </a:lnTo>
                    <a:lnTo>
                      <a:pt x="154" y="257"/>
                    </a:lnTo>
                    <a:lnTo>
                      <a:pt x="158" y="257"/>
                    </a:lnTo>
                    <a:lnTo>
                      <a:pt x="163" y="259"/>
                    </a:lnTo>
                    <a:lnTo>
                      <a:pt x="167" y="261"/>
                    </a:lnTo>
                    <a:lnTo>
                      <a:pt x="173" y="261"/>
                    </a:lnTo>
                    <a:lnTo>
                      <a:pt x="177" y="263"/>
                    </a:lnTo>
                    <a:lnTo>
                      <a:pt x="180" y="263"/>
                    </a:lnTo>
                    <a:lnTo>
                      <a:pt x="186" y="265"/>
                    </a:lnTo>
                    <a:lnTo>
                      <a:pt x="190" y="265"/>
                    </a:lnTo>
                    <a:lnTo>
                      <a:pt x="196" y="267"/>
                    </a:lnTo>
                    <a:lnTo>
                      <a:pt x="199" y="267"/>
                    </a:lnTo>
                    <a:lnTo>
                      <a:pt x="205" y="267"/>
                    </a:lnTo>
                    <a:lnTo>
                      <a:pt x="209" y="267"/>
                    </a:lnTo>
                    <a:lnTo>
                      <a:pt x="215" y="269"/>
                    </a:lnTo>
                    <a:lnTo>
                      <a:pt x="218" y="269"/>
                    </a:lnTo>
                    <a:lnTo>
                      <a:pt x="224" y="269"/>
                    </a:lnTo>
                    <a:lnTo>
                      <a:pt x="228" y="270"/>
                    </a:lnTo>
                    <a:lnTo>
                      <a:pt x="234" y="272"/>
                    </a:lnTo>
                    <a:lnTo>
                      <a:pt x="236" y="272"/>
                    </a:lnTo>
                    <a:lnTo>
                      <a:pt x="241" y="272"/>
                    </a:lnTo>
                    <a:lnTo>
                      <a:pt x="245" y="274"/>
                    </a:lnTo>
                    <a:lnTo>
                      <a:pt x="251" y="274"/>
                    </a:lnTo>
                    <a:lnTo>
                      <a:pt x="258" y="274"/>
                    </a:lnTo>
                    <a:lnTo>
                      <a:pt x="266" y="276"/>
                    </a:lnTo>
                    <a:lnTo>
                      <a:pt x="274" y="276"/>
                    </a:lnTo>
                    <a:lnTo>
                      <a:pt x="283" y="278"/>
                    </a:lnTo>
                    <a:lnTo>
                      <a:pt x="291" y="280"/>
                    </a:lnTo>
                    <a:lnTo>
                      <a:pt x="298" y="280"/>
                    </a:lnTo>
                    <a:lnTo>
                      <a:pt x="306" y="282"/>
                    </a:lnTo>
                    <a:lnTo>
                      <a:pt x="315" y="284"/>
                    </a:lnTo>
                    <a:lnTo>
                      <a:pt x="323" y="284"/>
                    </a:lnTo>
                    <a:lnTo>
                      <a:pt x="331" y="284"/>
                    </a:lnTo>
                    <a:lnTo>
                      <a:pt x="338" y="284"/>
                    </a:lnTo>
                    <a:lnTo>
                      <a:pt x="346" y="284"/>
                    </a:lnTo>
                    <a:lnTo>
                      <a:pt x="355" y="284"/>
                    </a:lnTo>
                    <a:lnTo>
                      <a:pt x="363" y="286"/>
                    </a:lnTo>
                    <a:lnTo>
                      <a:pt x="371" y="286"/>
                    </a:lnTo>
                    <a:lnTo>
                      <a:pt x="380" y="286"/>
                    </a:lnTo>
                    <a:lnTo>
                      <a:pt x="386" y="286"/>
                    </a:lnTo>
                    <a:lnTo>
                      <a:pt x="393" y="286"/>
                    </a:lnTo>
                    <a:lnTo>
                      <a:pt x="401" y="286"/>
                    </a:lnTo>
                    <a:lnTo>
                      <a:pt x="409" y="286"/>
                    </a:lnTo>
                    <a:lnTo>
                      <a:pt x="416" y="286"/>
                    </a:lnTo>
                    <a:lnTo>
                      <a:pt x="424" y="286"/>
                    </a:lnTo>
                    <a:lnTo>
                      <a:pt x="433" y="286"/>
                    </a:lnTo>
                    <a:lnTo>
                      <a:pt x="441" y="286"/>
                    </a:lnTo>
                    <a:lnTo>
                      <a:pt x="447" y="284"/>
                    </a:lnTo>
                    <a:lnTo>
                      <a:pt x="454" y="284"/>
                    </a:lnTo>
                    <a:lnTo>
                      <a:pt x="462" y="284"/>
                    </a:lnTo>
                    <a:lnTo>
                      <a:pt x="469" y="284"/>
                    </a:lnTo>
                    <a:lnTo>
                      <a:pt x="477" y="284"/>
                    </a:lnTo>
                    <a:lnTo>
                      <a:pt x="485" y="282"/>
                    </a:lnTo>
                    <a:lnTo>
                      <a:pt x="492" y="282"/>
                    </a:lnTo>
                    <a:lnTo>
                      <a:pt x="500" y="282"/>
                    </a:lnTo>
                    <a:lnTo>
                      <a:pt x="507" y="280"/>
                    </a:lnTo>
                    <a:lnTo>
                      <a:pt x="513" y="278"/>
                    </a:lnTo>
                    <a:lnTo>
                      <a:pt x="521" y="276"/>
                    </a:lnTo>
                    <a:lnTo>
                      <a:pt x="528" y="274"/>
                    </a:lnTo>
                    <a:lnTo>
                      <a:pt x="536" y="274"/>
                    </a:lnTo>
                    <a:lnTo>
                      <a:pt x="544" y="274"/>
                    </a:lnTo>
                    <a:lnTo>
                      <a:pt x="551" y="272"/>
                    </a:lnTo>
                    <a:lnTo>
                      <a:pt x="559" y="270"/>
                    </a:lnTo>
                    <a:lnTo>
                      <a:pt x="565" y="269"/>
                    </a:lnTo>
                    <a:lnTo>
                      <a:pt x="572" y="267"/>
                    </a:lnTo>
                    <a:lnTo>
                      <a:pt x="580" y="265"/>
                    </a:lnTo>
                    <a:lnTo>
                      <a:pt x="587" y="263"/>
                    </a:lnTo>
                    <a:lnTo>
                      <a:pt x="595" y="261"/>
                    </a:lnTo>
                    <a:lnTo>
                      <a:pt x="603" y="259"/>
                    </a:lnTo>
                    <a:lnTo>
                      <a:pt x="608" y="257"/>
                    </a:lnTo>
                    <a:lnTo>
                      <a:pt x="616" y="257"/>
                    </a:lnTo>
                    <a:lnTo>
                      <a:pt x="623" y="253"/>
                    </a:lnTo>
                    <a:lnTo>
                      <a:pt x="631" y="250"/>
                    </a:lnTo>
                    <a:lnTo>
                      <a:pt x="639" y="248"/>
                    </a:lnTo>
                    <a:lnTo>
                      <a:pt x="646" y="246"/>
                    </a:lnTo>
                    <a:lnTo>
                      <a:pt x="654" y="242"/>
                    </a:lnTo>
                    <a:lnTo>
                      <a:pt x="660" y="240"/>
                    </a:lnTo>
                    <a:lnTo>
                      <a:pt x="667" y="238"/>
                    </a:lnTo>
                    <a:lnTo>
                      <a:pt x="677" y="236"/>
                    </a:lnTo>
                    <a:lnTo>
                      <a:pt x="682" y="232"/>
                    </a:lnTo>
                    <a:lnTo>
                      <a:pt x="690" y="231"/>
                    </a:lnTo>
                    <a:lnTo>
                      <a:pt x="698" y="227"/>
                    </a:lnTo>
                    <a:lnTo>
                      <a:pt x="705" y="223"/>
                    </a:lnTo>
                    <a:lnTo>
                      <a:pt x="713" y="221"/>
                    </a:lnTo>
                    <a:lnTo>
                      <a:pt x="720" y="217"/>
                    </a:lnTo>
                    <a:lnTo>
                      <a:pt x="728" y="213"/>
                    </a:lnTo>
                    <a:lnTo>
                      <a:pt x="738" y="212"/>
                    </a:lnTo>
                    <a:lnTo>
                      <a:pt x="739" y="208"/>
                    </a:lnTo>
                    <a:lnTo>
                      <a:pt x="745" y="206"/>
                    </a:lnTo>
                    <a:lnTo>
                      <a:pt x="749" y="204"/>
                    </a:lnTo>
                    <a:lnTo>
                      <a:pt x="755" y="202"/>
                    </a:lnTo>
                    <a:lnTo>
                      <a:pt x="758" y="198"/>
                    </a:lnTo>
                    <a:lnTo>
                      <a:pt x="764" y="196"/>
                    </a:lnTo>
                    <a:lnTo>
                      <a:pt x="768" y="194"/>
                    </a:lnTo>
                    <a:lnTo>
                      <a:pt x="772" y="193"/>
                    </a:lnTo>
                    <a:lnTo>
                      <a:pt x="779" y="185"/>
                    </a:lnTo>
                    <a:lnTo>
                      <a:pt x="785" y="179"/>
                    </a:lnTo>
                    <a:lnTo>
                      <a:pt x="785" y="174"/>
                    </a:lnTo>
                    <a:lnTo>
                      <a:pt x="787" y="170"/>
                    </a:lnTo>
                    <a:lnTo>
                      <a:pt x="787" y="166"/>
                    </a:lnTo>
                    <a:lnTo>
                      <a:pt x="787" y="162"/>
                    </a:lnTo>
                    <a:lnTo>
                      <a:pt x="783" y="155"/>
                    </a:lnTo>
                    <a:lnTo>
                      <a:pt x="781" y="149"/>
                    </a:lnTo>
                    <a:lnTo>
                      <a:pt x="778" y="143"/>
                    </a:lnTo>
                    <a:lnTo>
                      <a:pt x="774" y="137"/>
                    </a:lnTo>
                    <a:lnTo>
                      <a:pt x="770" y="132"/>
                    </a:lnTo>
                    <a:lnTo>
                      <a:pt x="764" y="126"/>
                    </a:lnTo>
                    <a:lnTo>
                      <a:pt x="758" y="122"/>
                    </a:lnTo>
                    <a:lnTo>
                      <a:pt x="755" y="118"/>
                    </a:lnTo>
                    <a:lnTo>
                      <a:pt x="745" y="113"/>
                    </a:lnTo>
                    <a:lnTo>
                      <a:pt x="739" y="109"/>
                    </a:lnTo>
                    <a:lnTo>
                      <a:pt x="732" y="105"/>
                    </a:lnTo>
                    <a:lnTo>
                      <a:pt x="726" y="101"/>
                    </a:lnTo>
                    <a:lnTo>
                      <a:pt x="719" y="97"/>
                    </a:lnTo>
                    <a:lnTo>
                      <a:pt x="711" y="94"/>
                    </a:lnTo>
                    <a:lnTo>
                      <a:pt x="703" y="92"/>
                    </a:lnTo>
                    <a:lnTo>
                      <a:pt x="694" y="90"/>
                    </a:lnTo>
                    <a:lnTo>
                      <a:pt x="690" y="86"/>
                    </a:lnTo>
                    <a:lnTo>
                      <a:pt x="684" y="86"/>
                    </a:lnTo>
                    <a:lnTo>
                      <a:pt x="681" y="84"/>
                    </a:lnTo>
                    <a:lnTo>
                      <a:pt x="677" y="84"/>
                    </a:lnTo>
                    <a:lnTo>
                      <a:pt x="667" y="80"/>
                    </a:lnTo>
                    <a:lnTo>
                      <a:pt x="660" y="78"/>
                    </a:lnTo>
                    <a:lnTo>
                      <a:pt x="656" y="77"/>
                    </a:lnTo>
                    <a:lnTo>
                      <a:pt x="650" y="77"/>
                    </a:lnTo>
                    <a:lnTo>
                      <a:pt x="648" y="75"/>
                    </a:lnTo>
                    <a:lnTo>
                      <a:pt x="642" y="75"/>
                    </a:lnTo>
                    <a:lnTo>
                      <a:pt x="633" y="73"/>
                    </a:lnTo>
                    <a:lnTo>
                      <a:pt x="625" y="71"/>
                    </a:lnTo>
                    <a:lnTo>
                      <a:pt x="623" y="69"/>
                    </a:lnTo>
                    <a:lnTo>
                      <a:pt x="618" y="69"/>
                    </a:lnTo>
                    <a:lnTo>
                      <a:pt x="614" y="67"/>
                    </a:lnTo>
                    <a:lnTo>
                      <a:pt x="610" y="67"/>
                    </a:lnTo>
                    <a:lnTo>
                      <a:pt x="603" y="65"/>
                    </a:lnTo>
                    <a:lnTo>
                      <a:pt x="595" y="65"/>
                    </a:lnTo>
                    <a:lnTo>
                      <a:pt x="587" y="63"/>
                    </a:lnTo>
                    <a:lnTo>
                      <a:pt x="582" y="63"/>
                    </a:lnTo>
                    <a:lnTo>
                      <a:pt x="574" y="61"/>
                    </a:lnTo>
                    <a:lnTo>
                      <a:pt x="568" y="61"/>
                    </a:lnTo>
                    <a:lnTo>
                      <a:pt x="563" y="59"/>
                    </a:lnTo>
                    <a:lnTo>
                      <a:pt x="559" y="58"/>
                    </a:lnTo>
                    <a:lnTo>
                      <a:pt x="553" y="58"/>
                    </a:lnTo>
                    <a:lnTo>
                      <a:pt x="547" y="58"/>
                    </a:lnTo>
                    <a:lnTo>
                      <a:pt x="544" y="58"/>
                    </a:lnTo>
                    <a:lnTo>
                      <a:pt x="538" y="56"/>
                    </a:lnTo>
                    <a:lnTo>
                      <a:pt x="532" y="56"/>
                    </a:lnTo>
                    <a:lnTo>
                      <a:pt x="528" y="56"/>
                    </a:lnTo>
                    <a:lnTo>
                      <a:pt x="521" y="54"/>
                    </a:lnTo>
                    <a:lnTo>
                      <a:pt x="517" y="54"/>
                    </a:lnTo>
                    <a:lnTo>
                      <a:pt x="511" y="52"/>
                    </a:lnTo>
                    <a:lnTo>
                      <a:pt x="506" y="52"/>
                    </a:lnTo>
                    <a:lnTo>
                      <a:pt x="500" y="52"/>
                    </a:lnTo>
                    <a:lnTo>
                      <a:pt x="494" y="52"/>
                    </a:lnTo>
                    <a:lnTo>
                      <a:pt x="488" y="52"/>
                    </a:lnTo>
                    <a:lnTo>
                      <a:pt x="485" y="52"/>
                    </a:lnTo>
                    <a:lnTo>
                      <a:pt x="477" y="50"/>
                    </a:lnTo>
                    <a:lnTo>
                      <a:pt x="473" y="50"/>
                    </a:lnTo>
                    <a:lnTo>
                      <a:pt x="468" y="50"/>
                    </a:lnTo>
                    <a:lnTo>
                      <a:pt x="460" y="50"/>
                    </a:lnTo>
                    <a:lnTo>
                      <a:pt x="454" y="50"/>
                    </a:lnTo>
                    <a:lnTo>
                      <a:pt x="450" y="50"/>
                    </a:lnTo>
                    <a:lnTo>
                      <a:pt x="443" y="50"/>
                    </a:lnTo>
                    <a:lnTo>
                      <a:pt x="439" y="50"/>
                    </a:lnTo>
                    <a:lnTo>
                      <a:pt x="433" y="50"/>
                    </a:lnTo>
                    <a:lnTo>
                      <a:pt x="426" y="50"/>
                    </a:lnTo>
                    <a:lnTo>
                      <a:pt x="420" y="50"/>
                    </a:lnTo>
                    <a:lnTo>
                      <a:pt x="416" y="50"/>
                    </a:lnTo>
                    <a:lnTo>
                      <a:pt x="409" y="50"/>
                    </a:lnTo>
                    <a:lnTo>
                      <a:pt x="403" y="50"/>
                    </a:lnTo>
                    <a:lnTo>
                      <a:pt x="399" y="50"/>
                    </a:lnTo>
                    <a:lnTo>
                      <a:pt x="391" y="52"/>
                    </a:lnTo>
                    <a:lnTo>
                      <a:pt x="386" y="52"/>
                    </a:lnTo>
                    <a:lnTo>
                      <a:pt x="380" y="52"/>
                    </a:lnTo>
                    <a:lnTo>
                      <a:pt x="374" y="52"/>
                    </a:lnTo>
                    <a:lnTo>
                      <a:pt x="369" y="52"/>
                    </a:lnTo>
                    <a:lnTo>
                      <a:pt x="363" y="52"/>
                    </a:lnTo>
                    <a:lnTo>
                      <a:pt x="357" y="52"/>
                    </a:lnTo>
                    <a:lnTo>
                      <a:pt x="352" y="54"/>
                    </a:lnTo>
                    <a:lnTo>
                      <a:pt x="346" y="54"/>
                    </a:lnTo>
                    <a:lnTo>
                      <a:pt x="338" y="54"/>
                    </a:lnTo>
                    <a:lnTo>
                      <a:pt x="334" y="54"/>
                    </a:lnTo>
                    <a:lnTo>
                      <a:pt x="329" y="56"/>
                    </a:lnTo>
                    <a:lnTo>
                      <a:pt x="321" y="56"/>
                    </a:lnTo>
                    <a:lnTo>
                      <a:pt x="315" y="56"/>
                    </a:lnTo>
                    <a:lnTo>
                      <a:pt x="312" y="58"/>
                    </a:lnTo>
                    <a:lnTo>
                      <a:pt x="304" y="58"/>
                    </a:lnTo>
                    <a:lnTo>
                      <a:pt x="300" y="58"/>
                    </a:lnTo>
                    <a:lnTo>
                      <a:pt x="294" y="58"/>
                    </a:lnTo>
                    <a:lnTo>
                      <a:pt x="289" y="59"/>
                    </a:lnTo>
                    <a:lnTo>
                      <a:pt x="283" y="59"/>
                    </a:lnTo>
                    <a:lnTo>
                      <a:pt x="277" y="61"/>
                    </a:lnTo>
                    <a:lnTo>
                      <a:pt x="272" y="61"/>
                    </a:lnTo>
                    <a:lnTo>
                      <a:pt x="268" y="63"/>
                    </a:lnTo>
                    <a:lnTo>
                      <a:pt x="260" y="63"/>
                    </a:lnTo>
                    <a:lnTo>
                      <a:pt x="258" y="65"/>
                    </a:lnTo>
                    <a:lnTo>
                      <a:pt x="251" y="65"/>
                    </a:lnTo>
                    <a:lnTo>
                      <a:pt x="247" y="67"/>
                    </a:lnTo>
                    <a:lnTo>
                      <a:pt x="241" y="67"/>
                    </a:lnTo>
                    <a:lnTo>
                      <a:pt x="237" y="69"/>
                    </a:lnTo>
                    <a:lnTo>
                      <a:pt x="234" y="71"/>
                    </a:lnTo>
                    <a:lnTo>
                      <a:pt x="228" y="73"/>
                    </a:lnTo>
                    <a:lnTo>
                      <a:pt x="224" y="73"/>
                    </a:lnTo>
                    <a:lnTo>
                      <a:pt x="218" y="75"/>
                    </a:lnTo>
                    <a:lnTo>
                      <a:pt x="211" y="75"/>
                    </a:lnTo>
                    <a:lnTo>
                      <a:pt x="205" y="77"/>
                    </a:lnTo>
                    <a:lnTo>
                      <a:pt x="197" y="78"/>
                    </a:lnTo>
                    <a:lnTo>
                      <a:pt x="194" y="82"/>
                    </a:lnTo>
                    <a:lnTo>
                      <a:pt x="186" y="84"/>
                    </a:lnTo>
                    <a:lnTo>
                      <a:pt x="180" y="84"/>
                    </a:lnTo>
                    <a:lnTo>
                      <a:pt x="173" y="88"/>
                    </a:lnTo>
                    <a:lnTo>
                      <a:pt x="169" y="90"/>
                    </a:lnTo>
                    <a:lnTo>
                      <a:pt x="161" y="92"/>
                    </a:lnTo>
                    <a:lnTo>
                      <a:pt x="156" y="94"/>
                    </a:lnTo>
                    <a:lnTo>
                      <a:pt x="148" y="96"/>
                    </a:lnTo>
                    <a:lnTo>
                      <a:pt x="142" y="99"/>
                    </a:lnTo>
                    <a:lnTo>
                      <a:pt x="137" y="101"/>
                    </a:lnTo>
                    <a:lnTo>
                      <a:pt x="131" y="101"/>
                    </a:lnTo>
                    <a:lnTo>
                      <a:pt x="125" y="103"/>
                    </a:lnTo>
                    <a:lnTo>
                      <a:pt x="120" y="107"/>
                    </a:lnTo>
                    <a:lnTo>
                      <a:pt x="112" y="107"/>
                    </a:lnTo>
                    <a:lnTo>
                      <a:pt x="108" y="107"/>
                    </a:lnTo>
                    <a:lnTo>
                      <a:pt x="102" y="105"/>
                    </a:lnTo>
                    <a:lnTo>
                      <a:pt x="101" y="103"/>
                    </a:lnTo>
                    <a:lnTo>
                      <a:pt x="95" y="101"/>
                    </a:lnTo>
                    <a:lnTo>
                      <a:pt x="89" y="96"/>
                    </a:lnTo>
                    <a:lnTo>
                      <a:pt x="87" y="90"/>
                    </a:lnTo>
                    <a:lnTo>
                      <a:pt x="89" y="84"/>
                    </a:lnTo>
                    <a:lnTo>
                      <a:pt x="91" y="78"/>
                    </a:lnTo>
                    <a:lnTo>
                      <a:pt x="95" y="77"/>
                    </a:lnTo>
                    <a:lnTo>
                      <a:pt x="97" y="75"/>
                    </a:lnTo>
                    <a:lnTo>
                      <a:pt x="102" y="71"/>
                    </a:lnTo>
                    <a:lnTo>
                      <a:pt x="110" y="65"/>
                    </a:lnTo>
                    <a:lnTo>
                      <a:pt x="118" y="61"/>
                    </a:lnTo>
                    <a:lnTo>
                      <a:pt x="125" y="58"/>
                    </a:lnTo>
                    <a:lnTo>
                      <a:pt x="135" y="54"/>
                    </a:lnTo>
                    <a:lnTo>
                      <a:pt x="142" y="48"/>
                    </a:lnTo>
                    <a:lnTo>
                      <a:pt x="154" y="46"/>
                    </a:lnTo>
                    <a:lnTo>
                      <a:pt x="163" y="42"/>
                    </a:lnTo>
                    <a:lnTo>
                      <a:pt x="173" y="40"/>
                    </a:lnTo>
                    <a:lnTo>
                      <a:pt x="184" y="35"/>
                    </a:lnTo>
                    <a:lnTo>
                      <a:pt x="197" y="31"/>
                    </a:lnTo>
                    <a:lnTo>
                      <a:pt x="207" y="29"/>
                    </a:lnTo>
                    <a:lnTo>
                      <a:pt x="220" y="27"/>
                    </a:lnTo>
                    <a:lnTo>
                      <a:pt x="234" y="23"/>
                    </a:lnTo>
                    <a:lnTo>
                      <a:pt x="245" y="21"/>
                    </a:lnTo>
                    <a:lnTo>
                      <a:pt x="258" y="19"/>
                    </a:lnTo>
                    <a:lnTo>
                      <a:pt x="272" y="16"/>
                    </a:lnTo>
                    <a:lnTo>
                      <a:pt x="285" y="14"/>
                    </a:lnTo>
                    <a:lnTo>
                      <a:pt x="298" y="12"/>
                    </a:lnTo>
                    <a:lnTo>
                      <a:pt x="312" y="10"/>
                    </a:lnTo>
                    <a:lnTo>
                      <a:pt x="327" y="8"/>
                    </a:lnTo>
                    <a:lnTo>
                      <a:pt x="340" y="6"/>
                    </a:lnTo>
                    <a:lnTo>
                      <a:pt x="355" y="4"/>
                    </a:lnTo>
                    <a:lnTo>
                      <a:pt x="371" y="4"/>
                    </a:lnTo>
                    <a:lnTo>
                      <a:pt x="384" y="4"/>
                    </a:lnTo>
                    <a:lnTo>
                      <a:pt x="399" y="2"/>
                    </a:lnTo>
                    <a:lnTo>
                      <a:pt x="414" y="0"/>
                    </a:lnTo>
                    <a:lnTo>
                      <a:pt x="430" y="0"/>
                    </a:lnTo>
                    <a:lnTo>
                      <a:pt x="445" y="0"/>
                    </a:lnTo>
                    <a:lnTo>
                      <a:pt x="460" y="0"/>
                    </a:lnTo>
                    <a:lnTo>
                      <a:pt x="475" y="0"/>
                    </a:lnTo>
                    <a:lnTo>
                      <a:pt x="488" y="2"/>
                    </a:lnTo>
                    <a:lnTo>
                      <a:pt x="504" y="2"/>
                    </a:lnTo>
                    <a:lnTo>
                      <a:pt x="519" y="2"/>
                    </a:lnTo>
                    <a:lnTo>
                      <a:pt x="534" y="4"/>
                    </a:lnTo>
                    <a:lnTo>
                      <a:pt x="547" y="4"/>
                    </a:lnTo>
                    <a:lnTo>
                      <a:pt x="563" y="4"/>
                    </a:lnTo>
                    <a:lnTo>
                      <a:pt x="576" y="6"/>
                    </a:lnTo>
                    <a:lnTo>
                      <a:pt x="589" y="8"/>
                    </a:lnTo>
                    <a:lnTo>
                      <a:pt x="604" y="12"/>
                    </a:lnTo>
                    <a:lnTo>
                      <a:pt x="620" y="14"/>
                    </a:lnTo>
                    <a:lnTo>
                      <a:pt x="633" y="16"/>
                    </a:lnTo>
                    <a:lnTo>
                      <a:pt x="646" y="18"/>
                    </a:lnTo>
                    <a:lnTo>
                      <a:pt x="660" y="21"/>
                    </a:lnTo>
                    <a:lnTo>
                      <a:pt x="671" y="23"/>
                    </a:lnTo>
                    <a:lnTo>
                      <a:pt x="684" y="27"/>
                    </a:lnTo>
                    <a:lnTo>
                      <a:pt x="696" y="31"/>
                    </a:lnTo>
                    <a:lnTo>
                      <a:pt x="707" y="35"/>
                    </a:lnTo>
                    <a:lnTo>
                      <a:pt x="720" y="40"/>
                    </a:lnTo>
                    <a:lnTo>
                      <a:pt x="730" y="44"/>
                    </a:lnTo>
                    <a:lnTo>
                      <a:pt x="741" y="48"/>
                    </a:lnTo>
                    <a:lnTo>
                      <a:pt x="751" y="54"/>
                    </a:lnTo>
                    <a:lnTo>
                      <a:pt x="762" y="58"/>
                    </a:lnTo>
                    <a:lnTo>
                      <a:pt x="772" y="65"/>
                    </a:lnTo>
                    <a:lnTo>
                      <a:pt x="781" y="71"/>
                    </a:lnTo>
                    <a:lnTo>
                      <a:pt x="789" y="75"/>
                    </a:lnTo>
                    <a:lnTo>
                      <a:pt x="798" y="84"/>
                    </a:lnTo>
                    <a:lnTo>
                      <a:pt x="804" y="90"/>
                    </a:lnTo>
                    <a:lnTo>
                      <a:pt x="812" y="96"/>
                    </a:lnTo>
                    <a:lnTo>
                      <a:pt x="817" y="103"/>
                    </a:lnTo>
                    <a:lnTo>
                      <a:pt x="825" y="111"/>
                    </a:lnTo>
                    <a:lnTo>
                      <a:pt x="829" y="118"/>
                    </a:lnTo>
                    <a:lnTo>
                      <a:pt x="833" y="126"/>
                    </a:lnTo>
                    <a:lnTo>
                      <a:pt x="838" y="135"/>
                    </a:lnTo>
                    <a:lnTo>
                      <a:pt x="842" y="145"/>
                    </a:lnTo>
                    <a:lnTo>
                      <a:pt x="842" y="149"/>
                    </a:lnTo>
                    <a:lnTo>
                      <a:pt x="844" y="153"/>
                    </a:lnTo>
                    <a:lnTo>
                      <a:pt x="844" y="158"/>
                    </a:lnTo>
                    <a:lnTo>
                      <a:pt x="846" y="162"/>
                    </a:lnTo>
                    <a:lnTo>
                      <a:pt x="846" y="166"/>
                    </a:lnTo>
                    <a:lnTo>
                      <a:pt x="846" y="170"/>
                    </a:lnTo>
                    <a:lnTo>
                      <a:pt x="844" y="175"/>
                    </a:lnTo>
                    <a:lnTo>
                      <a:pt x="844" y="179"/>
                    </a:lnTo>
                    <a:lnTo>
                      <a:pt x="842" y="187"/>
                    </a:lnTo>
                    <a:lnTo>
                      <a:pt x="836" y="196"/>
                    </a:lnTo>
                    <a:lnTo>
                      <a:pt x="833" y="204"/>
                    </a:lnTo>
                    <a:lnTo>
                      <a:pt x="827" y="212"/>
                    </a:lnTo>
                    <a:lnTo>
                      <a:pt x="819" y="217"/>
                    </a:lnTo>
                    <a:lnTo>
                      <a:pt x="814" y="223"/>
                    </a:lnTo>
                    <a:lnTo>
                      <a:pt x="806" y="231"/>
                    </a:lnTo>
                    <a:lnTo>
                      <a:pt x="798" y="236"/>
                    </a:lnTo>
                    <a:lnTo>
                      <a:pt x="793" y="240"/>
                    </a:lnTo>
                    <a:lnTo>
                      <a:pt x="789" y="240"/>
                    </a:lnTo>
                    <a:lnTo>
                      <a:pt x="783" y="244"/>
                    </a:lnTo>
                    <a:lnTo>
                      <a:pt x="779" y="248"/>
                    </a:lnTo>
                    <a:lnTo>
                      <a:pt x="772" y="251"/>
                    </a:lnTo>
                    <a:lnTo>
                      <a:pt x="764" y="257"/>
                    </a:lnTo>
                    <a:lnTo>
                      <a:pt x="755" y="259"/>
                    </a:lnTo>
                    <a:lnTo>
                      <a:pt x="745" y="263"/>
                    </a:lnTo>
                    <a:lnTo>
                      <a:pt x="738" y="267"/>
                    </a:lnTo>
                    <a:lnTo>
                      <a:pt x="730" y="270"/>
                    </a:lnTo>
                    <a:lnTo>
                      <a:pt x="720" y="272"/>
                    </a:lnTo>
                    <a:lnTo>
                      <a:pt x="715" y="276"/>
                    </a:lnTo>
                    <a:lnTo>
                      <a:pt x="705" y="278"/>
                    </a:lnTo>
                    <a:lnTo>
                      <a:pt x="700" y="284"/>
                    </a:lnTo>
                    <a:lnTo>
                      <a:pt x="690" y="284"/>
                    </a:lnTo>
                    <a:lnTo>
                      <a:pt x="682" y="288"/>
                    </a:lnTo>
                    <a:lnTo>
                      <a:pt x="675" y="291"/>
                    </a:lnTo>
                    <a:lnTo>
                      <a:pt x="667" y="293"/>
                    </a:lnTo>
                    <a:lnTo>
                      <a:pt x="660" y="297"/>
                    </a:lnTo>
                    <a:lnTo>
                      <a:pt x="650" y="299"/>
                    </a:lnTo>
                    <a:lnTo>
                      <a:pt x="642" y="301"/>
                    </a:lnTo>
                    <a:lnTo>
                      <a:pt x="635" y="305"/>
                    </a:lnTo>
                    <a:lnTo>
                      <a:pt x="627" y="307"/>
                    </a:lnTo>
                    <a:lnTo>
                      <a:pt x="620" y="309"/>
                    </a:lnTo>
                    <a:lnTo>
                      <a:pt x="612" y="309"/>
                    </a:lnTo>
                    <a:lnTo>
                      <a:pt x="604" y="312"/>
                    </a:lnTo>
                    <a:lnTo>
                      <a:pt x="597" y="314"/>
                    </a:lnTo>
                    <a:lnTo>
                      <a:pt x="589" y="316"/>
                    </a:lnTo>
                    <a:lnTo>
                      <a:pt x="582" y="318"/>
                    </a:lnTo>
                    <a:lnTo>
                      <a:pt x="572" y="318"/>
                    </a:lnTo>
                    <a:lnTo>
                      <a:pt x="563" y="320"/>
                    </a:lnTo>
                    <a:lnTo>
                      <a:pt x="555" y="322"/>
                    </a:lnTo>
                    <a:lnTo>
                      <a:pt x="547" y="324"/>
                    </a:lnTo>
                    <a:lnTo>
                      <a:pt x="540" y="326"/>
                    </a:lnTo>
                    <a:lnTo>
                      <a:pt x="532" y="326"/>
                    </a:lnTo>
                    <a:lnTo>
                      <a:pt x="525" y="328"/>
                    </a:lnTo>
                    <a:lnTo>
                      <a:pt x="517" y="328"/>
                    </a:lnTo>
                    <a:lnTo>
                      <a:pt x="509" y="329"/>
                    </a:lnTo>
                    <a:lnTo>
                      <a:pt x="502" y="329"/>
                    </a:lnTo>
                    <a:lnTo>
                      <a:pt x="494" y="329"/>
                    </a:lnTo>
                    <a:lnTo>
                      <a:pt x="485" y="331"/>
                    </a:lnTo>
                    <a:lnTo>
                      <a:pt x="477" y="331"/>
                    </a:lnTo>
                    <a:lnTo>
                      <a:pt x="468" y="331"/>
                    </a:lnTo>
                    <a:lnTo>
                      <a:pt x="460" y="333"/>
                    </a:lnTo>
                    <a:lnTo>
                      <a:pt x="450" y="333"/>
                    </a:lnTo>
                    <a:lnTo>
                      <a:pt x="443" y="335"/>
                    </a:lnTo>
                    <a:lnTo>
                      <a:pt x="435" y="335"/>
                    </a:lnTo>
                    <a:lnTo>
                      <a:pt x="428" y="335"/>
                    </a:lnTo>
                    <a:lnTo>
                      <a:pt x="418" y="335"/>
                    </a:lnTo>
                    <a:lnTo>
                      <a:pt x="410" y="335"/>
                    </a:lnTo>
                    <a:lnTo>
                      <a:pt x="403" y="335"/>
                    </a:lnTo>
                    <a:lnTo>
                      <a:pt x="395" y="335"/>
                    </a:lnTo>
                    <a:lnTo>
                      <a:pt x="386" y="335"/>
                    </a:lnTo>
                    <a:lnTo>
                      <a:pt x="378" y="335"/>
                    </a:lnTo>
                    <a:lnTo>
                      <a:pt x="369" y="333"/>
                    </a:lnTo>
                    <a:lnTo>
                      <a:pt x="361" y="333"/>
                    </a:lnTo>
                    <a:lnTo>
                      <a:pt x="352" y="331"/>
                    </a:lnTo>
                    <a:lnTo>
                      <a:pt x="344" y="331"/>
                    </a:lnTo>
                    <a:lnTo>
                      <a:pt x="336" y="331"/>
                    </a:lnTo>
                    <a:lnTo>
                      <a:pt x="327" y="329"/>
                    </a:lnTo>
                    <a:lnTo>
                      <a:pt x="319" y="329"/>
                    </a:lnTo>
                    <a:lnTo>
                      <a:pt x="312" y="329"/>
                    </a:lnTo>
                    <a:lnTo>
                      <a:pt x="302" y="328"/>
                    </a:lnTo>
                    <a:lnTo>
                      <a:pt x="294" y="328"/>
                    </a:lnTo>
                    <a:lnTo>
                      <a:pt x="285" y="326"/>
                    </a:lnTo>
                    <a:lnTo>
                      <a:pt x="275" y="326"/>
                    </a:lnTo>
                    <a:lnTo>
                      <a:pt x="268" y="324"/>
                    </a:lnTo>
                    <a:lnTo>
                      <a:pt x="258" y="322"/>
                    </a:lnTo>
                    <a:lnTo>
                      <a:pt x="251" y="322"/>
                    </a:lnTo>
                    <a:lnTo>
                      <a:pt x="241" y="320"/>
                    </a:lnTo>
                    <a:lnTo>
                      <a:pt x="236" y="318"/>
                    </a:lnTo>
                    <a:lnTo>
                      <a:pt x="232" y="318"/>
                    </a:lnTo>
                    <a:lnTo>
                      <a:pt x="226" y="318"/>
                    </a:lnTo>
                    <a:lnTo>
                      <a:pt x="222" y="318"/>
                    </a:lnTo>
                    <a:lnTo>
                      <a:pt x="217" y="316"/>
                    </a:lnTo>
                    <a:lnTo>
                      <a:pt x="209" y="314"/>
                    </a:lnTo>
                    <a:lnTo>
                      <a:pt x="203" y="314"/>
                    </a:lnTo>
                    <a:lnTo>
                      <a:pt x="197" y="312"/>
                    </a:lnTo>
                    <a:lnTo>
                      <a:pt x="190" y="310"/>
                    </a:lnTo>
                    <a:lnTo>
                      <a:pt x="182" y="309"/>
                    </a:lnTo>
                    <a:lnTo>
                      <a:pt x="177" y="309"/>
                    </a:lnTo>
                    <a:lnTo>
                      <a:pt x="171" y="309"/>
                    </a:lnTo>
                    <a:lnTo>
                      <a:pt x="163" y="307"/>
                    </a:lnTo>
                    <a:lnTo>
                      <a:pt x="156" y="305"/>
                    </a:lnTo>
                    <a:lnTo>
                      <a:pt x="148" y="303"/>
                    </a:lnTo>
                    <a:lnTo>
                      <a:pt x="142" y="301"/>
                    </a:lnTo>
                    <a:lnTo>
                      <a:pt x="137" y="301"/>
                    </a:lnTo>
                    <a:lnTo>
                      <a:pt x="129" y="299"/>
                    </a:lnTo>
                    <a:lnTo>
                      <a:pt x="121" y="297"/>
                    </a:lnTo>
                    <a:lnTo>
                      <a:pt x="114" y="295"/>
                    </a:lnTo>
                    <a:lnTo>
                      <a:pt x="108" y="291"/>
                    </a:lnTo>
                    <a:lnTo>
                      <a:pt x="102" y="291"/>
                    </a:lnTo>
                    <a:lnTo>
                      <a:pt x="95" y="290"/>
                    </a:lnTo>
                    <a:lnTo>
                      <a:pt x="89" y="288"/>
                    </a:lnTo>
                    <a:lnTo>
                      <a:pt x="83" y="286"/>
                    </a:lnTo>
                    <a:lnTo>
                      <a:pt x="78" y="284"/>
                    </a:lnTo>
                    <a:lnTo>
                      <a:pt x="72" y="284"/>
                    </a:lnTo>
                    <a:lnTo>
                      <a:pt x="68" y="282"/>
                    </a:lnTo>
                    <a:lnTo>
                      <a:pt x="62" y="278"/>
                    </a:lnTo>
                    <a:lnTo>
                      <a:pt x="59" y="276"/>
                    </a:lnTo>
                    <a:lnTo>
                      <a:pt x="55" y="274"/>
                    </a:lnTo>
                    <a:lnTo>
                      <a:pt x="51" y="274"/>
                    </a:lnTo>
                    <a:lnTo>
                      <a:pt x="45" y="270"/>
                    </a:lnTo>
                    <a:lnTo>
                      <a:pt x="40" y="269"/>
                    </a:lnTo>
                    <a:lnTo>
                      <a:pt x="34" y="265"/>
                    </a:lnTo>
                    <a:lnTo>
                      <a:pt x="32" y="263"/>
                    </a:lnTo>
                    <a:lnTo>
                      <a:pt x="24" y="255"/>
                    </a:lnTo>
                    <a:lnTo>
                      <a:pt x="17" y="248"/>
                    </a:lnTo>
                    <a:lnTo>
                      <a:pt x="11" y="240"/>
                    </a:lnTo>
                    <a:lnTo>
                      <a:pt x="7" y="232"/>
                    </a:lnTo>
                    <a:lnTo>
                      <a:pt x="4" y="225"/>
                    </a:lnTo>
                    <a:lnTo>
                      <a:pt x="2" y="217"/>
                    </a:lnTo>
                    <a:lnTo>
                      <a:pt x="0" y="210"/>
                    </a:lnTo>
                    <a:lnTo>
                      <a:pt x="0" y="202"/>
                    </a:lnTo>
                    <a:lnTo>
                      <a:pt x="0" y="193"/>
                    </a:lnTo>
                    <a:lnTo>
                      <a:pt x="2" y="187"/>
                    </a:lnTo>
                    <a:lnTo>
                      <a:pt x="4" y="179"/>
                    </a:lnTo>
                    <a:lnTo>
                      <a:pt x="7" y="170"/>
                    </a:lnTo>
                    <a:lnTo>
                      <a:pt x="7" y="164"/>
                    </a:lnTo>
                    <a:lnTo>
                      <a:pt x="13" y="158"/>
                    </a:lnTo>
                    <a:lnTo>
                      <a:pt x="15" y="151"/>
                    </a:lnTo>
                    <a:lnTo>
                      <a:pt x="19" y="145"/>
                    </a:lnTo>
                    <a:lnTo>
                      <a:pt x="23" y="139"/>
                    </a:lnTo>
                    <a:lnTo>
                      <a:pt x="24" y="135"/>
                    </a:lnTo>
                    <a:lnTo>
                      <a:pt x="34" y="126"/>
                    </a:lnTo>
                    <a:lnTo>
                      <a:pt x="40" y="124"/>
                    </a:lnTo>
                    <a:lnTo>
                      <a:pt x="45" y="122"/>
                    </a:lnTo>
                    <a:lnTo>
                      <a:pt x="49" y="126"/>
                    </a:lnTo>
                    <a:lnTo>
                      <a:pt x="49" y="128"/>
                    </a:lnTo>
                    <a:lnTo>
                      <a:pt x="51" y="134"/>
                    </a:lnTo>
                    <a:lnTo>
                      <a:pt x="51" y="139"/>
                    </a:lnTo>
                    <a:lnTo>
                      <a:pt x="49" y="147"/>
                    </a:lnTo>
                    <a:lnTo>
                      <a:pt x="49" y="1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3" name="Freeform 117"/>
              <p:cNvSpPr>
                <a:spLocks/>
              </p:cNvSpPr>
              <p:nvPr/>
            </p:nvSpPr>
            <p:spPr bwMode="auto">
              <a:xfrm>
                <a:off x="4010" y="2311"/>
                <a:ext cx="237" cy="3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51" y="11"/>
                  </a:cxn>
                  <a:cxn ang="0">
                    <a:pos x="74" y="15"/>
                  </a:cxn>
                  <a:cxn ang="0">
                    <a:pos x="93" y="19"/>
                  </a:cxn>
                  <a:cxn ang="0">
                    <a:pos x="112" y="21"/>
                  </a:cxn>
                  <a:cxn ang="0">
                    <a:pos x="133" y="23"/>
                  </a:cxn>
                  <a:cxn ang="0">
                    <a:pos x="154" y="25"/>
                  </a:cxn>
                  <a:cxn ang="0">
                    <a:pos x="173" y="27"/>
                  </a:cxn>
                  <a:cxn ang="0">
                    <a:pos x="194" y="27"/>
                  </a:cxn>
                  <a:cxn ang="0">
                    <a:pos x="213" y="27"/>
                  </a:cxn>
                  <a:cxn ang="0">
                    <a:pos x="234" y="27"/>
                  </a:cxn>
                  <a:cxn ang="0">
                    <a:pos x="253" y="25"/>
                  </a:cxn>
                  <a:cxn ang="0">
                    <a:pos x="274" y="23"/>
                  </a:cxn>
                  <a:cxn ang="0">
                    <a:pos x="295" y="21"/>
                  </a:cxn>
                  <a:cxn ang="0">
                    <a:pos x="314" y="19"/>
                  </a:cxn>
                  <a:cxn ang="0">
                    <a:pos x="334" y="19"/>
                  </a:cxn>
                  <a:cxn ang="0">
                    <a:pos x="355" y="17"/>
                  </a:cxn>
                  <a:cxn ang="0">
                    <a:pos x="374" y="15"/>
                  </a:cxn>
                  <a:cxn ang="0">
                    <a:pos x="397" y="15"/>
                  </a:cxn>
                  <a:cxn ang="0">
                    <a:pos x="416" y="15"/>
                  </a:cxn>
                  <a:cxn ang="0">
                    <a:pos x="437" y="15"/>
                  </a:cxn>
                  <a:cxn ang="0">
                    <a:pos x="456" y="15"/>
                  </a:cxn>
                  <a:cxn ang="0">
                    <a:pos x="468" y="21"/>
                  </a:cxn>
                  <a:cxn ang="0">
                    <a:pos x="471" y="44"/>
                  </a:cxn>
                  <a:cxn ang="0">
                    <a:pos x="460" y="55"/>
                  </a:cxn>
                  <a:cxn ang="0">
                    <a:pos x="445" y="57"/>
                  </a:cxn>
                  <a:cxn ang="0">
                    <a:pos x="428" y="57"/>
                  </a:cxn>
                  <a:cxn ang="0">
                    <a:pos x="411" y="59"/>
                  </a:cxn>
                  <a:cxn ang="0">
                    <a:pos x="393" y="61"/>
                  </a:cxn>
                  <a:cxn ang="0">
                    <a:pos x="374" y="63"/>
                  </a:cxn>
                  <a:cxn ang="0">
                    <a:pos x="359" y="65"/>
                  </a:cxn>
                  <a:cxn ang="0">
                    <a:pos x="340" y="67"/>
                  </a:cxn>
                  <a:cxn ang="0">
                    <a:pos x="323" y="69"/>
                  </a:cxn>
                  <a:cxn ang="0">
                    <a:pos x="304" y="70"/>
                  </a:cxn>
                  <a:cxn ang="0">
                    <a:pos x="287" y="72"/>
                  </a:cxn>
                  <a:cxn ang="0">
                    <a:pos x="270" y="72"/>
                  </a:cxn>
                  <a:cxn ang="0">
                    <a:pos x="249" y="72"/>
                  </a:cxn>
                  <a:cxn ang="0">
                    <a:pos x="224" y="72"/>
                  </a:cxn>
                  <a:cxn ang="0">
                    <a:pos x="199" y="72"/>
                  </a:cxn>
                  <a:cxn ang="0">
                    <a:pos x="186" y="70"/>
                  </a:cxn>
                  <a:cxn ang="0">
                    <a:pos x="165" y="69"/>
                  </a:cxn>
                  <a:cxn ang="0">
                    <a:pos x="152" y="67"/>
                  </a:cxn>
                  <a:cxn ang="0">
                    <a:pos x="133" y="67"/>
                  </a:cxn>
                  <a:cxn ang="0">
                    <a:pos x="120" y="63"/>
                  </a:cxn>
                  <a:cxn ang="0">
                    <a:pos x="99" y="61"/>
                  </a:cxn>
                  <a:cxn ang="0">
                    <a:pos x="74" y="53"/>
                  </a:cxn>
                  <a:cxn ang="0">
                    <a:pos x="51" y="46"/>
                  </a:cxn>
                  <a:cxn ang="0">
                    <a:pos x="28" y="36"/>
                  </a:cxn>
                  <a:cxn ang="0">
                    <a:pos x="7" y="25"/>
                  </a:cxn>
                  <a:cxn ang="0">
                    <a:pos x="0" y="11"/>
                  </a:cxn>
                  <a:cxn ang="0">
                    <a:pos x="7" y="0"/>
                  </a:cxn>
                  <a:cxn ang="0">
                    <a:pos x="21" y="2"/>
                  </a:cxn>
                </a:cxnLst>
                <a:rect l="0" t="0" r="r" b="b"/>
                <a:pathLst>
                  <a:path w="473" h="72">
                    <a:moveTo>
                      <a:pt x="21" y="2"/>
                    </a:moveTo>
                    <a:lnTo>
                      <a:pt x="26" y="2"/>
                    </a:lnTo>
                    <a:lnTo>
                      <a:pt x="34" y="4"/>
                    </a:lnTo>
                    <a:lnTo>
                      <a:pt x="40" y="6"/>
                    </a:lnTo>
                    <a:lnTo>
                      <a:pt x="45" y="10"/>
                    </a:lnTo>
                    <a:lnTo>
                      <a:pt x="51" y="11"/>
                    </a:lnTo>
                    <a:lnTo>
                      <a:pt x="61" y="11"/>
                    </a:lnTo>
                    <a:lnTo>
                      <a:pt x="66" y="13"/>
                    </a:lnTo>
                    <a:lnTo>
                      <a:pt x="74" y="15"/>
                    </a:lnTo>
                    <a:lnTo>
                      <a:pt x="80" y="17"/>
                    </a:lnTo>
                    <a:lnTo>
                      <a:pt x="85" y="17"/>
                    </a:lnTo>
                    <a:lnTo>
                      <a:pt x="93" y="19"/>
                    </a:lnTo>
                    <a:lnTo>
                      <a:pt x="99" y="19"/>
                    </a:lnTo>
                    <a:lnTo>
                      <a:pt x="104" y="19"/>
                    </a:lnTo>
                    <a:lnTo>
                      <a:pt x="112" y="21"/>
                    </a:lnTo>
                    <a:lnTo>
                      <a:pt x="120" y="21"/>
                    </a:lnTo>
                    <a:lnTo>
                      <a:pt x="127" y="23"/>
                    </a:lnTo>
                    <a:lnTo>
                      <a:pt x="133" y="23"/>
                    </a:lnTo>
                    <a:lnTo>
                      <a:pt x="139" y="25"/>
                    </a:lnTo>
                    <a:lnTo>
                      <a:pt x="146" y="25"/>
                    </a:lnTo>
                    <a:lnTo>
                      <a:pt x="154" y="25"/>
                    </a:lnTo>
                    <a:lnTo>
                      <a:pt x="160" y="25"/>
                    </a:lnTo>
                    <a:lnTo>
                      <a:pt x="165" y="27"/>
                    </a:lnTo>
                    <a:lnTo>
                      <a:pt x="173" y="27"/>
                    </a:lnTo>
                    <a:lnTo>
                      <a:pt x="180" y="27"/>
                    </a:lnTo>
                    <a:lnTo>
                      <a:pt x="186" y="27"/>
                    </a:lnTo>
                    <a:lnTo>
                      <a:pt x="194" y="27"/>
                    </a:lnTo>
                    <a:lnTo>
                      <a:pt x="199" y="27"/>
                    </a:lnTo>
                    <a:lnTo>
                      <a:pt x="207" y="27"/>
                    </a:lnTo>
                    <a:lnTo>
                      <a:pt x="213" y="27"/>
                    </a:lnTo>
                    <a:lnTo>
                      <a:pt x="220" y="27"/>
                    </a:lnTo>
                    <a:lnTo>
                      <a:pt x="226" y="27"/>
                    </a:lnTo>
                    <a:lnTo>
                      <a:pt x="234" y="27"/>
                    </a:lnTo>
                    <a:lnTo>
                      <a:pt x="241" y="25"/>
                    </a:lnTo>
                    <a:lnTo>
                      <a:pt x="247" y="25"/>
                    </a:lnTo>
                    <a:lnTo>
                      <a:pt x="253" y="25"/>
                    </a:lnTo>
                    <a:lnTo>
                      <a:pt x="260" y="25"/>
                    </a:lnTo>
                    <a:lnTo>
                      <a:pt x="268" y="23"/>
                    </a:lnTo>
                    <a:lnTo>
                      <a:pt x="274" y="23"/>
                    </a:lnTo>
                    <a:lnTo>
                      <a:pt x="281" y="23"/>
                    </a:lnTo>
                    <a:lnTo>
                      <a:pt x="287" y="23"/>
                    </a:lnTo>
                    <a:lnTo>
                      <a:pt x="295" y="21"/>
                    </a:lnTo>
                    <a:lnTo>
                      <a:pt x="302" y="21"/>
                    </a:lnTo>
                    <a:lnTo>
                      <a:pt x="308" y="19"/>
                    </a:lnTo>
                    <a:lnTo>
                      <a:pt x="314" y="19"/>
                    </a:lnTo>
                    <a:lnTo>
                      <a:pt x="321" y="19"/>
                    </a:lnTo>
                    <a:lnTo>
                      <a:pt x="329" y="19"/>
                    </a:lnTo>
                    <a:lnTo>
                      <a:pt x="334" y="19"/>
                    </a:lnTo>
                    <a:lnTo>
                      <a:pt x="342" y="19"/>
                    </a:lnTo>
                    <a:lnTo>
                      <a:pt x="348" y="19"/>
                    </a:lnTo>
                    <a:lnTo>
                      <a:pt x="355" y="17"/>
                    </a:lnTo>
                    <a:lnTo>
                      <a:pt x="363" y="17"/>
                    </a:lnTo>
                    <a:lnTo>
                      <a:pt x="369" y="17"/>
                    </a:lnTo>
                    <a:lnTo>
                      <a:pt x="374" y="15"/>
                    </a:lnTo>
                    <a:lnTo>
                      <a:pt x="382" y="15"/>
                    </a:lnTo>
                    <a:lnTo>
                      <a:pt x="390" y="15"/>
                    </a:lnTo>
                    <a:lnTo>
                      <a:pt x="397" y="15"/>
                    </a:lnTo>
                    <a:lnTo>
                      <a:pt x="403" y="15"/>
                    </a:lnTo>
                    <a:lnTo>
                      <a:pt x="409" y="15"/>
                    </a:lnTo>
                    <a:lnTo>
                      <a:pt x="416" y="15"/>
                    </a:lnTo>
                    <a:lnTo>
                      <a:pt x="424" y="15"/>
                    </a:lnTo>
                    <a:lnTo>
                      <a:pt x="431" y="15"/>
                    </a:lnTo>
                    <a:lnTo>
                      <a:pt x="437" y="15"/>
                    </a:lnTo>
                    <a:lnTo>
                      <a:pt x="445" y="15"/>
                    </a:lnTo>
                    <a:lnTo>
                      <a:pt x="450" y="15"/>
                    </a:lnTo>
                    <a:lnTo>
                      <a:pt x="456" y="15"/>
                    </a:lnTo>
                    <a:lnTo>
                      <a:pt x="460" y="17"/>
                    </a:lnTo>
                    <a:lnTo>
                      <a:pt x="464" y="19"/>
                    </a:lnTo>
                    <a:lnTo>
                      <a:pt x="468" y="21"/>
                    </a:lnTo>
                    <a:lnTo>
                      <a:pt x="471" y="29"/>
                    </a:lnTo>
                    <a:lnTo>
                      <a:pt x="473" y="36"/>
                    </a:lnTo>
                    <a:lnTo>
                      <a:pt x="471" y="44"/>
                    </a:lnTo>
                    <a:lnTo>
                      <a:pt x="468" y="50"/>
                    </a:lnTo>
                    <a:lnTo>
                      <a:pt x="464" y="53"/>
                    </a:lnTo>
                    <a:lnTo>
                      <a:pt x="460" y="55"/>
                    </a:lnTo>
                    <a:lnTo>
                      <a:pt x="456" y="55"/>
                    </a:lnTo>
                    <a:lnTo>
                      <a:pt x="450" y="57"/>
                    </a:lnTo>
                    <a:lnTo>
                      <a:pt x="445" y="57"/>
                    </a:lnTo>
                    <a:lnTo>
                      <a:pt x="441" y="57"/>
                    </a:lnTo>
                    <a:lnTo>
                      <a:pt x="433" y="57"/>
                    </a:lnTo>
                    <a:lnTo>
                      <a:pt x="428" y="57"/>
                    </a:lnTo>
                    <a:lnTo>
                      <a:pt x="422" y="57"/>
                    </a:lnTo>
                    <a:lnTo>
                      <a:pt x="416" y="57"/>
                    </a:lnTo>
                    <a:lnTo>
                      <a:pt x="411" y="59"/>
                    </a:lnTo>
                    <a:lnTo>
                      <a:pt x="405" y="59"/>
                    </a:lnTo>
                    <a:lnTo>
                      <a:pt x="399" y="59"/>
                    </a:lnTo>
                    <a:lnTo>
                      <a:pt x="393" y="61"/>
                    </a:lnTo>
                    <a:lnTo>
                      <a:pt x="388" y="61"/>
                    </a:lnTo>
                    <a:lnTo>
                      <a:pt x="382" y="63"/>
                    </a:lnTo>
                    <a:lnTo>
                      <a:pt x="374" y="63"/>
                    </a:lnTo>
                    <a:lnTo>
                      <a:pt x="371" y="63"/>
                    </a:lnTo>
                    <a:lnTo>
                      <a:pt x="365" y="63"/>
                    </a:lnTo>
                    <a:lnTo>
                      <a:pt x="359" y="65"/>
                    </a:lnTo>
                    <a:lnTo>
                      <a:pt x="354" y="65"/>
                    </a:lnTo>
                    <a:lnTo>
                      <a:pt x="346" y="65"/>
                    </a:lnTo>
                    <a:lnTo>
                      <a:pt x="340" y="67"/>
                    </a:lnTo>
                    <a:lnTo>
                      <a:pt x="334" y="67"/>
                    </a:lnTo>
                    <a:lnTo>
                      <a:pt x="329" y="67"/>
                    </a:lnTo>
                    <a:lnTo>
                      <a:pt x="323" y="69"/>
                    </a:lnTo>
                    <a:lnTo>
                      <a:pt x="317" y="69"/>
                    </a:lnTo>
                    <a:lnTo>
                      <a:pt x="312" y="70"/>
                    </a:lnTo>
                    <a:lnTo>
                      <a:pt x="304" y="70"/>
                    </a:lnTo>
                    <a:lnTo>
                      <a:pt x="300" y="70"/>
                    </a:lnTo>
                    <a:lnTo>
                      <a:pt x="295" y="70"/>
                    </a:lnTo>
                    <a:lnTo>
                      <a:pt x="287" y="72"/>
                    </a:lnTo>
                    <a:lnTo>
                      <a:pt x="281" y="72"/>
                    </a:lnTo>
                    <a:lnTo>
                      <a:pt x="277" y="72"/>
                    </a:lnTo>
                    <a:lnTo>
                      <a:pt x="270" y="72"/>
                    </a:lnTo>
                    <a:lnTo>
                      <a:pt x="264" y="72"/>
                    </a:lnTo>
                    <a:lnTo>
                      <a:pt x="257" y="72"/>
                    </a:lnTo>
                    <a:lnTo>
                      <a:pt x="249" y="72"/>
                    </a:lnTo>
                    <a:lnTo>
                      <a:pt x="239" y="72"/>
                    </a:lnTo>
                    <a:lnTo>
                      <a:pt x="232" y="72"/>
                    </a:lnTo>
                    <a:lnTo>
                      <a:pt x="224" y="72"/>
                    </a:lnTo>
                    <a:lnTo>
                      <a:pt x="217" y="72"/>
                    </a:lnTo>
                    <a:lnTo>
                      <a:pt x="207" y="72"/>
                    </a:lnTo>
                    <a:lnTo>
                      <a:pt x="199" y="72"/>
                    </a:lnTo>
                    <a:lnTo>
                      <a:pt x="194" y="70"/>
                    </a:lnTo>
                    <a:lnTo>
                      <a:pt x="190" y="70"/>
                    </a:lnTo>
                    <a:lnTo>
                      <a:pt x="186" y="70"/>
                    </a:lnTo>
                    <a:lnTo>
                      <a:pt x="182" y="70"/>
                    </a:lnTo>
                    <a:lnTo>
                      <a:pt x="173" y="69"/>
                    </a:lnTo>
                    <a:lnTo>
                      <a:pt x="165" y="69"/>
                    </a:lnTo>
                    <a:lnTo>
                      <a:pt x="161" y="69"/>
                    </a:lnTo>
                    <a:lnTo>
                      <a:pt x="156" y="69"/>
                    </a:lnTo>
                    <a:lnTo>
                      <a:pt x="152" y="67"/>
                    </a:lnTo>
                    <a:lnTo>
                      <a:pt x="148" y="67"/>
                    </a:lnTo>
                    <a:lnTo>
                      <a:pt x="139" y="67"/>
                    </a:lnTo>
                    <a:lnTo>
                      <a:pt x="133" y="67"/>
                    </a:lnTo>
                    <a:lnTo>
                      <a:pt x="127" y="65"/>
                    </a:lnTo>
                    <a:lnTo>
                      <a:pt x="121" y="65"/>
                    </a:lnTo>
                    <a:lnTo>
                      <a:pt x="120" y="63"/>
                    </a:lnTo>
                    <a:lnTo>
                      <a:pt x="114" y="63"/>
                    </a:lnTo>
                    <a:lnTo>
                      <a:pt x="106" y="63"/>
                    </a:lnTo>
                    <a:lnTo>
                      <a:pt x="99" y="61"/>
                    </a:lnTo>
                    <a:lnTo>
                      <a:pt x="91" y="57"/>
                    </a:lnTo>
                    <a:lnTo>
                      <a:pt x="83" y="55"/>
                    </a:lnTo>
                    <a:lnTo>
                      <a:pt x="74" y="53"/>
                    </a:lnTo>
                    <a:lnTo>
                      <a:pt x="68" y="51"/>
                    </a:lnTo>
                    <a:lnTo>
                      <a:pt x="59" y="48"/>
                    </a:lnTo>
                    <a:lnTo>
                      <a:pt x="51" y="46"/>
                    </a:lnTo>
                    <a:lnTo>
                      <a:pt x="42" y="44"/>
                    </a:lnTo>
                    <a:lnTo>
                      <a:pt x="36" y="40"/>
                    </a:lnTo>
                    <a:lnTo>
                      <a:pt x="28" y="36"/>
                    </a:lnTo>
                    <a:lnTo>
                      <a:pt x="21" y="32"/>
                    </a:lnTo>
                    <a:lnTo>
                      <a:pt x="15" y="29"/>
                    </a:lnTo>
                    <a:lnTo>
                      <a:pt x="7" y="25"/>
                    </a:lnTo>
                    <a:lnTo>
                      <a:pt x="4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1" y="2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4" name="Freeform 118"/>
              <p:cNvSpPr>
                <a:spLocks/>
              </p:cNvSpPr>
              <p:nvPr/>
            </p:nvSpPr>
            <p:spPr bwMode="auto">
              <a:xfrm>
                <a:off x="3941" y="2314"/>
                <a:ext cx="282" cy="83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55" y="26"/>
                  </a:cxn>
                  <a:cxn ang="0">
                    <a:pos x="74" y="38"/>
                  </a:cxn>
                  <a:cxn ang="0">
                    <a:pos x="89" y="47"/>
                  </a:cxn>
                  <a:cxn ang="0">
                    <a:pos x="104" y="59"/>
                  </a:cxn>
                  <a:cxn ang="0">
                    <a:pos x="118" y="68"/>
                  </a:cxn>
                  <a:cxn ang="0">
                    <a:pos x="131" y="74"/>
                  </a:cxn>
                  <a:cxn ang="0">
                    <a:pos x="144" y="81"/>
                  </a:cxn>
                  <a:cxn ang="0">
                    <a:pos x="165" y="91"/>
                  </a:cxn>
                  <a:cxn ang="0">
                    <a:pos x="188" y="100"/>
                  </a:cxn>
                  <a:cxn ang="0">
                    <a:pos x="205" y="106"/>
                  </a:cxn>
                  <a:cxn ang="0">
                    <a:pos x="220" y="108"/>
                  </a:cxn>
                  <a:cxn ang="0">
                    <a:pos x="236" y="110"/>
                  </a:cxn>
                  <a:cxn ang="0">
                    <a:pos x="249" y="112"/>
                  </a:cxn>
                  <a:cxn ang="0">
                    <a:pos x="266" y="114"/>
                  </a:cxn>
                  <a:cxn ang="0">
                    <a:pos x="285" y="114"/>
                  </a:cxn>
                  <a:cxn ang="0">
                    <a:pos x="308" y="116"/>
                  </a:cxn>
                  <a:cxn ang="0">
                    <a:pos x="329" y="116"/>
                  </a:cxn>
                  <a:cxn ang="0">
                    <a:pos x="355" y="116"/>
                  </a:cxn>
                  <a:cxn ang="0">
                    <a:pos x="538" y="116"/>
                  </a:cxn>
                  <a:cxn ang="0">
                    <a:pos x="553" y="118"/>
                  </a:cxn>
                  <a:cxn ang="0">
                    <a:pos x="561" y="129"/>
                  </a:cxn>
                  <a:cxn ang="0">
                    <a:pos x="563" y="142"/>
                  </a:cxn>
                  <a:cxn ang="0">
                    <a:pos x="557" y="158"/>
                  </a:cxn>
                  <a:cxn ang="0">
                    <a:pos x="544" y="163"/>
                  </a:cxn>
                  <a:cxn ang="0">
                    <a:pos x="521" y="165"/>
                  </a:cxn>
                  <a:cxn ang="0">
                    <a:pos x="494" y="165"/>
                  </a:cxn>
                  <a:cxn ang="0">
                    <a:pos x="470" y="165"/>
                  </a:cxn>
                  <a:cxn ang="0">
                    <a:pos x="441" y="165"/>
                  </a:cxn>
                  <a:cxn ang="0">
                    <a:pos x="414" y="165"/>
                  </a:cxn>
                  <a:cxn ang="0">
                    <a:pos x="388" y="165"/>
                  </a:cxn>
                  <a:cxn ang="0">
                    <a:pos x="361" y="163"/>
                  </a:cxn>
                  <a:cxn ang="0">
                    <a:pos x="333" y="163"/>
                  </a:cxn>
                  <a:cxn ang="0">
                    <a:pos x="306" y="161"/>
                  </a:cxn>
                  <a:cxn ang="0">
                    <a:pos x="278" y="158"/>
                  </a:cxn>
                  <a:cxn ang="0">
                    <a:pos x="251" y="156"/>
                  </a:cxn>
                  <a:cxn ang="0">
                    <a:pos x="222" y="152"/>
                  </a:cxn>
                  <a:cxn ang="0">
                    <a:pos x="198" y="142"/>
                  </a:cxn>
                  <a:cxn ang="0">
                    <a:pos x="171" y="137"/>
                  </a:cxn>
                  <a:cxn ang="0">
                    <a:pos x="146" y="127"/>
                  </a:cxn>
                  <a:cxn ang="0">
                    <a:pos x="122" y="118"/>
                  </a:cxn>
                  <a:cxn ang="0">
                    <a:pos x="99" y="106"/>
                  </a:cxn>
                  <a:cxn ang="0">
                    <a:pos x="76" y="91"/>
                  </a:cxn>
                  <a:cxn ang="0">
                    <a:pos x="55" y="74"/>
                  </a:cxn>
                  <a:cxn ang="0">
                    <a:pos x="34" y="55"/>
                  </a:cxn>
                  <a:cxn ang="0">
                    <a:pos x="15" y="36"/>
                  </a:cxn>
                  <a:cxn ang="0">
                    <a:pos x="2" y="15"/>
                  </a:cxn>
                  <a:cxn ang="0">
                    <a:pos x="4" y="3"/>
                  </a:cxn>
                  <a:cxn ang="0">
                    <a:pos x="17" y="2"/>
                  </a:cxn>
                </a:cxnLst>
                <a:rect l="0" t="0" r="r" b="b"/>
                <a:pathLst>
                  <a:path w="563" h="165">
                    <a:moveTo>
                      <a:pt x="23" y="3"/>
                    </a:moveTo>
                    <a:lnTo>
                      <a:pt x="30" y="7"/>
                    </a:lnTo>
                    <a:lnTo>
                      <a:pt x="36" y="11"/>
                    </a:lnTo>
                    <a:lnTo>
                      <a:pt x="42" y="17"/>
                    </a:lnTo>
                    <a:lnTo>
                      <a:pt x="49" y="21"/>
                    </a:lnTo>
                    <a:lnTo>
                      <a:pt x="55" y="26"/>
                    </a:lnTo>
                    <a:lnTo>
                      <a:pt x="61" y="30"/>
                    </a:lnTo>
                    <a:lnTo>
                      <a:pt x="66" y="34"/>
                    </a:lnTo>
                    <a:lnTo>
                      <a:pt x="74" y="38"/>
                    </a:lnTo>
                    <a:lnTo>
                      <a:pt x="78" y="42"/>
                    </a:lnTo>
                    <a:lnTo>
                      <a:pt x="84" y="45"/>
                    </a:lnTo>
                    <a:lnTo>
                      <a:pt x="89" y="47"/>
                    </a:lnTo>
                    <a:lnTo>
                      <a:pt x="95" y="53"/>
                    </a:lnTo>
                    <a:lnTo>
                      <a:pt x="101" y="55"/>
                    </a:lnTo>
                    <a:lnTo>
                      <a:pt x="104" y="59"/>
                    </a:lnTo>
                    <a:lnTo>
                      <a:pt x="110" y="62"/>
                    </a:lnTo>
                    <a:lnTo>
                      <a:pt x="114" y="64"/>
                    </a:lnTo>
                    <a:lnTo>
                      <a:pt x="118" y="68"/>
                    </a:lnTo>
                    <a:lnTo>
                      <a:pt x="123" y="70"/>
                    </a:lnTo>
                    <a:lnTo>
                      <a:pt x="127" y="72"/>
                    </a:lnTo>
                    <a:lnTo>
                      <a:pt x="131" y="74"/>
                    </a:lnTo>
                    <a:lnTo>
                      <a:pt x="137" y="78"/>
                    </a:lnTo>
                    <a:lnTo>
                      <a:pt x="141" y="80"/>
                    </a:lnTo>
                    <a:lnTo>
                      <a:pt x="144" y="81"/>
                    </a:lnTo>
                    <a:lnTo>
                      <a:pt x="148" y="83"/>
                    </a:lnTo>
                    <a:lnTo>
                      <a:pt x="156" y="89"/>
                    </a:lnTo>
                    <a:lnTo>
                      <a:pt x="165" y="91"/>
                    </a:lnTo>
                    <a:lnTo>
                      <a:pt x="173" y="95"/>
                    </a:lnTo>
                    <a:lnTo>
                      <a:pt x="181" y="99"/>
                    </a:lnTo>
                    <a:lnTo>
                      <a:pt x="188" y="100"/>
                    </a:lnTo>
                    <a:lnTo>
                      <a:pt x="198" y="102"/>
                    </a:lnTo>
                    <a:lnTo>
                      <a:pt x="201" y="104"/>
                    </a:lnTo>
                    <a:lnTo>
                      <a:pt x="205" y="106"/>
                    </a:lnTo>
                    <a:lnTo>
                      <a:pt x="211" y="106"/>
                    </a:lnTo>
                    <a:lnTo>
                      <a:pt x="215" y="108"/>
                    </a:lnTo>
                    <a:lnTo>
                      <a:pt x="220" y="108"/>
                    </a:lnTo>
                    <a:lnTo>
                      <a:pt x="224" y="108"/>
                    </a:lnTo>
                    <a:lnTo>
                      <a:pt x="230" y="108"/>
                    </a:lnTo>
                    <a:lnTo>
                      <a:pt x="236" y="110"/>
                    </a:lnTo>
                    <a:lnTo>
                      <a:pt x="239" y="110"/>
                    </a:lnTo>
                    <a:lnTo>
                      <a:pt x="245" y="112"/>
                    </a:lnTo>
                    <a:lnTo>
                      <a:pt x="249" y="112"/>
                    </a:lnTo>
                    <a:lnTo>
                      <a:pt x="257" y="114"/>
                    </a:lnTo>
                    <a:lnTo>
                      <a:pt x="262" y="114"/>
                    </a:lnTo>
                    <a:lnTo>
                      <a:pt x="266" y="114"/>
                    </a:lnTo>
                    <a:lnTo>
                      <a:pt x="274" y="114"/>
                    </a:lnTo>
                    <a:lnTo>
                      <a:pt x="279" y="114"/>
                    </a:lnTo>
                    <a:lnTo>
                      <a:pt x="285" y="114"/>
                    </a:lnTo>
                    <a:lnTo>
                      <a:pt x="293" y="116"/>
                    </a:lnTo>
                    <a:lnTo>
                      <a:pt x="300" y="116"/>
                    </a:lnTo>
                    <a:lnTo>
                      <a:pt x="308" y="116"/>
                    </a:lnTo>
                    <a:lnTo>
                      <a:pt x="316" y="116"/>
                    </a:lnTo>
                    <a:lnTo>
                      <a:pt x="321" y="116"/>
                    </a:lnTo>
                    <a:lnTo>
                      <a:pt x="329" y="116"/>
                    </a:lnTo>
                    <a:lnTo>
                      <a:pt x="338" y="116"/>
                    </a:lnTo>
                    <a:lnTo>
                      <a:pt x="346" y="116"/>
                    </a:lnTo>
                    <a:lnTo>
                      <a:pt x="355" y="116"/>
                    </a:lnTo>
                    <a:lnTo>
                      <a:pt x="365" y="116"/>
                    </a:lnTo>
                    <a:lnTo>
                      <a:pt x="374" y="116"/>
                    </a:lnTo>
                    <a:lnTo>
                      <a:pt x="538" y="116"/>
                    </a:lnTo>
                    <a:lnTo>
                      <a:pt x="544" y="116"/>
                    </a:lnTo>
                    <a:lnTo>
                      <a:pt x="549" y="116"/>
                    </a:lnTo>
                    <a:lnTo>
                      <a:pt x="553" y="118"/>
                    </a:lnTo>
                    <a:lnTo>
                      <a:pt x="557" y="123"/>
                    </a:lnTo>
                    <a:lnTo>
                      <a:pt x="559" y="125"/>
                    </a:lnTo>
                    <a:lnTo>
                      <a:pt x="561" y="129"/>
                    </a:lnTo>
                    <a:lnTo>
                      <a:pt x="563" y="135"/>
                    </a:lnTo>
                    <a:lnTo>
                      <a:pt x="563" y="140"/>
                    </a:lnTo>
                    <a:lnTo>
                      <a:pt x="563" y="142"/>
                    </a:lnTo>
                    <a:lnTo>
                      <a:pt x="561" y="148"/>
                    </a:lnTo>
                    <a:lnTo>
                      <a:pt x="559" y="152"/>
                    </a:lnTo>
                    <a:lnTo>
                      <a:pt x="557" y="158"/>
                    </a:lnTo>
                    <a:lnTo>
                      <a:pt x="553" y="159"/>
                    </a:lnTo>
                    <a:lnTo>
                      <a:pt x="549" y="161"/>
                    </a:lnTo>
                    <a:lnTo>
                      <a:pt x="544" y="163"/>
                    </a:lnTo>
                    <a:lnTo>
                      <a:pt x="538" y="165"/>
                    </a:lnTo>
                    <a:lnTo>
                      <a:pt x="529" y="165"/>
                    </a:lnTo>
                    <a:lnTo>
                      <a:pt x="521" y="165"/>
                    </a:lnTo>
                    <a:lnTo>
                      <a:pt x="511" y="165"/>
                    </a:lnTo>
                    <a:lnTo>
                      <a:pt x="504" y="165"/>
                    </a:lnTo>
                    <a:lnTo>
                      <a:pt x="494" y="165"/>
                    </a:lnTo>
                    <a:lnTo>
                      <a:pt x="487" y="165"/>
                    </a:lnTo>
                    <a:lnTo>
                      <a:pt x="477" y="165"/>
                    </a:lnTo>
                    <a:lnTo>
                      <a:pt x="470" y="165"/>
                    </a:lnTo>
                    <a:lnTo>
                      <a:pt x="460" y="165"/>
                    </a:lnTo>
                    <a:lnTo>
                      <a:pt x="451" y="165"/>
                    </a:lnTo>
                    <a:lnTo>
                      <a:pt x="441" y="165"/>
                    </a:lnTo>
                    <a:lnTo>
                      <a:pt x="433" y="165"/>
                    </a:lnTo>
                    <a:lnTo>
                      <a:pt x="424" y="165"/>
                    </a:lnTo>
                    <a:lnTo>
                      <a:pt x="414" y="165"/>
                    </a:lnTo>
                    <a:lnTo>
                      <a:pt x="405" y="165"/>
                    </a:lnTo>
                    <a:lnTo>
                      <a:pt x="397" y="165"/>
                    </a:lnTo>
                    <a:lnTo>
                      <a:pt x="388" y="165"/>
                    </a:lnTo>
                    <a:lnTo>
                      <a:pt x="380" y="165"/>
                    </a:lnTo>
                    <a:lnTo>
                      <a:pt x="371" y="163"/>
                    </a:lnTo>
                    <a:lnTo>
                      <a:pt x="361" y="163"/>
                    </a:lnTo>
                    <a:lnTo>
                      <a:pt x="352" y="163"/>
                    </a:lnTo>
                    <a:lnTo>
                      <a:pt x="342" y="163"/>
                    </a:lnTo>
                    <a:lnTo>
                      <a:pt x="333" y="163"/>
                    </a:lnTo>
                    <a:lnTo>
                      <a:pt x="325" y="163"/>
                    </a:lnTo>
                    <a:lnTo>
                      <a:pt x="316" y="161"/>
                    </a:lnTo>
                    <a:lnTo>
                      <a:pt x="306" y="161"/>
                    </a:lnTo>
                    <a:lnTo>
                      <a:pt x="297" y="159"/>
                    </a:lnTo>
                    <a:lnTo>
                      <a:pt x="287" y="159"/>
                    </a:lnTo>
                    <a:lnTo>
                      <a:pt x="278" y="158"/>
                    </a:lnTo>
                    <a:lnTo>
                      <a:pt x="270" y="158"/>
                    </a:lnTo>
                    <a:lnTo>
                      <a:pt x="258" y="158"/>
                    </a:lnTo>
                    <a:lnTo>
                      <a:pt x="251" y="156"/>
                    </a:lnTo>
                    <a:lnTo>
                      <a:pt x="241" y="154"/>
                    </a:lnTo>
                    <a:lnTo>
                      <a:pt x="232" y="152"/>
                    </a:lnTo>
                    <a:lnTo>
                      <a:pt x="222" y="152"/>
                    </a:lnTo>
                    <a:lnTo>
                      <a:pt x="215" y="150"/>
                    </a:lnTo>
                    <a:lnTo>
                      <a:pt x="205" y="146"/>
                    </a:lnTo>
                    <a:lnTo>
                      <a:pt x="198" y="142"/>
                    </a:lnTo>
                    <a:lnTo>
                      <a:pt x="188" y="142"/>
                    </a:lnTo>
                    <a:lnTo>
                      <a:pt x="181" y="140"/>
                    </a:lnTo>
                    <a:lnTo>
                      <a:pt x="171" y="137"/>
                    </a:lnTo>
                    <a:lnTo>
                      <a:pt x="163" y="133"/>
                    </a:lnTo>
                    <a:lnTo>
                      <a:pt x="154" y="131"/>
                    </a:lnTo>
                    <a:lnTo>
                      <a:pt x="146" y="127"/>
                    </a:lnTo>
                    <a:lnTo>
                      <a:pt x="139" y="125"/>
                    </a:lnTo>
                    <a:lnTo>
                      <a:pt x="131" y="121"/>
                    </a:lnTo>
                    <a:lnTo>
                      <a:pt x="122" y="118"/>
                    </a:lnTo>
                    <a:lnTo>
                      <a:pt x="116" y="116"/>
                    </a:lnTo>
                    <a:lnTo>
                      <a:pt x="106" y="110"/>
                    </a:lnTo>
                    <a:lnTo>
                      <a:pt x="99" y="106"/>
                    </a:lnTo>
                    <a:lnTo>
                      <a:pt x="91" y="100"/>
                    </a:lnTo>
                    <a:lnTo>
                      <a:pt x="84" y="97"/>
                    </a:lnTo>
                    <a:lnTo>
                      <a:pt x="76" y="91"/>
                    </a:lnTo>
                    <a:lnTo>
                      <a:pt x="68" y="85"/>
                    </a:lnTo>
                    <a:lnTo>
                      <a:pt x="63" y="81"/>
                    </a:lnTo>
                    <a:lnTo>
                      <a:pt x="55" y="74"/>
                    </a:lnTo>
                    <a:lnTo>
                      <a:pt x="49" y="68"/>
                    </a:lnTo>
                    <a:lnTo>
                      <a:pt x="40" y="62"/>
                    </a:lnTo>
                    <a:lnTo>
                      <a:pt x="34" y="55"/>
                    </a:lnTo>
                    <a:lnTo>
                      <a:pt x="28" y="49"/>
                    </a:lnTo>
                    <a:lnTo>
                      <a:pt x="23" y="43"/>
                    </a:lnTo>
                    <a:lnTo>
                      <a:pt x="15" y="36"/>
                    </a:lnTo>
                    <a:lnTo>
                      <a:pt x="9" y="30"/>
                    </a:lnTo>
                    <a:lnTo>
                      <a:pt x="6" y="21"/>
                    </a:lnTo>
                    <a:lnTo>
                      <a:pt x="2" y="15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4" y="3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17" y="2"/>
                    </a:lnTo>
                    <a:lnTo>
                      <a:pt x="23" y="3"/>
                    </a:ln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5" name="Freeform 119"/>
              <p:cNvSpPr>
                <a:spLocks/>
              </p:cNvSpPr>
              <p:nvPr/>
            </p:nvSpPr>
            <p:spPr bwMode="auto">
              <a:xfrm>
                <a:off x="3821" y="2143"/>
                <a:ext cx="316" cy="65"/>
              </a:xfrm>
              <a:custGeom>
                <a:avLst/>
                <a:gdLst/>
                <a:ahLst/>
                <a:cxnLst>
                  <a:cxn ang="0">
                    <a:pos x="23" y="94"/>
                  </a:cxn>
                  <a:cxn ang="0">
                    <a:pos x="48" y="76"/>
                  </a:cxn>
                  <a:cxn ang="0">
                    <a:pos x="71" y="63"/>
                  </a:cxn>
                  <a:cxn ang="0">
                    <a:pos x="95" y="50"/>
                  </a:cxn>
                  <a:cxn ang="0">
                    <a:pos x="118" y="38"/>
                  </a:cxn>
                  <a:cxn ang="0">
                    <a:pos x="143" y="29"/>
                  </a:cxn>
                  <a:cxn ang="0">
                    <a:pos x="168" y="21"/>
                  </a:cxn>
                  <a:cxn ang="0">
                    <a:pos x="192" y="16"/>
                  </a:cxn>
                  <a:cxn ang="0">
                    <a:pos x="217" y="10"/>
                  </a:cxn>
                  <a:cxn ang="0">
                    <a:pos x="242" y="6"/>
                  </a:cxn>
                  <a:cxn ang="0">
                    <a:pos x="267" y="2"/>
                  </a:cxn>
                  <a:cxn ang="0">
                    <a:pos x="293" y="2"/>
                  </a:cxn>
                  <a:cxn ang="0">
                    <a:pos x="320" y="0"/>
                  </a:cxn>
                  <a:cxn ang="0">
                    <a:pos x="348" y="2"/>
                  </a:cxn>
                  <a:cxn ang="0">
                    <a:pos x="379" y="4"/>
                  </a:cxn>
                  <a:cxn ang="0">
                    <a:pos x="407" y="8"/>
                  </a:cxn>
                  <a:cxn ang="0">
                    <a:pos x="440" y="12"/>
                  </a:cxn>
                  <a:cxn ang="0">
                    <a:pos x="464" y="16"/>
                  </a:cxn>
                  <a:cxn ang="0">
                    <a:pos x="491" y="23"/>
                  </a:cxn>
                  <a:cxn ang="0">
                    <a:pos x="516" y="31"/>
                  </a:cxn>
                  <a:cxn ang="0">
                    <a:pos x="539" y="38"/>
                  </a:cxn>
                  <a:cxn ang="0">
                    <a:pos x="563" y="48"/>
                  </a:cxn>
                  <a:cxn ang="0">
                    <a:pos x="590" y="57"/>
                  </a:cxn>
                  <a:cxn ang="0">
                    <a:pos x="618" y="69"/>
                  </a:cxn>
                  <a:cxn ang="0">
                    <a:pos x="634" y="82"/>
                  </a:cxn>
                  <a:cxn ang="0">
                    <a:pos x="622" y="97"/>
                  </a:cxn>
                  <a:cxn ang="0">
                    <a:pos x="594" y="88"/>
                  </a:cxn>
                  <a:cxn ang="0">
                    <a:pos x="569" y="80"/>
                  </a:cxn>
                  <a:cxn ang="0">
                    <a:pos x="542" y="75"/>
                  </a:cxn>
                  <a:cxn ang="0">
                    <a:pos x="520" y="69"/>
                  </a:cxn>
                  <a:cxn ang="0">
                    <a:pos x="497" y="67"/>
                  </a:cxn>
                  <a:cxn ang="0">
                    <a:pos x="472" y="63"/>
                  </a:cxn>
                  <a:cxn ang="0">
                    <a:pos x="447" y="61"/>
                  </a:cxn>
                  <a:cxn ang="0">
                    <a:pos x="419" y="59"/>
                  </a:cxn>
                  <a:cxn ang="0">
                    <a:pos x="388" y="56"/>
                  </a:cxn>
                  <a:cxn ang="0">
                    <a:pos x="360" y="52"/>
                  </a:cxn>
                  <a:cxn ang="0">
                    <a:pos x="335" y="50"/>
                  </a:cxn>
                  <a:cxn ang="0">
                    <a:pos x="308" y="50"/>
                  </a:cxn>
                  <a:cxn ang="0">
                    <a:pos x="282" y="48"/>
                  </a:cxn>
                  <a:cxn ang="0">
                    <a:pos x="257" y="48"/>
                  </a:cxn>
                  <a:cxn ang="0">
                    <a:pos x="232" y="48"/>
                  </a:cxn>
                  <a:cxn ang="0">
                    <a:pos x="210" y="50"/>
                  </a:cxn>
                  <a:cxn ang="0">
                    <a:pos x="187" y="54"/>
                  </a:cxn>
                  <a:cxn ang="0">
                    <a:pos x="162" y="59"/>
                  </a:cxn>
                  <a:cxn ang="0">
                    <a:pos x="139" y="65"/>
                  </a:cxn>
                  <a:cxn ang="0">
                    <a:pos x="116" y="75"/>
                  </a:cxn>
                  <a:cxn ang="0">
                    <a:pos x="94" y="82"/>
                  </a:cxn>
                  <a:cxn ang="0">
                    <a:pos x="73" y="94"/>
                  </a:cxn>
                  <a:cxn ang="0">
                    <a:pos x="48" y="107"/>
                  </a:cxn>
                  <a:cxn ang="0">
                    <a:pos x="25" y="124"/>
                  </a:cxn>
                  <a:cxn ang="0">
                    <a:pos x="6" y="130"/>
                  </a:cxn>
                  <a:cxn ang="0">
                    <a:pos x="2" y="111"/>
                  </a:cxn>
                </a:cxnLst>
                <a:rect l="0" t="0" r="r" b="b"/>
                <a:pathLst>
                  <a:path w="634" h="130">
                    <a:moveTo>
                      <a:pt x="6" y="109"/>
                    </a:moveTo>
                    <a:lnTo>
                      <a:pt x="12" y="103"/>
                    </a:lnTo>
                    <a:lnTo>
                      <a:pt x="17" y="99"/>
                    </a:lnTo>
                    <a:lnTo>
                      <a:pt x="23" y="94"/>
                    </a:lnTo>
                    <a:lnTo>
                      <a:pt x="31" y="90"/>
                    </a:lnTo>
                    <a:lnTo>
                      <a:pt x="35" y="86"/>
                    </a:lnTo>
                    <a:lnTo>
                      <a:pt x="40" y="82"/>
                    </a:lnTo>
                    <a:lnTo>
                      <a:pt x="48" y="76"/>
                    </a:lnTo>
                    <a:lnTo>
                      <a:pt x="54" y="75"/>
                    </a:lnTo>
                    <a:lnTo>
                      <a:pt x="59" y="69"/>
                    </a:lnTo>
                    <a:lnTo>
                      <a:pt x="65" y="67"/>
                    </a:lnTo>
                    <a:lnTo>
                      <a:pt x="71" y="63"/>
                    </a:lnTo>
                    <a:lnTo>
                      <a:pt x="78" y="59"/>
                    </a:lnTo>
                    <a:lnTo>
                      <a:pt x="82" y="57"/>
                    </a:lnTo>
                    <a:lnTo>
                      <a:pt x="90" y="54"/>
                    </a:lnTo>
                    <a:lnTo>
                      <a:pt x="95" y="50"/>
                    </a:lnTo>
                    <a:lnTo>
                      <a:pt x="101" y="48"/>
                    </a:lnTo>
                    <a:lnTo>
                      <a:pt x="109" y="44"/>
                    </a:lnTo>
                    <a:lnTo>
                      <a:pt x="114" y="42"/>
                    </a:lnTo>
                    <a:lnTo>
                      <a:pt x="118" y="38"/>
                    </a:lnTo>
                    <a:lnTo>
                      <a:pt x="126" y="37"/>
                    </a:lnTo>
                    <a:lnTo>
                      <a:pt x="130" y="33"/>
                    </a:lnTo>
                    <a:lnTo>
                      <a:pt x="137" y="33"/>
                    </a:lnTo>
                    <a:lnTo>
                      <a:pt x="143" y="29"/>
                    </a:lnTo>
                    <a:lnTo>
                      <a:pt x="149" y="27"/>
                    </a:lnTo>
                    <a:lnTo>
                      <a:pt x="154" y="25"/>
                    </a:lnTo>
                    <a:lnTo>
                      <a:pt x="160" y="23"/>
                    </a:lnTo>
                    <a:lnTo>
                      <a:pt x="168" y="21"/>
                    </a:lnTo>
                    <a:lnTo>
                      <a:pt x="173" y="19"/>
                    </a:lnTo>
                    <a:lnTo>
                      <a:pt x="179" y="18"/>
                    </a:lnTo>
                    <a:lnTo>
                      <a:pt x="187" y="16"/>
                    </a:lnTo>
                    <a:lnTo>
                      <a:pt x="192" y="16"/>
                    </a:lnTo>
                    <a:lnTo>
                      <a:pt x="198" y="16"/>
                    </a:lnTo>
                    <a:lnTo>
                      <a:pt x="204" y="12"/>
                    </a:lnTo>
                    <a:lnTo>
                      <a:pt x="211" y="12"/>
                    </a:lnTo>
                    <a:lnTo>
                      <a:pt x="217" y="10"/>
                    </a:lnTo>
                    <a:lnTo>
                      <a:pt x="223" y="8"/>
                    </a:lnTo>
                    <a:lnTo>
                      <a:pt x="230" y="8"/>
                    </a:lnTo>
                    <a:lnTo>
                      <a:pt x="236" y="8"/>
                    </a:lnTo>
                    <a:lnTo>
                      <a:pt x="242" y="6"/>
                    </a:lnTo>
                    <a:lnTo>
                      <a:pt x="248" y="6"/>
                    </a:lnTo>
                    <a:lnTo>
                      <a:pt x="255" y="4"/>
                    </a:lnTo>
                    <a:lnTo>
                      <a:pt x="261" y="4"/>
                    </a:lnTo>
                    <a:lnTo>
                      <a:pt x="267" y="2"/>
                    </a:lnTo>
                    <a:lnTo>
                      <a:pt x="274" y="2"/>
                    </a:lnTo>
                    <a:lnTo>
                      <a:pt x="280" y="2"/>
                    </a:lnTo>
                    <a:lnTo>
                      <a:pt x="288" y="2"/>
                    </a:lnTo>
                    <a:lnTo>
                      <a:pt x="293" y="2"/>
                    </a:lnTo>
                    <a:lnTo>
                      <a:pt x="301" y="2"/>
                    </a:lnTo>
                    <a:lnTo>
                      <a:pt x="308" y="0"/>
                    </a:lnTo>
                    <a:lnTo>
                      <a:pt x="314" y="0"/>
                    </a:lnTo>
                    <a:lnTo>
                      <a:pt x="320" y="0"/>
                    </a:lnTo>
                    <a:lnTo>
                      <a:pt x="327" y="0"/>
                    </a:lnTo>
                    <a:lnTo>
                      <a:pt x="335" y="0"/>
                    </a:lnTo>
                    <a:lnTo>
                      <a:pt x="343" y="2"/>
                    </a:lnTo>
                    <a:lnTo>
                      <a:pt x="348" y="2"/>
                    </a:lnTo>
                    <a:lnTo>
                      <a:pt x="356" y="2"/>
                    </a:lnTo>
                    <a:lnTo>
                      <a:pt x="364" y="2"/>
                    </a:lnTo>
                    <a:lnTo>
                      <a:pt x="369" y="4"/>
                    </a:lnTo>
                    <a:lnTo>
                      <a:pt x="379" y="4"/>
                    </a:lnTo>
                    <a:lnTo>
                      <a:pt x="386" y="6"/>
                    </a:lnTo>
                    <a:lnTo>
                      <a:pt x="392" y="6"/>
                    </a:lnTo>
                    <a:lnTo>
                      <a:pt x="400" y="8"/>
                    </a:lnTo>
                    <a:lnTo>
                      <a:pt x="407" y="8"/>
                    </a:lnTo>
                    <a:lnTo>
                      <a:pt x="417" y="8"/>
                    </a:lnTo>
                    <a:lnTo>
                      <a:pt x="423" y="8"/>
                    </a:lnTo>
                    <a:lnTo>
                      <a:pt x="430" y="10"/>
                    </a:lnTo>
                    <a:lnTo>
                      <a:pt x="440" y="12"/>
                    </a:lnTo>
                    <a:lnTo>
                      <a:pt x="445" y="14"/>
                    </a:lnTo>
                    <a:lnTo>
                      <a:pt x="451" y="14"/>
                    </a:lnTo>
                    <a:lnTo>
                      <a:pt x="459" y="16"/>
                    </a:lnTo>
                    <a:lnTo>
                      <a:pt x="464" y="16"/>
                    </a:lnTo>
                    <a:lnTo>
                      <a:pt x="472" y="18"/>
                    </a:lnTo>
                    <a:lnTo>
                      <a:pt x="478" y="19"/>
                    </a:lnTo>
                    <a:lnTo>
                      <a:pt x="483" y="21"/>
                    </a:lnTo>
                    <a:lnTo>
                      <a:pt x="491" y="23"/>
                    </a:lnTo>
                    <a:lnTo>
                      <a:pt x="499" y="25"/>
                    </a:lnTo>
                    <a:lnTo>
                      <a:pt x="502" y="25"/>
                    </a:lnTo>
                    <a:lnTo>
                      <a:pt x="508" y="27"/>
                    </a:lnTo>
                    <a:lnTo>
                      <a:pt x="516" y="31"/>
                    </a:lnTo>
                    <a:lnTo>
                      <a:pt x="521" y="33"/>
                    </a:lnTo>
                    <a:lnTo>
                      <a:pt x="527" y="33"/>
                    </a:lnTo>
                    <a:lnTo>
                      <a:pt x="535" y="35"/>
                    </a:lnTo>
                    <a:lnTo>
                      <a:pt x="539" y="38"/>
                    </a:lnTo>
                    <a:lnTo>
                      <a:pt x="544" y="40"/>
                    </a:lnTo>
                    <a:lnTo>
                      <a:pt x="552" y="42"/>
                    </a:lnTo>
                    <a:lnTo>
                      <a:pt x="558" y="44"/>
                    </a:lnTo>
                    <a:lnTo>
                      <a:pt x="563" y="48"/>
                    </a:lnTo>
                    <a:lnTo>
                      <a:pt x="569" y="50"/>
                    </a:lnTo>
                    <a:lnTo>
                      <a:pt x="577" y="52"/>
                    </a:lnTo>
                    <a:lnTo>
                      <a:pt x="582" y="54"/>
                    </a:lnTo>
                    <a:lnTo>
                      <a:pt x="590" y="57"/>
                    </a:lnTo>
                    <a:lnTo>
                      <a:pt x="596" y="59"/>
                    </a:lnTo>
                    <a:lnTo>
                      <a:pt x="603" y="61"/>
                    </a:lnTo>
                    <a:lnTo>
                      <a:pt x="611" y="65"/>
                    </a:lnTo>
                    <a:lnTo>
                      <a:pt x="618" y="69"/>
                    </a:lnTo>
                    <a:lnTo>
                      <a:pt x="626" y="71"/>
                    </a:lnTo>
                    <a:lnTo>
                      <a:pt x="630" y="73"/>
                    </a:lnTo>
                    <a:lnTo>
                      <a:pt x="634" y="76"/>
                    </a:lnTo>
                    <a:lnTo>
                      <a:pt x="634" y="82"/>
                    </a:lnTo>
                    <a:lnTo>
                      <a:pt x="634" y="88"/>
                    </a:lnTo>
                    <a:lnTo>
                      <a:pt x="630" y="92"/>
                    </a:lnTo>
                    <a:lnTo>
                      <a:pt x="626" y="95"/>
                    </a:lnTo>
                    <a:lnTo>
                      <a:pt x="622" y="97"/>
                    </a:lnTo>
                    <a:lnTo>
                      <a:pt x="615" y="95"/>
                    </a:lnTo>
                    <a:lnTo>
                      <a:pt x="607" y="94"/>
                    </a:lnTo>
                    <a:lnTo>
                      <a:pt x="601" y="92"/>
                    </a:lnTo>
                    <a:lnTo>
                      <a:pt x="594" y="88"/>
                    </a:lnTo>
                    <a:lnTo>
                      <a:pt x="586" y="86"/>
                    </a:lnTo>
                    <a:lnTo>
                      <a:pt x="580" y="84"/>
                    </a:lnTo>
                    <a:lnTo>
                      <a:pt x="575" y="82"/>
                    </a:lnTo>
                    <a:lnTo>
                      <a:pt x="569" y="80"/>
                    </a:lnTo>
                    <a:lnTo>
                      <a:pt x="561" y="78"/>
                    </a:lnTo>
                    <a:lnTo>
                      <a:pt x="556" y="76"/>
                    </a:lnTo>
                    <a:lnTo>
                      <a:pt x="550" y="76"/>
                    </a:lnTo>
                    <a:lnTo>
                      <a:pt x="542" y="75"/>
                    </a:lnTo>
                    <a:lnTo>
                      <a:pt x="537" y="75"/>
                    </a:lnTo>
                    <a:lnTo>
                      <a:pt x="531" y="73"/>
                    </a:lnTo>
                    <a:lnTo>
                      <a:pt x="525" y="71"/>
                    </a:lnTo>
                    <a:lnTo>
                      <a:pt x="520" y="69"/>
                    </a:lnTo>
                    <a:lnTo>
                      <a:pt x="514" y="69"/>
                    </a:lnTo>
                    <a:lnTo>
                      <a:pt x="508" y="69"/>
                    </a:lnTo>
                    <a:lnTo>
                      <a:pt x="500" y="69"/>
                    </a:lnTo>
                    <a:lnTo>
                      <a:pt x="497" y="67"/>
                    </a:lnTo>
                    <a:lnTo>
                      <a:pt x="491" y="67"/>
                    </a:lnTo>
                    <a:lnTo>
                      <a:pt x="483" y="65"/>
                    </a:lnTo>
                    <a:lnTo>
                      <a:pt x="478" y="65"/>
                    </a:lnTo>
                    <a:lnTo>
                      <a:pt x="472" y="63"/>
                    </a:lnTo>
                    <a:lnTo>
                      <a:pt x="466" y="63"/>
                    </a:lnTo>
                    <a:lnTo>
                      <a:pt x="459" y="63"/>
                    </a:lnTo>
                    <a:lnTo>
                      <a:pt x="453" y="61"/>
                    </a:lnTo>
                    <a:lnTo>
                      <a:pt x="447" y="61"/>
                    </a:lnTo>
                    <a:lnTo>
                      <a:pt x="440" y="59"/>
                    </a:lnTo>
                    <a:lnTo>
                      <a:pt x="432" y="59"/>
                    </a:lnTo>
                    <a:lnTo>
                      <a:pt x="424" y="59"/>
                    </a:lnTo>
                    <a:lnTo>
                      <a:pt x="419" y="59"/>
                    </a:lnTo>
                    <a:lnTo>
                      <a:pt x="411" y="59"/>
                    </a:lnTo>
                    <a:lnTo>
                      <a:pt x="404" y="57"/>
                    </a:lnTo>
                    <a:lnTo>
                      <a:pt x="396" y="56"/>
                    </a:lnTo>
                    <a:lnTo>
                      <a:pt x="388" y="56"/>
                    </a:lnTo>
                    <a:lnTo>
                      <a:pt x="383" y="54"/>
                    </a:lnTo>
                    <a:lnTo>
                      <a:pt x="375" y="54"/>
                    </a:lnTo>
                    <a:lnTo>
                      <a:pt x="369" y="52"/>
                    </a:lnTo>
                    <a:lnTo>
                      <a:pt x="360" y="52"/>
                    </a:lnTo>
                    <a:lnTo>
                      <a:pt x="354" y="52"/>
                    </a:lnTo>
                    <a:lnTo>
                      <a:pt x="346" y="50"/>
                    </a:lnTo>
                    <a:lnTo>
                      <a:pt x="341" y="50"/>
                    </a:lnTo>
                    <a:lnTo>
                      <a:pt x="335" y="50"/>
                    </a:lnTo>
                    <a:lnTo>
                      <a:pt x="327" y="50"/>
                    </a:lnTo>
                    <a:lnTo>
                      <a:pt x="320" y="50"/>
                    </a:lnTo>
                    <a:lnTo>
                      <a:pt x="314" y="50"/>
                    </a:lnTo>
                    <a:lnTo>
                      <a:pt x="308" y="50"/>
                    </a:lnTo>
                    <a:lnTo>
                      <a:pt x="301" y="50"/>
                    </a:lnTo>
                    <a:lnTo>
                      <a:pt x="295" y="48"/>
                    </a:lnTo>
                    <a:lnTo>
                      <a:pt x="289" y="48"/>
                    </a:lnTo>
                    <a:lnTo>
                      <a:pt x="282" y="48"/>
                    </a:lnTo>
                    <a:lnTo>
                      <a:pt x="276" y="48"/>
                    </a:lnTo>
                    <a:lnTo>
                      <a:pt x="270" y="48"/>
                    </a:lnTo>
                    <a:lnTo>
                      <a:pt x="265" y="48"/>
                    </a:lnTo>
                    <a:lnTo>
                      <a:pt x="257" y="48"/>
                    </a:lnTo>
                    <a:lnTo>
                      <a:pt x="251" y="48"/>
                    </a:lnTo>
                    <a:lnTo>
                      <a:pt x="246" y="48"/>
                    </a:lnTo>
                    <a:lnTo>
                      <a:pt x="238" y="48"/>
                    </a:lnTo>
                    <a:lnTo>
                      <a:pt x="232" y="48"/>
                    </a:lnTo>
                    <a:lnTo>
                      <a:pt x="229" y="50"/>
                    </a:lnTo>
                    <a:lnTo>
                      <a:pt x="221" y="50"/>
                    </a:lnTo>
                    <a:lnTo>
                      <a:pt x="215" y="50"/>
                    </a:lnTo>
                    <a:lnTo>
                      <a:pt x="210" y="50"/>
                    </a:lnTo>
                    <a:lnTo>
                      <a:pt x="204" y="52"/>
                    </a:lnTo>
                    <a:lnTo>
                      <a:pt x="196" y="52"/>
                    </a:lnTo>
                    <a:lnTo>
                      <a:pt x="192" y="52"/>
                    </a:lnTo>
                    <a:lnTo>
                      <a:pt x="187" y="54"/>
                    </a:lnTo>
                    <a:lnTo>
                      <a:pt x="179" y="56"/>
                    </a:lnTo>
                    <a:lnTo>
                      <a:pt x="173" y="56"/>
                    </a:lnTo>
                    <a:lnTo>
                      <a:pt x="170" y="57"/>
                    </a:lnTo>
                    <a:lnTo>
                      <a:pt x="162" y="59"/>
                    </a:lnTo>
                    <a:lnTo>
                      <a:pt x="156" y="59"/>
                    </a:lnTo>
                    <a:lnTo>
                      <a:pt x="152" y="61"/>
                    </a:lnTo>
                    <a:lnTo>
                      <a:pt x="145" y="63"/>
                    </a:lnTo>
                    <a:lnTo>
                      <a:pt x="139" y="65"/>
                    </a:lnTo>
                    <a:lnTo>
                      <a:pt x="135" y="67"/>
                    </a:lnTo>
                    <a:lnTo>
                      <a:pt x="128" y="69"/>
                    </a:lnTo>
                    <a:lnTo>
                      <a:pt x="124" y="71"/>
                    </a:lnTo>
                    <a:lnTo>
                      <a:pt x="116" y="75"/>
                    </a:lnTo>
                    <a:lnTo>
                      <a:pt x="111" y="76"/>
                    </a:lnTo>
                    <a:lnTo>
                      <a:pt x="107" y="76"/>
                    </a:lnTo>
                    <a:lnTo>
                      <a:pt x="99" y="80"/>
                    </a:lnTo>
                    <a:lnTo>
                      <a:pt x="94" y="82"/>
                    </a:lnTo>
                    <a:lnTo>
                      <a:pt x="90" y="86"/>
                    </a:lnTo>
                    <a:lnTo>
                      <a:pt x="82" y="88"/>
                    </a:lnTo>
                    <a:lnTo>
                      <a:pt x="76" y="90"/>
                    </a:lnTo>
                    <a:lnTo>
                      <a:pt x="73" y="94"/>
                    </a:lnTo>
                    <a:lnTo>
                      <a:pt x="65" y="97"/>
                    </a:lnTo>
                    <a:lnTo>
                      <a:pt x="59" y="101"/>
                    </a:lnTo>
                    <a:lnTo>
                      <a:pt x="55" y="103"/>
                    </a:lnTo>
                    <a:lnTo>
                      <a:pt x="48" y="107"/>
                    </a:lnTo>
                    <a:lnTo>
                      <a:pt x="44" y="111"/>
                    </a:lnTo>
                    <a:lnTo>
                      <a:pt x="38" y="114"/>
                    </a:lnTo>
                    <a:lnTo>
                      <a:pt x="31" y="120"/>
                    </a:lnTo>
                    <a:lnTo>
                      <a:pt x="25" y="124"/>
                    </a:lnTo>
                    <a:lnTo>
                      <a:pt x="21" y="130"/>
                    </a:lnTo>
                    <a:lnTo>
                      <a:pt x="16" y="130"/>
                    </a:lnTo>
                    <a:lnTo>
                      <a:pt x="12" y="130"/>
                    </a:lnTo>
                    <a:lnTo>
                      <a:pt x="6" y="130"/>
                    </a:lnTo>
                    <a:lnTo>
                      <a:pt x="4" y="126"/>
                    </a:lnTo>
                    <a:lnTo>
                      <a:pt x="0" y="120"/>
                    </a:lnTo>
                    <a:lnTo>
                      <a:pt x="0" y="116"/>
                    </a:lnTo>
                    <a:lnTo>
                      <a:pt x="2" y="111"/>
                    </a:lnTo>
                    <a:lnTo>
                      <a:pt x="6" y="109"/>
                    </a:lnTo>
                    <a:lnTo>
                      <a:pt x="6" y="1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6" name="Freeform 120"/>
              <p:cNvSpPr>
                <a:spLocks/>
              </p:cNvSpPr>
              <p:nvPr/>
            </p:nvSpPr>
            <p:spPr bwMode="auto">
              <a:xfrm>
                <a:off x="3737" y="2160"/>
                <a:ext cx="70" cy="164"/>
              </a:xfrm>
              <a:custGeom>
                <a:avLst/>
                <a:gdLst/>
                <a:ahLst/>
                <a:cxnLst>
                  <a:cxn ang="0">
                    <a:pos x="72" y="32"/>
                  </a:cxn>
                  <a:cxn ang="0">
                    <a:pos x="67" y="43"/>
                  </a:cxn>
                  <a:cxn ang="0">
                    <a:pos x="67" y="53"/>
                  </a:cxn>
                  <a:cxn ang="0">
                    <a:pos x="63" y="66"/>
                  </a:cxn>
                  <a:cxn ang="0">
                    <a:pos x="59" y="81"/>
                  </a:cxn>
                  <a:cxn ang="0">
                    <a:pos x="59" y="98"/>
                  </a:cxn>
                  <a:cxn ang="0">
                    <a:pos x="59" y="114"/>
                  </a:cxn>
                  <a:cxn ang="0">
                    <a:pos x="59" y="129"/>
                  </a:cxn>
                  <a:cxn ang="0">
                    <a:pos x="63" y="144"/>
                  </a:cxn>
                  <a:cxn ang="0">
                    <a:pos x="67" y="159"/>
                  </a:cxn>
                  <a:cxn ang="0">
                    <a:pos x="72" y="173"/>
                  </a:cxn>
                  <a:cxn ang="0">
                    <a:pos x="76" y="188"/>
                  </a:cxn>
                  <a:cxn ang="0">
                    <a:pos x="84" y="201"/>
                  </a:cxn>
                  <a:cxn ang="0">
                    <a:pos x="93" y="216"/>
                  </a:cxn>
                  <a:cxn ang="0">
                    <a:pos x="103" y="232"/>
                  </a:cxn>
                  <a:cxn ang="0">
                    <a:pos x="112" y="245"/>
                  </a:cxn>
                  <a:cxn ang="0">
                    <a:pos x="124" y="260"/>
                  </a:cxn>
                  <a:cxn ang="0">
                    <a:pos x="135" y="275"/>
                  </a:cxn>
                  <a:cxn ang="0">
                    <a:pos x="139" y="287"/>
                  </a:cxn>
                  <a:cxn ang="0">
                    <a:pos x="139" y="302"/>
                  </a:cxn>
                  <a:cxn ang="0">
                    <a:pos x="133" y="311"/>
                  </a:cxn>
                  <a:cxn ang="0">
                    <a:pos x="126" y="319"/>
                  </a:cxn>
                  <a:cxn ang="0">
                    <a:pos x="112" y="325"/>
                  </a:cxn>
                  <a:cxn ang="0">
                    <a:pos x="101" y="327"/>
                  </a:cxn>
                  <a:cxn ang="0">
                    <a:pos x="87" y="321"/>
                  </a:cxn>
                  <a:cxn ang="0">
                    <a:pos x="76" y="311"/>
                  </a:cxn>
                  <a:cxn ang="0">
                    <a:pos x="68" y="304"/>
                  </a:cxn>
                  <a:cxn ang="0">
                    <a:pos x="57" y="294"/>
                  </a:cxn>
                  <a:cxn ang="0">
                    <a:pos x="48" y="281"/>
                  </a:cxn>
                  <a:cxn ang="0">
                    <a:pos x="40" y="272"/>
                  </a:cxn>
                  <a:cxn ang="0">
                    <a:pos x="34" y="264"/>
                  </a:cxn>
                  <a:cxn ang="0">
                    <a:pos x="30" y="254"/>
                  </a:cxn>
                  <a:cxn ang="0">
                    <a:pos x="23" y="245"/>
                  </a:cxn>
                  <a:cxn ang="0">
                    <a:pos x="19" y="235"/>
                  </a:cxn>
                  <a:cxn ang="0">
                    <a:pos x="15" y="224"/>
                  </a:cxn>
                  <a:cxn ang="0">
                    <a:pos x="11" y="216"/>
                  </a:cxn>
                  <a:cxn ang="0">
                    <a:pos x="8" y="207"/>
                  </a:cxn>
                  <a:cxn ang="0">
                    <a:pos x="6" y="195"/>
                  </a:cxn>
                  <a:cxn ang="0">
                    <a:pos x="4" y="186"/>
                  </a:cxn>
                  <a:cxn ang="0">
                    <a:pos x="4" y="175"/>
                  </a:cxn>
                  <a:cxn ang="0">
                    <a:pos x="2" y="165"/>
                  </a:cxn>
                  <a:cxn ang="0">
                    <a:pos x="2" y="156"/>
                  </a:cxn>
                  <a:cxn ang="0">
                    <a:pos x="0" y="144"/>
                  </a:cxn>
                  <a:cxn ang="0">
                    <a:pos x="2" y="133"/>
                  </a:cxn>
                  <a:cxn ang="0">
                    <a:pos x="2" y="123"/>
                  </a:cxn>
                  <a:cxn ang="0">
                    <a:pos x="4" y="112"/>
                  </a:cxn>
                  <a:cxn ang="0">
                    <a:pos x="6" y="102"/>
                  </a:cxn>
                  <a:cxn ang="0">
                    <a:pos x="8" y="91"/>
                  </a:cxn>
                  <a:cxn ang="0">
                    <a:pos x="11" y="81"/>
                  </a:cxn>
                  <a:cxn ang="0">
                    <a:pos x="15" y="70"/>
                  </a:cxn>
                  <a:cxn ang="0">
                    <a:pos x="17" y="59"/>
                  </a:cxn>
                  <a:cxn ang="0">
                    <a:pos x="23" y="51"/>
                  </a:cxn>
                  <a:cxn ang="0">
                    <a:pos x="29" y="41"/>
                  </a:cxn>
                  <a:cxn ang="0">
                    <a:pos x="32" y="32"/>
                  </a:cxn>
                  <a:cxn ang="0">
                    <a:pos x="40" y="22"/>
                  </a:cxn>
                  <a:cxn ang="0">
                    <a:pos x="46" y="13"/>
                  </a:cxn>
                  <a:cxn ang="0">
                    <a:pos x="55" y="3"/>
                  </a:cxn>
                  <a:cxn ang="0">
                    <a:pos x="67" y="0"/>
                  </a:cxn>
                  <a:cxn ang="0">
                    <a:pos x="76" y="5"/>
                  </a:cxn>
                  <a:cxn ang="0">
                    <a:pos x="78" y="15"/>
                  </a:cxn>
                  <a:cxn ang="0">
                    <a:pos x="76" y="24"/>
                  </a:cxn>
                </a:cxnLst>
                <a:rect l="0" t="0" r="r" b="b"/>
                <a:pathLst>
                  <a:path w="141" h="327">
                    <a:moveTo>
                      <a:pt x="76" y="24"/>
                    </a:moveTo>
                    <a:lnTo>
                      <a:pt x="72" y="32"/>
                    </a:lnTo>
                    <a:lnTo>
                      <a:pt x="68" y="41"/>
                    </a:lnTo>
                    <a:lnTo>
                      <a:pt x="67" y="43"/>
                    </a:lnTo>
                    <a:lnTo>
                      <a:pt x="67" y="49"/>
                    </a:lnTo>
                    <a:lnTo>
                      <a:pt x="67" y="53"/>
                    </a:lnTo>
                    <a:lnTo>
                      <a:pt x="65" y="59"/>
                    </a:lnTo>
                    <a:lnTo>
                      <a:pt x="63" y="66"/>
                    </a:lnTo>
                    <a:lnTo>
                      <a:pt x="61" y="74"/>
                    </a:lnTo>
                    <a:lnTo>
                      <a:pt x="59" y="81"/>
                    </a:lnTo>
                    <a:lnTo>
                      <a:pt x="59" y="91"/>
                    </a:lnTo>
                    <a:lnTo>
                      <a:pt x="59" y="98"/>
                    </a:lnTo>
                    <a:lnTo>
                      <a:pt x="59" y="106"/>
                    </a:lnTo>
                    <a:lnTo>
                      <a:pt x="59" y="114"/>
                    </a:lnTo>
                    <a:lnTo>
                      <a:pt x="59" y="121"/>
                    </a:lnTo>
                    <a:lnTo>
                      <a:pt x="59" y="129"/>
                    </a:lnTo>
                    <a:lnTo>
                      <a:pt x="61" y="137"/>
                    </a:lnTo>
                    <a:lnTo>
                      <a:pt x="63" y="144"/>
                    </a:lnTo>
                    <a:lnTo>
                      <a:pt x="67" y="152"/>
                    </a:lnTo>
                    <a:lnTo>
                      <a:pt x="67" y="159"/>
                    </a:lnTo>
                    <a:lnTo>
                      <a:pt x="68" y="165"/>
                    </a:lnTo>
                    <a:lnTo>
                      <a:pt x="72" y="173"/>
                    </a:lnTo>
                    <a:lnTo>
                      <a:pt x="76" y="180"/>
                    </a:lnTo>
                    <a:lnTo>
                      <a:pt x="76" y="188"/>
                    </a:lnTo>
                    <a:lnTo>
                      <a:pt x="82" y="195"/>
                    </a:lnTo>
                    <a:lnTo>
                      <a:pt x="84" y="201"/>
                    </a:lnTo>
                    <a:lnTo>
                      <a:pt x="89" y="209"/>
                    </a:lnTo>
                    <a:lnTo>
                      <a:pt x="93" y="216"/>
                    </a:lnTo>
                    <a:lnTo>
                      <a:pt x="99" y="224"/>
                    </a:lnTo>
                    <a:lnTo>
                      <a:pt x="103" y="232"/>
                    </a:lnTo>
                    <a:lnTo>
                      <a:pt x="108" y="239"/>
                    </a:lnTo>
                    <a:lnTo>
                      <a:pt x="112" y="245"/>
                    </a:lnTo>
                    <a:lnTo>
                      <a:pt x="120" y="253"/>
                    </a:lnTo>
                    <a:lnTo>
                      <a:pt x="124" y="260"/>
                    </a:lnTo>
                    <a:lnTo>
                      <a:pt x="131" y="268"/>
                    </a:lnTo>
                    <a:lnTo>
                      <a:pt x="135" y="275"/>
                    </a:lnTo>
                    <a:lnTo>
                      <a:pt x="137" y="281"/>
                    </a:lnTo>
                    <a:lnTo>
                      <a:pt x="139" y="287"/>
                    </a:lnTo>
                    <a:lnTo>
                      <a:pt x="141" y="294"/>
                    </a:lnTo>
                    <a:lnTo>
                      <a:pt x="139" y="302"/>
                    </a:lnTo>
                    <a:lnTo>
                      <a:pt x="137" y="308"/>
                    </a:lnTo>
                    <a:lnTo>
                      <a:pt x="133" y="311"/>
                    </a:lnTo>
                    <a:lnTo>
                      <a:pt x="129" y="317"/>
                    </a:lnTo>
                    <a:lnTo>
                      <a:pt x="126" y="319"/>
                    </a:lnTo>
                    <a:lnTo>
                      <a:pt x="120" y="323"/>
                    </a:lnTo>
                    <a:lnTo>
                      <a:pt x="112" y="325"/>
                    </a:lnTo>
                    <a:lnTo>
                      <a:pt x="108" y="327"/>
                    </a:lnTo>
                    <a:lnTo>
                      <a:pt x="101" y="327"/>
                    </a:lnTo>
                    <a:lnTo>
                      <a:pt x="93" y="325"/>
                    </a:lnTo>
                    <a:lnTo>
                      <a:pt x="87" y="321"/>
                    </a:lnTo>
                    <a:lnTo>
                      <a:pt x="82" y="317"/>
                    </a:lnTo>
                    <a:lnTo>
                      <a:pt x="76" y="311"/>
                    </a:lnTo>
                    <a:lnTo>
                      <a:pt x="72" y="310"/>
                    </a:lnTo>
                    <a:lnTo>
                      <a:pt x="68" y="304"/>
                    </a:lnTo>
                    <a:lnTo>
                      <a:pt x="65" y="302"/>
                    </a:lnTo>
                    <a:lnTo>
                      <a:pt x="57" y="294"/>
                    </a:lnTo>
                    <a:lnTo>
                      <a:pt x="49" y="285"/>
                    </a:lnTo>
                    <a:lnTo>
                      <a:pt x="48" y="281"/>
                    </a:lnTo>
                    <a:lnTo>
                      <a:pt x="44" y="277"/>
                    </a:lnTo>
                    <a:lnTo>
                      <a:pt x="40" y="272"/>
                    </a:lnTo>
                    <a:lnTo>
                      <a:pt x="38" y="268"/>
                    </a:lnTo>
                    <a:lnTo>
                      <a:pt x="34" y="264"/>
                    </a:lnTo>
                    <a:lnTo>
                      <a:pt x="32" y="258"/>
                    </a:lnTo>
                    <a:lnTo>
                      <a:pt x="30" y="254"/>
                    </a:lnTo>
                    <a:lnTo>
                      <a:pt x="27" y="251"/>
                    </a:lnTo>
                    <a:lnTo>
                      <a:pt x="23" y="245"/>
                    </a:lnTo>
                    <a:lnTo>
                      <a:pt x="23" y="241"/>
                    </a:lnTo>
                    <a:lnTo>
                      <a:pt x="19" y="235"/>
                    </a:lnTo>
                    <a:lnTo>
                      <a:pt x="17" y="232"/>
                    </a:lnTo>
                    <a:lnTo>
                      <a:pt x="15" y="224"/>
                    </a:lnTo>
                    <a:lnTo>
                      <a:pt x="13" y="220"/>
                    </a:lnTo>
                    <a:lnTo>
                      <a:pt x="11" y="216"/>
                    </a:lnTo>
                    <a:lnTo>
                      <a:pt x="11" y="211"/>
                    </a:lnTo>
                    <a:lnTo>
                      <a:pt x="8" y="207"/>
                    </a:lnTo>
                    <a:lnTo>
                      <a:pt x="8" y="199"/>
                    </a:lnTo>
                    <a:lnTo>
                      <a:pt x="6" y="195"/>
                    </a:lnTo>
                    <a:lnTo>
                      <a:pt x="6" y="190"/>
                    </a:lnTo>
                    <a:lnTo>
                      <a:pt x="4" y="186"/>
                    </a:lnTo>
                    <a:lnTo>
                      <a:pt x="4" y="180"/>
                    </a:lnTo>
                    <a:lnTo>
                      <a:pt x="4" y="175"/>
                    </a:lnTo>
                    <a:lnTo>
                      <a:pt x="4" y="171"/>
                    </a:lnTo>
                    <a:lnTo>
                      <a:pt x="2" y="165"/>
                    </a:lnTo>
                    <a:lnTo>
                      <a:pt x="2" y="159"/>
                    </a:lnTo>
                    <a:lnTo>
                      <a:pt x="2" y="156"/>
                    </a:lnTo>
                    <a:lnTo>
                      <a:pt x="2" y="150"/>
                    </a:lnTo>
                    <a:lnTo>
                      <a:pt x="0" y="144"/>
                    </a:lnTo>
                    <a:lnTo>
                      <a:pt x="0" y="138"/>
                    </a:lnTo>
                    <a:lnTo>
                      <a:pt x="2" y="133"/>
                    </a:lnTo>
                    <a:lnTo>
                      <a:pt x="2" y="129"/>
                    </a:lnTo>
                    <a:lnTo>
                      <a:pt x="2" y="123"/>
                    </a:lnTo>
                    <a:lnTo>
                      <a:pt x="2" y="118"/>
                    </a:lnTo>
                    <a:lnTo>
                      <a:pt x="4" y="112"/>
                    </a:lnTo>
                    <a:lnTo>
                      <a:pt x="6" y="108"/>
                    </a:lnTo>
                    <a:lnTo>
                      <a:pt x="6" y="102"/>
                    </a:lnTo>
                    <a:lnTo>
                      <a:pt x="6" y="97"/>
                    </a:lnTo>
                    <a:lnTo>
                      <a:pt x="8" y="91"/>
                    </a:lnTo>
                    <a:lnTo>
                      <a:pt x="10" y="85"/>
                    </a:lnTo>
                    <a:lnTo>
                      <a:pt x="11" y="81"/>
                    </a:lnTo>
                    <a:lnTo>
                      <a:pt x="13" y="76"/>
                    </a:lnTo>
                    <a:lnTo>
                      <a:pt x="15" y="70"/>
                    </a:lnTo>
                    <a:lnTo>
                      <a:pt x="15" y="66"/>
                    </a:lnTo>
                    <a:lnTo>
                      <a:pt x="17" y="59"/>
                    </a:lnTo>
                    <a:lnTo>
                      <a:pt x="21" y="55"/>
                    </a:lnTo>
                    <a:lnTo>
                      <a:pt x="23" y="51"/>
                    </a:lnTo>
                    <a:lnTo>
                      <a:pt x="25" y="45"/>
                    </a:lnTo>
                    <a:lnTo>
                      <a:pt x="29" y="41"/>
                    </a:lnTo>
                    <a:lnTo>
                      <a:pt x="30" y="36"/>
                    </a:lnTo>
                    <a:lnTo>
                      <a:pt x="32" y="32"/>
                    </a:lnTo>
                    <a:lnTo>
                      <a:pt x="36" y="26"/>
                    </a:lnTo>
                    <a:lnTo>
                      <a:pt x="40" y="22"/>
                    </a:lnTo>
                    <a:lnTo>
                      <a:pt x="42" y="17"/>
                    </a:lnTo>
                    <a:lnTo>
                      <a:pt x="46" y="13"/>
                    </a:lnTo>
                    <a:lnTo>
                      <a:pt x="49" y="7"/>
                    </a:lnTo>
                    <a:lnTo>
                      <a:pt x="55" y="3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0" y="2"/>
                    </a:lnTo>
                    <a:lnTo>
                      <a:pt x="76" y="5"/>
                    </a:lnTo>
                    <a:lnTo>
                      <a:pt x="76" y="9"/>
                    </a:lnTo>
                    <a:lnTo>
                      <a:pt x="78" y="15"/>
                    </a:lnTo>
                    <a:lnTo>
                      <a:pt x="76" y="24"/>
                    </a:lnTo>
                    <a:lnTo>
                      <a:pt x="7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7" name="Freeform 121"/>
              <p:cNvSpPr>
                <a:spLocks/>
              </p:cNvSpPr>
              <p:nvPr/>
            </p:nvSpPr>
            <p:spPr bwMode="auto">
              <a:xfrm>
                <a:off x="3847" y="2157"/>
                <a:ext cx="333" cy="191"/>
              </a:xfrm>
              <a:custGeom>
                <a:avLst/>
                <a:gdLst/>
                <a:ahLst/>
                <a:cxnLst>
                  <a:cxn ang="0">
                    <a:pos x="47" y="304"/>
                  </a:cxn>
                  <a:cxn ang="0">
                    <a:pos x="81" y="314"/>
                  </a:cxn>
                  <a:cxn ang="0">
                    <a:pos x="106" y="317"/>
                  </a:cxn>
                  <a:cxn ang="0">
                    <a:pos x="133" y="317"/>
                  </a:cxn>
                  <a:cxn ang="0">
                    <a:pos x="161" y="317"/>
                  </a:cxn>
                  <a:cxn ang="0">
                    <a:pos x="188" y="317"/>
                  </a:cxn>
                  <a:cxn ang="0">
                    <a:pos x="216" y="316"/>
                  </a:cxn>
                  <a:cxn ang="0">
                    <a:pos x="245" y="314"/>
                  </a:cxn>
                  <a:cxn ang="0">
                    <a:pos x="272" y="310"/>
                  </a:cxn>
                  <a:cxn ang="0">
                    <a:pos x="302" y="308"/>
                  </a:cxn>
                  <a:cxn ang="0">
                    <a:pos x="332" y="306"/>
                  </a:cxn>
                  <a:cxn ang="0">
                    <a:pos x="363" y="300"/>
                  </a:cxn>
                  <a:cxn ang="0">
                    <a:pos x="393" y="297"/>
                  </a:cxn>
                  <a:cxn ang="0">
                    <a:pos x="424" y="289"/>
                  </a:cxn>
                  <a:cxn ang="0">
                    <a:pos x="452" y="279"/>
                  </a:cxn>
                  <a:cxn ang="0">
                    <a:pos x="479" y="268"/>
                  </a:cxn>
                  <a:cxn ang="0">
                    <a:pos x="505" y="255"/>
                  </a:cxn>
                  <a:cxn ang="0">
                    <a:pos x="532" y="230"/>
                  </a:cxn>
                  <a:cxn ang="0">
                    <a:pos x="559" y="205"/>
                  </a:cxn>
                  <a:cxn ang="0">
                    <a:pos x="576" y="179"/>
                  </a:cxn>
                  <a:cxn ang="0">
                    <a:pos x="589" y="146"/>
                  </a:cxn>
                  <a:cxn ang="0">
                    <a:pos x="602" y="104"/>
                  </a:cxn>
                  <a:cxn ang="0">
                    <a:pos x="604" y="80"/>
                  </a:cxn>
                  <a:cxn ang="0">
                    <a:pos x="604" y="49"/>
                  </a:cxn>
                  <a:cxn ang="0">
                    <a:pos x="601" y="21"/>
                  </a:cxn>
                  <a:cxn ang="0">
                    <a:pos x="620" y="0"/>
                  </a:cxn>
                  <a:cxn ang="0">
                    <a:pos x="640" y="13"/>
                  </a:cxn>
                  <a:cxn ang="0">
                    <a:pos x="652" y="38"/>
                  </a:cxn>
                  <a:cxn ang="0">
                    <a:pos x="658" y="61"/>
                  </a:cxn>
                  <a:cxn ang="0">
                    <a:pos x="663" y="84"/>
                  </a:cxn>
                  <a:cxn ang="0">
                    <a:pos x="665" y="108"/>
                  </a:cxn>
                  <a:cxn ang="0">
                    <a:pos x="665" y="131"/>
                  </a:cxn>
                  <a:cxn ang="0">
                    <a:pos x="658" y="167"/>
                  </a:cxn>
                  <a:cxn ang="0">
                    <a:pos x="640" y="203"/>
                  </a:cxn>
                  <a:cxn ang="0">
                    <a:pos x="620" y="240"/>
                  </a:cxn>
                  <a:cxn ang="0">
                    <a:pos x="593" y="268"/>
                  </a:cxn>
                  <a:cxn ang="0">
                    <a:pos x="566" y="293"/>
                  </a:cxn>
                  <a:cxn ang="0">
                    <a:pos x="534" y="314"/>
                  </a:cxn>
                  <a:cxn ang="0">
                    <a:pos x="502" y="333"/>
                  </a:cxn>
                  <a:cxn ang="0">
                    <a:pos x="464" y="346"/>
                  </a:cxn>
                  <a:cxn ang="0">
                    <a:pos x="427" y="356"/>
                  </a:cxn>
                  <a:cxn ang="0">
                    <a:pos x="388" y="365"/>
                  </a:cxn>
                  <a:cxn ang="0">
                    <a:pos x="350" y="371"/>
                  </a:cxn>
                  <a:cxn ang="0">
                    <a:pos x="308" y="375"/>
                  </a:cxn>
                  <a:cxn ang="0">
                    <a:pos x="270" y="378"/>
                  </a:cxn>
                  <a:cxn ang="0">
                    <a:pos x="234" y="378"/>
                  </a:cxn>
                  <a:cxn ang="0">
                    <a:pos x="195" y="378"/>
                  </a:cxn>
                  <a:cxn ang="0">
                    <a:pos x="175" y="375"/>
                  </a:cxn>
                  <a:cxn ang="0">
                    <a:pos x="152" y="369"/>
                  </a:cxn>
                  <a:cxn ang="0">
                    <a:pos x="131" y="367"/>
                  </a:cxn>
                  <a:cxn ang="0">
                    <a:pos x="106" y="361"/>
                  </a:cxn>
                  <a:cxn ang="0">
                    <a:pos x="81" y="354"/>
                  </a:cxn>
                  <a:cxn ang="0">
                    <a:pos x="45" y="342"/>
                  </a:cxn>
                  <a:cxn ang="0">
                    <a:pos x="13" y="325"/>
                  </a:cxn>
                  <a:cxn ang="0">
                    <a:pos x="1" y="302"/>
                  </a:cxn>
                  <a:cxn ang="0">
                    <a:pos x="21" y="297"/>
                  </a:cxn>
                </a:cxnLst>
                <a:rect l="0" t="0" r="r" b="b"/>
                <a:pathLst>
                  <a:path w="665" h="380">
                    <a:moveTo>
                      <a:pt x="21" y="297"/>
                    </a:moveTo>
                    <a:lnTo>
                      <a:pt x="26" y="297"/>
                    </a:lnTo>
                    <a:lnTo>
                      <a:pt x="34" y="298"/>
                    </a:lnTo>
                    <a:lnTo>
                      <a:pt x="40" y="300"/>
                    </a:lnTo>
                    <a:lnTo>
                      <a:pt x="47" y="304"/>
                    </a:lnTo>
                    <a:lnTo>
                      <a:pt x="55" y="306"/>
                    </a:lnTo>
                    <a:lnTo>
                      <a:pt x="62" y="308"/>
                    </a:lnTo>
                    <a:lnTo>
                      <a:pt x="68" y="312"/>
                    </a:lnTo>
                    <a:lnTo>
                      <a:pt x="76" y="314"/>
                    </a:lnTo>
                    <a:lnTo>
                      <a:pt x="81" y="314"/>
                    </a:lnTo>
                    <a:lnTo>
                      <a:pt x="85" y="316"/>
                    </a:lnTo>
                    <a:lnTo>
                      <a:pt x="91" y="316"/>
                    </a:lnTo>
                    <a:lnTo>
                      <a:pt x="98" y="317"/>
                    </a:lnTo>
                    <a:lnTo>
                      <a:pt x="100" y="317"/>
                    </a:lnTo>
                    <a:lnTo>
                      <a:pt x="106" y="317"/>
                    </a:lnTo>
                    <a:lnTo>
                      <a:pt x="112" y="317"/>
                    </a:lnTo>
                    <a:lnTo>
                      <a:pt x="118" y="317"/>
                    </a:lnTo>
                    <a:lnTo>
                      <a:pt x="123" y="317"/>
                    </a:lnTo>
                    <a:lnTo>
                      <a:pt x="129" y="317"/>
                    </a:lnTo>
                    <a:lnTo>
                      <a:pt x="133" y="317"/>
                    </a:lnTo>
                    <a:lnTo>
                      <a:pt x="140" y="317"/>
                    </a:lnTo>
                    <a:lnTo>
                      <a:pt x="144" y="317"/>
                    </a:lnTo>
                    <a:lnTo>
                      <a:pt x="150" y="317"/>
                    </a:lnTo>
                    <a:lnTo>
                      <a:pt x="156" y="317"/>
                    </a:lnTo>
                    <a:lnTo>
                      <a:pt x="161" y="317"/>
                    </a:lnTo>
                    <a:lnTo>
                      <a:pt x="167" y="317"/>
                    </a:lnTo>
                    <a:lnTo>
                      <a:pt x="173" y="317"/>
                    </a:lnTo>
                    <a:lnTo>
                      <a:pt x="176" y="317"/>
                    </a:lnTo>
                    <a:lnTo>
                      <a:pt x="184" y="317"/>
                    </a:lnTo>
                    <a:lnTo>
                      <a:pt x="188" y="317"/>
                    </a:lnTo>
                    <a:lnTo>
                      <a:pt x="194" y="317"/>
                    </a:lnTo>
                    <a:lnTo>
                      <a:pt x="199" y="316"/>
                    </a:lnTo>
                    <a:lnTo>
                      <a:pt x="205" y="316"/>
                    </a:lnTo>
                    <a:lnTo>
                      <a:pt x="211" y="316"/>
                    </a:lnTo>
                    <a:lnTo>
                      <a:pt x="216" y="316"/>
                    </a:lnTo>
                    <a:lnTo>
                      <a:pt x="220" y="314"/>
                    </a:lnTo>
                    <a:lnTo>
                      <a:pt x="228" y="314"/>
                    </a:lnTo>
                    <a:lnTo>
                      <a:pt x="234" y="314"/>
                    </a:lnTo>
                    <a:lnTo>
                      <a:pt x="237" y="314"/>
                    </a:lnTo>
                    <a:lnTo>
                      <a:pt x="245" y="314"/>
                    </a:lnTo>
                    <a:lnTo>
                      <a:pt x="251" y="314"/>
                    </a:lnTo>
                    <a:lnTo>
                      <a:pt x="254" y="312"/>
                    </a:lnTo>
                    <a:lnTo>
                      <a:pt x="262" y="312"/>
                    </a:lnTo>
                    <a:lnTo>
                      <a:pt x="266" y="310"/>
                    </a:lnTo>
                    <a:lnTo>
                      <a:pt x="272" y="310"/>
                    </a:lnTo>
                    <a:lnTo>
                      <a:pt x="279" y="310"/>
                    </a:lnTo>
                    <a:lnTo>
                      <a:pt x="285" y="310"/>
                    </a:lnTo>
                    <a:lnTo>
                      <a:pt x="289" y="308"/>
                    </a:lnTo>
                    <a:lnTo>
                      <a:pt x="296" y="308"/>
                    </a:lnTo>
                    <a:lnTo>
                      <a:pt x="302" y="308"/>
                    </a:lnTo>
                    <a:lnTo>
                      <a:pt x="308" y="308"/>
                    </a:lnTo>
                    <a:lnTo>
                      <a:pt x="315" y="308"/>
                    </a:lnTo>
                    <a:lnTo>
                      <a:pt x="321" y="308"/>
                    </a:lnTo>
                    <a:lnTo>
                      <a:pt x="325" y="306"/>
                    </a:lnTo>
                    <a:lnTo>
                      <a:pt x="332" y="306"/>
                    </a:lnTo>
                    <a:lnTo>
                      <a:pt x="338" y="304"/>
                    </a:lnTo>
                    <a:lnTo>
                      <a:pt x="346" y="304"/>
                    </a:lnTo>
                    <a:lnTo>
                      <a:pt x="350" y="302"/>
                    </a:lnTo>
                    <a:lnTo>
                      <a:pt x="357" y="302"/>
                    </a:lnTo>
                    <a:lnTo>
                      <a:pt x="363" y="300"/>
                    </a:lnTo>
                    <a:lnTo>
                      <a:pt x="369" y="300"/>
                    </a:lnTo>
                    <a:lnTo>
                      <a:pt x="376" y="300"/>
                    </a:lnTo>
                    <a:lnTo>
                      <a:pt x="382" y="298"/>
                    </a:lnTo>
                    <a:lnTo>
                      <a:pt x="388" y="298"/>
                    </a:lnTo>
                    <a:lnTo>
                      <a:pt x="393" y="297"/>
                    </a:lnTo>
                    <a:lnTo>
                      <a:pt x="399" y="295"/>
                    </a:lnTo>
                    <a:lnTo>
                      <a:pt x="405" y="293"/>
                    </a:lnTo>
                    <a:lnTo>
                      <a:pt x="410" y="291"/>
                    </a:lnTo>
                    <a:lnTo>
                      <a:pt x="418" y="291"/>
                    </a:lnTo>
                    <a:lnTo>
                      <a:pt x="424" y="289"/>
                    </a:lnTo>
                    <a:lnTo>
                      <a:pt x="429" y="287"/>
                    </a:lnTo>
                    <a:lnTo>
                      <a:pt x="437" y="285"/>
                    </a:lnTo>
                    <a:lnTo>
                      <a:pt x="443" y="283"/>
                    </a:lnTo>
                    <a:lnTo>
                      <a:pt x="446" y="283"/>
                    </a:lnTo>
                    <a:lnTo>
                      <a:pt x="452" y="279"/>
                    </a:lnTo>
                    <a:lnTo>
                      <a:pt x="458" y="278"/>
                    </a:lnTo>
                    <a:lnTo>
                      <a:pt x="464" y="274"/>
                    </a:lnTo>
                    <a:lnTo>
                      <a:pt x="467" y="274"/>
                    </a:lnTo>
                    <a:lnTo>
                      <a:pt x="473" y="270"/>
                    </a:lnTo>
                    <a:lnTo>
                      <a:pt x="479" y="268"/>
                    </a:lnTo>
                    <a:lnTo>
                      <a:pt x="485" y="264"/>
                    </a:lnTo>
                    <a:lnTo>
                      <a:pt x="488" y="262"/>
                    </a:lnTo>
                    <a:lnTo>
                      <a:pt x="496" y="259"/>
                    </a:lnTo>
                    <a:lnTo>
                      <a:pt x="500" y="257"/>
                    </a:lnTo>
                    <a:lnTo>
                      <a:pt x="505" y="255"/>
                    </a:lnTo>
                    <a:lnTo>
                      <a:pt x="509" y="249"/>
                    </a:lnTo>
                    <a:lnTo>
                      <a:pt x="515" y="247"/>
                    </a:lnTo>
                    <a:lnTo>
                      <a:pt x="521" y="243"/>
                    </a:lnTo>
                    <a:lnTo>
                      <a:pt x="524" y="240"/>
                    </a:lnTo>
                    <a:lnTo>
                      <a:pt x="532" y="230"/>
                    </a:lnTo>
                    <a:lnTo>
                      <a:pt x="542" y="222"/>
                    </a:lnTo>
                    <a:lnTo>
                      <a:pt x="545" y="219"/>
                    </a:lnTo>
                    <a:lnTo>
                      <a:pt x="549" y="213"/>
                    </a:lnTo>
                    <a:lnTo>
                      <a:pt x="553" y="209"/>
                    </a:lnTo>
                    <a:lnTo>
                      <a:pt x="559" y="205"/>
                    </a:lnTo>
                    <a:lnTo>
                      <a:pt x="561" y="200"/>
                    </a:lnTo>
                    <a:lnTo>
                      <a:pt x="566" y="196"/>
                    </a:lnTo>
                    <a:lnTo>
                      <a:pt x="568" y="190"/>
                    </a:lnTo>
                    <a:lnTo>
                      <a:pt x="572" y="186"/>
                    </a:lnTo>
                    <a:lnTo>
                      <a:pt x="576" y="179"/>
                    </a:lnTo>
                    <a:lnTo>
                      <a:pt x="578" y="173"/>
                    </a:lnTo>
                    <a:lnTo>
                      <a:pt x="582" y="169"/>
                    </a:lnTo>
                    <a:lnTo>
                      <a:pt x="585" y="162"/>
                    </a:lnTo>
                    <a:lnTo>
                      <a:pt x="585" y="154"/>
                    </a:lnTo>
                    <a:lnTo>
                      <a:pt x="589" y="146"/>
                    </a:lnTo>
                    <a:lnTo>
                      <a:pt x="593" y="137"/>
                    </a:lnTo>
                    <a:lnTo>
                      <a:pt x="595" y="129"/>
                    </a:lnTo>
                    <a:lnTo>
                      <a:pt x="597" y="122"/>
                    </a:lnTo>
                    <a:lnTo>
                      <a:pt x="601" y="114"/>
                    </a:lnTo>
                    <a:lnTo>
                      <a:pt x="602" y="104"/>
                    </a:lnTo>
                    <a:lnTo>
                      <a:pt x="602" y="97"/>
                    </a:lnTo>
                    <a:lnTo>
                      <a:pt x="602" y="91"/>
                    </a:lnTo>
                    <a:lnTo>
                      <a:pt x="604" y="87"/>
                    </a:lnTo>
                    <a:lnTo>
                      <a:pt x="604" y="84"/>
                    </a:lnTo>
                    <a:lnTo>
                      <a:pt x="604" y="80"/>
                    </a:lnTo>
                    <a:lnTo>
                      <a:pt x="604" y="72"/>
                    </a:lnTo>
                    <a:lnTo>
                      <a:pt x="606" y="65"/>
                    </a:lnTo>
                    <a:lnTo>
                      <a:pt x="604" y="59"/>
                    </a:lnTo>
                    <a:lnTo>
                      <a:pt x="604" y="55"/>
                    </a:lnTo>
                    <a:lnTo>
                      <a:pt x="604" y="49"/>
                    </a:lnTo>
                    <a:lnTo>
                      <a:pt x="604" y="47"/>
                    </a:lnTo>
                    <a:lnTo>
                      <a:pt x="602" y="38"/>
                    </a:lnTo>
                    <a:lnTo>
                      <a:pt x="602" y="30"/>
                    </a:lnTo>
                    <a:lnTo>
                      <a:pt x="601" y="25"/>
                    </a:lnTo>
                    <a:lnTo>
                      <a:pt x="601" y="21"/>
                    </a:lnTo>
                    <a:lnTo>
                      <a:pt x="601" y="15"/>
                    </a:lnTo>
                    <a:lnTo>
                      <a:pt x="602" y="13"/>
                    </a:lnTo>
                    <a:lnTo>
                      <a:pt x="606" y="6"/>
                    </a:lnTo>
                    <a:lnTo>
                      <a:pt x="612" y="2"/>
                    </a:lnTo>
                    <a:lnTo>
                      <a:pt x="620" y="0"/>
                    </a:lnTo>
                    <a:lnTo>
                      <a:pt x="627" y="2"/>
                    </a:lnTo>
                    <a:lnTo>
                      <a:pt x="629" y="4"/>
                    </a:lnTo>
                    <a:lnTo>
                      <a:pt x="635" y="6"/>
                    </a:lnTo>
                    <a:lnTo>
                      <a:pt x="637" y="9"/>
                    </a:lnTo>
                    <a:lnTo>
                      <a:pt x="640" y="13"/>
                    </a:lnTo>
                    <a:lnTo>
                      <a:pt x="644" y="19"/>
                    </a:lnTo>
                    <a:lnTo>
                      <a:pt x="646" y="27"/>
                    </a:lnTo>
                    <a:lnTo>
                      <a:pt x="648" y="30"/>
                    </a:lnTo>
                    <a:lnTo>
                      <a:pt x="650" y="32"/>
                    </a:lnTo>
                    <a:lnTo>
                      <a:pt x="652" y="38"/>
                    </a:lnTo>
                    <a:lnTo>
                      <a:pt x="654" y="42"/>
                    </a:lnTo>
                    <a:lnTo>
                      <a:pt x="654" y="47"/>
                    </a:lnTo>
                    <a:lnTo>
                      <a:pt x="656" y="51"/>
                    </a:lnTo>
                    <a:lnTo>
                      <a:pt x="656" y="57"/>
                    </a:lnTo>
                    <a:lnTo>
                      <a:pt x="658" y="61"/>
                    </a:lnTo>
                    <a:lnTo>
                      <a:pt x="659" y="65"/>
                    </a:lnTo>
                    <a:lnTo>
                      <a:pt x="661" y="70"/>
                    </a:lnTo>
                    <a:lnTo>
                      <a:pt x="661" y="74"/>
                    </a:lnTo>
                    <a:lnTo>
                      <a:pt x="663" y="80"/>
                    </a:lnTo>
                    <a:lnTo>
                      <a:pt x="663" y="84"/>
                    </a:lnTo>
                    <a:lnTo>
                      <a:pt x="663" y="89"/>
                    </a:lnTo>
                    <a:lnTo>
                      <a:pt x="663" y="93"/>
                    </a:lnTo>
                    <a:lnTo>
                      <a:pt x="663" y="101"/>
                    </a:lnTo>
                    <a:lnTo>
                      <a:pt x="663" y="104"/>
                    </a:lnTo>
                    <a:lnTo>
                      <a:pt x="665" y="108"/>
                    </a:lnTo>
                    <a:lnTo>
                      <a:pt x="665" y="114"/>
                    </a:lnTo>
                    <a:lnTo>
                      <a:pt x="665" y="118"/>
                    </a:lnTo>
                    <a:lnTo>
                      <a:pt x="665" y="122"/>
                    </a:lnTo>
                    <a:lnTo>
                      <a:pt x="665" y="125"/>
                    </a:lnTo>
                    <a:lnTo>
                      <a:pt x="665" y="131"/>
                    </a:lnTo>
                    <a:lnTo>
                      <a:pt x="665" y="135"/>
                    </a:lnTo>
                    <a:lnTo>
                      <a:pt x="663" y="143"/>
                    </a:lnTo>
                    <a:lnTo>
                      <a:pt x="663" y="150"/>
                    </a:lnTo>
                    <a:lnTo>
                      <a:pt x="661" y="158"/>
                    </a:lnTo>
                    <a:lnTo>
                      <a:pt x="658" y="167"/>
                    </a:lnTo>
                    <a:lnTo>
                      <a:pt x="654" y="175"/>
                    </a:lnTo>
                    <a:lnTo>
                      <a:pt x="652" y="182"/>
                    </a:lnTo>
                    <a:lnTo>
                      <a:pt x="646" y="190"/>
                    </a:lnTo>
                    <a:lnTo>
                      <a:pt x="644" y="198"/>
                    </a:lnTo>
                    <a:lnTo>
                      <a:pt x="640" y="203"/>
                    </a:lnTo>
                    <a:lnTo>
                      <a:pt x="637" y="213"/>
                    </a:lnTo>
                    <a:lnTo>
                      <a:pt x="633" y="219"/>
                    </a:lnTo>
                    <a:lnTo>
                      <a:pt x="629" y="226"/>
                    </a:lnTo>
                    <a:lnTo>
                      <a:pt x="623" y="232"/>
                    </a:lnTo>
                    <a:lnTo>
                      <a:pt x="620" y="240"/>
                    </a:lnTo>
                    <a:lnTo>
                      <a:pt x="614" y="245"/>
                    </a:lnTo>
                    <a:lnTo>
                      <a:pt x="610" y="251"/>
                    </a:lnTo>
                    <a:lnTo>
                      <a:pt x="604" y="257"/>
                    </a:lnTo>
                    <a:lnTo>
                      <a:pt x="601" y="264"/>
                    </a:lnTo>
                    <a:lnTo>
                      <a:pt x="593" y="268"/>
                    </a:lnTo>
                    <a:lnTo>
                      <a:pt x="589" y="274"/>
                    </a:lnTo>
                    <a:lnTo>
                      <a:pt x="583" y="278"/>
                    </a:lnTo>
                    <a:lnTo>
                      <a:pt x="578" y="283"/>
                    </a:lnTo>
                    <a:lnTo>
                      <a:pt x="572" y="289"/>
                    </a:lnTo>
                    <a:lnTo>
                      <a:pt x="566" y="293"/>
                    </a:lnTo>
                    <a:lnTo>
                      <a:pt x="559" y="298"/>
                    </a:lnTo>
                    <a:lnTo>
                      <a:pt x="555" y="302"/>
                    </a:lnTo>
                    <a:lnTo>
                      <a:pt x="547" y="306"/>
                    </a:lnTo>
                    <a:lnTo>
                      <a:pt x="542" y="310"/>
                    </a:lnTo>
                    <a:lnTo>
                      <a:pt x="534" y="314"/>
                    </a:lnTo>
                    <a:lnTo>
                      <a:pt x="528" y="317"/>
                    </a:lnTo>
                    <a:lnTo>
                      <a:pt x="521" y="321"/>
                    </a:lnTo>
                    <a:lnTo>
                      <a:pt x="515" y="325"/>
                    </a:lnTo>
                    <a:lnTo>
                      <a:pt x="507" y="329"/>
                    </a:lnTo>
                    <a:lnTo>
                      <a:pt x="502" y="333"/>
                    </a:lnTo>
                    <a:lnTo>
                      <a:pt x="494" y="335"/>
                    </a:lnTo>
                    <a:lnTo>
                      <a:pt x="486" y="338"/>
                    </a:lnTo>
                    <a:lnTo>
                      <a:pt x="479" y="340"/>
                    </a:lnTo>
                    <a:lnTo>
                      <a:pt x="471" y="344"/>
                    </a:lnTo>
                    <a:lnTo>
                      <a:pt x="464" y="346"/>
                    </a:lnTo>
                    <a:lnTo>
                      <a:pt x="458" y="348"/>
                    </a:lnTo>
                    <a:lnTo>
                      <a:pt x="450" y="352"/>
                    </a:lnTo>
                    <a:lnTo>
                      <a:pt x="443" y="352"/>
                    </a:lnTo>
                    <a:lnTo>
                      <a:pt x="435" y="354"/>
                    </a:lnTo>
                    <a:lnTo>
                      <a:pt x="427" y="356"/>
                    </a:lnTo>
                    <a:lnTo>
                      <a:pt x="420" y="357"/>
                    </a:lnTo>
                    <a:lnTo>
                      <a:pt x="410" y="361"/>
                    </a:lnTo>
                    <a:lnTo>
                      <a:pt x="403" y="361"/>
                    </a:lnTo>
                    <a:lnTo>
                      <a:pt x="395" y="363"/>
                    </a:lnTo>
                    <a:lnTo>
                      <a:pt x="388" y="365"/>
                    </a:lnTo>
                    <a:lnTo>
                      <a:pt x="382" y="367"/>
                    </a:lnTo>
                    <a:lnTo>
                      <a:pt x="372" y="369"/>
                    </a:lnTo>
                    <a:lnTo>
                      <a:pt x="365" y="369"/>
                    </a:lnTo>
                    <a:lnTo>
                      <a:pt x="357" y="369"/>
                    </a:lnTo>
                    <a:lnTo>
                      <a:pt x="350" y="371"/>
                    </a:lnTo>
                    <a:lnTo>
                      <a:pt x="342" y="371"/>
                    </a:lnTo>
                    <a:lnTo>
                      <a:pt x="332" y="373"/>
                    </a:lnTo>
                    <a:lnTo>
                      <a:pt x="325" y="373"/>
                    </a:lnTo>
                    <a:lnTo>
                      <a:pt x="317" y="375"/>
                    </a:lnTo>
                    <a:lnTo>
                      <a:pt x="308" y="375"/>
                    </a:lnTo>
                    <a:lnTo>
                      <a:pt x="300" y="376"/>
                    </a:lnTo>
                    <a:lnTo>
                      <a:pt x="292" y="376"/>
                    </a:lnTo>
                    <a:lnTo>
                      <a:pt x="285" y="378"/>
                    </a:lnTo>
                    <a:lnTo>
                      <a:pt x="275" y="378"/>
                    </a:lnTo>
                    <a:lnTo>
                      <a:pt x="270" y="378"/>
                    </a:lnTo>
                    <a:lnTo>
                      <a:pt x="260" y="378"/>
                    </a:lnTo>
                    <a:lnTo>
                      <a:pt x="254" y="380"/>
                    </a:lnTo>
                    <a:lnTo>
                      <a:pt x="245" y="378"/>
                    </a:lnTo>
                    <a:lnTo>
                      <a:pt x="239" y="378"/>
                    </a:lnTo>
                    <a:lnTo>
                      <a:pt x="234" y="378"/>
                    </a:lnTo>
                    <a:lnTo>
                      <a:pt x="228" y="378"/>
                    </a:lnTo>
                    <a:lnTo>
                      <a:pt x="220" y="378"/>
                    </a:lnTo>
                    <a:lnTo>
                      <a:pt x="211" y="378"/>
                    </a:lnTo>
                    <a:lnTo>
                      <a:pt x="203" y="378"/>
                    </a:lnTo>
                    <a:lnTo>
                      <a:pt x="195" y="378"/>
                    </a:lnTo>
                    <a:lnTo>
                      <a:pt x="192" y="376"/>
                    </a:lnTo>
                    <a:lnTo>
                      <a:pt x="186" y="376"/>
                    </a:lnTo>
                    <a:lnTo>
                      <a:pt x="182" y="375"/>
                    </a:lnTo>
                    <a:lnTo>
                      <a:pt x="178" y="375"/>
                    </a:lnTo>
                    <a:lnTo>
                      <a:pt x="175" y="375"/>
                    </a:lnTo>
                    <a:lnTo>
                      <a:pt x="169" y="373"/>
                    </a:lnTo>
                    <a:lnTo>
                      <a:pt x="165" y="373"/>
                    </a:lnTo>
                    <a:lnTo>
                      <a:pt x="161" y="373"/>
                    </a:lnTo>
                    <a:lnTo>
                      <a:pt x="157" y="371"/>
                    </a:lnTo>
                    <a:lnTo>
                      <a:pt x="152" y="369"/>
                    </a:lnTo>
                    <a:lnTo>
                      <a:pt x="148" y="369"/>
                    </a:lnTo>
                    <a:lnTo>
                      <a:pt x="142" y="369"/>
                    </a:lnTo>
                    <a:lnTo>
                      <a:pt x="138" y="369"/>
                    </a:lnTo>
                    <a:lnTo>
                      <a:pt x="135" y="367"/>
                    </a:lnTo>
                    <a:lnTo>
                      <a:pt x="131" y="367"/>
                    </a:lnTo>
                    <a:lnTo>
                      <a:pt x="125" y="367"/>
                    </a:lnTo>
                    <a:lnTo>
                      <a:pt x="121" y="365"/>
                    </a:lnTo>
                    <a:lnTo>
                      <a:pt x="116" y="363"/>
                    </a:lnTo>
                    <a:lnTo>
                      <a:pt x="112" y="361"/>
                    </a:lnTo>
                    <a:lnTo>
                      <a:pt x="106" y="361"/>
                    </a:lnTo>
                    <a:lnTo>
                      <a:pt x="102" y="361"/>
                    </a:lnTo>
                    <a:lnTo>
                      <a:pt x="98" y="359"/>
                    </a:lnTo>
                    <a:lnTo>
                      <a:pt x="95" y="357"/>
                    </a:lnTo>
                    <a:lnTo>
                      <a:pt x="89" y="357"/>
                    </a:lnTo>
                    <a:lnTo>
                      <a:pt x="81" y="354"/>
                    </a:lnTo>
                    <a:lnTo>
                      <a:pt x="74" y="352"/>
                    </a:lnTo>
                    <a:lnTo>
                      <a:pt x="64" y="350"/>
                    </a:lnTo>
                    <a:lnTo>
                      <a:pt x="59" y="348"/>
                    </a:lnTo>
                    <a:lnTo>
                      <a:pt x="51" y="344"/>
                    </a:lnTo>
                    <a:lnTo>
                      <a:pt x="45" y="342"/>
                    </a:lnTo>
                    <a:lnTo>
                      <a:pt x="38" y="336"/>
                    </a:lnTo>
                    <a:lnTo>
                      <a:pt x="30" y="335"/>
                    </a:lnTo>
                    <a:lnTo>
                      <a:pt x="24" y="331"/>
                    </a:lnTo>
                    <a:lnTo>
                      <a:pt x="19" y="327"/>
                    </a:lnTo>
                    <a:lnTo>
                      <a:pt x="13" y="325"/>
                    </a:lnTo>
                    <a:lnTo>
                      <a:pt x="9" y="321"/>
                    </a:lnTo>
                    <a:lnTo>
                      <a:pt x="3" y="317"/>
                    </a:lnTo>
                    <a:lnTo>
                      <a:pt x="1" y="312"/>
                    </a:lnTo>
                    <a:lnTo>
                      <a:pt x="0" y="308"/>
                    </a:lnTo>
                    <a:lnTo>
                      <a:pt x="1" y="302"/>
                    </a:lnTo>
                    <a:lnTo>
                      <a:pt x="1" y="298"/>
                    </a:lnTo>
                    <a:lnTo>
                      <a:pt x="7" y="297"/>
                    </a:lnTo>
                    <a:lnTo>
                      <a:pt x="11" y="295"/>
                    </a:lnTo>
                    <a:lnTo>
                      <a:pt x="21" y="297"/>
                    </a:lnTo>
                    <a:lnTo>
                      <a:pt x="21" y="2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  <p:grpSp>
          <p:nvGrpSpPr>
            <p:cNvPr id="54" name="Group 122"/>
            <p:cNvGrpSpPr>
              <a:grpSpLocks/>
            </p:cNvGrpSpPr>
            <p:nvPr/>
          </p:nvGrpSpPr>
          <p:grpSpPr bwMode="auto">
            <a:xfrm>
              <a:off x="3138" y="1953"/>
              <a:ext cx="482" cy="386"/>
              <a:chOff x="4377" y="1995"/>
              <a:chExt cx="482" cy="386"/>
            </a:xfrm>
          </p:grpSpPr>
          <p:sp>
            <p:nvSpPr>
              <p:cNvPr id="55" name="Freeform 123"/>
              <p:cNvSpPr>
                <a:spLocks/>
              </p:cNvSpPr>
              <p:nvPr/>
            </p:nvSpPr>
            <p:spPr bwMode="auto">
              <a:xfrm>
                <a:off x="4398" y="1995"/>
                <a:ext cx="453" cy="167"/>
              </a:xfrm>
              <a:custGeom>
                <a:avLst/>
                <a:gdLst/>
                <a:ahLst/>
                <a:cxnLst>
                  <a:cxn ang="0">
                    <a:pos x="544" y="45"/>
                  </a:cxn>
                  <a:cxn ang="0">
                    <a:pos x="496" y="38"/>
                  </a:cxn>
                  <a:cxn ang="0">
                    <a:pos x="437" y="34"/>
                  </a:cxn>
                  <a:cxn ang="0">
                    <a:pos x="388" y="36"/>
                  </a:cxn>
                  <a:cxn ang="0">
                    <a:pos x="336" y="42"/>
                  </a:cxn>
                  <a:cxn ang="0">
                    <a:pos x="289" y="51"/>
                  </a:cxn>
                  <a:cxn ang="0">
                    <a:pos x="239" y="62"/>
                  </a:cxn>
                  <a:cxn ang="0">
                    <a:pos x="192" y="78"/>
                  </a:cxn>
                  <a:cxn ang="0">
                    <a:pos x="146" y="97"/>
                  </a:cxn>
                  <a:cxn ang="0">
                    <a:pos x="97" y="121"/>
                  </a:cxn>
                  <a:cxn ang="0">
                    <a:pos x="57" y="173"/>
                  </a:cxn>
                  <a:cxn ang="0">
                    <a:pos x="87" y="220"/>
                  </a:cxn>
                  <a:cxn ang="0">
                    <a:pos x="154" y="249"/>
                  </a:cxn>
                  <a:cxn ang="0">
                    <a:pos x="245" y="262"/>
                  </a:cxn>
                  <a:cxn ang="0">
                    <a:pos x="350" y="268"/>
                  </a:cxn>
                  <a:cxn ang="0">
                    <a:pos x="454" y="266"/>
                  </a:cxn>
                  <a:cxn ang="0">
                    <a:pos x="553" y="260"/>
                  </a:cxn>
                  <a:cxn ang="0">
                    <a:pos x="635" y="251"/>
                  </a:cxn>
                  <a:cxn ang="0">
                    <a:pos x="688" y="243"/>
                  </a:cxn>
                  <a:cxn ang="0">
                    <a:pos x="745" y="237"/>
                  </a:cxn>
                  <a:cxn ang="0">
                    <a:pos x="802" y="222"/>
                  </a:cxn>
                  <a:cxn ang="0">
                    <a:pos x="844" y="190"/>
                  </a:cxn>
                  <a:cxn ang="0">
                    <a:pos x="840" y="139"/>
                  </a:cxn>
                  <a:cxn ang="0">
                    <a:pos x="783" y="112"/>
                  </a:cxn>
                  <a:cxn ang="0">
                    <a:pos x="743" y="102"/>
                  </a:cxn>
                  <a:cxn ang="0">
                    <a:pos x="684" y="95"/>
                  </a:cxn>
                  <a:cxn ang="0">
                    <a:pos x="648" y="78"/>
                  </a:cxn>
                  <a:cxn ang="0">
                    <a:pos x="686" y="61"/>
                  </a:cxn>
                  <a:cxn ang="0">
                    <a:pos x="726" y="62"/>
                  </a:cxn>
                  <a:cxn ang="0">
                    <a:pos x="772" y="68"/>
                  </a:cxn>
                  <a:cxn ang="0">
                    <a:pos x="814" y="78"/>
                  </a:cxn>
                  <a:cxn ang="0">
                    <a:pos x="878" y="120"/>
                  </a:cxn>
                  <a:cxn ang="0">
                    <a:pos x="907" y="173"/>
                  </a:cxn>
                  <a:cxn ang="0">
                    <a:pos x="901" y="217"/>
                  </a:cxn>
                  <a:cxn ang="0">
                    <a:pos x="857" y="264"/>
                  </a:cxn>
                  <a:cxn ang="0">
                    <a:pos x="779" y="298"/>
                  </a:cxn>
                  <a:cxn ang="0">
                    <a:pos x="684" y="319"/>
                  </a:cxn>
                  <a:cxn ang="0">
                    <a:pos x="578" y="329"/>
                  </a:cxn>
                  <a:cxn ang="0">
                    <a:pos x="469" y="334"/>
                  </a:cxn>
                  <a:cxn ang="0">
                    <a:pos x="378" y="333"/>
                  </a:cxn>
                  <a:cxn ang="0">
                    <a:pos x="310" y="333"/>
                  </a:cxn>
                  <a:cxn ang="0">
                    <a:pos x="264" y="329"/>
                  </a:cxn>
                  <a:cxn ang="0">
                    <a:pos x="218" y="327"/>
                  </a:cxn>
                  <a:cxn ang="0">
                    <a:pos x="175" y="321"/>
                  </a:cxn>
                  <a:cxn ang="0">
                    <a:pos x="131" y="312"/>
                  </a:cxn>
                  <a:cxn ang="0">
                    <a:pos x="85" y="294"/>
                  </a:cxn>
                  <a:cxn ang="0">
                    <a:pos x="19" y="237"/>
                  </a:cxn>
                  <a:cxn ang="0">
                    <a:pos x="0" y="178"/>
                  </a:cxn>
                  <a:cxn ang="0">
                    <a:pos x="21" y="121"/>
                  </a:cxn>
                  <a:cxn ang="0">
                    <a:pos x="62" y="76"/>
                  </a:cxn>
                  <a:cxn ang="0">
                    <a:pos x="118" y="45"/>
                  </a:cxn>
                  <a:cxn ang="0">
                    <a:pos x="175" y="24"/>
                  </a:cxn>
                  <a:cxn ang="0">
                    <a:pos x="232" y="9"/>
                  </a:cxn>
                  <a:cxn ang="0">
                    <a:pos x="289" y="2"/>
                  </a:cxn>
                  <a:cxn ang="0">
                    <a:pos x="346" y="0"/>
                  </a:cxn>
                  <a:cxn ang="0">
                    <a:pos x="405" y="0"/>
                  </a:cxn>
                  <a:cxn ang="0">
                    <a:pos x="464" y="5"/>
                  </a:cxn>
                  <a:cxn ang="0">
                    <a:pos x="521" y="13"/>
                  </a:cxn>
                  <a:cxn ang="0">
                    <a:pos x="576" y="19"/>
                  </a:cxn>
                  <a:cxn ang="0">
                    <a:pos x="604" y="42"/>
                  </a:cxn>
                </a:cxnLst>
                <a:rect l="0" t="0" r="r" b="b"/>
                <a:pathLst>
                  <a:path w="907" h="334">
                    <a:moveTo>
                      <a:pt x="593" y="51"/>
                    </a:moveTo>
                    <a:lnTo>
                      <a:pt x="583" y="51"/>
                    </a:lnTo>
                    <a:lnTo>
                      <a:pt x="576" y="51"/>
                    </a:lnTo>
                    <a:lnTo>
                      <a:pt x="568" y="49"/>
                    </a:lnTo>
                    <a:lnTo>
                      <a:pt x="561" y="49"/>
                    </a:lnTo>
                    <a:lnTo>
                      <a:pt x="555" y="47"/>
                    </a:lnTo>
                    <a:lnTo>
                      <a:pt x="553" y="47"/>
                    </a:lnTo>
                    <a:lnTo>
                      <a:pt x="547" y="45"/>
                    </a:lnTo>
                    <a:lnTo>
                      <a:pt x="544" y="45"/>
                    </a:lnTo>
                    <a:lnTo>
                      <a:pt x="536" y="43"/>
                    </a:lnTo>
                    <a:lnTo>
                      <a:pt x="526" y="43"/>
                    </a:lnTo>
                    <a:lnTo>
                      <a:pt x="523" y="42"/>
                    </a:lnTo>
                    <a:lnTo>
                      <a:pt x="519" y="42"/>
                    </a:lnTo>
                    <a:lnTo>
                      <a:pt x="513" y="42"/>
                    </a:lnTo>
                    <a:lnTo>
                      <a:pt x="509" y="42"/>
                    </a:lnTo>
                    <a:lnTo>
                      <a:pt x="504" y="40"/>
                    </a:lnTo>
                    <a:lnTo>
                      <a:pt x="502" y="40"/>
                    </a:lnTo>
                    <a:lnTo>
                      <a:pt x="496" y="38"/>
                    </a:lnTo>
                    <a:lnTo>
                      <a:pt x="492" y="38"/>
                    </a:lnTo>
                    <a:lnTo>
                      <a:pt x="483" y="36"/>
                    </a:lnTo>
                    <a:lnTo>
                      <a:pt x="475" y="36"/>
                    </a:lnTo>
                    <a:lnTo>
                      <a:pt x="466" y="36"/>
                    </a:lnTo>
                    <a:lnTo>
                      <a:pt x="460" y="36"/>
                    </a:lnTo>
                    <a:lnTo>
                      <a:pt x="454" y="36"/>
                    </a:lnTo>
                    <a:lnTo>
                      <a:pt x="448" y="36"/>
                    </a:lnTo>
                    <a:lnTo>
                      <a:pt x="441" y="34"/>
                    </a:lnTo>
                    <a:lnTo>
                      <a:pt x="437" y="34"/>
                    </a:lnTo>
                    <a:lnTo>
                      <a:pt x="431" y="34"/>
                    </a:lnTo>
                    <a:lnTo>
                      <a:pt x="426" y="34"/>
                    </a:lnTo>
                    <a:lnTo>
                      <a:pt x="420" y="34"/>
                    </a:lnTo>
                    <a:lnTo>
                      <a:pt x="414" y="36"/>
                    </a:lnTo>
                    <a:lnTo>
                      <a:pt x="409" y="36"/>
                    </a:lnTo>
                    <a:lnTo>
                      <a:pt x="405" y="36"/>
                    </a:lnTo>
                    <a:lnTo>
                      <a:pt x="397" y="36"/>
                    </a:lnTo>
                    <a:lnTo>
                      <a:pt x="393" y="36"/>
                    </a:lnTo>
                    <a:lnTo>
                      <a:pt x="388" y="36"/>
                    </a:lnTo>
                    <a:lnTo>
                      <a:pt x="382" y="36"/>
                    </a:lnTo>
                    <a:lnTo>
                      <a:pt x="376" y="38"/>
                    </a:lnTo>
                    <a:lnTo>
                      <a:pt x="371" y="38"/>
                    </a:lnTo>
                    <a:lnTo>
                      <a:pt x="365" y="38"/>
                    </a:lnTo>
                    <a:lnTo>
                      <a:pt x="359" y="38"/>
                    </a:lnTo>
                    <a:lnTo>
                      <a:pt x="353" y="40"/>
                    </a:lnTo>
                    <a:lnTo>
                      <a:pt x="348" y="40"/>
                    </a:lnTo>
                    <a:lnTo>
                      <a:pt x="342" y="40"/>
                    </a:lnTo>
                    <a:lnTo>
                      <a:pt x="336" y="42"/>
                    </a:lnTo>
                    <a:lnTo>
                      <a:pt x="331" y="42"/>
                    </a:lnTo>
                    <a:lnTo>
                      <a:pt x="327" y="42"/>
                    </a:lnTo>
                    <a:lnTo>
                      <a:pt x="319" y="42"/>
                    </a:lnTo>
                    <a:lnTo>
                      <a:pt x="315" y="43"/>
                    </a:lnTo>
                    <a:lnTo>
                      <a:pt x="310" y="45"/>
                    </a:lnTo>
                    <a:lnTo>
                      <a:pt x="304" y="47"/>
                    </a:lnTo>
                    <a:lnTo>
                      <a:pt x="300" y="47"/>
                    </a:lnTo>
                    <a:lnTo>
                      <a:pt x="293" y="51"/>
                    </a:lnTo>
                    <a:lnTo>
                      <a:pt x="289" y="51"/>
                    </a:lnTo>
                    <a:lnTo>
                      <a:pt x="283" y="51"/>
                    </a:lnTo>
                    <a:lnTo>
                      <a:pt x="277" y="53"/>
                    </a:lnTo>
                    <a:lnTo>
                      <a:pt x="272" y="55"/>
                    </a:lnTo>
                    <a:lnTo>
                      <a:pt x="266" y="55"/>
                    </a:lnTo>
                    <a:lnTo>
                      <a:pt x="262" y="57"/>
                    </a:lnTo>
                    <a:lnTo>
                      <a:pt x="256" y="59"/>
                    </a:lnTo>
                    <a:lnTo>
                      <a:pt x="249" y="61"/>
                    </a:lnTo>
                    <a:lnTo>
                      <a:pt x="245" y="61"/>
                    </a:lnTo>
                    <a:lnTo>
                      <a:pt x="239" y="62"/>
                    </a:lnTo>
                    <a:lnTo>
                      <a:pt x="234" y="62"/>
                    </a:lnTo>
                    <a:lnTo>
                      <a:pt x="230" y="64"/>
                    </a:lnTo>
                    <a:lnTo>
                      <a:pt x="222" y="66"/>
                    </a:lnTo>
                    <a:lnTo>
                      <a:pt x="218" y="68"/>
                    </a:lnTo>
                    <a:lnTo>
                      <a:pt x="215" y="70"/>
                    </a:lnTo>
                    <a:lnTo>
                      <a:pt x="207" y="72"/>
                    </a:lnTo>
                    <a:lnTo>
                      <a:pt x="203" y="74"/>
                    </a:lnTo>
                    <a:lnTo>
                      <a:pt x="197" y="78"/>
                    </a:lnTo>
                    <a:lnTo>
                      <a:pt x="192" y="78"/>
                    </a:lnTo>
                    <a:lnTo>
                      <a:pt x="188" y="80"/>
                    </a:lnTo>
                    <a:lnTo>
                      <a:pt x="180" y="82"/>
                    </a:lnTo>
                    <a:lnTo>
                      <a:pt x="177" y="83"/>
                    </a:lnTo>
                    <a:lnTo>
                      <a:pt x="171" y="85"/>
                    </a:lnTo>
                    <a:lnTo>
                      <a:pt x="167" y="87"/>
                    </a:lnTo>
                    <a:lnTo>
                      <a:pt x="161" y="91"/>
                    </a:lnTo>
                    <a:lnTo>
                      <a:pt x="156" y="93"/>
                    </a:lnTo>
                    <a:lnTo>
                      <a:pt x="152" y="95"/>
                    </a:lnTo>
                    <a:lnTo>
                      <a:pt x="146" y="97"/>
                    </a:lnTo>
                    <a:lnTo>
                      <a:pt x="140" y="99"/>
                    </a:lnTo>
                    <a:lnTo>
                      <a:pt x="137" y="102"/>
                    </a:lnTo>
                    <a:lnTo>
                      <a:pt x="131" y="102"/>
                    </a:lnTo>
                    <a:lnTo>
                      <a:pt x="127" y="106"/>
                    </a:lnTo>
                    <a:lnTo>
                      <a:pt x="121" y="108"/>
                    </a:lnTo>
                    <a:lnTo>
                      <a:pt x="118" y="112"/>
                    </a:lnTo>
                    <a:lnTo>
                      <a:pt x="110" y="114"/>
                    </a:lnTo>
                    <a:lnTo>
                      <a:pt x="104" y="118"/>
                    </a:lnTo>
                    <a:lnTo>
                      <a:pt x="97" y="121"/>
                    </a:lnTo>
                    <a:lnTo>
                      <a:pt x="93" y="125"/>
                    </a:lnTo>
                    <a:lnTo>
                      <a:pt x="85" y="129"/>
                    </a:lnTo>
                    <a:lnTo>
                      <a:pt x="80" y="137"/>
                    </a:lnTo>
                    <a:lnTo>
                      <a:pt x="74" y="140"/>
                    </a:lnTo>
                    <a:lnTo>
                      <a:pt x="70" y="146"/>
                    </a:lnTo>
                    <a:lnTo>
                      <a:pt x="66" y="154"/>
                    </a:lnTo>
                    <a:lnTo>
                      <a:pt x="62" y="159"/>
                    </a:lnTo>
                    <a:lnTo>
                      <a:pt x="59" y="165"/>
                    </a:lnTo>
                    <a:lnTo>
                      <a:pt x="57" y="173"/>
                    </a:lnTo>
                    <a:lnTo>
                      <a:pt x="57" y="180"/>
                    </a:lnTo>
                    <a:lnTo>
                      <a:pt x="57" y="186"/>
                    </a:lnTo>
                    <a:lnTo>
                      <a:pt x="61" y="194"/>
                    </a:lnTo>
                    <a:lnTo>
                      <a:pt x="66" y="199"/>
                    </a:lnTo>
                    <a:lnTo>
                      <a:pt x="66" y="205"/>
                    </a:lnTo>
                    <a:lnTo>
                      <a:pt x="72" y="209"/>
                    </a:lnTo>
                    <a:lnTo>
                      <a:pt x="78" y="213"/>
                    </a:lnTo>
                    <a:lnTo>
                      <a:pt x="83" y="217"/>
                    </a:lnTo>
                    <a:lnTo>
                      <a:pt x="87" y="220"/>
                    </a:lnTo>
                    <a:lnTo>
                      <a:pt x="93" y="224"/>
                    </a:lnTo>
                    <a:lnTo>
                      <a:pt x="100" y="228"/>
                    </a:lnTo>
                    <a:lnTo>
                      <a:pt x="106" y="234"/>
                    </a:lnTo>
                    <a:lnTo>
                      <a:pt x="114" y="234"/>
                    </a:lnTo>
                    <a:lnTo>
                      <a:pt x="119" y="237"/>
                    </a:lnTo>
                    <a:lnTo>
                      <a:pt x="127" y="241"/>
                    </a:lnTo>
                    <a:lnTo>
                      <a:pt x="137" y="243"/>
                    </a:lnTo>
                    <a:lnTo>
                      <a:pt x="144" y="247"/>
                    </a:lnTo>
                    <a:lnTo>
                      <a:pt x="154" y="249"/>
                    </a:lnTo>
                    <a:lnTo>
                      <a:pt x="163" y="251"/>
                    </a:lnTo>
                    <a:lnTo>
                      <a:pt x="173" y="253"/>
                    </a:lnTo>
                    <a:lnTo>
                      <a:pt x="182" y="255"/>
                    </a:lnTo>
                    <a:lnTo>
                      <a:pt x="192" y="256"/>
                    </a:lnTo>
                    <a:lnTo>
                      <a:pt x="201" y="258"/>
                    </a:lnTo>
                    <a:lnTo>
                      <a:pt x="213" y="260"/>
                    </a:lnTo>
                    <a:lnTo>
                      <a:pt x="222" y="260"/>
                    </a:lnTo>
                    <a:lnTo>
                      <a:pt x="232" y="262"/>
                    </a:lnTo>
                    <a:lnTo>
                      <a:pt x="245" y="262"/>
                    </a:lnTo>
                    <a:lnTo>
                      <a:pt x="256" y="264"/>
                    </a:lnTo>
                    <a:lnTo>
                      <a:pt x="266" y="266"/>
                    </a:lnTo>
                    <a:lnTo>
                      <a:pt x="277" y="266"/>
                    </a:lnTo>
                    <a:lnTo>
                      <a:pt x="291" y="268"/>
                    </a:lnTo>
                    <a:lnTo>
                      <a:pt x="300" y="268"/>
                    </a:lnTo>
                    <a:lnTo>
                      <a:pt x="313" y="268"/>
                    </a:lnTo>
                    <a:lnTo>
                      <a:pt x="325" y="268"/>
                    </a:lnTo>
                    <a:lnTo>
                      <a:pt x="336" y="268"/>
                    </a:lnTo>
                    <a:lnTo>
                      <a:pt x="350" y="268"/>
                    </a:lnTo>
                    <a:lnTo>
                      <a:pt x="361" y="268"/>
                    </a:lnTo>
                    <a:lnTo>
                      <a:pt x="372" y="268"/>
                    </a:lnTo>
                    <a:lnTo>
                      <a:pt x="384" y="268"/>
                    </a:lnTo>
                    <a:lnTo>
                      <a:pt x="397" y="268"/>
                    </a:lnTo>
                    <a:lnTo>
                      <a:pt x="407" y="268"/>
                    </a:lnTo>
                    <a:lnTo>
                      <a:pt x="418" y="268"/>
                    </a:lnTo>
                    <a:lnTo>
                      <a:pt x="431" y="268"/>
                    </a:lnTo>
                    <a:lnTo>
                      <a:pt x="443" y="268"/>
                    </a:lnTo>
                    <a:lnTo>
                      <a:pt x="454" y="266"/>
                    </a:lnTo>
                    <a:lnTo>
                      <a:pt x="466" y="266"/>
                    </a:lnTo>
                    <a:lnTo>
                      <a:pt x="477" y="264"/>
                    </a:lnTo>
                    <a:lnTo>
                      <a:pt x="488" y="264"/>
                    </a:lnTo>
                    <a:lnTo>
                      <a:pt x="500" y="262"/>
                    </a:lnTo>
                    <a:lnTo>
                      <a:pt x="509" y="262"/>
                    </a:lnTo>
                    <a:lnTo>
                      <a:pt x="521" y="260"/>
                    </a:lnTo>
                    <a:lnTo>
                      <a:pt x="534" y="260"/>
                    </a:lnTo>
                    <a:lnTo>
                      <a:pt x="544" y="260"/>
                    </a:lnTo>
                    <a:lnTo>
                      <a:pt x="553" y="260"/>
                    </a:lnTo>
                    <a:lnTo>
                      <a:pt x="563" y="258"/>
                    </a:lnTo>
                    <a:lnTo>
                      <a:pt x="574" y="258"/>
                    </a:lnTo>
                    <a:lnTo>
                      <a:pt x="582" y="256"/>
                    </a:lnTo>
                    <a:lnTo>
                      <a:pt x="591" y="256"/>
                    </a:lnTo>
                    <a:lnTo>
                      <a:pt x="601" y="255"/>
                    </a:lnTo>
                    <a:lnTo>
                      <a:pt x="610" y="255"/>
                    </a:lnTo>
                    <a:lnTo>
                      <a:pt x="618" y="253"/>
                    </a:lnTo>
                    <a:lnTo>
                      <a:pt x="627" y="251"/>
                    </a:lnTo>
                    <a:lnTo>
                      <a:pt x="635" y="251"/>
                    </a:lnTo>
                    <a:lnTo>
                      <a:pt x="642" y="251"/>
                    </a:lnTo>
                    <a:lnTo>
                      <a:pt x="648" y="249"/>
                    </a:lnTo>
                    <a:lnTo>
                      <a:pt x="658" y="249"/>
                    </a:lnTo>
                    <a:lnTo>
                      <a:pt x="663" y="247"/>
                    </a:lnTo>
                    <a:lnTo>
                      <a:pt x="669" y="247"/>
                    </a:lnTo>
                    <a:lnTo>
                      <a:pt x="675" y="245"/>
                    </a:lnTo>
                    <a:lnTo>
                      <a:pt x="679" y="245"/>
                    </a:lnTo>
                    <a:lnTo>
                      <a:pt x="684" y="243"/>
                    </a:lnTo>
                    <a:lnTo>
                      <a:pt x="688" y="243"/>
                    </a:lnTo>
                    <a:lnTo>
                      <a:pt x="692" y="243"/>
                    </a:lnTo>
                    <a:lnTo>
                      <a:pt x="700" y="243"/>
                    </a:lnTo>
                    <a:lnTo>
                      <a:pt x="705" y="243"/>
                    </a:lnTo>
                    <a:lnTo>
                      <a:pt x="713" y="243"/>
                    </a:lnTo>
                    <a:lnTo>
                      <a:pt x="719" y="241"/>
                    </a:lnTo>
                    <a:lnTo>
                      <a:pt x="724" y="241"/>
                    </a:lnTo>
                    <a:lnTo>
                      <a:pt x="730" y="239"/>
                    </a:lnTo>
                    <a:lnTo>
                      <a:pt x="738" y="239"/>
                    </a:lnTo>
                    <a:lnTo>
                      <a:pt x="745" y="237"/>
                    </a:lnTo>
                    <a:lnTo>
                      <a:pt x="751" y="236"/>
                    </a:lnTo>
                    <a:lnTo>
                      <a:pt x="758" y="236"/>
                    </a:lnTo>
                    <a:lnTo>
                      <a:pt x="764" y="234"/>
                    </a:lnTo>
                    <a:lnTo>
                      <a:pt x="770" y="234"/>
                    </a:lnTo>
                    <a:lnTo>
                      <a:pt x="777" y="232"/>
                    </a:lnTo>
                    <a:lnTo>
                      <a:pt x="783" y="228"/>
                    </a:lnTo>
                    <a:lnTo>
                      <a:pt x="791" y="226"/>
                    </a:lnTo>
                    <a:lnTo>
                      <a:pt x="796" y="224"/>
                    </a:lnTo>
                    <a:lnTo>
                      <a:pt x="802" y="222"/>
                    </a:lnTo>
                    <a:lnTo>
                      <a:pt x="808" y="220"/>
                    </a:lnTo>
                    <a:lnTo>
                      <a:pt x="814" y="217"/>
                    </a:lnTo>
                    <a:lnTo>
                      <a:pt x="819" y="215"/>
                    </a:lnTo>
                    <a:lnTo>
                      <a:pt x="823" y="211"/>
                    </a:lnTo>
                    <a:lnTo>
                      <a:pt x="829" y="207"/>
                    </a:lnTo>
                    <a:lnTo>
                      <a:pt x="833" y="203"/>
                    </a:lnTo>
                    <a:lnTo>
                      <a:pt x="836" y="199"/>
                    </a:lnTo>
                    <a:lnTo>
                      <a:pt x="840" y="196"/>
                    </a:lnTo>
                    <a:lnTo>
                      <a:pt x="844" y="190"/>
                    </a:lnTo>
                    <a:lnTo>
                      <a:pt x="848" y="186"/>
                    </a:lnTo>
                    <a:lnTo>
                      <a:pt x="850" y="177"/>
                    </a:lnTo>
                    <a:lnTo>
                      <a:pt x="852" y="171"/>
                    </a:lnTo>
                    <a:lnTo>
                      <a:pt x="852" y="163"/>
                    </a:lnTo>
                    <a:lnTo>
                      <a:pt x="852" y="158"/>
                    </a:lnTo>
                    <a:lnTo>
                      <a:pt x="850" y="152"/>
                    </a:lnTo>
                    <a:lnTo>
                      <a:pt x="848" y="146"/>
                    </a:lnTo>
                    <a:lnTo>
                      <a:pt x="846" y="140"/>
                    </a:lnTo>
                    <a:lnTo>
                      <a:pt x="840" y="139"/>
                    </a:lnTo>
                    <a:lnTo>
                      <a:pt x="836" y="133"/>
                    </a:lnTo>
                    <a:lnTo>
                      <a:pt x="831" y="129"/>
                    </a:lnTo>
                    <a:lnTo>
                      <a:pt x="823" y="125"/>
                    </a:lnTo>
                    <a:lnTo>
                      <a:pt x="817" y="121"/>
                    </a:lnTo>
                    <a:lnTo>
                      <a:pt x="810" y="120"/>
                    </a:lnTo>
                    <a:lnTo>
                      <a:pt x="802" y="116"/>
                    </a:lnTo>
                    <a:lnTo>
                      <a:pt x="795" y="114"/>
                    </a:lnTo>
                    <a:lnTo>
                      <a:pt x="787" y="112"/>
                    </a:lnTo>
                    <a:lnTo>
                      <a:pt x="783" y="112"/>
                    </a:lnTo>
                    <a:lnTo>
                      <a:pt x="779" y="110"/>
                    </a:lnTo>
                    <a:lnTo>
                      <a:pt x="772" y="108"/>
                    </a:lnTo>
                    <a:lnTo>
                      <a:pt x="770" y="108"/>
                    </a:lnTo>
                    <a:lnTo>
                      <a:pt x="764" y="106"/>
                    </a:lnTo>
                    <a:lnTo>
                      <a:pt x="762" y="104"/>
                    </a:lnTo>
                    <a:lnTo>
                      <a:pt x="757" y="104"/>
                    </a:lnTo>
                    <a:lnTo>
                      <a:pt x="753" y="104"/>
                    </a:lnTo>
                    <a:lnTo>
                      <a:pt x="747" y="102"/>
                    </a:lnTo>
                    <a:lnTo>
                      <a:pt x="743" y="102"/>
                    </a:lnTo>
                    <a:lnTo>
                      <a:pt x="738" y="102"/>
                    </a:lnTo>
                    <a:lnTo>
                      <a:pt x="736" y="102"/>
                    </a:lnTo>
                    <a:lnTo>
                      <a:pt x="726" y="101"/>
                    </a:lnTo>
                    <a:lnTo>
                      <a:pt x="719" y="99"/>
                    </a:lnTo>
                    <a:lnTo>
                      <a:pt x="709" y="97"/>
                    </a:lnTo>
                    <a:lnTo>
                      <a:pt x="701" y="97"/>
                    </a:lnTo>
                    <a:lnTo>
                      <a:pt x="696" y="95"/>
                    </a:lnTo>
                    <a:lnTo>
                      <a:pt x="690" y="95"/>
                    </a:lnTo>
                    <a:lnTo>
                      <a:pt x="684" y="95"/>
                    </a:lnTo>
                    <a:lnTo>
                      <a:pt x="679" y="93"/>
                    </a:lnTo>
                    <a:lnTo>
                      <a:pt x="675" y="93"/>
                    </a:lnTo>
                    <a:lnTo>
                      <a:pt x="673" y="91"/>
                    </a:lnTo>
                    <a:lnTo>
                      <a:pt x="667" y="89"/>
                    </a:lnTo>
                    <a:lnTo>
                      <a:pt x="663" y="85"/>
                    </a:lnTo>
                    <a:lnTo>
                      <a:pt x="660" y="85"/>
                    </a:lnTo>
                    <a:lnTo>
                      <a:pt x="658" y="83"/>
                    </a:lnTo>
                    <a:lnTo>
                      <a:pt x="652" y="80"/>
                    </a:lnTo>
                    <a:lnTo>
                      <a:pt x="648" y="78"/>
                    </a:lnTo>
                    <a:lnTo>
                      <a:pt x="648" y="72"/>
                    </a:lnTo>
                    <a:lnTo>
                      <a:pt x="650" y="68"/>
                    </a:lnTo>
                    <a:lnTo>
                      <a:pt x="652" y="66"/>
                    </a:lnTo>
                    <a:lnTo>
                      <a:pt x="658" y="64"/>
                    </a:lnTo>
                    <a:lnTo>
                      <a:pt x="661" y="62"/>
                    </a:lnTo>
                    <a:lnTo>
                      <a:pt x="667" y="62"/>
                    </a:lnTo>
                    <a:lnTo>
                      <a:pt x="675" y="62"/>
                    </a:lnTo>
                    <a:lnTo>
                      <a:pt x="682" y="61"/>
                    </a:lnTo>
                    <a:lnTo>
                      <a:pt x="686" y="61"/>
                    </a:lnTo>
                    <a:lnTo>
                      <a:pt x="690" y="61"/>
                    </a:lnTo>
                    <a:lnTo>
                      <a:pt x="694" y="61"/>
                    </a:lnTo>
                    <a:lnTo>
                      <a:pt x="700" y="62"/>
                    </a:lnTo>
                    <a:lnTo>
                      <a:pt x="703" y="62"/>
                    </a:lnTo>
                    <a:lnTo>
                      <a:pt x="709" y="62"/>
                    </a:lnTo>
                    <a:lnTo>
                      <a:pt x="713" y="62"/>
                    </a:lnTo>
                    <a:lnTo>
                      <a:pt x="719" y="62"/>
                    </a:lnTo>
                    <a:lnTo>
                      <a:pt x="722" y="62"/>
                    </a:lnTo>
                    <a:lnTo>
                      <a:pt x="726" y="62"/>
                    </a:lnTo>
                    <a:lnTo>
                      <a:pt x="732" y="62"/>
                    </a:lnTo>
                    <a:lnTo>
                      <a:pt x="738" y="64"/>
                    </a:lnTo>
                    <a:lnTo>
                      <a:pt x="743" y="64"/>
                    </a:lnTo>
                    <a:lnTo>
                      <a:pt x="747" y="64"/>
                    </a:lnTo>
                    <a:lnTo>
                      <a:pt x="753" y="64"/>
                    </a:lnTo>
                    <a:lnTo>
                      <a:pt x="758" y="66"/>
                    </a:lnTo>
                    <a:lnTo>
                      <a:pt x="762" y="66"/>
                    </a:lnTo>
                    <a:lnTo>
                      <a:pt x="768" y="68"/>
                    </a:lnTo>
                    <a:lnTo>
                      <a:pt x="772" y="68"/>
                    </a:lnTo>
                    <a:lnTo>
                      <a:pt x="779" y="68"/>
                    </a:lnTo>
                    <a:lnTo>
                      <a:pt x="783" y="68"/>
                    </a:lnTo>
                    <a:lnTo>
                      <a:pt x="787" y="70"/>
                    </a:lnTo>
                    <a:lnTo>
                      <a:pt x="793" y="72"/>
                    </a:lnTo>
                    <a:lnTo>
                      <a:pt x="796" y="74"/>
                    </a:lnTo>
                    <a:lnTo>
                      <a:pt x="800" y="74"/>
                    </a:lnTo>
                    <a:lnTo>
                      <a:pt x="806" y="76"/>
                    </a:lnTo>
                    <a:lnTo>
                      <a:pt x="810" y="78"/>
                    </a:lnTo>
                    <a:lnTo>
                      <a:pt x="814" y="78"/>
                    </a:lnTo>
                    <a:lnTo>
                      <a:pt x="823" y="82"/>
                    </a:lnTo>
                    <a:lnTo>
                      <a:pt x="831" y="85"/>
                    </a:lnTo>
                    <a:lnTo>
                      <a:pt x="838" y="87"/>
                    </a:lnTo>
                    <a:lnTo>
                      <a:pt x="846" y="93"/>
                    </a:lnTo>
                    <a:lnTo>
                      <a:pt x="852" y="95"/>
                    </a:lnTo>
                    <a:lnTo>
                      <a:pt x="859" y="102"/>
                    </a:lnTo>
                    <a:lnTo>
                      <a:pt x="867" y="106"/>
                    </a:lnTo>
                    <a:lnTo>
                      <a:pt x="874" y="112"/>
                    </a:lnTo>
                    <a:lnTo>
                      <a:pt x="878" y="120"/>
                    </a:lnTo>
                    <a:lnTo>
                      <a:pt x="884" y="127"/>
                    </a:lnTo>
                    <a:lnTo>
                      <a:pt x="890" y="133"/>
                    </a:lnTo>
                    <a:lnTo>
                      <a:pt x="895" y="140"/>
                    </a:lnTo>
                    <a:lnTo>
                      <a:pt x="899" y="148"/>
                    </a:lnTo>
                    <a:lnTo>
                      <a:pt x="901" y="156"/>
                    </a:lnTo>
                    <a:lnTo>
                      <a:pt x="901" y="161"/>
                    </a:lnTo>
                    <a:lnTo>
                      <a:pt x="903" y="163"/>
                    </a:lnTo>
                    <a:lnTo>
                      <a:pt x="905" y="169"/>
                    </a:lnTo>
                    <a:lnTo>
                      <a:pt x="907" y="173"/>
                    </a:lnTo>
                    <a:lnTo>
                      <a:pt x="907" y="178"/>
                    </a:lnTo>
                    <a:lnTo>
                      <a:pt x="907" y="182"/>
                    </a:lnTo>
                    <a:lnTo>
                      <a:pt x="907" y="188"/>
                    </a:lnTo>
                    <a:lnTo>
                      <a:pt x="907" y="192"/>
                    </a:lnTo>
                    <a:lnTo>
                      <a:pt x="907" y="198"/>
                    </a:lnTo>
                    <a:lnTo>
                      <a:pt x="905" y="201"/>
                    </a:lnTo>
                    <a:lnTo>
                      <a:pt x="905" y="207"/>
                    </a:lnTo>
                    <a:lnTo>
                      <a:pt x="903" y="211"/>
                    </a:lnTo>
                    <a:lnTo>
                      <a:pt x="901" y="217"/>
                    </a:lnTo>
                    <a:lnTo>
                      <a:pt x="899" y="222"/>
                    </a:lnTo>
                    <a:lnTo>
                      <a:pt x="893" y="228"/>
                    </a:lnTo>
                    <a:lnTo>
                      <a:pt x="892" y="234"/>
                    </a:lnTo>
                    <a:lnTo>
                      <a:pt x="886" y="239"/>
                    </a:lnTo>
                    <a:lnTo>
                      <a:pt x="882" y="245"/>
                    </a:lnTo>
                    <a:lnTo>
                      <a:pt x="874" y="251"/>
                    </a:lnTo>
                    <a:lnTo>
                      <a:pt x="871" y="255"/>
                    </a:lnTo>
                    <a:lnTo>
                      <a:pt x="863" y="260"/>
                    </a:lnTo>
                    <a:lnTo>
                      <a:pt x="857" y="264"/>
                    </a:lnTo>
                    <a:lnTo>
                      <a:pt x="848" y="268"/>
                    </a:lnTo>
                    <a:lnTo>
                      <a:pt x="842" y="274"/>
                    </a:lnTo>
                    <a:lnTo>
                      <a:pt x="833" y="277"/>
                    </a:lnTo>
                    <a:lnTo>
                      <a:pt x="825" y="281"/>
                    </a:lnTo>
                    <a:lnTo>
                      <a:pt x="817" y="285"/>
                    </a:lnTo>
                    <a:lnTo>
                      <a:pt x="810" y="289"/>
                    </a:lnTo>
                    <a:lnTo>
                      <a:pt x="800" y="293"/>
                    </a:lnTo>
                    <a:lnTo>
                      <a:pt x="791" y="294"/>
                    </a:lnTo>
                    <a:lnTo>
                      <a:pt x="779" y="298"/>
                    </a:lnTo>
                    <a:lnTo>
                      <a:pt x="770" y="302"/>
                    </a:lnTo>
                    <a:lnTo>
                      <a:pt x="760" y="304"/>
                    </a:lnTo>
                    <a:lnTo>
                      <a:pt x="751" y="306"/>
                    </a:lnTo>
                    <a:lnTo>
                      <a:pt x="739" y="308"/>
                    </a:lnTo>
                    <a:lnTo>
                      <a:pt x="730" y="312"/>
                    </a:lnTo>
                    <a:lnTo>
                      <a:pt x="719" y="312"/>
                    </a:lnTo>
                    <a:lnTo>
                      <a:pt x="707" y="314"/>
                    </a:lnTo>
                    <a:lnTo>
                      <a:pt x="694" y="315"/>
                    </a:lnTo>
                    <a:lnTo>
                      <a:pt x="684" y="319"/>
                    </a:lnTo>
                    <a:lnTo>
                      <a:pt x="673" y="321"/>
                    </a:lnTo>
                    <a:lnTo>
                      <a:pt x="660" y="321"/>
                    </a:lnTo>
                    <a:lnTo>
                      <a:pt x="648" y="323"/>
                    </a:lnTo>
                    <a:lnTo>
                      <a:pt x="639" y="325"/>
                    </a:lnTo>
                    <a:lnTo>
                      <a:pt x="625" y="327"/>
                    </a:lnTo>
                    <a:lnTo>
                      <a:pt x="614" y="327"/>
                    </a:lnTo>
                    <a:lnTo>
                      <a:pt x="601" y="329"/>
                    </a:lnTo>
                    <a:lnTo>
                      <a:pt x="589" y="329"/>
                    </a:lnTo>
                    <a:lnTo>
                      <a:pt x="578" y="329"/>
                    </a:lnTo>
                    <a:lnTo>
                      <a:pt x="564" y="329"/>
                    </a:lnTo>
                    <a:lnTo>
                      <a:pt x="553" y="331"/>
                    </a:lnTo>
                    <a:lnTo>
                      <a:pt x="542" y="331"/>
                    </a:lnTo>
                    <a:lnTo>
                      <a:pt x="528" y="331"/>
                    </a:lnTo>
                    <a:lnTo>
                      <a:pt x="517" y="333"/>
                    </a:lnTo>
                    <a:lnTo>
                      <a:pt x="506" y="333"/>
                    </a:lnTo>
                    <a:lnTo>
                      <a:pt x="492" y="333"/>
                    </a:lnTo>
                    <a:lnTo>
                      <a:pt x="483" y="333"/>
                    </a:lnTo>
                    <a:lnTo>
                      <a:pt x="469" y="334"/>
                    </a:lnTo>
                    <a:lnTo>
                      <a:pt x="460" y="334"/>
                    </a:lnTo>
                    <a:lnTo>
                      <a:pt x="448" y="334"/>
                    </a:lnTo>
                    <a:lnTo>
                      <a:pt x="439" y="334"/>
                    </a:lnTo>
                    <a:lnTo>
                      <a:pt x="426" y="334"/>
                    </a:lnTo>
                    <a:lnTo>
                      <a:pt x="416" y="334"/>
                    </a:lnTo>
                    <a:lnTo>
                      <a:pt x="407" y="334"/>
                    </a:lnTo>
                    <a:lnTo>
                      <a:pt x="397" y="333"/>
                    </a:lnTo>
                    <a:lnTo>
                      <a:pt x="388" y="333"/>
                    </a:lnTo>
                    <a:lnTo>
                      <a:pt x="378" y="333"/>
                    </a:lnTo>
                    <a:lnTo>
                      <a:pt x="371" y="333"/>
                    </a:lnTo>
                    <a:lnTo>
                      <a:pt x="361" y="333"/>
                    </a:lnTo>
                    <a:lnTo>
                      <a:pt x="353" y="333"/>
                    </a:lnTo>
                    <a:lnTo>
                      <a:pt x="344" y="333"/>
                    </a:lnTo>
                    <a:lnTo>
                      <a:pt x="336" y="333"/>
                    </a:lnTo>
                    <a:lnTo>
                      <a:pt x="329" y="333"/>
                    </a:lnTo>
                    <a:lnTo>
                      <a:pt x="321" y="333"/>
                    </a:lnTo>
                    <a:lnTo>
                      <a:pt x="315" y="333"/>
                    </a:lnTo>
                    <a:lnTo>
                      <a:pt x="310" y="333"/>
                    </a:lnTo>
                    <a:lnTo>
                      <a:pt x="304" y="331"/>
                    </a:lnTo>
                    <a:lnTo>
                      <a:pt x="300" y="331"/>
                    </a:lnTo>
                    <a:lnTo>
                      <a:pt x="294" y="331"/>
                    </a:lnTo>
                    <a:lnTo>
                      <a:pt x="291" y="331"/>
                    </a:lnTo>
                    <a:lnTo>
                      <a:pt x="283" y="329"/>
                    </a:lnTo>
                    <a:lnTo>
                      <a:pt x="279" y="329"/>
                    </a:lnTo>
                    <a:lnTo>
                      <a:pt x="275" y="329"/>
                    </a:lnTo>
                    <a:lnTo>
                      <a:pt x="270" y="329"/>
                    </a:lnTo>
                    <a:lnTo>
                      <a:pt x="264" y="329"/>
                    </a:lnTo>
                    <a:lnTo>
                      <a:pt x="258" y="329"/>
                    </a:lnTo>
                    <a:lnTo>
                      <a:pt x="255" y="329"/>
                    </a:lnTo>
                    <a:lnTo>
                      <a:pt x="249" y="329"/>
                    </a:lnTo>
                    <a:lnTo>
                      <a:pt x="243" y="329"/>
                    </a:lnTo>
                    <a:lnTo>
                      <a:pt x="239" y="329"/>
                    </a:lnTo>
                    <a:lnTo>
                      <a:pt x="234" y="329"/>
                    </a:lnTo>
                    <a:lnTo>
                      <a:pt x="230" y="329"/>
                    </a:lnTo>
                    <a:lnTo>
                      <a:pt x="222" y="329"/>
                    </a:lnTo>
                    <a:lnTo>
                      <a:pt x="218" y="327"/>
                    </a:lnTo>
                    <a:lnTo>
                      <a:pt x="215" y="327"/>
                    </a:lnTo>
                    <a:lnTo>
                      <a:pt x="209" y="327"/>
                    </a:lnTo>
                    <a:lnTo>
                      <a:pt x="203" y="325"/>
                    </a:lnTo>
                    <a:lnTo>
                      <a:pt x="197" y="325"/>
                    </a:lnTo>
                    <a:lnTo>
                      <a:pt x="194" y="325"/>
                    </a:lnTo>
                    <a:lnTo>
                      <a:pt x="188" y="325"/>
                    </a:lnTo>
                    <a:lnTo>
                      <a:pt x="184" y="323"/>
                    </a:lnTo>
                    <a:lnTo>
                      <a:pt x="178" y="323"/>
                    </a:lnTo>
                    <a:lnTo>
                      <a:pt x="175" y="321"/>
                    </a:lnTo>
                    <a:lnTo>
                      <a:pt x="171" y="321"/>
                    </a:lnTo>
                    <a:lnTo>
                      <a:pt x="165" y="321"/>
                    </a:lnTo>
                    <a:lnTo>
                      <a:pt x="161" y="321"/>
                    </a:lnTo>
                    <a:lnTo>
                      <a:pt x="156" y="319"/>
                    </a:lnTo>
                    <a:lnTo>
                      <a:pt x="152" y="319"/>
                    </a:lnTo>
                    <a:lnTo>
                      <a:pt x="144" y="317"/>
                    </a:lnTo>
                    <a:lnTo>
                      <a:pt x="140" y="315"/>
                    </a:lnTo>
                    <a:lnTo>
                      <a:pt x="137" y="314"/>
                    </a:lnTo>
                    <a:lnTo>
                      <a:pt x="131" y="312"/>
                    </a:lnTo>
                    <a:lnTo>
                      <a:pt x="127" y="312"/>
                    </a:lnTo>
                    <a:lnTo>
                      <a:pt x="121" y="310"/>
                    </a:lnTo>
                    <a:lnTo>
                      <a:pt x="118" y="308"/>
                    </a:lnTo>
                    <a:lnTo>
                      <a:pt x="114" y="308"/>
                    </a:lnTo>
                    <a:lnTo>
                      <a:pt x="110" y="304"/>
                    </a:lnTo>
                    <a:lnTo>
                      <a:pt x="104" y="304"/>
                    </a:lnTo>
                    <a:lnTo>
                      <a:pt x="100" y="302"/>
                    </a:lnTo>
                    <a:lnTo>
                      <a:pt x="95" y="300"/>
                    </a:lnTo>
                    <a:lnTo>
                      <a:pt x="85" y="294"/>
                    </a:lnTo>
                    <a:lnTo>
                      <a:pt x="78" y="291"/>
                    </a:lnTo>
                    <a:lnTo>
                      <a:pt x="70" y="285"/>
                    </a:lnTo>
                    <a:lnTo>
                      <a:pt x="62" y="279"/>
                    </a:lnTo>
                    <a:lnTo>
                      <a:pt x="55" y="274"/>
                    </a:lnTo>
                    <a:lnTo>
                      <a:pt x="47" y="268"/>
                    </a:lnTo>
                    <a:lnTo>
                      <a:pt x="40" y="260"/>
                    </a:lnTo>
                    <a:lnTo>
                      <a:pt x="32" y="255"/>
                    </a:lnTo>
                    <a:lnTo>
                      <a:pt x="24" y="245"/>
                    </a:lnTo>
                    <a:lnTo>
                      <a:pt x="19" y="237"/>
                    </a:lnTo>
                    <a:lnTo>
                      <a:pt x="15" y="232"/>
                    </a:lnTo>
                    <a:lnTo>
                      <a:pt x="11" y="224"/>
                    </a:lnTo>
                    <a:lnTo>
                      <a:pt x="7" y="217"/>
                    </a:lnTo>
                    <a:lnTo>
                      <a:pt x="5" y="211"/>
                    </a:lnTo>
                    <a:lnTo>
                      <a:pt x="3" y="205"/>
                    </a:lnTo>
                    <a:lnTo>
                      <a:pt x="2" y="199"/>
                    </a:lnTo>
                    <a:lnTo>
                      <a:pt x="0" y="192"/>
                    </a:lnTo>
                    <a:lnTo>
                      <a:pt x="0" y="186"/>
                    </a:lnTo>
                    <a:lnTo>
                      <a:pt x="0" y="178"/>
                    </a:lnTo>
                    <a:lnTo>
                      <a:pt x="0" y="173"/>
                    </a:lnTo>
                    <a:lnTo>
                      <a:pt x="2" y="165"/>
                    </a:lnTo>
                    <a:lnTo>
                      <a:pt x="3" y="159"/>
                    </a:lnTo>
                    <a:lnTo>
                      <a:pt x="5" y="152"/>
                    </a:lnTo>
                    <a:lnTo>
                      <a:pt x="7" y="146"/>
                    </a:lnTo>
                    <a:lnTo>
                      <a:pt x="9" y="139"/>
                    </a:lnTo>
                    <a:lnTo>
                      <a:pt x="15" y="135"/>
                    </a:lnTo>
                    <a:lnTo>
                      <a:pt x="15" y="127"/>
                    </a:lnTo>
                    <a:lnTo>
                      <a:pt x="21" y="121"/>
                    </a:lnTo>
                    <a:lnTo>
                      <a:pt x="22" y="116"/>
                    </a:lnTo>
                    <a:lnTo>
                      <a:pt x="28" y="110"/>
                    </a:lnTo>
                    <a:lnTo>
                      <a:pt x="32" y="102"/>
                    </a:lnTo>
                    <a:lnTo>
                      <a:pt x="38" y="99"/>
                    </a:lnTo>
                    <a:lnTo>
                      <a:pt x="42" y="95"/>
                    </a:lnTo>
                    <a:lnTo>
                      <a:pt x="47" y="89"/>
                    </a:lnTo>
                    <a:lnTo>
                      <a:pt x="51" y="85"/>
                    </a:lnTo>
                    <a:lnTo>
                      <a:pt x="57" y="80"/>
                    </a:lnTo>
                    <a:lnTo>
                      <a:pt x="62" y="76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80" y="64"/>
                    </a:lnTo>
                    <a:lnTo>
                      <a:pt x="85" y="61"/>
                    </a:lnTo>
                    <a:lnTo>
                      <a:pt x="93" y="59"/>
                    </a:lnTo>
                    <a:lnTo>
                      <a:pt x="99" y="55"/>
                    </a:lnTo>
                    <a:lnTo>
                      <a:pt x="104" y="51"/>
                    </a:lnTo>
                    <a:lnTo>
                      <a:pt x="110" y="49"/>
                    </a:lnTo>
                    <a:lnTo>
                      <a:pt x="118" y="45"/>
                    </a:lnTo>
                    <a:lnTo>
                      <a:pt x="123" y="42"/>
                    </a:lnTo>
                    <a:lnTo>
                      <a:pt x="129" y="42"/>
                    </a:lnTo>
                    <a:lnTo>
                      <a:pt x="137" y="38"/>
                    </a:lnTo>
                    <a:lnTo>
                      <a:pt x="142" y="36"/>
                    </a:lnTo>
                    <a:lnTo>
                      <a:pt x="148" y="34"/>
                    </a:lnTo>
                    <a:lnTo>
                      <a:pt x="154" y="32"/>
                    </a:lnTo>
                    <a:lnTo>
                      <a:pt x="161" y="28"/>
                    </a:lnTo>
                    <a:lnTo>
                      <a:pt x="169" y="26"/>
                    </a:lnTo>
                    <a:lnTo>
                      <a:pt x="175" y="24"/>
                    </a:lnTo>
                    <a:lnTo>
                      <a:pt x="180" y="23"/>
                    </a:lnTo>
                    <a:lnTo>
                      <a:pt x="188" y="23"/>
                    </a:lnTo>
                    <a:lnTo>
                      <a:pt x="194" y="19"/>
                    </a:lnTo>
                    <a:lnTo>
                      <a:pt x="199" y="17"/>
                    </a:lnTo>
                    <a:lnTo>
                      <a:pt x="205" y="17"/>
                    </a:lnTo>
                    <a:lnTo>
                      <a:pt x="213" y="15"/>
                    </a:lnTo>
                    <a:lnTo>
                      <a:pt x="218" y="13"/>
                    </a:lnTo>
                    <a:lnTo>
                      <a:pt x="224" y="11"/>
                    </a:lnTo>
                    <a:lnTo>
                      <a:pt x="232" y="9"/>
                    </a:lnTo>
                    <a:lnTo>
                      <a:pt x="237" y="7"/>
                    </a:lnTo>
                    <a:lnTo>
                      <a:pt x="243" y="7"/>
                    </a:lnTo>
                    <a:lnTo>
                      <a:pt x="249" y="7"/>
                    </a:lnTo>
                    <a:lnTo>
                      <a:pt x="256" y="5"/>
                    </a:lnTo>
                    <a:lnTo>
                      <a:pt x="262" y="4"/>
                    </a:lnTo>
                    <a:lnTo>
                      <a:pt x="270" y="4"/>
                    </a:lnTo>
                    <a:lnTo>
                      <a:pt x="275" y="4"/>
                    </a:lnTo>
                    <a:lnTo>
                      <a:pt x="283" y="2"/>
                    </a:lnTo>
                    <a:lnTo>
                      <a:pt x="289" y="2"/>
                    </a:lnTo>
                    <a:lnTo>
                      <a:pt x="294" y="2"/>
                    </a:lnTo>
                    <a:lnTo>
                      <a:pt x="300" y="2"/>
                    </a:lnTo>
                    <a:lnTo>
                      <a:pt x="308" y="0"/>
                    </a:lnTo>
                    <a:lnTo>
                      <a:pt x="313" y="0"/>
                    </a:lnTo>
                    <a:lnTo>
                      <a:pt x="319" y="0"/>
                    </a:lnTo>
                    <a:lnTo>
                      <a:pt x="327" y="0"/>
                    </a:lnTo>
                    <a:lnTo>
                      <a:pt x="332" y="0"/>
                    </a:lnTo>
                    <a:lnTo>
                      <a:pt x="338" y="0"/>
                    </a:lnTo>
                    <a:lnTo>
                      <a:pt x="346" y="0"/>
                    </a:lnTo>
                    <a:lnTo>
                      <a:pt x="353" y="0"/>
                    </a:lnTo>
                    <a:lnTo>
                      <a:pt x="359" y="0"/>
                    </a:lnTo>
                    <a:lnTo>
                      <a:pt x="365" y="0"/>
                    </a:lnTo>
                    <a:lnTo>
                      <a:pt x="371" y="0"/>
                    </a:lnTo>
                    <a:lnTo>
                      <a:pt x="378" y="0"/>
                    </a:lnTo>
                    <a:lnTo>
                      <a:pt x="384" y="0"/>
                    </a:lnTo>
                    <a:lnTo>
                      <a:pt x="391" y="0"/>
                    </a:lnTo>
                    <a:lnTo>
                      <a:pt x="397" y="0"/>
                    </a:lnTo>
                    <a:lnTo>
                      <a:pt x="405" y="0"/>
                    </a:lnTo>
                    <a:lnTo>
                      <a:pt x="410" y="0"/>
                    </a:lnTo>
                    <a:lnTo>
                      <a:pt x="416" y="2"/>
                    </a:lnTo>
                    <a:lnTo>
                      <a:pt x="424" y="2"/>
                    </a:lnTo>
                    <a:lnTo>
                      <a:pt x="431" y="2"/>
                    </a:lnTo>
                    <a:lnTo>
                      <a:pt x="437" y="2"/>
                    </a:lnTo>
                    <a:lnTo>
                      <a:pt x="445" y="4"/>
                    </a:lnTo>
                    <a:lnTo>
                      <a:pt x="450" y="4"/>
                    </a:lnTo>
                    <a:lnTo>
                      <a:pt x="458" y="4"/>
                    </a:lnTo>
                    <a:lnTo>
                      <a:pt x="464" y="5"/>
                    </a:lnTo>
                    <a:lnTo>
                      <a:pt x="471" y="5"/>
                    </a:lnTo>
                    <a:lnTo>
                      <a:pt x="477" y="7"/>
                    </a:lnTo>
                    <a:lnTo>
                      <a:pt x="485" y="7"/>
                    </a:lnTo>
                    <a:lnTo>
                      <a:pt x="492" y="9"/>
                    </a:lnTo>
                    <a:lnTo>
                      <a:pt x="500" y="9"/>
                    </a:lnTo>
                    <a:lnTo>
                      <a:pt x="507" y="11"/>
                    </a:lnTo>
                    <a:lnTo>
                      <a:pt x="511" y="11"/>
                    </a:lnTo>
                    <a:lnTo>
                      <a:pt x="517" y="13"/>
                    </a:lnTo>
                    <a:lnTo>
                      <a:pt x="521" y="13"/>
                    </a:lnTo>
                    <a:lnTo>
                      <a:pt x="526" y="15"/>
                    </a:lnTo>
                    <a:lnTo>
                      <a:pt x="534" y="15"/>
                    </a:lnTo>
                    <a:lnTo>
                      <a:pt x="540" y="15"/>
                    </a:lnTo>
                    <a:lnTo>
                      <a:pt x="544" y="17"/>
                    </a:lnTo>
                    <a:lnTo>
                      <a:pt x="553" y="17"/>
                    </a:lnTo>
                    <a:lnTo>
                      <a:pt x="557" y="17"/>
                    </a:lnTo>
                    <a:lnTo>
                      <a:pt x="563" y="17"/>
                    </a:lnTo>
                    <a:lnTo>
                      <a:pt x="570" y="17"/>
                    </a:lnTo>
                    <a:lnTo>
                      <a:pt x="576" y="19"/>
                    </a:lnTo>
                    <a:lnTo>
                      <a:pt x="580" y="19"/>
                    </a:lnTo>
                    <a:lnTo>
                      <a:pt x="587" y="23"/>
                    </a:lnTo>
                    <a:lnTo>
                      <a:pt x="591" y="23"/>
                    </a:lnTo>
                    <a:lnTo>
                      <a:pt x="597" y="24"/>
                    </a:lnTo>
                    <a:lnTo>
                      <a:pt x="601" y="26"/>
                    </a:lnTo>
                    <a:lnTo>
                      <a:pt x="604" y="30"/>
                    </a:lnTo>
                    <a:lnTo>
                      <a:pt x="606" y="34"/>
                    </a:lnTo>
                    <a:lnTo>
                      <a:pt x="606" y="40"/>
                    </a:lnTo>
                    <a:lnTo>
                      <a:pt x="604" y="42"/>
                    </a:lnTo>
                    <a:lnTo>
                      <a:pt x="603" y="45"/>
                    </a:lnTo>
                    <a:lnTo>
                      <a:pt x="597" y="47"/>
                    </a:lnTo>
                    <a:lnTo>
                      <a:pt x="593" y="51"/>
                    </a:lnTo>
                    <a:lnTo>
                      <a:pt x="593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6" name="Freeform 124"/>
              <p:cNvSpPr>
                <a:spLocks/>
              </p:cNvSpPr>
              <p:nvPr/>
            </p:nvSpPr>
            <p:spPr bwMode="auto">
              <a:xfrm>
                <a:off x="4392" y="2082"/>
                <a:ext cx="60" cy="134"/>
              </a:xfrm>
              <a:custGeom>
                <a:avLst/>
                <a:gdLst/>
                <a:ahLst/>
                <a:cxnLst>
                  <a:cxn ang="0">
                    <a:pos x="50" y="23"/>
                  </a:cxn>
                  <a:cxn ang="0">
                    <a:pos x="48" y="32"/>
                  </a:cxn>
                  <a:cxn ang="0">
                    <a:pos x="46" y="42"/>
                  </a:cxn>
                  <a:cxn ang="0">
                    <a:pos x="44" y="49"/>
                  </a:cxn>
                  <a:cxn ang="0">
                    <a:pos x="44" y="61"/>
                  </a:cxn>
                  <a:cxn ang="0">
                    <a:pos x="44" y="76"/>
                  </a:cxn>
                  <a:cxn ang="0">
                    <a:pos x="42" y="89"/>
                  </a:cxn>
                  <a:cxn ang="0">
                    <a:pos x="42" y="102"/>
                  </a:cxn>
                  <a:cxn ang="0">
                    <a:pos x="44" y="114"/>
                  </a:cxn>
                  <a:cxn ang="0">
                    <a:pos x="44" y="125"/>
                  </a:cxn>
                  <a:cxn ang="0">
                    <a:pos x="48" y="137"/>
                  </a:cxn>
                  <a:cxn ang="0">
                    <a:pos x="52" y="146"/>
                  </a:cxn>
                  <a:cxn ang="0">
                    <a:pos x="55" y="158"/>
                  </a:cxn>
                  <a:cxn ang="0">
                    <a:pos x="63" y="169"/>
                  </a:cxn>
                  <a:cxn ang="0">
                    <a:pos x="69" y="180"/>
                  </a:cxn>
                  <a:cxn ang="0">
                    <a:pos x="78" y="190"/>
                  </a:cxn>
                  <a:cxn ang="0">
                    <a:pos x="90" y="205"/>
                  </a:cxn>
                  <a:cxn ang="0">
                    <a:pos x="105" y="216"/>
                  </a:cxn>
                  <a:cxn ang="0">
                    <a:pos x="114" y="230"/>
                  </a:cxn>
                  <a:cxn ang="0">
                    <a:pos x="118" y="237"/>
                  </a:cxn>
                  <a:cxn ang="0">
                    <a:pos x="118" y="247"/>
                  </a:cxn>
                  <a:cxn ang="0">
                    <a:pos x="114" y="254"/>
                  </a:cxn>
                  <a:cxn ang="0">
                    <a:pos x="107" y="266"/>
                  </a:cxn>
                  <a:cxn ang="0">
                    <a:pos x="95" y="268"/>
                  </a:cxn>
                  <a:cxn ang="0">
                    <a:pos x="86" y="266"/>
                  </a:cxn>
                  <a:cxn ang="0">
                    <a:pos x="74" y="258"/>
                  </a:cxn>
                  <a:cxn ang="0">
                    <a:pos x="57" y="245"/>
                  </a:cxn>
                  <a:cxn ang="0">
                    <a:pos x="44" y="234"/>
                  </a:cxn>
                  <a:cxn ang="0">
                    <a:pos x="29" y="220"/>
                  </a:cxn>
                  <a:cxn ang="0">
                    <a:pos x="17" y="207"/>
                  </a:cxn>
                  <a:cxn ang="0">
                    <a:pos x="14" y="196"/>
                  </a:cxn>
                  <a:cxn ang="0">
                    <a:pos x="8" y="184"/>
                  </a:cxn>
                  <a:cxn ang="0">
                    <a:pos x="4" y="171"/>
                  </a:cxn>
                  <a:cxn ang="0">
                    <a:pos x="0" y="159"/>
                  </a:cxn>
                  <a:cxn ang="0">
                    <a:pos x="0" y="146"/>
                  </a:cxn>
                  <a:cxn ang="0">
                    <a:pos x="0" y="133"/>
                  </a:cxn>
                  <a:cxn ang="0">
                    <a:pos x="0" y="119"/>
                  </a:cxn>
                  <a:cxn ang="0">
                    <a:pos x="0" y="106"/>
                  </a:cxn>
                  <a:cxn ang="0">
                    <a:pos x="2" y="93"/>
                  </a:cxn>
                  <a:cxn ang="0">
                    <a:pos x="4" y="78"/>
                  </a:cxn>
                  <a:cxn ang="0">
                    <a:pos x="8" y="66"/>
                  </a:cxn>
                  <a:cxn ang="0">
                    <a:pos x="12" y="51"/>
                  </a:cxn>
                  <a:cxn ang="0">
                    <a:pos x="15" y="40"/>
                  </a:cxn>
                  <a:cxn ang="0">
                    <a:pos x="19" y="26"/>
                  </a:cxn>
                  <a:cxn ang="0">
                    <a:pos x="25" y="15"/>
                  </a:cxn>
                  <a:cxn ang="0">
                    <a:pos x="29" y="5"/>
                  </a:cxn>
                  <a:cxn ang="0">
                    <a:pos x="36" y="0"/>
                  </a:cxn>
                  <a:cxn ang="0">
                    <a:pos x="44" y="2"/>
                  </a:cxn>
                  <a:cxn ang="0">
                    <a:pos x="50" y="11"/>
                  </a:cxn>
                  <a:cxn ang="0">
                    <a:pos x="52" y="19"/>
                  </a:cxn>
                </a:cxnLst>
                <a:rect l="0" t="0" r="r" b="b"/>
                <a:pathLst>
                  <a:path w="120" h="268">
                    <a:moveTo>
                      <a:pt x="52" y="19"/>
                    </a:moveTo>
                    <a:lnTo>
                      <a:pt x="50" y="23"/>
                    </a:lnTo>
                    <a:lnTo>
                      <a:pt x="48" y="26"/>
                    </a:lnTo>
                    <a:lnTo>
                      <a:pt x="48" y="32"/>
                    </a:lnTo>
                    <a:lnTo>
                      <a:pt x="48" y="36"/>
                    </a:lnTo>
                    <a:lnTo>
                      <a:pt x="46" y="42"/>
                    </a:lnTo>
                    <a:lnTo>
                      <a:pt x="46" y="45"/>
                    </a:lnTo>
                    <a:lnTo>
                      <a:pt x="44" y="49"/>
                    </a:lnTo>
                    <a:lnTo>
                      <a:pt x="44" y="53"/>
                    </a:lnTo>
                    <a:lnTo>
                      <a:pt x="44" y="61"/>
                    </a:lnTo>
                    <a:lnTo>
                      <a:pt x="44" y="68"/>
                    </a:lnTo>
                    <a:lnTo>
                      <a:pt x="44" y="76"/>
                    </a:lnTo>
                    <a:lnTo>
                      <a:pt x="44" y="83"/>
                    </a:lnTo>
                    <a:lnTo>
                      <a:pt x="42" y="89"/>
                    </a:lnTo>
                    <a:lnTo>
                      <a:pt x="42" y="95"/>
                    </a:lnTo>
                    <a:lnTo>
                      <a:pt x="42" y="102"/>
                    </a:lnTo>
                    <a:lnTo>
                      <a:pt x="44" y="108"/>
                    </a:lnTo>
                    <a:lnTo>
                      <a:pt x="44" y="114"/>
                    </a:lnTo>
                    <a:lnTo>
                      <a:pt x="44" y="119"/>
                    </a:lnTo>
                    <a:lnTo>
                      <a:pt x="44" y="125"/>
                    </a:lnTo>
                    <a:lnTo>
                      <a:pt x="48" y="131"/>
                    </a:lnTo>
                    <a:lnTo>
                      <a:pt x="48" y="137"/>
                    </a:lnTo>
                    <a:lnTo>
                      <a:pt x="50" y="142"/>
                    </a:lnTo>
                    <a:lnTo>
                      <a:pt x="52" y="146"/>
                    </a:lnTo>
                    <a:lnTo>
                      <a:pt x="54" y="154"/>
                    </a:lnTo>
                    <a:lnTo>
                      <a:pt x="55" y="158"/>
                    </a:lnTo>
                    <a:lnTo>
                      <a:pt x="61" y="163"/>
                    </a:lnTo>
                    <a:lnTo>
                      <a:pt x="63" y="169"/>
                    </a:lnTo>
                    <a:lnTo>
                      <a:pt x="69" y="175"/>
                    </a:lnTo>
                    <a:lnTo>
                      <a:pt x="69" y="180"/>
                    </a:lnTo>
                    <a:lnTo>
                      <a:pt x="76" y="186"/>
                    </a:lnTo>
                    <a:lnTo>
                      <a:pt x="78" y="190"/>
                    </a:lnTo>
                    <a:lnTo>
                      <a:pt x="86" y="197"/>
                    </a:lnTo>
                    <a:lnTo>
                      <a:pt x="90" y="205"/>
                    </a:lnTo>
                    <a:lnTo>
                      <a:pt x="97" y="211"/>
                    </a:lnTo>
                    <a:lnTo>
                      <a:pt x="105" y="216"/>
                    </a:lnTo>
                    <a:lnTo>
                      <a:pt x="112" y="224"/>
                    </a:lnTo>
                    <a:lnTo>
                      <a:pt x="114" y="230"/>
                    </a:lnTo>
                    <a:lnTo>
                      <a:pt x="116" y="234"/>
                    </a:lnTo>
                    <a:lnTo>
                      <a:pt x="118" y="237"/>
                    </a:lnTo>
                    <a:lnTo>
                      <a:pt x="120" y="241"/>
                    </a:lnTo>
                    <a:lnTo>
                      <a:pt x="118" y="247"/>
                    </a:lnTo>
                    <a:lnTo>
                      <a:pt x="118" y="251"/>
                    </a:lnTo>
                    <a:lnTo>
                      <a:pt x="114" y="254"/>
                    </a:lnTo>
                    <a:lnTo>
                      <a:pt x="112" y="258"/>
                    </a:lnTo>
                    <a:lnTo>
                      <a:pt x="107" y="266"/>
                    </a:lnTo>
                    <a:lnTo>
                      <a:pt x="99" y="268"/>
                    </a:lnTo>
                    <a:lnTo>
                      <a:pt x="95" y="268"/>
                    </a:lnTo>
                    <a:lnTo>
                      <a:pt x="90" y="268"/>
                    </a:lnTo>
                    <a:lnTo>
                      <a:pt x="86" y="266"/>
                    </a:lnTo>
                    <a:lnTo>
                      <a:pt x="82" y="264"/>
                    </a:lnTo>
                    <a:lnTo>
                      <a:pt x="74" y="258"/>
                    </a:lnTo>
                    <a:lnTo>
                      <a:pt x="67" y="251"/>
                    </a:lnTo>
                    <a:lnTo>
                      <a:pt x="57" y="245"/>
                    </a:lnTo>
                    <a:lnTo>
                      <a:pt x="52" y="241"/>
                    </a:lnTo>
                    <a:lnTo>
                      <a:pt x="44" y="234"/>
                    </a:lnTo>
                    <a:lnTo>
                      <a:pt x="34" y="228"/>
                    </a:lnTo>
                    <a:lnTo>
                      <a:pt x="29" y="220"/>
                    </a:lnTo>
                    <a:lnTo>
                      <a:pt x="23" y="213"/>
                    </a:lnTo>
                    <a:lnTo>
                      <a:pt x="17" y="207"/>
                    </a:lnTo>
                    <a:lnTo>
                      <a:pt x="15" y="201"/>
                    </a:lnTo>
                    <a:lnTo>
                      <a:pt x="14" y="196"/>
                    </a:lnTo>
                    <a:lnTo>
                      <a:pt x="10" y="190"/>
                    </a:lnTo>
                    <a:lnTo>
                      <a:pt x="8" y="184"/>
                    </a:lnTo>
                    <a:lnTo>
                      <a:pt x="6" y="178"/>
                    </a:lnTo>
                    <a:lnTo>
                      <a:pt x="4" y="171"/>
                    </a:lnTo>
                    <a:lnTo>
                      <a:pt x="4" y="165"/>
                    </a:lnTo>
                    <a:lnTo>
                      <a:pt x="0" y="159"/>
                    </a:lnTo>
                    <a:lnTo>
                      <a:pt x="0" y="154"/>
                    </a:lnTo>
                    <a:lnTo>
                      <a:pt x="0" y="146"/>
                    </a:lnTo>
                    <a:lnTo>
                      <a:pt x="0" y="139"/>
                    </a:lnTo>
                    <a:lnTo>
                      <a:pt x="0" y="133"/>
                    </a:lnTo>
                    <a:lnTo>
                      <a:pt x="0" y="127"/>
                    </a:lnTo>
                    <a:lnTo>
                      <a:pt x="0" y="119"/>
                    </a:lnTo>
                    <a:lnTo>
                      <a:pt x="0" y="112"/>
                    </a:lnTo>
                    <a:lnTo>
                      <a:pt x="0" y="106"/>
                    </a:lnTo>
                    <a:lnTo>
                      <a:pt x="0" y="99"/>
                    </a:lnTo>
                    <a:lnTo>
                      <a:pt x="2" y="93"/>
                    </a:lnTo>
                    <a:lnTo>
                      <a:pt x="4" y="85"/>
                    </a:lnTo>
                    <a:lnTo>
                      <a:pt x="4" y="78"/>
                    </a:lnTo>
                    <a:lnTo>
                      <a:pt x="6" y="72"/>
                    </a:lnTo>
                    <a:lnTo>
                      <a:pt x="8" y="66"/>
                    </a:lnTo>
                    <a:lnTo>
                      <a:pt x="10" y="59"/>
                    </a:lnTo>
                    <a:lnTo>
                      <a:pt x="12" y="51"/>
                    </a:lnTo>
                    <a:lnTo>
                      <a:pt x="14" y="45"/>
                    </a:lnTo>
                    <a:lnTo>
                      <a:pt x="15" y="40"/>
                    </a:lnTo>
                    <a:lnTo>
                      <a:pt x="17" y="32"/>
                    </a:lnTo>
                    <a:lnTo>
                      <a:pt x="19" y="26"/>
                    </a:lnTo>
                    <a:lnTo>
                      <a:pt x="21" y="23"/>
                    </a:lnTo>
                    <a:lnTo>
                      <a:pt x="25" y="15"/>
                    </a:lnTo>
                    <a:lnTo>
                      <a:pt x="27" y="11"/>
                    </a:lnTo>
                    <a:lnTo>
                      <a:pt x="29" y="5"/>
                    </a:lnTo>
                    <a:lnTo>
                      <a:pt x="33" y="2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44" y="2"/>
                    </a:lnTo>
                    <a:lnTo>
                      <a:pt x="48" y="7"/>
                    </a:lnTo>
                    <a:lnTo>
                      <a:pt x="50" y="11"/>
                    </a:lnTo>
                    <a:lnTo>
                      <a:pt x="52" y="19"/>
                    </a:lnTo>
                    <a:lnTo>
                      <a:pt x="52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7" name="Freeform 125"/>
              <p:cNvSpPr>
                <a:spLocks/>
              </p:cNvSpPr>
              <p:nvPr/>
            </p:nvSpPr>
            <p:spPr bwMode="auto">
              <a:xfrm>
                <a:off x="4784" y="2060"/>
                <a:ext cx="75" cy="174"/>
              </a:xfrm>
              <a:custGeom>
                <a:avLst/>
                <a:gdLst/>
                <a:ahLst/>
                <a:cxnLst>
                  <a:cxn ang="0">
                    <a:pos x="131" y="17"/>
                  </a:cxn>
                  <a:cxn ang="0">
                    <a:pos x="137" y="32"/>
                  </a:cxn>
                  <a:cxn ang="0">
                    <a:pos x="144" y="48"/>
                  </a:cxn>
                  <a:cxn ang="0">
                    <a:pos x="146" y="63"/>
                  </a:cxn>
                  <a:cxn ang="0">
                    <a:pos x="148" y="80"/>
                  </a:cxn>
                  <a:cxn ang="0">
                    <a:pos x="150" y="95"/>
                  </a:cxn>
                  <a:cxn ang="0">
                    <a:pos x="150" y="114"/>
                  </a:cxn>
                  <a:cxn ang="0">
                    <a:pos x="148" y="131"/>
                  </a:cxn>
                  <a:cxn ang="0">
                    <a:pos x="146" y="148"/>
                  </a:cxn>
                  <a:cxn ang="0">
                    <a:pos x="142" y="165"/>
                  </a:cxn>
                  <a:cxn ang="0">
                    <a:pos x="139" y="183"/>
                  </a:cxn>
                  <a:cxn ang="0">
                    <a:pos x="133" y="198"/>
                  </a:cxn>
                  <a:cxn ang="0">
                    <a:pos x="127" y="215"/>
                  </a:cxn>
                  <a:cxn ang="0">
                    <a:pos x="120" y="230"/>
                  </a:cxn>
                  <a:cxn ang="0">
                    <a:pos x="112" y="247"/>
                  </a:cxn>
                  <a:cxn ang="0">
                    <a:pos x="104" y="262"/>
                  </a:cxn>
                  <a:cxn ang="0">
                    <a:pos x="97" y="278"/>
                  </a:cxn>
                  <a:cxn ang="0">
                    <a:pos x="85" y="291"/>
                  </a:cxn>
                  <a:cxn ang="0">
                    <a:pos x="78" y="304"/>
                  </a:cxn>
                  <a:cxn ang="0">
                    <a:pos x="59" y="331"/>
                  </a:cxn>
                  <a:cxn ang="0">
                    <a:pos x="42" y="346"/>
                  </a:cxn>
                  <a:cxn ang="0">
                    <a:pos x="24" y="348"/>
                  </a:cxn>
                  <a:cxn ang="0">
                    <a:pos x="11" y="344"/>
                  </a:cxn>
                  <a:cxn ang="0">
                    <a:pos x="0" y="331"/>
                  </a:cxn>
                  <a:cxn ang="0">
                    <a:pos x="0" y="314"/>
                  </a:cxn>
                  <a:cxn ang="0">
                    <a:pos x="7" y="297"/>
                  </a:cxn>
                  <a:cxn ang="0">
                    <a:pos x="19" y="283"/>
                  </a:cxn>
                  <a:cxn ang="0">
                    <a:pos x="26" y="270"/>
                  </a:cxn>
                  <a:cxn ang="0">
                    <a:pos x="34" y="257"/>
                  </a:cxn>
                  <a:cxn ang="0">
                    <a:pos x="45" y="240"/>
                  </a:cxn>
                  <a:cxn ang="0">
                    <a:pos x="63" y="217"/>
                  </a:cxn>
                  <a:cxn ang="0">
                    <a:pos x="76" y="194"/>
                  </a:cxn>
                  <a:cxn ang="0">
                    <a:pos x="89" y="171"/>
                  </a:cxn>
                  <a:cxn ang="0">
                    <a:pos x="99" y="148"/>
                  </a:cxn>
                  <a:cxn ang="0">
                    <a:pos x="102" y="131"/>
                  </a:cxn>
                  <a:cxn ang="0">
                    <a:pos x="104" y="118"/>
                  </a:cxn>
                  <a:cxn ang="0">
                    <a:pos x="106" y="105"/>
                  </a:cxn>
                  <a:cxn ang="0">
                    <a:pos x="106" y="89"/>
                  </a:cxn>
                  <a:cxn ang="0">
                    <a:pos x="106" y="76"/>
                  </a:cxn>
                  <a:cxn ang="0">
                    <a:pos x="104" y="61"/>
                  </a:cxn>
                  <a:cxn ang="0">
                    <a:pos x="102" y="44"/>
                  </a:cxn>
                  <a:cxn ang="0">
                    <a:pos x="99" y="27"/>
                  </a:cxn>
                  <a:cxn ang="0">
                    <a:pos x="99" y="10"/>
                  </a:cxn>
                  <a:cxn ang="0">
                    <a:pos x="112" y="0"/>
                  </a:cxn>
                  <a:cxn ang="0">
                    <a:pos x="127" y="10"/>
                  </a:cxn>
                </a:cxnLst>
                <a:rect l="0" t="0" r="r" b="b"/>
                <a:pathLst>
                  <a:path w="150" h="348">
                    <a:moveTo>
                      <a:pt x="127" y="10"/>
                    </a:moveTo>
                    <a:lnTo>
                      <a:pt x="129" y="13"/>
                    </a:lnTo>
                    <a:lnTo>
                      <a:pt x="131" y="17"/>
                    </a:lnTo>
                    <a:lnTo>
                      <a:pt x="133" y="23"/>
                    </a:lnTo>
                    <a:lnTo>
                      <a:pt x="137" y="27"/>
                    </a:lnTo>
                    <a:lnTo>
                      <a:pt x="137" y="32"/>
                    </a:lnTo>
                    <a:lnTo>
                      <a:pt x="139" y="38"/>
                    </a:lnTo>
                    <a:lnTo>
                      <a:pt x="140" y="44"/>
                    </a:lnTo>
                    <a:lnTo>
                      <a:pt x="144" y="48"/>
                    </a:lnTo>
                    <a:lnTo>
                      <a:pt x="144" y="53"/>
                    </a:lnTo>
                    <a:lnTo>
                      <a:pt x="146" y="59"/>
                    </a:lnTo>
                    <a:lnTo>
                      <a:pt x="146" y="63"/>
                    </a:lnTo>
                    <a:lnTo>
                      <a:pt x="148" y="70"/>
                    </a:lnTo>
                    <a:lnTo>
                      <a:pt x="148" y="74"/>
                    </a:lnTo>
                    <a:lnTo>
                      <a:pt x="148" y="80"/>
                    </a:lnTo>
                    <a:lnTo>
                      <a:pt x="150" y="86"/>
                    </a:lnTo>
                    <a:lnTo>
                      <a:pt x="150" y="91"/>
                    </a:lnTo>
                    <a:lnTo>
                      <a:pt x="150" y="95"/>
                    </a:lnTo>
                    <a:lnTo>
                      <a:pt x="150" y="103"/>
                    </a:lnTo>
                    <a:lnTo>
                      <a:pt x="150" y="107"/>
                    </a:lnTo>
                    <a:lnTo>
                      <a:pt x="150" y="114"/>
                    </a:lnTo>
                    <a:lnTo>
                      <a:pt x="150" y="120"/>
                    </a:lnTo>
                    <a:lnTo>
                      <a:pt x="148" y="124"/>
                    </a:lnTo>
                    <a:lnTo>
                      <a:pt x="148" y="131"/>
                    </a:lnTo>
                    <a:lnTo>
                      <a:pt x="148" y="137"/>
                    </a:lnTo>
                    <a:lnTo>
                      <a:pt x="146" y="141"/>
                    </a:lnTo>
                    <a:lnTo>
                      <a:pt x="146" y="148"/>
                    </a:lnTo>
                    <a:lnTo>
                      <a:pt x="146" y="152"/>
                    </a:lnTo>
                    <a:lnTo>
                      <a:pt x="144" y="158"/>
                    </a:lnTo>
                    <a:lnTo>
                      <a:pt x="142" y="165"/>
                    </a:lnTo>
                    <a:lnTo>
                      <a:pt x="142" y="171"/>
                    </a:lnTo>
                    <a:lnTo>
                      <a:pt x="140" y="175"/>
                    </a:lnTo>
                    <a:lnTo>
                      <a:pt x="139" y="183"/>
                    </a:lnTo>
                    <a:lnTo>
                      <a:pt x="137" y="186"/>
                    </a:lnTo>
                    <a:lnTo>
                      <a:pt x="137" y="192"/>
                    </a:lnTo>
                    <a:lnTo>
                      <a:pt x="133" y="198"/>
                    </a:lnTo>
                    <a:lnTo>
                      <a:pt x="131" y="204"/>
                    </a:lnTo>
                    <a:lnTo>
                      <a:pt x="129" y="209"/>
                    </a:lnTo>
                    <a:lnTo>
                      <a:pt x="127" y="215"/>
                    </a:lnTo>
                    <a:lnTo>
                      <a:pt x="125" y="219"/>
                    </a:lnTo>
                    <a:lnTo>
                      <a:pt x="123" y="226"/>
                    </a:lnTo>
                    <a:lnTo>
                      <a:pt x="120" y="230"/>
                    </a:lnTo>
                    <a:lnTo>
                      <a:pt x="118" y="236"/>
                    </a:lnTo>
                    <a:lnTo>
                      <a:pt x="116" y="242"/>
                    </a:lnTo>
                    <a:lnTo>
                      <a:pt x="112" y="247"/>
                    </a:lnTo>
                    <a:lnTo>
                      <a:pt x="110" y="253"/>
                    </a:lnTo>
                    <a:lnTo>
                      <a:pt x="108" y="257"/>
                    </a:lnTo>
                    <a:lnTo>
                      <a:pt x="104" y="262"/>
                    </a:lnTo>
                    <a:lnTo>
                      <a:pt x="102" y="268"/>
                    </a:lnTo>
                    <a:lnTo>
                      <a:pt x="99" y="272"/>
                    </a:lnTo>
                    <a:lnTo>
                      <a:pt x="97" y="278"/>
                    </a:lnTo>
                    <a:lnTo>
                      <a:pt x="93" y="281"/>
                    </a:lnTo>
                    <a:lnTo>
                      <a:pt x="91" y="287"/>
                    </a:lnTo>
                    <a:lnTo>
                      <a:pt x="85" y="291"/>
                    </a:lnTo>
                    <a:lnTo>
                      <a:pt x="85" y="297"/>
                    </a:lnTo>
                    <a:lnTo>
                      <a:pt x="80" y="300"/>
                    </a:lnTo>
                    <a:lnTo>
                      <a:pt x="78" y="304"/>
                    </a:lnTo>
                    <a:lnTo>
                      <a:pt x="72" y="314"/>
                    </a:lnTo>
                    <a:lnTo>
                      <a:pt x="66" y="321"/>
                    </a:lnTo>
                    <a:lnTo>
                      <a:pt x="59" y="331"/>
                    </a:lnTo>
                    <a:lnTo>
                      <a:pt x="53" y="339"/>
                    </a:lnTo>
                    <a:lnTo>
                      <a:pt x="47" y="342"/>
                    </a:lnTo>
                    <a:lnTo>
                      <a:pt x="42" y="346"/>
                    </a:lnTo>
                    <a:lnTo>
                      <a:pt x="36" y="348"/>
                    </a:lnTo>
                    <a:lnTo>
                      <a:pt x="30" y="348"/>
                    </a:lnTo>
                    <a:lnTo>
                      <a:pt x="24" y="348"/>
                    </a:lnTo>
                    <a:lnTo>
                      <a:pt x="21" y="348"/>
                    </a:lnTo>
                    <a:lnTo>
                      <a:pt x="15" y="346"/>
                    </a:lnTo>
                    <a:lnTo>
                      <a:pt x="11" y="344"/>
                    </a:lnTo>
                    <a:lnTo>
                      <a:pt x="7" y="339"/>
                    </a:lnTo>
                    <a:lnTo>
                      <a:pt x="5" y="335"/>
                    </a:lnTo>
                    <a:lnTo>
                      <a:pt x="0" y="331"/>
                    </a:lnTo>
                    <a:lnTo>
                      <a:pt x="0" y="325"/>
                    </a:lnTo>
                    <a:lnTo>
                      <a:pt x="0" y="320"/>
                    </a:lnTo>
                    <a:lnTo>
                      <a:pt x="0" y="314"/>
                    </a:lnTo>
                    <a:lnTo>
                      <a:pt x="4" y="308"/>
                    </a:lnTo>
                    <a:lnTo>
                      <a:pt x="7" y="304"/>
                    </a:lnTo>
                    <a:lnTo>
                      <a:pt x="7" y="297"/>
                    </a:lnTo>
                    <a:lnTo>
                      <a:pt x="13" y="293"/>
                    </a:lnTo>
                    <a:lnTo>
                      <a:pt x="15" y="287"/>
                    </a:lnTo>
                    <a:lnTo>
                      <a:pt x="19" y="283"/>
                    </a:lnTo>
                    <a:lnTo>
                      <a:pt x="21" y="278"/>
                    </a:lnTo>
                    <a:lnTo>
                      <a:pt x="24" y="274"/>
                    </a:lnTo>
                    <a:lnTo>
                      <a:pt x="26" y="270"/>
                    </a:lnTo>
                    <a:lnTo>
                      <a:pt x="30" y="266"/>
                    </a:lnTo>
                    <a:lnTo>
                      <a:pt x="34" y="261"/>
                    </a:lnTo>
                    <a:lnTo>
                      <a:pt x="34" y="257"/>
                    </a:lnTo>
                    <a:lnTo>
                      <a:pt x="38" y="253"/>
                    </a:lnTo>
                    <a:lnTo>
                      <a:pt x="42" y="249"/>
                    </a:lnTo>
                    <a:lnTo>
                      <a:pt x="45" y="240"/>
                    </a:lnTo>
                    <a:lnTo>
                      <a:pt x="51" y="234"/>
                    </a:lnTo>
                    <a:lnTo>
                      <a:pt x="57" y="224"/>
                    </a:lnTo>
                    <a:lnTo>
                      <a:pt x="63" y="217"/>
                    </a:lnTo>
                    <a:lnTo>
                      <a:pt x="68" y="209"/>
                    </a:lnTo>
                    <a:lnTo>
                      <a:pt x="72" y="202"/>
                    </a:lnTo>
                    <a:lnTo>
                      <a:pt x="76" y="194"/>
                    </a:lnTo>
                    <a:lnTo>
                      <a:pt x="82" y="186"/>
                    </a:lnTo>
                    <a:lnTo>
                      <a:pt x="85" y="179"/>
                    </a:lnTo>
                    <a:lnTo>
                      <a:pt x="89" y="171"/>
                    </a:lnTo>
                    <a:lnTo>
                      <a:pt x="93" y="164"/>
                    </a:lnTo>
                    <a:lnTo>
                      <a:pt x="95" y="156"/>
                    </a:lnTo>
                    <a:lnTo>
                      <a:pt x="99" y="148"/>
                    </a:lnTo>
                    <a:lnTo>
                      <a:pt x="101" y="139"/>
                    </a:lnTo>
                    <a:lnTo>
                      <a:pt x="102" y="135"/>
                    </a:lnTo>
                    <a:lnTo>
                      <a:pt x="102" y="131"/>
                    </a:lnTo>
                    <a:lnTo>
                      <a:pt x="102" y="126"/>
                    </a:lnTo>
                    <a:lnTo>
                      <a:pt x="104" y="122"/>
                    </a:lnTo>
                    <a:lnTo>
                      <a:pt x="104" y="118"/>
                    </a:lnTo>
                    <a:lnTo>
                      <a:pt x="104" y="114"/>
                    </a:lnTo>
                    <a:lnTo>
                      <a:pt x="106" y="108"/>
                    </a:lnTo>
                    <a:lnTo>
                      <a:pt x="106" y="105"/>
                    </a:lnTo>
                    <a:lnTo>
                      <a:pt x="106" y="99"/>
                    </a:lnTo>
                    <a:lnTo>
                      <a:pt x="106" y="95"/>
                    </a:lnTo>
                    <a:lnTo>
                      <a:pt x="106" y="89"/>
                    </a:lnTo>
                    <a:lnTo>
                      <a:pt x="106" y="86"/>
                    </a:lnTo>
                    <a:lnTo>
                      <a:pt x="106" y="80"/>
                    </a:lnTo>
                    <a:lnTo>
                      <a:pt x="106" y="76"/>
                    </a:lnTo>
                    <a:lnTo>
                      <a:pt x="106" y="70"/>
                    </a:lnTo>
                    <a:lnTo>
                      <a:pt x="106" y="67"/>
                    </a:lnTo>
                    <a:lnTo>
                      <a:pt x="104" y="61"/>
                    </a:lnTo>
                    <a:lnTo>
                      <a:pt x="104" y="55"/>
                    </a:lnTo>
                    <a:lnTo>
                      <a:pt x="102" y="49"/>
                    </a:lnTo>
                    <a:lnTo>
                      <a:pt x="102" y="44"/>
                    </a:lnTo>
                    <a:lnTo>
                      <a:pt x="102" y="38"/>
                    </a:lnTo>
                    <a:lnTo>
                      <a:pt x="101" y="34"/>
                    </a:lnTo>
                    <a:lnTo>
                      <a:pt x="99" y="27"/>
                    </a:lnTo>
                    <a:lnTo>
                      <a:pt x="99" y="23"/>
                    </a:lnTo>
                    <a:lnTo>
                      <a:pt x="97" y="15"/>
                    </a:lnTo>
                    <a:lnTo>
                      <a:pt x="99" y="10"/>
                    </a:lnTo>
                    <a:lnTo>
                      <a:pt x="102" y="4"/>
                    </a:lnTo>
                    <a:lnTo>
                      <a:pt x="106" y="2"/>
                    </a:lnTo>
                    <a:lnTo>
                      <a:pt x="112" y="0"/>
                    </a:lnTo>
                    <a:lnTo>
                      <a:pt x="116" y="0"/>
                    </a:lnTo>
                    <a:lnTo>
                      <a:pt x="120" y="4"/>
                    </a:lnTo>
                    <a:lnTo>
                      <a:pt x="127" y="10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8" name="Freeform 126"/>
              <p:cNvSpPr>
                <a:spLocks/>
              </p:cNvSpPr>
              <p:nvPr/>
            </p:nvSpPr>
            <p:spPr bwMode="auto">
              <a:xfrm>
                <a:off x="4458" y="2221"/>
                <a:ext cx="314" cy="35"/>
              </a:xfrm>
              <a:custGeom>
                <a:avLst/>
                <a:gdLst/>
                <a:ahLst/>
                <a:cxnLst>
                  <a:cxn ang="0">
                    <a:pos x="40" y="16"/>
                  </a:cxn>
                  <a:cxn ang="0">
                    <a:pos x="59" y="17"/>
                  </a:cxn>
                  <a:cxn ang="0">
                    <a:pos x="78" y="19"/>
                  </a:cxn>
                  <a:cxn ang="0">
                    <a:pos x="97" y="21"/>
                  </a:cxn>
                  <a:cxn ang="0">
                    <a:pos x="115" y="21"/>
                  </a:cxn>
                  <a:cxn ang="0">
                    <a:pos x="134" y="21"/>
                  </a:cxn>
                  <a:cxn ang="0">
                    <a:pos x="151" y="21"/>
                  </a:cxn>
                  <a:cxn ang="0">
                    <a:pos x="168" y="19"/>
                  </a:cxn>
                  <a:cxn ang="0">
                    <a:pos x="193" y="17"/>
                  </a:cxn>
                  <a:cxn ang="0">
                    <a:pos x="210" y="16"/>
                  </a:cxn>
                  <a:cxn ang="0">
                    <a:pos x="227" y="16"/>
                  </a:cxn>
                  <a:cxn ang="0">
                    <a:pos x="246" y="16"/>
                  </a:cxn>
                  <a:cxn ang="0">
                    <a:pos x="265" y="14"/>
                  </a:cxn>
                  <a:cxn ang="0">
                    <a:pos x="284" y="14"/>
                  </a:cxn>
                  <a:cxn ang="0">
                    <a:pos x="303" y="14"/>
                  </a:cxn>
                  <a:cxn ang="0">
                    <a:pos x="326" y="14"/>
                  </a:cxn>
                  <a:cxn ang="0">
                    <a:pos x="343" y="14"/>
                  </a:cxn>
                  <a:cxn ang="0">
                    <a:pos x="362" y="14"/>
                  </a:cxn>
                  <a:cxn ang="0">
                    <a:pos x="379" y="14"/>
                  </a:cxn>
                  <a:cxn ang="0">
                    <a:pos x="400" y="14"/>
                  </a:cxn>
                  <a:cxn ang="0">
                    <a:pos x="430" y="14"/>
                  </a:cxn>
                  <a:cxn ang="0">
                    <a:pos x="461" y="14"/>
                  </a:cxn>
                  <a:cxn ang="0">
                    <a:pos x="493" y="12"/>
                  </a:cxn>
                  <a:cxn ang="0">
                    <a:pos x="525" y="8"/>
                  </a:cxn>
                  <a:cxn ang="0">
                    <a:pos x="546" y="8"/>
                  </a:cxn>
                  <a:cxn ang="0">
                    <a:pos x="565" y="4"/>
                  </a:cxn>
                  <a:cxn ang="0">
                    <a:pos x="582" y="2"/>
                  </a:cxn>
                  <a:cxn ang="0">
                    <a:pos x="607" y="2"/>
                  </a:cxn>
                  <a:cxn ang="0">
                    <a:pos x="626" y="16"/>
                  </a:cxn>
                  <a:cxn ang="0">
                    <a:pos x="626" y="33"/>
                  </a:cxn>
                  <a:cxn ang="0">
                    <a:pos x="611" y="46"/>
                  </a:cxn>
                  <a:cxn ang="0">
                    <a:pos x="588" y="52"/>
                  </a:cxn>
                  <a:cxn ang="0">
                    <a:pos x="569" y="54"/>
                  </a:cxn>
                  <a:cxn ang="0">
                    <a:pos x="550" y="57"/>
                  </a:cxn>
                  <a:cxn ang="0">
                    <a:pos x="525" y="61"/>
                  </a:cxn>
                  <a:cxn ang="0">
                    <a:pos x="504" y="63"/>
                  </a:cxn>
                  <a:cxn ang="0">
                    <a:pos x="470" y="67"/>
                  </a:cxn>
                  <a:cxn ang="0">
                    <a:pos x="451" y="69"/>
                  </a:cxn>
                  <a:cxn ang="0">
                    <a:pos x="425" y="69"/>
                  </a:cxn>
                  <a:cxn ang="0">
                    <a:pos x="404" y="69"/>
                  </a:cxn>
                  <a:cxn ang="0">
                    <a:pos x="383" y="71"/>
                  </a:cxn>
                  <a:cxn ang="0">
                    <a:pos x="364" y="71"/>
                  </a:cxn>
                  <a:cxn ang="0">
                    <a:pos x="345" y="71"/>
                  </a:cxn>
                  <a:cxn ang="0">
                    <a:pos x="326" y="71"/>
                  </a:cxn>
                  <a:cxn ang="0">
                    <a:pos x="303" y="71"/>
                  </a:cxn>
                  <a:cxn ang="0">
                    <a:pos x="282" y="71"/>
                  </a:cxn>
                  <a:cxn ang="0">
                    <a:pos x="263" y="69"/>
                  </a:cxn>
                  <a:cxn ang="0">
                    <a:pos x="244" y="69"/>
                  </a:cxn>
                  <a:cxn ang="0">
                    <a:pos x="225" y="69"/>
                  </a:cxn>
                  <a:cxn ang="0">
                    <a:pos x="208" y="67"/>
                  </a:cxn>
                  <a:cxn ang="0">
                    <a:pos x="189" y="65"/>
                  </a:cxn>
                  <a:cxn ang="0">
                    <a:pos x="172" y="63"/>
                  </a:cxn>
                  <a:cxn ang="0">
                    <a:pos x="155" y="61"/>
                  </a:cxn>
                  <a:cxn ang="0">
                    <a:pos x="137" y="59"/>
                  </a:cxn>
                  <a:cxn ang="0">
                    <a:pos x="118" y="55"/>
                  </a:cxn>
                  <a:cxn ang="0">
                    <a:pos x="101" y="54"/>
                  </a:cxn>
                  <a:cxn ang="0">
                    <a:pos x="82" y="52"/>
                  </a:cxn>
                  <a:cxn ang="0">
                    <a:pos x="63" y="46"/>
                  </a:cxn>
                  <a:cxn ang="0">
                    <a:pos x="42" y="42"/>
                  </a:cxn>
                  <a:cxn ang="0">
                    <a:pos x="21" y="40"/>
                  </a:cxn>
                  <a:cxn ang="0">
                    <a:pos x="6" y="35"/>
                  </a:cxn>
                  <a:cxn ang="0">
                    <a:pos x="4" y="19"/>
                  </a:cxn>
                  <a:cxn ang="0">
                    <a:pos x="20" y="14"/>
                  </a:cxn>
                </a:cxnLst>
                <a:rect l="0" t="0" r="r" b="b"/>
                <a:pathLst>
                  <a:path w="628" h="71">
                    <a:moveTo>
                      <a:pt x="25" y="16"/>
                    </a:moveTo>
                    <a:lnTo>
                      <a:pt x="29" y="16"/>
                    </a:lnTo>
                    <a:lnTo>
                      <a:pt x="35" y="16"/>
                    </a:lnTo>
                    <a:lnTo>
                      <a:pt x="40" y="16"/>
                    </a:lnTo>
                    <a:lnTo>
                      <a:pt x="44" y="16"/>
                    </a:lnTo>
                    <a:lnTo>
                      <a:pt x="50" y="16"/>
                    </a:lnTo>
                    <a:lnTo>
                      <a:pt x="54" y="17"/>
                    </a:lnTo>
                    <a:lnTo>
                      <a:pt x="59" y="17"/>
                    </a:lnTo>
                    <a:lnTo>
                      <a:pt x="65" y="19"/>
                    </a:lnTo>
                    <a:lnTo>
                      <a:pt x="69" y="19"/>
                    </a:lnTo>
                    <a:lnTo>
                      <a:pt x="75" y="19"/>
                    </a:lnTo>
                    <a:lnTo>
                      <a:pt x="78" y="19"/>
                    </a:lnTo>
                    <a:lnTo>
                      <a:pt x="84" y="19"/>
                    </a:lnTo>
                    <a:lnTo>
                      <a:pt x="88" y="19"/>
                    </a:lnTo>
                    <a:lnTo>
                      <a:pt x="94" y="21"/>
                    </a:lnTo>
                    <a:lnTo>
                      <a:pt x="97" y="21"/>
                    </a:lnTo>
                    <a:lnTo>
                      <a:pt x="103" y="21"/>
                    </a:lnTo>
                    <a:lnTo>
                      <a:pt x="107" y="21"/>
                    </a:lnTo>
                    <a:lnTo>
                      <a:pt x="113" y="21"/>
                    </a:lnTo>
                    <a:lnTo>
                      <a:pt x="115" y="21"/>
                    </a:lnTo>
                    <a:lnTo>
                      <a:pt x="120" y="21"/>
                    </a:lnTo>
                    <a:lnTo>
                      <a:pt x="124" y="21"/>
                    </a:lnTo>
                    <a:lnTo>
                      <a:pt x="130" y="21"/>
                    </a:lnTo>
                    <a:lnTo>
                      <a:pt x="134" y="21"/>
                    </a:lnTo>
                    <a:lnTo>
                      <a:pt x="139" y="21"/>
                    </a:lnTo>
                    <a:lnTo>
                      <a:pt x="141" y="21"/>
                    </a:lnTo>
                    <a:lnTo>
                      <a:pt x="147" y="21"/>
                    </a:lnTo>
                    <a:lnTo>
                      <a:pt x="151" y="21"/>
                    </a:lnTo>
                    <a:lnTo>
                      <a:pt x="156" y="21"/>
                    </a:lnTo>
                    <a:lnTo>
                      <a:pt x="158" y="19"/>
                    </a:lnTo>
                    <a:lnTo>
                      <a:pt x="164" y="19"/>
                    </a:lnTo>
                    <a:lnTo>
                      <a:pt x="168" y="19"/>
                    </a:lnTo>
                    <a:lnTo>
                      <a:pt x="174" y="19"/>
                    </a:lnTo>
                    <a:lnTo>
                      <a:pt x="181" y="19"/>
                    </a:lnTo>
                    <a:lnTo>
                      <a:pt x="189" y="17"/>
                    </a:lnTo>
                    <a:lnTo>
                      <a:pt x="193" y="17"/>
                    </a:lnTo>
                    <a:lnTo>
                      <a:pt x="198" y="17"/>
                    </a:lnTo>
                    <a:lnTo>
                      <a:pt x="200" y="17"/>
                    </a:lnTo>
                    <a:lnTo>
                      <a:pt x="206" y="17"/>
                    </a:lnTo>
                    <a:lnTo>
                      <a:pt x="210" y="16"/>
                    </a:lnTo>
                    <a:lnTo>
                      <a:pt x="215" y="16"/>
                    </a:lnTo>
                    <a:lnTo>
                      <a:pt x="217" y="16"/>
                    </a:lnTo>
                    <a:lnTo>
                      <a:pt x="223" y="16"/>
                    </a:lnTo>
                    <a:lnTo>
                      <a:pt x="227" y="16"/>
                    </a:lnTo>
                    <a:lnTo>
                      <a:pt x="232" y="16"/>
                    </a:lnTo>
                    <a:lnTo>
                      <a:pt x="236" y="16"/>
                    </a:lnTo>
                    <a:lnTo>
                      <a:pt x="242" y="16"/>
                    </a:lnTo>
                    <a:lnTo>
                      <a:pt x="246" y="16"/>
                    </a:lnTo>
                    <a:lnTo>
                      <a:pt x="252" y="16"/>
                    </a:lnTo>
                    <a:lnTo>
                      <a:pt x="255" y="14"/>
                    </a:lnTo>
                    <a:lnTo>
                      <a:pt x="261" y="14"/>
                    </a:lnTo>
                    <a:lnTo>
                      <a:pt x="265" y="14"/>
                    </a:lnTo>
                    <a:lnTo>
                      <a:pt x="269" y="14"/>
                    </a:lnTo>
                    <a:lnTo>
                      <a:pt x="274" y="14"/>
                    </a:lnTo>
                    <a:lnTo>
                      <a:pt x="278" y="14"/>
                    </a:lnTo>
                    <a:lnTo>
                      <a:pt x="284" y="14"/>
                    </a:lnTo>
                    <a:lnTo>
                      <a:pt x="288" y="14"/>
                    </a:lnTo>
                    <a:lnTo>
                      <a:pt x="293" y="14"/>
                    </a:lnTo>
                    <a:lnTo>
                      <a:pt x="299" y="14"/>
                    </a:lnTo>
                    <a:lnTo>
                      <a:pt x="303" y="14"/>
                    </a:lnTo>
                    <a:lnTo>
                      <a:pt x="309" y="14"/>
                    </a:lnTo>
                    <a:lnTo>
                      <a:pt x="314" y="14"/>
                    </a:lnTo>
                    <a:lnTo>
                      <a:pt x="322" y="14"/>
                    </a:lnTo>
                    <a:lnTo>
                      <a:pt x="326" y="14"/>
                    </a:lnTo>
                    <a:lnTo>
                      <a:pt x="329" y="14"/>
                    </a:lnTo>
                    <a:lnTo>
                      <a:pt x="333" y="14"/>
                    </a:lnTo>
                    <a:lnTo>
                      <a:pt x="339" y="14"/>
                    </a:lnTo>
                    <a:lnTo>
                      <a:pt x="343" y="14"/>
                    </a:lnTo>
                    <a:lnTo>
                      <a:pt x="347" y="14"/>
                    </a:lnTo>
                    <a:lnTo>
                      <a:pt x="352" y="14"/>
                    </a:lnTo>
                    <a:lnTo>
                      <a:pt x="356" y="14"/>
                    </a:lnTo>
                    <a:lnTo>
                      <a:pt x="362" y="14"/>
                    </a:lnTo>
                    <a:lnTo>
                      <a:pt x="366" y="14"/>
                    </a:lnTo>
                    <a:lnTo>
                      <a:pt x="369" y="14"/>
                    </a:lnTo>
                    <a:lnTo>
                      <a:pt x="373" y="14"/>
                    </a:lnTo>
                    <a:lnTo>
                      <a:pt x="379" y="14"/>
                    </a:lnTo>
                    <a:lnTo>
                      <a:pt x="383" y="14"/>
                    </a:lnTo>
                    <a:lnTo>
                      <a:pt x="387" y="14"/>
                    </a:lnTo>
                    <a:lnTo>
                      <a:pt x="390" y="14"/>
                    </a:lnTo>
                    <a:lnTo>
                      <a:pt x="400" y="14"/>
                    </a:lnTo>
                    <a:lnTo>
                      <a:pt x="407" y="14"/>
                    </a:lnTo>
                    <a:lnTo>
                      <a:pt x="415" y="14"/>
                    </a:lnTo>
                    <a:lnTo>
                      <a:pt x="425" y="14"/>
                    </a:lnTo>
                    <a:lnTo>
                      <a:pt x="430" y="14"/>
                    </a:lnTo>
                    <a:lnTo>
                      <a:pt x="440" y="14"/>
                    </a:lnTo>
                    <a:lnTo>
                      <a:pt x="445" y="14"/>
                    </a:lnTo>
                    <a:lnTo>
                      <a:pt x="455" y="14"/>
                    </a:lnTo>
                    <a:lnTo>
                      <a:pt x="461" y="14"/>
                    </a:lnTo>
                    <a:lnTo>
                      <a:pt x="468" y="14"/>
                    </a:lnTo>
                    <a:lnTo>
                      <a:pt x="478" y="14"/>
                    </a:lnTo>
                    <a:lnTo>
                      <a:pt x="485" y="14"/>
                    </a:lnTo>
                    <a:lnTo>
                      <a:pt x="493" y="12"/>
                    </a:lnTo>
                    <a:lnTo>
                      <a:pt x="501" y="12"/>
                    </a:lnTo>
                    <a:lnTo>
                      <a:pt x="508" y="10"/>
                    </a:lnTo>
                    <a:lnTo>
                      <a:pt x="518" y="10"/>
                    </a:lnTo>
                    <a:lnTo>
                      <a:pt x="525" y="8"/>
                    </a:lnTo>
                    <a:lnTo>
                      <a:pt x="533" y="8"/>
                    </a:lnTo>
                    <a:lnTo>
                      <a:pt x="539" y="8"/>
                    </a:lnTo>
                    <a:lnTo>
                      <a:pt x="541" y="8"/>
                    </a:lnTo>
                    <a:lnTo>
                      <a:pt x="546" y="8"/>
                    </a:lnTo>
                    <a:lnTo>
                      <a:pt x="550" y="8"/>
                    </a:lnTo>
                    <a:lnTo>
                      <a:pt x="556" y="6"/>
                    </a:lnTo>
                    <a:lnTo>
                      <a:pt x="560" y="6"/>
                    </a:lnTo>
                    <a:lnTo>
                      <a:pt x="565" y="4"/>
                    </a:lnTo>
                    <a:lnTo>
                      <a:pt x="569" y="4"/>
                    </a:lnTo>
                    <a:lnTo>
                      <a:pt x="573" y="4"/>
                    </a:lnTo>
                    <a:lnTo>
                      <a:pt x="579" y="2"/>
                    </a:lnTo>
                    <a:lnTo>
                      <a:pt x="582" y="2"/>
                    </a:lnTo>
                    <a:lnTo>
                      <a:pt x="588" y="2"/>
                    </a:lnTo>
                    <a:lnTo>
                      <a:pt x="596" y="0"/>
                    </a:lnTo>
                    <a:lnTo>
                      <a:pt x="601" y="0"/>
                    </a:lnTo>
                    <a:lnTo>
                      <a:pt x="607" y="2"/>
                    </a:lnTo>
                    <a:lnTo>
                      <a:pt x="615" y="4"/>
                    </a:lnTo>
                    <a:lnTo>
                      <a:pt x="619" y="8"/>
                    </a:lnTo>
                    <a:lnTo>
                      <a:pt x="624" y="10"/>
                    </a:lnTo>
                    <a:lnTo>
                      <a:pt x="626" y="16"/>
                    </a:lnTo>
                    <a:lnTo>
                      <a:pt x="628" y="19"/>
                    </a:lnTo>
                    <a:lnTo>
                      <a:pt x="628" y="25"/>
                    </a:lnTo>
                    <a:lnTo>
                      <a:pt x="628" y="29"/>
                    </a:lnTo>
                    <a:lnTo>
                      <a:pt x="626" y="33"/>
                    </a:lnTo>
                    <a:lnTo>
                      <a:pt x="626" y="36"/>
                    </a:lnTo>
                    <a:lnTo>
                      <a:pt x="622" y="40"/>
                    </a:lnTo>
                    <a:lnTo>
                      <a:pt x="617" y="44"/>
                    </a:lnTo>
                    <a:lnTo>
                      <a:pt x="611" y="46"/>
                    </a:lnTo>
                    <a:lnTo>
                      <a:pt x="605" y="50"/>
                    </a:lnTo>
                    <a:lnTo>
                      <a:pt x="600" y="50"/>
                    </a:lnTo>
                    <a:lnTo>
                      <a:pt x="594" y="52"/>
                    </a:lnTo>
                    <a:lnTo>
                      <a:pt x="588" y="52"/>
                    </a:lnTo>
                    <a:lnTo>
                      <a:pt x="582" y="52"/>
                    </a:lnTo>
                    <a:lnTo>
                      <a:pt x="579" y="52"/>
                    </a:lnTo>
                    <a:lnTo>
                      <a:pt x="573" y="54"/>
                    </a:lnTo>
                    <a:lnTo>
                      <a:pt x="569" y="54"/>
                    </a:lnTo>
                    <a:lnTo>
                      <a:pt x="565" y="55"/>
                    </a:lnTo>
                    <a:lnTo>
                      <a:pt x="560" y="55"/>
                    </a:lnTo>
                    <a:lnTo>
                      <a:pt x="556" y="57"/>
                    </a:lnTo>
                    <a:lnTo>
                      <a:pt x="550" y="57"/>
                    </a:lnTo>
                    <a:lnTo>
                      <a:pt x="546" y="59"/>
                    </a:lnTo>
                    <a:lnTo>
                      <a:pt x="539" y="59"/>
                    </a:lnTo>
                    <a:lnTo>
                      <a:pt x="529" y="61"/>
                    </a:lnTo>
                    <a:lnTo>
                      <a:pt x="525" y="61"/>
                    </a:lnTo>
                    <a:lnTo>
                      <a:pt x="522" y="61"/>
                    </a:lnTo>
                    <a:lnTo>
                      <a:pt x="516" y="61"/>
                    </a:lnTo>
                    <a:lnTo>
                      <a:pt x="512" y="63"/>
                    </a:lnTo>
                    <a:lnTo>
                      <a:pt x="504" y="63"/>
                    </a:lnTo>
                    <a:lnTo>
                      <a:pt x="495" y="65"/>
                    </a:lnTo>
                    <a:lnTo>
                      <a:pt x="485" y="65"/>
                    </a:lnTo>
                    <a:lnTo>
                      <a:pt x="478" y="67"/>
                    </a:lnTo>
                    <a:lnTo>
                      <a:pt x="470" y="67"/>
                    </a:lnTo>
                    <a:lnTo>
                      <a:pt x="463" y="69"/>
                    </a:lnTo>
                    <a:lnTo>
                      <a:pt x="459" y="69"/>
                    </a:lnTo>
                    <a:lnTo>
                      <a:pt x="455" y="69"/>
                    </a:lnTo>
                    <a:lnTo>
                      <a:pt x="451" y="69"/>
                    </a:lnTo>
                    <a:lnTo>
                      <a:pt x="445" y="69"/>
                    </a:lnTo>
                    <a:lnTo>
                      <a:pt x="438" y="69"/>
                    </a:lnTo>
                    <a:lnTo>
                      <a:pt x="430" y="69"/>
                    </a:lnTo>
                    <a:lnTo>
                      <a:pt x="425" y="69"/>
                    </a:lnTo>
                    <a:lnTo>
                      <a:pt x="421" y="69"/>
                    </a:lnTo>
                    <a:lnTo>
                      <a:pt x="417" y="69"/>
                    </a:lnTo>
                    <a:lnTo>
                      <a:pt x="413" y="69"/>
                    </a:lnTo>
                    <a:lnTo>
                      <a:pt x="404" y="69"/>
                    </a:lnTo>
                    <a:lnTo>
                      <a:pt x="396" y="71"/>
                    </a:lnTo>
                    <a:lnTo>
                      <a:pt x="390" y="71"/>
                    </a:lnTo>
                    <a:lnTo>
                      <a:pt x="387" y="71"/>
                    </a:lnTo>
                    <a:lnTo>
                      <a:pt x="383" y="71"/>
                    </a:lnTo>
                    <a:lnTo>
                      <a:pt x="377" y="71"/>
                    </a:lnTo>
                    <a:lnTo>
                      <a:pt x="373" y="71"/>
                    </a:lnTo>
                    <a:lnTo>
                      <a:pt x="368" y="71"/>
                    </a:lnTo>
                    <a:lnTo>
                      <a:pt x="364" y="71"/>
                    </a:lnTo>
                    <a:lnTo>
                      <a:pt x="360" y="71"/>
                    </a:lnTo>
                    <a:lnTo>
                      <a:pt x="354" y="71"/>
                    </a:lnTo>
                    <a:lnTo>
                      <a:pt x="348" y="71"/>
                    </a:lnTo>
                    <a:lnTo>
                      <a:pt x="345" y="71"/>
                    </a:lnTo>
                    <a:lnTo>
                      <a:pt x="341" y="71"/>
                    </a:lnTo>
                    <a:lnTo>
                      <a:pt x="335" y="71"/>
                    </a:lnTo>
                    <a:lnTo>
                      <a:pt x="329" y="71"/>
                    </a:lnTo>
                    <a:lnTo>
                      <a:pt x="326" y="71"/>
                    </a:lnTo>
                    <a:lnTo>
                      <a:pt x="322" y="71"/>
                    </a:lnTo>
                    <a:lnTo>
                      <a:pt x="314" y="71"/>
                    </a:lnTo>
                    <a:lnTo>
                      <a:pt x="309" y="71"/>
                    </a:lnTo>
                    <a:lnTo>
                      <a:pt x="303" y="71"/>
                    </a:lnTo>
                    <a:lnTo>
                      <a:pt x="299" y="71"/>
                    </a:lnTo>
                    <a:lnTo>
                      <a:pt x="293" y="71"/>
                    </a:lnTo>
                    <a:lnTo>
                      <a:pt x="288" y="71"/>
                    </a:lnTo>
                    <a:lnTo>
                      <a:pt x="282" y="71"/>
                    </a:lnTo>
                    <a:lnTo>
                      <a:pt x="278" y="71"/>
                    </a:lnTo>
                    <a:lnTo>
                      <a:pt x="272" y="69"/>
                    </a:lnTo>
                    <a:lnTo>
                      <a:pt x="269" y="69"/>
                    </a:lnTo>
                    <a:lnTo>
                      <a:pt x="263" y="69"/>
                    </a:lnTo>
                    <a:lnTo>
                      <a:pt x="259" y="69"/>
                    </a:lnTo>
                    <a:lnTo>
                      <a:pt x="253" y="69"/>
                    </a:lnTo>
                    <a:lnTo>
                      <a:pt x="250" y="69"/>
                    </a:lnTo>
                    <a:lnTo>
                      <a:pt x="244" y="69"/>
                    </a:lnTo>
                    <a:lnTo>
                      <a:pt x="240" y="69"/>
                    </a:lnTo>
                    <a:lnTo>
                      <a:pt x="234" y="69"/>
                    </a:lnTo>
                    <a:lnTo>
                      <a:pt x="231" y="69"/>
                    </a:lnTo>
                    <a:lnTo>
                      <a:pt x="225" y="69"/>
                    </a:lnTo>
                    <a:lnTo>
                      <a:pt x="221" y="69"/>
                    </a:lnTo>
                    <a:lnTo>
                      <a:pt x="217" y="67"/>
                    </a:lnTo>
                    <a:lnTo>
                      <a:pt x="212" y="67"/>
                    </a:lnTo>
                    <a:lnTo>
                      <a:pt x="208" y="67"/>
                    </a:lnTo>
                    <a:lnTo>
                      <a:pt x="202" y="67"/>
                    </a:lnTo>
                    <a:lnTo>
                      <a:pt x="198" y="65"/>
                    </a:lnTo>
                    <a:lnTo>
                      <a:pt x="193" y="65"/>
                    </a:lnTo>
                    <a:lnTo>
                      <a:pt x="189" y="65"/>
                    </a:lnTo>
                    <a:lnTo>
                      <a:pt x="185" y="65"/>
                    </a:lnTo>
                    <a:lnTo>
                      <a:pt x="181" y="63"/>
                    </a:lnTo>
                    <a:lnTo>
                      <a:pt x="175" y="63"/>
                    </a:lnTo>
                    <a:lnTo>
                      <a:pt x="172" y="63"/>
                    </a:lnTo>
                    <a:lnTo>
                      <a:pt x="168" y="63"/>
                    </a:lnTo>
                    <a:lnTo>
                      <a:pt x="164" y="63"/>
                    </a:lnTo>
                    <a:lnTo>
                      <a:pt x="158" y="61"/>
                    </a:lnTo>
                    <a:lnTo>
                      <a:pt x="155" y="61"/>
                    </a:lnTo>
                    <a:lnTo>
                      <a:pt x="149" y="59"/>
                    </a:lnTo>
                    <a:lnTo>
                      <a:pt x="145" y="59"/>
                    </a:lnTo>
                    <a:lnTo>
                      <a:pt x="141" y="59"/>
                    </a:lnTo>
                    <a:lnTo>
                      <a:pt x="137" y="59"/>
                    </a:lnTo>
                    <a:lnTo>
                      <a:pt x="132" y="59"/>
                    </a:lnTo>
                    <a:lnTo>
                      <a:pt x="128" y="57"/>
                    </a:lnTo>
                    <a:lnTo>
                      <a:pt x="122" y="57"/>
                    </a:lnTo>
                    <a:lnTo>
                      <a:pt x="118" y="55"/>
                    </a:lnTo>
                    <a:lnTo>
                      <a:pt x="115" y="55"/>
                    </a:lnTo>
                    <a:lnTo>
                      <a:pt x="111" y="55"/>
                    </a:lnTo>
                    <a:lnTo>
                      <a:pt x="105" y="54"/>
                    </a:lnTo>
                    <a:lnTo>
                      <a:pt x="101" y="54"/>
                    </a:lnTo>
                    <a:lnTo>
                      <a:pt x="96" y="54"/>
                    </a:lnTo>
                    <a:lnTo>
                      <a:pt x="92" y="52"/>
                    </a:lnTo>
                    <a:lnTo>
                      <a:pt x="86" y="52"/>
                    </a:lnTo>
                    <a:lnTo>
                      <a:pt x="82" y="52"/>
                    </a:lnTo>
                    <a:lnTo>
                      <a:pt x="78" y="50"/>
                    </a:lnTo>
                    <a:lnTo>
                      <a:pt x="73" y="48"/>
                    </a:lnTo>
                    <a:lnTo>
                      <a:pt x="69" y="48"/>
                    </a:lnTo>
                    <a:lnTo>
                      <a:pt x="63" y="46"/>
                    </a:lnTo>
                    <a:lnTo>
                      <a:pt x="59" y="46"/>
                    </a:lnTo>
                    <a:lnTo>
                      <a:pt x="52" y="44"/>
                    </a:lnTo>
                    <a:lnTo>
                      <a:pt x="48" y="44"/>
                    </a:lnTo>
                    <a:lnTo>
                      <a:pt x="42" y="42"/>
                    </a:lnTo>
                    <a:lnTo>
                      <a:pt x="37" y="42"/>
                    </a:lnTo>
                    <a:lnTo>
                      <a:pt x="33" y="42"/>
                    </a:lnTo>
                    <a:lnTo>
                      <a:pt x="27" y="42"/>
                    </a:lnTo>
                    <a:lnTo>
                      <a:pt x="21" y="40"/>
                    </a:lnTo>
                    <a:lnTo>
                      <a:pt x="18" y="40"/>
                    </a:lnTo>
                    <a:lnTo>
                      <a:pt x="12" y="38"/>
                    </a:lnTo>
                    <a:lnTo>
                      <a:pt x="8" y="38"/>
                    </a:lnTo>
                    <a:lnTo>
                      <a:pt x="6" y="35"/>
                    </a:lnTo>
                    <a:lnTo>
                      <a:pt x="4" y="35"/>
                    </a:lnTo>
                    <a:lnTo>
                      <a:pt x="0" y="29"/>
                    </a:lnTo>
                    <a:lnTo>
                      <a:pt x="2" y="25"/>
                    </a:lnTo>
                    <a:lnTo>
                      <a:pt x="4" y="19"/>
                    </a:lnTo>
                    <a:lnTo>
                      <a:pt x="8" y="16"/>
                    </a:lnTo>
                    <a:lnTo>
                      <a:pt x="12" y="14"/>
                    </a:lnTo>
                    <a:lnTo>
                      <a:pt x="16" y="14"/>
                    </a:lnTo>
                    <a:lnTo>
                      <a:pt x="20" y="14"/>
                    </a:lnTo>
                    <a:lnTo>
                      <a:pt x="25" y="16"/>
                    </a:lnTo>
                    <a:lnTo>
                      <a:pt x="2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59" name="Freeform 127"/>
              <p:cNvSpPr>
                <a:spLocks/>
              </p:cNvSpPr>
              <p:nvPr/>
            </p:nvSpPr>
            <p:spPr bwMode="auto">
              <a:xfrm>
                <a:off x="4377" y="2248"/>
                <a:ext cx="173" cy="68"/>
              </a:xfrm>
              <a:custGeom>
                <a:avLst/>
                <a:gdLst/>
                <a:ahLst/>
                <a:cxnLst>
                  <a:cxn ang="0">
                    <a:pos x="19" y="110"/>
                  </a:cxn>
                  <a:cxn ang="0">
                    <a:pos x="36" y="106"/>
                  </a:cxn>
                  <a:cxn ang="0">
                    <a:pos x="51" y="102"/>
                  </a:cxn>
                  <a:cxn ang="0">
                    <a:pos x="66" y="100"/>
                  </a:cxn>
                  <a:cxn ang="0">
                    <a:pos x="82" y="97"/>
                  </a:cxn>
                  <a:cxn ang="0">
                    <a:pos x="93" y="93"/>
                  </a:cxn>
                  <a:cxn ang="0">
                    <a:pos x="108" y="89"/>
                  </a:cxn>
                  <a:cxn ang="0">
                    <a:pos x="122" y="83"/>
                  </a:cxn>
                  <a:cxn ang="0">
                    <a:pos x="135" y="79"/>
                  </a:cxn>
                  <a:cxn ang="0">
                    <a:pos x="146" y="74"/>
                  </a:cxn>
                  <a:cxn ang="0">
                    <a:pos x="160" y="68"/>
                  </a:cxn>
                  <a:cxn ang="0">
                    <a:pos x="175" y="62"/>
                  </a:cxn>
                  <a:cxn ang="0">
                    <a:pos x="188" y="57"/>
                  </a:cxn>
                  <a:cxn ang="0">
                    <a:pos x="203" y="49"/>
                  </a:cxn>
                  <a:cxn ang="0">
                    <a:pos x="217" y="43"/>
                  </a:cxn>
                  <a:cxn ang="0">
                    <a:pos x="232" y="38"/>
                  </a:cxn>
                  <a:cxn ang="0">
                    <a:pos x="247" y="32"/>
                  </a:cxn>
                  <a:cxn ang="0">
                    <a:pos x="257" y="30"/>
                  </a:cxn>
                  <a:cxn ang="0">
                    <a:pos x="268" y="22"/>
                  </a:cxn>
                  <a:cxn ang="0">
                    <a:pos x="283" y="17"/>
                  </a:cxn>
                  <a:cxn ang="0">
                    <a:pos x="297" y="11"/>
                  </a:cxn>
                  <a:cxn ang="0">
                    <a:pos x="306" y="5"/>
                  </a:cxn>
                  <a:cxn ang="0">
                    <a:pos x="316" y="0"/>
                  </a:cxn>
                  <a:cxn ang="0">
                    <a:pos x="325" y="0"/>
                  </a:cxn>
                  <a:cxn ang="0">
                    <a:pos x="338" y="5"/>
                  </a:cxn>
                  <a:cxn ang="0">
                    <a:pos x="344" y="17"/>
                  </a:cxn>
                  <a:cxn ang="0">
                    <a:pos x="346" y="26"/>
                  </a:cxn>
                  <a:cxn ang="0">
                    <a:pos x="344" y="36"/>
                  </a:cxn>
                  <a:cxn ang="0">
                    <a:pos x="338" y="43"/>
                  </a:cxn>
                  <a:cxn ang="0">
                    <a:pos x="329" y="49"/>
                  </a:cxn>
                  <a:cxn ang="0">
                    <a:pos x="319" y="55"/>
                  </a:cxn>
                  <a:cxn ang="0">
                    <a:pos x="310" y="59"/>
                  </a:cxn>
                  <a:cxn ang="0">
                    <a:pos x="302" y="64"/>
                  </a:cxn>
                  <a:cxn ang="0">
                    <a:pos x="295" y="68"/>
                  </a:cxn>
                  <a:cxn ang="0">
                    <a:pos x="285" y="74"/>
                  </a:cxn>
                  <a:cxn ang="0">
                    <a:pos x="276" y="78"/>
                  </a:cxn>
                  <a:cxn ang="0">
                    <a:pos x="266" y="83"/>
                  </a:cxn>
                  <a:cxn ang="0">
                    <a:pos x="257" y="85"/>
                  </a:cxn>
                  <a:cxn ang="0">
                    <a:pos x="247" y="89"/>
                  </a:cxn>
                  <a:cxn ang="0">
                    <a:pos x="236" y="93"/>
                  </a:cxn>
                  <a:cxn ang="0">
                    <a:pos x="220" y="100"/>
                  </a:cxn>
                  <a:cxn ang="0">
                    <a:pos x="205" y="104"/>
                  </a:cxn>
                  <a:cxn ang="0">
                    <a:pos x="190" y="108"/>
                  </a:cxn>
                  <a:cxn ang="0">
                    <a:pos x="177" y="112"/>
                  </a:cxn>
                  <a:cxn ang="0">
                    <a:pos x="160" y="116"/>
                  </a:cxn>
                  <a:cxn ang="0">
                    <a:pos x="146" y="119"/>
                  </a:cxn>
                  <a:cxn ang="0">
                    <a:pos x="133" y="121"/>
                  </a:cxn>
                  <a:cxn ang="0">
                    <a:pos x="118" y="123"/>
                  </a:cxn>
                  <a:cxn ang="0">
                    <a:pos x="103" y="125"/>
                  </a:cxn>
                  <a:cxn ang="0">
                    <a:pos x="87" y="127"/>
                  </a:cxn>
                  <a:cxn ang="0">
                    <a:pos x="72" y="127"/>
                  </a:cxn>
                  <a:cxn ang="0">
                    <a:pos x="57" y="129"/>
                  </a:cxn>
                  <a:cxn ang="0">
                    <a:pos x="44" y="131"/>
                  </a:cxn>
                  <a:cxn ang="0">
                    <a:pos x="34" y="133"/>
                  </a:cxn>
                  <a:cxn ang="0">
                    <a:pos x="26" y="133"/>
                  </a:cxn>
                  <a:cxn ang="0">
                    <a:pos x="17" y="135"/>
                  </a:cxn>
                  <a:cxn ang="0">
                    <a:pos x="7" y="135"/>
                  </a:cxn>
                  <a:cxn ang="0">
                    <a:pos x="0" y="127"/>
                  </a:cxn>
                  <a:cxn ang="0">
                    <a:pos x="0" y="119"/>
                  </a:cxn>
                  <a:cxn ang="0">
                    <a:pos x="4" y="110"/>
                  </a:cxn>
                  <a:cxn ang="0">
                    <a:pos x="11" y="110"/>
                  </a:cxn>
                </a:cxnLst>
                <a:rect l="0" t="0" r="r" b="b"/>
                <a:pathLst>
                  <a:path w="346" h="136">
                    <a:moveTo>
                      <a:pt x="11" y="110"/>
                    </a:moveTo>
                    <a:lnTo>
                      <a:pt x="19" y="110"/>
                    </a:lnTo>
                    <a:lnTo>
                      <a:pt x="28" y="108"/>
                    </a:lnTo>
                    <a:lnTo>
                      <a:pt x="36" y="106"/>
                    </a:lnTo>
                    <a:lnTo>
                      <a:pt x="44" y="106"/>
                    </a:lnTo>
                    <a:lnTo>
                      <a:pt x="51" y="102"/>
                    </a:lnTo>
                    <a:lnTo>
                      <a:pt x="59" y="102"/>
                    </a:lnTo>
                    <a:lnTo>
                      <a:pt x="66" y="100"/>
                    </a:lnTo>
                    <a:lnTo>
                      <a:pt x="74" y="100"/>
                    </a:lnTo>
                    <a:lnTo>
                      <a:pt x="82" y="97"/>
                    </a:lnTo>
                    <a:lnTo>
                      <a:pt x="87" y="95"/>
                    </a:lnTo>
                    <a:lnTo>
                      <a:pt x="93" y="93"/>
                    </a:lnTo>
                    <a:lnTo>
                      <a:pt x="101" y="91"/>
                    </a:lnTo>
                    <a:lnTo>
                      <a:pt x="108" y="89"/>
                    </a:lnTo>
                    <a:lnTo>
                      <a:pt x="114" y="85"/>
                    </a:lnTo>
                    <a:lnTo>
                      <a:pt x="122" y="83"/>
                    </a:lnTo>
                    <a:lnTo>
                      <a:pt x="127" y="83"/>
                    </a:lnTo>
                    <a:lnTo>
                      <a:pt x="135" y="79"/>
                    </a:lnTo>
                    <a:lnTo>
                      <a:pt x="141" y="76"/>
                    </a:lnTo>
                    <a:lnTo>
                      <a:pt x="146" y="74"/>
                    </a:lnTo>
                    <a:lnTo>
                      <a:pt x="154" y="72"/>
                    </a:lnTo>
                    <a:lnTo>
                      <a:pt x="160" y="68"/>
                    </a:lnTo>
                    <a:lnTo>
                      <a:pt x="167" y="66"/>
                    </a:lnTo>
                    <a:lnTo>
                      <a:pt x="175" y="62"/>
                    </a:lnTo>
                    <a:lnTo>
                      <a:pt x="181" y="59"/>
                    </a:lnTo>
                    <a:lnTo>
                      <a:pt x="188" y="57"/>
                    </a:lnTo>
                    <a:lnTo>
                      <a:pt x="196" y="53"/>
                    </a:lnTo>
                    <a:lnTo>
                      <a:pt x="203" y="49"/>
                    </a:lnTo>
                    <a:lnTo>
                      <a:pt x="211" y="47"/>
                    </a:lnTo>
                    <a:lnTo>
                      <a:pt x="217" y="43"/>
                    </a:lnTo>
                    <a:lnTo>
                      <a:pt x="224" y="41"/>
                    </a:lnTo>
                    <a:lnTo>
                      <a:pt x="232" y="38"/>
                    </a:lnTo>
                    <a:lnTo>
                      <a:pt x="241" y="36"/>
                    </a:lnTo>
                    <a:lnTo>
                      <a:pt x="247" y="32"/>
                    </a:lnTo>
                    <a:lnTo>
                      <a:pt x="251" y="32"/>
                    </a:lnTo>
                    <a:lnTo>
                      <a:pt x="257" y="30"/>
                    </a:lnTo>
                    <a:lnTo>
                      <a:pt x="260" y="28"/>
                    </a:lnTo>
                    <a:lnTo>
                      <a:pt x="268" y="22"/>
                    </a:lnTo>
                    <a:lnTo>
                      <a:pt x="276" y="20"/>
                    </a:lnTo>
                    <a:lnTo>
                      <a:pt x="283" y="17"/>
                    </a:lnTo>
                    <a:lnTo>
                      <a:pt x="291" y="13"/>
                    </a:lnTo>
                    <a:lnTo>
                      <a:pt x="297" y="11"/>
                    </a:lnTo>
                    <a:lnTo>
                      <a:pt x="300" y="7"/>
                    </a:lnTo>
                    <a:lnTo>
                      <a:pt x="306" y="5"/>
                    </a:lnTo>
                    <a:lnTo>
                      <a:pt x="310" y="3"/>
                    </a:lnTo>
                    <a:lnTo>
                      <a:pt x="316" y="0"/>
                    </a:lnTo>
                    <a:lnTo>
                      <a:pt x="319" y="0"/>
                    </a:lnTo>
                    <a:lnTo>
                      <a:pt x="325" y="0"/>
                    </a:lnTo>
                    <a:lnTo>
                      <a:pt x="331" y="1"/>
                    </a:lnTo>
                    <a:lnTo>
                      <a:pt x="338" y="5"/>
                    </a:lnTo>
                    <a:lnTo>
                      <a:pt x="344" y="15"/>
                    </a:lnTo>
                    <a:lnTo>
                      <a:pt x="344" y="17"/>
                    </a:lnTo>
                    <a:lnTo>
                      <a:pt x="346" y="22"/>
                    </a:lnTo>
                    <a:lnTo>
                      <a:pt x="346" y="26"/>
                    </a:lnTo>
                    <a:lnTo>
                      <a:pt x="346" y="32"/>
                    </a:lnTo>
                    <a:lnTo>
                      <a:pt x="344" y="36"/>
                    </a:lnTo>
                    <a:lnTo>
                      <a:pt x="342" y="41"/>
                    </a:lnTo>
                    <a:lnTo>
                      <a:pt x="338" y="43"/>
                    </a:lnTo>
                    <a:lnTo>
                      <a:pt x="335" y="49"/>
                    </a:lnTo>
                    <a:lnTo>
                      <a:pt x="329" y="49"/>
                    </a:lnTo>
                    <a:lnTo>
                      <a:pt x="325" y="53"/>
                    </a:lnTo>
                    <a:lnTo>
                      <a:pt x="319" y="55"/>
                    </a:lnTo>
                    <a:lnTo>
                      <a:pt x="316" y="59"/>
                    </a:lnTo>
                    <a:lnTo>
                      <a:pt x="310" y="59"/>
                    </a:lnTo>
                    <a:lnTo>
                      <a:pt x="308" y="62"/>
                    </a:lnTo>
                    <a:lnTo>
                      <a:pt x="302" y="64"/>
                    </a:lnTo>
                    <a:lnTo>
                      <a:pt x="300" y="66"/>
                    </a:lnTo>
                    <a:lnTo>
                      <a:pt x="295" y="68"/>
                    </a:lnTo>
                    <a:lnTo>
                      <a:pt x="291" y="72"/>
                    </a:lnTo>
                    <a:lnTo>
                      <a:pt x="285" y="74"/>
                    </a:lnTo>
                    <a:lnTo>
                      <a:pt x="281" y="76"/>
                    </a:lnTo>
                    <a:lnTo>
                      <a:pt x="276" y="78"/>
                    </a:lnTo>
                    <a:lnTo>
                      <a:pt x="272" y="81"/>
                    </a:lnTo>
                    <a:lnTo>
                      <a:pt x="266" y="83"/>
                    </a:lnTo>
                    <a:lnTo>
                      <a:pt x="262" y="85"/>
                    </a:lnTo>
                    <a:lnTo>
                      <a:pt x="257" y="85"/>
                    </a:lnTo>
                    <a:lnTo>
                      <a:pt x="253" y="87"/>
                    </a:lnTo>
                    <a:lnTo>
                      <a:pt x="247" y="89"/>
                    </a:lnTo>
                    <a:lnTo>
                      <a:pt x="245" y="91"/>
                    </a:lnTo>
                    <a:lnTo>
                      <a:pt x="236" y="93"/>
                    </a:lnTo>
                    <a:lnTo>
                      <a:pt x="230" y="97"/>
                    </a:lnTo>
                    <a:lnTo>
                      <a:pt x="220" y="100"/>
                    </a:lnTo>
                    <a:lnTo>
                      <a:pt x="213" y="102"/>
                    </a:lnTo>
                    <a:lnTo>
                      <a:pt x="205" y="104"/>
                    </a:lnTo>
                    <a:lnTo>
                      <a:pt x="198" y="106"/>
                    </a:lnTo>
                    <a:lnTo>
                      <a:pt x="190" y="108"/>
                    </a:lnTo>
                    <a:lnTo>
                      <a:pt x="182" y="110"/>
                    </a:lnTo>
                    <a:lnTo>
                      <a:pt x="177" y="112"/>
                    </a:lnTo>
                    <a:lnTo>
                      <a:pt x="169" y="114"/>
                    </a:lnTo>
                    <a:lnTo>
                      <a:pt x="160" y="116"/>
                    </a:lnTo>
                    <a:lnTo>
                      <a:pt x="154" y="117"/>
                    </a:lnTo>
                    <a:lnTo>
                      <a:pt x="146" y="119"/>
                    </a:lnTo>
                    <a:lnTo>
                      <a:pt x="141" y="119"/>
                    </a:lnTo>
                    <a:lnTo>
                      <a:pt x="133" y="121"/>
                    </a:lnTo>
                    <a:lnTo>
                      <a:pt x="125" y="121"/>
                    </a:lnTo>
                    <a:lnTo>
                      <a:pt x="118" y="123"/>
                    </a:lnTo>
                    <a:lnTo>
                      <a:pt x="110" y="125"/>
                    </a:lnTo>
                    <a:lnTo>
                      <a:pt x="103" y="125"/>
                    </a:lnTo>
                    <a:lnTo>
                      <a:pt x="95" y="127"/>
                    </a:lnTo>
                    <a:lnTo>
                      <a:pt x="87" y="127"/>
                    </a:lnTo>
                    <a:lnTo>
                      <a:pt x="82" y="127"/>
                    </a:lnTo>
                    <a:lnTo>
                      <a:pt x="72" y="127"/>
                    </a:lnTo>
                    <a:lnTo>
                      <a:pt x="64" y="129"/>
                    </a:lnTo>
                    <a:lnTo>
                      <a:pt x="57" y="129"/>
                    </a:lnTo>
                    <a:lnTo>
                      <a:pt x="47" y="131"/>
                    </a:lnTo>
                    <a:lnTo>
                      <a:pt x="44" y="131"/>
                    </a:lnTo>
                    <a:lnTo>
                      <a:pt x="38" y="133"/>
                    </a:lnTo>
                    <a:lnTo>
                      <a:pt x="34" y="133"/>
                    </a:lnTo>
                    <a:lnTo>
                      <a:pt x="30" y="133"/>
                    </a:lnTo>
                    <a:lnTo>
                      <a:pt x="26" y="133"/>
                    </a:lnTo>
                    <a:lnTo>
                      <a:pt x="21" y="135"/>
                    </a:lnTo>
                    <a:lnTo>
                      <a:pt x="17" y="135"/>
                    </a:lnTo>
                    <a:lnTo>
                      <a:pt x="13" y="136"/>
                    </a:lnTo>
                    <a:lnTo>
                      <a:pt x="7" y="135"/>
                    </a:lnTo>
                    <a:lnTo>
                      <a:pt x="4" y="133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0" y="119"/>
                    </a:lnTo>
                    <a:lnTo>
                      <a:pt x="2" y="116"/>
                    </a:lnTo>
                    <a:lnTo>
                      <a:pt x="4" y="110"/>
                    </a:lnTo>
                    <a:lnTo>
                      <a:pt x="11" y="110"/>
                    </a:lnTo>
                    <a:lnTo>
                      <a:pt x="11" y="1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0" name="Freeform 128"/>
              <p:cNvSpPr>
                <a:spLocks/>
              </p:cNvSpPr>
              <p:nvPr/>
            </p:nvSpPr>
            <p:spPr bwMode="auto">
              <a:xfrm>
                <a:off x="4438" y="2240"/>
                <a:ext cx="211" cy="141"/>
              </a:xfrm>
              <a:custGeom>
                <a:avLst/>
                <a:gdLst/>
                <a:ahLst/>
                <a:cxnLst>
                  <a:cxn ang="0">
                    <a:pos x="407" y="48"/>
                  </a:cxn>
                  <a:cxn ang="0">
                    <a:pos x="386" y="71"/>
                  </a:cxn>
                  <a:cxn ang="0">
                    <a:pos x="368" y="88"/>
                  </a:cxn>
                  <a:cxn ang="0">
                    <a:pos x="359" y="99"/>
                  </a:cxn>
                  <a:cxn ang="0">
                    <a:pos x="344" y="113"/>
                  </a:cxn>
                  <a:cxn ang="0">
                    <a:pos x="330" y="126"/>
                  </a:cxn>
                  <a:cxn ang="0">
                    <a:pos x="315" y="137"/>
                  </a:cxn>
                  <a:cxn ang="0">
                    <a:pos x="300" y="151"/>
                  </a:cxn>
                  <a:cxn ang="0">
                    <a:pos x="285" y="162"/>
                  </a:cxn>
                  <a:cxn ang="0">
                    <a:pos x="268" y="171"/>
                  </a:cxn>
                  <a:cxn ang="0">
                    <a:pos x="252" y="183"/>
                  </a:cxn>
                  <a:cxn ang="0">
                    <a:pos x="235" y="194"/>
                  </a:cxn>
                  <a:cxn ang="0">
                    <a:pos x="220" y="204"/>
                  </a:cxn>
                  <a:cxn ang="0">
                    <a:pos x="203" y="213"/>
                  </a:cxn>
                  <a:cxn ang="0">
                    <a:pos x="188" y="223"/>
                  </a:cxn>
                  <a:cxn ang="0">
                    <a:pos x="173" y="230"/>
                  </a:cxn>
                  <a:cxn ang="0">
                    <a:pos x="157" y="240"/>
                  </a:cxn>
                  <a:cxn ang="0">
                    <a:pos x="142" y="248"/>
                  </a:cxn>
                  <a:cxn ang="0">
                    <a:pos x="129" y="253"/>
                  </a:cxn>
                  <a:cxn ang="0">
                    <a:pos x="116" y="259"/>
                  </a:cxn>
                  <a:cxn ang="0">
                    <a:pos x="98" y="265"/>
                  </a:cxn>
                  <a:cxn ang="0">
                    <a:pos x="79" y="270"/>
                  </a:cxn>
                  <a:cxn ang="0">
                    <a:pos x="60" y="274"/>
                  </a:cxn>
                  <a:cxn ang="0">
                    <a:pos x="39" y="278"/>
                  </a:cxn>
                  <a:cxn ang="0">
                    <a:pos x="24" y="282"/>
                  </a:cxn>
                  <a:cxn ang="0">
                    <a:pos x="13" y="282"/>
                  </a:cxn>
                  <a:cxn ang="0">
                    <a:pos x="1" y="272"/>
                  </a:cxn>
                  <a:cxn ang="0">
                    <a:pos x="5" y="255"/>
                  </a:cxn>
                  <a:cxn ang="0">
                    <a:pos x="26" y="242"/>
                  </a:cxn>
                  <a:cxn ang="0">
                    <a:pos x="49" y="229"/>
                  </a:cxn>
                  <a:cxn ang="0">
                    <a:pos x="74" y="217"/>
                  </a:cxn>
                  <a:cxn ang="0">
                    <a:pos x="95" y="204"/>
                  </a:cxn>
                  <a:cxn ang="0">
                    <a:pos x="117" y="192"/>
                  </a:cxn>
                  <a:cxn ang="0">
                    <a:pos x="142" y="179"/>
                  </a:cxn>
                  <a:cxn ang="0">
                    <a:pos x="165" y="168"/>
                  </a:cxn>
                  <a:cxn ang="0">
                    <a:pos x="188" y="152"/>
                  </a:cxn>
                  <a:cxn ang="0">
                    <a:pos x="211" y="141"/>
                  </a:cxn>
                  <a:cxn ang="0">
                    <a:pos x="233" y="126"/>
                  </a:cxn>
                  <a:cxn ang="0">
                    <a:pos x="256" y="113"/>
                  </a:cxn>
                  <a:cxn ang="0">
                    <a:pos x="270" y="103"/>
                  </a:cxn>
                  <a:cxn ang="0">
                    <a:pos x="283" y="94"/>
                  </a:cxn>
                  <a:cxn ang="0">
                    <a:pos x="300" y="82"/>
                  </a:cxn>
                  <a:cxn ang="0">
                    <a:pos x="325" y="65"/>
                  </a:cxn>
                  <a:cxn ang="0">
                    <a:pos x="348" y="44"/>
                  </a:cxn>
                  <a:cxn ang="0">
                    <a:pos x="370" y="23"/>
                  </a:cxn>
                  <a:cxn ang="0">
                    <a:pos x="393" y="2"/>
                  </a:cxn>
                  <a:cxn ang="0">
                    <a:pos x="412" y="4"/>
                  </a:cxn>
                  <a:cxn ang="0">
                    <a:pos x="420" y="17"/>
                  </a:cxn>
                  <a:cxn ang="0">
                    <a:pos x="418" y="31"/>
                  </a:cxn>
                </a:cxnLst>
                <a:rect l="0" t="0" r="r" b="b"/>
                <a:pathLst>
                  <a:path w="422" h="282">
                    <a:moveTo>
                      <a:pt x="418" y="31"/>
                    </a:moveTo>
                    <a:lnTo>
                      <a:pt x="412" y="38"/>
                    </a:lnTo>
                    <a:lnTo>
                      <a:pt x="407" y="48"/>
                    </a:lnTo>
                    <a:lnTo>
                      <a:pt x="399" y="55"/>
                    </a:lnTo>
                    <a:lnTo>
                      <a:pt x="393" y="63"/>
                    </a:lnTo>
                    <a:lnTo>
                      <a:pt x="386" y="71"/>
                    </a:lnTo>
                    <a:lnTo>
                      <a:pt x="378" y="80"/>
                    </a:lnTo>
                    <a:lnTo>
                      <a:pt x="374" y="82"/>
                    </a:lnTo>
                    <a:lnTo>
                      <a:pt x="368" y="88"/>
                    </a:lnTo>
                    <a:lnTo>
                      <a:pt x="367" y="92"/>
                    </a:lnTo>
                    <a:lnTo>
                      <a:pt x="361" y="97"/>
                    </a:lnTo>
                    <a:lnTo>
                      <a:pt x="359" y="99"/>
                    </a:lnTo>
                    <a:lnTo>
                      <a:pt x="351" y="105"/>
                    </a:lnTo>
                    <a:lnTo>
                      <a:pt x="348" y="109"/>
                    </a:lnTo>
                    <a:lnTo>
                      <a:pt x="344" y="113"/>
                    </a:lnTo>
                    <a:lnTo>
                      <a:pt x="338" y="118"/>
                    </a:lnTo>
                    <a:lnTo>
                      <a:pt x="334" y="120"/>
                    </a:lnTo>
                    <a:lnTo>
                      <a:pt x="330" y="126"/>
                    </a:lnTo>
                    <a:lnTo>
                      <a:pt x="325" y="130"/>
                    </a:lnTo>
                    <a:lnTo>
                      <a:pt x="319" y="133"/>
                    </a:lnTo>
                    <a:lnTo>
                      <a:pt x="315" y="137"/>
                    </a:lnTo>
                    <a:lnTo>
                      <a:pt x="310" y="141"/>
                    </a:lnTo>
                    <a:lnTo>
                      <a:pt x="306" y="145"/>
                    </a:lnTo>
                    <a:lnTo>
                      <a:pt x="300" y="151"/>
                    </a:lnTo>
                    <a:lnTo>
                      <a:pt x="294" y="152"/>
                    </a:lnTo>
                    <a:lnTo>
                      <a:pt x="291" y="158"/>
                    </a:lnTo>
                    <a:lnTo>
                      <a:pt x="285" y="162"/>
                    </a:lnTo>
                    <a:lnTo>
                      <a:pt x="279" y="166"/>
                    </a:lnTo>
                    <a:lnTo>
                      <a:pt x="273" y="170"/>
                    </a:lnTo>
                    <a:lnTo>
                      <a:pt x="268" y="171"/>
                    </a:lnTo>
                    <a:lnTo>
                      <a:pt x="264" y="177"/>
                    </a:lnTo>
                    <a:lnTo>
                      <a:pt x="256" y="179"/>
                    </a:lnTo>
                    <a:lnTo>
                      <a:pt x="252" y="183"/>
                    </a:lnTo>
                    <a:lnTo>
                      <a:pt x="247" y="187"/>
                    </a:lnTo>
                    <a:lnTo>
                      <a:pt x="241" y="191"/>
                    </a:lnTo>
                    <a:lnTo>
                      <a:pt x="235" y="194"/>
                    </a:lnTo>
                    <a:lnTo>
                      <a:pt x="230" y="198"/>
                    </a:lnTo>
                    <a:lnTo>
                      <a:pt x="224" y="202"/>
                    </a:lnTo>
                    <a:lnTo>
                      <a:pt x="220" y="204"/>
                    </a:lnTo>
                    <a:lnTo>
                      <a:pt x="214" y="208"/>
                    </a:lnTo>
                    <a:lnTo>
                      <a:pt x="209" y="211"/>
                    </a:lnTo>
                    <a:lnTo>
                      <a:pt x="203" y="213"/>
                    </a:lnTo>
                    <a:lnTo>
                      <a:pt x="199" y="219"/>
                    </a:lnTo>
                    <a:lnTo>
                      <a:pt x="194" y="221"/>
                    </a:lnTo>
                    <a:lnTo>
                      <a:pt x="188" y="223"/>
                    </a:lnTo>
                    <a:lnTo>
                      <a:pt x="182" y="227"/>
                    </a:lnTo>
                    <a:lnTo>
                      <a:pt x="178" y="230"/>
                    </a:lnTo>
                    <a:lnTo>
                      <a:pt x="173" y="230"/>
                    </a:lnTo>
                    <a:lnTo>
                      <a:pt x="167" y="234"/>
                    </a:lnTo>
                    <a:lnTo>
                      <a:pt x="161" y="238"/>
                    </a:lnTo>
                    <a:lnTo>
                      <a:pt x="157" y="240"/>
                    </a:lnTo>
                    <a:lnTo>
                      <a:pt x="152" y="242"/>
                    </a:lnTo>
                    <a:lnTo>
                      <a:pt x="148" y="246"/>
                    </a:lnTo>
                    <a:lnTo>
                      <a:pt x="142" y="248"/>
                    </a:lnTo>
                    <a:lnTo>
                      <a:pt x="138" y="249"/>
                    </a:lnTo>
                    <a:lnTo>
                      <a:pt x="135" y="251"/>
                    </a:lnTo>
                    <a:lnTo>
                      <a:pt x="129" y="253"/>
                    </a:lnTo>
                    <a:lnTo>
                      <a:pt x="125" y="257"/>
                    </a:lnTo>
                    <a:lnTo>
                      <a:pt x="121" y="257"/>
                    </a:lnTo>
                    <a:lnTo>
                      <a:pt x="116" y="259"/>
                    </a:lnTo>
                    <a:lnTo>
                      <a:pt x="110" y="261"/>
                    </a:lnTo>
                    <a:lnTo>
                      <a:pt x="104" y="263"/>
                    </a:lnTo>
                    <a:lnTo>
                      <a:pt x="98" y="265"/>
                    </a:lnTo>
                    <a:lnTo>
                      <a:pt x="91" y="267"/>
                    </a:lnTo>
                    <a:lnTo>
                      <a:pt x="85" y="268"/>
                    </a:lnTo>
                    <a:lnTo>
                      <a:pt x="79" y="270"/>
                    </a:lnTo>
                    <a:lnTo>
                      <a:pt x="74" y="272"/>
                    </a:lnTo>
                    <a:lnTo>
                      <a:pt x="66" y="272"/>
                    </a:lnTo>
                    <a:lnTo>
                      <a:pt x="60" y="274"/>
                    </a:lnTo>
                    <a:lnTo>
                      <a:pt x="55" y="274"/>
                    </a:lnTo>
                    <a:lnTo>
                      <a:pt x="47" y="276"/>
                    </a:lnTo>
                    <a:lnTo>
                      <a:pt x="39" y="278"/>
                    </a:lnTo>
                    <a:lnTo>
                      <a:pt x="36" y="278"/>
                    </a:lnTo>
                    <a:lnTo>
                      <a:pt x="30" y="280"/>
                    </a:lnTo>
                    <a:lnTo>
                      <a:pt x="24" y="282"/>
                    </a:lnTo>
                    <a:lnTo>
                      <a:pt x="20" y="282"/>
                    </a:lnTo>
                    <a:lnTo>
                      <a:pt x="15" y="282"/>
                    </a:lnTo>
                    <a:lnTo>
                      <a:pt x="13" y="282"/>
                    </a:lnTo>
                    <a:lnTo>
                      <a:pt x="9" y="282"/>
                    </a:lnTo>
                    <a:lnTo>
                      <a:pt x="3" y="276"/>
                    </a:lnTo>
                    <a:lnTo>
                      <a:pt x="1" y="272"/>
                    </a:lnTo>
                    <a:lnTo>
                      <a:pt x="0" y="267"/>
                    </a:lnTo>
                    <a:lnTo>
                      <a:pt x="1" y="261"/>
                    </a:lnTo>
                    <a:lnTo>
                      <a:pt x="5" y="255"/>
                    </a:lnTo>
                    <a:lnTo>
                      <a:pt x="13" y="251"/>
                    </a:lnTo>
                    <a:lnTo>
                      <a:pt x="19" y="248"/>
                    </a:lnTo>
                    <a:lnTo>
                      <a:pt x="26" y="242"/>
                    </a:lnTo>
                    <a:lnTo>
                      <a:pt x="34" y="238"/>
                    </a:lnTo>
                    <a:lnTo>
                      <a:pt x="41" y="232"/>
                    </a:lnTo>
                    <a:lnTo>
                      <a:pt x="49" y="229"/>
                    </a:lnTo>
                    <a:lnTo>
                      <a:pt x="57" y="225"/>
                    </a:lnTo>
                    <a:lnTo>
                      <a:pt x="64" y="221"/>
                    </a:lnTo>
                    <a:lnTo>
                      <a:pt x="74" y="217"/>
                    </a:lnTo>
                    <a:lnTo>
                      <a:pt x="79" y="213"/>
                    </a:lnTo>
                    <a:lnTo>
                      <a:pt x="87" y="208"/>
                    </a:lnTo>
                    <a:lnTo>
                      <a:pt x="95" y="204"/>
                    </a:lnTo>
                    <a:lnTo>
                      <a:pt x="104" y="200"/>
                    </a:lnTo>
                    <a:lnTo>
                      <a:pt x="110" y="196"/>
                    </a:lnTo>
                    <a:lnTo>
                      <a:pt x="117" y="192"/>
                    </a:lnTo>
                    <a:lnTo>
                      <a:pt x="125" y="187"/>
                    </a:lnTo>
                    <a:lnTo>
                      <a:pt x="135" y="185"/>
                    </a:lnTo>
                    <a:lnTo>
                      <a:pt x="142" y="179"/>
                    </a:lnTo>
                    <a:lnTo>
                      <a:pt x="150" y="175"/>
                    </a:lnTo>
                    <a:lnTo>
                      <a:pt x="157" y="170"/>
                    </a:lnTo>
                    <a:lnTo>
                      <a:pt x="165" y="168"/>
                    </a:lnTo>
                    <a:lnTo>
                      <a:pt x="173" y="162"/>
                    </a:lnTo>
                    <a:lnTo>
                      <a:pt x="180" y="158"/>
                    </a:lnTo>
                    <a:lnTo>
                      <a:pt x="188" y="152"/>
                    </a:lnTo>
                    <a:lnTo>
                      <a:pt x="195" y="151"/>
                    </a:lnTo>
                    <a:lnTo>
                      <a:pt x="203" y="145"/>
                    </a:lnTo>
                    <a:lnTo>
                      <a:pt x="211" y="141"/>
                    </a:lnTo>
                    <a:lnTo>
                      <a:pt x="218" y="135"/>
                    </a:lnTo>
                    <a:lnTo>
                      <a:pt x="226" y="132"/>
                    </a:lnTo>
                    <a:lnTo>
                      <a:pt x="233" y="126"/>
                    </a:lnTo>
                    <a:lnTo>
                      <a:pt x="241" y="122"/>
                    </a:lnTo>
                    <a:lnTo>
                      <a:pt x="249" y="118"/>
                    </a:lnTo>
                    <a:lnTo>
                      <a:pt x="256" y="113"/>
                    </a:lnTo>
                    <a:lnTo>
                      <a:pt x="260" y="109"/>
                    </a:lnTo>
                    <a:lnTo>
                      <a:pt x="264" y="107"/>
                    </a:lnTo>
                    <a:lnTo>
                      <a:pt x="270" y="103"/>
                    </a:lnTo>
                    <a:lnTo>
                      <a:pt x="273" y="99"/>
                    </a:lnTo>
                    <a:lnTo>
                      <a:pt x="279" y="97"/>
                    </a:lnTo>
                    <a:lnTo>
                      <a:pt x="283" y="94"/>
                    </a:lnTo>
                    <a:lnTo>
                      <a:pt x="289" y="92"/>
                    </a:lnTo>
                    <a:lnTo>
                      <a:pt x="292" y="88"/>
                    </a:lnTo>
                    <a:lnTo>
                      <a:pt x="300" y="82"/>
                    </a:lnTo>
                    <a:lnTo>
                      <a:pt x="308" y="75"/>
                    </a:lnTo>
                    <a:lnTo>
                      <a:pt x="317" y="69"/>
                    </a:lnTo>
                    <a:lnTo>
                      <a:pt x="325" y="65"/>
                    </a:lnTo>
                    <a:lnTo>
                      <a:pt x="332" y="57"/>
                    </a:lnTo>
                    <a:lnTo>
                      <a:pt x="340" y="50"/>
                    </a:lnTo>
                    <a:lnTo>
                      <a:pt x="348" y="44"/>
                    </a:lnTo>
                    <a:lnTo>
                      <a:pt x="355" y="38"/>
                    </a:lnTo>
                    <a:lnTo>
                      <a:pt x="363" y="31"/>
                    </a:lnTo>
                    <a:lnTo>
                      <a:pt x="370" y="23"/>
                    </a:lnTo>
                    <a:lnTo>
                      <a:pt x="378" y="16"/>
                    </a:lnTo>
                    <a:lnTo>
                      <a:pt x="386" y="8"/>
                    </a:lnTo>
                    <a:lnTo>
                      <a:pt x="393" y="2"/>
                    </a:lnTo>
                    <a:lnTo>
                      <a:pt x="401" y="0"/>
                    </a:lnTo>
                    <a:lnTo>
                      <a:pt x="407" y="0"/>
                    </a:lnTo>
                    <a:lnTo>
                      <a:pt x="412" y="4"/>
                    </a:lnTo>
                    <a:lnTo>
                      <a:pt x="418" y="8"/>
                    </a:lnTo>
                    <a:lnTo>
                      <a:pt x="422" y="14"/>
                    </a:lnTo>
                    <a:lnTo>
                      <a:pt x="420" y="17"/>
                    </a:lnTo>
                    <a:lnTo>
                      <a:pt x="420" y="21"/>
                    </a:lnTo>
                    <a:lnTo>
                      <a:pt x="420" y="27"/>
                    </a:lnTo>
                    <a:lnTo>
                      <a:pt x="418" y="31"/>
                    </a:lnTo>
                    <a:lnTo>
                      <a:pt x="418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61" name="Freeform 129"/>
              <p:cNvSpPr>
                <a:spLocks/>
              </p:cNvSpPr>
              <p:nvPr/>
            </p:nvSpPr>
            <p:spPr bwMode="auto">
              <a:xfrm>
                <a:off x="4469" y="2076"/>
                <a:ext cx="264" cy="52"/>
              </a:xfrm>
              <a:custGeom>
                <a:avLst/>
                <a:gdLst/>
                <a:ahLst/>
                <a:cxnLst>
                  <a:cxn ang="0">
                    <a:pos x="17" y="73"/>
                  </a:cxn>
                  <a:cxn ang="0">
                    <a:pos x="31" y="63"/>
                  </a:cxn>
                  <a:cxn ang="0">
                    <a:pos x="46" y="56"/>
                  </a:cxn>
                  <a:cxn ang="0">
                    <a:pos x="63" y="48"/>
                  </a:cxn>
                  <a:cxn ang="0">
                    <a:pos x="84" y="42"/>
                  </a:cxn>
                  <a:cxn ang="0">
                    <a:pos x="107" y="35"/>
                  </a:cxn>
                  <a:cxn ang="0">
                    <a:pos x="130" y="29"/>
                  </a:cxn>
                  <a:cxn ang="0">
                    <a:pos x="152" y="23"/>
                  </a:cxn>
                  <a:cxn ang="0">
                    <a:pos x="177" y="21"/>
                  </a:cxn>
                  <a:cxn ang="0">
                    <a:pos x="204" y="16"/>
                  </a:cxn>
                  <a:cxn ang="0">
                    <a:pos x="229" y="12"/>
                  </a:cxn>
                  <a:cxn ang="0">
                    <a:pos x="255" y="8"/>
                  </a:cxn>
                  <a:cxn ang="0">
                    <a:pos x="282" y="6"/>
                  </a:cxn>
                  <a:cxn ang="0">
                    <a:pos x="306" y="2"/>
                  </a:cxn>
                  <a:cxn ang="0">
                    <a:pos x="329" y="2"/>
                  </a:cxn>
                  <a:cxn ang="0">
                    <a:pos x="352" y="2"/>
                  </a:cxn>
                  <a:cxn ang="0">
                    <a:pos x="375" y="0"/>
                  </a:cxn>
                  <a:cxn ang="0">
                    <a:pos x="394" y="0"/>
                  </a:cxn>
                  <a:cxn ang="0">
                    <a:pos x="413" y="0"/>
                  </a:cxn>
                  <a:cxn ang="0">
                    <a:pos x="428" y="0"/>
                  </a:cxn>
                  <a:cxn ang="0">
                    <a:pos x="445" y="2"/>
                  </a:cxn>
                  <a:cxn ang="0">
                    <a:pos x="468" y="2"/>
                  </a:cxn>
                  <a:cxn ang="0">
                    <a:pos x="491" y="8"/>
                  </a:cxn>
                  <a:cxn ang="0">
                    <a:pos x="512" y="12"/>
                  </a:cxn>
                  <a:cxn ang="0">
                    <a:pos x="523" y="21"/>
                  </a:cxn>
                  <a:cxn ang="0">
                    <a:pos x="523" y="42"/>
                  </a:cxn>
                  <a:cxn ang="0">
                    <a:pos x="514" y="54"/>
                  </a:cxn>
                  <a:cxn ang="0">
                    <a:pos x="499" y="56"/>
                  </a:cxn>
                  <a:cxn ang="0">
                    <a:pos x="481" y="56"/>
                  </a:cxn>
                  <a:cxn ang="0">
                    <a:pos x="462" y="56"/>
                  </a:cxn>
                  <a:cxn ang="0">
                    <a:pos x="447" y="54"/>
                  </a:cxn>
                  <a:cxn ang="0">
                    <a:pos x="432" y="54"/>
                  </a:cxn>
                  <a:cxn ang="0">
                    <a:pos x="417" y="54"/>
                  </a:cxn>
                  <a:cxn ang="0">
                    <a:pos x="400" y="52"/>
                  </a:cxn>
                  <a:cxn ang="0">
                    <a:pos x="384" y="50"/>
                  </a:cxn>
                  <a:cxn ang="0">
                    <a:pos x="367" y="50"/>
                  </a:cxn>
                  <a:cxn ang="0">
                    <a:pos x="352" y="48"/>
                  </a:cxn>
                  <a:cxn ang="0">
                    <a:pos x="337" y="48"/>
                  </a:cxn>
                  <a:cxn ang="0">
                    <a:pos x="322" y="48"/>
                  </a:cxn>
                  <a:cxn ang="0">
                    <a:pos x="306" y="46"/>
                  </a:cxn>
                  <a:cxn ang="0">
                    <a:pos x="289" y="46"/>
                  </a:cxn>
                  <a:cxn ang="0">
                    <a:pos x="274" y="46"/>
                  </a:cxn>
                  <a:cxn ang="0">
                    <a:pos x="259" y="48"/>
                  </a:cxn>
                  <a:cxn ang="0">
                    <a:pos x="242" y="48"/>
                  </a:cxn>
                  <a:cxn ang="0">
                    <a:pos x="227" y="50"/>
                  </a:cxn>
                  <a:cxn ang="0">
                    <a:pos x="209" y="52"/>
                  </a:cxn>
                  <a:cxn ang="0">
                    <a:pos x="194" y="54"/>
                  </a:cxn>
                  <a:cxn ang="0">
                    <a:pos x="177" y="56"/>
                  </a:cxn>
                  <a:cxn ang="0">
                    <a:pos x="160" y="59"/>
                  </a:cxn>
                  <a:cxn ang="0">
                    <a:pos x="145" y="61"/>
                  </a:cxn>
                  <a:cxn ang="0">
                    <a:pos x="132" y="63"/>
                  </a:cxn>
                  <a:cxn ang="0">
                    <a:pos x="116" y="67"/>
                  </a:cxn>
                  <a:cxn ang="0">
                    <a:pos x="105" y="71"/>
                  </a:cxn>
                  <a:cxn ang="0">
                    <a:pos x="80" y="78"/>
                  </a:cxn>
                  <a:cxn ang="0">
                    <a:pos x="55" y="86"/>
                  </a:cxn>
                  <a:cxn ang="0">
                    <a:pos x="44" y="90"/>
                  </a:cxn>
                  <a:cxn ang="0">
                    <a:pos x="29" y="97"/>
                  </a:cxn>
                  <a:cxn ang="0">
                    <a:pos x="14" y="105"/>
                  </a:cxn>
                  <a:cxn ang="0">
                    <a:pos x="2" y="101"/>
                  </a:cxn>
                  <a:cxn ang="0">
                    <a:pos x="2" y="90"/>
                  </a:cxn>
                </a:cxnLst>
                <a:rect l="0" t="0" r="r" b="b"/>
                <a:pathLst>
                  <a:path w="527" h="105">
                    <a:moveTo>
                      <a:pt x="4" y="84"/>
                    </a:moveTo>
                    <a:lnTo>
                      <a:pt x="12" y="76"/>
                    </a:lnTo>
                    <a:lnTo>
                      <a:pt x="17" y="73"/>
                    </a:lnTo>
                    <a:lnTo>
                      <a:pt x="21" y="69"/>
                    </a:lnTo>
                    <a:lnTo>
                      <a:pt x="27" y="65"/>
                    </a:lnTo>
                    <a:lnTo>
                      <a:pt x="31" y="63"/>
                    </a:lnTo>
                    <a:lnTo>
                      <a:pt x="36" y="61"/>
                    </a:lnTo>
                    <a:lnTo>
                      <a:pt x="40" y="57"/>
                    </a:lnTo>
                    <a:lnTo>
                      <a:pt x="46" y="56"/>
                    </a:lnTo>
                    <a:lnTo>
                      <a:pt x="52" y="54"/>
                    </a:lnTo>
                    <a:lnTo>
                      <a:pt x="57" y="50"/>
                    </a:lnTo>
                    <a:lnTo>
                      <a:pt x="63" y="48"/>
                    </a:lnTo>
                    <a:lnTo>
                      <a:pt x="71" y="46"/>
                    </a:lnTo>
                    <a:lnTo>
                      <a:pt x="78" y="44"/>
                    </a:lnTo>
                    <a:lnTo>
                      <a:pt x="84" y="42"/>
                    </a:lnTo>
                    <a:lnTo>
                      <a:pt x="92" y="38"/>
                    </a:lnTo>
                    <a:lnTo>
                      <a:pt x="97" y="38"/>
                    </a:lnTo>
                    <a:lnTo>
                      <a:pt x="107" y="35"/>
                    </a:lnTo>
                    <a:lnTo>
                      <a:pt x="114" y="33"/>
                    </a:lnTo>
                    <a:lnTo>
                      <a:pt x="120" y="31"/>
                    </a:lnTo>
                    <a:lnTo>
                      <a:pt x="130" y="29"/>
                    </a:lnTo>
                    <a:lnTo>
                      <a:pt x="137" y="29"/>
                    </a:lnTo>
                    <a:lnTo>
                      <a:pt x="145" y="27"/>
                    </a:lnTo>
                    <a:lnTo>
                      <a:pt x="152" y="23"/>
                    </a:lnTo>
                    <a:lnTo>
                      <a:pt x="162" y="23"/>
                    </a:lnTo>
                    <a:lnTo>
                      <a:pt x="170" y="21"/>
                    </a:lnTo>
                    <a:lnTo>
                      <a:pt x="177" y="21"/>
                    </a:lnTo>
                    <a:lnTo>
                      <a:pt x="187" y="19"/>
                    </a:lnTo>
                    <a:lnTo>
                      <a:pt x="194" y="17"/>
                    </a:lnTo>
                    <a:lnTo>
                      <a:pt x="204" y="16"/>
                    </a:lnTo>
                    <a:lnTo>
                      <a:pt x="213" y="16"/>
                    </a:lnTo>
                    <a:lnTo>
                      <a:pt x="221" y="12"/>
                    </a:lnTo>
                    <a:lnTo>
                      <a:pt x="229" y="12"/>
                    </a:lnTo>
                    <a:lnTo>
                      <a:pt x="238" y="12"/>
                    </a:lnTo>
                    <a:lnTo>
                      <a:pt x="248" y="10"/>
                    </a:lnTo>
                    <a:lnTo>
                      <a:pt x="255" y="8"/>
                    </a:lnTo>
                    <a:lnTo>
                      <a:pt x="263" y="8"/>
                    </a:lnTo>
                    <a:lnTo>
                      <a:pt x="272" y="6"/>
                    </a:lnTo>
                    <a:lnTo>
                      <a:pt x="282" y="6"/>
                    </a:lnTo>
                    <a:lnTo>
                      <a:pt x="289" y="4"/>
                    </a:lnTo>
                    <a:lnTo>
                      <a:pt x="299" y="4"/>
                    </a:lnTo>
                    <a:lnTo>
                      <a:pt x="306" y="2"/>
                    </a:lnTo>
                    <a:lnTo>
                      <a:pt x="314" y="2"/>
                    </a:lnTo>
                    <a:lnTo>
                      <a:pt x="322" y="2"/>
                    </a:lnTo>
                    <a:lnTo>
                      <a:pt x="329" y="2"/>
                    </a:lnTo>
                    <a:lnTo>
                      <a:pt x="337" y="2"/>
                    </a:lnTo>
                    <a:lnTo>
                      <a:pt x="346" y="2"/>
                    </a:lnTo>
                    <a:lnTo>
                      <a:pt x="352" y="2"/>
                    </a:lnTo>
                    <a:lnTo>
                      <a:pt x="360" y="0"/>
                    </a:lnTo>
                    <a:lnTo>
                      <a:pt x="367" y="0"/>
                    </a:lnTo>
                    <a:lnTo>
                      <a:pt x="375" y="0"/>
                    </a:lnTo>
                    <a:lnTo>
                      <a:pt x="383" y="0"/>
                    </a:lnTo>
                    <a:lnTo>
                      <a:pt x="388" y="0"/>
                    </a:lnTo>
                    <a:lnTo>
                      <a:pt x="394" y="0"/>
                    </a:lnTo>
                    <a:lnTo>
                      <a:pt x="402" y="0"/>
                    </a:lnTo>
                    <a:lnTo>
                      <a:pt x="407" y="0"/>
                    </a:lnTo>
                    <a:lnTo>
                      <a:pt x="413" y="0"/>
                    </a:lnTo>
                    <a:lnTo>
                      <a:pt x="419" y="0"/>
                    </a:lnTo>
                    <a:lnTo>
                      <a:pt x="424" y="0"/>
                    </a:lnTo>
                    <a:lnTo>
                      <a:pt x="428" y="0"/>
                    </a:lnTo>
                    <a:lnTo>
                      <a:pt x="436" y="0"/>
                    </a:lnTo>
                    <a:lnTo>
                      <a:pt x="440" y="2"/>
                    </a:lnTo>
                    <a:lnTo>
                      <a:pt x="445" y="2"/>
                    </a:lnTo>
                    <a:lnTo>
                      <a:pt x="451" y="2"/>
                    </a:lnTo>
                    <a:lnTo>
                      <a:pt x="461" y="2"/>
                    </a:lnTo>
                    <a:lnTo>
                      <a:pt x="468" y="2"/>
                    </a:lnTo>
                    <a:lnTo>
                      <a:pt x="476" y="4"/>
                    </a:lnTo>
                    <a:lnTo>
                      <a:pt x="483" y="6"/>
                    </a:lnTo>
                    <a:lnTo>
                      <a:pt x="491" y="8"/>
                    </a:lnTo>
                    <a:lnTo>
                      <a:pt x="499" y="10"/>
                    </a:lnTo>
                    <a:lnTo>
                      <a:pt x="508" y="12"/>
                    </a:lnTo>
                    <a:lnTo>
                      <a:pt x="512" y="12"/>
                    </a:lnTo>
                    <a:lnTo>
                      <a:pt x="516" y="16"/>
                    </a:lnTo>
                    <a:lnTo>
                      <a:pt x="519" y="17"/>
                    </a:lnTo>
                    <a:lnTo>
                      <a:pt x="523" y="21"/>
                    </a:lnTo>
                    <a:lnTo>
                      <a:pt x="525" y="29"/>
                    </a:lnTo>
                    <a:lnTo>
                      <a:pt x="527" y="37"/>
                    </a:lnTo>
                    <a:lnTo>
                      <a:pt x="523" y="42"/>
                    </a:lnTo>
                    <a:lnTo>
                      <a:pt x="519" y="48"/>
                    </a:lnTo>
                    <a:lnTo>
                      <a:pt x="516" y="50"/>
                    </a:lnTo>
                    <a:lnTo>
                      <a:pt x="514" y="54"/>
                    </a:lnTo>
                    <a:lnTo>
                      <a:pt x="508" y="54"/>
                    </a:lnTo>
                    <a:lnTo>
                      <a:pt x="504" y="56"/>
                    </a:lnTo>
                    <a:lnTo>
                      <a:pt x="499" y="56"/>
                    </a:lnTo>
                    <a:lnTo>
                      <a:pt x="491" y="56"/>
                    </a:lnTo>
                    <a:lnTo>
                      <a:pt x="485" y="56"/>
                    </a:lnTo>
                    <a:lnTo>
                      <a:pt x="481" y="56"/>
                    </a:lnTo>
                    <a:lnTo>
                      <a:pt x="474" y="56"/>
                    </a:lnTo>
                    <a:lnTo>
                      <a:pt x="470" y="56"/>
                    </a:lnTo>
                    <a:lnTo>
                      <a:pt x="462" y="56"/>
                    </a:lnTo>
                    <a:lnTo>
                      <a:pt x="459" y="56"/>
                    </a:lnTo>
                    <a:lnTo>
                      <a:pt x="453" y="54"/>
                    </a:lnTo>
                    <a:lnTo>
                      <a:pt x="447" y="54"/>
                    </a:lnTo>
                    <a:lnTo>
                      <a:pt x="441" y="54"/>
                    </a:lnTo>
                    <a:lnTo>
                      <a:pt x="438" y="54"/>
                    </a:lnTo>
                    <a:lnTo>
                      <a:pt x="432" y="54"/>
                    </a:lnTo>
                    <a:lnTo>
                      <a:pt x="426" y="54"/>
                    </a:lnTo>
                    <a:lnTo>
                      <a:pt x="421" y="54"/>
                    </a:lnTo>
                    <a:lnTo>
                      <a:pt x="417" y="54"/>
                    </a:lnTo>
                    <a:lnTo>
                      <a:pt x="411" y="52"/>
                    </a:lnTo>
                    <a:lnTo>
                      <a:pt x="403" y="52"/>
                    </a:lnTo>
                    <a:lnTo>
                      <a:pt x="400" y="52"/>
                    </a:lnTo>
                    <a:lnTo>
                      <a:pt x="394" y="52"/>
                    </a:lnTo>
                    <a:lnTo>
                      <a:pt x="388" y="50"/>
                    </a:lnTo>
                    <a:lnTo>
                      <a:pt x="384" y="50"/>
                    </a:lnTo>
                    <a:lnTo>
                      <a:pt x="377" y="50"/>
                    </a:lnTo>
                    <a:lnTo>
                      <a:pt x="373" y="50"/>
                    </a:lnTo>
                    <a:lnTo>
                      <a:pt x="367" y="50"/>
                    </a:lnTo>
                    <a:lnTo>
                      <a:pt x="362" y="50"/>
                    </a:lnTo>
                    <a:lnTo>
                      <a:pt x="358" y="48"/>
                    </a:lnTo>
                    <a:lnTo>
                      <a:pt x="352" y="48"/>
                    </a:lnTo>
                    <a:lnTo>
                      <a:pt x="346" y="48"/>
                    </a:lnTo>
                    <a:lnTo>
                      <a:pt x="341" y="48"/>
                    </a:lnTo>
                    <a:lnTo>
                      <a:pt x="337" y="48"/>
                    </a:lnTo>
                    <a:lnTo>
                      <a:pt x="333" y="48"/>
                    </a:lnTo>
                    <a:lnTo>
                      <a:pt x="325" y="48"/>
                    </a:lnTo>
                    <a:lnTo>
                      <a:pt x="322" y="48"/>
                    </a:lnTo>
                    <a:lnTo>
                      <a:pt x="316" y="48"/>
                    </a:lnTo>
                    <a:lnTo>
                      <a:pt x="310" y="48"/>
                    </a:lnTo>
                    <a:lnTo>
                      <a:pt x="306" y="46"/>
                    </a:lnTo>
                    <a:lnTo>
                      <a:pt x="299" y="46"/>
                    </a:lnTo>
                    <a:lnTo>
                      <a:pt x="295" y="46"/>
                    </a:lnTo>
                    <a:lnTo>
                      <a:pt x="289" y="46"/>
                    </a:lnTo>
                    <a:lnTo>
                      <a:pt x="284" y="46"/>
                    </a:lnTo>
                    <a:lnTo>
                      <a:pt x="280" y="46"/>
                    </a:lnTo>
                    <a:lnTo>
                      <a:pt x="274" y="46"/>
                    </a:lnTo>
                    <a:lnTo>
                      <a:pt x="270" y="46"/>
                    </a:lnTo>
                    <a:lnTo>
                      <a:pt x="263" y="46"/>
                    </a:lnTo>
                    <a:lnTo>
                      <a:pt x="259" y="48"/>
                    </a:lnTo>
                    <a:lnTo>
                      <a:pt x="253" y="48"/>
                    </a:lnTo>
                    <a:lnTo>
                      <a:pt x="248" y="48"/>
                    </a:lnTo>
                    <a:lnTo>
                      <a:pt x="242" y="48"/>
                    </a:lnTo>
                    <a:lnTo>
                      <a:pt x="238" y="48"/>
                    </a:lnTo>
                    <a:lnTo>
                      <a:pt x="230" y="48"/>
                    </a:lnTo>
                    <a:lnTo>
                      <a:pt x="227" y="50"/>
                    </a:lnTo>
                    <a:lnTo>
                      <a:pt x="219" y="50"/>
                    </a:lnTo>
                    <a:lnTo>
                      <a:pt x="215" y="50"/>
                    </a:lnTo>
                    <a:lnTo>
                      <a:pt x="209" y="52"/>
                    </a:lnTo>
                    <a:lnTo>
                      <a:pt x="204" y="52"/>
                    </a:lnTo>
                    <a:lnTo>
                      <a:pt x="198" y="52"/>
                    </a:lnTo>
                    <a:lnTo>
                      <a:pt x="194" y="54"/>
                    </a:lnTo>
                    <a:lnTo>
                      <a:pt x="187" y="54"/>
                    </a:lnTo>
                    <a:lnTo>
                      <a:pt x="183" y="56"/>
                    </a:lnTo>
                    <a:lnTo>
                      <a:pt x="177" y="56"/>
                    </a:lnTo>
                    <a:lnTo>
                      <a:pt x="171" y="57"/>
                    </a:lnTo>
                    <a:lnTo>
                      <a:pt x="166" y="57"/>
                    </a:lnTo>
                    <a:lnTo>
                      <a:pt x="160" y="59"/>
                    </a:lnTo>
                    <a:lnTo>
                      <a:pt x="154" y="59"/>
                    </a:lnTo>
                    <a:lnTo>
                      <a:pt x="151" y="61"/>
                    </a:lnTo>
                    <a:lnTo>
                      <a:pt x="145" y="61"/>
                    </a:lnTo>
                    <a:lnTo>
                      <a:pt x="141" y="63"/>
                    </a:lnTo>
                    <a:lnTo>
                      <a:pt x="135" y="63"/>
                    </a:lnTo>
                    <a:lnTo>
                      <a:pt x="132" y="63"/>
                    </a:lnTo>
                    <a:lnTo>
                      <a:pt x="126" y="65"/>
                    </a:lnTo>
                    <a:lnTo>
                      <a:pt x="122" y="67"/>
                    </a:lnTo>
                    <a:lnTo>
                      <a:pt x="116" y="67"/>
                    </a:lnTo>
                    <a:lnTo>
                      <a:pt x="113" y="69"/>
                    </a:lnTo>
                    <a:lnTo>
                      <a:pt x="109" y="69"/>
                    </a:lnTo>
                    <a:lnTo>
                      <a:pt x="105" y="71"/>
                    </a:lnTo>
                    <a:lnTo>
                      <a:pt x="97" y="73"/>
                    </a:lnTo>
                    <a:lnTo>
                      <a:pt x="90" y="75"/>
                    </a:lnTo>
                    <a:lnTo>
                      <a:pt x="80" y="78"/>
                    </a:lnTo>
                    <a:lnTo>
                      <a:pt x="73" y="80"/>
                    </a:lnTo>
                    <a:lnTo>
                      <a:pt x="63" y="82"/>
                    </a:lnTo>
                    <a:lnTo>
                      <a:pt x="55" y="86"/>
                    </a:lnTo>
                    <a:lnTo>
                      <a:pt x="52" y="88"/>
                    </a:lnTo>
                    <a:lnTo>
                      <a:pt x="48" y="90"/>
                    </a:lnTo>
                    <a:lnTo>
                      <a:pt x="44" y="90"/>
                    </a:lnTo>
                    <a:lnTo>
                      <a:pt x="38" y="94"/>
                    </a:lnTo>
                    <a:lnTo>
                      <a:pt x="35" y="95"/>
                    </a:lnTo>
                    <a:lnTo>
                      <a:pt x="29" y="97"/>
                    </a:lnTo>
                    <a:lnTo>
                      <a:pt x="25" y="99"/>
                    </a:lnTo>
                    <a:lnTo>
                      <a:pt x="21" y="103"/>
                    </a:lnTo>
                    <a:lnTo>
                      <a:pt x="14" y="105"/>
                    </a:lnTo>
                    <a:lnTo>
                      <a:pt x="10" y="105"/>
                    </a:lnTo>
                    <a:lnTo>
                      <a:pt x="4" y="103"/>
                    </a:lnTo>
                    <a:lnTo>
                      <a:pt x="2" y="101"/>
                    </a:lnTo>
                    <a:lnTo>
                      <a:pt x="0" y="97"/>
                    </a:lnTo>
                    <a:lnTo>
                      <a:pt x="0" y="94"/>
                    </a:lnTo>
                    <a:lnTo>
                      <a:pt x="2" y="90"/>
                    </a:lnTo>
                    <a:lnTo>
                      <a:pt x="4" y="84"/>
                    </a:lnTo>
                    <a:lnTo>
                      <a:pt x="4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6001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947" grpId="0" build="p"/>
      <p:bldP spid="722948" grpId="0" build="p"/>
      <p:bldP spid="6" grpId="0"/>
      <p:bldP spid="6" grpId="1"/>
      <p:bldP spid="7" grpId="0"/>
      <p:bldP spid="50" grpId="0"/>
      <p:bldP spid="5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local model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12013"/>
                <a:ext cx="10515600" cy="410375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b="0" dirty="0" smtClean="0"/>
                  <a:t>Put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 smtClean="0"/>
                  <a:t>by </a:t>
                </a:r>
                <a:r>
                  <a:rPr lang="en-US" dirty="0"/>
                  <a:t>construction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high!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[∑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[∑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; </a:t>
                </a:r>
                <a:r>
                  <a:rPr lang="en-US" dirty="0" err="1"/>
                  <a:t>stdev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Useful when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(i.e.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12013"/>
                <a:ext cx="10515600" cy="4103757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176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local model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12013"/>
                <a:ext cx="10515600" cy="410375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dirty="0"/>
                  <a:t> suggesting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by construction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high!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[∑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[∑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; </a:t>
                </a:r>
                <a:r>
                  <a:rPr lang="en-US" dirty="0" err="1"/>
                  <a:t>stdev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Useful when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(i.e.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12013"/>
                <a:ext cx="10515600" cy="4103757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9877351" y="913142"/>
            <a:ext cx="2103588" cy="3443383"/>
            <a:chOff x="9977243" y="1861811"/>
            <a:chExt cx="2103588" cy="344338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0550284" y="1861811"/>
                  <a:ext cx="957506" cy="461665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</m:oMath>
                  </a14:m>
                  <a:r>
                    <a:rPr lang="en-US" sz="2400" dirty="0"/>
                    <a:t>¼ </a:t>
                  </a:r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50284" y="1861811"/>
                  <a:ext cx="957506" cy="461665"/>
                </a:xfrm>
                <a:prstGeom prst="rect">
                  <a:avLst/>
                </a:prstGeom>
                <a:blipFill>
                  <a:blip r:embed="rId3"/>
                  <a:stretch>
                    <a:fillRect t="-10526" r="-9554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9977243" y="2694112"/>
                  <a:ext cx="2103588" cy="78380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latin typeface="Cambria Math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b="0" i="1" smtClean="0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7243" y="2694112"/>
                  <a:ext cx="2103588" cy="78380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0088843" y="3572359"/>
                  <a:ext cx="1880387" cy="78380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  <m:r>
                          <a:rPr lang="en-US" sz="2400" b="0" i="1" smtClean="0">
                            <a:latin typeface="Cambria Math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8843" y="3572359"/>
                  <a:ext cx="1880387" cy="78380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102579" y="4461309"/>
                  <a:ext cx="1856277" cy="843885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0" dirty="0"/>
                    <a:t>Stdev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400" i="1">
                              <a:latin typeface="Cambria Math" charset="0"/>
                            </a:rPr>
                            <m:t>𝑛</m:t>
                          </m:r>
                        </m:e>
                      </m:rad>
                    </m:oMath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02579" y="4461309"/>
                  <a:ext cx="1856277" cy="843885"/>
                </a:xfrm>
                <a:prstGeom prst="rect">
                  <a:avLst/>
                </a:prstGeom>
                <a:blipFill>
                  <a:blip r:embed="rId7"/>
                  <a:stretch>
                    <a:fillRect l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97201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901583" y="1590132"/>
            <a:ext cx="4141560" cy="1793474"/>
            <a:chOff x="4897925" y="1665904"/>
            <a:chExt cx="4712178" cy="1699128"/>
          </a:xfrm>
        </p:grpSpPr>
        <p:sp>
          <p:nvSpPr>
            <p:cNvPr id="9" name="Rectangle 8"/>
            <p:cNvSpPr/>
            <p:nvPr/>
          </p:nvSpPr>
          <p:spPr>
            <a:xfrm>
              <a:off x="4897925" y="1665904"/>
              <a:ext cx="4635374" cy="163861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8929551" y="2841812"/>
                  <a:ext cx="6805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charset="0"/>
                          </a:rPr>
                          <m:t>𝑀</m:t>
                        </m:r>
                        <m:r>
                          <a:rPr lang="en-US" sz="2800" i="1" dirty="0" smtClean="0">
                            <a:latin typeface="Cambria Math" charset="0"/>
                          </a:rPr>
                          <m:t>’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29551" y="2841812"/>
                  <a:ext cx="680552" cy="52322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properties of differential privacy: </a:t>
            </a:r>
            <a:r>
              <a:rPr lang="en-US" dirty="0">
                <a:solidFill>
                  <a:srgbClr val="C00000"/>
                </a:solidFill>
              </a:rPr>
              <a:t>post processing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2780" y="3742661"/>
                <a:ext cx="10515600" cy="2763311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Claim: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𝑀</m:t>
                    </m:r>
                    <m:r>
                      <a:rPr lang="en-US" i="1" dirty="0" smtClean="0">
                        <a:latin typeface="Cambria Math" charset="0"/>
                      </a:rPr>
                      <m:t>’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dirty="0"/>
                  <a:t>-differentially private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Proof: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be neighboring databases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’ a subset of T’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be the preimage of S’ under A</a:t>
                </a:r>
              </a:p>
              <a:p>
                <a:pPr lvl="1"/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2780" y="3742661"/>
                <a:ext cx="10515600" cy="2763311"/>
              </a:xfrm>
              <a:blipFill rotWithShape="0">
                <a:blip r:embed="rId3"/>
                <a:stretch>
                  <a:fillRect l="-1043" t="-3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7308549" y="1541445"/>
            <a:ext cx="2006259" cy="1331107"/>
            <a:chOff x="5367452" y="1525403"/>
            <a:chExt cx="2006259" cy="1331107"/>
          </a:xfrm>
        </p:grpSpPr>
        <p:sp>
          <p:nvSpPr>
            <p:cNvPr id="6" name="Flowchart: Process 4"/>
            <p:cNvSpPr/>
            <p:nvPr/>
          </p:nvSpPr>
          <p:spPr>
            <a:xfrm>
              <a:off x="5767060" y="2128833"/>
              <a:ext cx="735118" cy="727677"/>
            </a:xfrm>
            <a:prstGeom prst="flowChartProcess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6535990" y="2406812"/>
              <a:ext cx="837721" cy="17171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367452" y="1525403"/>
                  <a:ext cx="168014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800" b="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7452" y="1525403"/>
                  <a:ext cx="1680140" cy="52322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50610" y="5585442"/>
                <a:ext cx="21958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610" y="5585442"/>
                <a:ext cx="219585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420132" y="6111164"/>
                <a:ext cx="33171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132" y="6111164"/>
                <a:ext cx="331719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20132" y="5601373"/>
                <a:ext cx="23149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132" y="5601373"/>
                <a:ext cx="2314993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618228" y="6111164"/>
                <a:ext cx="34826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228" y="6111164"/>
                <a:ext cx="348262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261186" y="1542006"/>
            <a:ext cx="4347383" cy="1829217"/>
            <a:chOff x="1320089" y="1525964"/>
            <a:chExt cx="4347383" cy="1829217"/>
          </a:xfrm>
        </p:grpSpPr>
        <p:grpSp>
          <p:nvGrpSpPr>
            <p:cNvPr id="22" name="Group 21"/>
            <p:cNvGrpSpPr/>
            <p:nvPr/>
          </p:nvGrpSpPr>
          <p:grpSpPr>
            <a:xfrm>
              <a:off x="3155693" y="1525964"/>
              <a:ext cx="2511779" cy="1482862"/>
              <a:chOff x="3155693" y="1525964"/>
              <a:chExt cx="2511779" cy="1482862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3205487" y="1976516"/>
                <a:ext cx="2461985" cy="1032310"/>
                <a:chOff x="3205487" y="1976516"/>
                <a:chExt cx="2461985" cy="103231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" name="Flowchart: Process 4"/>
                    <p:cNvSpPr/>
                    <p:nvPr/>
                  </p:nvSpPr>
                  <p:spPr>
                    <a:xfrm>
                      <a:off x="3205487" y="1976516"/>
                      <a:ext cx="1624264" cy="1032310"/>
                    </a:xfrm>
                    <a:prstGeom prst="flowChartProcess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</a:t>
                      </a:r>
                      <a:endParaRPr lang="en-US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𝐷𝑃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" name="Flowchart: Process 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05487" y="1976516"/>
                      <a:ext cx="1624264" cy="1032310"/>
                    </a:xfrm>
                    <a:prstGeom prst="flowChartProcess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" name="Right Arrow 6"/>
                <p:cNvSpPr/>
                <p:nvPr/>
              </p:nvSpPr>
              <p:spPr>
                <a:xfrm>
                  <a:off x="4829751" y="2406812"/>
                  <a:ext cx="837721" cy="171718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3155693" y="1525964"/>
                    <a:ext cx="189507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oMath>
                      </m:oMathPara>
                    </a14:m>
                    <a:endParaRPr lang="en-US" sz="2800" b="0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55693" y="1525964"/>
                    <a:ext cx="1895071" cy="523220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Flowchart: Magnetic Disk 12"/>
                <p:cNvSpPr/>
                <p:nvPr/>
              </p:nvSpPr>
              <p:spPr>
                <a:xfrm>
                  <a:off x="1320089" y="1644290"/>
                  <a:ext cx="996215" cy="1710891"/>
                </a:xfrm>
                <a:prstGeom prst="flowChartMagneticDisk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Comic Sans MS" panose="030F0702030302020204" pitchFamily="66" charset="0"/>
                    </a:rPr>
                    <a:t>Data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US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24" name="Flowchart: Magnetic Disk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0089" y="1644290"/>
                  <a:ext cx="996215" cy="1710891"/>
                </a:xfrm>
                <a:prstGeom prst="flowChartMagneticDisk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ight Arrow 24"/>
            <p:cNvSpPr/>
            <p:nvPr/>
          </p:nvSpPr>
          <p:spPr>
            <a:xfrm>
              <a:off x="2317972" y="2413876"/>
              <a:ext cx="837721" cy="17171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874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/>
      <p:bldP spid="15" grpId="0"/>
      <p:bldP spid="19" grpId="0"/>
      <p:bldP spid="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039065" y="1734793"/>
            <a:ext cx="2810180" cy="2961107"/>
            <a:chOff x="4897925" y="1665904"/>
            <a:chExt cx="4926940" cy="1658984"/>
          </a:xfrm>
        </p:grpSpPr>
        <p:sp>
          <p:nvSpPr>
            <p:cNvPr id="9" name="Rectangle 8"/>
            <p:cNvSpPr/>
            <p:nvPr/>
          </p:nvSpPr>
          <p:spPr>
            <a:xfrm>
              <a:off x="4897925" y="1665904"/>
              <a:ext cx="4635374" cy="163861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8334491" y="3031750"/>
                  <a:ext cx="1490374" cy="2931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charset="0"/>
                          </a:rPr>
                          <m:t>𝑀</m:t>
                        </m:r>
                        <m:r>
                          <a:rPr lang="en-US" sz="2800" i="1" dirty="0" smtClean="0">
                            <a:latin typeface="Cambria Math" charset="0"/>
                          </a:rPr>
                          <m:t>’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4491" y="3031750"/>
                  <a:ext cx="1490374" cy="29313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properties of differential privacy: Basic composition </a:t>
            </a:r>
            <a:r>
              <a:rPr lang="en-US" sz="3600" dirty="0"/>
              <a:t>[DMNS06, DKMMN06, DL09]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547155" cy="2185060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Claim: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𝑀</m:t>
                    </m:r>
                    <m:r>
                      <a:rPr lang="en-US" i="1" dirty="0" smtClean="0">
                        <a:latin typeface="Cambria Math" charset="0"/>
                      </a:rPr>
                      <m:t>’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-differentially private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Proof</a:t>
                </a:r>
                <a:r>
                  <a:rPr lang="en-US" dirty="0"/>
                  <a:t> (for the case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be neighboring databases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 subset of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547155" cy="2185060"/>
              </a:xfrm>
              <a:blipFill rotWithShape="0">
                <a:blip r:embed="rId3"/>
                <a:stretch>
                  <a:fillRect l="-1676" t="-4457" b="-1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483512" y="4720554"/>
                <a:ext cx="20928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3512" y="4720554"/>
                <a:ext cx="2092816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6725" y="4100674"/>
                <a:ext cx="20932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25" y="4100674"/>
                <a:ext cx="209320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332862" y="3904452"/>
                <a:ext cx="5808065" cy="1034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z</m:t>
                                      </m:r>
                                    </m:e>
                                    <m:sub>
                                      <m: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z</m:t>
                                      </m:r>
                                    </m:e>
                                    <m:sub>
                                      <m: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⁡[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/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862" y="3904452"/>
                <a:ext cx="5808065" cy="103419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332862" y="4883513"/>
                <a:ext cx="5724131" cy="1034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z</m:t>
                                      </m:r>
                                    </m:e>
                                    <m:sub>
                                      <m: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z</m:t>
                                      </m:r>
                                    </m:e>
                                    <m:sub>
                                      <m: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⁡[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⁡[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862" y="4883513"/>
                <a:ext cx="5724131" cy="10341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332862" y="5862574"/>
                <a:ext cx="6883038" cy="1034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z</m:t>
                                      </m:r>
                                    </m:e>
                                    <m:sub>
                                      <m: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z</m:t>
                                      </m:r>
                                    </m:e>
                                    <m:sub>
                                      <m: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⁡[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⁡[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862" y="5862574"/>
                <a:ext cx="6883038" cy="103419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882889" y="6105625"/>
                <a:ext cx="33091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2889" y="6105625"/>
                <a:ext cx="3309111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7647908" y="1673777"/>
            <a:ext cx="4297589" cy="1710891"/>
            <a:chOff x="7647908" y="1673777"/>
            <a:chExt cx="4297589" cy="1710891"/>
          </a:xfrm>
        </p:grpSpPr>
        <p:grpSp>
          <p:nvGrpSpPr>
            <p:cNvPr id="4" name="Group 3"/>
            <p:cNvGrpSpPr/>
            <p:nvPr/>
          </p:nvGrpSpPr>
          <p:grpSpPr>
            <a:xfrm>
              <a:off x="9483512" y="1976516"/>
              <a:ext cx="2461985" cy="1032310"/>
              <a:chOff x="3205487" y="1976516"/>
              <a:chExt cx="2461985" cy="1032310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" name="Flowchart: Process 4"/>
                  <p:cNvSpPr/>
                  <p:nvPr/>
                </p:nvSpPr>
                <p:spPr>
                  <a:xfrm>
                    <a:off x="3205487" y="1976516"/>
                    <a:ext cx="1624264" cy="1032310"/>
                  </a:xfrm>
                  <a:prstGeom prst="flowChartProcess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rPr>
                      <a:t>M1</a:t>
                    </a:r>
                    <a:endParaRPr lang="en-US" dirty="0">
                      <a:solidFill>
                        <a:schemeClr val="tx1"/>
                      </a:solidFill>
                      <a:latin typeface="Comic Sans MS" panose="030F0702030302020204" pitchFamily="66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𝐷𝑃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  <a:latin typeface="Comic Sans MS" panose="030F0702030302020204" pitchFamily="66" charset="0"/>
                    </a:endParaRPr>
                  </a:p>
                </p:txBody>
              </p:sp>
            </mc:Choice>
            <mc:Fallback>
              <p:sp>
                <p:nvSpPr>
                  <p:cNvPr id="5" name="Flowchart: Process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5487" y="1976516"/>
                    <a:ext cx="1624264" cy="1032310"/>
                  </a:xfrm>
                  <a:prstGeom prst="flowChartProcess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" name="Right Arrow 6"/>
              <p:cNvSpPr/>
              <p:nvPr/>
            </p:nvSpPr>
            <p:spPr>
              <a:xfrm>
                <a:off x="4829751" y="2406812"/>
                <a:ext cx="837721" cy="17171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Flowchart: Magnetic Disk 12"/>
                <p:cNvSpPr/>
                <p:nvPr/>
              </p:nvSpPr>
              <p:spPr>
                <a:xfrm>
                  <a:off x="7647908" y="1673777"/>
                  <a:ext cx="996215" cy="1710891"/>
                </a:xfrm>
                <a:prstGeom prst="flowChartMagneticDisk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latin typeface="Comic Sans MS" panose="030F0702030302020204" pitchFamily="66" charset="0"/>
                    </a:rPr>
                    <a:t>Data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US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20" name="Flowchart: Magnetic Disk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7908" y="1673777"/>
                  <a:ext cx="996215" cy="1710891"/>
                </a:xfrm>
                <a:prstGeom prst="flowChartMagneticDisk">
                  <a:avLst/>
                </a:prstGeom>
                <a:blipFill rotWithShape="0">
                  <a:blip r:embed="rId12"/>
                  <a:stretch>
                    <a:fillRect l="-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ight Arrow 25"/>
            <p:cNvSpPr/>
            <p:nvPr/>
          </p:nvSpPr>
          <p:spPr>
            <a:xfrm>
              <a:off x="8645791" y="2443363"/>
              <a:ext cx="837721" cy="17171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726196" y="2555899"/>
            <a:ext cx="3219301" cy="1697837"/>
            <a:chOff x="8726196" y="2555899"/>
            <a:chExt cx="3219301" cy="1697837"/>
          </a:xfrm>
        </p:grpSpPr>
        <p:grpSp>
          <p:nvGrpSpPr>
            <p:cNvPr id="18" name="Group 17"/>
            <p:cNvGrpSpPr/>
            <p:nvPr/>
          </p:nvGrpSpPr>
          <p:grpSpPr>
            <a:xfrm>
              <a:off x="9483512" y="3221426"/>
              <a:ext cx="2461985" cy="1032310"/>
              <a:chOff x="3205487" y="1976516"/>
              <a:chExt cx="2461985" cy="10323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Flowchart: Process 20"/>
                  <p:cNvSpPr/>
                  <p:nvPr/>
                </p:nvSpPr>
                <p:spPr>
                  <a:xfrm>
                    <a:off x="3205487" y="1976516"/>
                    <a:ext cx="1624264" cy="1032310"/>
                  </a:xfrm>
                  <a:prstGeom prst="flowChartProcess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rPr>
                      <a:t>M2</a:t>
                    </a:r>
                    <a:endParaRPr lang="en-US" dirty="0">
                      <a:solidFill>
                        <a:schemeClr val="tx1"/>
                      </a:solidFill>
                      <a:latin typeface="Comic Sans MS" panose="030F0702030302020204" pitchFamily="66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𝐷𝑃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  <a:latin typeface="Comic Sans MS" panose="030F0702030302020204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21" name="Flowchart: Process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5487" y="1976516"/>
                    <a:ext cx="1624264" cy="1032310"/>
                  </a:xfrm>
                  <a:prstGeom prst="flowChartProcess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Right Arrow 21"/>
              <p:cNvSpPr/>
              <p:nvPr/>
            </p:nvSpPr>
            <p:spPr>
              <a:xfrm>
                <a:off x="4829751" y="2406812"/>
                <a:ext cx="837721" cy="17171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Bent-Up Arrow 7"/>
            <p:cNvSpPr/>
            <p:nvPr/>
          </p:nvSpPr>
          <p:spPr>
            <a:xfrm rot="5400000">
              <a:off x="8377460" y="2904635"/>
              <a:ext cx="1454788" cy="757316"/>
            </a:xfrm>
            <a:prstGeom prst="bentUpArrow">
              <a:avLst>
                <a:gd name="adj1" fmla="val 14409"/>
                <a:gd name="adj2" fmla="val 2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967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14" grpId="0"/>
      <p:bldP spid="19" grpId="0"/>
      <p:bldP spid="23" grpId="0"/>
      <p:bldP spid="24" grpId="0"/>
      <p:bldP spid="2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properties of DP: Group privacy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𝑀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dirty="0"/>
                  <a:t>-differentially private: </a:t>
                </a:r>
              </a:p>
              <a:p>
                <a:pPr lvl="1"/>
                <a:r>
                  <a:rPr lang="en-US" sz="2800" dirty="0"/>
                  <a:t>For all datasets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that differ on one entry, for all subsets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of the outcome space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b="0" dirty="0"/>
                  <a:t/>
                </a:r>
                <a:br>
                  <a:rPr lang="en-US" sz="2800" b="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r>
                  <a:rPr lang="en-US" sz="2800" dirty="0"/>
                  <a:t/>
                </a:r>
                <a:br>
                  <a:rPr lang="en-US" sz="2800" dirty="0"/>
                </a:br>
                <a:endParaRPr lang="en-US" sz="2800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Claim: </a:t>
                </a:r>
                <a:r>
                  <a:rPr lang="en-US" dirty="0"/>
                  <a:t>for all databases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that </a:t>
                </a:r>
                <a:r>
                  <a:rPr lang="en-US" dirty="0">
                    <a:solidFill>
                      <a:srgbClr val="C00000"/>
                    </a:solidFill>
                  </a:rPr>
                  <a:t>differ on </a:t>
                </a:r>
                <a:r>
                  <a:rPr lang="en-US" i="1" dirty="0">
                    <a:solidFill>
                      <a:srgbClr val="C00000"/>
                    </a:solidFill>
                  </a:rPr>
                  <a:t>t</a:t>
                </a:r>
                <a:r>
                  <a:rPr lang="en-US" dirty="0">
                    <a:solidFill>
                      <a:srgbClr val="C00000"/>
                    </a:solidFill>
                  </a:rPr>
                  <a:t> entries</a:t>
                </a:r>
                <a:r>
                  <a:rPr lang="en-US" dirty="0"/>
                  <a:t>, for all subsets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of the outcome space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197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The </a:t>
            </a:r>
            <a:r>
              <a:rPr lang="en-US" dirty="0" err="1">
                <a:solidFill>
                  <a:srgbClr val="0070C0"/>
                </a:solidFill>
              </a:rPr>
              <a:t>Anonymization</a:t>
            </a:r>
            <a:r>
              <a:rPr lang="en-US" dirty="0">
                <a:solidFill>
                  <a:srgbClr val="0070C0"/>
                </a:solidFill>
              </a:rPr>
              <a:t> Dream</a:t>
            </a:r>
            <a:endParaRPr lang="en-US" sz="2200" dirty="0"/>
          </a:p>
        </p:txBody>
      </p:sp>
      <p:sp>
        <p:nvSpPr>
          <p:cNvPr id="51" name="Content Placeholder 50"/>
          <p:cNvSpPr>
            <a:spLocks noGrp="1"/>
          </p:cNvSpPr>
          <p:nvPr>
            <p:ph idx="1"/>
          </p:nvPr>
        </p:nvSpPr>
        <p:spPr>
          <a:xfrm>
            <a:off x="838200" y="3591793"/>
            <a:ext cx="10515600" cy="31307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Trusted </a:t>
            </a:r>
            <a:r>
              <a:rPr lang="en-US" dirty="0" smtClean="0">
                <a:solidFill>
                  <a:srgbClr val="C00000"/>
                </a:solidFill>
              </a:rPr>
              <a:t>server: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Removes identifying information (name, address, </a:t>
            </a:r>
            <a:r>
              <a:rPr lang="en-US" dirty="0" err="1">
                <a:solidFill>
                  <a:schemeClr val="tx1"/>
                </a:solidFill>
              </a:rPr>
              <a:t>ssn</a:t>
            </a:r>
            <a:r>
              <a:rPr lang="en-US" dirty="0">
                <a:solidFill>
                  <a:schemeClr val="tx1"/>
                </a:solidFill>
              </a:rPr>
              <a:t>, …).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Replaces identities with random identifiers.</a:t>
            </a:r>
          </a:p>
          <a:p>
            <a:r>
              <a:rPr lang="en-US" dirty="0"/>
              <a:t>Idea hard wired into practices, regulations, …, thought.</a:t>
            </a:r>
          </a:p>
          <a:p>
            <a:pPr lvl="1"/>
            <a:r>
              <a:rPr lang="en-US" dirty="0"/>
              <a:t>Many uses.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Reality: </a:t>
            </a:r>
            <a:r>
              <a:rPr lang="en-US" dirty="0" smtClean="0">
                <a:solidFill>
                  <a:srgbClr val="C00000"/>
                </a:solidFill>
              </a:rPr>
              <a:t>it fails.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Pronounced both in academic and public literature.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3217190" y="1575955"/>
            <a:ext cx="1523174" cy="1781310"/>
            <a:chOff x="1693190" y="1575955"/>
            <a:chExt cx="1523174" cy="1781310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1784562" y="1575955"/>
              <a:ext cx="1385454" cy="1350818"/>
              <a:chOff x="1152" y="879"/>
              <a:chExt cx="1200" cy="1170"/>
            </a:xfrm>
          </p:grpSpPr>
          <p:grpSp>
            <p:nvGrpSpPr>
              <p:cNvPr id="27" name="Group 4"/>
              <p:cNvGrpSpPr>
                <a:grpSpLocks/>
              </p:cNvGrpSpPr>
              <p:nvPr/>
            </p:nvGrpSpPr>
            <p:grpSpPr bwMode="auto">
              <a:xfrm>
                <a:off x="1152" y="1263"/>
                <a:ext cx="1200" cy="786"/>
                <a:chOff x="1152" y="831"/>
                <a:chExt cx="1200" cy="786"/>
              </a:xfrm>
            </p:grpSpPr>
            <p:grpSp>
              <p:nvGrpSpPr>
                <p:cNvPr id="39" name="Group 5"/>
                <p:cNvGrpSpPr>
                  <a:grpSpLocks/>
                </p:cNvGrpSpPr>
                <p:nvPr/>
              </p:nvGrpSpPr>
              <p:grpSpPr bwMode="auto">
                <a:xfrm>
                  <a:off x="1152" y="1023"/>
                  <a:ext cx="1200" cy="594"/>
                  <a:chOff x="1152" y="1023"/>
                  <a:chExt cx="1200" cy="594"/>
                </a:xfrm>
              </p:grpSpPr>
              <p:sp>
                <p:nvSpPr>
                  <p:cNvPr id="45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67"/>
                    <a:ext cx="1200" cy="450"/>
                  </a:xfrm>
                  <a:prstGeom prst="ellipse">
                    <a:avLst/>
                  </a:prstGeom>
                  <a:solidFill>
                    <a:srgbClr val="83E398"/>
                  </a:solidFill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46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19"/>
                    <a:ext cx="1200" cy="450"/>
                  </a:xfrm>
                  <a:prstGeom prst="ellipse">
                    <a:avLst/>
                  </a:prstGeom>
                  <a:solidFill>
                    <a:srgbClr val="83E398"/>
                  </a:solidFill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47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71"/>
                    <a:ext cx="1200" cy="450"/>
                  </a:xfrm>
                  <a:prstGeom prst="ellipse">
                    <a:avLst/>
                  </a:prstGeom>
                  <a:solidFill>
                    <a:srgbClr val="83E398"/>
                  </a:solidFill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48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23"/>
                    <a:ext cx="1200" cy="450"/>
                  </a:xfrm>
                  <a:prstGeom prst="ellipse">
                    <a:avLst/>
                  </a:prstGeom>
                  <a:solidFill>
                    <a:srgbClr val="83E398"/>
                  </a:solidFill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he-IL"/>
                  </a:p>
                </p:txBody>
              </p:sp>
            </p:grpSp>
            <p:grpSp>
              <p:nvGrpSpPr>
                <p:cNvPr id="40" name="Group 10"/>
                <p:cNvGrpSpPr>
                  <a:grpSpLocks/>
                </p:cNvGrpSpPr>
                <p:nvPr/>
              </p:nvGrpSpPr>
              <p:grpSpPr bwMode="auto">
                <a:xfrm>
                  <a:off x="1152" y="831"/>
                  <a:ext cx="1200" cy="594"/>
                  <a:chOff x="1152" y="1023"/>
                  <a:chExt cx="1200" cy="594"/>
                </a:xfrm>
              </p:grpSpPr>
              <p:sp>
                <p:nvSpPr>
                  <p:cNvPr id="41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67"/>
                    <a:ext cx="1200" cy="450"/>
                  </a:xfrm>
                  <a:prstGeom prst="ellipse">
                    <a:avLst/>
                  </a:prstGeom>
                  <a:solidFill>
                    <a:srgbClr val="83E398"/>
                  </a:solidFill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4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19"/>
                    <a:ext cx="1200" cy="450"/>
                  </a:xfrm>
                  <a:prstGeom prst="ellipse">
                    <a:avLst/>
                  </a:prstGeom>
                  <a:solidFill>
                    <a:srgbClr val="83E398"/>
                  </a:solidFill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43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71"/>
                    <a:ext cx="1200" cy="450"/>
                  </a:xfrm>
                  <a:prstGeom prst="ellipse">
                    <a:avLst/>
                  </a:prstGeom>
                  <a:solidFill>
                    <a:srgbClr val="83E398"/>
                  </a:solidFill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44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23"/>
                    <a:ext cx="1200" cy="450"/>
                  </a:xfrm>
                  <a:prstGeom prst="ellipse">
                    <a:avLst/>
                  </a:prstGeom>
                  <a:solidFill>
                    <a:srgbClr val="83E398"/>
                  </a:solidFill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he-IL"/>
                  </a:p>
                </p:txBody>
              </p:sp>
            </p:grpSp>
          </p:grpSp>
          <p:grpSp>
            <p:nvGrpSpPr>
              <p:cNvPr id="28" name="Group 15"/>
              <p:cNvGrpSpPr>
                <a:grpSpLocks/>
              </p:cNvGrpSpPr>
              <p:nvPr/>
            </p:nvGrpSpPr>
            <p:grpSpPr bwMode="auto">
              <a:xfrm>
                <a:off x="1152" y="879"/>
                <a:ext cx="1200" cy="786"/>
                <a:chOff x="1152" y="831"/>
                <a:chExt cx="1200" cy="786"/>
              </a:xfrm>
            </p:grpSpPr>
            <p:grpSp>
              <p:nvGrpSpPr>
                <p:cNvPr id="29" name="Group 16"/>
                <p:cNvGrpSpPr>
                  <a:grpSpLocks/>
                </p:cNvGrpSpPr>
                <p:nvPr/>
              </p:nvGrpSpPr>
              <p:grpSpPr bwMode="auto">
                <a:xfrm>
                  <a:off x="1152" y="1023"/>
                  <a:ext cx="1200" cy="594"/>
                  <a:chOff x="1152" y="1023"/>
                  <a:chExt cx="1200" cy="594"/>
                </a:xfrm>
              </p:grpSpPr>
              <p:sp>
                <p:nvSpPr>
                  <p:cNvPr id="35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67"/>
                    <a:ext cx="1200" cy="450"/>
                  </a:xfrm>
                  <a:prstGeom prst="ellipse">
                    <a:avLst/>
                  </a:prstGeom>
                  <a:solidFill>
                    <a:srgbClr val="83E398"/>
                  </a:solidFill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36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19"/>
                    <a:ext cx="1200" cy="450"/>
                  </a:xfrm>
                  <a:prstGeom prst="ellipse">
                    <a:avLst/>
                  </a:prstGeom>
                  <a:solidFill>
                    <a:srgbClr val="83E398"/>
                  </a:solidFill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37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71"/>
                    <a:ext cx="1200" cy="450"/>
                  </a:xfrm>
                  <a:prstGeom prst="ellipse">
                    <a:avLst/>
                  </a:prstGeom>
                  <a:solidFill>
                    <a:srgbClr val="83E398"/>
                  </a:solidFill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38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23"/>
                    <a:ext cx="1200" cy="450"/>
                  </a:xfrm>
                  <a:prstGeom prst="ellipse">
                    <a:avLst/>
                  </a:prstGeom>
                  <a:solidFill>
                    <a:srgbClr val="83E398"/>
                  </a:solidFill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he-IL"/>
                  </a:p>
                </p:txBody>
              </p:sp>
            </p:grpSp>
            <p:grpSp>
              <p:nvGrpSpPr>
                <p:cNvPr id="30" name="Group 21"/>
                <p:cNvGrpSpPr>
                  <a:grpSpLocks/>
                </p:cNvGrpSpPr>
                <p:nvPr/>
              </p:nvGrpSpPr>
              <p:grpSpPr bwMode="auto">
                <a:xfrm>
                  <a:off x="1152" y="831"/>
                  <a:ext cx="1200" cy="594"/>
                  <a:chOff x="1152" y="1023"/>
                  <a:chExt cx="1200" cy="594"/>
                </a:xfrm>
              </p:grpSpPr>
              <p:sp>
                <p:nvSpPr>
                  <p:cNvPr id="31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67"/>
                    <a:ext cx="1200" cy="450"/>
                  </a:xfrm>
                  <a:prstGeom prst="ellipse">
                    <a:avLst/>
                  </a:prstGeom>
                  <a:solidFill>
                    <a:srgbClr val="83E398"/>
                  </a:solidFill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32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19"/>
                    <a:ext cx="1200" cy="450"/>
                  </a:xfrm>
                  <a:prstGeom prst="ellipse">
                    <a:avLst/>
                  </a:prstGeom>
                  <a:solidFill>
                    <a:srgbClr val="83E398"/>
                  </a:solidFill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33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71"/>
                    <a:ext cx="1200" cy="450"/>
                  </a:xfrm>
                  <a:prstGeom prst="ellipse">
                    <a:avLst/>
                  </a:prstGeom>
                  <a:solidFill>
                    <a:srgbClr val="83E398"/>
                  </a:solidFill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he-IL"/>
                  </a:p>
                </p:txBody>
              </p:sp>
              <p:sp>
                <p:nvSpPr>
                  <p:cNvPr id="34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023"/>
                    <a:ext cx="1200" cy="450"/>
                  </a:xfrm>
                  <a:prstGeom prst="ellipse">
                    <a:avLst/>
                  </a:prstGeom>
                  <a:solidFill>
                    <a:srgbClr val="83E398"/>
                  </a:solidFill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8" name="Text Box 26"/>
            <p:cNvSpPr txBox="1">
              <a:spLocks noChangeArrowheads="1"/>
            </p:cNvSpPr>
            <p:nvPr/>
          </p:nvSpPr>
          <p:spPr bwMode="auto">
            <a:xfrm>
              <a:off x="1693190" y="2895600"/>
              <a:ext cx="1523174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latin typeface="Comic Sans MS" pitchFamily="66" charset="0"/>
                </a:rPr>
                <a:t>Database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694017" y="1447801"/>
            <a:ext cx="4309273" cy="1909465"/>
            <a:chOff x="3170016" y="1447800"/>
            <a:chExt cx="4309273" cy="1909465"/>
          </a:xfrm>
        </p:grpSpPr>
        <p:sp>
          <p:nvSpPr>
            <p:cNvPr id="9" name="Text Box 27"/>
            <p:cNvSpPr txBox="1">
              <a:spLocks noChangeArrowheads="1"/>
            </p:cNvSpPr>
            <p:nvPr/>
          </p:nvSpPr>
          <p:spPr bwMode="auto">
            <a:xfrm>
              <a:off x="4154340" y="2895600"/>
              <a:ext cx="332494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err="1">
                  <a:latin typeface="Comic Sans MS" pitchFamily="66" charset="0"/>
                </a:rPr>
                <a:t>Anonymized</a:t>
              </a:r>
              <a:r>
                <a:rPr lang="en-US" sz="2400" dirty="0">
                  <a:latin typeface="Comic Sans MS" pitchFamily="66" charset="0"/>
                </a:rPr>
                <a:t> Database</a:t>
              </a:r>
            </a:p>
          </p:txBody>
        </p:sp>
        <p:grpSp>
          <p:nvGrpSpPr>
            <p:cNvPr id="10" name="Group 28"/>
            <p:cNvGrpSpPr>
              <a:grpSpLocks/>
            </p:cNvGrpSpPr>
            <p:nvPr/>
          </p:nvGrpSpPr>
          <p:grpSpPr bwMode="auto">
            <a:xfrm>
              <a:off x="5109653" y="1686789"/>
              <a:ext cx="942109" cy="1073727"/>
              <a:chOff x="3648" y="831"/>
              <a:chExt cx="816" cy="930"/>
            </a:xfrm>
          </p:grpSpPr>
          <p:grpSp>
            <p:nvGrpSpPr>
              <p:cNvPr id="19" name="Group 29"/>
              <p:cNvGrpSpPr>
                <a:grpSpLocks/>
              </p:cNvGrpSpPr>
              <p:nvPr/>
            </p:nvGrpSpPr>
            <p:grpSpPr bwMode="auto">
              <a:xfrm>
                <a:off x="3648" y="1119"/>
                <a:ext cx="816" cy="642"/>
                <a:chOff x="3648" y="1119"/>
                <a:chExt cx="816" cy="642"/>
              </a:xfrm>
            </p:grpSpPr>
            <p:sp>
              <p:nvSpPr>
                <p:cNvPr id="24" name="Oval 30"/>
                <p:cNvSpPr>
                  <a:spLocks noChangeArrowheads="1"/>
                </p:cNvSpPr>
                <p:nvPr/>
              </p:nvSpPr>
              <p:spPr bwMode="auto">
                <a:xfrm>
                  <a:off x="3648" y="1311"/>
                  <a:ext cx="816" cy="450"/>
                </a:xfrm>
                <a:prstGeom prst="ellipse">
                  <a:avLst/>
                </a:prstGeom>
                <a:solidFill>
                  <a:srgbClr val="EDF066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he-IL"/>
                </a:p>
              </p:txBody>
            </p:sp>
            <p:sp>
              <p:nvSpPr>
                <p:cNvPr id="25" name="Oval 31"/>
                <p:cNvSpPr>
                  <a:spLocks noChangeArrowheads="1"/>
                </p:cNvSpPr>
                <p:nvPr/>
              </p:nvSpPr>
              <p:spPr bwMode="auto">
                <a:xfrm>
                  <a:off x="3648" y="1215"/>
                  <a:ext cx="816" cy="450"/>
                </a:xfrm>
                <a:prstGeom prst="ellipse">
                  <a:avLst/>
                </a:prstGeom>
                <a:solidFill>
                  <a:srgbClr val="EDF066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he-IL"/>
                </a:p>
              </p:txBody>
            </p:sp>
            <p:sp>
              <p:nvSpPr>
                <p:cNvPr id="26" name="Oval 32"/>
                <p:cNvSpPr>
                  <a:spLocks noChangeArrowheads="1"/>
                </p:cNvSpPr>
                <p:nvPr/>
              </p:nvSpPr>
              <p:spPr bwMode="auto">
                <a:xfrm>
                  <a:off x="3648" y="1119"/>
                  <a:ext cx="816" cy="450"/>
                </a:xfrm>
                <a:prstGeom prst="ellipse">
                  <a:avLst/>
                </a:prstGeom>
                <a:solidFill>
                  <a:srgbClr val="EDF066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he-IL"/>
                </a:p>
              </p:txBody>
            </p:sp>
          </p:grpSp>
          <p:grpSp>
            <p:nvGrpSpPr>
              <p:cNvPr id="20" name="Group 33"/>
              <p:cNvGrpSpPr>
                <a:grpSpLocks/>
              </p:cNvGrpSpPr>
              <p:nvPr/>
            </p:nvGrpSpPr>
            <p:grpSpPr bwMode="auto">
              <a:xfrm>
                <a:off x="3648" y="831"/>
                <a:ext cx="816" cy="642"/>
                <a:chOff x="3648" y="1119"/>
                <a:chExt cx="816" cy="642"/>
              </a:xfrm>
            </p:grpSpPr>
            <p:sp>
              <p:nvSpPr>
                <p:cNvPr id="21" name="Oval 34"/>
                <p:cNvSpPr>
                  <a:spLocks noChangeArrowheads="1"/>
                </p:cNvSpPr>
                <p:nvPr/>
              </p:nvSpPr>
              <p:spPr bwMode="auto">
                <a:xfrm>
                  <a:off x="3648" y="1311"/>
                  <a:ext cx="816" cy="450"/>
                </a:xfrm>
                <a:prstGeom prst="ellipse">
                  <a:avLst/>
                </a:prstGeom>
                <a:solidFill>
                  <a:srgbClr val="EDF066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he-IL"/>
                </a:p>
              </p:txBody>
            </p:sp>
            <p:sp>
              <p:nvSpPr>
                <p:cNvPr id="22" name="Oval 35"/>
                <p:cNvSpPr>
                  <a:spLocks noChangeArrowheads="1"/>
                </p:cNvSpPr>
                <p:nvPr/>
              </p:nvSpPr>
              <p:spPr bwMode="auto">
                <a:xfrm>
                  <a:off x="3648" y="1215"/>
                  <a:ext cx="816" cy="450"/>
                </a:xfrm>
                <a:prstGeom prst="ellipse">
                  <a:avLst/>
                </a:prstGeom>
                <a:solidFill>
                  <a:srgbClr val="EDF066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he-IL"/>
                </a:p>
              </p:txBody>
            </p:sp>
            <p:sp>
              <p:nvSpPr>
                <p:cNvPr id="23" name="Oval 36"/>
                <p:cNvSpPr>
                  <a:spLocks noChangeArrowheads="1"/>
                </p:cNvSpPr>
                <p:nvPr/>
              </p:nvSpPr>
              <p:spPr bwMode="auto">
                <a:xfrm>
                  <a:off x="3648" y="1119"/>
                  <a:ext cx="816" cy="450"/>
                </a:xfrm>
                <a:prstGeom prst="ellipse">
                  <a:avLst/>
                </a:prstGeom>
                <a:solidFill>
                  <a:srgbClr val="EDF066"/>
                </a:solidFill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he-IL"/>
                </a:p>
              </p:txBody>
            </p:sp>
          </p:grpSp>
        </p:grpSp>
        <p:sp>
          <p:nvSpPr>
            <p:cNvPr id="12" name="Line 40"/>
            <p:cNvSpPr>
              <a:spLocks noChangeShapeType="1"/>
            </p:cNvSpPr>
            <p:nvPr/>
          </p:nvSpPr>
          <p:spPr bwMode="auto">
            <a:xfrm>
              <a:off x="4167544" y="1447800"/>
              <a:ext cx="0" cy="1717964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he-IL"/>
            </a:p>
          </p:txBody>
        </p:sp>
        <p:sp>
          <p:nvSpPr>
            <p:cNvPr id="13" name="Rectangle 41"/>
            <p:cNvSpPr>
              <a:spLocks noChangeArrowheads="1"/>
            </p:cNvSpPr>
            <p:nvPr/>
          </p:nvSpPr>
          <p:spPr bwMode="auto">
            <a:xfrm>
              <a:off x="3779616" y="2094407"/>
              <a:ext cx="775855" cy="369332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rgbClr val="0000C6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he-IL"/>
            </a:p>
          </p:txBody>
        </p:sp>
        <p:sp>
          <p:nvSpPr>
            <p:cNvPr id="14" name="Line 42"/>
            <p:cNvSpPr>
              <a:spLocks noChangeShapeType="1"/>
            </p:cNvSpPr>
            <p:nvPr/>
          </p:nvSpPr>
          <p:spPr bwMode="auto">
            <a:xfrm>
              <a:off x="3170016" y="2279073"/>
              <a:ext cx="609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he-IL"/>
            </a:p>
          </p:txBody>
        </p:sp>
        <p:sp>
          <p:nvSpPr>
            <p:cNvPr id="15" name="Line 43"/>
            <p:cNvSpPr>
              <a:spLocks noChangeShapeType="1"/>
            </p:cNvSpPr>
            <p:nvPr/>
          </p:nvSpPr>
          <p:spPr bwMode="auto">
            <a:xfrm>
              <a:off x="4555471" y="2279073"/>
              <a:ext cx="609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40758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47850" y="1371600"/>
            <a:ext cx="4032250" cy="4889500"/>
            <a:chOff x="159" y="1026"/>
            <a:chExt cx="2540" cy="3080"/>
          </a:xfrm>
          <a:effectLst/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59" y="1026"/>
              <a:ext cx="2540" cy="2540"/>
              <a:chOff x="930" y="1026"/>
              <a:chExt cx="2540" cy="2540"/>
            </a:xfrm>
          </p:grpSpPr>
          <p:sp>
            <p:nvSpPr>
              <p:cNvPr id="398341" name="Oval 5"/>
              <p:cNvSpPr>
                <a:spLocks noChangeArrowheads="1"/>
              </p:cNvSpPr>
              <p:nvPr/>
            </p:nvSpPr>
            <p:spPr bwMode="auto">
              <a:xfrm>
                <a:off x="930" y="1026"/>
                <a:ext cx="2540" cy="2540"/>
              </a:xfrm>
              <a:prstGeom prst="ellipse">
                <a:avLst/>
              </a:prstGeom>
              <a:solidFill>
                <a:srgbClr val="FF99CC">
                  <a:alpha val="25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98342" name="Text Box 6"/>
              <p:cNvSpPr txBox="1">
                <a:spLocks noChangeArrowheads="1"/>
              </p:cNvSpPr>
              <p:nvPr/>
            </p:nvSpPr>
            <p:spPr bwMode="auto">
              <a:xfrm>
                <a:off x="1338" y="1253"/>
                <a:ext cx="997" cy="19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en-US">
                    <a:latin typeface="Comic Sans MS" pitchFamily="66" charset="0"/>
                  </a:rPr>
                  <a:t>Ethnicity</a:t>
                </a:r>
                <a:br>
                  <a:rPr lang="en-US">
                    <a:latin typeface="Comic Sans MS" pitchFamily="66" charset="0"/>
                  </a:rPr>
                </a:br>
                <a:r>
                  <a:rPr lang="en-US">
                    <a:latin typeface="Comic Sans MS" pitchFamily="66" charset="0"/>
                  </a:rPr>
                  <a:t/>
                </a:r>
                <a:br>
                  <a:rPr lang="en-US">
                    <a:latin typeface="Comic Sans MS" pitchFamily="66" charset="0"/>
                  </a:rPr>
                </a:br>
                <a:r>
                  <a:rPr lang="en-US">
                    <a:latin typeface="Comic Sans MS" pitchFamily="66" charset="0"/>
                  </a:rPr>
                  <a:t>visit date</a:t>
                </a:r>
                <a:br>
                  <a:rPr lang="en-US">
                    <a:latin typeface="Comic Sans MS" pitchFamily="66" charset="0"/>
                  </a:rPr>
                </a:br>
                <a:r>
                  <a:rPr lang="en-US">
                    <a:latin typeface="Comic Sans MS" pitchFamily="66" charset="0"/>
                  </a:rPr>
                  <a:t/>
                </a:r>
                <a:br>
                  <a:rPr lang="en-US">
                    <a:latin typeface="Comic Sans MS" pitchFamily="66" charset="0"/>
                  </a:rPr>
                </a:br>
                <a:r>
                  <a:rPr lang="en-US">
                    <a:latin typeface="Comic Sans MS" pitchFamily="66" charset="0"/>
                  </a:rPr>
                  <a:t>Diagnosis</a:t>
                </a:r>
                <a:br>
                  <a:rPr lang="en-US">
                    <a:latin typeface="Comic Sans MS" pitchFamily="66" charset="0"/>
                  </a:rPr>
                </a:br>
                <a:r>
                  <a:rPr lang="en-US">
                    <a:latin typeface="Comic Sans MS" pitchFamily="66" charset="0"/>
                  </a:rPr>
                  <a:t/>
                </a:r>
                <a:br>
                  <a:rPr lang="en-US">
                    <a:latin typeface="Comic Sans MS" pitchFamily="66" charset="0"/>
                  </a:rPr>
                </a:br>
                <a:r>
                  <a:rPr lang="en-US">
                    <a:latin typeface="Comic Sans MS" pitchFamily="66" charset="0"/>
                  </a:rPr>
                  <a:t>Procedure</a:t>
                </a:r>
                <a:br>
                  <a:rPr lang="en-US">
                    <a:latin typeface="Comic Sans MS" pitchFamily="66" charset="0"/>
                  </a:rPr>
                </a:br>
                <a:r>
                  <a:rPr lang="en-US">
                    <a:latin typeface="Comic Sans MS" pitchFamily="66" charset="0"/>
                  </a:rPr>
                  <a:t/>
                </a:r>
                <a:br>
                  <a:rPr lang="en-US">
                    <a:latin typeface="Comic Sans MS" pitchFamily="66" charset="0"/>
                  </a:rPr>
                </a:br>
                <a:r>
                  <a:rPr lang="en-US">
                    <a:latin typeface="Comic Sans MS" pitchFamily="66" charset="0"/>
                  </a:rPr>
                  <a:t>Medication</a:t>
                </a:r>
                <a:br>
                  <a:rPr lang="en-US">
                    <a:latin typeface="Comic Sans MS" pitchFamily="66" charset="0"/>
                  </a:rPr>
                </a:br>
                <a:r>
                  <a:rPr lang="en-US">
                    <a:latin typeface="Comic Sans MS" pitchFamily="66" charset="0"/>
                  </a:rPr>
                  <a:t/>
                </a:r>
                <a:br>
                  <a:rPr lang="en-US">
                    <a:latin typeface="Comic Sans MS" pitchFamily="66" charset="0"/>
                  </a:rPr>
                </a:br>
                <a:r>
                  <a:rPr lang="en-US">
                    <a:latin typeface="Comic Sans MS" pitchFamily="66" charset="0"/>
                  </a:rPr>
                  <a:t>Total Charge</a:t>
                </a:r>
              </a:p>
            </p:txBody>
          </p:sp>
          <p:sp>
            <p:nvSpPr>
              <p:cNvPr id="398343" name="Text Box 7"/>
              <p:cNvSpPr txBox="1">
                <a:spLocks noChangeArrowheads="1"/>
              </p:cNvSpPr>
              <p:nvPr/>
            </p:nvSpPr>
            <p:spPr bwMode="auto">
              <a:xfrm>
                <a:off x="2381" y="1706"/>
                <a:ext cx="997" cy="9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latin typeface="Comic Sans MS" pitchFamily="66" charset="0"/>
                  </a:rPr>
                  <a:t>ZIP</a:t>
                </a:r>
                <a:br>
                  <a:rPr lang="en-US">
                    <a:latin typeface="Comic Sans MS" pitchFamily="66" charset="0"/>
                  </a:rPr>
                </a:br>
                <a:r>
                  <a:rPr lang="en-US">
                    <a:latin typeface="Comic Sans MS" pitchFamily="66" charset="0"/>
                  </a:rPr>
                  <a:t/>
                </a:r>
                <a:br>
                  <a:rPr lang="en-US">
                    <a:latin typeface="Comic Sans MS" pitchFamily="66" charset="0"/>
                  </a:rPr>
                </a:br>
                <a:r>
                  <a:rPr lang="en-US">
                    <a:latin typeface="Comic Sans MS" pitchFamily="66" charset="0"/>
                  </a:rPr>
                  <a:t>Birth date</a:t>
                </a:r>
                <a:br>
                  <a:rPr lang="en-US">
                    <a:latin typeface="Comic Sans MS" pitchFamily="66" charset="0"/>
                  </a:rPr>
                </a:br>
                <a:r>
                  <a:rPr lang="en-US">
                    <a:latin typeface="Comic Sans MS" pitchFamily="66" charset="0"/>
                  </a:rPr>
                  <a:t/>
                </a:r>
                <a:br>
                  <a:rPr lang="en-US">
                    <a:latin typeface="Comic Sans MS" pitchFamily="66" charset="0"/>
                  </a:rPr>
                </a:br>
                <a:r>
                  <a:rPr lang="en-US">
                    <a:latin typeface="Comic Sans MS" pitchFamily="66" charset="0"/>
                  </a:rPr>
                  <a:t>Sex</a:t>
                </a:r>
              </a:p>
            </p:txBody>
          </p:sp>
        </p:grpSp>
        <p:sp>
          <p:nvSpPr>
            <p:cNvPr id="398344" name="Text Box 8"/>
            <p:cNvSpPr txBox="1">
              <a:spLocks noChangeArrowheads="1"/>
            </p:cNvSpPr>
            <p:nvPr/>
          </p:nvSpPr>
          <p:spPr bwMode="auto">
            <a:xfrm>
              <a:off x="908" y="3702"/>
              <a:ext cx="104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Comic Sans MS" pitchFamily="66" charset="0"/>
                </a:rPr>
                <a:t>Anonymized GIC data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311900" y="1371600"/>
            <a:ext cx="4032250" cy="4889500"/>
            <a:chOff x="3016" y="1026"/>
            <a:chExt cx="2540" cy="3080"/>
          </a:xfrm>
          <a:effectLst/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3016" y="1026"/>
              <a:ext cx="2540" cy="2540"/>
              <a:chOff x="2381" y="1026"/>
              <a:chExt cx="2540" cy="2540"/>
            </a:xfrm>
          </p:grpSpPr>
          <p:sp>
            <p:nvSpPr>
              <p:cNvPr id="398347" name="Oval 11"/>
              <p:cNvSpPr>
                <a:spLocks noChangeArrowheads="1"/>
              </p:cNvSpPr>
              <p:nvPr/>
            </p:nvSpPr>
            <p:spPr bwMode="auto">
              <a:xfrm>
                <a:off x="2381" y="1026"/>
                <a:ext cx="2540" cy="2540"/>
              </a:xfrm>
              <a:prstGeom prst="ellipse">
                <a:avLst/>
              </a:prstGeom>
              <a:solidFill>
                <a:srgbClr val="99CCFF">
                  <a:alpha val="25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398348" name="Text Box 12"/>
              <p:cNvSpPr txBox="1">
                <a:spLocks noChangeArrowheads="1"/>
              </p:cNvSpPr>
              <p:nvPr/>
            </p:nvSpPr>
            <p:spPr bwMode="auto">
              <a:xfrm>
                <a:off x="2381" y="1706"/>
                <a:ext cx="997" cy="9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latin typeface="Comic Sans MS" pitchFamily="66" charset="0"/>
                  </a:rPr>
                  <a:t>ZIP</a:t>
                </a:r>
                <a:br>
                  <a:rPr lang="en-US">
                    <a:latin typeface="Comic Sans MS" pitchFamily="66" charset="0"/>
                  </a:rPr>
                </a:br>
                <a:r>
                  <a:rPr lang="en-US">
                    <a:latin typeface="Comic Sans MS" pitchFamily="66" charset="0"/>
                  </a:rPr>
                  <a:t/>
                </a:r>
                <a:br>
                  <a:rPr lang="en-US">
                    <a:latin typeface="Comic Sans MS" pitchFamily="66" charset="0"/>
                  </a:rPr>
                </a:br>
                <a:r>
                  <a:rPr lang="en-US">
                    <a:latin typeface="Comic Sans MS" pitchFamily="66" charset="0"/>
                  </a:rPr>
                  <a:t>Birth date</a:t>
                </a:r>
                <a:br>
                  <a:rPr lang="en-US">
                    <a:latin typeface="Comic Sans MS" pitchFamily="66" charset="0"/>
                  </a:rPr>
                </a:br>
                <a:r>
                  <a:rPr lang="en-US">
                    <a:latin typeface="Comic Sans MS" pitchFamily="66" charset="0"/>
                  </a:rPr>
                  <a:t/>
                </a:r>
                <a:br>
                  <a:rPr lang="en-US">
                    <a:latin typeface="Comic Sans MS" pitchFamily="66" charset="0"/>
                  </a:rPr>
                </a:br>
                <a:r>
                  <a:rPr lang="en-US">
                    <a:latin typeface="Comic Sans MS" pitchFamily="66" charset="0"/>
                  </a:rPr>
                  <a:t>Sex</a:t>
                </a:r>
              </a:p>
            </p:txBody>
          </p:sp>
          <p:sp>
            <p:nvSpPr>
              <p:cNvPr id="398349" name="Text Box 13"/>
              <p:cNvSpPr txBox="1">
                <a:spLocks noChangeArrowheads="1"/>
              </p:cNvSpPr>
              <p:nvPr/>
            </p:nvSpPr>
            <p:spPr bwMode="auto">
              <a:xfrm>
                <a:off x="3470" y="1162"/>
                <a:ext cx="997" cy="2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</a:pPr>
                <a:r>
                  <a:rPr lang="en-US">
                    <a:latin typeface="Comic Sans MS" pitchFamily="66" charset="0"/>
                  </a:rPr>
                  <a:t>Name</a:t>
                </a:r>
                <a:br>
                  <a:rPr lang="en-US">
                    <a:latin typeface="Comic Sans MS" pitchFamily="66" charset="0"/>
                  </a:rPr>
                </a:br>
                <a:r>
                  <a:rPr lang="en-US">
                    <a:latin typeface="Comic Sans MS" pitchFamily="66" charset="0"/>
                  </a:rPr>
                  <a:t/>
                </a:r>
                <a:br>
                  <a:rPr lang="en-US">
                    <a:latin typeface="Comic Sans MS" pitchFamily="66" charset="0"/>
                  </a:rPr>
                </a:br>
                <a:r>
                  <a:rPr lang="en-US">
                    <a:latin typeface="Comic Sans MS" pitchFamily="66" charset="0"/>
                  </a:rPr>
                  <a:t>Address</a:t>
                </a:r>
                <a:br>
                  <a:rPr lang="en-US">
                    <a:latin typeface="Comic Sans MS" pitchFamily="66" charset="0"/>
                  </a:rPr>
                </a:br>
                <a:r>
                  <a:rPr lang="en-US">
                    <a:latin typeface="Comic Sans MS" pitchFamily="66" charset="0"/>
                  </a:rPr>
                  <a:t/>
                </a:r>
                <a:br>
                  <a:rPr lang="en-US">
                    <a:latin typeface="Comic Sans MS" pitchFamily="66" charset="0"/>
                  </a:rPr>
                </a:br>
                <a:r>
                  <a:rPr lang="en-US">
                    <a:latin typeface="Comic Sans MS" pitchFamily="66" charset="0"/>
                  </a:rPr>
                  <a:t>Date registered</a:t>
                </a:r>
                <a:br>
                  <a:rPr lang="en-US">
                    <a:latin typeface="Comic Sans MS" pitchFamily="66" charset="0"/>
                  </a:rPr>
                </a:br>
                <a:r>
                  <a:rPr lang="en-US">
                    <a:latin typeface="Comic Sans MS" pitchFamily="66" charset="0"/>
                  </a:rPr>
                  <a:t/>
                </a:r>
                <a:br>
                  <a:rPr lang="en-US">
                    <a:latin typeface="Comic Sans MS" pitchFamily="66" charset="0"/>
                  </a:rPr>
                </a:br>
                <a:r>
                  <a:rPr lang="en-US">
                    <a:latin typeface="Comic Sans MS" pitchFamily="66" charset="0"/>
                  </a:rPr>
                  <a:t>Party affiliation</a:t>
                </a:r>
                <a:br>
                  <a:rPr lang="en-US">
                    <a:latin typeface="Comic Sans MS" pitchFamily="66" charset="0"/>
                  </a:rPr>
                </a:br>
                <a:r>
                  <a:rPr lang="en-US">
                    <a:latin typeface="Comic Sans MS" pitchFamily="66" charset="0"/>
                  </a:rPr>
                  <a:t/>
                </a:r>
                <a:br>
                  <a:rPr lang="en-US">
                    <a:latin typeface="Comic Sans MS" pitchFamily="66" charset="0"/>
                  </a:rPr>
                </a:br>
                <a:r>
                  <a:rPr lang="en-US">
                    <a:latin typeface="Comic Sans MS" pitchFamily="66" charset="0"/>
                  </a:rPr>
                  <a:t>Date last voted</a:t>
                </a:r>
              </a:p>
            </p:txBody>
          </p:sp>
        </p:grpSp>
        <p:sp>
          <p:nvSpPr>
            <p:cNvPr id="398350" name="Text Box 14"/>
            <p:cNvSpPr txBox="1">
              <a:spLocks noChangeArrowheads="1"/>
            </p:cNvSpPr>
            <p:nvPr/>
          </p:nvSpPr>
          <p:spPr bwMode="auto">
            <a:xfrm>
              <a:off x="3651" y="3702"/>
              <a:ext cx="127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Comic Sans MS" pitchFamily="66" charset="0"/>
                </a:rPr>
                <a:t>Voter registration</a:t>
              </a:r>
            </a:p>
          </p:txBody>
        </p:sp>
      </p:grpSp>
      <p:sp>
        <p:nvSpPr>
          <p:cNvPr id="398352" name="Oval 16"/>
          <p:cNvSpPr>
            <a:spLocks noChangeArrowheads="1"/>
          </p:cNvSpPr>
          <p:nvPr/>
        </p:nvSpPr>
        <p:spPr bwMode="auto">
          <a:xfrm>
            <a:off x="1847850" y="1371600"/>
            <a:ext cx="4032250" cy="4032250"/>
          </a:xfrm>
          <a:prstGeom prst="ellipse">
            <a:avLst/>
          </a:prstGeom>
          <a:solidFill>
            <a:srgbClr val="FF99CC">
              <a:alpha val="2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000" dirty="0">
                <a:latin typeface="Comic Sans MS" pitchFamily="66" charset="0"/>
              </a:rPr>
              <a:t>GIC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Group Insurance 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Commission</a:t>
            </a:r>
            <a:br>
              <a:rPr lang="en-US" sz="2000" dirty="0">
                <a:latin typeface="Comic Sans MS" pitchFamily="66" charset="0"/>
              </a:rPr>
            </a:br>
            <a:endParaRPr lang="en-US" sz="2000" dirty="0">
              <a:latin typeface="Comic Sans MS" pitchFamily="66" charset="0"/>
            </a:endParaRPr>
          </a:p>
          <a:p>
            <a:pPr algn="ctr" rtl="0"/>
            <a:r>
              <a:rPr lang="en-US" sz="2000" dirty="0">
                <a:latin typeface="Comic Sans MS" pitchFamily="66" charset="0"/>
              </a:rPr>
              <a:t>patient specific data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(</a:t>
            </a:r>
            <a:r>
              <a:rPr lang="en-US" sz="2000" dirty="0">
                <a:latin typeface="Comic Sans MS" pitchFamily="66" charset="0"/>
                <a:sym typeface="Symbol" pitchFamily="18" charset="2"/>
              </a:rPr>
              <a:t></a:t>
            </a:r>
            <a:r>
              <a:rPr lang="en-US" sz="2000" dirty="0">
                <a:latin typeface="Comic Sans MS" pitchFamily="66" charset="0"/>
              </a:rPr>
              <a:t> 135,000 patients)</a:t>
            </a:r>
          </a:p>
          <a:p>
            <a:pPr algn="ctr" rtl="0"/>
            <a:endParaRPr lang="en-US" sz="2000" dirty="0">
              <a:latin typeface="Comic Sans MS" pitchFamily="66" charset="0"/>
            </a:endParaRPr>
          </a:p>
          <a:p>
            <a:pPr lvl="1" algn="ctr" rtl="0"/>
            <a:r>
              <a:rPr lang="en-US" sz="2000" dirty="0">
                <a:latin typeface="Comic Sans MS" pitchFamily="66" charset="0"/>
                <a:sym typeface="Symbol" pitchFamily="18" charset="2"/>
              </a:rPr>
              <a:t></a:t>
            </a:r>
            <a:r>
              <a:rPr lang="en-US" sz="2000" dirty="0">
                <a:latin typeface="Comic Sans MS" pitchFamily="66" charset="0"/>
              </a:rPr>
              <a:t>100 attributes    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per encounter   </a:t>
            </a:r>
          </a:p>
          <a:p>
            <a:pPr lvl="2" algn="ctr" rtl="0"/>
            <a:endParaRPr lang="en-US" sz="2000" dirty="0">
              <a:latin typeface="Comic Sans MS" pitchFamily="66" charset="0"/>
            </a:endParaRPr>
          </a:p>
          <a:p>
            <a:pPr lvl="2" algn="ctr" rtl="0"/>
            <a:r>
              <a:rPr lang="en-US" sz="2000" b="1" dirty="0" err="1">
                <a:solidFill>
                  <a:srgbClr val="FF0000"/>
                </a:solidFill>
                <a:latin typeface="Comic Sans MS" pitchFamily="66" charset="0"/>
              </a:rPr>
              <a:t>Anonymized</a:t>
            </a:r>
            <a:r>
              <a:rPr lang="en-US" sz="2000" dirty="0">
                <a:latin typeface="Comic Sans MS" pitchFamily="66" charset="0"/>
              </a:rPr>
              <a:t>          </a:t>
            </a:r>
          </a:p>
          <a:p>
            <a:pPr lvl="2" algn="ctr" rtl="0"/>
            <a:endParaRPr lang="en-US" sz="2400" dirty="0">
              <a:latin typeface="Comic Sans MS" pitchFamily="66" charset="0"/>
            </a:endParaRPr>
          </a:p>
        </p:txBody>
      </p:sp>
      <p:sp>
        <p:nvSpPr>
          <p:cNvPr id="398354" name="Oval 18"/>
          <p:cNvSpPr>
            <a:spLocks noChangeArrowheads="1"/>
          </p:cNvSpPr>
          <p:nvPr/>
        </p:nvSpPr>
        <p:spPr bwMode="auto">
          <a:xfrm>
            <a:off x="6311900" y="1371600"/>
            <a:ext cx="4032250" cy="4032250"/>
          </a:xfrm>
          <a:prstGeom prst="ellipse">
            <a:avLst/>
          </a:prstGeom>
          <a:solidFill>
            <a:srgbClr val="99CCFF">
              <a:alpha val="25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r>
              <a:rPr lang="en-US" sz="2000">
                <a:latin typeface="Comic Sans MS" pitchFamily="66" charset="0"/>
              </a:rPr>
              <a:t>Voter registration </a:t>
            </a:r>
            <a:br>
              <a:rPr lang="en-US" sz="2000">
                <a:latin typeface="Comic Sans MS" pitchFamily="66" charset="0"/>
              </a:rPr>
            </a:br>
            <a:r>
              <a:rPr lang="en-US" sz="2000">
                <a:latin typeface="Comic Sans MS" pitchFamily="66" charset="0"/>
              </a:rPr>
              <a:t>of Cambridge MA</a:t>
            </a:r>
            <a:br>
              <a:rPr lang="en-US" sz="2000">
                <a:latin typeface="Comic Sans MS" pitchFamily="66" charset="0"/>
              </a:rPr>
            </a:br>
            <a:endParaRPr lang="en-US" sz="2000">
              <a:latin typeface="Comic Sans MS" pitchFamily="66" charset="0"/>
            </a:endParaRPr>
          </a:p>
          <a:p>
            <a:pPr lvl="1" algn="ctr" rtl="0"/>
            <a:r>
              <a:rPr lang="en-US" sz="2000">
                <a:latin typeface="Comic Sans MS" pitchFamily="66" charset="0"/>
              </a:rPr>
              <a:t>“Public records” </a:t>
            </a:r>
          </a:p>
          <a:p>
            <a:pPr lvl="1" algn="ctr" rtl="0"/>
            <a:r>
              <a:rPr lang="en-US" sz="2000">
                <a:latin typeface="Comic Sans MS" pitchFamily="66" charset="0"/>
              </a:rPr>
              <a:t>open for inspection by anyone</a:t>
            </a:r>
          </a:p>
          <a:p>
            <a:pPr lvl="1" algn="ctr" rtl="0"/>
            <a:endParaRPr lang="en-US" sz="2000">
              <a:latin typeface="Comic Sans MS" pitchFamily="66" charset="0"/>
            </a:endParaRPr>
          </a:p>
          <a:p>
            <a:pPr algn="ctr" rtl="0"/>
            <a:endParaRPr lang="en-US" sz="2000">
              <a:latin typeface="Comic Sans MS" pitchFamily="66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740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</a:rPr>
              <a:t>Reidentification</a:t>
            </a:r>
            <a:r>
              <a:rPr lang="en-US" sz="4000" dirty="0" smtClean="0">
                <a:solidFill>
                  <a:srgbClr val="0070C0"/>
                </a:solidFill>
              </a:rPr>
              <a:t> Linkage </a:t>
            </a:r>
            <a:r>
              <a:rPr lang="en-US" sz="4000" dirty="0">
                <a:solidFill>
                  <a:srgbClr val="0070C0"/>
                </a:solidFill>
              </a:rPr>
              <a:t>Attacks [Sweeney 2000]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3354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55 -1.48148E-6 L 0.07773 -1.48148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-0.09752 -1.48148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52" grpId="0" animBg="1"/>
      <p:bldP spid="398352" grpId="1" animBg="1"/>
      <p:bldP spid="398354" grpId="0" animBg="1"/>
      <p:bldP spid="39835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Reidentification</a:t>
            </a:r>
            <a:r>
              <a:rPr lang="en-US" dirty="0" smtClean="0">
                <a:solidFill>
                  <a:srgbClr val="0070C0"/>
                </a:solidFill>
              </a:rPr>
              <a:t> Linkage Attacks via Quasi </a:t>
            </a:r>
            <a:r>
              <a:rPr lang="en-US" dirty="0">
                <a:solidFill>
                  <a:srgbClr val="0070C0"/>
                </a:solidFill>
              </a:rPr>
              <a:t>identifiers 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None/>
            </a:pPr>
            <a:endParaRPr lang="en-US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US" dirty="0">
                <a:latin typeface="Comic Sans MS" pitchFamily="66" charset="0"/>
              </a:rPr>
              <a:t>William Weld (governor of Massachusetts at the time) 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q"/>
            </a:pPr>
            <a:r>
              <a:rPr lang="en-US" dirty="0">
                <a:latin typeface="Comic Sans MS" pitchFamily="66" charset="0"/>
              </a:rPr>
              <a:t>According to the Cambridge Voter list:</a:t>
            </a:r>
          </a:p>
          <a:p>
            <a:pPr lvl="2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400" dirty="0">
                <a:latin typeface="Comic Sans MS" pitchFamily="66" charset="0"/>
              </a:rPr>
              <a:t>Six people had his particular birth date </a:t>
            </a:r>
          </a:p>
          <a:p>
            <a:pPr lvl="2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400" dirty="0">
                <a:latin typeface="Comic Sans MS" pitchFamily="66" charset="0"/>
              </a:rPr>
              <a:t>Of which three were men </a:t>
            </a:r>
          </a:p>
          <a:p>
            <a:pPr lvl="2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400" dirty="0">
                <a:latin typeface="Comic Sans MS" pitchFamily="66" charset="0"/>
              </a:rPr>
              <a:t>He was the only one in his 5-digit ZIP code!</a:t>
            </a:r>
          </a:p>
          <a:p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2199112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>
            <a:normAutofit/>
          </a:bodyPr>
          <a:lstStyle/>
          <a:p>
            <a:fld id="{52A934C9-1820-442B-A5C0-E249C57B3E72}" type="slidenum">
              <a:rPr lang="en-US"/>
              <a:pPr/>
              <a:t>8</a:t>
            </a:fld>
            <a:endParaRPr lang="en-US"/>
          </a:p>
        </p:txBody>
      </p:sp>
      <p:pic>
        <p:nvPicPr>
          <p:cNvPr id="174109" name="Picture 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1"/>
            <a:ext cx="914241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24515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1BB6AFA3-C92B-464C-9B9D-27230D046B7B}" type="slidenum">
              <a:rPr lang="en-US"/>
              <a:pPr/>
              <a:t>9</a:t>
            </a:fld>
            <a:endParaRPr lang="en-US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AOL Data release (2006)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5188" y="1196976"/>
            <a:ext cx="8208962" cy="54006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66FF"/>
                </a:solidFill>
              </a:rPr>
              <a:t>AOL released search data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sample of ~20M web queries collected from ~650k users over three months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66FF"/>
                </a:solidFill>
              </a:rPr>
              <a:t>Goal:</a:t>
            </a:r>
            <a:r>
              <a:rPr lang="en-US" dirty="0"/>
              <a:t> provide real query log data that is based on real users</a:t>
            </a:r>
          </a:p>
          <a:p>
            <a:pPr lvl="1">
              <a:lnSpc>
                <a:spcPct val="90000"/>
              </a:lnSpc>
            </a:pPr>
            <a:r>
              <a:rPr lang="en-US" i="1" dirty="0"/>
              <a:t>“It could be used for personalization, query reformulation or other types of search research”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66FF"/>
                </a:solidFill>
              </a:rPr>
              <a:t>The data set: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208214" y="4724400"/>
            <a:ext cx="7705725" cy="287338"/>
            <a:chOff x="-295" y="1616"/>
            <a:chExt cx="5670" cy="182"/>
          </a:xfrm>
        </p:grpSpPr>
        <p:sp>
          <p:nvSpPr>
            <p:cNvPr id="176138" name="Rectangle 10"/>
            <p:cNvSpPr>
              <a:spLocks noChangeArrowheads="1"/>
            </p:cNvSpPr>
            <p:nvPr/>
          </p:nvSpPr>
          <p:spPr bwMode="auto">
            <a:xfrm>
              <a:off x="839" y="1616"/>
              <a:ext cx="1134" cy="18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Comic Sans MS" pitchFamily="66" charset="0"/>
                </a:rPr>
                <a:t>Query</a:t>
              </a:r>
            </a:p>
          </p:txBody>
        </p:sp>
        <p:sp>
          <p:nvSpPr>
            <p:cNvPr id="176139" name="Rectangle 11"/>
            <p:cNvSpPr>
              <a:spLocks noChangeArrowheads="1"/>
            </p:cNvSpPr>
            <p:nvPr/>
          </p:nvSpPr>
          <p:spPr bwMode="auto">
            <a:xfrm>
              <a:off x="3107" y="1616"/>
              <a:ext cx="1134" cy="18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Comic Sans MS" pitchFamily="66" charset="0"/>
                </a:rPr>
                <a:t>ItemRank</a:t>
              </a:r>
            </a:p>
          </p:txBody>
        </p:sp>
        <p:sp>
          <p:nvSpPr>
            <p:cNvPr id="176140" name="Rectangle 12"/>
            <p:cNvSpPr>
              <a:spLocks noChangeArrowheads="1"/>
            </p:cNvSpPr>
            <p:nvPr/>
          </p:nvSpPr>
          <p:spPr bwMode="auto">
            <a:xfrm>
              <a:off x="1973" y="1616"/>
              <a:ext cx="1134" cy="18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Comic Sans MS" pitchFamily="66" charset="0"/>
                </a:rPr>
                <a:t>QueryTime</a:t>
              </a:r>
            </a:p>
          </p:txBody>
        </p:sp>
        <p:sp>
          <p:nvSpPr>
            <p:cNvPr id="176141" name="Rectangle 13"/>
            <p:cNvSpPr>
              <a:spLocks noChangeArrowheads="1"/>
            </p:cNvSpPr>
            <p:nvPr/>
          </p:nvSpPr>
          <p:spPr bwMode="auto">
            <a:xfrm>
              <a:off x="-295" y="1616"/>
              <a:ext cx="1134" cy="18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Comic Sans MS" pitchFamily="66" charset="0"/>
                </a:rPr>
                <a:t>AnonID</a:t>
              </a:r>
            </a:p>
          </p:txBody>
        </p:sp>
        <p:sp>
          <p:nvSpPr>
            <p:cNvPr id="176142" name="Rectangle 14"/>
            <p:cNvSpPr>
              <a:spLocks noChangeArrowheads="1"/>
            </p:cNvSpPr>
            <p:nvPr/>
          </p:nvSpPr>
          <p:spPr bwMode="auto">
            <a:xfrm>
              <a:off x="4241" y="1616"/>
              <a:ext cx="1134" cy="18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Comic Sans MS" pitchFamily="66" charset="0"/>
                </a:rPr>
                <a:t>ClickURL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631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5906</TotalTime>
  <Words>1585</Words>
  <Application>Microsoft Office PowerPoint</Application>
  <PresentationFormat>Widescreen</PresentationFormat>
  <Paragraphs>537</Paragraphs>
  <Slides>44</Slides>
  <Notes>11</Notes>
  <HiddenSlides>13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Arial</vt:lpstr>
      <vt:lpstr>Calibri</vt:lpstr>
      <vt:lpstr>Calibri Light</vt:lpstr>
      <vt:lpstr>Cambria Math</vt:lpstr>
      <vt:lpstr>Comic Sans MS</vt:lpstr>
      <vt:lpstr>Gill Sans</vt:lpstr>
      <vt:lpstr>Lucida Grande</vt:lpstr>
      <vt:lpstr>Palatino Linotype</vt:lpstr>
      <vt:lpstr>Symbol</vt:lpstr>
      <vt:lpstr>Times New Roman</vt:lpstr>
      <vt:lpstr>Wingdings</vt:lpstr>
      <vt:lpstr>Office Theme</vt:lpstr>
      <vt:lpstr>PowerPoint Presentation</vt:lpstr>
      <vt:lpstr>Data Privacy – The Problem</vt:lpstr>
      <vt:lpstr>Data Privacy – The Problem</vt:lpstr>
      <vt:lpstr>A Real Problem</vt:lpstr>
      <vt:lpstr>The Anonymization Dream</vt:lpstr>
      <vt:lpstr>Reidentification Linkage Attacks [Sweeney 2000]</vt:lpstr>
      <vt:lpstr>Reidentification Linkage Attacks via Quasi identifiers </vt:lpstr>
      <vt:lpstr>PowerPoint Presentation</vt:lpstr>
      <vt:lpstr>AOL Data release (2006)</vt:lpstr>
      <vt:lpstr>PowerPoint Presentation</vt:lpstr>
      <vt:lpstr>PowerPoint Presentation</vt:lpstr>
      <vt:lpstr>Other Re-Identification Examples [partial and unordered list]</vt:lpstr>
      <vt:lpstr>k-Anonymity [SS98,S02]</vt:lpstr>
      <vt:lpstr>PowerPoint Presentation</vt:lpstr>
      <vt:lpstr>k-Anonymity (difficulties)</vt:lpstr>
      <vt:lpstr>k-Anonymizing </vt:lpstr>
      <vt:lpstr>k-Anonymity -- algorithms</vt:lpstr>
      <vt:lpstr>Respond to queries</vt:lpstr>
      <vt:lpstr>Differencing attack</vt:lpstr>
      <vt:lpstr>Auditing</vt:lpstr>
      <vt:lpstr>Example : Sum/Max auditing</vt:lpstr>
      <vt:lpstr>… After Two Minutes …</vt:lpstr>
      <vt:lpstr>Randomization</vt:lpstr>
      <vt:lpstr>Note</vt:lpstr>
      <vt:lpstr>Reconstruction attacks (You cannot allow too many queries…)</vt:lpstr>
      <vt:lpstr>Reconstruction attacks</vt:lpstr>
      <vt:lpstr>Reconstruction attacks</vt:lpstr>
      <vt:lpstr>Reconstruction attacks</vt:lpstr>
      <vt:lpstr>Summary so far</vt:lpstr>
      <vt:lpstr>Differential Privacy [Dwork McSherry Nissim Smith 06]</vt:lpstr>
      <vt:lpstr>Differential Privacy [Dwork McSherry Nissim Smith 06/J2016]6]</vt:lpstr>
      <vt:lpstr>Why Differential Privacy?</vt:lpstr>
      <vt:lpstr>Interpreting Differential Privacy [Kasiviswanathan and Smith J2014]</vt:lpstr>
      <vt:lpstr>Are you HIV positive?  </vt:lpstr>
      <vt:lpstr>Randomized response [Warner 65]</vt:lpstr>
      <vt:lpstr>Randomized response [Warner 65]</vt:lpstr>
      <vt:lpstr>Can we make use of randomized response?</vt:lpstr>
      <vt:lpstr>The local model</vt:lpstr>
      <vt:lpstr>The local model</vt:lpstr>
      <vt:lpstr>The local model</vt:lpstr>
      <vt:lpstr>The local model</vt:lpstr>
      <vt:lpstr>Basic properties of differential privacy: post processing</vt:lpstr>
      <vt:lpstr>Basic properties of differential privacy: Basic composition [DMNS06, DKMMN06, DL09] </vt:lpstr>
      <vt:lpstr>Basic properties of DP: Group privacy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Privacy – The Problem</dc:title>
  <dc:creator>Kobbi Nissim</dc:creator>
  <cp:lastModifiedBy>Windows User</cp:lastModifiedBy>
  <cp:revision>92</cp:revision>
  <dcterms:created xsi:type="dcterms:W3CDTF">2014-09-01T21:37:45Z</dcterms:created>
  <dcterms:modified xsi:type="dcterms:W3CDTF">2019-10-31T04:50:17Z</dcterms:modified>
</cp:coreProperties>
</file>