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87" r:id="rId4"/>
    <p:sldId id="289" r:id="rId5"/>
    <p:sldId id="288" r:id="rId6"/>
    <p:sldId id="263" r:id="rId7"/>
    <p:sldId id="274" r:id="rId8"/>
    <p:sldId id="262" r:id="rId9"/>
    <p:sldId id="267" r:id="rId10"/>
    <p:sldId id="277" r:id="rId11"/>
    <p:sldId id="268" r:id="rId12"/>
    <p:sldId id="265" r:id="rId13"/>
    <p:sldId id="271" r:id="rId14"/>
    <p:sldId id="269" r:id="rId15"/>
    <p:sldId id="272" r:id="rId16"/>
    <p:sldId id="270" r:id="rId17"/>
    <p:sldId id="276" r:id="rId18"/>
    <p:sldId id="279" r:id="rId19"/>
    <p:sldId id="280" r:id="rId20"/>
    <p:sldId id="293" r:id="rId21"/>
    <p:sldId id="281" r:id="rId22"/>
    <p:sldId id="282" r:id="rId23"/>
    <p:sldId id="283" r:id="rId24"/>
    <p:sldId id="294" r:id="rId25"/>
    <p:sldId id="295" r:id="rId26"/>
    <p:sldId id="278" r:id="rId27"/>
    <p:sldId id="284" r:id="rId28"/>
    <p:sldId id="297" r:id="rId29"/>
    <p:sldId id="2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 Shahaf" initials="OS" lastIdx="8" clrIdx="0">
    <p:extLst>
      <p:ext uri="{19B8F6BF-5375-455C-9EA6-DF929625EA0E}">
        <p15:presenceInfo xmlns:p15="http://schemas.microsoft.com/office/powerpoint/2012/main" userId="ad700e26cc2ef7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5497" autoAdjust="0"/>
  </p:normalViewPr>
  <p:slideViewPr>
    <p:cSldViewPr snapToGrid="0">
      <p:cViewPr>
        <p:scale>
          <a:sx n="75" d="100"/>
          <a:sy n="75" d="100"/>
        </p:scale>
        <p:origin x="162" y="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1F012-2670-4509-B0DB-EEBA403A75F0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E2614-D87A-413F-BDD7-7681D9644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9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Goal: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ML classification problems can we learn privately?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What’s the “cost” of privacy?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25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We now define a private PAC learner.</a:t>
                </a:r>
              </a:p>
              <a:p>
                <a:r>
                  <a:rPr lang="en-US" b="0" dirty="0"/>
                  <a:t>It’s based on exp mech, so first define utility.</a:t>
                </a:r>
              </a:p>
              <a:p>
                <a:endParaRPr lang="en-US" b="0" dirty="0"/>
              </a:p>
              <a:p>
                <a:r>
                  <a:rPr lang="en-US" baseline="0" dirty="0"/>
                  <a:t>🖱️</a:t>
                </a:r>
              </a:p>
              <a:p>
                <a:r>
                  <a:rPr lang="en-US" dirty="0"/>
                  <a:t>Under 2</a:t>
                </a:r>
                <a:r>
                  <a:rPr lang="en-US" baseline="30000" dirty="0"/>
                  <a:t>nd</a:t>
                </a:r>
                <a:r>
                  <a:rPr lang="en-US" dirty="0"/>
                  <a:t> theorem, note that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for the aforementioned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We now define a private PAC learner.</a:t>
                </a:r>
              </a:p>
              <a:p>
                <a:r>
                  <a:rPr lang="en-US" b="0" dirty="0"/>
                  <a:t>It’s based on exp mech, so first define utility.</a:t>
                </a:r>
              </a:p>
              <a:p>
                <a:endParaRPr lang="en-US" b="0" dirty="0"/>
              </a:p>
              <a:p>
                <a:r>
                  <a:rPr lang="en-US" baseline="0" dirty="0"/>
                  <a:t>🖱️</a:t>
                </a:r>
              </a:p>
              <a:p>
                <a:r>
                  <a:rPr lang="en-US" dirty="0"/>
                  <a:t>Under 2</a:t>
                </a:r>
                <a:r>
                  <a:rPr lang="en-US" baseline="30000" dirty="0"/>
                  <a:t>nd</a:t>
                </a:r>
                <a:r>
                  <a:rPr lang="en-US" dirty="0"/>
                  <a:t> theorem, note that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ln⁡〖|𝐻_𝑑 |=𝑝𝑜𝑙𝑦(𝑑)〗</a:t>
                </a:r>
                <a:r>
                  <a:rPr lang="en-US" dirty="0"/>
                  <a:t> for the aforementioned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𝑝𝑜𝑙𝑦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42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71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Eventually decided to just skip this proof altogether. Maybe a short proof sketch if there’s time.</a:t>
            </a:r>
          </a:p>
          <a:p>
            <a:endParaRPr lang="en-US" dirty="0"/>
          </a:p>
          <a:p>
            <a:r>
              <a:rPr lang="en-US" dirty="0"/>
              <a:t>If so, consider writing Chernoff-</a:t>
            </a:r>
            <a:r>
              <a:rPr lang="en-US" dirty="0" err="1"/>
              <a:t>Hoeffding</a:t>
            </a:r>
            <a:r>
              <a:rPr lang="en-US" dirty="0"/>
              <a:t> bounds here in the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43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74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75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article says the last question is an open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84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🖱️</a:t>
            </a:r>
          </a:p>
          <a:p>
            <a:r>
              <a:rPr lang="en-US" dirty="0"/>
              <a:t>e.g. g(z) = age of z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🖱️🖱️🖱️🖱️🖱️…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Intuition: learning in SQ models is like learning with noise.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96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local and SQ models restrict access.</a:t>
            </a:r>
          </a:p>
          <a:p>
            <a:r>
              <a:rPr lang="en-US" dirty="0"/>
              <a:t>Diff: local uses a databases, SQ uses a distribution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07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86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4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The </a:t>
                </a:r>
                <a:r>
                  <a:rPr lang="en-US" b="1" dirty="0"/>
                  <a:t>notations</a:t>
                </a:r>
                <a:r>
                  <a:rPr lang="en-US" b="0" dirty="0"/>
                  <a:t> are what matters.</a:t>
                </a:r>
              </a:p>
              <a:p>
                <a:endParaRPr lang="en-US" b="0" dirty="0"/>
              </a:p>
              <a:p>
                <a:r>
                  <a:rPr lang="en-US" b="0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0" dirty="0"/>
                  <a:t>can</a:t>
                </a:r>
                <a:r>
                  <a:rPr lang="en-US" b="0" baseline="0" dirty="0"/>
                  <a:t> be the features of a house, its price and time offered on sale.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0" dirty="0"/>
                  <a:t>is</a:t>
                </a:r>
                <a:r>
                  <a:rPr lang="en-US" b="0" baseline="0" dirty="0"/>
                  <a:t> whether it was already sold.</a:t>
                </a:r>
                <a:endParaRPr lang="en-US" b="1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The </a:t>
                </a:r>
                <a:r>
                  <a:rPr lang="en-US" b="1" dirty="0"/>
                  <a:t>notations</a:t>
                </a:r>
                <a:r>
                  <a:rPr lang="en-US" b="0" dirty="0"/>
                  <a:t> are what matters.</a:t>
                </a:r>
              </a:p>
              <a:p>
                <a:endParaRPr lang="en-US" b="0" dirty="0"/>
              </a:p>
              <a:p>
                <a:r>
                  <a:rPr lang="en-US" b="0" dirty="0"/>
                  <a:t>Example: </a:t>
                </a:r>
                <a:r>
                  <a:rPr lang="en-US" b="0" i="0">
                    <a:latin typeface="Cambria Math" panose="02040503050406030204" pitchFamily="18" charset="0"/>
                  </a:rPr>
                  <a:t>𝑥</a:t>
                </a:r>
                <a:r>
                  <a:rPr lang="en-US" b="1" dirty="0"/>
                  <a:t> </a:t>
                </a:r>
                <a:r>
                  <a:rPr lang="en-US" b="0" dirty="0"/>
                  <a:t>can</a:t>
                </a:r>
                <a:r>
                  <a:rPr lang="en-US" b="0" baseline="0" dirty="0"/>
                  <a:t> be the features of a house, its price and time offered on sale.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</a:t>
                </a:r>
                <a:r>
                  <a:rPr lang="en-US" b="1" dirty="0"/>
                  <a:t> </a:t>
                </a:r>
                <a:r>
                  <a:rPr lang="en-US" b="0" dirty="0"/>
                  <a:t>is</a:t>
                </a:r>
                <a:r>
                  <a:rPr lang="en-US" b="0" baseline="0" dirty="0"/>
                  <a:t> whether it was already sold.</a:t>
                </a:r>
                <a:endParaRPr lang="en-US" b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9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Last line: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is enough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is enough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Last line: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|𝐼|=Ω((log⁡(1∕𝛽) 𝑏^2)/𝜏^2 )</a:t>
                </a:r>
                <a:r>
                  <a:rPr lang="en-US" dirty="0"/>
                  <a:t> is enough for </a:t>
                </a:r>
                <a:r>
                  <a:rPr lang="en-US" i="0">
                    <a:latin typeface="Cambria Math" panose="02040503050406030204" pitchFamily="18" charset="0"/>
                  </a:rPr>
                  <a:t>2 exp⁡(−(𝜏^2 |𝐼|)/(8𝑏^2 ))</a:t>
                </a:r>
                <a:r>
                  <a:rPr lang="en-US" b="0" i="0">
                    <a:latin typeface="Cambria Math" panose="02040503050406030204" pitchFamily="18" charset="0"/>
                  </a:rPr>
                  <a:t>≤𝛽/2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|𝐼|=Ω((log⁡(1∕𝛽) 𝑏^2)/(𝜀^2 𝜏^2 ))</a:t>
                </a:r>
                <a:r>
                  <a:rPr lang="en-US" dirty="0"/>
                  <a:t> is enough for </a:t>
                </a:r>
                <a:r>
                  <a:rPr lang="en-US" i="0">
                    <a:latin typeface="Cambria Math" panose="02040503050406030204" pitchFamily="18" charset="0"/>
                  </a:rPr>
                  <a:t>exp⁡(−(𝜏^2 𝜀^2 |𝐼|)/(64𝑏^2 ))</a:t>
                </a:r>
                <a:r>
                  <a:rPr lang="en-US" b="0" i="0">
                    <a:latin typeface="Cambria Math" panose="02040503050406030204" pitchFamily="18" charset="0"/>
                  </a:rPr>
                  <a:t>≤𝛽/2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45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As for SQ learnable, the standard definition doesn’t allow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but then there’s no equivalence</a:t>
                </a:r>
                <a:r>
                  <a:rPr lang="en-US" baseline="0" dirty="0"/>
                  <a:t>. Private algorithms must allow some probability of error.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As for SQ learnable, the standard definition doesn’t allow </a:t>
                </a:r>
                <a:r>
                  <a:rPr lang="en-US" b="0" i="0">
                    <a:latin typeface="Cambria Math" panose="02040503050406030204" pitchFamily="18" charset="0"/>
                  </a:rPr>
                  <a:t>𝛽&gt;0</a:t>
                </a:r>
                <a:r>
                  <a:rPr lang="en-US" dirty="0"/>
                  <a:t>, but then there’s no equivalence</a:t>
                </a:r>
                <a:r>
                  <a:rPr lang="en-US" baseline="0" dirty="0"/>
                  <a:t>. Private algorithms must allow some probability of error.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65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 to know: runtime efficiency is also preserved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1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🖱️</a:t>
                </a:r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0" dirty="0"/>
                  <a:t> is a distribution</a:t>
                </a:r>
                <a:r>
                  <a:rPr lang="en-US" b="0" baseline="0" dirty="0"/>
                  <a:t> over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🖱️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🖱️</a:t>
                </a:r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𝐷</a:t>
                </a:r>
                <a:r>
                  <a:rPr lang="en-US" b="0" dirty="0"/>
                  <a:t> is a distribution</a:t>
                </a:r>
                <a:r>
                  <a:rPr lang="en-US" b="0" baseline="0" dirty="0"/>
                  <a:t> over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𝒵</a:t>
                </a:r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🖱️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5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9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 We want to learn to detect HIV and publish the classifier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7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0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Before going over this, ask who remembers what PAC learnable means.</a:t>
                </a:r>
              </a:p>
              <a:p>
                <a:endParaRPr lang="en-US" dirty="0"/>
              </a:p>
              <a:p>
                <a:r>
                  <a:rPr lang="en-US" dirty="0"/>
                  <a:t>Intuition for PAC learnable: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approximately correct = the error is not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from the best error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Probably approximately correct = the probability that it’s not approximately correct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number of samples required by the algorithm must be polynomial in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Before going over this, ask who remembers what PAC learnable means.</a:t>
                </a:r>
              </a:p>
              <a:p>
                <a:endParaRPr lang="en-US" dirty="0"/>
              </a:p>
              <a:p>
                <a:r>
                  <a:rPr lang="en-US" dirty="0"/>
                  <a:t>Intuition for PAC learnable: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approximately correct = the error is not over </a:t>
                </a:r>
                <a:r>
                  <a:rPr lang="en-US" b="0" i="0">
                    <a:latin typeface="Cambria Math" panose="02040503050406030204" pitchFamily="18" charset="0"/>
                  </a:rPr>
                  <a:t>𝛼</a:t>
                </a:r>
                <a:r>
                  <a:rPr lang="en-US" dirty="0"/>
                  <a:t> from the best error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Probably approximately correct = the probability that it’s not approximately correct is at most </a:t>
                </a:r>
                <a:r>
                  <a:rPr lang="en-US" b="0" i="0">
                    <a:latin typeface="Cambria Math" panose="02040503050406030204" pitchFamily="18" charset="0"/>
                  </a:rPr>
                  <a:t>𝛽</a:t>
                </a:r>
                <a:r>
                  <a:rPr lang="en-US" dirty="0"/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number of samples required by the algorithm must be polynomial in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𝑑,1∕𝛼,log⁡(1∕𝛽)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2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Before going over this, ask who remembers what PAC learnable means.</a:t>
                </a:r>
              </a:p>
              <a:p>
                <a:endParaRPr lang="en-US" dirty="0"/>
              </a:p>
              <a:p>
                <a:r>
                  <a:rPr lang="en-US" dirty="0"/>
                  <a:t>Intuition for PAC learnable: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approximately correct = the error is not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from the best error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Probably approximately correct = the probability that it’s not approximately correct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number of samples required by the algorithm must be polynomial in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Before going over this, ask who remembers what PAC learnable means.</a:t>
                </a:r>
              </a:p>
              <a:p>
                <a:endParaRPr lang="en-US" dirty="0"/>
              </a:p>
              <a:p>
                <a:r>
                  <a:rPr lang="en-US" dirty="0"/>
                  <a:t>Intuition for PAC learnable: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approximately correct = the error is not over </a:t>
                </a:r>
                <a:r>
                  <a:rPr lang="en-US" b="0" i="0">
                    <a:latin typeface="Cambria Math" panose="02040503050406030204" pitchFamily="18" charset="0"/>
                  </a:rPr>
                  <a:t>𝛼</a:t>
                </a:r>
                <a:r>
                  <a:rPr lang="en-US" dirty="0"/>
                  <a:t> from the best error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Probably approximately correct = the probability that it’s not approximately correct is at most </a:t>
                </a:r>
                <a:r>
                  <a:rPr lang="en-US" b="0" i="0">
                    <a:latin typeface="Cambria Math" panose="02040503050406030204" pitchFamily="18" charset="0"/>
                  </a:rPr>
                  <a:t>𝛽</a:t>
                </a:r>
                <a:r>
                  <a:rPr lang="en-US" dirty="0"/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number of samples required by the algorithm must be polynomial in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𝑑,1∕𝛼,log⁡(1∕𝛽)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2614-D87A-413F-BDD7-7681D96449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8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966E-F731-4ECD-9723-98DA8386A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9C26C-597E-49A1-B951-6AF700204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33E5-A0AD-4C7F-9714-29DB6731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41D-36B9-45B0-88C2-7A50CBC7F3A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70161-C243-4873-AD34-73DB6479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3E409-2354-4548-A857-B499F1C6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202F-7223-40E4-89F0-F4476F1D8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1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FEC4-F9DE-46BF-B74E-9DE0E178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651B9-790B-402E-B1B5-6761CE6E9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D1CF1-B7C0-44CB-A6C6-A6FACD0B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41D-36B9-45B0-88C2-7A50CBC7F3A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EEA2C-4D17-41A1-85AA-9090C152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CF469-FD16-454F-BC55-0C803DAA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202F-7223-40E4-89F0-F4476F1D8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785D0-54E7-46C4-8741-2E0CE179A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8E2F6-C966-4D7A-BABF-91D41C683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F510B-A259-42FB-B8DF-45C74148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41D-36B9-45B0-88C2-7A50CBC7F3A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2CEE4-472A-47D8-A061-3D35AE47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E51E8-16B3-47F2-A0F8-965CCBD9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202F-7223-40E4-89F0-F4476F1D8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2E37-217F-4D0A-9D70-2A1A24A2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78" y="136525"/>
            <a:ext cx="11044844" cy="748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D801-104D-4920-B7B5-AE7889335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78" y="1005840"/>
            <a:ext cx="11044844" cy="572265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A4BAB-B9E9-4F19-9A7E-8D259026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422" y="6363373"/>
            <a:ext cx="493221" cy="365125"/>
          </a:xfrm>
        </p:spPr>
        <p:txBody>
          <a:bodyPr/>
          <a:lstStyle/>
          <a:p>
            <a:fld id="{E087202F-7223-40E4-89F0-F4476F1D8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8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3489-99C6-4ACE-8C0F-40F4A1CE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E1317-04A6-4DBA-BB0B-D26302E52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11731-6333-499D-BA95-65A24F62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41D-36B9-45B0-88C2-7A50CBC7F3A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1BE0C-034A-4BF8-A249-DABBDDC5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AF110-F731-4AE3-B187-A4F5A878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202F-7223-40E4-89F0-F4476F1D8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2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2107-E09D-49BC-B1F4-984C1D25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3433-C114-414D-A350-24BF30EDD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1703C-683A-43CC-8E2E-C2260D0AC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6152D-EA8F-4CF5-B2AB-BD5874AF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41D-36B9-45B0-88C2-7A50CBC7F3A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94754-EE35-4D17-B307-89223E6D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71371-60BE-469D-A8FB-FBAD82F1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202F-7223-40E4-89F0-F4476F1D8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6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F378-E74E-4736-B4AD-8B000854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68E3D-9588-4830-8CFB-759274E5D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A9BE8-E40E-4030-8F7F-795AAE248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D7EF3-315F-4685-AEE8-601D06EBD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58F08-1E21-4D4E-90F3-90079549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7836DE-A1BE-4496-8FFF-655D2668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41D-36B9-45B0-88C2-7A50CBC7F3A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4E1C6-506F-459D-8066-809F4B33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F0108-3617-4D34-BCCA-DC890AF3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202F-7223-40E4-89F0-F4476F1D8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5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8157-E406-442A-ABCE-2F5DA367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29D23-3BB1-4B59-B459-25B72137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41D-36B9-45B0-88C2-7A50CBC7F3A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4D1F3-1CE8-40EA-9DC6-3378258B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3C3E2-518A-4C40-A97A-A6F27904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202F-7223-40E4-89F0-F4476F1D8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D355A-C22E-4A3C-8C8C-C159F4AD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41D-36B9-45B0-88C2-7A50CBC7F3A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8738F-D08A-4EE5-82B0-E16AA83A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99F44-60FB-49B0-8E79-CE751B86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202F-7223-40E4-89F0-F4476F1D8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0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5742-1DE6-4374-BD67-0EDB0D03A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FCFE9-C5A3-48DE-AB6B-3D251B8F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FDD1D-080A-47D2-B6F2-C020F8E43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6C8BD-73AB-4A32-B47B-CAD041F1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41D-36B9-45B0-88C2-7A50CBC7F3A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14856-3E8A-4E4B-A359-93129F52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ADCCA-DBD3-40B2-99DB-1B31A74D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202F-7223-40E4-89F0-F4476F1D8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3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72F5-ACBE-4A64-B357-3F21DA68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80EE6-78B0-4908-BA27-E5424BB5E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EA7B0-A0D2-42C7-98B5-42AFF2D9B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154C-74AB-48F9-8B2B-364DFEC1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341D-36B9-45B0-88C2-7A50CBC7F3A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A3944-B59F-4250-A5F5-4DE894D7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55D51-88C5-48EC-855B-5DDFEA70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202F-7223-40E4-89F0-F4476F1D8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5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31D155-0F67-4924-95A1-739D546C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C3681-0CFF-482D-A90B-0A2514C89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24DC6-7973-48FB-93D9-4ACBD5648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341D-36B9-45B0-88C2-7A50CBC7F3AF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9753C-6508-498A-9643-0F7060234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49D76-7C18-4057-9B9B-D5AFEB5E5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202F-7223-40E4-89F0-F4476F1D8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5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420D-5775-4A50-A5C3-5807DB64D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88" y="1122363"/>
            <a:ext cx="9664824" cy="2387600"/>
          </a:xfrm>
        </p:spPr>
        <p:txBody>
          <a:bodyPr/>
          <a:lstStyle/>
          <a:p>
            <a:r>
              <a:rPr lang="en-US" dirty="0"/>
              <a:t>What Can We Learn Privately?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2F3B4-0CFB-4C4B-92B4-420EA448B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588" y="3602038"/>
            <a:ext cx="9664824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Shiva Prasad Kasiviswanathan, Homin K. Lee, Kobbi Nissim, Sofya Raskhodnikova Adam Smith</a:t>
            </a:r>
          </a:p>
          <a:p>
            <a:r>
              <a:rPr lang="en-US" dirty="0"/>
              <a:t>First published 2008</a:t>
            </a:r>
          </a:p>
          <a:p>
            <a:r>
              <a:rPr lang="en-US" dirty="0"/>
              <a:t>Presentation by Or Shahaf</a:t>
            </a:r>
          </a:p>
        </p:txBody>
      </p:sp>
    </p:spTree>
    <p:extLst>
      <p:ext uri="{BB962C8B-B14F-4D97-AF65-F5344CB8AC3E}">
        <p14:creationId xmlns:p14="http://schemas.microsoft.com/office/powerpoint/2010/main" val="25143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34CB-8E3F-4667-971D-44FF5070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PAC* = PPAC*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20B70C-62D0-4A08-B2C0-AFFC1A2BE2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1005840"/>
                <a:ext cx="5522422" cy="57226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inefficiently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agnostically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PAC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learnable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PPAC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PAC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differentially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private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PAC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learner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PAC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PPAC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20B70C-62D0-4A08-B2C0-AFFC1A2BE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1005840"/>
                <a:ext cx="5522422" cy="5722658"/>
              </a:xfrm>
              <a:blipFill>
                <a:blip r:embed="rId2"/>
                <a:stretch>
                  <a:fillRect l="-1435" t="-11076" r="-1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DECEA6B-D98E-4619-A44E-C6F91B0A1440}"/>
              </a:ext>
            </a:extLst>
          </p:cNvPr>
          <p:cNvSpPr/>
          <p:nvPr/>
        </p:nvSpPr>
        <p:spPr>
          <a:xfrm>
            <a:off x="6095998" y="1005840"/>
            <a:ext cx="5522422" cy="5722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F90FBE-C1A6-49A5-B259-9F6957174824}"/>
              </a:ext>
            </a:extLst>
          </p:cNvPr>
          <p:cNvSpPr/>
          <p:nvPr/>
        </p:nvSpPr>
        <p:spPr>
          <a:xfrm>
            <a:off x="6420255" y="1177047"/>
            <a:ext cx="5038928" cy="5340485"/>
          </a:xfrm>
          <a:prstGeom prst="ellipse">
            <a:avLst/>
          </a:prstGeom>
          <a:noFill/>
          <a:ln w="0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EB45C6-B608-42B5-B56D-707DC505471A}"/>
              </a:ext>
            </a:extLst>
          </p:cNvPr>
          <p:cNvSpPr/>
          <p:nvPr/>
        </p:nvSpPr>
        <p:spPr>
          <a:xfrm>
            <a:off x="6780179" y="2490280"/>
            <a:ext cx="4319080" cy="4027251"/>
          </a:xfrm>
          <a:prstGeom prst="ellipse">
            <a:avLst/>
          </a:prstGeom>
          <a:noFill/>
          <a:ln w="0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DDF07D-C60C-4395-919B-E92F98D1F7FC}"/>
              </a:ext>
            </a:extLst>
          </p:cNvPr>
          <p:cNvSpPr/>
          <p:nvPr/>
        </p:nvSpPr>
        <p:spPr>
          <a:xfrm>
            <a:off x="7140102" y="3968884"/>
            <a:ext cx="3599234" cy="2548645"/>
          </a:xfrm>
          <a:prstGeom prst="ellipse">
            <a:avLst/>
          </a:prstGeom>
          <a:noFill/>
          <a:ln w="0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38ACC-FFED-42E1-B2A6-2CCAF205A9BD}"/>
              </a:ext>
            </a:extLst>
          </p:cNvPr>
          <p:cNvSpPr txBox="1"/>
          <p:nvPr/>
        </p:nvSpPr>
        <p:spPr>
          <a:xfrm>
            <a:off x="7558392" y="1659281"/>
            <a:ext cx="276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PAC* = PPAC*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49E424-51E1-4ECF-B1AB-60D3DA44D618}"/>
              </a:ext>
            </a:extLst>
          </p:cNvPr>
          <p:cNvSpPr txBox="1"/>
          <p:nvPr/>
        </p:nvSpPr>
        <p:spPr>
          <a:xfrm>
            <a:off x="7554058" y="3137885"/>
            <a:ext cx="276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LI* = SQ*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A7B39-6F80-4524-B346-16E2EA6E8B01}"/>
              </a:ext>
            </a:extLst>
          </p:cNvPr>
          <p:cNvSpPr txBox="1"/>
          <p:nvPr/>
        </p:nvSpPr>
        <p:spPr>
          <a:xfrm>
            <a:off x="7554058" y="4950818"/>
            <a:ext cx="276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LNI* = NASQ*</a:t>
            </a:r>
          </a:p>
        </p:txBody>
      </p:sp>
    </p:spTree>
    <p:extLst>
      <p:ext uri="{BB962C8B-B14F-4D97-AF65-F5344CB8AC3E}">
        <p14:creationId xmlns:p14="http://schemas.microsoft.com/office/powerpoint/2010/main" val="23899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3F7C-B561-4A88-94D8-C2E1CE51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Private Agnostic Learner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B722-4D95-4107-9B5A-8D00C2A80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Define the utility function: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Algorithm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Theorem.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-differentially private.</a:t>
                </a:r>
              </a:p>
              <a:p>
                <a:pPr lvl="1"/>
                <a:r>
                  <a:rPr lang="en-US" i="1" dirty="0"/>
                  <a:t>Proof.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Thus,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/>
                  <a:t> implements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-privacy.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Theorem. </a:t>
                </a:r>
                <a:r>
                  <a:rPr lang="en-US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𝑝𝑜𝑙𝑦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/>
                  <a:t> is an agnostic PAC learner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 Also, it uses</a:t>
                </a:r>
                <a:br>
                  <a:rPr lang="en-US" dirty="0"/>
                </a:br>
                <a:br>
                  <a:rPr lang="en-US" sz="110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ℋ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groupCh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lim>
                            </m:limLow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𝜀𝛼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examples.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B722-4D95-4107-9B5A-8D00C2A80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1491" r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6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43E3-658F-4DDE-A19B-777D339E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reminder: errors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3AD62-732B-472F-B205-F20129AEEA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empirical error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←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</a:t>
                </a:r>
                <a:r>
                  <a:rPr lang="en-US" b="1" dirty="0"/>
                  <a:t> minimal</a:t>
                </a:r>
                <a:r>
                  <a:rPr lang="en-US" dirty="0"/>
                  <a:t> true/empirical errors: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3AD62-732B-472F-B205-F20129AEE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3F7C-B561-4A88-94D8-C2E1CE51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Generic Private Agnostic Learner: Utility Proof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B722-4D95-4107-9B5A-8D00C2A80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Proof.</a:t>
                </a:r>
                <a:r>
                  <a:rPr lang="en-US" dirty="0"/>
                  <a:t> Consider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</m:e>
                        </m:d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. We need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Define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/>
                  <a:t>. Observe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⟹¬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because: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𝑂𝑃𝑇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⟹¬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/>
                  <a:t> and 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𝑂𝑃𝑇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From Chernoff-</a:t>
                </a:r>
                <a:r>
                  <a:rPr lang="en-US" dirty="0" err="1"/>
                  <a:t>Hoeffding</a:t>
                </a:r>
                <a:r>
                  <a:rPr lang="en-US" dirty="0"/>
                  <a:t> bounds:</a:t>
                </a:r>
                <a:br>
                  <a:rPr lang="en-US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⟹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B722-4D95-4107-9B5A-8D00C2A80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28" t="-958" r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9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3F7C-B561-4A88-94D8-C2E1CE51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Generic Private Agnostic Learner: Utility Proof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B722-4D95-4107-9B5A-8D00C2A80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1005840"/>
                <a:ext cx="11044844" cy="57156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… Also,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b="0" dirty="0"/>
                  <a:t>:</a:t>
                </a:r>
                <a:br>
                  <a:rPr lang="en-US" b="0" dirty="0"/>
                </a:br>
                <a:br>
                  <a:rPr lang="en-US" sz="8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𝑂𝑃𝑇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𝒛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den>
                          </m:f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&amp;≤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exp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𝜀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𝑒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𝒛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h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′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</m:num>
                                                <m:den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ℋ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&amp;=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𝑂𝑃𝑇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&amp;&lt;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𝑂𝑃𝑇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&amp;&lt;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</m:e>
                      </m:eqAr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⟹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𝑂𝑃𝑇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𝑂𝑃𝑇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lit/>
                        </m:rPr>
                        <a:rPr lang="en-US" sz="15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</m:d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B722-4D95-4107-9B5A-8D00C2A80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1005840"/>
                <a:ext cx="11044844" cy="5715636"/>
              </a:xfrm>
              <a:blipFill>
                <a:blip r:embed="rId3"/>
                <a:stretch>
                  <a:fillRect l="-828" t="-1493" b="-4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25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3F7C-B561-4A88-94D8-C2E1CE51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Generic Private Agnostic Learner: Utility Proof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B722-4D95-4107-9B5A-8D00C2A80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1005840"/>
                <a:ext cx="11044844" cy="57156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…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and finally:</a:t>
                </a:r>
                <a:br>
                  <a:rPr lang="en-US" dirty="0"/>
                </a:br>
                <a:br>
                  <a:rPr lang="en-US" sz="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&amp;≤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𝑂𝑃𝑇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&amp;&lt;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satisfied 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𝜀𝛼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B722-4D95-4107-9B5A-8D00C2A80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1005840"/>
                <a:ext cx="11044844" cy="5715636"/>
              </a:xfrm>
              <a:blipFill>
                <a:blip r:embed="rId3"/>
                <a:stretch>
                  <a:fillRect l="-828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83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3F7C-B561-4A88-94D8-C2E1CE51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Private Learner vs. Non-private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B722-4D95-4107-9B5A-8D00C2A808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Theorem. </a:t>
                </a:r>
                <a:r>
                  <a:rPr lang="en-US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𝑝𝑜𝑙𝑦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bSup>
                  </m:oMath>
                </a14:m>
                <a:r>
                  <a:rPr lang="en-US" dirty="0"/>
                  <a:t> is an agnostic PAC learner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 Also, it uses</a:t>
                </a:r>
                <a:br>
                  <a:rPr lang="en-US" dirty="0"/>
                </a:br>
                <a:br>
                  <a:rPr lang="en-US" sz="110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ℋ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groupCh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𝑝𝑜𝑙𝑦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lim>
                            </m:limLow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𝜀𝛼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examples.</a:t>
                </a:r>
              </a:p>
              <a:p>
                <a:r>
                  <a:rPr lang="en-US" b="1" dirty="0"/>
                  <a:t>Implication:</a:t>
                </a:r>
                <a:r>
                  <a:rPr lang="en-US" dirty="0"/>
                  <a:t> If a class is learnable then it’s privately learnable: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PAC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PPAC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Sample complexity </a:t>
                </a:r>
                <a:r>
                  <a:rPr lang="en-US" dirty="0"/>
                  <a:t>without privacy: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ℋ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Non-private differs by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. Otherwise, no difference.</a:t>
                </a:r>
              </a:p>
              <a:p>
                <a:endParaRPr lang="en-US" dirty="0"/>
              </a:p>
              <a:p>
                <a:r>
                  <a:rPr lang="en-US" b="1" dirty="0"/>
                  <a:t>Time complexity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𝑝𝑜𝑙𝑦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Possibly exponential!</a:t>
                </a:r>
              </a:p>
              <a:p>
                <a:pPr lvl="1"/>
                <a:r>
                  <a:rPr lang="en-US" dirty="0"/>
                  <a:t>Can efficiently learnable problems be efficiently learnable privately?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2B722-4D95-4107-9B5A-8D00C2A808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958" r="-1269" b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950A-E22F-42E0-9550-FCA7D52E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DB775-6CA8-45B9-A0FE-2C1D41C61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1005840"/>
                <a:ext cx="11044844" cy="57226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</a:t>
                </a:r>
                <a:r>
                  <a:rPr lang="en-US" b="1" dirty="0"/>
                  <a:t>local randomizer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-DP function that accepts databases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dirty="0"/>
                  <a:t> are neighbors.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</a:t>
                </a:r>
                <a:r>
                  <a:rPr lang="en-US" b="1" dirty="0"/>
                  <a:t>local algorithm</a:t>
                </a:r>
                <a:r>
                  <a:rPr lang="en-US" dirty="0"/>
                  <a:t> can only access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through local randomizers, s.t.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/>
                  <a:t> are the local randomizers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-local randomizer,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-local algorithms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-DP. (</a:t>
                </a:r>
                <a:r>
                  <a:rPr lang="en-US" i="1" dirty="0"/>
                  <a:t>Proof:</a:t>
                </a:r>
                <a:r>
                  <a:rPr lang="en-US" dirty="0"/>
                  <a:t> composition).</a:t>
                </a:r>
              </a:p>
              <a:p>
                <a:r>
                  <a:rPr lang="en-US" dirty="0"/>
                  <a:t>If a local algorithm prepares all its queries before it receives any answer, it’s called </a:t>
                </a:r>
                <a:r>
                  <a:rPr lang="en-US" b="1" dirty="0"/>
                  <a:t>non-interactive</a:t>
                </a:r>
                <a:r>
                  <a:rPr lang="en-US" dirty="0"/>
                  <a:t>. Otherwise, it’s </a:t>
                </a:r>
                <a:r>
                  <a:rPr lang="en-US" b="1" dirty="0"/>
                  <a:t>interactive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DB775-6CA8-45B9-A0FE-2C1D41C61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1005840"/>
                <a:ext cx="11044844" cy="5722658"/>
              </a:xfrm>
              <a:blipFill>
                <a:blip r:embed="rId2"/>
                <a:stretch>
                  <a:fillRect l="-717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6660F1C-21D9-474D-8FB1-D388547E58C6}"/>
              </a:ext>
            </a:extLst>
          </p:cNvPr>
          <p:cNvGrpSpPr/>
          <p:nvPr/>
        </p:nvGrpSpPr>
        <p:grpSpPr>
          <a:xfrm>
            <a:off x="-1360617" y="177512"/>
            <a:ext cx="735709" cy="2048814"/>
            <a:chOff x="6477714" y="1634246"/>
            <a:chExt cx="735709" cy="2048814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16C4A63-1A79-457C-8CCF-CF67A3681A48}"/>
                </a:ext>
              </a:extLst>
            </p:cNvPr>
            <p:cNvGrpSpPr/>
            <p:nvPr/>
          </p:nvGrpSpPr>
          <p:grpSpPr>
            <a:xfrm>
              <a:off x="6617592" y="2448225"/>
              <a:ext cx="180000" cy="420856"/>
              <a:chOff x="7777650" y="1439694"/>
              <a:chExt cx="180000" cy="420856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84E5909A-81C0-48AB-B78B-AAA7BC99506D}"/>
                  </a:ext>
                </a:extLst>
              </p:cNvPr>
              <p:cNvSpPr/>
              <p:nvPr/>
            </p:nvSpPr>
            <p:spPr>
              <a:xfrm>
                <a:off x="7791855" y="1439694"/>
                <a:ext cx="155643" cy="155642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BC16A50F-9A7B-4A7A-B8AF-7C570CAC5FEB}"/>
                  </a:ext>
                </a:extLst>
              </p:cNvPr>
              <p:cNvCxnSpPr>
                <a:cxnSpLocks/>
                <a:stCxn id="131" idx="4"/>
              </p:cNvCxnSpPr>
              <p:nvPr/>
            </p:nvCxnSpPr>
            <p:spPr>
              <a:xfrm>
                <a:off x="7869677" y="1595336"/>
                <a:ext cx="0" cy="17631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5E68066-7D00-4E08-BE69-8EC58F377337}"/>
                  </a:ext>
                </a:extLst>
              </p:cNvPr>
              <p:cNvCxnSpPr/>
              <p:nvPr/>
            </p:nvCxnSpPr>
            <p:spPr>
              <a:xfrm>
                <a:off x="7867650" y="1771650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4A3F4251-CED2-4728-B49B-D31FC38502E0}"/>
                  </a:ext>
                </a:extLst>
              </p:cNvPr>
              <p:cNvCxnSpPr/>
              <p:nvPr/>
            </p:nvCxnSpPr>
            <p:spPr>
              <a:xfrm flipH="1">
                <a:off x="7777650" y="1771650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C616A50-120C-4734-A489-0A100BFAC456}"/>
                  </a:ext>
                </a:extLst>
              </p:cNvPr>
              <p:cNvCxnSpPr/>
              <p:nvPr/>
            </p:nvCxnSpPr>
            <p:spPr>
              <a:xfrm>
                <a:off x="7867650" y="1612968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164947C7-D94B-49BA-8E2A-22AC1464701E}"/>
                  </a:ext>
                </a:extLst>
              </p:cNvPr>
              <p:cNvCxnSpPr/>
              <p:nvPr/>
            </p:nvCxnSpPr>
            <p:spPr>
              <a:xfrm flipH="1">
                <a:off x="7777650" y="1612968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E59A72A-4246-4E84-80C0-04BBCAC2220E}"/>
                </a:ext>
              </a:extLst>
            </p:cNvPr>
            <p:cNvGrpSpPr/>
            <p:nvPr/>
          </p:nvGrpSpPr>
          <p:grpSpPr>
            <a:xfrm>
              <a:off x="6607440" y="3262204"/>
              <a:ext cx="180000" cy="420856"/>
              <a:chOff x="7777650" y="1439694"/>
              <a:chExt cx="180000" cy="420856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704375B4-6727-4D89-B412-7FDABC9DECDF}"/>
                  </a:ext>
                </a:extLst>
              </p:cNvPr>
              <p:cNvSpPr/>
              <p:nvPr/>
            </p:nvSpPr>
            <p:spPr>
              <a:xfrm>
                <a:off x="7791855" y="1439694"/>
                <a:ext cx="155643" cy="155642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A85E772-E7BE-4FD2-9A7B-A9CA2697172D}"/>
                  </a:ext>
                </a:extLst>
              </p:cNvPr>
              <p:cNvCxnSpPr>
                <a:cxnSpLocks/>
                <a:stCxn id="125" idx="4"/>
              </p:cNvCxnSpPr>
              <p:nvPr/>
            </p:nvCxnSpPr>
            <p:spPr>
              <a:xfrm>
                <a:off x="7869677" y="1595336"/>
                <a:ext cx="0" cy="17631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33240EE-3D78-4AAD-939B-E5054B45D51C}"/>
                  </a:ext>
                </a:extLst>
              </p:cNvPr>
              <p:cNvCxnSpPr/>
              <p:nvPr/>
            </p:nvCxnSpPr>
            <p:spPr>
              <a:xfrm>
                <a:off x="7867650" y="1771650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86688A4E-1228-4155-BC51-EE3BB977EE33}"/>
                  </a:ext>
                </a:extLst>
              </p:cNvPr>
              <p:cNvCxnSpPr/>
              <p:nvPr/>
            </p:nvCxnSpPr>
            <p:spPr>
              <a:xfrm flipH="1">
                <a:off x="7777650" y="1771650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5319530-C9D2-4757-A132-3AC751421FB8}"/>
                  </a:ext>
                </a:extLst>
              </p:cNvPr>
              <p:cNvCxnSpPr/>
              <p:nvPr/>
            </p:nvCxnSpPr>
            <p:spPr>
              <a:xfrm>
                <a:off x="7867650" y="1612968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C126C62-7FD7-42DB-A1B5-2127BB97FBAC}"/>
                  </a:ext>
                </a:extLst>
              </p:cNvPr>
              <p:cNvCxnSpPr/>
              <p:nvPr/>
            </p:nvCxnSpPr>
            <p:spPr>
              <a:xfrm flipH="1">
                <a:off x="7777650" y="1612968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8B8EE6E-22B6-434A-ABF5-858F908E39E0}"/>
                    </a:ext>
                  </a:extLst>
                </p:cNvPr>
                <p:cNvSpPr txBox="1"/>
                <p:nvPr/>
              </p:nvSpPr>
              <p:spPr>
                <a:xfrm>
                  <a:off x="6477714" y="2894048"/>
                  <a:ext cx="457200" cy="3693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8B8EE6E-22B6-434A-ABF5-858F908E3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714" y="2894048"/>
                  <a:ext cx="45720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BA81E9B-0125-4C4E-91A0-7B3F10EE0684}"/>
                    </a:ext>
                  </a:extLst>
                </p:cNvPr>
                <p:cNvSpPr txBox="1"/>
                <p:nvPr/>
              </p:nvSpPr>
              <p:spPr>
                <a:xfrm>
                  <a:off x="6797592" y="2499749"/>
                  <a:ext cx="4056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BA81E9B-0125-4C4E-91A0-7B3F10EE06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7592" y="2499749"/>
                  <a:ext cx="40567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ABD6A98-2C05-4A60-8CF9-CD1EF9559A90}"/>
                    </a:ext>
                  </a:extLst>
                </p:cNvPr>
                <p:cNvSpPr txBox="1"/>
                <p:nvPr/>
              </p:nvSpPr>
              <p:spPr>
                <a:xfrm>
                  <a:off x="6803695" y="3311399"/>
                  <a:ext cx="4056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ABD6A98-2C05-4A60-8CF9-CD1EF9559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3695" y="3311399"/>
                  <a:ext cx="40567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48AC8F7-C9D4-44BF-8703-F046B42C935E}"/>
                </a:ext>
              </a:extLst>
            </p:cNvPr>
            <p:cNvGrpSpPr/>
            <p:nvPr/>
          </p:nvGrpSpPr>
          <p:grpSpPr>
            <a:xfrm>
              <a:off x="6627744" y="1634246"/>
              <a:ext cx="180000" cy="420856"/>
              <a:chOff x="7777650" y="1439694"/>
              <a:chExt cx="180000" cy="420856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50B02999-7E4A-46C8-A3AE-CFEB612E85EC}"/>
                  </a:ext>
                </a:extLst>
              </p:cNvPr>
              <p:cNvSpPr/>
              <p:nvPr/>
            </p:nvSpPr>
            <p:spPr>
              <a:xfrm>
                <a:off x="7791855" y="1439694"/>
                <a:ext cx="155643" cy="155642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8C45FC85-F52E-40CF-B1FA-B2BB415DAA99}"/>
                  </a:ext>
                </a:extLst>
              </p:cNvPr>
              <p:cNvCxnSpPr>
                <a:cxnSpLocks/>
                <a:stCxn id="119" idx="4"/>
              </p:cNvCxnSpPr>
              <p:nvPr/>
            </p:nvCxnSpPr>
            <p:spPr>
              <a:xfrm>
                <a:off x="7869677" y="1595336"/>
                <a:ext cx="0" cy="17631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B6FA45B-E7FA-40AA-886E-03F975502236}"/>
                  </a:ext>
                </a:extLst>
              </p:cNvPr>
              <p:cNvCxnSpPr/>
              <p:nvPr/>
            </p:nvCxnSpPr>
            <p:spPr>
              <a:xfrm>
                <a:off x="7867650" y="1771650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F61200F-66A2-4859-8880-F1094B5A3BC1}"/>
                  </a:ext>
                </a:extLst>
              </p:cNvPr>
              <p:cNvCxnSpPr/>
              <p:nvPr/>
            </p:nvCxnSpPr>
            <p:spPr>
              <a:xfrm flipH="1">
                <a:off x="7777650" y="1771650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AC45E8D-BDB5-416C-A167-BFF52053EEE8}"/>
                  </a:ext>
                </a:extLst>
              </p:cNvPr>
              <p:cNvCxnSpPr/>
              <p:nvPr/>
            </p:nvCxnSpPr>
            <p:spPr>
              <a:xfrm>
                <a:off x="7867650" y="1612968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4EBBDEE2-87D3-4F73-86D9-B6B5DE003430}"/>
                  </a:ext>
                </a:extLst>
              </p:cNvPr>
              <p:cNvCxnSpPr/>
              <p:nvPr/>
            </p:nvCxnSpPr>
            <p:spPr>
              <a:xfrm flipH="1">
                <a:off x="7777650" y="1612968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AFFF5858-F8D0-4ECE-BB4C-B485A3E23506}"/>
                    </a:ext>
                  </a:extLst>
                </p:cNvPr>
                <p:cNvSpPr txBox="1"/>
                <p:nvPr/>
              </p:nvSpPr>
              <p:spPr>
                <a:xfrm>
                  <a:off x="6487866" y="2080069"/>
                  <a:ext cx="457200" cy="3693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AFFF5858-F8D0-4ECE-BB4C-B485A3E23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866" y="2080069"/>
                  <a:ext cx="4572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9D914945-F7A9-4226-99C1-564FCC611B09}"/>
                    </a:ext>
                  </a:extLst>
                </p:cNvPr>
                <p:cNvSpPr txBox="1"/>
                <p:nvPr/>
              </p:nvSpPr>
              <p:spPr>
                <a:xfrm>
                  <a:off x="6807744" y="1685770"/>
                  <a:ext cx="4056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9D914945-F7A9-4226-99C1-564FCC611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7744" y="1685770"/>
                  <a:ext cx="40567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3B9F761-D34D-4DF5-B3FA-AA290E84BBEF}"/>
              </a:ext>
            </a:extLst>
          </p:cNvPr>
          <p:cNvGrpSpPr/>
          <p:nvPr/>
        </p:nvGrpSpPr>
        <p:grpSpPr>
          <a:xfrm>
            <a:off x="3930348" y="4730743"/>
            <a:ext cx="4483028" cy="1802641"/>
            <a:chOff x="3930348" y="4730743"/>
            <a:chExt cx="4483028" cy="1802641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14A31A6-FD96-43CE-A27E-EF7317701BDB}"/>
                </a:ext>
              </a:extLst>
            </p:cNvPr>
            <p:cNvSpPr/>
            <p:nvPr/>
          </p:nvSpPr>
          <p:spPr>
            <a:xfrm>
              <a:off x="7233697" y="5121718"/>
              <a:ext cx="1179679" cy="1004311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 Algorithm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DA65640-8767-4BF7-A496-466908E3C4CF}"/>
                </a:ext>
              </a:extLst>
            </p:cNvPr>
            <p:cNvGrpSpPr/>
            <p:nvPr/>
          </p:nvGrpSpPr>
          <p:grpSpPr>
            <a:xfrm>
              <a:off x="3950078" y="4730743"/>
              <a:ext cx="328625" cy="768354"/>
              <a:chOff x="7777650" y="1439694"/>
              <a:chExt cx="180000" cy="42085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3D6F48D0-54BE-46EB-BD0C-1682EDF1BB45}"/>
                      </a:ext>
                    </a:extLst>
                  </p:cNvPr>
                  <p:cNvSpPr/>
                  <p:nvPr/>
                </p:nvSpPr>
                <p:spPr>
                  <a:xfrm>
                    <a:off x="7791855" y="1439694"/>
                    <a:ext cx="155643" cy="155642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3D6F48D0-54BE-46EB-BD0C-1682EDF1BB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1855" y="1439694"/>
                    <a:ext cx="155643" cy="15564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 l="-8163" b="-12245"/>
                    </a:stretch>
                  </a:blipFill>
                  <a:ln w="127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23C3D6DA-EF1F-4E52-90F0-716FF9F6CE4D}"/>
                  </a:ext>
                </a:extLst>
              </p:cNvPr>
              <p:cNvCxnSpPr>
                <a:cxnSpLocks/>
                <a:stCxn id="175" idx="4"/>
              </p:cNvCxnSpPr>
              <p:nvPr/>
            </p:nvCxnSpPr>
            <p:spPr>
              <a:xfrm>
                <a:off x="7869677" y="1595336"/>
                <a:ext cx="0" cy="17631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583DEEE3-59F1-4B80-84C2-66D01214F82D}"/>
                  </a:ext>
                </a:extLst>
              </p:cNvPr>
              <p:cNvCxnSpPr/>
              <p:nvPr/>
            </p:nvCxnSpPr>
            <p:spPr>
              <a:xfrm>
                <a:off x="7867650" y="1771650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CC3FA7C6-B087-46BF-BBE6-7B086B16F4EB}"/>
                  </a:ext>
                </a:extLst>
              </p:cNvPr>
              <p:cNvCxnSpPr/>
              <p:nvPr/>
            </p:nvCxnSpPr>
            <p:spPr>
              <a:xfrm flipH="1">
                <a:off x="7777650" y="1771650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37344CF-71C8-446E-85E1-A7FFB2AE195A}"/>
                  </a:ext>
                </a:extLst>
              </p:cNvPr>
              <p:cNvCxnSpPr/>
              <p:nvPr/>
            </p:nvCxnSpPr>
            <p:spPr>
              <a:xfrm>
                <a:off x="7867650" y="1612968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C081D89D-9AD2-4EE4-AE7A-067DCA144084}"/>
                  </a:ext>
                </a:extLst>
              </p:cNvPr>
              <p:cNvCxnSpPr/>
              <p:nvPr/>
            </p:nvCxnSpPr>
            <p:spPr>
              <a:xfrm flipH="1">
                <a:off x="7777650" y="1612968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EF1A30F3-CB1B-419D-BD92-AC72F89F52EA}"/>
                </a:ext>
              </a:extLst>
            </p:cNvPr>
            <p:cNvGrpSpPr/>
            <p:nvPr/>
          </p:nvGrpSpPr>
          <p:grpSpPr>
            <a:xfrm>
              <a:off x="4406212" y="4730743"/>
              <a:ext cx="2829138" cy="893130"/>
              <a:chOff x="7124700" y="1267221"/>
              <a:chExt cx="2829138" cy="89313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A9CB2FB7-358B-4E72-A5FB-8A65CEA95398}"/>
                      </a:ext>
                    </a:extLst>
                  </p:cNvPr>
                  <p:cNvSpPr txBox="1"/>
                  <p:nvPr/>
                </p:nvSpPr>
                <p:spPr>
                  <a:xfrm>
                    <a:off x="8265412" y="1267221"/>
                    <a:ext cx="5477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A9CB2FB7-358B-4E72-A5FB-8A65CEA953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65412" y="1267221"/>
                    <a:ext cx="547714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79294D12-522B-4121-A7E4-C81BEAB9A5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24700" y="1650672"/>
                <a:ext cx="282913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E0199F14-2362-4A6E-8C42-3F0838C66418}"/>
                      </a:ext>
                    </a:extLst>
                  </p:cNvPr>
                  <p:cNvSpPr txBox="1"/>
                  <p:nvPr/>
                </p:nvSpPr>
                <p:spPr>
                  <a:xfrm>
                    <a:off x="8085685" y="1791019"/>
                    <a:ext cx="92050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E0199F14-2362-4A6E-8C42-3F0838C664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5685" y="1791019"/>
                    <a:ext cx="92050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2" name="Straight Arrow Connector 191">
                <a:extLst>
                  <a:ext uri="{FF2B5EF4-FFF2-40B4-BE49-F238E27FC236}">
                    <a16:creationId xmlns:a16="http://schemas.microsoft.com/office/drawing/2014/main" id="{420DF35A-E232-476D-B4E7-F7F5D5AD9A4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7124700" y="1777370"/>
                <a:ext cx="282913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6C5149EA-7494-4EAB-BDB3-0FF9E84025E1}"/>
                </a:ext>
              </a:extLst>
            </p:cNvPr>
            <p:cNvGrpSpPr/>
            <p:nvPr/>
          </p:nvGrpSpPr>
          <p:grpSpPr>
            <a:xfrm>
              <a:off x="4412882" y="5598191"/>
              <a:ext cx="2829138" cy="935193"/>
              <a:chOff x="7124700" y="1267221"/>
              <a:chExt cx="2829138" cy="93519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C13E10FC-2AD0-4270-92E1-D7F80DAED82E}"/>
                      </a:ext>
                    </a:extLst>
                  </p:cNvPr>
                  <p:cNvSpPr txBox="1"/>
                  <p:nvPr/>
                </p:nvSpPr>
                <p:spPr>
                  <a:xfrm>
                    <a:off x="8265412" y="1267221"/>
                    <a:ext cx="546432" cy="3916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C13E10FC-2AD0-4270-92E1-D7F80DAED8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65412" y="1267221"/>
                    <a:ext cx="546432" cy="39164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7" name="Straight Arrow Connector 196">
                <a:extLst>
                  <a:ext uri="{FF2B5EF4-FFF2-40B4-BE49-F238E27FC236}">
                    <a16:creationId xmlns:a16="http://schemas.microsoft.com/office/drawing/2014/main" id="{75B80787-C8BE-42AE-8657-0663EB1BF3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24700" y="1650672"/>
                <a:ext cx="282913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8398BD12-0285-4A5D-830E-EB9A3143194A}"/>
                      </a:ext>
                    </a:extLst>
                  </p:cNvPr>
                  <p:cNvSpPr txBox="1"/>
                  <p:nvPr/>
                </p:nvSpPr>
                <p:spPr>
                  <a:xfrm>
                    <a:off x="8085685" y="1791019"/>
                    <a:ext cx="933717" cy="41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8398BD12-0285-4A5D-830E-EB9A314319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5685" y="1791019"/>
                    <a:ext cx="933717" cy="41139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73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019C0689-0395-44DE-AC1D-3F2032F491E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7124700" y="1777370"/>
                <a:ext cx="282913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837D522F-CCA7-4431-B109-D04D472A32E2}"/>
                </a:ext>
              </a:extLst>
            </p:cNvPr>
            <p:cNvGrpSpPr/>
            <p:nvPr/>
          </p:nvGrpSpPr>
          <p:grpSpPr>
            <a:xfrm>
              <a:off x="3930348" y="5619612"/>
              <a:ext cx="328625" cy="768354"/>
              <a:chOff x="7777650" y="1439694"/>
              <a:chExt cx="180000" cy="42085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1991C835-5606-4B3C-98D7-6DEF0A65D2CB}"/>
                      </a:ext>
                    </a:extLst>
                  </p:cNvPr>
                  <p:cNvSpPr/>
                  <p:nvPr/>
                </p:nvSpPr>
                <p:spPr>
                  <a:xfrm>
                    <a:off x="7791855" y="1439694"/>
                    <a:ext cx="155643" cy="155642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1991C835-5606-4B3C-98D7-6DEF0A65D2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1855" y="1439694"/>
                    <a:ext cx="155643" cy="155642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8163" b="-29167"/>
                    </a:stretch>
                  </a:blipFill>
                  <a:ln w="127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D80CD907-3698-45C7-B75C-24CB4BF23403}"/>
                  </a:ext>
                </a:extLst>
              </p:cNvPr>
              <p:cNvCxnSpPr>
                <a:cxnSpLocks/>
                <a:stCxn id="202" idx="4"/>
              </p:cNvCxnSpPr>
              <p:nvPr/>
            </p:nvCxnSpPr>
            <p:spPr>
              <a:xfrm>
                <a:off x="7869677" y="1595336"/>
                <a:ext cx="0" cy="17631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8DE55F42-59F6-425D-B9E5-31359DACC95A}"/>
                  </a:ext>
                </a:extLst>
              </p:cNvPr>
              <p:cNvCxnSpPr/>
              <p:nvPr/>
            </p:nvCxnSpPr>
            <p:spPr>
              <a:xfrm>
                <a:off x="7867650" y="1771650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9F4E5EFB-0C90-4E3C-848E-7E9CE7248127}"/>
                  </a:ext>
                </a:extLst>
              </p:cNvPr>
              <p:cNvCxnSpPr/>
              <p:nvPr/>
            </p:nvCxnSpPr>
            <p:spPr>
              <a:xfrm flipH="1">
                <a:off x="7777650" y="1771650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CA218C1-F02A-49FC-A1F3-F1AB0C510501}"/>
                  </a:ext>
                </a:extLst>
              </p:cNvPr>
              <p:cNvCxnSpPr/>
              <p:nvPr/>
            </p:nvCxnSpPr>
            <p:spPr>
              <a:xfrm>
                <a:off x="7867650" y="1612968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CE187ACF-070A-47F5-9929-CCB50B5322D3}"/>
                  </a:ext>
                </a:extLst>
              </p:cNvPr>
              <p:cNvCxnSpPr/>
              <p:nvPr/>
            </p:nvCxnSpPr>
            <p:spPr>
              <a:xfrm flipH="1">
                <a:off x="7777650" y="1612968"/>
                <a:ext cx="90000" cy="889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97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950A-E22F-42E0-9550-FCA7D52E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Statistical Query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DB775-6CA8-45B9-A0FE-2C1D41C61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distribution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dirty="0"/>
                  <a:t>. An </a:t>
                </a:r>
                <a:r>
                  <a:rPr lang="en-US" b="1" dirty="0"/>
                  <a:t>SQ oracle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⋅,⋅</m:t>
                        </m:r>
                      </m:e>
                    </m:d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a </a:t>
                </a:r>
                <a:r>
                  <a:rPr lang="en-US" b="1" dirty="0"/>
                  <a:t>tolerance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such that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Note: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doesn’t have to be efficiently computable.</a:t>
                </a:r>
              </a:p>
              <a:p>
                <a:r>
                  <a:rPr lang="en-US" dirty="0"/>
                  <a:t>An </a:t>
                </a:r>
                <a:r>
                  <a:rPr lang="en-US" b="1" dirty="0"/>
                  <a:t>SQ algorithm</a:t>
                </a:r>
                <a:r>
                  <a:rPr lang="en-US" dirty="0"/>
                  <a:t> accesses 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only via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an SQ algorithm prepares all its queries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before it receives any answer, it’s called </a:t>
                </a:r>
                <a:r>
                  <a:rPr lang="en-US" b="1" dirty="0"/>
                  <a:t>non-adaptive</a:t>
                </a:r>
                <a:r>
                  <a:rPr lang="en-US" dirty="0"/>
                  <a:t>. Otherwise, it’s </a:t>
                </a:r>
                <a:r>
                  <a:rPr lang="en-US" b="1" dirty="0"/>
                  <a:t>adaptive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DB775-6CA8-45B9-A0FE-2C1D41C61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1491" r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0054C4E-B170-455B-A653-B950EBF4157C}"/>
              </a:ext>
            </a:extLst>
          </p:cNvPr>
          <p:cNvGrpSpPr/>
          <p:nvPr/>
        </p:nvGrpSpPr>
        <p:grpSpPr>
          <a:xfrm>
            <a:off x="3494093" y="4268873"/>
            <a:ext cx="5203814" cy="1754936"/>
            <a:chOff x="6196403" y="4719810"/>
            <a:chExt cx="5203814" cy="17549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A895DC-A953-447E-9CF2-E443D7B99AC6}"/>
                </a:ext>
              </a:extLst>
            </p:cNvPr>
            <p:cNvSpPr/>
            <p:nvPr/>
          </p:nvSpPr>
          <p:spPr>
            <a:xfrm>
              <a:off x="10220538" y="5096666"/>
              <a:ext cx="1179679" cy="1004311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SQ Algorithm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F60D526-E048-429C-8041-4B87A54528A7}"/>
                </a:ext>
              </a:extLst>
            </p:cNvPr>
            <p:cNvGrpSpPr/>
            <p:nvPr/>
          </p:nvGrpSpPr>
          <p:grpSpPr>
            <a:xfrm>
              <a:off x="7380525" y="4719810"/>
              <a:ext cx="2841666" cy="877468"/>
              <a:chOff x="7112172" y="1281340"/>
              <a:chExt cx="2841666" cy="87746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555207D-8BD4-4D41-8E33-0E8DB4263AA1}"/>
                      </a:ext>
                    </a:extLst>
                  </p:cNvPr>
                  <p:cNvSpPr txBox="1"/>
                  <p:nvPr/>
                </p:nvSpPr>
                <p:spPr>
                  <a:xfrm>
                    <a:off x="7124700" y="1281340"/>
                    <a:ext cx="28274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555207D-8BD4-4D41-8E33-0E8DB4263A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4700" y="1281340"/>
                    <a:ext cx="282748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EA54D12-FC88-4B64-9EAD-974DB8A32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24700" y="1650672"/>
                <a:ext cx="282913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5608BE9-554B-442A-BC5D-3B4E1A1DB6CE}"/>
                      </a:ext>
                    </a:extLst>
                  </p:cNvPr>
                  <p:cNvSpPr txBox="1"/>
                  <p:nvPr/>
                </p:nvSpPr>
                <p:spPr>
                  <a:xfrm>
                    <a:off x="7112172" y="1787744"/>
                    <a:ext cx="2806125" cy="3710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5608BE9-554B-442A-BC5D-3B4E1A1DB6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2172" y="1787744"/>
                    <a:ext cx="2806125" cy="37106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0A902F1-0565-449B-BAD2-6EB90A0C851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7124700" y="1777370"/>
                <a:ext cx="282913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90409F-D8BE-4638-B296-567EF72EEA10}"/>
                </a:ext>
              </a:extLst>
            </p:cNvPr>
            <p:cNvGrpSpPr/>
            <p:nvPr/>
          </p:nvGrpSpPr>
          <p:grpSpPr>
            <a:xfrm>
              <a:off x="7361928" y="5597278"/>
              <a:ext cx="2841666" cy="877468"/>
              <a:chOff x="7112172" y="1281340"/>
              <a:chExt cx="2841666" cy="87746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5A77358-2BEA-4C2D-BD53-DCF7573D8B0D}"/>
                      </a:ext>
                    </a:extLst>
                  </p:cNvPr>
                  <p:cNvSpPr txBox="1"/>
                  <p:nvPr/>
                </p:nvSpPr>
                <p:spPr>
                  <a:xfrm>
                    <a:off x="7124700" y="1281340"/>
                    <a:ext cx="282748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5A77358-2BEA-4C2D-BD53-DCF7573D8B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4700" y="1281340"/>
                    <a:ext cx="282748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B292807-EF2D-4A16-9F33-56A5C4F13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24700" y="1650672"/>
                <a:ext cx="282913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7562188-EA4A-420B-AFA0-BB21EE0E3BEF}"/>
                      </a:ext>
                    </a:extLst>
                  </p:cNvPr>
                  <p:cNvSpPr txBox="1"/>
                  <p:nvPr/>
                </p:nvSpPr>
                <p:spPr>
                  <a:xfrm>
                    <a:off x="7112172" y="1787744"/>
                    <a:ext cx="2806125" cy="3710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7562188-EA4A-420B-AFA0-BB21EE0E3B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2172" y="1787744"/>
                    <a:ext cx="2806125" cy="37106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C9592DE-8FAB-48B5-8C49-9019FAFC8E9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7124700" y="1777370"/>
                <a:ext cx="282913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7FA7442-2D21-43DA-BC50-D51A65947590}"/>
                    </a:ext>
                  </a:extLst>
                </p:cNvPr>
                <p:cNvSpPr/>
                <p:nvPr/>
              </p:nvSpPr>
              <p:spPr>
                <a:xfrm>
                  <a:off x="6196403" y="5088997"/>
                  <a:ext cx="1179679" cy="100431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a14:m>
                  <a:r>
                    <a:rPr lang="en-US" dirty="0"/>
                    <a:t> Oracle</a:t>
                  </a:r>
                </a:p>
              </p:txBody>
            </p:sp>
          </mc:Choice>
          <mc:Fallback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7FA7442-2D21-43DA-BC50-D51A65947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403" y="5088997"/>
                  <a:ext cx="1179679" cy="100431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185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9080-5448-4E22-8E05-0108C2AC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model vs. SQ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B4CD47-B186-4EE5-BED0-B1108CE38A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1005840"/>
                <a:ext cx="11044844" cy="5722658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show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drawn i.i.d.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then the models are “equivalent”.</a:t>
                </a:r>
              </a:p>
              <a:p>
                <a:r>
                  <a:rPr lang="en-US" dirty="0"/>
                  <a:t>Moreover, the expected query complexity is preserved up to a polynomial factor.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B4CD47-B186-4EE5-BED0-B1108CE38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1005840"/>
                <a:ext cx="11044844" cy="5722658"/>
              </a:xfrm>
              <a:blipFill>
                <a:blip r:embed="rId3"/>
                <a:stretch>
                  <a:fillRect l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7495C37-644C-4992-B462-8D060BB21741}"/>
              </a:ext>
            </a:extLst>
          </p:cNvPr>
          <p:cNvSpPr/>
          <p:nvPr/>
        </p:nvSpPr>
        <p:spPr>
          <a:xfrm>
            <a:off x="-5981702" y="5864860"/>
            <a:ext cx="5522422" cy="28560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43E3-658F-4DDE-A19B-777D339E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reminder: basics and notations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3AD62-732B-472F-B205-F20129AEEA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try to classify each </a:t>
                </a:r>
                <a:r>
                  <a:rPr lang="en-US" b="1" dirty="0"/>
                  <a:t>input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to its </a:t>
                </a:r>
                <a:r>
                  <a:rPr lang="en-US" b="1" dirty="0"/>
                  <a:t>label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We focus on </a:t>
                </a:r>
                <a:r>
                  <a:rPr lang="en-US" b="1" dirty="0"/>
                  <a:t>binary classification </a:t>
                </a:r>
                <a:r>
                  <a:rPr lang="en-US" dirty="0"/>
                  <a:t>problems;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concept</a:t>
                </a:r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 that matches inputs to their labels: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 The </a:t>
                </a:r>
                <a:r>
                  <a:rPr lang="en-US" b="1" dirty="0"/>
                  <a:t>concept class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denotes the set of possible concepts.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</m:d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for some ground truth classifier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are drawn from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sample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examples drawn i.i.d.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Essentially,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database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rows. </a:t>
                </a:r>
              </a:p>
              <a:p>
                <a:r>
                  <a:rPr lang="en-US" dirty="0"/>
                  <a:t>We try to learn a </a:t>
                </a:r>
                <a:r>
                  <a:rPr lang="en-US" b="1" dirty="0"/>
                  <a:t>hypothesis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 that “reflects” the true concept. The set of hypotheses we consider is the </a:t>
                </a:r>
                <a:r>
                  <a:rPr lang="en-US" b="1" dirty="0"/>
                  <a:t>hypothesis class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3AD62-732B-472F-B205-F20129AEE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86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950A-E22F-42E0-9550-FCA7D52E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SQ Algorithm by Local Algorithm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895DC-A953-447E-9CF2-E443D7B99AC6}"/>
              </a:ext>
            </a:extLst>
          </p:cNvPr>
          <p:cNvSpPr/>
          <p:nvPr/>
        </p:nvSpPr>
        <p:spPr>
          <a:xfrm>
            <a:off x="9402445" y="2934030"/>
            <a:ext cx="1179679" cy="100431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SQ Algorithm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60D526-E048-429C-8041-4B87A54528A7}"/>
              </a:ext>
            </a:extLst>
          </p:cNvPr>
          <p:cNvGrpSpPr/>
          <p:nvPr/>
        </p:nvGrpSpPr>
        <p:grpSpPr>
          <a:xfrm>
            <a:off x="6562432" y="2970532"/>
            <a:ext cx="2841666" cy="877468"/>
            <a:chOff x="7112172" y="1281340"/>
            <a:chExt cx="2841666" cy="87746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55207D-8BD4-4D41-8E33-0E8DB4263AA1}"/>
                    </a:ext>
                  </a:extLst>
                </p:cNvPr>
                <p:cNvSpPr txBox="1"/>
                <p:nvPr/>
              </p:nvSpPr>
              <p:spPr>
                <a:xfrm>
                  <a:off x="7124700" y="1281340"/>
                  <a:ext cx="28274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55207D-8BD4-4D41-8E33-0E8DB4263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4700" y="1281340"/>
                  <a:ext cx="282748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EA54D12-FC88-4B64-9EAD-974DB8A32A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4700" y="1650672"/>
              <a:ext cx="282913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5608BE9-554B-442A-BC5D-3B4E1A1DB6CE}"/>
                    </a:ext>
                  </a:extLst>
                </p:cNvPr>
                <p:cNvSpPr txBox="1"/>
                <p:nvPr/>
              </p:nvSpPr>
              <p:spPr>
                <a:xfrm>
                  <a:off x="7112172" y="1787744"/>
                  <a:ext cx="2806125" cy="371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5608BE9-554B-442A-BC5D-3B4E1A1DB6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172" y="1787744"/>
                  <a:ext cx="2806125" cy="371064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A902F1-0565-449B-BAD2-6EB90A0C851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24700" y="1777370"/>
              <a:ext cx="282913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7FA7442-2D21-43DA-BC50-D51A65947590}"/>
                  </a:ext>
                </a:extLst>
              </p:cNvPr>
              <p:cNvSpPr/>
              <p:nvPr/>
            </p:nvSpPr>
            <p:spPr>
              <a:xfrm>
                <a:off x="5378310" y="2926361"/>
                <a:ext cx="1179679" cy="1004311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Oracle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7FA7442-2D21-43DA-BC50-D51A65947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310" y="2926361"/>
                <a:ext cx="1179679" cy="1004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56B6E45-8B14-496B-BEFB-108107FD5F94}"/>
              </a:ext>
            </a:extLst>
          </p:cNvPr>
          <p:cNvSpPr/>
          <p:nvPr/>
        </p:nvSpPr>
        <p:spPr>
          <a:xfrm>
            <a:off x="573578" y="1731887"/>
            <a:ext cx="11044844" cy="3529045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Local Algorithm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4E06915-1AF1-44B9-B96F-BC370B73B73A}"/>
              </a:ext>
            </a:extLst>
          </p:cNvPr>
          <p:cNvGrpSpPr/>
          <p:nvPr/>
        </p:nvGrpSpPr>
        <p:grpSpPr>
          <a:xfrm>
            <a:off x="1863166" y="2041073"/>
            <a:ext cx="4694850" cy="2891580"/>
            <a:chOff x="1863166" y="2041073"/>
            <a:chExt cx="4694850" cy="28915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A26ABDD-D926-46B3-B05E-B9C72A185487}"/>
                    </a:ext>
                  </a:extLst>
                </p:cNvPr>
                <p:cNvSpPr/>
                <p:nvPr/>
              </p:nvSpPr>
              <p:spPr>
                <a:xfrm>
                  <a:off x="5378337" y="2934044"/>
                  <a:ext cx="1179679" cy="100431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a14:m>
                  <a:r>
                    <a:rPr lang="en-US" dirty="0"/>
                    <a:t> Oracle</a:t>
                  </a:r>
                  <a:br>
                    <a:rPr lang="en-US" dirty="0"/>
                  </a:br>
                  <a:r>
                    <a:rPr lang="en-US" dirty="0"/>
                    <a:t>Simulator</a:t>
                  </a:r>
                </a:p>
              </p:txBody>
            </p:sp>
          </mc:Choice>
          <mc:Fallback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A26ABDD-D926-46B3-B05E-B9C72A1854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337" y="2934044"/>
                  <a:ext cx="1179679" cy="10043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BF2E1EE-75D5-42E1-8436-93F5954DF8FA}"/>
                </a:ext>
              </a:extLst>
            </p:cNvPr>
            <p:cNvGrpSpPr/>
            <p:nvPr/>
          </p:nvGrpSpPr>
          <p:grpSpPr>
            <a:xfrm>
              <a:off x="1863166" y="2041073"/>
              <a:ext cx="3516824" cy="2891580"/>
              <a:chOff x="1863166" y="2041073"/>
              <a:chExt cx="3516824" cy="289158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28995A1-0EA3-41F4-9B78-1825559EBB85}"/>
                  </a:ext>
                </a:extLst>
              </p:cNvPr>
              <p:cNvGrpSpPr/>
              <p:nvPr/>
            </p:nvGrpSpPr>
            <p:grpSpPr>
              <a:xfrm>
                <a:off x="1863166" y="2041073"/>
                <a:ext cx="429407" cy="1003991"/>
                <a:chOff x="7777650" y="1439694"/>
                <a:chExt cx="180000" cy="420856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FB805247-9847-48E2-8B22-E53B141476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1855" y="1439694"/>
                      <a:ext cx="155643" cy="155642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FB805247-9847-48E2-8B22-E53B141476F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1855" y="1439694"/>
                      <a:ext cx="155643" cy="155642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12700"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7CC5321-8EFC-4BFD-8031-99450B8772D2}"/>
                    </a:ext>
                  </a:extLst>
                </p:cNvPr>
                <p:cNvCxnSpPr>
                  <a:cxnSpLocks/>
                  <a:stCxn id="42" idx="4"/>
                </p:cNvCxnSpPr>
                <p:nvPr/>
              </p:nvCxnSpPr>
              <p:spPr>
                <a:xfrm>
                  <a:off x="7869677" y="1595336"/>
                  <a:ext cx="0" cy="17631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184E6A6-9E39-4C5A-A9D4-9CA9DB2F70F0}"/>
                    </a:ext>
                  </a:extLst>
                </p:cNvPr>
                <p:cNvCxnSpPr/>
                <p:nvPr/>
              </p:nvCxnSpPr>
              <p:spPr>
                <a:xfrm>
                  <a:off x="7867650" y="1771650"/>
                  <a:ext cx="90000" cy="889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424F02F-5A76-412A-9E12-C04F313E3C5C}"/>
                    </a:ext>
                  </a:extLst>
                </p:cNvPr>
                <p:cNvCxnSpPr/>
                <p:nvPr/>
              </p:nvCxnSpPr>
              <p:spPr>
                <a:xfrm flipH="1">
                  <a:off x="7777650" y="1771650"/>
                  <a:ext cx="90000" cy="889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2ED84DA-3289-4478-A62B-8FB6E80EB24E}"/>
                    </a:ext>
                  </a:extLst>
                </p:cNvPr>
                <p:cNvCxnSpPr/>
                <p:nvPr/>
              </p:nvCxnSpPr>
              <p:spPr>
                <a:xfrm>
                  <a:off x="7867650" y="1612968"/>
                  <a:ext cx="90000" cy="889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428E4D8-3CA9-413D-B019-5DB48145BD68}"/>
                    </a:ext>
                  </a:extLst>
                </p:cNvPr>
                <p:cNvCxnSpPr/>
                <p:nvPr/>
              </p:nvCxnSpPr>
              <p:spPr>
                <a:xfrm flipH="1">
                  <a:off x="7777650" y="1612968"/>
                  <a:ext cx="90000" cy="889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22E438EA-FA92-432E-8C4C-DB0F83DE69B3}"/>
                      </a:ext>
                    </a:extLst>
                  </p:cNvPr>
                  <p:cNvSpPr txBox="1"/>
                  <p:nvPr/>
                </p:nvSpPr>
                <p:spPr>
                  <a:xfrm rot="815335">
                    <a:off x="3468332" y="2177892"/>
                    <a:ext cx="494238" cy="3919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22E438EA-FA92-432E-8C4C-DB0F83DE69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815335">
                    <a:off x="3468332" y="2177892"/>
                    <a:ext cx="494238" cy="39190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6B1D7244-ACFD-4D81-9BEF-E5778BE58E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50852" y="2304789"/>
                <a:ext cx="2829138" cy="6217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B61DC9E-F8D8-4410-A3E5-A4283D8BAF6A}"/>
                      </a:ext>
                    </a:extLst>
                  </p:cNvPr>
                  <p:cNvSpPr txBox="1"/>
                  <p:nvPr/>
                </p:nvSpPr>
                <p:spPr>
                  <a:xfrm rot="686219">
                    <a:off x="3139791" y="2710493"/>
                    <a:ext cx="894411" cy="3919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B61DC9E-F8D8-4410-A3E5-A4283D8BAF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686219">
                    <a:off x="3139791" y="2710493"/>
                    <a:ext cx="894411" cy="39190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CCB68A72-46E1-4742-AF84-DCAF313406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5072" y="2515302"/>
                <a:ext cx="2804918" cy="5379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3B9D3B7-706C-40DF-801C-A9E1AF7397E2}"/>
                  </a:ext>
                </a:extLst>
              </p:cNvPr>
              <p:cNvGrpSpPr/>
              <p:nvPr/>
            </p:nvGrpSpPr>
            <p:grpSpPr>
              <a:xfrm>
                <a:off x="2532228" y="3220289"/>
                <a:ext cx="2829138" cy="915700"/>
                <a:chOff x="7124700" y="1267221"/>
                <a:chExt cx="2829138" cy="915700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C49DBE8C-015B-44F8-A513-F5EB19051E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65412" y="1267221"/>
                      <a:ext cx="494238" cy="3919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C49DBE8C-015B-44F8-A513-F5EB19051E9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65412" y="1267221"/>
                      <a:ext cx="494238" cy="39190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46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B6EFB8B0-1FB6-4EF3-972F-E579453744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24700" y="1650672"/>
                  <a:ext cx="282913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8BE5BC59-EB95-4560-8B08-F152A40D07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85685" y="1791019"/>
                      <a:ext cx="899733" cy="3919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36" name="TextBox 35">
                      <a:extLst>
                        <a:ext uri="{FF2B5EF4-FFF2-40B4-BE49-F238E27FC236}">
                          <a16:creationId xmlns:a16="http://schemas.microsoft.com/office/drawing/2014/main" id="{8BE5BC59-EB95-4560-8B08-F152A40D07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85685" y="1791019"/>
                      <a:ext cx="899733" cy="39190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04880905-E55E-40C5-937C-BD706025D0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7124700" y="1777370"/>
                  <a:ext cx="282913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18D08B1-F789-4752-BEF5-1D00B662AAE8}"/>
                  </a:ext>
                </a:extLst>
              </p:cNvPr>
              <p:cNvGrpSpPr/>
              <p:nvPr/>
            </p:nvGrpSpPr>
            <p:grpSpPr>
              <a:xfrm>
                <a:off x="1863167" y="3225851"/>
                <a:ext cx="429407" cy="1003991"/>
                <a:chOff x="7777650" y="1439694"/>
                <a:chExt cx="180000" cy="420856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3" name="Oval 102">
                      <a:extLst>
                        <a:ext uri="{FF2B5EF4-FFF2-40B4-BE49-F238E27FC236}">
                          <a16:creationId xmlns:a16="http://schemas.microsoft.com/office/drawing/2014/main" id="{14BD9132-5C9C-499A-9011-5E62AF867B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1855" y="1439694"/>
                      <a:ext cx="155643" cy="155642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03" name="Oval 102">
                      <a:extLst>
                        <a:ext uri="{FF2B5EF4-FFF2-40B4-BE49-F238E27FC236}">
                          <a16:creationId xmlns:a16="http://schemas.microsoft.com/office/drawing/2014/main" id="{14BD9132-5C9C-499A-9011-5E62AF867BC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91855" y="1439694"/>
                      <a:ext cx="155643" cy="155642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12700"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1128C1B1-0787-4477-8AED-4D964B0A8142}"/>
                    </a:ext>
                  </a:extLst>
                </p:cNvPr>
                <p:cNvCxnSpPr>
                  <a:cxnSpLocks/>
                  <a:stCxn id="103" idx="4"/>
                </p:cNvCxnSpPr>
                <p:nvPr/>
              </p:nvCxnSpPr>
              <p:spPr>
                <a:xfrm>
                  <a:off x="7869677" y="1595336"/>
                  <a:ext cx="0" cy="17631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33773286-30D9-435B-8922-CBD69E2CCD2A}"/>
                    </a:ext>
                  </a:extLst>
                </p:cNvPr>
                <p:cNvCxnSpPr/>
                <p:nvPr/>
              </p:nvCxnSpPr>
              <p:spPr>
                <a:xfrm>
                  <a:off x="7867650" y="1771650"/>
                  <a:ext cx="90000" cy="889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80BB0D16-195C-4CC4-8D8F-8B33552D276A}"/>
                    </a:ext>
                  </a:extLst>
                </p:cNvPr>
                <p:cNvCxnSpPr/>
                <p:nvPr/>
              </p:nvCxnSpPr>
              <p:spPr>
                <a:xfrm flipH="1">
                  <a:off x="7777650" y="1771650"/>
                  <a:ext cx="90000" cy="889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D65F0EA-4D9B-41F5-8706-F728094272C0}"/>
                    </a:ext>
                  </a:extLst>
                </p:cNvPr>
                <p:cNvCxnSpPr/>
                <p:nvPr/>
              </p:nvCxnSpPr>
              <p:spPr>
                <a:xfrm>
                  <a:off x="7867650" y="1612968"/>
                  <a:ext cx="90000" cy="889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0AC99231-B5FD-4AC4-A4BF-FED9FDA80957}"/>
                    </a:ext>
                  </a:extLst>
                </p:cNvPr>
                <p:cNvCxnSpPr/>
                <p:nvPr/>
              </p:nvCxnSpPr>
              <p:spPr>
                <a:xfrm flipH="1">
                  <a:off x="7777650" y="1612968"/>
                  <a:ext cx="90000" cy="889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1CBCD58-2B80-41CE-A05C-900C03CF8B34}"/>
                      </a:ext>
                    </a:extLst>
                  </p:cNvPr>
                  <p:cNvSpPr txBox="1"/>
                  <p:nvPr/>
                </p:nvSpPr>
                <p:spPr>
                  <a:xfrm>
                    <a:off x="1897053" y="4409433"/>
                    <a:ext cx="37862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F1CBCD58-2B80-41CE-A05C-900C03CF8B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7053" y="4409433"/>
                    <a:ext cx="378629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D9FB8370-FF79-4429-AEDA-46D16F51B2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6393" y="3941046"/>
                <a:ext cx="2748280" cy="72496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34304942-4314-4907-A25C-58224552B2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6393" y="4105426"/>
                <a:ext cx="2791917" cy="7711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861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317A-9004-4C5F-952C-82ABC9B7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SQ Oracle by Local Randomizers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D6077-147B-430C-93B6-0E93C44BEF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1005840"/>
                <a:ext cx="11044844" cy="572265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Lap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-local randomizer.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. We construct a local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: return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-local.</a:t>
                </a:r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was queried at most once. If so, it was queried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-local randomizer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/>
                  <a:t>, i.e. the set of invalid SQ oracle outputs.</a:t>
                </a:r>
              </a:p>
              <a:p>
                <a:r>
                  <a:rPr lang="en-US" b="1" dirty="0"/>
                  <a:t>Theorem. </a:t>
                </a:r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 are drawn i.i.d.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 Then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D6077-147B-430C-93B6-0E93C44BEF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1005840"/>
                <a:ext cx="11044844" cy="5722658"/>
              </a:xfrm>
              <a:blipFill>
                <a:blip r:embed="rId3"/>
                <a:stretch>
                  <a:fillRect l="-717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07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2D317A-9004-4C5F-952C-82ABC9B7CC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-local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: proof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2D317A-9004-4C5F-952C-82ABC9B7CC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7073" b="-2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D6077-147B-430C-93B6-0E93C44BEF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1005840"/>
                <a:ext cx="11175836" cy="5722658"/>
              </a:xfrm>
            </p:spPr>
            <p:txBody>
              <a:bodyPr/>
              <a:lstStyle/>
              <a:p>
                <a:r>
                  <a:rPr lang="en-US" b="1" dirty="0"/>
                  <a:t>Theorem. </a:t>
                </a:r>
                <a:r>
                  <a:rPr lang="en-US" dirty="0"/>
                  <a:t>Say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 are drawn i.i.d.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 Then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Proof.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i.i.d. in the range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expectancy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/>
                  <a:t>. From Chernoff-</a:t>
                </a:r>
                <a:r>
                  <a:rPr lang="en-US" dirty="0" err="1"/>
                  <a:t>Hoeffding</a:t>
                </a:r>
                <a:r>
                  <a:rPr lang="en-US" dirty="0"/>
                  <a:t> bound: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den>
                                </m:f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  <m:sup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~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the average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/>
                  <a:t> i.i.d. RV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Lap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Thus: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den>
                                </m:f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den>
                                </m:f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d>
                                  </m:den>
                                </m:f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~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64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lim>
                    </m:limLow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D6077-147B-430C-93B6-0E93C44BEF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1005840"/>
                <a:ext cx="11175836" cy="5722658"/>
              </a:xfrm>
              <a:blipFill>
                <a:blip r:embed="rId4"/>
                <a:stretch>
                  <a:fillRect l="-709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6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92D8-98C0-4AAE-A5FE-44BB1877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SQ Algorithm by Local Algorithm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23CDF-A5F9-42C7-8E38-9DCC0F69B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1005840"/>
                <a:ext cx="4562093" cy="572265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</m:sub>
                    </m:sSub>
                  </m:oMath>
                </a14:m>
                <a:r>
                  <a:rPr lang="en-US" dirty="0"/>
                  <a:t> be an SQ algorithm that makes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queries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on a certain input.</a:t>
                </a:r>
              </a:p>
              <a:p>
                <a:r>
                  <a:rPr lang="en-US" dirty="0"/>
                  <a:t>Define local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that simulates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Each query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</m:sub>
                    </m:sSub>
                  </m:oMath>
                </a14:m>
                <a:r>
                  <a:rPr lang="en-US" dirty="0"/>
                  <a:t> is simulated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by running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dirty="0"/>
                  <a:t>,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s are pairwise disjoint.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-local. </a:t>
                </a:r>
                <a:r>
                  <a:rPr lang="en-US" i="1" dirty="0"/>
                  <a:t>Proof: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there’s up to one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-local randomizer.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23CDF-A5F9-42C7-8E38-9DCC0F69B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1005840"/>
                <a:ext cx="4562093" cy="5722658"/>
              </a:xfrm>
              <a:blipFill>
                <a:blip r:embed="rId2"/>
                <a:stretch>
                  <a:fillRect l="-1738" t="-1278" r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9713865E-F763-4FAC-9012-EA7044559423}"/>
              </a:ext>
            </a:extLst>
          </p:cNvPr>
          <p:cNvGrpSpPr/>
          <p:nvPr/>
        </p:nvGrpSpPr>
        <p:grpSpPr>
          <a:xfrm>
            <a:off x="5135670" y="1005840"/>
            <a:ext cx="6482751" cy="5607903"/>
            <a:chOff x="5135670" y="1005840"/>
            <a:chExt cx="6482751" cy="560790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096A4B-4EBD-48A5-B1EB-B137E316007C}"/>
                </a:ext>
              </a:extLst>
            </p:cNvPr>
            <p:cNvSpPr/>
            <p:nvPr/>
          </p:nvSpPr>
          <p:spPr>
            <a:xfrm>
              <a:off x="10132899" y="1390404"/>
              <a:ext cx="1179679" cy="4742692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SQ Algorithm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CD2EF1-64E9-4422-B13F-E37FD937035D}"/>
                </a:ext>
              </a:extLst>
            </p:cNvPr>
            <p:cNvSpPr/>
            <p:nvPr/>
          </p:nvSpPr>
          <p:spPr>
            <a:xfrm>
              <a:off x="5135670" y="1005840"/>
              <a:ext cx="6482751" cy="5607903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Local Algorithm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15D86E3-45E7-4517-8D3C-B22C7C91D627}"/>
                </a:ext>
              </a:extLst>
            </p:cNvPr>
            <p:cNvGrpSpPr/>
            <p:nvPr/>
          </p:nvGrpSpPr>
          <p:grpSpPr>
            <a:xfrm>
              <a:off x="5252429" y="1368624"/>
              <a:ext cx="4839609" cy="1990793"/>
              <a:chOff x="5252429" y="1368624"/>
              <a:chExt cx="4839609" cy="199079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B0D98CD-7539-491E-BCD6-FC77AC55B0AE}"/>
                  </a:ext>
                </a:extLst>
              </p:cNvPr>
              <p:cNvGrpSpPr/>
              <p:nvPr/>
            </p:nvGrpSpPr>
            <p:grpSpPr>
              <a:xfrm>
                <a:off x="8163688" y="1953242"/>
                <a:ext cx="1928350" cy="877468"/>
                <a:chOff x="7112172" y="1281340"/>
                <a:chExt cx="2841666" cy="877468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AA18A66D-3564-4C67-BBF1-FCFADD8A71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24699" y="1281340"/>
                      <a:ext cx="282748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AA18A66D-3564-4C67-BBF1-FCFADD8A71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24699" y="1281340"/>
                      <a:ext cx="2827485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9B179138-80B5-4843-99E4-376B5E4C68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24700" y="1650672"/>
                  <a:ext cx="282913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D7AA11DF-60E5-4918-A683-6978074D2D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2172" y="1787744"/>
                      <a:ext cx="2806125" cy="3710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D7AA11DF-60E5-4918-A683-6978074D2D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2172" y="1787744"/>
                      <a:ext cx="2806125" cy="37106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09915B4F-3D01-4123-8FAE-9797FF4237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7124700" y="1777370"/>
                  <a:ext cx="282913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28499A88-10E9-4DBD-A1C1-C3BBC245238E}"/>
                      </a:ext>
                    </a:extLst>
                  </p:cNvPr>
                  <p:cNvSpPr/>
                  <p:nvPr/>
                </p:nvSpPr>
                <p:spPr>
                  <a:xfrm>
                    <a:off x="6977358" y="1915367"/>
                    <a:ext cx="1179679" cy="1004311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Oracle</a:t>
                    </a:r>
                    <a:br>
                      <a:rPr lang="en-US" dirty="0"/>
                    </a:br>
                    <a:r>
                      <a:rPr lang="en-US" dirty="0"/>
                      <a:t>Simulator</a:t>
                    </a:r>
                  </a:p>
                </p:txBody>
              </p:sp>
            </mc:Choice>
            <mc:Fallback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28499A88-10E9-4DBD-A1C1-C3BBC24523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7358" y="1915367"/>
                    <a:ext cx="1179679" cy="100431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4916405-F591-4C4F-A8D9-6D7638980075}"/>
                  </a:ext>
                </a:extLst>
              </p:cNvPr>
              <p:cNvGrpSpPr/>
              <p:nvPr/>
            </p:nvGrpSpPr>
            <p:grpSpPr>
              <a:xfrm>
                <a:off x="5811270" y="1885941"/>
                <a:ext cx="1162809" cy="916919"/>
                <a:chOff x="7124700" y="1267221"/>
                <a:chExt cx="2857656" cy="91691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2C9E55AA-7671-4DD0-9D77-0F40DCEC0A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5041" y="1267221"/>
                      <a:ext cx="28173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2C9E55AA-7671-4DD0-9D77-0F40DCEC0A8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5041" y="1267221"/>
                      <a:ext cx="2817315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EB9FA483-1C6E-4AEF-A5C9-9B593BCF18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24700" y="1650672"/>
                  <a:ext cx="282913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A5F87E5D-55BD-4353-A765-571929AAB0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24700" y="1791019"/>
                      <a:ext cx="2825369" cy="3931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A5F87E5D-55BD-4353-A765-571929AAB0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24700" y="1791019"/>
                      <a:ext cx="2825369" cy="39312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46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BBD238A9-E277-4166-8CC5-324717BD44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7124700" y="1777370"/>
                  <a:ext cx="282913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FE23B8E-DB4C-45BD-935F-B31C0C0EDBB1}"/>
                  </a:ext>
                </a:extLst>
              </p:cNvPr>
              <p:cNvGrpSpPr/>
              <p:nvPr/>
            </p:nvGrpSpPr>
            <p:grpSpPr>
              <a:xfrm>
                <a:off x="5252429" y="1368624"/>
                <a:ext cx="675787" cy="1990793"/>
                <a:chOff x="5252429" y="1368624"/>
                <a:chExt cx="675787" cy="1990793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E5ECE8D-7652-4344-A06D-F9D87BCD9A0C}"/>
                    </a:ext>
                  </a:extLst>
                </p:cNvPr>
                <p:cNvGrpSpPr/>
                <p:nvPr/>
              </p:nvGrpSpPr>
              <p:grpSpPr>
                <a:xfrm>
                  <a:off x="5252429" y="1368624"/>
                  <a:ext cx="291038" cy="1990793"/>
                  <a:chOff x="5472723" y="1353940"/>
                  <a:chExt cx="291038" cy="1990793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08DC3DD5-52ED-48E0-A281-EBB4AF2BB1EF}"/>
                      </a:ext>
                    </a:extLst>
                  </p:cNvPr>
                  <p:cNvGrpSpPr/>
                  <p:nvPr/>
                </p:nvGrpSpPr>
                <p:grpSpPr>
                  <a:xfrm>
                    <a:off x="5472723" y="1353940"/>
                    <a:ext cx="291037" cy="680471"/>
                    <a:chOff x="7777650" y="1439694"/>
                    <a:chExt cx="180000" cy="420856"/>
                  </a:xfrm>
                </p:grpSpPr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EDDB7933-977B-4FCC-BA7B-51AA66EDA5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1855" y="1439694"/>
                      <a:ext cx="155643" cy="155642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41DC1F2F-F402-4433-8EFF-9AB23A7AF9AB}"/>
                        </a:ext>
                      </a:extLst>
                    </p:cNvPr>
                    <p:cNvCxnSpPr>
                      <a:cxnSpLocks/>
                      <a:stCxn id="35" idx="4"/>
                    </p:cNvCxnSpPr>
                    <p:nvPr/>
                  </p:nvCxnSpPr>
                  <p:spPr>
                    <a:xfrm>
                      <a:off x="7869677" y="1595336"/>
                      <a:ext cx="0" cy="176314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66C8FD8E-E7E3-4FA0-ADE5-2A03AFB0218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867650" y="1771650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345A6A02-990E-47DB-9879-5FDE54A44A9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777650" y="1771650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F1BF1DFE-4541-409A-B064-8073DB36ECC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867650" y="1612968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1FB8FBB4-526B-4819-9641-14423DC45FC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777650" y="1612968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948AD678-11C2-4CC6-ACD4-D8DA71CD96AF}"/>
                      </a:ext>
                    </a:extLst>
                  </p:cNvPr>
                  <p:cNvGrpSpPr/>
                  <p:nvPr/>
                </p:nvGrpSpPr>
                <p:grpSpPr>
                  <a:xfrm>
                    <a:off x="5472723" y="2154284"/>
                    <a:ext cx="291037" cy="680471"/>
                    <a:chOff x="7777650" y="1439694"/>
                    <a:chExt cx="180000" cy="420856"/>
                  </a:xfrm>
                </p:grpSpPr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E9AA3C37-E459-4133-AAFF-759775E996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1855" y="1439694"/>
                      <a:ext cx="155643" cy="155642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C7C0FB29-4BBF-4B91-A5D7-8EB6A9FA2D89}"/>
                        </a:ext>
                      </a:extLst>
                    </p:cNvPr>
                    <p:cNvCxnSpPr>
                      <a:cxnSpLocks/>
                      <a:stCxn id="25" idx="4"/>
                    </p:cNvCxnSpPr>
                    <p:nvPr/>
                  </p:nvCxnSpPr>
                  <p:spPr>
                    <a:xfrm>
                      <a:off x="7869677" y="1595336"/>
                      <a:ext cx="0" cy="176314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CAB1450C-FE48-4DDD-8627-D743C0F6536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867650" y="1771650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E4B1E53A-7A0A-41C3-A3E7-B7121526A9D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777650" y="1771650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F081E340-C4C3-4E5E-B279-AF04A5641C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867650" y="1612968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51970A96-8A02-444C-A155-454191CE7DA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777650" y="1612968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29D78576-3A1D-4701-A731-FF0F0BBAAD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07139" y="2944623"/>
                        <a:ext cx="25662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29D78576-3A1D-4701-A731-FF0F0BBAAD8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07139" y="2944623"/>
                        <a:ext cx="256622" cy="400110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5F5E4F45-D302-4850-8689-DF32EE60C6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14000" y="1388719"/>
                      <a:ext cx="414216" cy="197069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no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5F5E4F45-D302-4850-8689-DF32EE60C6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14000" y="1388719"/>
                      <a:ext cx="414216" cy="197069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13B347E-3BF6-4715-879A-C71201982190}"/>
                </a:ext>
              </a:extLst>
            </p:cNvPr>
            <p:cNvGrpSpPr/>
            <p:nvPr/>
          </p:nvGrpSpPr>
          <p:grpSpPr>
            <a:xfrm>
              <a:off x="5251307" y="3479289"/>
              <a:ext cx="4839609" cy="1990793"/>
              <a:chOff x="5252429" y="1368624"/>
              <a:chExt cx="4839609" cy="1990793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70F75FC-DC3D-4A5D-8C49-05A035A562F8}"/>
                  </a:ext>
                </a:extLst>
              </p:cNvPr>
              <p:cNvGrpSpPr/>
              <p:nvPr/>
            </p:nvGrpSpPr>
            <p:grpSpPr>
              <a:xfrm>
                <a:off x="8163688" y="1953242"/>
                <a:ext cx="1928350" cy="877468"/>
                <a:chOff x="7112172" y="1281340"/>
                <a:chExt cx="2841666" cy="877468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C102716F-7A5E-49C2-B83D-FD91012847E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24700" y="1281340"/>
                      <a:ext cx="282748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86" name="TextBox 85">
                      <a:extLst>
                        <a:ext uri="{FF2B5EF4-FFF2-40B4-BE49-F238E27FC236}">
                          <a16:creationId xmlns:a16="http://schemas.microsoft.com/office/drawing/2014/main" id="{C102716F-7A5E-49C2-B83D-FD91012847E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24700" y="1281340"/>
                      <a:ext cx="2827485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2648115D-16C9-4F18-9E3C-A23A61566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24700" y="1650672"/>
                  <a:ext cx="282913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80EFBA8D-2101-48C2-B27B-8B2B20E7BC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2172" y="1787744"/>
                      <a:ext cx="2806125" cy="3710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80EFBA8D-2101-48C2-B27B-8B2B20E7BC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2172" y="1787744"/>
                      <a:ext cx="2806125" cy="37106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50E54F11-D553-40BB-9AAE-4FAF99DFD9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7124700" y="1777370"/>
                  <a:ext cx="282913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ED18ADF-FA29-4338-8A8D-AC5DE61C498B}"/>
                      </a:ext>
                    </a:extLst>
                  </p:cNvPr>
                  <p:cNvSpPr/>
                  <p:nvPr/>
                </p:nvSpPr>
                <p:spPr>
                  <a:xfrm>
                    <a:off x="6977358" y="1915367"/>
                    <a:ext cx="1179679" cy="1004311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Oracle</a:t>
                    </a:r>
                    <a:br>
                      <a:rPr lang="en-US" dirty="0"/>
                    </a:br>
                    <a:r>
                      <a:rPr lang="en-US" dirty="0"/>
                      <a:t>Simulator</a:t>
                    </a:r>
                  </a:p>
                </p:txBody>
              </p:sp>
            </mc:Choice>
            <mc:Fallback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ED18ADF-FA29-4338-8A8D-AC5DE61C498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7358" y="1915367"/>
                    <a:ext cx="1179679" cy="100431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A80D938-EF3C-4345-96C5-ECF1B0E0DC40}"/>
                  </a:ext>
                </a:extLst>
              </p:cNvPr>
              <p:cNvGrpSpPr/>
              <p:nvPr/>
            </p:nvGrpSpPr>
            <p:grpSpPr>
              <a:xfrm>
                <a:off x="5811270" y="1885941"/>
                <a:ext cx="1162809" cy="916919"/>
                <a:chOff x="7124700" y="1267221"/>
                <a:chExt cx="2857656" cy="91691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0AE157CA-DD38-45F2-A61E-126B824CA9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65041" y="1267221"/>
                      <a:ext cx="281731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82" name="TextBox 81">
                      <a:extLst>
                        <a:ext uri="{FF2B5EF4-FFF2-40B4-BE49-F238E27FC236}">
                          <a16:creationId xmlns:a16="http://schemas.microsoft.com/office/drawing/2014/main" id="{0AE157CA-DD38-45F2-A61E-126B824CA9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5041" y="1267221"/>
                      <a:ext cx="2817315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DD595D03-912A-41E6-9EF7-8E7126038B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24700" y="1650672"/>
                  <a:ext cx="282913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D9E6C872-751E-4460-AB8D-A8C468D630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24700" y="1791019"/>
                      <a:ext cx="2825369" cy="3931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D9E6C872-751E-4460-AB8D-A8C468D630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24700" y="1791019"/>
                      <a:ext cx="2825369" cy="393121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625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5" name="Straight Arrow Connector 84">
                  <a:extLst>
                    <a:ext uri="{FF2B5EF4-FFF2-40B4-BE49-F238E27FC236}">
                      <a16:creationId xmlns:a16="http://schemas.microsoft.com/office/drawing/2014/main" id="{275D3024-C8B0-476E-8B47-A386B3D48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7124700" y="1777370"/>
                  <a:ext cx="2829138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A797B99E-BDE6-4A44-A6D3-CE8406D001BD}"/>
                  </a:ext>
                </a:extLst>
              </p:cNvPr>
              <p:cNvGrpSpPr/>
              <p:nvPr/>
            </p:nvGrpSpPr>
            <p:grpSpPr>
              <a:xfrm>
                <a:off x="5252429" y="1368624"/>
                <a:ext cx="675787" cy="1990793"/>
                <a:chOff x="5252429" y="1368624"/>
                <a:chExt cx="675787" cy="1990793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8779CE95-FB06-4FA1-97B4-F71CCA43C9F3}"/>
                    </a:ext>
                  </a:extLst>
                </p:cNvPr>
                <p:cNvGrpSpPr/>
                <p:nvPr/>
              </p:nvGrpSpPr>
              <p:grpSpPr>
                <a:xfrm>
                  <a:off x="5252429" y="1368624"/>
                  <a:ext cx="291038" cy="1990793"/>
                  <a:chOff x="5472723" y="1353940"/>
                  <a:chExt cx="291038" cy="1990793"/>
                </a:xfrm>
              </p:grpSpPr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4623CB13-96F3-417F-B1B8-656062E9207E}"/>
                      </a:ext>
                    </a:extLst>
                  </p:cNvPr>
                  <p:cNvGrpSpPr/>
                  <p:nvPr/>
                </p:nvGrpSpPr>
                <p:grpSpPr>
                  <a:xfrm>
                    <a:off x="5472723" y="1353940"/>
                    <a:ext cx="291037" cy="680471"/>
                    <a:chOff x="7777650" y="1439694"/>
                    <a:chExt cx="180000" cy="420856"/>
                  </a:xfrm>
                </p:grpSpPr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5FDF3B33-DB7E-43F4-8506-ED65C92577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1855" y="1439694"/>
                      <a:ext cx="155643" cy="155642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F582DBC1-26C0-4E1C-830D-A803E75FAE3B}"/>
                        </a:ext>
                      </a:extLst>
                    </p:cNvPr>
                    <p:cNvCxnSpPr>
                      <a:cxnSpLocks/>
                      <a:stCxn id="76" idx="4"/>
                    </p:cNvCxnSpPr>
                    <p:nvPr/>
                  </p:nvCxnSpPr>
                  <p:spPr>
                    <a:xfrm>
                      <a:off x="7869677" y="1595336"/>
                      <a:ext cx="0" cy="176314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8D746E77-047E-4075-88A1-4D37432EAC9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867650" y="1771650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71193622-3555-49E2-AE58-B96C3654CE6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777650" y="1771650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33D10F17-CF4B-4415-A3FB-3BD14AD44F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867650" y="1612968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11DF6C7F-1B01-4C7A-B416-A89B94E5AF1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777650" y="1612968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A22B784B-2528-4474-9EC4-B888D285F012}"/>
                      </a:ext>
                    </a:extLst>
                  </p:cNvPr>
                  <p:cNvGrpSpPr/>
                  <p:nvPr/>
                </p:nvGrpSpPr>
                <p:grpSpPr>
                  <a:xfrm>
                    <a:off x="5472723" y="2154284"/>
                    <a:ext cx="291037" cy="680471"/>
                    <a:chOff x="7777650" y="1439694"/>
                    <a:chExt cx="180000" cy="420856"/>
                  </a:xfrm>
                </p:grpSpPr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7E1E5A69-814C-443B-8199-EBF443AA8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1855" y="1439694"/>
                      <a:ext cx="155643" cy="155642"/>
                    </a:xfrm>
                    <a:prstGeom prst="ellipse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07C3638-8591-479C-8A06-DA80EC67291B}"/>
                        </a:ext>
                      </a:extLst>
                    </p:cNvPr>
                    <p:cNvCxnSpPr>
                      <a:cxnSpLocks/>
                      <a:stCxn id="70" idx="4"/>
                    </p:cNvCxnSpPr>
                    <p:nvPr/>
                  </p:nvCxnSpPr>
                  <p:spPr>
                    <a:xfrm>
                      <a:off x="7869677" y="1595336"/>
                      <a:ext cx="0" cy="176314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FE5A6616-772C-4464-9A67-9A7E14F666F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867650" y="1771650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2178427E-1572-4D78-AC5B-C220E2A64A3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777650" y="1771650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0B41ECD2-8EE0-498E-9D43-B8AD8E8A505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867650" y="1612968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3FC9379F-E73E-4FA4-846D-859805DF365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777650" y="1612968"/>
                      <a:ext cx="90000" cy="8890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69" name="TextBox 68">
                        <a:extLst>
                          <a:ext uri="{FF2B5EF4-FFF2-40B4-BE49-F238E27FC236}">
                            <a16:creationId xmlns:a16="http://schemas.microsoft.com/office/drawing/2014/main" id="{1D5BCA12-9AC4-4348-8241-AB4DA0D0717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07139" y="2944623"/>
                        <a:ext cx="25662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>
                  <p:sp>
                    <p:nvSpPr>
                      <p:cNvPr id="69" name="TextBox 68">
                        <a:extLst>
                          <a:ext uri="{FF2B5EF4-FFF2-40B4-BE49-F238E27FC236}">
                            <a16:creationId xmlns:a16="http://schemas.microsoft.com/office/drawing/2014/main" id="{1D5BCA12-9AC4-4348-8241-AB4DA0D0717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07139" y="2944623"/>
                        <a:ext cx="256622" cy="40011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26950053-DD4C-4BE2-84C3-10CC5AAF26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14000" y="1388719"/>
                      <a:ext cx="414216" cy="197069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no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26950053-DD4C-4BE2-84C3-10CC5AAF269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14000" y="1388719"/>
                      <a:ext cx="414216" cy="1970697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85E96F6-F111-4328-87B3-305F2E036F25}"/>
                    </a:ext>
                  </a:extLst>
                </p:cNvPr>
                <p:cNvSpPr txBox="1"/>
                <p:nvPr/>
              </p:nvSpPr>
              <p:spPr>
                <a:xfrm>
                  <a:off x="7444970" y="5470081"/>
                  <a:ext cx="37862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285E96F6-F111-4328-87B3-305F2E036F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4970" y="5470081"/>
                  <a:ext cx="378629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0216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92D8-98C0-4AAE-A5FE-44BB1877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SQ Algorithm by Local Algorithm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23CDF-A5F9-42C7-8E38-9DCC0F69B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1" dirty="0"/>
                  <a:t>Theorem.</a:t>
                </a:r>
                <a:r>
                  <a:rPr lang="en-US" dirty="0"/>
                  <a:t> Suppose an invocation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</m:sub>
                    </m:sSub>
                  </m:oMath>
                </a14:m>
                <a:r>
                  <a:rPr lang="en-US" dirty="0"/>
                  <a:t> makes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queries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, each with tolerance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outputs a valid output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</m:sub>
                    </m:sSub>
                  </m:oMath>
                </a14:m>
                <a:r>
                  <a:rPr lang="en-US" dirty="0"/>
                  <a:t> w.p.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i="1" dirty="0"/>
                  <a:t>Proof.</a:t>
                </a:r>
                <a:r>
                  <a:rPr lang="en-US" dirty="0"/>
                  <a:t> From union bound: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 Also,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⨄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Also, the number of queries increase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. Increased by a polynomial factor.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Notice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</m:sub>
                    </m:sSub>
                  </m:oMath>
                </a14:m>
                <a:r>
                  <a:rPr lang="en-US" dirty="0"/>
                  <a:t> is non-adaptive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can prepare its responses before returning any of them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</m:sub>
                    </m:sSub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can be non-interactive.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23CDF-A5F9-42C7-8E38-9DCC0F69B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745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0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5BAB-700F-4861-8B20-5A0452E8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SQ Learnability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2BD9B-54B4-4F32-B35D-F7103656A8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be some set of distributions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(non-interactively) locally learnable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dirty="0"/>
                  <a:t> is PAC learnable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there’s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-local (non-interactive) PAC learner that makes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(non-adaptively) SQ learnable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dirty="0"/>
                  <a:t> is PAC learnable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there’s an (non-adaptive) SQ algorithm PAC learner that makes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size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2BD9B-54B4-4F32-B35D-F7103656A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1491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16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34CB-8E3F-4667-971D-44FF5070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LI*, SQ*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20B70C-62D0-4A08-B2C0-AFFC1A2BE2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1005840"/>
                <a:ext cx="5522422" cy="57226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interactively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locally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learnable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SQ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adaptively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SQ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learnable</m:t>
                        </m:r>
                      </m:e>
                    </m:d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non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interactively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locally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learnable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SQ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non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adaptively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SQ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learnable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20B70C-62D0-4A08-B2C0-AFFC1A2BE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1005840"/>
                <a:ext cx="5522422" cy="5722658"/>
              </a:xfrm>
              <a:blipFill>
                <a:blip r:embed="rId3"/>
                <a:stretch>
                  <a:fillRect l="-1435" t="-11076" r="-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DECEA6B-D98E-4619-A44E-C6F91B0A1440}"/>
              </a:ext>
            </a:extLst>
          </p:cNvPr>
          <p:cNvSpPr/>
          <p:nvPr/>
        </p:nvSpPr>
        <p:spPr>
          <a:xfrm>
            <a:off x="6095998" y="1005840"/>
            <a:ext cx="5522422" cy="5722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F90FBE-C1A6-49A5-B259-9F6957174824}"/>
              </a:ext>
            </a:extLst>
          </p:cNvPr>
          <p:cNvSpPr/>
          <p:nvPr/>
        </p:nvSpPr>
        <p:spPr>
          <a:xfrm>
            <a:off x="6420255" y="1177047"/>
            <a:ext cx="5038928" cy="5340485"/>
          </a:xfrm>
          <a:prstGeom prst="ellipse">
            <a:avLst/>
          </a:prstGeom>
          <a:noFill/>
          <a:ln w="0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EB45C6-B608-42B5-B56D-707DC505471A}"/>
              </a:ext>
            </a:extLst>
          </p:cNvPr>
          <p:cNvSpPr/>
          <p:nvPr/>
        </p:nvSpPr>
        <p:spPr>
          <a:xfrm>
            <a:off x="6780179" y="2490280"/>
            <a:ext cx="4319080" cy="4027251"/>
          </a:xfrm>
          <a:prstGeom prst="ellipse">
            <a:avLst/>
          </a:prstGeom>
          <a:noFill/>
          <a:ln w="0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DDF07D-C60C-4395-919B-E92F98D1F7FC}"/>
              </a:ext>
            </a:extLst>
          </p:cNvPr>
          <p:cNvSpPr/>
          <p:nvPr/>
        </p:nvSpPr>
        <p:spPr>
          <a:xfrm>
            <a:off x="7140102" y="3968884"/>
            <a:ext cx="3599234" cy="2548645"/>
          </a:xfrm>
          <a:prstGeom prst="ellipse">
            <a:avLst/>
          </a:prstGeom>
          <a:noFill/>
          <a:ln w="0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38ACC-FFED-42E1-B2A6-2CCAF205A9BD}"/>
              </a:ext>
            </a:extLst>
          </p:cNvPr>
          <p:cNvSpPr txBox="1"/>
          <p:nvPr/>
        </p:nvSpPr>
        <p:spPr>
          <a:xfrm>
            <a:off x="7558392" y="1659281"/>
            <a:ext cx="276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PAC* = PPAC*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49E424-51E1-4ECF-B1AB-60D3DA44D618}"/>
              </a:ext>
            </a:extLst>
          </p:cNvPr>
          <p:cNvSpPr txBox="1"/>
          <p:nvPr/>
        </p:nvSpPr>
        <p:spPr>
          <a:xfrm>
            <a:off x="7554058" y="3137885"/>
            <a:ext cx="276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LI* = SQ*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A7B39-6F80-4524-B346-16E2EA6E8B01}"/>
              </a:ext>
            </a:extLst>
          </p:cNvPr>
          <p:cNvSpPr txBox="1"/>
          <p:nvPr/>
        </p:nvSpPr>
        <p:spPr>
          <a:xfrm>
            <a:off x="7554058" y="4950818"/>
            <a:ext cx="276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LNI* = NASQ*</a:t>
            </a:r>
          </a:p>
        </p:txBody>
      </p:sp>
    </p:spTree>
    <p:extLst>
      <p:ext uri="{BB962C8B-B14F-4D97-AF65-F5344CB8AC3E}">
        <p14:creationId xmlns:p14="http://schemas.microsoft.com/office/powerpoint/2010/main" val="2869333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175BAB-700F-4861-8B20-5A0452E866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Proving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SQ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175BAB-700F-4861-8B20-5A0452E86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08" t="-21951" b="-35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2BD9B-54B4-4F32-B35D-F7103656A8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1005840"/>
                <a:ext cx="11044844" cy="572265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 SQ PAC learner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, i.e.</a:t>
                </a:r>
                <a:br>
                  <a:rPr lang="en-US" i="1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size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as allowed) we have: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be the simulator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</m:sub>
                    </m:sSub>
                  </m:oMath>
                </a14:m>
                <a:r>
                  <a:rPr lang="en-US" dirty="0"/>
                  <a:t> that we defined.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outputs a valid output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</m:sub>
                    </m:sSub>
                  </m:oMath>
                </a14:m>
                <a:r>
                  <a:rPr lang="en-US" dirty="0"/>
                  <a:t> w.p.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returns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invalid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2BD9B-54B4-4F32-B35D-F7103656A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1005840"/>
                <a:ext cx="11044844" cy="5722658"/>
              </a:xfrm>
              <a:blipFill>
                <a:blip r:embed="rId3"/>
                <a:stretch>
                  <a:fillRect l="-717" t="-7029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5BAB-700F-4861-8B20-5A0452E8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Local Algorithm by SQ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2BD9B-54B4-4F32-B35D-F7103656A8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1005840"/>
                <a:ext cx="11044844" cy="572265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be a local algorithm that makes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local-randomizer queries on a certain input.</a:t>
                </a:r>
              </a:p>
              <a:p>
                <a:r>
                  <a:rPr lang="en-US" dirty="0"/>
                  <a:t>We’ll define an SQ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</m:sub>
                    </m:sSub>
                  </m:oMath>
                </a14:m>
                <a:r>
                  <a:rPr lang="en-US" dirty="0"/>
                  <a:t> that simulates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we need to simulate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dirty="0"/>
                  <a:t> w.p.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1" dirty="0"/>
                  <a:t>Brief outline.</a:t>
                </a:r>
                <a:r>
                  <a:rPr lang="en-US" dirty="0"/>
                  <a:t> Sample from a distribution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that’s “close”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</a:t>
                </a:r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2BD9B-54B4-4F32-B35D-F7103656A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1005840"/>
                <a:ext cx="11044844" cy="5722658"/>
              </a:xfrm>
              <a:blipFill>
                <a:blip r:embed="rId2"/>
                <a:stretch>
                  <a:fillRect l="-717" t="-1491" r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6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740F-8233-4AF3-9D7E-88AA0F43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54C58A-39AD-495E-94BB-F008305B61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Learning with noise (SQ*) is </a:t>
                </a:r>
                <a:r>
                  <a:rPr lang="en-US" b="1" dirty="0"/>
                  <a:t>worse</a:t>
                </a:r>
                <a:r>
                  <a:rPr lang="en-US" dirty="0"/>
                  <a:t> than learning with privacy (PPAC*).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Much of the attention that local models received were for the benefits of non-interactive models. Sadly, the article proves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LNI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54C58A-39AD-495E-94BB-F008305B61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1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43E3-658F-4DDE-A19B-777D339E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reminder: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3AD62-732B-472F-B205-F20129AEEA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5823796"/>
                <a:ext cx="11044844" cy="904702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size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bits</a:t>
                </a:r>
              </a:p>
              <a:p>
                <a:r>
                  <a:rPr lang="en-US" b="0" dirty="0"/>
                  <a:t>Denote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3AD62-732B-472F-B205-F20129AEE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5823796"/>
                <a:ext cx="11044844" cy="904702"/>
              </a:xfrm>
              <a:blipFill>
                <a:blip r:embed="rId3"/>
                <a:stretch>
                  <a:fillRect l="-717" t="-12752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EC79554-F2E9-4A08-8382-0BEA2648964E}"/>
              </a:ext>
            </a:extLst>
          </p:cNvPr>
          <p:cNvSpPr/>
          <p:nvPr/>
        </p:nvSpPr>
        <p:spPr>
          <a:xfrm>
            <a:off x="800100" y="1765588"/>
            <a:ext cx="3911600" cy="3911600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D45DC0-0265-4E08-A644-30C580D64DF2}"/>
                  </a:ext>
                </a:extLst>
              </p:cNvPr>
              <p:cNvSpPr txBox="1"/>
              <p:nvPr/>
            </p:nvSpPr>
            <p:spPr>
              <a:xfrm>
                <a:off x="800100" y="1057702"/>
                <a:ext cx="3911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4000" dirty="0"/>
                  <a:t>: inputs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D45DC0-0265-4E08-A644-30C580D64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057702"/>
                <a:ext cx="3911600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34CB799D-31F9-4BE6-BD2C-28B1695F6A9F}"/>
              </a:ext>
            </a:extLst>
          </p:cNvPr>
          <p:cNvSpPr/>
          <p:nvPr/>
        </p:nvSpPr>
        <p:spPr>
          <a:xfrm>
            <a:off x="7404102" y="1765588"/>
            <a:ext cx="3911600" cy="3911600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F34900-D5D9-4378-A80C-EF4194E95152}"/>
                  </a:ext>
                </a:extLst>
              </p:cNvPr>
              <p:cNvSpPr txBox="1"/>
              <p:nvPr/>
            </p:nvSpPr>
            <p:spPr>
              <a:xfrm>
                <a:off x="1033537" y="2774071"/>
                <a:ext cx="34447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𝑔𝑒𝑛𝑑𝑒𝑟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male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F34900-D5D9-4378-A80C-EF4194E95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37" y="2774071"/>
                <a:ext cx="344472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1E2EDD-90DE-46C6-BBD9-3D0F2CF350CB}"/>
                  </a:ext>
                </a:extLst>
              </p:cNvPr>
              <p:cNvSpPr txBox="1"/>
              <p:nvPr/>
            </p:nvSpPr>
            <p:spPr>
              <a:xfrm>
                <a:off x="3649737" y="3540084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1E2EDD-90DE-46C6-BBD9-3D0F2CF35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737" y="3540084"/>
                <a:ext cx="4660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6FDA7B-9746-4F6D-9C2A-3FB65088C91B}"/>
                  </a:ext>
                </a:extLst>
              </p:cNvPr>
              <p:cNvSpPr txBox="1"/>
              <p:nvPr/>
            </p:nvSpPr>
            <p:spPr>
              <a:xfrm>
                <a:off x="1808237" y="4414557"/>
                <a:ext cx="466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6FDA7B-9746-4F6D-9C2A-3FB65088C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237" y="4414557"/>
                <a:ext cx="4660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: h to y3">
            <a:extLst>
              <a:ext uri="{FF2B5EF4-FFF2-40B4-BE49-F238E27FC236}">
                <a16:creationId xmlns:a16="http://schemas.microsoft.com/office/drawing/2014/main" id="{B93383E7-EAEF-4B3A-8402-C2944B1E3D87}"/>
              </a:ext>
            </a:extLst>
          </p:cNvPr>
          <p:cNvCxnSpPr>
            <a:cxnSpLocks/>
            <a:stCxn id="10" idx="3"/>
            <a:endCxn id="30" idx="1"/>
          </p:cNvCxnSpPr>
          <p:nvPr/>
        </p:nvCxnSpPr>
        <p:spPr>
          <a:xfrm flipV="1">
            <a:off x="2274327" y="3575607"/>
            <a:ext cx="7668729" cy="10236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: y without labels">
            <a:extLst>
              <a:ext uri="{FF2B5EF4-FFF2-40B4-BE49-F238E27FC236}">
                <a16:creationId xmlns:a16="http://schemas.microsoft.com/office/drawing/2014/main" id="{E80E7CA9-2D97-4B13-B22C-7289A4810570}"/>
              </a:ext>
            </a:extLst>
          </p:cNvPr>
          <p:cNvGrpSpPr/>
          <p:nvPr/>
        </p:nvGrpSpPr>
        <p:grpSpPr>
          <a:xfrm>
            <a:off x="7404102" y="1057702"/>
            <a:ext cx="3911600" cy="3726187"/>
            <a:chOff x="7404102" y="1203483"/>
            <a:chExt cx="3911600" cy="37261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85EF29B-DDE1-49E5-9561-88C503791637}"/>
                    </a:ext>
                  </a:extLst>
                </p:cNvPr>
                <p:cNvSpPr txBox="1"/>
                <p:nvPr/>
              </p:nvSpPr>
              <p:spPr>
                <a:xfrm>
                  <a:off x="7404102" y="1203483"/>
                  <a:ext cx="39116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a14:m>
                  <a:r>
                    <a:rPr lang="en-US" sz="4000" dirty="0"/>
                    <a:t>: labels</a:t>
                  </a: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85EF29B-DDE1-49E5-9561-88C503791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4102" y="1203483"/>
                  <a:ext cx="3911600" cy="707886"/>
                </a:xfrm>
                <a:prstGeom prst="rect">
                  <a:avLst/>
                </a:prstGeom>
                <a:blipFill>
                  <a:blip r:embed="rId8"/>
                  <a:stretch>
                    <a:fillRect t="-15517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515C602-BDF0-421D-88B8-9594E21979D4}"/>
                    </a:ext>
                  </a:extLst>
                </p:cNvPr>
                <p:cNvSpPr txBox="1"/>
                <p:nvPr/>
              </p:nvSpPr>
              <p:spPr>
                <a:xfrm>
                  <a:off x="8851900" y="2600048"/>
                  <a:ext cx="1016004" cy="58477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515C602-BDF0-421D-88B8-9594E2197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1900" y="2600048"/>
                  <a:ext cx="1016004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56DAE0E-F608-456A-AA68-B42178EB33FF}"/>
                    </a:ext>
                  </a:extLst>
                </p:cNvPr>
                <p:cNvSpPr txBox="1"/>
                <p:nvPr/>
              </p:nvSpPr>
              <p:spPr>
                <a:xfrm>
                  <a:off x="8851900" y="4344895"/>
                  <a:ext cx="1016004" cy="58477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56DAE0E-F608-456A-AA68-B42178EB3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1900" y="4344895"/>
                  <a:ext cx="1016004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05F79B5-8AEA-443E-8AC5-E5A24304D3CD}"/>
                    </a:ext>
                  </a:extLst>
                </p:cNvPr>
                <p:cNvSpPr txBox="1"/>
                <p:nvPr/>
              </p:nvSpPr>
              <p:spPr>
                <a:xfrm>
                  <a:off x="9943056" y="3429000"/>
                  <a:ext cx="1016004" cy="58477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05F79B5-8AEA-443E-8AC5-E5A24304D3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3056" y="3429000"/>
                  <a:ext cx="1016004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F8980F-3FED-4650-B269-385F223F821F}"/>
              </a:ext>
            </a:extLst>
          </p:cNvPr>
          <p:cNvGrpSpPr/>
          <p:nvPr/>
        </p:nvGrpSpPr>
        <p:grpSpPr>
          <a:xfrm>
            <a:off x="2274327" y="1057702"/>
            <a:ext cx="9041375" cy="3726187"/>
            <a:chOff x="2274327" y="1203483"/>
            <a:chExt cx="9041375" cy="3726187"/>
          </a:xfrm>
        </p:grpSpPr>
        <p:grpSp>
          <p:nvGrpSpPr>
            <p:cNvPr id="16" name="Group 15: y with labels">
              <a:extLst>
                <a:ext uri="{FF2B5EF4-FFF2-40B4-BE49-F238E27FC236}">
                  <a16:creationId xmlns:a16="http://schemas.microsoft.com/office/drawing/2014/main" id="{5A8F1239-10CA-4AF2-8AA1-B985DE7C9D87}"/>
                </a:ext>
              </a:extLst>
            </p:cNvPr>
            <p:cNvGrpSpPr/>
            <p:nvPr/>
          </p:nvGrpSpPr>
          <p:grpSpPr>
            <a:xfrm>
              <a:off x="7404102" y="1203483"/>
              <a:ext cx="3911600" cy="3726187"/>
              <a:chOff x="7404102" y="1203483"/>
              <a:chExt cx="3911600" cy="372618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DDBA39C-11EC-4C99-8DB7-B95384060F9B}"/>
                      </a:ext>
                    </a:extLst>
                  </p:cNvPr>
                  <p:cNvSpPr txBox="1"/>
                  <p:nvPr/>
                </p:nvSpPr>
                <p:spPr>
                  <a:xfrm>
                    <a:off x="7404102" y="1203483"/>
                    <a:ext cx="391160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en-US" sz="4000" dirty="0"/>
                      <a:t>: labels</a:t>
                    </a:r>
                  </a:p>
                </p:txBody>
              </p:sp>
            </mc:Choice>
            <mc:Fallback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DDBA39C-11EC-4C99-8DB7-B95384060F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4102" y="1203483"/>
                    <a:ext cx="3911600" cy="70788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15517" r="-3276" b="-362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9D08F13-6FCB-4E6C-A35B-43EE82505215}"/>
                  </a:ext>
                </a:extLst>
              </p:cNvPr>
              <p:cNvCxnSpPr>
                <a:stCxn id="6" idx="2"/>
                <a:endCxn id="6" idx="6"/>
              </p:cNvCxnSpPr>
              <p:nvPr/>
            </p:nvCxnSpPr>
            <p:spPr>
              <a:xfrm>
                <a:off x="7404102" y="3721388"/>
                <a:ext cx="3911600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C1C177-123F-4DAE-8A21-4123CE56429B}"/>
                      </a:ext>
                    </a:extLst>
                  </p:cNvPr>
                  <p:cNvSpPr txBox="1"/>
                  <p:nvPr/>
                </p:nvSpPr>
                <p:spPr>
                  <a:xfrm>
                    <a:off x="8851900" y="2600048"/>
                    <a:ext cx="101600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DC1C177-123F-4DAE-8A21-4123CE5642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1900" y="2600048"/>
                    <a:ext cx="1016004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75FC32CD-F0F8-45AC-90EC-85EEA93C3EFE}"/>
                      </a:ext>
                    </a:extLst>
                  </p:cNvPr>
                  <p:cNvSpPr txBox="1"/>
                  <p:nvPr/>
                </p:nvSpPr>
                <p:spPr>
                  <a:xfrm>
                    <a:off x="8851900" y="4344895"/>
                    <a:ext cx="101600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75FC32CD-F0F8-45AC-90EC-85EEA93C3E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1900" y="4344895"/>
                    <a:ext cx="1016004" cy="58477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9A79B16-D309-4953-8D22-FF7ADF695861}"/>
                </a:ext>
              </a:extLst>
            </p:cNvPr>
            <p:cNvCxnSpPr>
              <a:cxnSpLocks/>
              <a:stCxn id="10" idx="3"/>
              <a:endCxn id="23" idx="1"/>
            </p:cNvCxnSpPr>
            <p:nvPr/>
          </p:nvCxnSpPr>
          <p:spPr>
            <a:xfrm flipV="1">
              <a:off x="2274327" y="4637283"/>
              <a:ext cx="6577573" cy="10772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: h">
            <a:extLst>
              <a:ext uri="{FF2B5EF4-FFF2-40B4-BE49-F238E27FC236}">
                <a16:creationId xmlns:a16="http://schemas.microsoft.com/office/drawing/2014/main" id="{70C9C755-4E30-4A04-A7A2-2D982E92617F}"/>
              </a:ext>
            </a:extLst>
          </p:cNvPr>
          <p:cNvGrpSpPr/>
          <p:nvPr/>
        </p:nvGrpSpPr>
        <p:grpSpPr>
          <a:xfrm>
            <a:off x="4115826" y="1879066"/>
            <a:ext cx="4736074" cy="2612436"/>
            <a:chOff x="4115826" y="1879066"/>
            <a:chExt cx="4736074" cy="261243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6E714B8-8FFF-4FEF-829E-C4606DB8FBED}"/>
                </a:ext>
              </a:extLst>
            </p:cNvPr>
            <p:cNvCxnSpPr>
              <a:cxnSpLocks/>
              <a:stCxn id="8" idx="3"/>
              <a:endCxn id="22" idx="1"/>
            </p:cNvCxnSpPr>
            <p:nvPr/>
          </p:nvCxnSpPr>
          <p:spPr>
            <a:xfrm flipV="1">
              <a:off x="4478263" y="2746655"/>
              <a:ext cx="4373637" cy="21208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607276E-348D-434F-ACA9-1D6CA7A61351}"/>
                </a:ext>
              </a:extLst>
            </p:cNvPr>
            <p:cNvCxnSpPr>
              <a:cxnSpLocks/>
              <a:stCxn id="9" idx="3"/>
              <a:endCxn id="23" idx="1"/>
            </p:cNvCxnSpPr>
            <p:nvPr/>
          </p:nvCxnSpPr>
          <p:spPr>
            <a:xfrm>
              <a:off x="4115826" y="3724750"/>
              <a:ext cx="4736074" cy="76675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A856AD1-0D61-453C-A9CF-7326F1E38DC5}"/>
                    </a:ext>
                  </a:extLst>
                </p:cNvPr>
                <p:cNvSpPr txBox="1"/>
                <p:nvPr/>
              </p:nvSpPr>
              <p:spPr>
                <a:xfrm>
                  <a:off x="5374099" y="1879066"/>
                  <a:ext cx="146918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</m:oMath>
                    </m:oMathPara>
                  </a14:m>
                  <a:endParaRPr lang="en-US" sz="24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A856AD1-0D61-453C-A9CF-7326F1E38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099" y="1879066"/>
                  <a:ext cx="1469184" cy="83099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2714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43E3-658F-4DDE-A19B-777D339E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reminder: sample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3AD62-732B-472F-B205-F20129AEEA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5447308"/>
                <a:ext cx="11044844" cy="1281189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/>
              </a:p>
              <a:p>
                <a:pPr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is an i.i.d. sample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3AD62-732B-472F-B205-F20129AEE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5447308"/>
                <a:ext cx="11044844" cy="1281189"/>
              </a:xfrm>
              <a:blipFill>
                <a:blip r:embed="rId3"/>
                <a:stretch>
                  <a:fillRect l="-717" t="-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BFA25EC-5162-4121-BFE3-4DB2CB37B486}"/>
              </a:ext>
            </a:extLst>
          </p:cNvPr>
          <p:cNvGrpSpPr/>
          <p:nvPr/>
        </p:nvGrpSpPr>
        <p:grpSpPr>
          <a:xfrm>
            <a:off x="3140544" y="885325"/>
            <a:ext cx="5910912" cy="4451034"/>
            <a:chOff x="800100" y="1203483"/>
            <a:chExt cx="5910912" cy="44510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AE103D6-2390-43C0-A0C9-EE8D7F76955D}"/>
                    </a:ext>
                  </a:extLst>
                </p:cNvPr>
                <p:cNvSpPr txBox="1"/>
                <p:nvPr/>
              </p:nvSpPr>
              <p:spPr>
                <a:xfrm>
                  <a:off x="800100" y="1203483"/>
                  <a:ext cx="591091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000" dirty="0"/>
                    <a:t>: database</a:t>
                  </a: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AE103D6-2390-43C0-A0C9-EE8D7F769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" y="1203483"/>
                  <a:ext cx="5910912" cy="707886"/>
                </a:xfrm>
                <a:prstGeom prst="rect">
                  <a:avLst/>
                </a:prstGeom>
                <a:blipFill>
                  <a:blip r:embed="rId4"/>
                  <a:stretch>
                    <a:fillRect t="-15517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A9E98C-8232-4814-98A6-F4AEEBC33B78}"/>
                </a:ext>
              </a:extLst>
            </p:cNvPr>
            <p:cNvGrpSpPr/>
            <p:nvPr/>
          </p:nvGrpSpPr>
          <p:grpSpPr>
            <a:xfrm>
              <a:off x="800100" y="2022317"/>
              <a:ext cx="5910912" cy="3632200"/>
              <a:chOff x="800100" y="2679699"/>
              <a:chExt cx="5910912" cy="363220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0E6AB34-FD2D-4CE2-ADE7-9FE7A1D2AE7B}"/>
                  </a:ext>
                </a:extLst>
              </p:cNvPr>
              <p:cNvSpPr/>
              <p:nvPr/>
            </p:nvSpPr>
            <p:spPr>
              <a:xfrm>
                <a:off x="800100" y="2679700"/>
                <a:ext cx="5910912" cy="3632199"/>
              </a:xfrm>
              <a:prstGeom prst="round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EF3B9C4-DBD6-42ED-BE87-772D261E8D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100" y="3549669"/>
                <a:ext cx="5910912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4AB3D85-98F2-4B05-B634-E24B7BD169CB}"/>
                      </a:ext>
                    </a:extLst>
                  </p:cNvPr>
                  <p:cNvSpPr txBox="1"/>
                  <p:nvPr/>
                </p:nvSpPr>
                <p:spPr>
                  <a:xfrm>
                    <a:off x="800100" y="2679699"/>
                    <a:ext cx="5910912" cy="88566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𝑔𝑒𝑛𝑑𝑒𝑟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male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4AB3D85-98F2-4B05-B634-E24B7BD169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100" y="2679699"/>
                    <a:ext cx="5910912" cy="88566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08876EE-A6F0-460E-885D-3BE2EE9011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100" y="4411280"/>
                <a:ext cx="5910912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317FD49-5B26-4E87-ADC8-787BF8B1AB7E}"/>
                      </a:ext>
                    </a:extLst>
                  </p:cNvPr>
                  <p:cNvSpPr txBox="1"/>
                  <p:nvPr/>
                </p:nvSpPr>
                <p:spPr>
                  <a:xfrm>
                    <a:off x="800100" y="3757545"/>
                    <a:ext cx="59109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317FD49-5B26-4E87-ADC8-787BF8B1AB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100" y="3757545"/>
                    <a:ext cx="591091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94D71D2-3370-46CD-95F7-F0FAB8F95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100" y="5496597"/>
                <a:ext cx="5910912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A4E040F-5F4E-47A5-A915-3CEA476EE6AE}"/>
                      </a:ext>
                    </a:extLst>
                  </p:cNvPr>
                  <p:cNvSpPr txBox="1"/>
                  <p:nvPr/>
                </p:nvSpPr>
                <p:spPr>
                  <a:xfrm>
                    <a:off x="800100" y="4477283"/>
                    <a:ext cx="5910912" cy="101931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A4E040F-5F4E-47A5-A915-3CEA476EE6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100" y="4477283"/>
                    <a:ext cx="5910912" cy="101931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F790E21-ADDE-4AC3-9080-67B8A7E3DEF0}"/>
                      </a:ext>
                    </a:extLst>
                  </p:cNvPr>
                  <p:cNvSpPr txBox="1"/>
                  <p:nvPr/>
                </p:nvSpPr>
                <p:spPr>
                  <a:xfrm>
                    <a:off x="800100" y="5757904"/>
                    <a:ext cx="59109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5F790E21-ADDE-4AC3-9080-67B8A7E3DE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100" y="5757904"/>
                    <a:ext cx="591091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419141-3473-48DF-A939-EABB157B0D92}"/>
              </a:ext>
            </a:extLst>
          </p:cNvPr>
          <p:cNvGrpSpPr/>
          <p:nvPr/>
        </p:nvGrpSpPr>
        <p:grpSpPr>
          <a:xfrm>
            <a:off x="3140544" y="885325"/>
            <a:ext cx="5910912" cy="4451034"/>
            <a:chOff x="800100" y="1203483"/>
            <a:chExt cx="5910912" cy="44510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D436956-FE3F-448E-BC6A-179226CB22E0}"/>
                    </a:ext>
                  </a:extLst>
                </p:cNvPr>
                <p:cNvSpPr txBox="1"/>
                <p:nvPr/>
              </p:nvSpPr>
              <p:spPr>
                <a:xfrm>
                  <a:off x="800100" y="1203483"/>
                  <a:ext cx="591091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000" dirty="0"/>
                    <a:t>: database</a:t>
                  </a: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D436956-FE3F-448E-BC6A-179226CB22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" y="1203483"/>
                  <a:ext cx="5910912" cy="707886"/>
                </a:xfrm>
                <a:prstGeom prst="rect">
                  <a:avLst/>
                </a:prstGeom>
                <a:blipFill>
                  <a:blip r:embed="rId9"/>
                  <a:stretch>
                    <a:fillRect t="-15517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25C095D-8302-48A4-8D3C-7289158D2F80}"/>
                </a:ext>
              </a:extLst>
            </p:cNvPr>
            <p:cNvGrpSpPr/>
            <p:nvPr/>
          </p:nvGrpSpPr>
          <p:grpSpPr>
            <a:xfrm>
              <a:off x="800100" y="2022317"/>
              <a:ext cx="5910912" cy="3632200"/>
              <a:chOff x="800100" y="2679699"/>
              <a:chExt cx="5910912" cy="363220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1CCFE841-CDD7-4B85-8CD5-DB53A82D7C18}"/>
                  </a:ext>
                </a:extLst>
              </p:cNvPr>
              <p:cNvSpPr/>
              <p:nvPr/>
            </p:nvSpPr>
            <p:spPr>
              <a:xfrm>
                <a:off x="800100" y="2679700"/>
                <a:ext cx="5910912" cy="3632199"/>
              </a:xfrm>
              <a:prstGeom prst="round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28A9987-FEF9-46CD-9A9A-4C2DE57866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100" y="3549669"/>
                <a:ext cx="5910912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FD3700F-0C80-45C8-AFF4-46A9E55CFD6F}"/>
                      </a:ext>
                    </a:extLst>
                  </p:cNvPr>
                  <p:cNvSpPr txBox="1"/>
                  <p:nvPr/>
                </p:nvSpPr>
                <p:spPr>
                  <a:xfrm>
                    <a:off x="800100" y="2679699"/>
                    <a:ext cx="5910912" cy="88566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𝑎𝑔𝑒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𝑔𝑒𝑛𝑑𝑒𝑟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male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FD3700F-0C80-45C8-AFF4-46A9E55CFD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100" y="2679699"/>
                    <a:ext cx="5910912" cy="88566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A136F7E-ABDB-4283-BE5A-D4AEF118F5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100" y="4411280"/>
                <a:ext cx="5910912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A09B6C2-CC6F-4ED8-87E0-A80955DD3257}"/>
                      </a:ext>
                    </a:extLst>
                  </p:cNvPr>
                  <p:cNvSpPr txBox="1"/>
                  <p:nvPr/>
                </p:nvSpPr>
                <p:spPr>
                  <a:xfrm>
                    <a:off x="800100" y="3757545"/>
                    <a:ext cx="59109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A09B6C2-CC6F-4ED8-87E0-A80955DD32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100" y="3757545"/>
                    <a:ext cx="5910912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3881A08-D64A-4687-9EC9-6DDE800AD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100" y="5496597"/>
                <a:ext cx="5910912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6A5D67C-BD75-4806-9F68-E85B9CF77160}"/>
                      </a:ext>
                    </a:extLst>
                  </p:cNvPr>
                  <p:cNvSpPr txBox="1"/>
                  <p:nvPr/>
                </p:nvSpPr>
                <p:spPr>
                  <a:xfrm>
                    <a:off x="800100" y="4477283"/>
                    <a:ext cx="5910912" cy="101931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6A5D67C-BD75-4806-9F68-E85B9CF771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100" y="4477283"/>
                    <a:ext cx="5910912" cy="101931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DD1EDDC4-4773-4758-9814-B0178F61C417}"/>
                      </a:ext>
                    </a:extLst>
                  </p:cNvPr>
                  <p:cNvSpPr txBox="1"/>
                  <p:nvPr/>
                </p:nvSpPr>
                <p:spPr>
                  <a:xfrm>
                    <a:off x="800100" y="5757904"/>
                    <a:ext cx="59109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DD1EDDC4-4773-4758-9814-B0178F61C4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100" y="5757904"/>
                    <a:ext cx="5910912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516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A19747-AB81-4932-980E-05A34F9F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reminder: goal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BCE8B035-00D4-4330-9083-0F27DB2B9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578" y="1005840"/>
                <a:ext cx="11044844" cy="5722658"/>
              </a:xfrm>
            </p:spPr>
            <p:txBody>
              <a:bodyPr/>
              <a:lstStyle/>
              <a:p>
                <a:r>
                  <a:rPr lang="en-US" b="1" dirty="0"/>
                  <a:t>Hypothesis class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true error</a:t>
                </a:r>
                <a:r>
                  <a:rPr lang="en-US" dirty="0"/>
                  <a:t> of hypothesis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on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 algn="ctr">
                  <a:buNone/>
                </a:pPr>
                <a:r>
                  <a:rPr lang="en-US" sz="3200" dirty="0"/>
                  <a:t>Goal:</a:t>
                </a:r>
                <a:br>
                  <a:rPr lang="en-US" sz="3200" dirty="0"/>
                </a:br>
                <a:r>
                  <a:rPr lang="en-US" sz="3200" dirty="0"/>
                  <a:t>find algorithm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𝒵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3200" dirty="0"/>
                  <a:t> that minimizes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</m:oMath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1" name="Content Placeholder 20">
                <a:extLst>
                  <a:ext uri="{FF2B5EF4-FFF2-40B4-BE49-F238E27FC236}">
                    <a16:creationId xmlns:a16="http://schemas.microsoft.com/office/drawing/2014/main" id="{BCE8B035-00D4-4330-9083-0F27DB2B9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578" y="1005840"/>
                <a:ext cx="11044844" cy="5722658"/>
              </a:xfrm>
              <a:blipFill>
                <a:blip r:embed="rId3"/>
                <a:stretch>
                  <a:fillRect l="-717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632D-ADC6-4F2D-9526-728F493A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Privacy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32165D-2BDB-477D-AA92-8E64B5E686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is private.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dirty="0"/>
                  <a:t> is public.</a:t>
                </a:r>
              </a:p>
              <a:p>
                <a:endParaRPr lang="en-US" dirty="0"/>
              </a:p>
              <a:p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also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-differentially private: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=1: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32165D-2BDB-477D-AA92-8E64B5E686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5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34CB-8E3F-4667-971D-44FF5070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Private Learning Algorithm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B70C-62D0-4A08-B2C0-AFFC1A2BE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78" y="1005840"/>
            <a:ext cx="5522422" cy="5722658"/>
          </a:xfrm>
        </p:spPr>
        <p:txBody>
          <a:bodyPr/>
          <a:lstStyle/>
          <a:p>
            <a:r>
              <a:rPr lang="en-US" dirty="0"/>
              <a:t>Each class is a certain set of classification problems.</a:t>
            </a:r>
          </a:p>
          <a:p>
            <a:endParaRPr lang="en-US" dirty="0"/>
          </a:p>
          <a:p>
            <a:r>
              <a:rPr lang="en-US" dirty="0"/>
              <a:t>We’ll prove part of this hierarchy.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CEA6B-D98E-4619-A44E-C6F91B0A1440}"/>
              </a:ext>
            </a:extLst>
          </p:cNvPr>
          <p:cNvSpPr/>
          <p:nvPr/>
        </p:nvSpPr>
        <p:spPr>
          <a:xfrm>
            <a:off x="6095998" y="1005840"/>
            <a:ext cx="5522422" cy="5722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F90FBE-C1A6-49A5-B259-9F6957174824}"/>
              </a:ext>
            </a:extLst>
          </p:cNvPr>
          <p:cNvSpPr/>
          <p:nvPr/>
        </p:nvSpPr>
        <p:spPr>
          <a:xfrm>
            <a:off x="6420255" y="1177047"/>
            <a:ext cx="5038928" cy="5340485"/>
          </a:xfrm>
          <a:prstGeom prst="ellipse">
            <a:avLst/>
          </a:prstGeom>
          <a:noFill/>
          <a:ln w="0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EB45C6-B608-42B5-B56D-707DC505471A}"/>
              </a:ext>
            </a:extLst>
          </p:cNvPr>
          <p:cNvSpPr/>
          <p:nvPr/>
        </p:nvSpPr>
        <p:spPr>
          <a:xfrm>
            <a:off x="6780179" y="2490280"/>
            <a:ext cx="4319080" cy="4027251"/>
          </a:xfrm>
          <a:prstGeom prst="ellipse">
            <a:avLst/>
          </a:prstGeom>
          <a:noFill/>
          <a:ln w="0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DDF07D-C60C-4395-919B-E92F98D1F7FC}"/>
              </a:ext>
            </a:extLst>
          </p:cNvPr>
          <p:cNvSpPr/>
          <p:nvPr/>
        </p:nvSpPr>
        <p:spPr>
          <a:xfrm>
            <a:off x="7140102" y="3968884"/>
            <a:ext cx="3599234" cy="2548645"/>
          </a:xfrm>
          <a:prstGeom prst="ellipse">
            <a:avLst/>
          </a:prstGeom>
          <a:noFill/>
          <a:ln w="0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38ACC-FFED-42E1-B2A6-2CCAF205A9BD}"/>
              </a:ext>
            </a:extLst>
          </p:cNvPr>
          <p:cNvSpPr txBox="1"/>
          <p:nvPr/>
        </p:nvSpPr>
        <p:spPr>
          <a:xfrm>
            <a:off x="7558392" y="1659281"/>
            <a:ext cx="276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PAC* = PPAC*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49E424-51E1-4ECF-B1AB-60D3DA44D618}"/>
              </a:ext>
            </a:extLst>
          </p:cNvPr>
          <p:cNvSpPr txBox="1"/>
          <p:nvPr/>
        </p:nvSpPr>
        <p:spPr>
          <a:xfrm>
            <a:off x="7554058" y="3137885"/>
            <a:ext cx="276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LI* = SQ*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A7B39-6F80-4524-B346-16E2EA6E8B01}"/>
              </a:ext>
            </a:extLst>
          </p:cNvPr>
          <p:cNvSpPr txBox="1"/>
          <p:nvPr/>
        </p:nvSpPr>
        <p:spPr>
          <a:xfrm>
            <a:off x="7554058" y="4950818"/>
            <a:ext cx="276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LNI* = NASQ*</a:t>
            </a:r>
          </a:p>
        </p:txBody>
      </p:sp>
    </p:spTree>
    <p:extLst>
      <p:ext uri="{BB962C8B-B14F-4D97-AF65-F5344CB8AC3E}">
        <p14:creationId xmlns:p14="http://schemas.microsoft.com/office/powerpoint/2010/main" val="9349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43E3-658F-4DDE-A19B-777D339E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Reminder: PAC learnable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3AD62-732B-472F-B205-F20129AEEA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mtClean="0"/>
                      <m:t>𝒟</m:t>
                    </m:r>
                  </m:oMath>
                </a14:m>
                <a:r>
                  <a:rPr lang="en-US" dirty="0"/>
                  <a:t> is a set of distributions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PAC learnable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if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achieves arbitrarily small error at arbitrarily high probability, with only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PAC learnable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lvl="1"/>
                <a:r>
                  <a:rPr lang="en-US" dirty="0"/>
                  <a:t>there exists a (possibly random)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(“</a:t>
                </a:r>
                <a:r>
                  <a:rPr lang="en-US" b="1" dirty="0"/>
                  <a:t>PAC learner</a:t>
                </a:r>
                <a:r>
                  <a:rPr lang="en-US" dirty="0"/>
                  <a:t>”)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⋅,⋅,⋅</m:t>
                        </m:r>
                      </m:e>
                    </m:d>
                  </m:oMath>
                </a14:m>
                <a:r>
                  <a:rPr lang="en-US" dirty="0"/>
                  <a:t> s.t.</a:t>
                </a:r>
              </a:p>
              <a:p>
                <a:pPr lvl="2"/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,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and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/>
                  <a:t>:</a:t>
                </a:r>
              </a:p>
              <a:p>
                <a:pPr lvl="3"/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s.t.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where the probability is over choices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randomness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3AD62-732B-472F-B205-F20129AEE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1491" r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43E3-658F-4DDE-A19B-777D339E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Reminder: </a:t>
            </a:r>
            <a:r>
              <a:rPr lang="en-US" dirty="0">
                <a:solidFill>
                  <a:srgbClr val="0070C0"/>
                </a:solidFill>
              </a:rPr>
              <a:t>agnostically</a:t>
            </a:r>
            <a:r>
              <a:rPr lang="en-US" dirty="0"/>
              <a:t> PAC learnable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3AD62-732B-472F-B205-F20129AEEA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PAC learnable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if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achieves </a:t>
                </a:r>
                <a:r>
                  <a:rPr lang="en-US" dirty="0">
                    <a:solidFill>
                      <a:srgbClr val="0070C0"/>
                    </a:solidFill>
                  </a:rPr>
                  <a:t>error that’s arbitrarily close to optimal </a:t>
                </a:r>
                <a:r>
                  <a:rPr lang="en-US" dirty="0"/>
                  <a:t>at arbitrarily high probability, with only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0070C0"/>
                    </a:solidFill>
                    <a:effectLst/>
                  </a:rPr>
                  <a:t>agnostically</a:t>
                </a:r>
                <a:r>
                  <a:rPr lang="en-US" dirty="0"/>
                  <a:t> </a:t>
                </a:r>
                <a:r>
                  <a:rPr lang="en-US" b="1" dirty="0"/>
                  <a:t>PAC learnable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lvl="1"/>
                <a:r>
                  <a:rPr lang="en-US" dirty="0"/>
                  <a:t>there exists a (possibly random) algorithm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(“</a:t>
                </a:r>
                <a:r>
                  <a:rPr lang="en-US" b="1" dirty="0"/>
                  <a:t>PAC learner</a:t>
                </a:r>
                <a:r>
                  <a:rPr lang="en-US" dirty="0"/>
                  <a:t>”)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⋅,⋅,⋅</m:t>
                        </m:r>
                      </m:e>
                    </m:d>
                  </m:oMath>
                </a14:m>
                <a:r>
                  <a:rPr lang="en-US" dirty="0"/>
                  <a:t> s.t.</a:t>
                </a:r>
              </a:p>
              <a:p>
                <a:pPr lvl="2"/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, any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and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3"/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s.t.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where the probability is over choices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randomness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b="1" dirty="0"/>
              </a:p>
              <a:p>
                <a:r>
                  <a:rPr lang="en-US" dirty="0"/>
                  <a:t>If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runs in time polynomial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efficiently PAC learnable</a:t>
                </a:r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33AD62-732B-472F-B205-F20129AEE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r="-442" b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44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15130</TotalTime>
  <Words>2674</Words>
  <Application>Microsoft Office PowerPoint</Application>
  <PresentationFormat>Widescreen</PresentationFormat>
  <Paragraphs>319</Paragraphs>
  <Slides>29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Office Theme</vt:lpstr>
      <vt:lpstr>What Can We Learn Privately?</vt:lpstr>
      <vt:lpstr>ML reminder: basics and notations</vt:lpstr>
      <vt:lpstr>ML reminder: problem</vt:lpstr>
      <vt:lpstr>ML reminder: sample</vt:lpstr>
      <vt:lpstr>ML reminder: goal</vt:lpstr>
      <vt:lpstr>Adding Privacy</vt:lpstr>
      <vt:lpstr>Hierarchy of Private Learning Algorithm Classes</vt:lpstr>
      <vt:lpstr>ML Reminder: PAC learnable</vt:lpstr>
      <vt:lpstr>ML Reminder: agnostically PAC learnable</vt:lpstr>
      <vt:lpstr>PAC* = PPAC*</vt:lpstr>
      <vt:lpstr>Generic Private Agnostic Learner</vt:lpstr>
      <vt:lpstr>ML reminder: errors</vt:lpstr>
      <vt:lpstr>Generic Private Agnostic Learner: Utility Proof 1</vt:lpstr>
      <vt:lpstr>Generic Private Agnostic Learner: Utility Proof 2</vt:lpstr>
      <vt:lpstr>Generic Private Agnostic Learner: Utility Proof 3</vt:lpstr>
      <vt:lpstr>Generic Private Learner vs. Non-private</vt:lpstr>
      <vt:lpstr>The Local Model</vt:lpstr>
      <vt:lpstr>The Statistical Query Model</vt:lpstr>
      <vt:lpstr>Local model vs. SQ model</vt:lpstr>
      <vt:lpstr>Simulate SQ Algorithm by Local Algorithm </vt:lpstr>
      <vt:lpstr>Simulate SQ Oracle by Local Randomizers</vt:lpstr>
      <vt:lpstr>A_g is ε-local with probability 1-β: proof</vt:lpstr>
      <vt:lpstr>Simulate SQ Algorithm by Local Algorithm </vt:lpstr>
      <vt:lpstr>Simulate SQ Algorithm by Local Algorithm </vt:lpstr>
      <vt:lpstr>Local and SQ Learnability</vt:lpstr>
      <vt:lpstr>LI*, SQ*</vt:lpstr>
      <vt:lpstr>Proving SQ^∗⊆LI^∗</vt:lpstr>
      <vt:lpstr>Simulate Local Algorithm by SQ Algorithm</vt:lpstr>
      <vt:lpstr>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Learn Privately?</dc:title>
  <dc:creator>OR</dc:creator>
  <cp:lastModifiedBy>Or Shahaf</cp:lastModifiedBy>
  <cp:revision>355</cp:revision>
  <dcterms:created xsi:type="dcterms:W3CDTF">2019-12-28T18:46:04Z</dcterms:created>
  <dcterms:modified xsi:type="dcterms:W3CDTF">2020-01-08T06:56:30Z</dcterms:modified>
</cp:coreProperties>
</file>