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58" r:id="rId3"/>
    <p:sldId id="277" r:id="rId4"/>
    <p:sldId id="257" r:id="rId5"/>
    <p:sldId id="285" r:id="rId6"/>
    <p:sldId id="263" r:id="rId7"/>
    <p:sldId id="262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8" r:id="rId18"/>
    <p:sldId id="273" r:id="rId19"/>
    <p:sldId id="259" r:id="rId20"/>
    <p:sldId id="274" r:id="rId21"/>
    <p:sldId id="275" r:id="rId22"/>
    <p:sldId id="276" r:id="rId23"/>
    <p:sldId id="280" r:id="rId24"/>
    <p:sldId id="282" r:id="rId25"/>
    <p:sldId id="284" r:id="rId2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817" autoAdjust="0"/>
  </p:normalViewPr>
  <p:slideViewPr>
    <p:cSldViewPr snapToGrid="0">
      <p:cViewPr>
        <p:scale>
          <a:sx n="70" d="100"/>
          <a:sy n="70" d="100"/>
        </p:scale>
        <p:origin x="53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11099-4E27-4A81-B67D-C839309EE25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09CD7-8920-406A-85E6-4AE13818DF3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29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are adaptive queries.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014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4836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|⋅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Explain in details, as found on page 18 of </a:t>
                </a:r>
                <a:r>
                  <a:rPr lang="en-US" dirty="0" err="1"/>
                  <a:t>Vadhan</a:t>
                </a:r>
                <a:r>
                  <a:rPr lang="en-US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Remind the Laplace mechanism and its privacy theorem;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Explain what is beta + union bound over k queries…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Mention that this is bad.</a:t>
                </a:r>
                <a:endParaRPr lang="en-IL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</a:rPr>
                  <a:t>Pr[</a:t>
                </a:r>
                <a:r>
                  <a:rPr lang="en-US" b="0" i="0">
                    <a:latin typeface="Cambria Math" panose="02040503050406030204" pitchFamily="18" charset="0"/>
                  </a:rPr>
                  <a:t>|𝑓(𝑥)−𝑦|_</a:t>
                </a:r>
                <a:r>
                  <a:rPr lang="en-US" i="0">
                    <a:latin typeface="Cambria Math" panose="02040503050406030204" pitchFamily="18" charset="0"/>
                  </a:rPr>
                  <a:t>∞</a:t>
                </a:r>
                <a:r>
                  <a:rPr lang="en-US" b="0" i="0">
                    <a:latin typeface="Cambria Math" panose="02040503050406030204" pitchFamily="18" charset="0"/>
                  </a:rPr>
                  <a:t>≥(log⁡(</a:t>
                </a:r>
                <a:r>
                  <a:rPr lang="en-US" i="0">
                    <a:latin typeface="Cambria Math" panose="02040503050406030204" pitchFamily="18" charset="0"/>
                  </a:rPr>
                  <a:t>1/</a:t>
                </a:r>
                <a:r>
                  <a:rPr lang="en-US" b="0" i="0">
                    <a:latin typeface="Cambria Math" panose="02040503050406030204" pitchFamily="18" charset="0"/>
                  </a:rPr>
                  <a:t>𝛽)</a:t>
                </a:r>
                <a:r>
                  <a:rPr lang="en-US" i="0">
                    <a:latin typeface="Cambria Math" panose="02040503050406030204" pitchFamily="18" charset="0"/>
                  </a:rPr>
                  <a:t>Δ𝑓)/𝜖]≤</a:t>
                </a:r>
                <a:r>
                  <a:rPr lang="en-US" b="0" i="0">
                    <a:latin typeface="Cambria Math" panose="02040503050406030204" pitchFamily="18" charset="0"/>
                  </a:rPr>
                  <a:t>𝛽⇒Pr[|𝑓(𝑥)−𝑦|≥(|𝑄|log⁡〖|𝑄|⋅1/𝑛〗)/𝜖]≤𝛽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Explain in details, as found on page 18 of </a:t>
                </a:r>
                <a:r>
                  <a:rPr lang="en-US" dirty="0" err="1"/>
                  <a:t>Vadhan</a:t>
                </a:r>
                <a:r>
                  <a:rPr lang="en-US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Remind the Laplace mechanism and its privacy theorem;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Explain what is beta + union bound over k queries…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Mention that this is bad.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624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6451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1345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an example on the blackboard.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115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show that the update rounds are not so numerous, and then show the entire mechanism that combines sparse vector and MW.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264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this follows from Jensen.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1176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2433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9CD7-8920-406A-85E6-4AE13818DF30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6525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91F1-F365-4837-8552-FFFAE10AB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F088B-AC64-44F3-92B3-428DEA71F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DB92D-4078-4B3B-BE58-9AD6A7FD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25123-7AAA-4A05-A504-B14E9AD1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E99BA-B0FF-40D1-BF7D-A4E4EBB2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500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0422-FEC3-41B3-A57E-03EBBF94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9B1F0-683C-4AF0-B1F3-E4E209070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C0F6A-0906-4618-9154-E5ED50E2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06011-3D81-400C-955A-24605D38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CA8DE-5EF9-43AA-9A0B-E0FF53D7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6692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C6E93-964D-4233-93FD-49F23550E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F5A1-562D-4EE7-830F-268B1128D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9FDE-5EA0-42E1-928E-4D95247B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5E6B3-D9C8-4445-9830-6ACD19DD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D6D4C-722B-46F1-B7A9-78B0DC7D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685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2275-3CEC-4E45-8207-CA86B6DB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7328-4F53-4151-B227-F2FD28CF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E9F98-14FD-4D06-A70B-EA727353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A7305-8789-4F90-8A7D-1780BCE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2C42B-7A36-419E-A037-C4E64024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35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1E58-E222-4A3C-A061-BEE03CD1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8B869-775E-45AB-B8A1-80510DDE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2859-B615-49A6-8408-DAE8BFE5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3B3F-67CC-484F-837A-F322AAAC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DD23-5E99-4E17-BC7D-368C0BD3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5609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32D8-E62C-4D02-A677-86EFF1F3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591-0483-46D9-83ED-19584EECE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6AAEC-E666-46E6-87DF-4315024EE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5AF54-7AAF-4A76-A3F9-ECC59724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9E01D-6D0D-4F7C-BFA5-7D270192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0CC5E-BFA3-4F8E-8FCF-9BFC7BBF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089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4324-3287-4933-95F9-FD8DC620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F60AC-D140-49D3-A3D5-177612875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E1FB0-7C25-4E99-A2D0-42669D83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1B492-790F-425A-A03F-6CE183473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624EC-4B2D-4FB4-A4E4-4AF6B84DE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04E89-EADB-4675-B075-E8FEEDAB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644B8-BB55-4373-8D5B-1796CC9A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42FA0-AF24-4F37-8DE4-B644D5D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3663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3FFD-8201-442D-B6AD-1C58170D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DABFC-7C3A-45A0-917B-09D50438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77A34-1DD9-459B-85C0-E0103D6E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611D1-7079-46B9-BAFA-4F79B2E2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34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98569-6251-4DC9-8F56-FC35F5C7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757D5-1978-41FA-925E-1D959243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F21F-CEF8-4EBD-8F7A-652CF5C3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713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063-B195-4715-B9C0-03C6E90B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A7A3-2CF8-4543-A682-F9DF02DA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251A4-3AD9-483A-A460-AF9CADBE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299B5-A20F-455E-A10D-7AEAB5BF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055C1-360B-41D2-A5DC-9FD20C79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E162C-9198-4751-AECE-0C34DDAE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6528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4ABA-DEE7-43F2-A38A-2A13E86D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1D113-D556-4DF3-B362-8C98FF338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491FA-956D-4BCD-AC66-E51D6D202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48F93-47A9-4AF3-9CB3-11A11240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1E904-7C3E-472C-A4D7-FDCD2517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D230C-E234-4C54-9ECD-FF3A61C3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6322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E00FB-ECE0-436F-B356-7202F53B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B7A1F-D0AB-4698-B790-B370AC267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2C2F2-146A-44C3-AF9F-1A87ADEE7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88BA-1EAD-41AD-B9E1-33F39AAD9808}" type="datetimeFigureOut">
              <a:rPr lang="en-IL" smtClean="0"/>
              <a:t>29/11/2019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4716E-1651-411C-807D-A09B084A7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58AD3-6E6D-4D91-81CA-27873736F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A475-418B-4110-BA6D-B1267F36627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7293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2EC7-DC38-4EBF-9AA5-183E98795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Online Query Release via Private Multiplicative Weights</a:t>
            </a:r>
            <a:endParaRPr lang="en-IL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7F1E9-5137-47A3-A3B7-E0765DA19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638"/>
            <a:ext cx="9144000" cy="1655762"/>
          </a:xfrm>
        </p:spPr>
        <p:txBody>
          <a:bodyPr/>
          <a:lstStyle/>
          <a:p>
            <a:r>
              <a:rPr lang="en-US" dirty="0" err="1"/>
              <a:t>Omri</a:t>
            </a:r>
            <a:r>
              <a:rPr lang="en-US" dirty="0"/>
              <a:t> Keren</a:t>
            </a:r>
          </a:p>
          <a:p>
            <a:r>
              <a:rPr lang="en-US" dirty="0"/>
              <a:t>Dec 4, 2019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5326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A44F-B07F-4BD1-A891-D066171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updates are needed?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5FF9C-E0EB-403D-BC58-092AD57D5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We will use KL divergence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as a potential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Cl</a:t>
                </a:r>
                <a:r>
                  <a:rPr lang="en-US" dirty="0"/>
                  <a:t>aim 1: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5FF9C-E0EB-403D-BC58-092AD57D5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72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833C-F448-4FE4-B919-C915E091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updates are needed? – Cont.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D667D-5E42-42FF-9D81-BCD19306A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Proof: By the log-sum inequality,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all non-negative numbers, then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(Follows from Jensen’s Inequality for the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b="0" dirty="0"/>
                  <a:t>.)</a:t>
                </a:r>
              </a:p>
              <a:p>
                <a:r>
                  <a:rPr lang="en-US" b="0" dirty="0"/>
                  <a:t>Plugging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dirty="0"/>
                  <a:t>we get </a:t>
                </a:r>
                <a:r>
                  <a:rPr lang="en-US" dirty="0"/>
                  <a:t>that KL divergence is always non-negative (r</a:t>
                </a:r>
                <a:r>
                  <a:rPr lang="en-US" b="0" dirty="0"/>
                  <a:t>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are both probability distributions).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D667D-5E42-42FF-9D81-BCD19306A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01" r="-4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16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A941-632A-4A20-9BD8-3616D3E5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updates are needed? – Cont.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C1C5-7B75-4582-AD6F-4B8414352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den>
                    </m:f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	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e>
                    </m:func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</m:d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b="0" dirty="0"/>
                  <a:t>, this quantity is maximized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 (e.g.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b="0" dirty="0"/>
                  <a:t>), resulting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C1C5-7B75-4582-AD6F-4B8414352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" r="-17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06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164A-386B-4D60-ACF6-D98D7665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updates are needed? – Cont.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6D316-93C3-46A5-BAC8-25C27932D9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 2: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, it holds that: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Proof: on the blackboard.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6D316-93C3-46A5-BAC8-25C27932D9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78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3DAA-4237-4F14-95D3-6BDD8A2B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0D144-6304-4C67-A60D-9C046712C4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By the theorem’s conditions,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0D144-6304-4C67-A60D-9C046712C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04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6E42-E96D-443A-B2AB-CAFF0E4C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41CB4-E24C-46E8-97F2-B36F59EC94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e>
                          </m:groupCh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Finally,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41CB4-E24C-46E8-97F2-B36F59EC94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9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517C-99F8-49B3-B168-0EDCFC8E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mechanism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6F22A3D6-D39C-43AA-B780-A553FAB8E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use </a:t>
                </a:r>
                <a:r>
                  <a:rPr lang="en-US" b="1" i="1" dirty="0" err="1"/>
                  <a:t>NumericSparse</a:t>
                </a:r>
                <a:r>
                  <a:rPr lang="en-US" dirty="0"/>
                  <a:t> in order to ask at each iteration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 is large.</a:t>
                </a:r>
              </a:p>
              <a:p>
                <a:pPr lvl="1"/>
                <a:r>
                  <a:rPr lang="en-US" dirty="0"/>
                  <a:t>Each such query will be asked as two separated queries.</a:t>
                </a:r>
              </a:p>
              <a:p>
                <a:r>
                  <a:rPr lang="en-US" dirty="0"/>
                  <a:t>Recall that </a:t>
                </a:r>
                <a:r>
                  <a:rPr lang="en-US" b="1" i="1" dirty="0" err="1"/>
                  <a:t>NumericSparse</a:t>
                </a:r>
                <a:r>
                  <a:rPr lang="en-US" dirty="0"/>
                  <a:t> returns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or some real value if answer is significantly above the threshold.</a:t>
                </a:r>
              </a:p>
              <a:p>
                <a:r>
                  <a:rPr lang="en-US" dirty="0"/>
                  <a:t>If the returned value is numeric, we return a noisy answer and trigger an update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6F22A3D6-D39C-43AA-B780-A553FAB8E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72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76A31E-040E-44C5-B1DA-6AD68E8E9A8C}"/>
                  </a:ext>
                </a:extLst>
              </p:cNvPr>
              <p:cNvSpPr/>
              <p:nvPr/>
            </p:nvSpPr>
            <p:spPr>
              <a:xfrm>
                <a:off x="822960" y="146304"/>
                <a:ext cx="10140696" cy="7355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OnlineMultiplicativeWeights</m:t>
                    </m:r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𝛿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=0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L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IL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IL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f>
                      <m:f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func>
                          <m:func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L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χ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f>
                      <m:fPr>
                        <m:ctrlPr>
                          <a:rPr lang="en-IL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  <m:d>
                          <m:dPr>
                            <m:ctrlPr>
                              <a:rPr lang="en-IL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L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IL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IL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IL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IL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L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𝑐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Initialize </a:t>
                </a:r>
                <a:r>
                  <a:rPr lang="en-US" b="1" dirty="0" err="1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NumericSparse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with a stream of queries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outputting a stream of answers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←1</m:t>
                    </m:r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</m:d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∀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</m:d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each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</m:t>
                        </m:r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=⊥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then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Else 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then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600200" lvl="3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IL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Else 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600200" lvl="3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IL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p>
                    </m:sSup>
                    <m:r>
                      <a:rPr lang="en-IL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←</m:t>
                    </m:r>
                    <m:r>
                      <a:rPr lang="en-IL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𝑴𝑾</m:t>
                    </m:r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IL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←</m:t>
                    </m:r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</m:t>
                    </m:r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371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I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I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8288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I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L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76A31E-040E-44C5-B1DA-6AD68E8E9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46304"/>
                <a:ext cx="10140696" cy="7355412"/>
              </a:xfrm>
              <a:prstGeom prst="rect">
                <a:avLst/>
              </a:prstGeom>
              <a:blipFill>
                <a:blip r:embed="rId2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40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AB6A-BC2C-4957-9217-FF9D31D6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Analysis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1280B-52AC-4096-843B-AF1330804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the mechanism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private.</a:t>
                </a:r>
              </a:p>
              <a:p>
                <a:r>
                  <a:rPr lang="en-US" dirty="0"/>
                  <a:t>Since the online mechanism accesses the database only through </a:t>
                </a:r>
                <a:r>
                  <a:rPr lang="en-US" b="1" i="1" dirty="0" err="1"/>
                  <a:t>NumericSparse</a:t>
                </a:r>
                <a:r>
                  <a:rPr lang="en-US" dirty="0"/>
                  <a:t>, this follows directly from the privacy analysis of </a:t>
                </a:r>
                <a:r>
                  <a:rPr lang="en-US" b="1" i="1" dirty="0" err="1"/>
                  <a:t>NumericSparse</a:t>
                </a:r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1280B-52AC-4096-843B-AF1330804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699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810384-ADC3-4117-BBF5-AD453E8A188C}"/>
              </a:ext>
            </a:extLst>
          </p:cNvPr>
          <p:cNvSpPr/>
          <p:nvPr/>
        </p:nvSpPr>
        <p:spPr>
          <a:xfrm>
            <a:off x="6181344" y="5065776"/>
            <a:ext cx="3758184" cy="13258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>
                <a:solidFill>
                  <a:sysClr val="windowText" lastClr="000000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9D1ACF-6363-46EC-BB50-6C64AF255C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Accuracy Analysis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  <a:endParaRPr lang="en-I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9D1ACF-6363-46EC-BB50-6C64AF255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B4793-8704-41A2-B2E0-D20E51AAF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for all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mechanism returns an answer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such that: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𝑙𝑜𝑔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𝜒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Alternatively: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𝜒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B4793-8704-41A2-B2E0-D20E51AAF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43" t="-2872" r="-2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73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2815-F85B-4628-AA9A-AA164D67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Settings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C1539-755F-4791-9140-39FC2ECE3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</a:t>
                </a:r>
              </a:p>
              <a:p>
                <a:pPr lvl="1"/>
                <a:r>
                  <a:rPr lang="en-US" dirty="0"/>
                  <a:t>A private database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given as a </a:t>
                </a:r>
                <a:r>
                  <a:rPr lang="en-US" b="1" dirty="0"/>
                  <a:t>histogram</a:t>
                </a:r>
                <a:r>
                  <a:rPr lang="en-US" dirty="0"/>
                  <a:t>, i.e. a distribution over the data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b="0" dirty="0"/>
                  <a:t>;</a:t>
                </a:r>
              </a:p>
              <a:p>
                <a:pPr lvl="1"/>
                <a:r>
                  <a:rPr lang="en-US" b="0" dirty="0"/>
                  <a:t>A series of </a:t>
                </a:r>
                <a:r>
                  <a:rPr lang="en-US" b="1" dirty="0"/>
                  <a:t>linear</a:t>
                </a:r>
                <a:r>
                  <a:rPr lang="en-US" dirty="0"/>
                  <a:t> queries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(may be chosen adaptively)</a:t>
                </a:r>
              </a:p>
              <a:p>
                <a:pPr lvl="2"/>
                <a:r>
                  <a:rPr lang="en-US" dirty="0"/>
                  <a:t>We will represent them as vectors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sup>
                    </m:sSup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Each query has a sensitivity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b="0" dirty="0"/>
                  <a:t>A stream </a:t>
                </a:r>
                <a:r>
                  <a:rPr lang="en-US" dirty="0"/>
                  <a:t>of query answers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C1539-755F-4791-9140-39FC2ECE3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51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3873B5-D4F7-456E-9C05-85298A3453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Accuracy Analysis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– Cont.</a:t>
                </a:r>
                <a:endParaRPr lang="en-I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3873B5-D4F7-456E-9C05-85298A345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E2965-3260-4CDA-828F-9CF91E2DD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We saw that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queries and a maximum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of above-threshold queries, </a:t>
                </a:r>
                <a:r>
                  <a:rPr lang="en-US" b="1" i="1" dirty="0" err="1"/>
                  <a:t>NumericSparse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-accurate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In our case: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E2965-3260-4CDA-828F-9CF91E2DD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71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52E1AC-062E-4AB8-910F-158CB6CF70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Accuracy Analysis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– Cont.</a:t>
                </a:r>
                <a:endParaRPr lang="en-I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52E1AC-062E-4AB8-910F-158CB6CF70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239FA-F453-4DE1-BB41-69EEACA41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Plugging all these and normalizing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give us: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32</m:t>
                                                  </m:r>
                                                  <m:func>
                                                    <m:func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b="0" i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log</m:t>
                                                      </m:r>
                                                    </m:fName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|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𝜒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|</m:t>
                                                      </m:r>
                                                    </m:e>
                                                  </m:func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𝛼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2239FA-F453-4DE1-BB41-69EEACA41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81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D36D87-A121-47AD-BB9A-B5D1203722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Accuracy Analysis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– Cont.</a:t>
                </a:r>
                <a:endParaRPr lang="en-I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D36D87-A121-47AD-BB9A-B5D120372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60F16-94FC-4501-9D9F-0A0BC420CA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1304"/>
                <a:ext cx="10515600" cy="443801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Assume that we are in the high probability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such that an update is triggered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it holds that: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the conditions of the updates theorem are satisfied, and thus, there are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update steps.</a:t>
                </a:r>
              </a:p>
              <a:p>
                <a:r>
                  <a:rPr lang="en-US" dirty="0"/>
                  <a:t>By the accuracy properties of </a:t>
                </a:r>
                <a:r>
                  <a:rPr lang="en-US" b="1" i="1" dirty="0" err="1"/>
                  <a:t>NumericSparse</a:t>
                </a:r>
                <a:r>
                  <a:rPr lang="en-US" b="1" i="1" dirty="0"/>
                  <a:t>,</a:t>
                </a:r>
              </a:p>
              <a:p>
                <a:pPr lvl="1"/>
                <a:r>
                  <a:rPr lang="en-US" dirty="0"/>
                  <a:t>At most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have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such that no update is triggered and we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we have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|=|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Finally, by the second condition of the updates theorem,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such that an update is triggered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/>
                  <a:t>.</a:t>
                </a:r>
                <a:endParaRPr lang="en-US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60F16-94FC-4501-9D9F-0A0BC420CA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1304"/>
                <a:ext cx="10515600" cy="4438015"/>
              </a:xfrm>
              <a:blipFill>
                <a:blip r:embed="rId3"/>
                <a:stretch>
                  <a:fillRect l="-928" t="-2747" r="-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7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76A31E-040E-44C5-B1DA-6AD68E8E9A8C}"/>
                  </a:ext>
                </a:extLst>
              </p:cNvPr>
              <p:cNvSpPr/>
              <p:nvPr/>
            </p:nvSpPr>
            <p:spPr>
              <a:xfrm>
                <a:off x="859536" y="137160"/>
                <a:ext cx="10140696" cy="7494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OnlineMultiplicativeWeights</m:t>
                    </m:r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𝛿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𝛽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L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IL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IL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f>
                      <m:f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func>
                          <m:func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L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χ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f>
                      <m:fPr>
                        <m:ctrlPr>
                          <a:rPr lang="en-IL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2+32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en-IL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L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rad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e>
                            </m:func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Arial" panose="020B0604020202020204" pitchFamily="34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Arial" panose="020B0604020202020204" pitchFamily="34" charset="0"/>
                                              </a:rPr>
                                              <m:t>𝑐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Arial" panose="020B0604020202020204" pitchFamily="34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Initialize </a:t>
                </a:r>
                <a:r>
                  <a:rPr lang="en-US" b="1" dirty="0" err="1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NumericSparse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with a stream of queries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outputting a stream of answers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←1</m:t>
                    </m:r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</m:d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∀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</m:d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each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⋅</m:t>
                        </m:r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=⊥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then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Else 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then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600200" lvl="3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IL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Else </a:t>
                </a:r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600200" lvl="3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IL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p>
                    </m:sSup>
                    <m:r>
                      <a:rPr lang="en-IL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←</m:t>
                    </m:r>
                    <m:r>
                      <a:rPr lang="en-IL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𝑴𝑾</m:t>
                    </m:r>
                    <m:d>
                      <m:dPr>
                        <m:ctrlP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</m:sSup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I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IL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←</m:t>
                    </m:r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I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</m:t>
                    </m:r>
                  </m:oMath>
                </a14:m>
                <a:endParaRPr lang="en-I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371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I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I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8288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L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I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L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76A31E-040E-44C5-B1DA-6AD68E8E9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36" y="137160"/>
                <a:ext cx="10140696" cy="7494039"/>
              </a:xfrm>
              <a:prstGeom prst="rect">
                <a:avLst/>
              </a:prstGeom>
              <a:blipFill>
                <a:blip r:embed="rId2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558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9D1ACF-6363-46EC-BB50-6C64AF255C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Accuracy Analysis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  <a:endParaRPr lang="en-I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9D1ACF-6363-46EC-BB50-6C64AF255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B4793-8704-41A2-B2E0-D20E51AAF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for all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mechanism returns an answer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such that: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2+32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ra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𝜒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B4793-8704-41A2-B2E0-D20E51AAF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43" t="-2089" r="-2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35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3873B5-D4F7-456E-9C05-85298A3453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Accuracy Analysis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– Cont.</a:t>
                </a:r>
                <a:endParaRPr lang="en-I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3873B5-D4F7-456E-9C05-85298A345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E2965-3260-4CDA-828F-9CF91E2DD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We saw that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queries and a maximum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of above-threshold queries, </a:t>
                </a:r>
                <a:r>
                  <a:rPr lang="en-US" b="1" i="1" dirty="0" err="1"/>
                  <a:t>NumericSparse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-accurate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d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e>
                        </m:ra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Plugging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b="0" dirty="0"/>
                  <a:t> gives the desired bound.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E2965-3260-4CDA-828F-9CF91E2DD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5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5ACE-B4EB-4DB8-8BE2-750A4D5E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5C317-DA54-4417-8F92-6C6AFB993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Say we have a database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 </m:t>
                    </m:r>
                  </m:oMath>
                </a14:m>
                <a:r>
                  <a:rPr lang="en-US" dirty="0"/>
                  <a:t>people, each belonging to (exactly) one category from the set {A, B, C}.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914400" lvl="2" indent="0" algn="r">
                  <a:buNone/>
                </a:pP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914400" lvl="2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L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914400" lvl="2" indent="0" algn="r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linear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we could ask: “What are 0.4 of category A and 0.5 of category C?”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Can be represented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5C317-DA54-4417-8F92-6C6AFB993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7A24C8-1491-4E48-8317-EBCD73109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94177"/>
              </p:ext>
            </p:extLst>
          </p:nvPr>
        </p:nvGraphicFramePr>
        <p:xfrm>
          <a:off x="1244600" y="3071654"/>
          <a:ext cx="2016759" cy="1393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53">
                  <a:extLst>
                    <a:ext uri="{9D8B030D-6E8A-4147-A177-3AD203B41FA5}">
                      <a16:colId xmlns:a16="http://schemas.microsoft.com/office/drawing/2014/main" val="353151774"/>
                    </a:ext>
                  </a:extLst>
                </a:gridCol>
                <a:gridCol w="672253">
                  <a:extLst>
                    <a:ext uri="{9D8B030D-6E8A-4147-A177-3AD203B41FA5}">
                      <a16:colId xmlns:a16="http://schemas.microsoft.com/office/drawing/2014/main" val="4272369025"/>
                    </a:ext>
                  </a:extLst>
                </a:gridCol>
                <a:gridCol w="672253">
                  <a:extLst>
                    <a:ext uri="{9D8B030D-6E8A-4147-A177-3AD203B41FA5}">
                      <a16:colId xmlns:a16="http://schemas.microsoft.com/office/drawing/2014/main" val="3990056463"/>
                    </a:ext>
                  </a:extLst>
                </a:gridCol>
              </a:tblGrid>
              <a:tr h="6920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87120"/>
                  </a:ext>
                </a:extLst>
              </a:tr>
              <a:tr h="7016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45444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6E0A2BE2-EF8B-49BF-A8F8-63BFF5898C11}"/>
              </a:ext>
            </a:extLst>
          </p:cNvPr>
          <p:cNvSpPr/>
          <p:nvPr/>
        </p:nvSpPr>
        <p:spPr>
          <a:xfrm>
            <a:off x="3667759" y="3595767"/>
            <a:ext cx="1087120" cy="447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317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A0B0-79C3-46EC-9BF9-B13B41E9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Composition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B5A4-CFDB-4969-8D69-5BF9F38C1D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733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By the simple composition theorem, privacy cost increases proportionally to the number of queries answered.</a:t>
                </a:r>
              </a:p>
              <a:p>
                <a:pPr lvl="1"/>
                <a:r>
                  <a:rPr lang="en-GB" dirty="0"/>
                  <a:t>Say we have a set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of counting queries and we wish to obtain a final privacy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then each query should be guaranteed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-privacy.</a:t>
                </a:r>
              </a:p>
              <a:p>
                <a:pPr lvl="1"/>
                <a:r>
                  <a:rPr lang="en-GB" dirty="0"/>
                  <a:t>So the Laplace noise added per query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lvl="1"/>
                <a:r>
                  <a:rPr lang="en-GB" dirty="0"/>
                  <a:t>To bound the maximum noise added to any of the queries, we use the union bound: By 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we get </a:t>
                </a:r>
                <a:r>
                  <a:rPr lang="en-US" dirty="0"/>
                  <a:t>that the maximal noise is bounded by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B5A4-CFDB-4969-8D69-5BF9F38C1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733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0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E770-6A12-4AC8-9F9E-3A3E11CE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Composition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0EA54-3424-4B84-A100-2F1153FDF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According to the theorem, if a mechanism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composed of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that are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private, then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</m:e>
                            </m:ra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-differentially private.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So if we want a target privacy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each of the queries should be guaranteed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e>
                        </m:rad>
                      </m:den>
                    </m:f>
                  </m:oMath>
                </a14:m>
                <a:r>
                  <a:rPr lang="en-US" dirty="0"/>
                  <a:t> privacy parameter.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The Laplace noise added per query has scale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The maximal noise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0EA54-3424-4B84-A100-2F1153FDF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5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27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7D4A-FD3A-44C4-8A94-F33CCC2A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Sparse Vector Technique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58F3B-EACE-4750-865E-2E6EBB10C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6227"/>
                <a:ext cx="10244667" cy="41603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Useful when only a small portion of the queries result in an answer larger than a certain threshold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Given a stream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queries, </a:t>
                </a:r>
                <a:r>
                  <a:rPr lang="en-US" b="1" i="1" dirty="0" err="1"/>
                  <a:t>NumericSparse</a:t>
                </a:r>
                <a:r>
                  <a:rPr lang="en-US" dirty="0"/>
                  <a:t> outputs a stream of answers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mechanism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b="1" dirty="0"/>
                  <a:t>-accurate </a:t>
                </a:r>
                <a:r>
                  <a:rPr lang="en-US" dirty="0"/>
                  <a:t>(with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if: </a:t>
                </a:r>
              </a:p>
              <a:p>
                <a:pPr marL="0" indent="0">
                  <a:buNone/>
                </a:pPr>
                <a:r>
                  <a:rPr lang="en-US" dirty="0"/>
                  <a:t>	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And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58F3B-EACE-4750-865E-2E6EBB10C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6227"/>
                <a:ext cx="10244667" cy="4160308"/>
              </a:xfrm>
              <a:blipFill>
                <a:blip r:embed="rId3"/>
                <a:stretch>
                  <a:fillRect l="-1071" t="-2493" r="-298" b="-24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20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5BD0-B560-47AB-AC6A-B9C39AA4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Mechanism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9192D-8A11-4DD7-82B0-CDF2C6142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9225"/>
                <a:ext cx="10515600" cy="4351338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general idea: </a:t>
                </a:r>
              </a:p>
              <a:p>
                <a:pPr lvl="1"/>
                <a:r>
                  <a:rPr lang="en-US" dirty="0"/>
                  <a:t>An iterative algorithm which applies the multiplicative weights method to the sparse vector technique.</a:t>
                </a:r>
              </a:p>
              <a:p>
                <a:pPr lvl="1"/>
                <a:r>
                  <a:rPr lang="en-US" dirty="0"/>
                  <a:t>We will hold at all times a </a:t>
                </a:r>
                <a:r>
                  <a:rPr lang="en-US" b="1" dirty="0"/>
                  <a:t>public</a:t>
                </a:r>
                <a:r>
                  <a:rPr lang="en-US" dirty="0"/>
                  <a:t> approximation of the real database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At each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If the true answer to a query differs substantially from the answer on the current approximation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, we will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“move” closer towards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Otherwise, we will return the answer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9192D-8A11-4DD7-82B0-CDF2C6142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9225"/>
                <a:ext cx="10515600" cy="4351338"/>
              </a:xfrm>
              <a:blipFill>
                <a:blip r:embed="rId3"/>
                <a:stretch>
                  <a:fillRect l="-1043" r="-6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08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B506-014E-4556-A713-5ED84D06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Multiplicative Weights (MW) Update Rule</a:t>
            </a:r>
            <a:endParaRPr lang="en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592BD5-C443-4A3A-8A96-D17EE7786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7025" y="1483523"/>
            <a:ext cx="64579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1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2356-CAC7-434C-8A07-0DD9C594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updates are needed?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490B1-6D56-43A9-8BEC-85840347B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315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class of linear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 database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(given as a histogram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en-US" dirty="0"/>
                  <a:t>), we 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Theorem: </a:t>
                </a:r>
                <a:r>
                  <a:rPr lang="en-US" b="0" dirty="0"/>
                  <a:t>Consider a </a:t>
                </a:r>
                <a:r>
                  <a:rPr lang="en-US" b="1" dirty="0"/>
                  <a:t>maximal</a:t>
                </a:r>
                <a:r>
                  <a:rPr lang="en-US" dirty="0"/>
                  <a:t> length sequence of databases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such that the following conditions hold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490B1-6D56-43A9-8BEC-85840347B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3158"/>
                <a:ext cx="10515600" cy="4351338"/>
              </a:xfrm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71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1693</Words>
  <Application>Microsoft Office PowerPoint</Application>
  <PresentationFormat>Widescreen</PresentationFormat>
  <Paragraphs>212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Online Query Release via Private Multiplicative Weights</vt:lpstr>
      <vt:lpstr>The Settings</vt:lpstr>
      <vt:lpstr>Example</vt:lpstr>
      <vt:lpstr>Reminder: Composition</vt:lpstr>
      <vt:lpstr>Advanced Composition</vt:lpstr>
      <vt:lpstr>Reminder: Sparse Vector Technique</vt:lpstr>
      <vt:lpstr>The Mechanism</vt:lpstr>
      <vt:lpstr>The Multiplicative Weights (MW) Update Rule</vt:lpstr>
      <vt:lpstr>How many updates are needed?</vt:lpstr>
      <vt:lpstr>How many updates are needed?</vt:lpstr>
      <vt:lpstr>How many updates are needed? – Cont.</vt:lpstr>
      <vt:lpstr>How many updates are needed? – Cont.</vt:lpstr>
      <vt:lpstr>How many updates are needed? – Cont.</vt:lpstr>
      <vt:lpstr>PowerPoint Presentation</vt:lpstr>
      <vt:lpstr>PowerPoint Presentation</vt:lpstr>
      <vt:lpstr>The mechanism</vt:lpstr>
      <vt:lpstr>PowerPoint Presentation</vt:lpstr>
      <vt:lpstr>Privacy Analysis</vt:lpstr>
      <vt:lpstr>Accuracy Analysis (δ=0)</vt:lpstr>
      <vt:lpstr>Accuracy Analysis (δ=0) – Cont.</vt:lpstr>
      <vt:lpstr>Accuracy Analysis (δ=0) – Cont.</vt:lpstr>
      <vt:lpstr>Accuracy Analysis (δ=0) – Cont.</vt:lpstr>
      <vt:lpstr>PowerPoint Presentation</vt:lpstr>
      <vt:lpstr>Accuracy Analysis (δ&gt;0)</vt:lpstr>
      <vt:lpstr>Accuracy Analysis (δ&gt;0) –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Query Release via Private Multiplicative Weights</dc:title>
  <dc:creator>keren</dc:creator>
  <cp:lastModifiedBy>keren</cp:lastModifiedBy>
  <cp:revision>81</cp:revision>
  <dcterms:created xsi:type="dcterms:W3CDTF">2019-12-03T16:48:11Z</dcterms:created>
  <dcterms:modified xsi:type="dcterms:W3CDTF">2019-12-07T16:02:37Z</dcterms:modified>
</cp:coreProperties>
</file>