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7"/>
  </p:notesMasterIdLst>
  <p:sldIdLst>
    <p:sldId id="256" r:id="rId2"/>
    <p:sldId id="257" r:id="rId3"/>
    <p:sldId id="296" r:id="rId4"/>
    <p:sldId id="308" r:id="rId5"/>
    <p:sldId id="270" r:id="rId6"/>
    <p:sldId id="260" r:id="rId7"/>
    <p:sldId id="271" r:id="rId8"/>
    <p:sldId id="262" r:id="rId9"/>
    <p:sldId id="263" r:id="rId10"/>
    <p:sldId id="264" r:id="rId11"/>
    <p:sldId id="297" r:id="rId12"/>
    <p:sldId id="265" r:id="rId13"/>
    <p:sldId id="283" r:id="rId14"/>
    <p:sldId id="267" r:id="rId15"/>
    <p:sldId id="284" r:id="rId16"/>
    <p:sldId id="268" r:id="rId17"/>
    <p:sldId id="266" r:id="rId18"/>
    <p:sldId id="273" r:id="rId19"/>
    <p:sldId id="274" r:id="rId20"/>
    <p:sldId id="272" r:id="rId21"/>
    <p:sldId id="275" r:id="rId22"/>
    <p:sldId id="278" r:id="rId23"/>
    <p:sldId id="277" r:id="rId24"/>
    <p:sldId id="280" r:id="rId25"/>
    <p:sldId id="281" r:id="rId26"/>
    <p:sldId id="282" r:id="rId27"/>
    <p:sldId id="279" r:id="rId28"/>
    <p:sldId id="285" r:id="rId29"/>
    <p:sldId id="287" r:id="rId30"/>
    <p:sldId id="292" r:id="rId31"/>
    <p:sldId id="288" r:id="rId32"/>
    <p:sldId id="291" r:id="rId33"/>
    <p:sldId id="290" r:id="rId34"/>
    <p:sldId id="293" r:id="rId35"/>
    <p:sldId id="289" r:id="rId36"/>
    <p:sldId id="286" r:id="rId37"/>
    <p:sldId id="295" r:id="rId38"/>
    <p:sldId id="294" r:id="rId39"/>
    <p:sldId id="298" r:id="rId40"/>
    <p:sldId id="304" r:id="rId41"/>
    <p:sldId id="305" r:id="rId42"/>
    <p:sldId id="300" r:id="rId43"/>
    <p:sldId id="306" r:id="rId44"/>
    <p:sldId id="309" r:id="rId45"/>
    <p:sldId id="307" r:id="rId46"/>
  </p:sldIdLst>
  <p:sldSz cx="9144000" cy="6858000" type="screen4x3"/>
  <p:notesSz cx="6789738" cy="9929813"/>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4368" autoAdjust="0"/>
  </p:normalViewPr>
  <p:slideViewPr>
    <p:cSldViewPr>
      <p:cViewPr varScale="1">
        <p:scale>
          <a:sx n="91" d="100"/>
          <a:sy n="91" d="100"/>
        </p:scale>
        <p:origin x="-57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47518" y="0"/>
            <a:ext cx="2942220" cy="496491"/>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72" y="0"/>
            <a:ext cx="2942220" cy="496491"/>
          </a:xfrm>
          <a:prstGeom prst="rect">
            <a:avLst/>
          </a:prstGeom>
        </p:spPr>
        <p:txBody>
          <a:bodyPr vert="horz" lIns="91440" tIns="45720" rIns="91440" bIns="45720" rtlCol="1"/>
          <a:lstStyle>
            <a:lvl1pPr algn="l">
              <a:defRPr sz="1200"/>
            </a:lvl1pPr>
          </a:lstStyle>
          <a:p>
            <a:fld id="{C249A78C-1922-43BE-BF0C-652C33D186EB}" type="datetimeFigureOut">
              <a:rPr lang="he-IL" smtClean="0"/>
              <a:t>ז'/טבת/תשע"ז</a:t>
            </a:fld>
            <a:endParaRPr lang="he-IL"/>
          </a:p>
        </p:txBody>
      </p:sp>
      <p:sp>
        <p:nvSpPr>
          <p:cNvPr id="4" name="מציין מיקום של תמונת שקופית 3"/>
          <p:cNvSpPr>
            <a:spLocks noGrp="1" noRot="1" noChangeAspect="1"/>
          </p:cNvSpPr>
          <p:nvPr>
            <p:ph type="sldImg" idx="2"/>
          </p:nvPr>
        </p:nvSpPr>
        <p:spPr>
          <a:xfrm>
            <a:off x="912813" y="744538"/>
            <a:ext cx="4964112" cy="3724275"/>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8974" y="4716661"/>
            <a:ext cx="5431790" cy="4468416"/>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47518" y="9431599"/>
            <a:ext cx="2942220" cy="496491"/>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72" y="9431599"/>
            <a:ext cx="2942220" cy="496491"/>
          </a:xfrm>
          <a:prstGeom prst="rect">
            <a:avLst/>
          </a:prstGeom>
        </p:spPr>
        <p:txBody>
          <a:bodyPr vert="horz" lIns="91440" tIns="45720" rIns="91440" bIns="45720" rtlCol="1" anchor="b"/>
          <a:lstStyle>
            <a:lvl1pPr algn="l">
              <a:defRPr sz="1200"/>
            </a:lvl1pPr>
          </a:lstStyle>
          <a:p>
            <a:fld id="{9FC3ACA1-F173-4155-9A30-B4CDBA5B0AE9}" type="slidenum">
              <a:rPr lang="he-IL" smtClean="0"/>
              <a:t>‹#›</a:t>
            </a:fld>
            <a:endParaRPr lang="he-IL"/>
          </a:p>
        </p:txBody>
      </p:sp>
    </p:spTree>
    <p:extLst>
      <p:ext uri="{BB962C8B-B14F-4D97-AF65-F5344CB8AC3E}">
        <p14:creationId xmlns:p14="http://schemas.microsoft.com/office/powerpoint/2010/main" val="22419297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lgn="l" rtl="0">
                  <a:buNone/>
                </a:pPr>
                <a:r>
                  <a:rPr lang="en-US" sz="1200" u="sng" dirty="0" smtClean="0"/>
                  <a:t>Claim:</a:t>
                </a:r>
                <a:r>
                  <a:rPr lang="en-US" sz="1200" dirty="0"/>
                  <a:t> </a:t>
                </a:r>
                <a:r>
                  <a:rPr lang="en-US" sz="1200" dirty="0" smtClean="0"/>
                  <a:t>if </a:t>
                </a:r>
                <a14:m>
                  <m:oMath xmlns:m="http://schemas.openxmlformats.org/officeDocument/2006/math">
                    <m:r>
                      <a:rPr lang="en-US" sz="1200" i="1">
                        <a:latin typeface="Cambria Math"/>
                      </a:rPr>
                      <m:t>𝜏</m:t>
                    </m:r>
                    <m:r>
                      <a:rPr lang="en-US" sz="1200" i="1">
                        <a:latin typeface="Cambria Math"/>
                      </a:rPr>
                      <m:t>=</m:t>
                    </m:r>
                    <m:sSup>
                      <m:sSupPr>
                        <m:ctrlPr>
                          <a:rPr lang="en-US" sz="1200" b="0" i="1" smtClean="0">
                            <a:latin typeface="Cambria Math"/>
                          </a:rPr>
                        </m:ctrlPr>
                      </m:sSupPr>
                      <m:e>
                        <m:r>
                          <a:rPr lang="en-US" sz="1200" i="1">
                            <a:latin typeface="Cambria Math"/>
                          </a:rPr>
                          <m:t>𝑡</m:t>
                        </m:r>
                      </m:e>
                      <m:sup>
                        <m:r>
                          <a:rPr lang="en-US" sz="1200" b="0" i="1" smtClean="0">
                            <a:latin typeface="Cambria Math" panose="02040503050406030204" pitchFamily="18" charset="0"/>
                          </a:rPr>
                          <m:t>∗</m:t>
                        </m:r>
                      </m:sup>
                    </m:sSup>
                  </m:oMath>
                </a14:m>
                <a:r>
                  <a:rPr lang="en-US" sz="1200" dirty="0" smtClean="0"/>
                  <a:t>, </a:t>
                </a:r>
                <a14:m>
                  <m:oMath xmlns:m="http://schemas.openxmlformats.org/officeDocument/2006/math">
                    <m:d>
                      <m:dPr>
                        <m:begChr m:val="{"/>
                        <m:endChr m:val="}"/>
                        <m:ctrlPr>
                          <a:rPr lang="en-US" sz="1200" i="1" dirty="0">
                            <a:latin typeface="Cambria Math"/>
                          </a:rPr>
                        </m:ctrlPr>
                      </m:dPr>
                      <m:e>
                        <m:sSub>
                          <m:sSubPr>
                            <m:ctrlPr>
                              <a:rPr lang="en-US" sz="1200" i="1" dirty="0">
                                <a:latin typeface="Cambria Math"/>
                              </a:rPr>
                            </m:ctrlPr>
                          </m:sSubPr>
                          <m:e>
                            <m:r>
                              <a:rPr lang="en-US" sz="1200" i="1" dirty="0">
                                <a:latin typeface="Cambria Math"/>
                              </a:rPr>
                              <m:t>𝑋</m:t>
                            </m:r>
                          </m:e>
                          <m:sub>
                            <m:r>
                              <a:rPr lang="en-US" sz="1200" i="1" dirty="0">
                                <a:latin typeface="Cambria Math"/>
                              </a:rPr>
                              <m:t>0</m:t>
                            </m:r>
                          </m:sub>
                        </m:sSub>
                        <m:r>
                          <a:rPr lang="en-US" sz="1200" i="1" dirty="0">
                            <a:latin typeface="Cambria Math"/>
                          </a:rPr>
                          <m:t>,…,</m:t>
                        </m:r>
                        <m:sSub>
                          <m:sSubPr>
                            <m:ctrlPr>
                              <a:rPr lang="en-US" sz="1200" i="1" dirty="0">
                                <a:latin typeface="Cambria Math"/>
                              </a:rPr>
                            </m:ctrlPr>
                          </m:sSubPr>
                          <m:e>
                            <m:r>
                              <a:rPr lang="en-US" sz="1200" i="1" dirty="0">
                                <a:latin typeface="Cambria Math"/>
                              </a:rPr>
                              <m:t>𝑋</m:t>
                            </m:r>
                          </m:e>
                          <m:sub>
                            <m:sSup>
                              <m:sSupPr>
                                <m:ctrlPr>
                                  <a:rPr lang="en-US" sz="1200" i="1">
                                    <a:latin typeface="Cambria Math"/>
                                  </a:rPr>
                                </m:ctrlPr>
                              </m:sSupPr>
                              <m:e>
                                <m:r>
                                  <a:rPr lang="en-US" sz="1200" i="1">
                                    <a:latin typeface="Cambria Math"/>
                                  </a:rPr>
                                  <m:t>𝑡</m:t>
                                </m:r>
                              </m:e>
                              <m:sup>
                                <m:r>
                                  <a:rPr lang="en-US" sz="1200" i="1">
                                    <a:latin typeface="Cambria Math" panose="02040503050406030204" pitchFamily="18" charset="0"/>
                                  </a:rPr>
                                  <m:t>∗</m:t>
                                </m:r>
                              </m:sup>
                            </m:sSup>
                          </m:sub>
                        </m:sSub>
                        <m:r>
                          <a:rPr lang="en-US" sz="1200" i="1">
                            <a:latin typeface="Cambria Math"/>
                          </a:rPr>
                          <m:t>∊</m:t>
                        </m:r>
                        <m:sSub>
                          <m:sSubPr>
                            <m:ctrlPr>
                              <a:rPr lang="en-US" sz="1200" i="1">
                                <a:latin typeface="Cambria Math"/>
                              </a:rPr>
                            </m:ctrlPr>
                          </m:sSubPr>
                          <m:e>
                            <m:r>
                              <a:rPr lang="en-US" sz="1200" i="1">
                                <a:latin typeface="Cambria Math"/>
                              </a:rPr>
                              <m:t>𝐵</m:t>
                            </m:r>
                          </m:e>
                          <m:sub>
                            <m:sSup>
                              <m:sSupPr>
                                <m:ctrlPr>
                                  <a:rPr lang="en-US" sz="1200" b="0" i="1" smtClean="0">
                                    <a:latin typeface="Cambria Math"/>
                                  </a:rPr>
                                </m:ctrlPr>
                              </m:sSupPr>
                              <m:e>
                                <m:r>
                                  <a:rPr lang="en-US" sz="1200" i="1">
                                    <a:latin typeface="Cambria Math"/>
                                  </a:rPr>
                                  <m:t>𝑡</m:t>
                                </m:r>
                              </m:e>
                              <m:sup>
                                <m:r>
                                  <a:rPr lang="en-US" sz="1200" b="0" i="1" smtClean="0">
                                    <a:latin typeface="Cambria Math" panose="02040503050406030204" pitchFamily="18" charset="0"/>
                                  </a:rPr>
                                  <m:t>∗</m:t>
                                </m:r>
                              </m:sup>
                            </m:sSup>
                          </m:sub>
                        </m:sSub>
                      </m:e>
                    </m:d>
                  </m:oMath>
                </a14:m>
                <a:r>
                  <a:rPr lang="en-US" sz="1200" dirty="0" smtClean="0"/>
                  <a:t>, so </a:t>
                </a:r>
                <a14:m>
                  <m:oMath xmlns:m="http://schemas.openxmlformats.org/officeDocument/2006/math">
                    <m:r>
                      <a:rPr lang="en-US" sz="1200" i="1">
                        <a:latin typeface="Cambria Math" panose="02040503050406030204" pitchFamily="18" charset="0"/>
                      </a:rPr>
                      <m:t>∀</m:t>
                    </m:r>
                    <m:r>
                      <a:rPr lang="en-US" sz="1200" i="1">
                        <a:latin typeface="Cambria Math" panose="02040503050406030204" pitchFamily="18" charset="0"/>
                      </a:rPr>
                      <m:t>𝑡</m:t>
                    </m:r>
                    <m:r>
                      <a:rPr lang="en-US" sz="1200" b="0" i="1" smtClean="0">
                        <a:latin typeface="Cambria Math"/>
                      </a:rPr>
                      <m:t>&lt;</m:t>
                    </m:r>
                    <m:sSup>
                      <m:sSupPr>
                        <m:ctrlPr>
                          <a:rPr lang="en-US" sz="1200" i="1">
                            <a:latin typeface="Cambria Math"/>
                          </a:rPr>
                        </m:ctrlPr>
                      </m:sSupPr>
                      <m:e>
                        <m:r>
                          <a:rPr lang="en-US" sz="1200" i="1">
                            <a:latin typeface="Cambria Math"/>
                          </a:rPr>
                          <m:t>𝑡</m:t>
                        </m:r>
                      </m:e>
                      <m:sup>
                        <m:r>
                          <a:rPr lang="en-US" sz="1200" i="1">
                            <a:latin typeface="Cambria Math" panose="02040503050406030204" pitchFamily="18" charset="0"/>
                          </a:rPr>
                          <m:t>∗</m:t>
                        </m:r>
                      </m:sup>
                    </m:sSup>
                  </m:oMath>
                </a14:m>
                <a:endParaRPr lang="en-US" sz="1200" dirty="0" smtClean="0"/>
              </a:p>
              <a:p>
                <a:pPr marL="0" indent="0" algn="l" rtl="0">
                  <a:buNone/>
                </a:pPr>
                <a14:m>
                  <m:oMath xmlns:m="http://schemas.openxmlformats.org/officeDocument/2006/math">
                    <m:r>
                      <a:rPr lang="en-US" sz="1200" i="1">
                        <a:latin typeface="Cambria Math"/>
                      </a:rPr>
                      <m:t>𝑡</m:t>
                    </m:r>
                    <m:r>
                      <a:rPr lang="en-US" sz="1200" i="1">
                        <a:latin typeface="Cambria Math"/>
                      </a:rPr>
                      <m:t> </m:t>
                    </m:r>
                  </m:oMath>
                </a14:m>
                <a:r>
                  <a:rPr lang="en-US" sz="1200" dirty="0" smtClean="0"/>
                  <a:t>is </a:t>
                </a:r>
                <a:r>
                  <a:rPr lang="en-US" sz="1200" dirty="0"/>
                  <a:t>not </a:t>
                </a:r>
                <a:r>
                  <a:rPr lang="en-US" sz="1200" dirty="0" smtClean="0"/>
                  <a:t>a stopping time</a:t>
                </a:r>
                <a14:m>
                  <m:oMath xmlns:m="http://schemas.openxmlformats.org/officeDocument/2006/math">
                    <m:r>
                      <a:rPr lang="en-US" sz="1200" b="0" i="0" smtClean="0">
                        <a:latin typeface="Cambria Math"/>
                      </a:rPr>
                      <m:t> ⇒</m:t>
                    </m:r>
                    <m:r>
                      <a:rPr lang="en-US" sz="1200" b="0" i="1" smtClean="0">
                        <a:latin typeface="Cambria Math" panose="02040503050406030204" pitchFamily="18" charset="0"/>
                      </a:rPr>
                      <m:t>∃</m:t>
                    </m:r>
                    <m:r>
                      <a:rPr lang="en-US" sz="1200" b="0" i="1" smtClean="0">
                        <a:latin typeface="Cambria Math" panose="02040503050406030204" pitchFamily="18" charset="0"/>
                      </a:rPr>
                      <m:t>𝑖</m:t>
                    </m:r>
                    <m:r>
                      <a:rPr lang="en-US" sz="1200" b="0" i="1" smtClean="0">
                        <a:latin typeface="Cambria Math" panose="02040503050406030204" pitchFamily="18" charset="0"/>
                      </a:rPr>
                      <m:t>≤</m:t>
                    </m:r>
                    <m:r>
                      <a:rPr lang="en-US" sz="1200" b="0" i="1" smtClean="0">
                        <a:latin typeface="Cambria Math" panose="02040503050406030204" pitchFamily="18" charset="0"/>
                      </a:rPr>
                      <m:t>𝑡</m:t>
                    </m:r>
                    <m:r>
                      <a:rPr lang="en-US" sz="1200" b="0" i="1" smtClean="0">
                        <a:latin typeface="Cambria Math" panose="02040503050406030204" pitchFamily="18" charset="0"/>
                      </a:rPr>
                      <m:t>:</m:t>
                    </m:r>
                    <m:sSub>
                      <m:sSubPr>
                        <m:ctrlPr>
                          <a:rPr lang="en-US" sz="1200" b="0" i="1" smtClean="0">
                            <a:latin typeface="Cambria Math"/>
                          </a:rPr>
                        </m:ctrlPr>
                      </m:sSubPr>
                      <m:e>
                        <m:r>
                          <a:rPr lang="en-US" sz="1200" b="0" i="1" smtClean="0">
                            <a:latin typeface="Cambria Math" panose="02040503050406030204" pitchFamily="18" charset="0"/>
                          </a:rPr>
                          <m:t>𝐵</m:t>
                        </m:r>
                      </m:e>
                      <m:sub>
                        <m:r>
                          <a:rPr lang="en-US" sz="1200" b="0" i="1" smtClean="0">
                            <a:latin typeface="Cambria Math" panose="02040503050406030204" pitchFamily="18" charset="0"/>
                          </a:rPr>
                          <m:t>𝑡</m:t>
                        </m:r>
                      </m:sub>
                    </m:sSub>
                    <m:d>
                      <m:dPr>
                        <m:begChr m:val="["/>
                        <m:endChr m:val="]"/>
                        <m:ctrlPr>
                          <a:rPr lang="en-US" sz="1200" b="0" i="1" smtClean="0">
                            <a:latin typeface="Cambria Math"/>
                          </a:rPr>
                        </m:ctrlPr>
                      </m:dPr>
                      <m:e>
                        <m:r>
                          <a:rPr lang="en-US" sz="1200" b="0" i="1" smtClean="0">
                            <a:latin typeface="Cambria Math" panose="02040503050406030204" pitchFamily="18" charset="0"/>
                          </a:rPr>
                          <m:t>𝑖</m:t>
                        </m:r>
                      </m:e>
                    </m:d>
                    <m:r>
                      <a:rPr lang="en-US" sz="1200" b="0" i="1" smtClean="0">
                        <a:latin typeface="Cambria Math" panose="02040503050406030204" pitchFamily="18" charset="0"/>
                      </a:rPr>
                      <m:t>≠</m:t>
                    </m:r>
                    <m:sSub>
                      <m:sSubPr>
                        <m:ctrlPr>
                          <a:rPr lang="en-US" sz="1200" b="0" i="1" smtClean="0">
                            <a:latin typeface="Cambria Math"/>
                          </a:rPr>
                        </m:ctrlPr>
                      </m:sSubPr>
                      <m:e>
                        <m:r>
                          <a:rPr lang="en-US" sz="1200" b="0" i="1" smtClean="0">
                            <a:latin typeface="Cambria Math" panose="02040503050406030204" pitchFamily="18" charset="0"/>
                          </a:rPr>
                          <m:t>𝐵</m:t>
                        </m:r>
                      </m:e>
                      <m:sub>
                        <m:sSup>
                          <m:sSupPr>
                            <m:ctrlPr>
                              <a:rPr lang="en-US" sz="1200" i="1">
                                <a:latin typeface="Cambria Math"/>
                              </a:rPr>
                            </m:ctrlPr>
                          </m:sSupPr>
                          <m:e>
                            <m:r>
                              <a:rPr lang="en-US" sz="1200" i="1">
                                <a:latin typeface="Cambria Math"/>
                              </a:rPr>
                              <m:t>𝑡</m:t>
                            </m:r>
                          </m:e>
                          <m:sup>
                            <m:r>
                              <a:rPr lang="en-US" sz="1200" i="1">
                                <a:latin typeface="Cambria Math" panose="02040503050406030204" pitchFamily="18" charset="0"/>
                              </a:rPr>
                              <m:t>∗</m:t>
                            </m:r>
                          </m:sup>
                        </m:sSup>
                      </m:sub>
                    </m:sSub>
                    <m:d>
                      <m:dPr>
                        <m:begChr m:val="["/>
                        <m:endChr m:val="]"/>
                        <m:ctrlPr>
                          <a:rPr lang="en-US" sz="1200" b="0" i="1" smtClean="0">
                            <a:latin typeface="Cambria Math"/>
                          </a:rPr>
                        </m:ctrlPr>
                      </m:dPr>
                      <m:e>
                        <m:r>
                          <a:rPr lang="en-US" sz="1200" b="0" i="1" smtClean="0">
                            <a:latin typeface="Cambria Math" panose="02040503050406030204" pitchFamily="18" charset="0"/>
                          </a:rPr>
                          <m:t>𝑖</m:t>
                        </m:r>
                      </m:e>
                    </m:d>
                  </m:oMath>
                </a14:m>
                <a:r>
                  <a:rPr lang="en-US" sz="1200" dirty="0" smtClean="0"/>
                  <a:t> </a:t>
                </a:r>
              </a:p>
              <a:p>
                <a:pPr marL="0" indent="0" algn="l" rtl="0">
                  <a:buNone/>
                </a:pPr>
                <a:r>
                  <a:rPr lang="en-US" sz="1200" u="sng" dirty="0" smtClean="0"/>
                  <a:t>Proof:</a:t>
                </a:r>
                <a:r>
                  <a:rPr lang="en-US" sz="1200" dirty="0" smtClean="0"/>
                  <a:t> otherwise </a:t>
                </a:r>
                <a14:m>
                  <m:oMath xmlns:m="http://schemas.openxmlformats.org/officeDocument/2006/math">
                    <m:sSub>
                      <m:sSubPr>
                        <m:ctrlPr>
                          <a:rPr lang="en-US" sz="1200" i="1">
                            <a:latin typeface="Cambria Math"/>
                          </a:rPr>
                        </m:ctrlPr>
                      </m:sSubPr>
                      <m:e>
                        <m:r>
                          <a:rPr lang="en-US" sz="1200" i="1">
                            <a:latin typeface="Cambria Math" panose="02040503050406030204" pitchFamily="18" charset="0"/>
                          </a:rPr>
                          <m:t>𝐵</m:t>
                        </m:r>
                      </m:e>
                      <m:sub>
                        <m:r>
                          <a:rPr lang="en-US" sz="1200" i="1">
                            <a:latin typeface="Cambria Math" panose="02040503050406030204" pitchFamily="18" charset="0"/>
                          </a:rPr>
                          <m:t>𝑡</m:t>
                        </m:r>
                      </m:sub>
                    </m:sSub>
                    <m:d>
                      <m:dPr>
                        <m:begChr m:val="["/>
                        <m:endChr m:val="]"/>
                        <m:ctrlPr>
                          <a:rPr lang="en-US" sz="1200" i="1">
                            <a:latin typeface="Cambria Math"/>
                          </a:rPr>
                        </m:ctrlPr>
                      </m:dPr>
                      <m:e>
                        <m:r>
                          <a:rPr lang="en-US" sz="1200" b="0" i="1" smtClean="0">
                            <a:latin typeface="Cambria Math" panose="02040503050406030204" pitchFamily="18" charset="0"/>
                          </a:rPr>
                          <m:t>:</m:t>
                        </m:r>
                        <m:sSup>
                          <m:sSupPr>
                            <m:ctrlPr>
                              <a:rPr lang="en-US" sz="1200" b="0" i="1" smtClean="0">
                                <a:latin typeface="Cambria Math"/>
                              </a:rPr>
                            </m:ctrlPr>
                          </m:sSupPr>
                          <m:e>
                            <m:r>
                              <a:rPr lang="en-US" sz="1200" b="0" i="1" smtClean="0">
                                <a:latin typeface="Cambria Math" panose="02040503050406030204" pitchFamily="18" charset="0"/>
                              </a:rPr>
                              <m:t>𝑡</m:t>
                            </m:r>
                          </m:e>
                          <m:sup>
                            <m:r>
                              <a:rPr lang="en-US" sz="1200" b="0" i="1" smtClean="0">
                                <a:latin typeface="Cambria Math" panose="02040503050406030204" pitchFamily="18" charset="0"/>
                              </a:rPr>
                              <m:t>∗</m:t>
                            </m:r>
                          </m:sup>
                        </m:sSup>
                      </m:e>
                    </m:d>
                    <m:r>
                      <a:rPr lang="en-US" sz="1200" b="0" i="1" smtClean="0">
                        <a:latin typeface="Cambria Math" panose="02040503050406030204" pitchFamily="18" charset="0"/>
                      </a:rPr>
                      <m:t>=</m:t>
                    </m:r>
                    <m:sSub>
                      <m:sSubPr>
                        <m:ctrlPr>
                          <a:rPr lang="en-US" sz="1200" i="1">
                            <a:latin typeface="Cambria Math"/>
                          </a:rPr>
                        </m:ctrlPr>
                      </m:sSubPr>
                      <m:e>
                        <m:r>
                          <a:rPr lang="en-US" sz="1200" i="1">
                            <a:latin typeface="Cambria Math" panose="02040503050406030204" pitchFamily="18" charset="0"/>
                          </a:rPr>
                          <m:t>𝐵</m:t>
                        </m:r>
                      </m:e>
                      <m:sub>
                        <m:sSup>
                          <m:sSupPr>
                            <m:ctrlPr>
                              <a:rPr lang="en-US" sz="1200" i="1">
                                <a:latin typeface="Cambria Math"/>
                              </a:rPr>
                            </m:ctrlPr>
                          </m:sSupPr>
                          <m:e>
                            <m:r>
                              <a:rPr lang="en-US" sz="1200" i="1">
                                <a:latin typeface="Cambria Math"/>
                              </a:rPr>
                              <m:t>𝑡</m:t>
                            </m:r>
                          </m:e>
                          <m:sup>
                            <m:r>
                              <a:rPr lang="en-US" sz="1200" i="1">
                                <a:latin typeface="Cambria Math" panose="02040503050406030204" pitchFamily="18" charset="0"/>
                              </a:rPr>
                              <m:t>∗</m:t>
                            </m:r>
                          </m:sup>
                        </m:sSup>
                      </m:sub>
                    </m:sSub>
                    <m:d>
                      <m:dPr>
                        <m:begChr m:val="["/>
                        <m:endChr m:val="]"/>
                        <m:ctrlPr>
                          <a:rPr lang="en-US" sz="1200" i="1">
                            <a:latin typeface="Cambria Math"/>
                          </a:rPr>
                        </m:ctrlPr>
                      </m:dPr>
                      <m:e>
                        <m:r>
                          <a:rPr lang="en-US" sz="1200" i="1">
                            <a:latin typeface="Cambria Math" panose="02040503050406030204" pitchFamily="18" charset="0"/>
                          </a:rPr>
                          <m:t>:</m:t>
                        </m:r>
                        <m:sSup>
                          <m:sSupPr>
                            <m:ctrlPr>
                              <a:rPr lang="en-US" sz="1200" i="1">
                                <a:latin typeface="Cambria Math"/>
                              </a:rPr>
                            </m:ctrlPr>
                          </m:sSupPr>
                          <m:e>
                            <m:r>
                              <a:rPr lang="en-US" sz="1200" i="1">
                                <a:latin typeface="Cambria Math" panose="02040503050406030204" pitchFamily="18" charset="0"/>
                              </a:rPr>
                              <m:t>𝑡</m:t>
                            </m:r>
                          </m:e>
                          <m:sup>
                            <m:r>
                              <a:rPr lang="en-US" sz="1200" i="1">
                                <a:latin typeface="Cambria Math" panose="02040503050406030204" pitchFamily="18" charset="0"/>
                              </a:rPr>
                              <m:t>∗</m:t>
                            </m:r>
                          </m:sup>
                        </m:sSup>
                      </m:e>
                    </m:d>
                    <m:r>
                      <a:rPr lang="en-US" sz="1200" b="0" i="0" smtClean="0">
                        <a:latin typeface="Cambria Math" panose="02040503050406030204" pitchFamily="18" charset="0"/>
                      </a:rPr>
                      <m:t>⇒</m:t>
                    </m:r>
                    <m:d>
                      <m:dPr>
                        <m:begChr m:val="{"/>
                        <m:endChr m:val="}"/>
                        <m:ctrlPr>
                          <a:rPr lang="en-US" sz="1200" i="1" dirty="0">
                            <a:latin typeface="Cambria Math"/>
                          </a:rPr>
                        </m:ctrlPr>
                      </m:dPr>
                      <m:e>
                        <m:sSub>
                          <m:sSubPr>
                            <m:ctrlPr>
                              <a:rPr lang="en-US" sz="1200" i="1" dirty="0">
                                <a:latin typeface="Cambria Math"/>
                              </a:rPr>
                            </m:ctrlPr>
                          </m:sSubPr>
                          <m:e>
                            <m:r>
                              <a:rPr lang="en-US" sz="1200" i="1" dirty="0">
                                <a:latin typeface="Cambria Math"/>
                              </a:rPr>
                              <m:t>𝑋</m:t>
                            </m:r>
                          </m:e>
                          <m:sub>
                            <m:r>
                              <a:rPr lang="en-US" sz="1200" i="1" dirty="0">
                                <a:latin typeface="Cambria Math"/>
                              </a:rPr>
                              <m:t>0</m:t>
                            </m:r>
                          </m:sub>
                        </m:sSub>
                        <m:r>
                          <a:rPr lang="en-US" sz="1200" i="1" dirty="0">
                            <a:latin typeface="Cambria Math"/>
                          </a:rPr>
                          <m:t>,…,</m:t>
                        </m:r>
                        <m:sSub>
                          <m:sSubPr>
                            <m:ctrlPr>
                              <a:rPr lang="en-US" sz="1200" i="1" dirty="0">
                                <a:latin typeface="Cambria Math"/>
                              </a:rPr>
                            </m:ctrlPr>
                          </m:sSubPr>
                          <m:e>
                            <m:r>
                              <a:rPr lang="en-US" sz="1200" i="1" dirty="0">
                                <a:latin typeface="Cambria Math"/>
                              </a:rPr>
                              <m:t>𝑋</m:t>
                            </m:r>
                          </m:e>
                          <m:sub>
                            <m:sSup>
                              <m:sSupPr>
                                <m:ctrlPr>
                                  <a:rPr lang="en-US" sz="1200" i="1">
                                    <a:latin typeface="Cambria Math"/>
                                  </a:rPr>
                                </m:ctrlPr>
                              </m:sSupPr>
                              <m:e>
                                <m:r>
                                  <a:rPr lang="en-US" sz="1200" i="1">
                                    <a:latin typeface="Cambria Math"/>
                                  </a:rPr>
                                  <m:t>𝑡</m:t>
                                </m:r>
                              </m:e>
                              <m:sup>
                                <m:r>
                                  <a:rPr lang="en-US" sz="1200" i="1">
                                    <a:latin typeface="Cambria Math" panose="02040503050406030204" pitchFamily="18" charset="0"/>
                                  </a:rPr>
                                  <m:t>∗</m:t>
                                </m:r>
                              </m:sup>
                            </m:sSup>
                          </m:sub>
                        </m:sSub>
                        <m:r>
                          <a:rPr lang="en-US" sz="1200" i="1">
                            <a:latin typeface="Cambria Math"/>
                          </a:rPr>
                          <m:t>∊</m:t>
                        </m:r>
                        <m:sSub>
                          <m:sSubPr>
                            <m:ctrlPr>
                              <a:rPr lang="en-US" sz="1200" i="1">
                                <a:latin typeface="Cambria Math"/>
                              </a:rPr>
                            </m:ctrlPr>
                          </m:sSubPr>
                          <m:e>
                            <m:r>
                              <a:rPr lang="en-US" sz="1200" i="1">
                                <a:latin typeface="Cambria Math"/>
                              </a:rPr>
                              <m:t>𝐵</m:t>
                            </m:r>
                          </m:e>
                          <m:sub>
                            <m:r>
                              <a:rPr lang="en-US" sz="1200" b="0" i="1" smtClean="0">
                                <a:latin typeface="Cambria Math" panose="02040503050406030204" pitchFamily="18" charset="0"/>
                              </a:rPr>
                              <m:t>𝑡</m:t>
                            </m:r>
                          </m:sub>
                        </m:sSub>
                      </m:e>
                    </m:d>
                  </m:oMath>
                </a14:m>
                <a:endParaRPr lang="en-US" sz="1200" dirty="0" smtClean="0"/>
              </a:p>
              <a:p>
                <a:pPr marL="0" indent="0" algn="l" rtl="0">
                  <a:buNone/>
                </a:pPr>
                <a:endParaRPr lang="en-US" sz="1200" dirty="0"/>
              </a:p>
              <a:p>
                <a:pPr marL="0" indent="0" algn="l" rtl="0">
                  <a:buNone/>
                </a:pPr>
                <a:r>
                  <a:rPr lang="en-US" sz="1200" u="sng" dirty="0"/>
                  <a:t>Claim:</a:t>
                </a:r>
                <a:r>
                  <a:rPr lang="en-US" sz="1200" dirty="0"/>
                  <a:t> if </a:t>
                </a:r>
                <a14:m>
                  <m:oMath xmlns:m="http://schemas.openxmlformats.org/officeDocument/2006/math">
                    <m:r>
                      <a:rPr lang="en-US" sz="1200" i="1">
                        <a:latin typeface="Cambria Math"/>
                      </a:rPr>
                      <m:t>𝜏</m:t>
                    </m:r>
                    <m:r>
                      <a:rPr lang="en-US" sz="1200" b="0" i="1" smtClean="0">
                        <a:latin typeface="Cambria Math" panose="02040503050406030204" pitchFamily="18" charset="0"/>
                      </a:rPr>
                      <m:t>≠</m:t>
                    </m:r>
                    <m:sSup>
                      <m:sSupPr>
                        <m:ctrlPr>
                          <a:rPr lang="en-US" sz="1200" i="1">
                            <a:latin typeface="Cambria Math"/>
                          </a:rPr>
                        </m:ctrlPr>
                      </m:sSupPr>
                      <m:e>
                        <m:r>
                          <a:rPr lang="en-US" sz="1200" i="1">
                            <a:latin typeface="Cambria Math"/>
                          </a:rPr>
                          <m:t>𝑡</m:t>
                        </m:r>
                      </m:e>
                      <m:sup>
                        <m:r>
                          <a:rPr lang="en-US" sz="1200" i="1">
                            <a:latin typeface="Cambria Math" panose="02040503050406030204" pitchFamily="18" charset="0"/>
                          </a:rPr>
                          <m:t>∗</m:t>
                        </m:r>
                      </m:sup>
                    </m:sSup>
                  </m:oMath>
                </a14:m>
                <a:r>
                  <a:rPr lang="en-US" sz="1200" dirty="0"/>
                  <a:t>, </a:t>
                </a:r>
                <a14:m>
                  <m:oMath xmlns:m="http://schemas.openxmlformats.org/officeDocument/2006/math">
                    <m:d>
                      <m:dPr>
                        <m:begChr m:val="{"/>
                        <m:endChr m:val="}"/>
                        <m:ctrlPr>
                          <a:rPr lang="en-US" sz="1200" i="1" dirty="0">
                            <a:latin typeface="Cambria Math"/>
                          </a:rPr>
                        </m:ctrlPr>
                      </m:dPr>
                      <m:e>
                        <m:sSub>
                          <m:sSubPr>
                            <m:ctrlPr>
                              <a:rPr lang="en-US" sz="1200" i="1" dirty="0">
                                <a:latin typeface="Cambria Math"/>
                              </a:rPr>
                            </m:ctrlPr>
                          </m:sSubPr>
                          <m:e>
                            <m:r>
                              <a:rPr lang="en-US" sz="1200" i="1" dirty="0">
                                <a:latin typeface="Cambria Math"/>
                              </a:rPr>
                              <m:t>𝑋</m:t>
                            </m:r>
                          </m:e>
                          <m:sub>
                            <m:r>
                              <a:rPr lang="en-US" sz="1200" i="1" dirty="0">
                                <a:latin typeface="Cambria Math"/>
                              </a:rPr>
                              <m:t>0</m:t>
                            </m:r>
                          </m:sub>
                        </m:sSub>
                        <m:r>
                          <a:rPr lang="en-US" sz="1200" i="1" dirty="0">
                            <a:latin typeface="Cambria Math"/>
                          </a:rPr>
                          <m:t>,…,</m:t>
                        </m:r>
                        <m:sSub>
                          <m:sSubPr>
                            <m:ctrlPr>
                              <a:rPr lang="en-US" sz="1200" i="1" dirty="0">
                                <a:latin typeface="Cambria Math"/>
                              </a:rPr>
                            </m:ctrlPr>
                          </m:sSubPr>
                          <m:e>
                            <m:r>
                              <a:rPr lang="en-US" sz="1200" i="1" dirty="0">
                                <a:latin typeface="Cambria Math"/>
                              </a:rPr>
                              <m:t>𝑋</m:t>
                            </m:r>
                          </m:e>
                          <m:sub>
                            <m:sSup>
                              <m:sSupPr>
                                <m:ctrlPr>
                                  <a:rPr lang="en-US" sz="1200" i="1">
                                    <a:latin typeface="Cambria Math"/>
                                  </a:rPr>
                                </m:ctrlPr>
                              </m:sSupPr>
                              <m:e>
                                <m:r>
                                  <a:rPr lang="en-US" sz="1200" i="1">
                                    <a:latin typeface="Cambria Math"/>
                                  </a:rPr>
                                  <m:t>𝑡</m:t>
                                </m:r>
                              </m:e>
                              <m:sup>
                                <m:r>
                                  <a:rPr lang="en-US" sz="1200" i="1">
                                    <a:latin typeface="Cambria Math" panose="02040503050406030204" pitchFamily="18" charset="0"/>
                                  </a:rPr>
                                  <m:t>∗</m:t>
                                </m:r>
                              </m:sup>
                            </m:sSup>
                          </m:sub>
                        </m:sSub>
                        <m:r>
                          <a:rPr lang="en-US" sz="1200" b="0" i="1" smtClean="0">
                            <a:latin typeface="Cambria Math" panose="02040503050406030204" pitchFamily="18" charset="0"/>
                          </a:rPr>
                          <m:t>∉</m:t>
                        </m:r>
                        <m:sSub>
                          <m:sSubPr>
                            <m:ctrlPr>
                              <a:rPr lang="en-US" sz="1200" i="1">
                                <a:latin typeface="Cambria Math"/>
                              </a:rPr>
                            </m:ctrlPr>
                          </m:sSubPr>
                          <m:e>
                            <m:r>
                              <a:rPr lang="en-US" sz="1200" i="1">
                                <a:latin typeface="Cambria Math"/>
                              </a:rPr>
                              <m:t>𝐵</m:t>
                            </m:r>
                          </m:e>
                          <m:sub>
                            <m:sSup>
                              <m:sSupPr>
                                <m:ctrlPr>
                                  <a:rPr lang="en-US" sz="1200" i="1">
                                    <a:latin typeface="Cambria Math"/>
                                  </a:rPr>
                                </m:ctrlPr>
                              </m:sSupPr>
                              <m:e>
                                <m:r>
                                  <a:rPr lang="en-US" sz="1200" i="1">
                                    <a:latin typeface="Cambria Math"/>
                                  </a:rPr>
                                  <m:t>𝑡</m:t>
                                </m:r>
                              </m:e>
                              <m:sup>
                                <m:r>
                                  <a:rPr lang="en-US" sz="1200" i="1">
                                    <a:latin typeface="Cambria Math" panose="02040503050406030204" pitchFamily="18" charset="0"/>
                                  </a:rPr>
                                  <m:t>∗</m:t>
                                </m:r>
                              </m:sup>
                            </m:sSup>
                          </m:sub>
                        </m:sSub>
                      </m:e>
                    </m:d>
                  </m:oMath>
                </a14:m>
                <a:r>
                  <a:rPr lang="en-US" sz="1200" dirty="0"/>
                  <a:t>, so </a:t>
                </a:r>
                <a14:m>
                  <m:oMath xmlns:m="http://schemas.openxmlformats.org/officeDocument/2006/math">
                    <m:r>
                      <a:rPr lang="en-US" sz="1200" i="1">
                        <a:latin typeface="Cambria Math" panose="02040503050406030204" pitchFamily="18" charset="0"/>
                      </a:rPr>
                      <m:t>∀</m:t>
                    </m:r>
                    <m:r>
                      <a:rPr lang="en-US" sz="1200" i="1">
                        <a:latin typeface="Cambria Math" panose="02040503050406030204" pitchFamily="18" charset="0"/>
                      </a:rPr>
                      <m:t>𝑡</m:t>
                    </m:r>
                    <m:r>
                      <a:rPr lang="en-US" sz="1200" b="0" i="1" smtClean="0">
                        <a:latin typeface="Cambria Math" panose="02040503050406030204" pitchFamily="18" charset="0"/>
                      </a:rPr>
                      <m:t>&lt;</m:t>
                    </m:r>
                    <m:sSup>
                      <m:sSupPr>
                        <m:ctrlPr>
                          <a:rPr lang="en-US" sz="1200" i="1">
                            <a:latin typeface="Cambria Math"/>
                          </a:rPr>
                        </m:ctrlPr>
                      </m:sSupPr>
                      <m:e>
                        <m:r>
                          <a:rPr lang="en-US" sz="1200" i="1">
                            <a:latin typeface="Cambria Math"/>
                          </a:rPr>
                          <m:t>𝑡</m:t>
                        </m:r>
                      </m:e>
                      <m:sup>
                        <m:r>
                          <a:rPr lang="en-US" sz="1200" i="1">
                            <a:latin typeface="Cambria Math" panose="02040503050406030204" pitchFamily="18" charset="0"/>
                          </a:rPr>
                          <m:t>∗</m:t>
                        </m:r>
                      </m:sup>
                    </m:sSup>
                  </m:oMath>
                </a14:m>
                <a:r>
                  <a:rPr lang="en-US" sz="1200" dirty="0"/>
                  <a:t> that is </a:t>
                </a:r>
                <a:r>
                  <a:rPr lang="en-US" sz="1200" dirty="0" smtClean="0"/>
                  <a:t>a stopping time </a:t>
                </a:r>
                <a14:m>
                  <m:oMath xmlns:m="http://schemas.openxmlformats.org/officeDocument/2006/math">
                    <m:r>
                      <a:rPr lang="en-US" sz="1200" i="1">
                        <a:latin typeface="Cambria Math" panose="02040503050406030204" pitchFamily="18" charset="0"/>
                      </a:rPr>
                      <m:t>∃</m:t>
                    </m:r>
                    <m:r>
                      <a:rPr lang="en-US" sz="1200" i="1">
                        <a:latin typeface="Cambria Math" panose="02040503050406030204" pitchFamily="18" charset="0"/>
                      </a:rPr>
                      <m:t>𝑖</m:t>
                    </m:r>
                    <m:r>
                      <a:rPr lang="en-US" sz="1200" i="1">
                        <a:latin typeface="Cambria Math" panose="02040503050406030204" pitchFamily="18" charset="0"/>
                      </a:rPr>
                      <m:t>≤</m:t>
                    </m:r>
                    <m:r>
                      <a:rPr lang="en-US" sz="1200" i="1">
                        <a:latin typeface="Cambria Math" panose="02040503050406030204" pitchFamily="18" charset="0"/>
                      </a:rPr>
                      <m:t>𝑡</m:t>
                    </m:r>
                    <m:r>
                      <a:rPr lang="en-US" sz="1200" i="1">
                        <a:latin typeface="Cambria Math" panose="02040503050406030204" pitchFamily="18" charset="0"/>
                      </a:rPr>
                      <m:t>:</m:t>
                    </m:r>
                    <m:sSub>
                      <m:sSubPr>
                        <m:ctrlPr>
                          <a:rPr lang="en-US" sz="1200" i="1">
                            <a:latin typeface="Cambria Math"/>
                          </a:rPr>
                        </m:ctrlPr>
                      </m:sSubPr>
                      <m:e>
                        <m:r>
                          <a:rPr lang="en-US" sz="1200" i="1">
                            <a:latin typeface="Cambria Math" panose="02040503050406030204" pitchFamily="18" charset="0"/>
                          </a:rPr>
                          <m:t>𝐵</m:t>
                        </m:r>
                      </m:e>
                      <m:sub>
                        <m:r>
                          <a:rPr lang="en-US" sz="1200" i="1">
                            <a:latin typeface="Cambria Math" panose="02040503050406030204" pitchFamily="18" charset="0"/>
                          </a:rPr>
                          <m:t>𝑡</m:t>
                        </m:r>
                      </m:sub>
                    </m:sSub>
                    <m:d>
                      <m:dPr>
                        <m:begChr m:val="["/>
                        <m:endChr m:val="]"/>
                        <m:ctrlPr>
                          <a:rPr lang="en-US" sz="1200" i="1">
                            <a:latin typeface="Cambria Math"/>
                          </a:rPr>
                        </m:ctrlPr>
                      </m:dPr>
                      <m:e>
                        <m:r>
                          <a:rPr lang="en-US" sz="1200" i="1">
                            <a:latin typeface="Cambria Math" panose="02040503050406030204" pitchFamily="18" charset="0"/>
                          </a:rPr>
                          <m:t>𝑖</m:t>
                        </m:r>
                      </m:e>
                    </m:d>
                    <m:r>
                      <a:rPr lang="en-US" sz="1200" i="1">
                        <a:latin typeface="Cambria Math" panose="02040503050406030204" pitchFamily="18" charset="0"/>
                      </a:rPr>
                      <m:t>≠</m:t>
                    </m:r>
                    <m:sSub>
                      <m:sSubPr>
                        <m:ctrlPr>
                          <a:rPr lang="en-US" sz="1200" i="1">
                            <a:latin typeface="Cambria Math"/>
                          </a:rPr>
                        </m:ctrlPr>
                      </m:sSubPr>
                      <m:e>
                        <m:r>
                          <a:rPr lang="en-US" sz="1200" i="1">
                            <a:latin typeface="Cambria Math" panose="02040503050406030204" pitchFamily="18" charset="0"/>
                          </a:rPr>
                          <m:t>𝐵</m:t>
                        </m:r>
                      </m:e>
                      <m:sub>
                        <m:sSup>
                          <m:sSupPr>
                            <m:ctrlPr>
                              <a:rPr lang="en-US" sz="1200" i="1">
                                <a:latin typeface="Cambria Math"/>
                              </a:rPr>
                            </m:ctrlPr>
                          </m:sSupPr>
                          <m:e>
                            <m:r>
                              <a:rPr lang="en-US" sz="1200" i="1">
                                <a:latin typeface="Cambria Math"/>
                              </a:rPr>
                              <m:t>𝑡</m:t>
                            </m:r>
                          </m:e>
                          <m:sup>
                            <m:r>
                              <a:rPr lang="en-US" sz="1200" i="1">
                                <a:latin typeface="Cambria Math" panose="02040503050406030204" pitchFamily="18" charset="0"/>
                              </a:rPr>
                              <m:t>∗</m:t>
                            </m:r>
                          </m:sup>
                        </m:sSup>
                      </m:sub>
                    </m:sSub>
                    <m:d>
                      <m:dPr>
                        <m:begChr m:val="["/>
                        <m:endChr m:val="]"/>
                        <m:ctrlPr>
                          <a:rPr lang="en-US" sz="1200" i="1">
                            <a:latin typeface="Cambria Math"/>
                          </a:rPr>
                        </m:ctrlPr>
                      </m:dPr>
                      <m:e>
                        <m:r>
                          <a:rPr lang="en-US" sz="1200" i="1">
                            <a:latin typeface="Cambria Math" panose="02040503050406030204" pitchFamily="18" charset="0"/>
                          </a:rPr>
                          <m:t>𝑖</m:t>
                        </m:r>
                      </m:e>
                    </m:d>
                  </m:oMath>
                </a14:m>
                <a:r>
                  <a:rPr lang="en-US" sz="1200" dirty="0"/>
                  <a:t> </a:t>
                </a:r>
              </a:p>
              <a:p>
                <a:pPr marL="0" indent="0" algn="l" rtl="0">
                  <a:buNone/>
                </a:pPr>
                <a:r>
                  <a:rPr lang="en-US" sz="1200" u="sng" dirty="0"/>
                  <a:t>Proof:</a:t>
                </a:r>
                <a:r>
                  <a:rPr lang="en-US" sz="1200" dirty="0"/>
                  <a:t> otherwise </a:t>
                </a:r>
                <a14:m>
                  <m:oMath xmlns:m="http://schemas.openxmlformats.org/officeDocument/2006/math">
                    <m:sSub>
                      <m:sSubPr>
                        <m:ctrlPr>
                          <a:rPr lang="en-US" sz="1200" i="1">
                            <a:latin typeface="Cambria Math"/>
                          </a:rPr>
                        </m:ctrlPr>
                      </m:sSubPr>
                      <m:e>
                        <m:r>
                          <a:rPr lang="en-US" sz="1200" i="1">
                            <a:latin typeface="Cambria Math" panose="02040503050406030204" pitchFamily="18" charset="0"/>
                          </a:rPr>
                          <m:t>𝐵</m:t>
                        </m:r>
                      </m:e>
                      <m:sub>
                        <m:r>
                          <a:rPr lang="en-US" sz="1200" i="1">
                            <a:latin typeface="Cambria Math" panose="02040503050406030204" pitchFamily="18" charset="0"/>
                          </a:rPr>
                          <m:t>𝑡</m:t>
                        </m:r>
                      </m:sub>
                    </m:sSub>
                    <m:d>
                      <m:dPr>
                        <m:begChr m:val="["/>
                        <m:endChr m:val="]"/>
                        <m:ctrlPr>
                          <a:rPr lang="en-US" sz="1200" i="1">
                            <a:latin typeface="Cambria Math"/>
                          </a:rPr>
                        </m:ctrlPr>
                      </m:dPr>
                      <m:e>
                        <m:r>
                          <a:rPr lang="en-US" sz="1200" i="1">
                            <a:latin typeface="Cambria Math" panose="02040503050406030204" pitchFamily="18" charset="0"/>
                          </a:rPr>
                          <m:t>:</m:t>
                        </m:r>
                        <m:r>
                          <a:rPr lang="en-US" sz="1200" b="0" i="1" smtClean="0">
                            <a:latin typeface="Cambria Math" panose="02040503050406030204" pitchFamily="18" charset="0"/>
                          </a:rPr>
                          <m:t>𝑡</m:t>
                        </m:r>
                      </m:e>
                    </m:d>
                    <m:r>
                      <a:rPr lang="en-US" sz="1200" i="1">
                        <a:latin typeface="Cambria Math" panose="02040503050406030204" pitchFamily="18" charset="0"/>
                      </a:rPr>
                      <m:t>=</m:t>
                    </m:r>
                    <m:sSub>
                      <m:sSubPr>
                        <m:ctrlPr>
                          <a:rPr lang="en-US" sz="1200" i="1">
                            <a:latin typeface="Cambria Math"/>
                          </a:rPr>
                        </m:ctrlPr>
                      </m:sSubPr>
                      <m:e>
                        <m:r>
                          <a:rPr lang="en-US" sz="1200" i="1">
                            <a:latin typeface="Cambria Math" panose="02040503050406030204" pitchFamily="18" charset="0"/>
                          </a:rPr>
                          <m:t>𝐵</m:t>
                        </m:r>
                      </m:e>
                      <m:sub>
                        <m:sSup>
                          <m:sSupPr>
                            <m:ctrlPr>
                              <a:rPr lang="en-US" sz="1200" i="1">
                                <a:latin typeface="Cambria Math"/>
                              </a:rPr>
                            </m:ctrlPr>
                          </m:sSupPr>
                          <m:e>
                            <m:r>
                              <a:rPr lang="en-US" sz="1200" i="1">
                                <a:latin typeface="Cambria Math"/>
                              </a:rPr>
                              <m:t>𝑡</m:t>
                            </m:r>
                          </m:e>
                          <m:sup>
                            <m:r>
                              <a:rPr lang="en-US" sz="1200" i="1">
                                <a:latin typeface="Cambria Math" panose="02040503050406030204" pitchFamily="18" charset="0"/>
                              </a:rPr>
                              <m:t>∗</m:t>
                            </m:r>
                          </m:sup>
                        </m:sSup>
                      </m:sub>
                    </m:sSub>
                    <m:d>
                      <m:dPr>
                        <m:begChr m:val="["/>
                        <m:endChr m:val="]"/>
                        <m:ctrlPr>
                          <a:rPr lang="en-US" sz="1200" i="1">
                            <a:latin typeface="Cambria Math"/>
                          </a:rPr>
                        </m:ctrlPr>
                      </m:dPr>
                      <m:e>
                        <m:r>
                          <a:rPr lang="en-US" sz="1200" i="1">
                            <a:latin typeface="Cambria Math" panose="02040503050406030204" pitchFamily="18" charset="0"/>
                          </a:rPr>
                          <m:t>:</m:t>
                        </m:r>
                        <m:r>
                          <a:rPr lang="en-US" sz="1200" b="0" i="1" smtClean="0">
                            <a:latin typeface="Cambria Math" panose="02040503050406030204" pitchFamily="18" charset="0"/>
                          </a:rPr>
                          <m:t>𝑡</m:t>
                        </m:r>
                      </m:e>
                    </m:d>
                    <m:r>
                      <a:rPr lang="en-US" sz="1200">
                        <a:latin typeface="Cambria Math" panose="02040503050406030204" pitchFamily="18" charset="0"/>
                      </a:rPr>
                      <m:t>⇒</m:t>
                    </m:r>
                    <m:d>
                      <m:dPr>
                        <m:begChr m:val="{"/>
                        <m:endChr m:val="}"/>
                        <m:ctrlPr>
                          <a:rPr lang="en-US" sz="1200" i="1" dirty="0">
                            <a:latin typeface="Cambria Math"/>
                          </a:rPr>
                        </m:ctrlPr>
                      </m:dPr>
                      <m:e>
                        <m:sSub>
                          <m:sSubPr>
                            <m:ctrlPr>
                              <a:rPr lang="en-US" sz="1200" i="1" dirty="0">
                                <a:latin typeface="Cambria Math"/>
                              </a:rPr>
                            </m:ctrlPr>
                          </m:sSubPr>
                          <m:e>
                            <m:r>
                              <a:rPr lang="en-US" sz="1200" i="1" dirty="0">
                                <a:latin typeface="Cambria Math"/>
                              </a:rPr>
                              <m:t>𝑋</m:t>
                            </m:r>
                          </m:e>
                          <m:sub>
                            <m:r>
                              <a:rPr lang="en-US" sz="1200" i="1" dirty="0">
                                <a:latin typeface="Cambria Math"/>
                              </a:rPr>
                              <m:t>0</m:t>
                            </m:r>
                          </m:sub>
                        </m:sSub>
                        <m:r>
                          <a:rPr lang="en-US" sz="1200" i="1" dirty="0">
                            <a:latin typeface="Cambria Math"/>
                          </a:rPr>
                          <m:t>,…,</m:t>
                        </m:r>
                        <m:sSub>
                          <m:sSubPr>
                            <m:ctrlPr>
                              <a:rPr lang="en-US" sz="1200" i="1" dirty="0">
                                <a:latin typeface="Cambria Math"/>
                              </a:rPr>
                            </m:ctrlPr>
                          </m:sSubPr>
                          <m:e>
                            <m:r>
                              <a:rPr lang="en-US" sz="1200" i="1" dirty="0">
                                <a:latin typeface="Cambria Math"/>
                              </a:rPr>
                              <m:t>𝑋</m:t>
                            </m:r>
                          </m:e>
                          <m:sub>
                            <m:r>
                              <a:rPr lang="en-US" sz="1200" b="0" i="1" smtClean="0">
                                <a:latin typeface="Cambria Math" panose="02040503050406030204" pitchFamily="18" charset="0"/>
                              </a:rPr>
                              <m:t>𝑡</m:t>
                            </m:r>
                          </m:sub>
                        </m:sSub>
                        <m:r>
                          <a:rPr lang="en-US" sz="1200" b="0" i="1" smtClean="0">
                            <a:latin typeface="Cambria Math" panose="02040503050406030204" pitchFamily="18" charset="0"/>
                          </a:rPr>
                          <m:t>∉</m:t>
                        </m:r>
                        <m:sSub>
                          <m:sSubPr>
                            <m:ctrlPr>
                              <a:rPr lang="en-US" sz="1200" i="1">
                                <a:latin typeface="Cambria Math"/>
                              </a:rPr>
                            </m:ctrlPr>
                          </m:sSubPr>
                          <m:e>
                            <m:r>
                              <a:rPr lang="en-US" sz="1200" i="1">
                                <a:latin typeface="Cambria Math"/>
                              </a:rPr>
                              <m:t>𝐵</m:t>
                            </m:r>
                          </m:e>
                          <m:sub>
                            <m:r>
                              <a:rPr lang="en-US" sz="1200" i="1">
                                <a:latin typeface="Cambria Math" panose="02040503050406030204" pitchFamily="18" charset="0"/>
                              </a:rPr>
                              <m:t>𝑡</m:t>
                            </m:r>
                          </m:sub>
                        </m:sSub>
                      </m:e>
                    </m:d>
                  </m:oMath>
                </a14:m>
                <a:endParaRPr lang="en-US" sz="1200" dirty="0"/>
              </a:p>
              <a:p>
                <a:pPr marL="0" indent="0" algn="l" rtl="0">
                  <a:buNone/>
                </a:pPr>
                <a:endParaRPr lang="en-US" sz="1200" dirty="0" smtClean="0"/>
              </a:p>
              <a:p>
                <a:pPr algn="l" rtl="0"/>
                <a:endParaRPr lang="en-US" dirty="0"/>
              </a:p>
            </p:txBody>
          </p:sp>
        </mc:Choice>
        <mc:Fallback xmlns="">
          <p:sp>
            <p:nvSpPr>
              <p:cNvPr id="3" name="Notes Placeholder 2"/>
              <p:cNvSpPr>
                <a:spLocks noGrp="1"/>
              </p:cNvSpPr>
              <p:nvPr>
                <p:ph type="body" idx="1"/>
              </p:nvPr>
            </p:nvSpPr>
            <p:spPr/>
            <p:txBody>
              <a:bodyPr/>
              <a:lstStyle/>
              <a:p>
                <a:pPr marL="0" indent="0" algn="l" rtl="0">
                  <a:buNone/>
                </a:pPr>
                <a:r>
                  <a:rPr lang="en-US" sz="1200" u="sng" dirty="0" smtClean="0"/>
                  <a:t>Claim:</a:t>
                </a:r>
                <a:r>
                  <a:rPr lang="en-US" sz="1200" dirty="0"/>
                  <a:t> </a:t>
                </a:r>
                <a:r>
                  <a:rPr lang="en-US" sz="1200" dirty="0" smtClean="0"/>
                  <a:t>if </a:t>
                </a:r>
                <a:r>
                  <a:rPr lang="en-US" sz="1200" i="0">
                    <a:latin typeface="Cambria Math"/>
                  </a:rPr>
                  <a:t>𝜏=𝑡</a:t>
                </a:r>
                <a:r>
                  <a:rPr lang="en-US" sz="1200" b="0" i="0" smtClean="0">
                    <a:latin typeface="Cambria Math"/>
                  </a:rPr>
                  <a:t>^</a:t>
                </a:r>
                <a:r>
                  <a:rPr lang="en-US" sz="1200" b="0" i="0" smtClean="0">
                    <a:latin typeface="Cambria Math" panose="02040503050406030204" pitchFamily="18" charset="0"/>
                  </a:rPr>
                  <a:t>∗</a:t>
                </a:r>
                <a:r>
                  <a:rPr lang="en-US" sz="1200" dirty="0" smtClean="0"/>
                  <a:t>, </a:t>
                </a:r>
                <a:r>
                  <a:rPr lang="en-US" sz="1200" i="0" dirty="0">
                    <a:latin typeface="Cambria Math"/>
                  </a:rPr>
                  <a:t>{𝑋_0,…,𝑋_(</a:t>
                </a:r>
                <a:r>
                  <a:rPr lang="en-US" sz="1200" i="0">
                    <a:latin typeface="Cambria Math"/>
                  </a:rPr>
                  <a:t>𝑡^</a:t>
                </a:r>
                <a:r>
                  <a:rPr lang="en-US" sz="1200" i="0">
                    <a:latin typeface="Cambria Math" panose="02040503050406030204" pitchFamily="18" charset="0"/>
                  </a:rPr>
                  <a:t>∗</a:t>
                </a:r>
                <a:r>
                  <a:rPr lang="en-US" sz="1200" i="0">
                    <a:latin typeface="Cambria Math"/>
                  </a:rPr>
                  <a:t> </a:t>
                </a:r>
                <a:r>
                  <a:rPr lang="en-US" sz="1200" i="0" dirty="0">
                    <a:latin typeface="Cambria Math"/>
                  </a:rPr>
                  <a:t>)</a:t>
                </a:r>
                <a:r>
                  <a:rPr lang="en-US" sz="1200" i="0">
                    <a:latin typeface="Cambria Math"/>
                  </a:rPr>
                  <a:t>∊𝐵_(𝑡</a:t>
                </a:r>
                <a:r>
                  <a:rPr lang="en-US" sz="1200" b="0" i="0" smtClean="0">
                    <a:latin typeface="Cambria Math"/>
                  </a:rPr>
                  <a:t>^</a:t>
                </a:r>
                <a:r>
                  <a:rPr lang="en-US" sz="1200" b="0" i="0" smtClean="0">
                    <a:latin typeface="Cambria Math" panose="02040503050406030204" pitchFamily="18" charset="0"/>
                  </a:rPr>
                  <a:t>∗</a:t>
                </a:r>
                <a:r>
                  <a:rPr lang="en-US" sz="1200" b="0" i="0" smtClean="0">
                    <a:latin typeface="Cambria Math"/>
                  </a:rPr>
                  <a:t> </a:t>
                </a:r>
                <a:r>
                  <a:rPr lang="en-US" sz="1200" b="0" i="0">
                    <a:latin typeface="Cambria Math"/>
                  </a:rPr>
                  <a:t>)</a:t>
                </a:r>
                <a:r>
                  <a:rPr lang="en-US" sz="1200" b="0" i="0" smtClean="0">
                    <a:latin typeface="Cambria Math"/>
                  </a:rPr>
                  <a:t> }</a:t>
                </a:r>
                <a:r>
                  <a:rPr lang="en-US" sz="1200" dirty="0" smtClean="0"/>
                  <a:t>, so </a:t>
                </a:r>
                <a:r>
                  <a:rPr lang="en-US" sz="1200" i="0">
                    <a:latin typeface="Cambria Math" panose="02040503050406030204" pitchFamily="18" charset="0"/>
                  </a:rPr>
                  <a:t>∀𝑡</a:t>
                </a:r>
                <a:r>
                  <a:rPr lang="en-US" sz="1200" b="0" i="0" smtClean="0">
                    <a:latin typeface="Cambria Math"/>
                  </a:rPr>
                  <a:t>&lt;</a:t>
                </a:r>
                <a:r>
                  <a:rPr lang="en-US" sz="1200" i="0">
                    <a:latin typeface="Cambria Math"/>
                  </a:rPr>
                  <a:t>𝑡^</a:t>
                </a:r>
                <a:r>
                  <a:rPr lang="en-US" sz="1200" i="0">
                    <a:latin typeface="Cambria Math" panose="02040503050406030204" pitchFamily="18" charset="0"/>
                  </a:rPr>
                  <a:t>∗</a:t>
                </a:r>
                <a:endParaRPr lang="en-US" sz="1200" dirty="0" smtClean="0"/>
              </a:p>
              <a:p>
                <a:pPr marL="0" indent="0" algn="l" rtl="0">
                  <a:buNone/>
                </a:pPr>
                <a:r>
                  <a:rPr lang="en-US" sz="1200" i="0">
                    <a:latin typeface="Cambria Math"/>
                  </a:rPr>
                  <a:t>𝑡 </a:t>
                </a:r>
                <a:r>
                  <a:rPr lang="en-US" sz="1200" dirty="0" smtClean="0"/>
                  <a:t>is </a:t>
                </a:r>
                <a:r>
                  <a:rPr lang="en-US" sz="1200" dirty="0"/>
                  <a:t>not </a:t>
                </a:r>
                <a:r>
                  <a:rPr lang="en-US" sz="1200" dirty="0" smtClean="0"/>
                  <a:t>a stopping time</a:t>
                </a:r>
                <a:r>
                  <a:rPr lang="en-US" sz="1200" b="0" i="0" smtClean="0">
                    <a:latin typeface="Cambria Math"/>
                  </a:rPr>
                  <a:t> ⇒</a:t>
                </a:r>
                <a:r>
                  <a:rPr lang="en-US" sz="1200" b="0" i="0" smtClean="0">
                    <a:latin typeface="Cambria Math" panose="02040503050406030204" pitchFamily="18" charset="0"/>
                  </a:rPr>
                  <a:t>∃𝑖≤𝑡:𝐵</a:t>
                </a:r>
                <a:r>
                  <a:rPr lang="en-US" sz="1200" b="0" i="0" smtClean="0">
                    <a:latin typeface="Cambria Math"/>
                  </a:rPr>
                  <a:t>_</a:t>
                </a:r>
                <a:r>
                  <a:rPr lang="en-US" sz="1200" b="0" i="0" smtClean="0">
                    <a:latin typeface="Cambria Math" panose="02040503050406030204" pitchFamily="18" charset="0"/>
                  </a:rPr>
                  <a:t>𝑡</a:t>
                </a:r>
                <a:r>
                  <a:rPr lang="en-US" sz="1200" b="0" i="0" smtClean="0">
                    <a:latin typeface="Cambria Math"/>
                  </a:rPr>
                  <a:t> [</a:t>
                </a:r>
                <a:r>
                  <a:rPr lang="en-US" sz="1200" b="0" i="0" smtClean="0">
                    <a:latin typeface="Cambria Math" panose="02040503050406030204" pitchFamily="18" charset="0"/>
                  </a:rPr>
                  <a:t>𝑖</a:t>
                </a:r>
                <a:r>
                  <a:rPr lang="en-US" sz="1200" b="0" i="0" smtClean="0">
                    <a:latin typeface="Cambria Math"/>
                  </a:rPr>
                  <a:t>]</a:t>
                </a:r>
                <a:r>
                  <a:rPr lang="en-US" sz="1200" b="0" i="0" smtClean="0">
                    <a:latin typeface="Cambria Math" panose="02040503050406030204" pitchFamily="18" charset="0"/>
                  </a:rPr>
                  <a:t>≠𝐵</a:t>
                </a:r>
                <a:r>
                  <a:rPr lang="en-US" sz="1200" b="0" i="0" smtClean="0">
                    <a:latin typeface="Cambria Math"/>
                  </a:rPr>
                  <a:t>_(</a:t>
                </a:r>
                <a:r>
                  <a:rPr lang="en-US" sz="1200" i="0">
                    <a:latin typeface="Cambria Math"/>
                  </a:rPr>
                  <a:t>𝑡^</a:t>
                </a:r>
                <a:r>
                  <a:rPr lang="en-US" sz="1200" i="0">
                    <a:latin typeface="Cambria Math" panose="02040503050406030204" pitchFamily="18" charset="0"/>
                  </a:rPr>
                  <a:t>∗</a:t>
                </a:r>
                <a:r>
                  <a:rPr lang="en-US" sz="1200" i="0">
                    <a:latin typeface="Cambria Math"/>
                  </a:rPr>
                  <a:t> </a:t>
                </a:r>
                <a:r>
                  <a:rPr lang="en-US" sz="1200" b="0" i="0" smtClean="0">
                    <a:latin typeface="Cambria Math"/>
                  </a:rPr>
                  <a:t>) [</a:t>
                </a:r>
                <a:r>
                  <a:rPr lang="en-US" sz="1200" b="0" i="0" smtClean="0">
                    <a:latin typeface="Cambria Math" panose="02040503050406030204" pitchFamily="18" charset="0"/>
                  </a:rPr>
                  <a:t>𝑖</a:t>
                </a:r>
                <a:r>
                  <a:rPr lang="en-US" sz="1200" b="0" i="0" smtClean="0">
                    <a:latin typeface="Cambria Math"/>
                  </a:rPr>
                  <a:t>]</a:t>
                </a:r>
                <a:r>
                  <a:rPr lang="en-US" sz="1200" dirty="0" smtClean="0"/>
                  <a:t> </a:t>
                </a:r>
              </a:p>
              <a:p>
                <a:pPr marL="0" indent="0" algn="l" rtl="0">
                  <a:buNone/>
                </a:pPr>
                <a:r>
                  <a:rPr lang="en-US" sz="1200" u="sng" dirty="0" smtClean="0"/>
                  <a:t>Proof:</a:t>
                </a:r>
                <a:r>
                  <a:rPr lang="en-US" sz="1200" dirty="0" smtClean="0"/>
                  <a:t> otherwise </a:t>
                </a:r>
                <a:r>
                  <a:rPr lang="en-US" sz="1200" i="0">
                    <a:latin typeface="Cambria Math" panose="02040503050406030204" pitchFamily="18" charset="0"/>
                  </a:rPr>
                  <a:t>𝐵</a:t>
                </a:r>
                <a:r>
                  <a:rPr lang="en-US" sz="1200" i="0">
                    <a:latin typeface="Cambria Math"/>
                  </a:rPr>
                  <a:t>_</a:t>
                </a:r>
                <a:r>
                  <a:rPr lang="en-US" sz="1200" i="0">
                    <a:latin typeface="Cambria Math" panose="02040503050406030204" pitchFamily="18" charset="0"/>
                  </a:rPr>
                  <a:t>𝑡</a:t>
                </a:r>
                <a:r>
                  <a:rPr lang="en-US" sz="1200" i="0">
                    <a:latin typeface="Cambria Math"/>
                  </a:rPr>
                  <a:t> [</a:t>
                </a:r>
                <a:r>
                  <a:rPr lang="en-US" sz="1200" b="0" i="0" smtClean="0">
                    <a:latin typeface="Cambria Math" panose="02040503050406030204" pitchFamily="18" charset="0"/>
                  </a:rPr>
                  <a:t>:𝑡</a:t>
                </a:r>
                <a:r>
                  <a:rPr lang="en-US" sz="1200" b="0" i="0" smtClean="0">
                    <a:latin typeface="Cambria Math"/>
                  </a:rPr>
                  <a:t>^</a:t>
                </a:r>
                <a:r>
                  <a:rPr lang="en-US" sz="1200" b="0" i="0" smtClean="0">
                    <a:latin typeface="Cambria Math" panose="02040503050406030204" pitchFamily="18" charset="0"/>
                  </a:rPr>
                  <a:t>∗</a:t>
                </a:r>
                <a:r>
                  <a:rPr lang="en-US" sz="1200" b="0" i="0" smtClean="0">
                    <a:latin typeface="Cambria Math"/>
                  </a:rPr>
                  <a:t> ]</a:t>
                </a:r>
                <a:r>
                  <a:rPr lang="en-US" sz="1200" b="0" i="0" smtClean="0">
                    <a:latin typeface="Cambria Math" panose="02040503050406030204" pitchFamily="18" charset="0"/>
                  </a:rPr>
                  <a:t>=</a:t>
                </a:r>
                <a:r>
                  <a:rPr lang="en-US" sz="1200" i="0">
                    <a:latin typeface="Cambria Math" panose="02040503050406030204" pitchFamily="18" charset="0"/>
                  </a:rPr>
                  <a:t>𝐵</a:t>
                </a:r>
                <a:r>
                  <a:rPr lang="en-US" sz="1200" i="0">
                    <a:latin typeface="Cambria Math"/>
                  </a:rPr>
                  <a:t>_(𝑡^</a:t>
                </a:r>
                <a:r>
                  <a:rPr lang="en-US" sz="1200" i="0">
                    <a:latin typeface="Cambria Math" panose="02040503050406030204" pitchFamily="18" charset="0"/>
                  </a:rPr>
                  <a:t>∗</a:t>
                </a:r>
                <a:r>
                  <a:rPr lang="en-US" sz="1200" i="0">
                    <a:latin typeface="Cambria Math"/>
                  </a:rPr>
                  <a:t> ) [</a:t>
                </a:r>
                <a:r>
                  <a:rPr lang="en-US" sz="1200" i="0">
                    <a:latin typeface="Cambria Math" panose="02040503050406030204" pitchFamily="18" charset="0"/>
                  </a:rPr>
                  <a:t>:𝑡</a:t>
                </a:r>
                <a:r>
                  <a:rPr lang="en-US" sz="1200" i="0">
                    <a:latin typeface="Cambria Math"/>
                  </a:rPr>
                  <a:t>^</a:t>
                </a:r>
                <a:r>
                  <a:rPr lang="en-US" sz="1200" i="0">
                    <a:latin typeface="Cambria Math" panose="02040503050406030204" pitchFamily="18" charset="0"/>
                  </a:rPr>
                  <a:t>∗</a:t>
                </a:r>
                <a:r>
                  <a:rPr lang="en-US" sz="1200" i="0">
                    <a:latin typeface="Cambria Math"/>
                  </a:rPr>
                  <a:t> ]</a:t>
                </a:r>
                <a:r>
                  <a:rPr lang="en-US" sz="1200" b="0" i="0" smtClean="0">
                    <a:latin typeface="Cambria Math" panose="02040503050406030204" pitchFamily="18" charset="0"/>
                  </a:rPr>
                  <a:t>⇒</a:t>
                </a:r>
                <a:r>
                  <a:rPr lang="en-US" sz="1200" i="0" dirty="0">
                    <a:latin typeface="Cambria Math"/>
                  </a:rPr>
                  <a:t>{𝑋_0,…,𝑋_(</a:t>
                </a:r>
                <a:r>
                  <a:rPr lang="en-US" sz="1200" i="0">
                    <a:latin typeface="Cambria Math"/>
                  </a:rPr>
                  <a:t>𝑡^</a:t>
                </a:r>
                <a:r>
                  <a:rPr lang="en-US" sz="1200" i="0">
                    <a:latin typeface="Cambria Math" panose="02040503050406030204" pitchFamily="18" charset="0"/>
                  </a:rPr>
                  <a:t>∗</a:t>
                </a:r>
                <a:r>
                  <a:rPr lang="en-US" sz="1200" i="0">
                    <a:latin typeface="Cambria Math"/>
                  </a:rPr>
                  <a:t> </a:t>
                </a:r>
                <a:r>
                  <a:rPr lang="en-US" sz="1200" i="0" dirty="0">
                    <a:latin typeface="Cambria Math"/>
                  </a:rPr>
                  <a:t>)</a:t>
                </a:r>
                <a:r>
                  <a:rPr lang="en-US" sz="1200" i="0">
                    <a:latin typeface="Cambria Math"/>
                  </a:rPr>
                  <a:t>∊𝐵_</a:t>
                </a:r>
                <a:r>
                  <a:rPr lang="en-US" sz="1200" b="0" i="0" smtClean="0">
                    <a:latin typeface="Cambria Math" panose="02040503050406030204" pitchFamily="18" charset="0"/>
                  </a:rPr>
                  <a:t>𝑡</a:t>
                </a:r>
                <a:r>
                  <a:rPr lang="en-US" sz="1200" b="0" i="0" smtClean="0">
                    <a:latin typeface="Cambria Math"/>
                  </a:rPr>
                  <a:t> }</a:t>
                </a:r>
                <a:endParaRPr lang="en-US" sz="1200" dirty="0" smtClean="0"/>
              </a:p>
              <a:p>
                <a:pPr marL="0" indent="0" algn="l" rtl="0">
                  <a:buNone/>
                </a:pPr>
                <a:endParaRPr lang="en-US" sz="1200" dirty="0"/>
              </a:p>
              <a:p>
                <a:pPr marL="0" indent="0" algn="l" rtl="0">
                  <a:buNone/>
                </a:pPr>
                <a:r>
                  <a:rPr lang="en-US" sz="1200" u="sng" dirty="0"/>
                  <a:t>Claim:</a:t>
                </a:r>
                <a:r>
                  <a:rPr lang="en-US" sz="1200" dirty="0"/>
                  <a:t> if </a:t>
                </a:r>
                <a:r>
                  <a:rPr lang="en-US" sz="1200" i="0">
                    <a:latin typeface="Cambria Math"/>
                  </a:rPr>
                  <a:t>𝜏</a:t>
                </a:r>
                <a:r>
                  <a:rPr lang="en-US" sz="1200" b="0" i="0" smtClean="0">
                    <a:latin typeface="Cambria Math" panose="02040503050406030204" pitchFamily="18" charset="0"/>
                  </a:rPr>
                  <a:t>≠</a:t>
                </a:r>
                <a:r>
                  <a:rPr lang="en-US" sz="1200" i="0">
                    <a:latin typeface="Cambria Math"/>
                  </a:rPr>
                  <a:t>𝑡^</a:t>
                </a:r>
                <a:r>
                  <a:rPr lang="en-US" sz="1200" i="0">
                    <a:latin typeface="Cambria Math" panose="02040503050406030204" pitchFamily="18" charset="0"/>
                  </a:rPr>
                  <a:t>∗</a:t>
                </a:r>
                <a:r>
                  <a:rPr lang="en-US" sz="1200" dirty="0"/>
                  <a:t>, </a:t>
                </a:r>
                <a:r>
                  <a:rPr lang="en-US" sz="1200" i="0" dirty="0">
                    <a:latin typeface="Cambria Math"/>
                  </a:rPr>
                  <a:t>{𝑋_0,…,𝑋_(</a:t>
                </a:r>
                <a:r>
                  <a:rPr lang="en-US" sz="1200" i="0">
                    <a:latin typeface="Cambria Math"/>
                  </a:rPr>
                  <a:t>𝑡^</a:t>
                </a:r>
                <a:r>
                  <a:rPr lang="en-US" sz="1200" i="0">
                    <a:latin typeface="Cambria Math" panose="02040503050406030204" pitchFamily="18" charset="0"/>
                  </a:rPr>
                  <a:t>∗</a:t>
                </a:r>
                <a:r>
                  <a:rPr lang="en-US" sz="1200" i="0">
                    <a:latin typeface="Cambria Math"/>
                  </a:rPr>
                  <a:t> </a:t>
                </a:r>
                <a:r>
                  <a:rPr lang="en-US" sz="1200" i="0" dirty="0">
                    <a:latin typeface="Cambria Math"/>
                  </a:rPr>
                  <a:t>)</a:t>
                </a:r>
                <a:r>
                  <a:rPr lang="en-US" sz="1200" b="0" i="0" smtClean="0">
                    <a:latin typeface="Cambria Math" panose="02040503050406030204" pitchFamily="18" charset="0"/>
                  </a:rPr>
                  <a:t>∉</a:t>
                </a:r>
                <a:r>
                  <a:rPr lang="en-US" sz="1200" i="0">
                    <a:latin typeface="Cambria Math"/>
                  </a:rPr>
                  <a:t>𝐵_(𝑡^</a:t>
                </a:r>
                <a:r>
                  <a:rPr lang="en-US" sz="1200" i="0">
                    <a:latin typeface="Cambria Math" panose="02040503050406030204" pitchFamily="18" charset="0"/>
                  </a:rPr>
                  <a:t>∗</a:t>
                </a:r>
                <a:r>
                  <a:rPr lang="en-US" sz="1200" i="0">
                    <a:latin typeface="Cambria Math"/>
                  </a:rPr>
                  <a:t> ) }</a:t>
                </a:r>
                <a:r>
                  <a:rPr lang="en-US" sz="1200" dirty="0"/>
                  <a:t>, so </a:t>
                </a:r>
                <a:r>
                  <a:rPr lang="en-US" sz="1200" i="0">
                    <a:latin typeface="Cambria Math" panose="02040503050406030204" pitchFamily="18" charset="0"/>
                  </a:rPr>
                  <a:t>∀𝑡</a:t>
                </a:r>
                <a:r>
                  <a:rPr lang="en-US" sz="1200" b="0" i="0" smtClean="0">
                    <a:latin typeface="Cambria Math" panose="02040503050406030204" pitchFamily="18" charset="0"/>
                  </a:rPr>
                  <a:t>&lt;</a:t>
                </a:r>
                <a:r>
                  <a:rPr lang="en-US" sz="1200" i="0">
                    <a:latin typeface="Cambria Math"/>
                  </a:rPr>
                  <a:t>𝑡^</a:t>
                </a:r>
                <a:r>
                  <a:rPr lang="en-US" sz="1200" i="0">
                    <a:latin typeface="Cambria Math" panose="02040503050406030204" pitchFamily="18" charset="0"/>
                  </a:rPr>
                  <a:t>∗</a:t>
                </a:r>
                <a:r>
                  <a:rPr lang="en-US" sz="1200" dirty="0"/>
                  <a:t> that is </a:t>
                </a:r>
                <a:r>
                  <a:rPr lang="en-US" sz="1200" dirty="0" smtClean="0"/>
                  <a:t>a stopping time </a:t>
                </a:r>
                <a:r>
                  <a:rPr lang="en-US" sz="1200" i="0">
                    <a:latin typeface="Cambria Math" panose="02040503050406030204" pitchFamily="18" charset="0"/>
                  </a:rPr>
                  <a:t>∃𝑖≤𝑡:𝐵</a:t>
                </a:r>
                <a:r>
                  <a:rPr lang="en-US" sz="1200" i="0">
                    <a:latin typeface="Cambria Math"/>
                  </a:rPr>
                  <a:t>_</a:t>
                </a:r>
                <a:r>
                  <a:rPr lang="en-US" sz="1200" i="0">
                    <a:latin typeface="Cambria Math" panose="02040503050406030204" pitchFamily="18" charset="0"/>
                  </a:rPr>
                  <a:t>𝑡</a:t>
                </a:r>
                <a:r>
                  <a:rPr lang="en-US" sz="1200" i="0">
                    <a:latin typeface="Cambria Math"/>
                  </a:rPr>
                  <a:t> [</a:t>
                </a:r>
                <a:r>
                  <a:rPr lang="en-US" sz="1200" i="0">
                    <a:latin typeface="Cambria Math" panose="02040503050406030204" pitchFamily="18" charset="0"/>
                  </a:rPr>
                  <a:t>𝑖</a:t>
                </a:r>
                <a:r>
                  <a:rPr lang="en-US" sz="1200" i="0">
                    <a:latin typeface="Cambria Math"/>
                  </a:rPr>
                  <a:t>]</a:t>
                </a:r>
                <a:r>
                  <a:rPr lang="en-US" sz="1200" i="0">
                    <a:latin typeface="Cambria Math" panose="02040503050406030204" pitchFamily="18" charset="0"/>
                  </a:rPr>
                  <a:t>≠𝐵</a:t>
                </a:r>
                <a:r>
                  <a:rPr lang="en-US" sz="1200" i="0">
                    <a:latin typeface="Cambria Math"/>
                  </a:rPr>
                  <a:t>_(𝑡^</a:t>
                </a:r>
                <a:r>
                  <a:rPr lang="en-US" sz="1200" i="0">
                    <a:latin typeface="Cambria Math" panose="02040503050406030204" pitchFamily="18" charset="0"/>
                  </a:rPr>
                  <a:t>∗</a:t>
                </a:r>
                <a:r>
                  <a:rPr lang="en-US" sz="1200" i="0">
                    <a:latin typeface="Cambria Math"/>
                  </a:rPr>
                  <a:t> ) [</a:t>
                </a:r>
                <a:r>
                  <a:rPr lang="en-US" sz="1200" i="0">
                    <a:latin typeface="Cambria Math" panose="02040503050406030204" pitchFamily="18" charset="0"/>
                  </a:rPr>
                  <a:t>𝑖</a:t>
                </a:r>
                <a:r>
                  <a:rPr lang="en-US" sz="1200" i="0">
                    <a:latin typeface="Cambria Math"/>
                  </a:rPr>
                  <a:t>]</a:t>
                </a:r>
                <a:r>
                  <a:rPr lang="en-US" sz="1200" dirty="0"/>
                  <a:t> </a:t>
                </a:r>
              </a:p>
              <a:p>
                <a:pPr marL="0" indent="0" algn="l" rtl="0">
                  <a:buNone/>
                </a:pPr>
                <a:r>
                  <a:rPr lang="en-US" sz="1200" u="sng" dirty="0"/>
                  <a:t>Proof:</a:t>
                </a:r>
                <a:r>
                  <a:rPr lang="en-US" sz="1200" dirty="0"/>
                  <a:t> otherwise </a:t>
                </a:r>
                <a:r>
                  <a:rPr lang="en-US" sz="1200" i="0">
                    <a:latin typeface="Cambria Math" panose="02040503050406030204" pitchFamily="18" charset="0"/>
                  </a:rPr>
                  <a:t>𝐵</a:t>
                </a:r>
                <a:r>
                  <a:rPr lang="en-US" sz="1200" i="0">
                    <a:latin typeface="Cambria Math"/>
                  </a:rPr>
                  <a:t>_</a:t>
                </a:r>
                <a:r>
                  <a:rPr lang="en-US" sz="1200" i="0">
                    <a:latin typeface="Cambria Math" panose="02040503050406030204" pitchFamily="18" charset="0"/>
                  </a:rPr>
                  <a:t>𝑡</a:t>
                </a:r>
                <a:r>
                  <a:rPr lang="en-US" sz="1200" i="0">
                    <a:latin typeface="Cambria Math"/>
                  </a:rPr>
                  <a:t> [</a:t>
                </a:r>
                <a:r>
                  <a:rPr lang="en-US" sz="1200" i="0">
                    <a:latin typeface="Cambria Math" panose="02040503050406030204" pitchFamily="18" charset="0"/>
                  </a:rPr>
                  <a:t>:</a:t>
                </a:r>
                <a:r>
                  <a:rPr lang="en-US" sz="1200" b="0" i="0" smtClean="0">
                    <a:latin typeface="Cambria Math" panose="02040503050406030204" pitchFamily="18" charset="0"/>
                  </a:rPr>
                  <a:t>𝑡</a:t>
                </a:r>
                <a:r>
                  <a:rPr lang="en-US" sz="1200" b="0" i="0" smtClean="0">
                    <a:latin typeface="Cambria Math"/>
                  </a:rPr>
                  <a:t>]</a:t>
                </a:r>
                <a:r>
                  <a:rPr lang="en-US" sz="1200" i="0">
                    <a:latin typeface="Cambria Math" panose="02040503050406030204" pitchFamily="18" charset="0"/>
                  </a:rPr>
                  <a:t>=𝐵</a:t>
                </a:r>
                <a:r>
                  <a:rPr lang="en-US" sz="1200" i="0">
                    <a:latin typeface="Cambria Math"/>
                  </a:rPr>
                  <a:t>_(𝑡^</a:t>
                </a:r>
                <a:r>
                  <a:rPr lang="en-US" sz="1200" i="0">
                    <a:latin typeface="Cambria Math" panose="02040503050406030204" pitchFamily="18" charset="0"/>
                  </a:rPr>
                  <a:t>∗</a:t>
                </a:r>
                <a:r>
                  <a:rPr lang="en-US" sz="1200" i="0">
                    <a:latin typeface="Cambria Math"/>
                  </a:rPr>
                  <a:t> ) [</a:t>
                </a:r>
                <a:r>
                  <a:rPr lang="en-US" sz="1200" i="0">
                    <a:latin typeface="Cambria Math" panose="02040503050406030204" pitchFamily="18" charset="0"/>
                  </a:rPr>
                  <a:t>:</a:t>
                </a:r>
                <a:r>
                  <a:rPr lang="en-US" sz="1200" b="0" i="0" smtClean="0">
                    <a:latin typeface="Cambria Math" panose="02040503050406030204" pitchFamily="18" charset="0"/>
                  </a:rPr>
                  <a:t>𝑡</a:t>
                </a:r>
                <a:r>
                  <a:rPr lang="en-US" sz="1200" b="0" i="0" smtClean="0">
                    <a:latin typeface="Cambria Math"/>
                  </a:rPr>
                  <a:t>]</a:t>
                </a:r>
                <a:r>
                  <a:rPr lang="en-US" sz="1200" i="0">
                    <a:latin typeface="Cambria Math" panose="02040503050406030204" pitchFamily="18" charset="0"/>
                  </a:rPr>
                  <a:t>⇒</a:t>
                </a:r>
                <a:r>
                  <a:rPr lang="en-US" sz="1200" i="0" dirty="0">
                    <a:latin typeface="Cambria Math"/>
                  </a:rPr>
                  <a:t>{𝑋_0,…,𝑋_</a:t>
                </a:r>
                <a:r>
                  <a:rPr lang="en-US" sz="1200" b="0" i="0" smtClean="0">
                    <a:latin typeface="Cambria Math" panose="02040503050406030204" pitchFamily="18" charset="0"/>
                  </a:rPr>
                  <a:t>𝑡∉</a:t>
                </a:r>
                <a:r>
                  <a:rPr lang="en-US" sz="1200" i="0">
                    <a:latin typeface="Cambria Math"/>
                  </a:rPr>
                  <a:t>𝐵_</a:t>
                </a:r>
                <a:r>
                  <a:rPr lang="en-US" sz="1200" i="0">
                    <a:latin typeface="Cambria Math" panose="02040503050406030204" pitchFamily="18" charset="0"/>
                  </a:rPr>
                  <a:t>𝑡</a:t>
                </a:r>
                <a:r>
                  <a:rPr lang="en-US" sz="1200" i="0">
                    <a:latin typeface="Cambria Math"/>
                  </a:rPr>
                  <a:t> }</a:t>
                </a:r>
                <a:endParaRPr lang="en-US" sz="1200" dirty="0"/>
              </a:p>
              <a:p>
                <a:pPr marL="0" indent="0" algn="l" rtl="0">
                  <a:buNone/>
                </a:pPr>
                <a:endParaRPr lang="en-US" sz="1200" dirty="0" smtClean="0"/>
              </a:p>
              <a:p>
                <a:pPr algn="l" rtl="0"/>
                <a:endParaRPr lang="en-US" dirty="0"/>
              </a:p>
            </p:txBody>
          </p:sp>
        </mc:Fallback>
      </mc:AlternateContent>
      <p:sp>
        <p:nvSpPr>
          <p:cNvPr id="4" name="Slide Number Placeholder 3"/>
          <p:cNvSpPr>
            <a:spLocks noGrp="1"/>
          </p:cNvSpPr>
          <p:nvPr>
            <p:ph type="sldNum" sz="quarter" idx="10"/>
          </p:nvPr>
        </p:nvSpPr>
        <p:spPr/>
        <p:txBody>
          <a:bodyPr/>
          <a:lstStyle/>
          <a:p>
            <a:fld id="{9FC3ACA1-F173-4155-9A30-B4CDBA5B0AE9}" type="slidenum">
              <a:rPr lang="he-IL" smtClean="0"/>
              <a:t>11</a:t>
            </a:fld>
            <a:endParaRPr lang="he-IL"/>
          </a:p>
        </p:txBody>
      </p:sp>
    </p:spTree>
    <p:extLst>
      <p:ext uri="{BB962C8B-B14F-4D97-AF65-F5344CB8AC3E}">
        <p14:creationId xmlns:p14="http://schemas.microsoft.com/office/powerpoint/2010/main" val="2712965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מציין מיקום של הערות 2"/>
              <p:cNvSpPr>
                <a:spLocks noGrp="1"/>
              </p:cNvSpPr>
              <p:nvPr>
                <p:ph type="body" idx="1"/>
              </p:nvPr>
            </p:nvSpPr>
            <p:spPr/>
            <p:txBody>
              <a:bodyPr/>
              <a:lstStyle/>
              <a:p>
                <a:r>
                  <a:rPr lang="he-IL" dirty="0" smtClean="0"/>
                  <a:t>הסיבה</a:t>
                </a:r>
                <a:r>
                  <a:rPr lang="he-IL" baseline="0" dirty="0" smtClean="0"/>
                  <a:t> לכך שגם </a:t>
                </a:r>
                <a14:m>
                  <m:oMath xmlns:m="http://schemas.openxmlformats.org/officeDocument/2006/math">
                    <m:sSub>
                      <m:sSubPr>
                        <m:ctrlPr>
                          <a:rPr lang="en-US" i="1" smtClean="0">
                            <a:latin typeface="Cambria Math"/>
                          </a:rPr>
                        </m:ctrlPr>
                      </m:sSubPr>
                      <m:e>
                        <m:r>
                          <a:rPr lang="en-US" i="1">
                            <a:latin typeface="Cambria Math"/>
                          </a:rPr>
                          <m:t>𝜏</m:t>
                        </m:r>
                      </m:e>
                      <m:sub>
                        <m:r>
                          <a:rPr lang="en-US" i="1">
                            <a:latin typeface="Cambria Math"/>
                          </a:rPr>
                          <m:t>𝑡𝑜𝑝</m:t>
                        </m:r>
                      </m:sub>
                    </m:sSub>
                  </m:oMath>
                </a14:m>
                <a:r>
                  <a:rPr lang="he-IL" dirty="0" smtClean="0"/>
                  <a:t> הוא</a:t>
                </a:r>
                <a:r>
                  <a:rPr lang="he-IL" baseline="0" dirty="0" smtClean="0"/>
                  <a:t> זמן עצירה היא שאם לוקחים זמן עצירה ומחברים לו קבוע מקבלים זמן עצירה.</a:t>
                </a:r>
              </a:p>
              <a:p>
                <a:r>
                  <a:rPr lang="he-IL" baseline="0" dirty="0" smtClean="0"/>
                  <a:t>קל לראות את נכונות הלמה </a:t>
                </a:r>
                <a:r>
                  <a:rPr lang="he-IL" baseline="0" dirty="0" err="1" smtClean="0"/>
                  <a:t>הזאתאם</a:t>
                </a:r>
                <a:r>
                  <a:rPr lang="he-IL" baseline="0" dirty="0" smtClean="0"/>
                  <a:t> מסתכלים על ההגדרה של זמן עצירה, במיוחד על ההגדרה לפי אינדיקטור: האינדיקטור החדש קובע ש-</a:t>
                </a:r>
                <a14:m>
                  <m:oMath xmlns:m="http://schemas.openxmlformats.org/officeDocument/2006/math">
                    <m:sSub>
                      <m:sSubPr>
                        <m:ctrlPr>
                          <a:rPr lang="en-US" i="1" smtClean="0">
                            <a:latin typeface="Cambria Math"/>
                          </a:rPr>
                        </m:ctrlPr>
                      </m:sSubPr>
                      <m:e>
                        <m:r>
                          <a:rPr lang="en-US" i="1">
                            <a:latin typeface="Cambria Math"/>
                          </a:rPr>
                          <m:t>𝜏</m:t>
                        </m:r>
                      </m:e>
                      <m:sub>
                        <m:r>
                          <a:rPr lang="en-US" i="1">
                            <a:latin typeface="Cambria Math"/>
                          </a:rPr>
                          <m:t>𝑡𝑜𝑝</m:t>
                        </m:r>
                      </m:sub>
                    </m:sSub>
                    <m:r>
                      <a:rPr lang="en-US" b="0" i="1" smtClean="0">
                        <a:latin typeface="Cambria Math"/>
                      </a:rPr>
                      <m:t>=</m:t>
                    </m:r>
                    <m:r>
                      <a:rPr lang="en-US" b="0" i="1" smtClean="0">
                        <a:latin typeface="Cambria Math"/>
                      </a:rPr>
                      <m:t>𝑡</m:t>
                    </m:r>
                  </m:oMath>
                </a14:m>
                <a:r>
                  <a:rPr lang="he-IL" dirty="0" smtClean="0"/>
                  <a:t> אם"ם</a:t>
                </a:r>
                <a:r>
                  <a:rPr lang="he-IL" baseline="0" dirty="0" smtClean="0"/>
                  <a:t> </a:t>
                </a:r>
                <a14:m>
                  <m:oMath xmlns:m="http://schemas.openxmlformats.org/officeDocument/2006/math">
                    <m:sSub>
                      <m:sSubPr>
                        <m:ctrlPr>
                          <a:rPr lang="en-US" i="1" smtClean="0">
                            <a:latin typeface="Cambria Math"/>
                          </a:rPr>
                        </m:ctrlPr>
                      </m:sSubPr>
                      <m:e>
                        <m:r>
                          <a:rPr lang="en-US" i="1">
                            <a:latin typeface="Cambria Math"/>
                          </a:rPr>
                          <m:t>𝜏</m:t>
                        </m:r>
                      </m:e>
                      <m:sub>
                        <m:r>
                          <a:rPr lang="en-US" b="0" i="1" smtClean="0">
                            <a:latin typeface="Cambria Math"/>
                          </a:rPr>
                          <m:t>𝐴</m:t>
                        </m:r>
                      </m:sub>
                    </m:sSub>
                    <m:r>
                      <a:rPr lang="en-US" b="0" i="1" smtClean="0">
                        <a:latin typeface="Cambria Math"/>
                      </a:rPr>
                      <m:t>=</m:t>
                    </m:r>
                    <m:r>
                      <a:rPr lang="en-US" b="0" i="1" smtClean="0">
                        <a:latin typeface="Cambria Math"/>
                      </a:rPr>
                      <m:t>𝑡</m:t>
                    </m:r>
                    <m:r>
                      <a:rPr lang="en-US" b="0" i="1" smtClean="0">
                        <a:latin typeface="Cambria Math"/>
                      </a:rPr>
                      <m:t>−</m:t>
                    </m:r>
                    <m:r>
                      <a:rPr lang="en-US" b="0" i="1" smtClean="0">
                        <a:latin typeface="Cambria Math"/>
                      </a:rPr>
                      <m:t>1</m:t>
                    </m:r>
                  </m:oMath>
                </a14:m>
                <a:r>
                  <a:rPr lang="he-IL" dirty="0" smtClean="0"/>
                  <a:t>, וכיוון ש-</a:t>
                </a:r>
                <a14:m>
                  <m:oMath xmlns:m="http://schemas.openxmlformats.org/officeDocument/2006/math">
                    <m:sSub>
                      <m:sSubPr>
                        <m:ctrlPr>
                          <a:rPr lang="en-US" i="1" smtClean="0">
                            <a:latin typeface="Cambria Math"/>
                          </a:rPr>
                        </m:ctrlPr>
                      </m:sSubPr>
                      <m:e>
                        <m:r>
                          <a:rPr lang="en-US" i="1">
                            <a:latin typeface="Cambria Math"/>
                          </a:rPr>
                          <m:t>𝜏</m:t>
                        </m:r>
                      </m:e>
                      <m:sub>
                        <m:r>
                          <a:rPr lang="en-US" b="0" i="1" smtClean="0">
                            <a:latin typeface="Cambria Math"/>
                          </a:rPr>
                          <m:t>𝐴</m:t>
                        </m:r>
                      </m:sub>
                    </m:sSub>
                  </m:oMath>
                </a14:m>
                <a:r>
                  <a:rPr lang="he-IL" dirty="0" smtClean="0"/>
                  <a:t> הוא זמן עצירה,</a:t>
                </a:r>
                <a:r>
                  <a:rPr lang="he-IL" baseline="0" dirty="0" smtClean="0"/>
                  <a:t> זה </a:t>
                </a:r>
                <a:r>
                  <a:rPr lang="he-IL" baseline="0" smtClean="0"/>
                  <a:t>תלוי ב-</a:t>
                </a:r>
                <a:endParaRPr lang="he-IL" dirty="0"/>
              </a:p>
            </p:txBody>
          </p:sp>
        </mc:Choice>
        <mc:Fallback xmlns="">
          <p:sp>
            <p:nvSpPr>
              <p:cNvPr id="3" name="מציין מיקום של הערות 2"/>
              <p:cNvSpPr>
                <a:spLocks noGrp="1"/>
              </p:cNvSpPr>
              <p:nvPr>
                <p:ph type="body" idx="1"/>
              </p:nvPr>
            </p:nvSpPr>
            <p:spPr/>
            <p:txBody>
              <a:bodyPr/>
              <a:lstStyle/>
              <a:p>
                <a:r>
                  <a:rPr lang="he-IL" dirty="0" smtClean="0"/>
                  <a:t>הסיבה</a:t>
                </a:r>
                <a:r>
                  <a:rPr lang="he-IL" baseline="0" dirty="0" smtClean="0"/>
                  <a:t> לכך שגם </a:t>
                </a:r>
                <a:r>
                  <a:rPr lang="en-US" i="0">
                    <a:latin typeface="Cambria Math"/>
                  </a:rPr>
                  <a:t>𝜏</a:t>
                </a:r>
                <a:r>
                  <a:rPr lang="en-US" i="0" smtClean="0">
                    <a:latin typeface="Cambria Math"/>
                  </a:rPr>
                  <a:t>_</a:t>
                </a:r>
                <a:r>
                  <a:rPr lang="en-US" i="0">
                    <a:latin typeface="Cambria Math"/>
                  </a:rPr>
                  <a:t>𝑡𝑜𝑝</a:t>
                </a:r>
                <a:r>
                  <a:rPr lang="he-IL" dirty="0" smtClean="0"/>
                  <a:t> הוא</a:t>
                </a:r>
                <a:r>
                  <a:rPr lang="he-IL" baseline="0" dirty="0" smtClean="0"/>
                  <a:t> זמן עצירה היא שאם לוקחים זמן עצירה ומחברים לו קבוע מקבלים זמן עצירה.</a:t>
                </a:r>
              </a:p>
              <a:p>
                <a:r>
                  <a:rPr lang="he-IL" baseline="0" dirty="0" smtClean="0"/>
                  <a:t>קל לראות את נכונות הלמה </a:t>
                </a:r>
                <a:r>
                  <a:rPr lang="he-IL" baseline="0" dirty="0" err="1" smtClean="0"/>
                  <a:t>הזאתאם</a:t>
                </a:r>
                <a:r>
                  <a:rPr lang="he-IL" baseline="0" dirty="0" smtClean="0"/>
                  <a:t> מסתכלים על ההגדרה של זמן עצירה, במיוחד על ההגדרה לפי אינדיקטור: האינדיקטור החדש קובע ש-</a:t>
                </a:r>
                <a:r>
                  <a:rPr lang="en-US" i="0">
                    <a:latin typeface="Cambria Math"/>
                  </a:rPr>
                  <a:t>𝜏</a:t>
                </a:r>
                <a:r>
                  <a:rPr lang="en-US" i="0" smtClean="0">
                    <a:latin typeface="Cambria Math"/>
                  </a:rPr>
                  <a:t>_</a:t>
                </a:r>
                <a:r>
                  <a:rPr lang="en-US" i="0">
                    <a:latin typeface="Cambria Math"/>
                  </a:rPr>
                  <a:t>𝑡𝑜𝑝</a:t>
                </a:r>
                <a:r>
                  <a:rPr lang="en-US" b="0" i="0" smtClean="0">
                    <a:latin typeface="Cambria Math"/>
                  </a:rPr>
                  <a:t>=𝑡</a:t>
                </a:r>
                <a:r>
                  <a:rPr lang="he-IL" dirty="0" smtClean="0"/>
                  <a:t> אם"ם</a:t>
                </a:r>
                <a:r>
                  <a:rPr lang="he-IL" baseline="0" dirty="0" smtClean="0"/>
                  <a:t> </a:t>
                </a:r>
                <a:r>
                  <a:rPr lang="en-US" i="0">
                    <a:latin typeface="Cambria Math"/>
                  </a:rPr>
                  <a:t>𝜏</a:t>
                </a:r>
                <a:r>
                  <a:rPr lang="en-US" i="0" smtClean="0">
                    <a:latin typeface="Cambria Math"/>
                  </a:rPr>
                  <a:t>_</a:t>
                </a:r>
                <a:r>
                  <a:rPr lang="en-US" b="0" i="0" smtClean="0">
                    <a:latin typeface="Cambria Math"/>
                  </a:rPr>
                  <a:t>𝐴=𝑡−1</a:t>
                </a:r>
                <a:r>
                  <a:rPr lang="he-IL" dirty="0" smtClean="0"/>
                  <a:t>, וכיוון ש-</a:t>
                </a:r>
                <a:r>
                  <a:rPr lang="en-US" i="0">
                    <a:latin typeface="Cambria Math"/>
                  </a:rPr>
                  <a:t>𝜏</a:t>
                </a:r>
                <a:r>
                  <a:rPr lang="en-US" i="0" smtClean="0">
                    <a:latin typeface="Cambria Math"/>
                  </a:rPr>
                  <a:t>_</a:t>
                </a:r>
                <a:r>
                  <a:rPr lang="en-US" b="0" i="0" smtClean="0">
                    <a:latin typeface="Cambria Math"/>
                  </a:rPr>
                  <a:t>𝐴</a:t>
                </a:r>
                <a:r>
                  <a:rPr lang="he-IL" dirty="0" smtClean="0"/>
                  <a:t> הוא זמן עצירה,</a:t>
                </a:r>
                <a:r>
                  <a:rPr lang="he-IL" baseline="0" dirty="0" smtClean="0"/>
                  <a:t> זה </a:t>
                </a:r>
                <a:r>
                  <a:rPr lang="he-IL" baseline="0" smtClean="0"/>
                  <a:t>תלוי ב-</a:t>
                </a:r>
                <a:endParaRPr lang="he-IL" dirty="0"/>
              </a:p>
            </p:txBody>
          </p:sp>
        </mc:Fallback>
      </mc:AlternateContent>
      <p:sp>
        <p:nvSpPr>
          <p:cNvPr id="4" name="מציין מיקום של מספר שקופית 3"/>
          <p:cNvSpPr>
            <a:spLocks noGrp="1"/>
          </p:cNvSpPr>
          <p:nvPr>
            <p:ph type="sldNum" sz="quarter" idx="10"/>
          </p:nvPr>
        </p:nvSpPr>
        <p:spPr/>
        <p:txBody>
          <a:bodyPr/>
          <a:lstStyle/>
          <a:p>
            <a:fld id="{9FC3ACA1-F173-4155-9A30-B4CDBA5B0AE9}" type="slidenum">
              <a:rPr lang="he-IL" smtClean="0"/>
              <a:t>13</a:t>
            </a:fld>
            <a:endParaRPr lang="he-IL"/>
          </a:p>
        </p:txBody>
      </p:sp>
    </p:spTree>
    <p:extLst>
      <p:ext uri="{BB962C8B-B14F-4D97-AF65-F5344CB8AC3E}">
        <p14:creationId xmlns:p14="http://schemas.microsoft.com/office/powerpoint/2010/main" val="903451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מציין מיקום של הערות 2"/>
              <p:cNvSpPr>
                <a:spLocks noGrp="1"/>
              </p:cNvSpPr>
              <p:nvPr>
                <p:ph type="body" idx="1"/>
              </p:nvPr>
            </p:nvSpPr>
            <p:spPr/>
            <p:txBody>
              <a:bodyPr/>
              <a:lstStyle/>
              <a:p>
                <a14:m>
                  <m:oMath xmlns:m="http://schemas.openxmlformats.org/officeDocument/2006/math">
                    <m:sSub>
                      <m:sSubPr>
                        <m:ctrlPr>
                          <a:rPr lang="en-US" sz="1200" i="1" dirty="0" smtClean="0">
                            <a:latin typeface="Cambria Math"/>
                          </a:rPr>
                        </m:ctrlPr>
                      </m:sSubPr>
                      <m:e>
                        <m:r>
                          <a:rPr lang="en-US" sz="1200" i="1" dirty="0">
                            <a:latin typeface="Cambria Math"/>
                          </a:rPr>
                          <m:t>𝜏</m:t>
                        </m:r>
                      </m:e>
                      <m:sub>
                        <m:r>
                          <a:rPr lang="en-US" sz="1200" i="1" dirty="0" err="1">
                            <a:latin typeface="Cambria Math"/>
                          </a:rPr>
                          <m:t>𝑟𝑒𝑓𝑟𝑒𝑠</m:t>
                        </m:r>
                        <m:r>
                          <a:rPr lang="en-US" sz="1200" i="1" dirty="0" err="1">
                            <a:latin typeface="Cambria Math"/>
                          </a:rPr>
                          <m:t>h</m:t>
                        </m:r>
                      </m:sub>
                    </m:sSub>
                  </m:oMath>
                </a14:m>
                <a:r>
                  <a:rPr lang="en-US" sz="1200" dirty="0" smtClean="0"/>
                  <a:t> is not a stopping time for </a:t>
                </a:r>
                <a14:m>
                  <m:oMath xmlns:m="http://schemas.openxmlformats.org/officeDocument/2006/math">
                    <m:sSub>
                      <m:sSubPr>
                        <m:ctrlPr>
                          <a:rPr lang="en-US" sz="1200" i="1">
                            <a:latin typeface="Cambria Math"/>
                          </a:rPr>
                        </m:ctrlPr>
                      </m:sSubPr>
                      <m:e>
                        <m:r>
                          <a:rPr lang="en-US" sz="1200" i="1">
                            <a:latin typeface="Cambria Math"/>
                          </a:rPr>
                          <m:t>(</m:t>
                        </m:r>
                        <m:r>
                          <a:rPr lang="en-US" sz="1200" b="0" i="1" smtClean="0">
                            <a:latin typeface="Cambria Math"/>
                          </a:rPr>
                          <m:t>𝑋</m:t>
                        </m:r>
                      </m:e>
                      <m:sub>
                        <m:r>
                          <a:rPr lang="en-US" sz="1200" i="1">
                            <a:latin typeface="Cambria Math"/>
                          </a:rPr>
                          <m:t>𝑡</m:t>
                        </m:r>
                      </m:sub>
                    </m:sSub>
                    <m:r>
                      <a:rPr lang="en-US" sz="1200" i="1">
                        <a:latin typeface="Cambria Math"/>
                      </a:rPr>
                      <m:t>) </m:t>
                    </m:r>
                  </m:oMath>
                </a14:m>
                <a:endParaRPr lang="en-US" dirty="0" smtClean="0"/>
              </a:p>
              <a:p>
                <a:r>
                  <a:rPr lang="he-IL" dirty="0" smtClean="0"/>
                  <a:t>כי</a:t>
                </a:r>
                <a:r>
                  <a:rPr lang="he-IL" baseline="0" dirty="0" smtClean="0"/>
                  <a:t> המצב של </a:t>
                </a:r>
                <a:r>
                  <a:rPr lang="he-IL" baseline="0" dirty="0" err="1" smtClean="0"/>
                  <a:t>הקואורודינטות</a:t>
                </a:r>
                <a:r>
                  <a:rPr lang="he-IL" baseline="0" dirty="0" smtClean="0"/>
                  <a:t> לא בהכרח קובע אם כולן התחלפו. למשל אם התחלנו בראשית ונשארנו שם כל הזמן כי כל פעם הביט שנבחר היה 0, לא נוכל לדעת כלום מהסדרה </a:t>
                </a:r>
                <a:r>
                  <a:rPr lang="en-US" baseline="0" dirty="0" smtClean="0"/>
                  <a:t>X</a:t>
                </a:r>
                <a:r>
                  <a:rPr lang="he-IL" baseline="0" dirty="0" smtClean="0"/>
                  <a:t>, אבל נוכל לבדוק מה קרה עם הסדרה </a:t>
                </a:r>
                <a:r>
                  <a:rPr lang="en-US" baseline="0" dirty="0" smtClean="0"/>
                  <a:t>Z</a:t>
                </a:r>
                <a:r>
                  <a:rPr lang="he-IL" baseline="0" dirty="0" smtClean="0"/>
                  <a:t>.</a:t>
                </a:r>
                <a:endParaRPr lang="he-IL" dirty="0"/>
              </a:p>
            </p:txBody>
          </p:sp>
        </mc:Choice>
        <mc:Fallback xmlns="">
          <p:sp>
            <p:nvSpPr>
              <p:cNvPr id="3" name="מציין מיקום של הערות 2"/>
              <p:cNvSpPr>
                <a:spLocks noGrp="1"/>
              </p:cNvSpPr>
              <p:nvPr>
                <p:ph type="body" idx="1"/>
              </p:nvPr>
            </p:nvSpPr>
            <p:spPr/>
            <p:txBody>
              <a:bodyPr/>
              <a:lstStyle/>
              <a:p>
                <a:r>
                  <a:rPr lang="en-US" sz="1200" i="0" dirty="0">
                    <a:latin typeface="Cambria Math"/>
                  </a:rPr>
                  <a:t>𝜏</a:t>
                </a:r>
                <a:r>
                  <a:rPr lang="en-US" sz="1200" i="0" dirty="0" smtClean="0">
                    <a:latin typeface="Cambria Math"/>
                  </a:rPr>
                  <a:t>_</a:t>
                </a:r>
                <a:r>
                  <a:rPr lang="en-US" sz="1200" i="0" dirty="0" err="1">
                    <a:latin typeface="Cambria Math"/>
                  </a:rPr>
                  <a:t>𝑟𝑒𝑓𝑟𝑒𝑠ℎ</a:t>
                </a:r>
                <a:r>
                  <a:rPr lang="en-US" sz="1200" dirty="0" smtClean="0"/>
                  <a:t> is not a stopping time for </a:t>
                </a:r>
                <a:r>
                  <a:rPr lang="en-US" sz="1200" i="0">
                    <a:latin typeface="Cambria Math"/>
                  </a:rPr>
                  <a:t>〖(</a:t>
                </a:r>
                <a:r>
                  <a:rPr lang="en-US" sz="1200" b="0" i="0" smtClean="0">
                    <a:latin typeface="Cambria Math"/>
                  </a:rPr>
                  <a:t>𝑋</a:t>
                </a:r>
                <a:r>
                  <a:rPr lang="en-US" sz="1200" b="0" i="0">
                    <a:latin typeface="Cambria Math"/>
                  </a:rPr>
                  <a:t>〗_</a:t>
                </a:r>
                <a:r>
                  <a:rPr lang="en-US" sz="1200" i="0">
                    <a:latin typeface="Cambria Math"/>
                  </a:rPr>
                  <a:t>𝑡) </a:t>
                </a:r>
                <a:endParaRPr lang="en-US" dirty="0" smtClean="0"/>
              </a:p>
              <a:p>
                <a:r>
                  <a:rPr lang="he-IL" dirty="0" smtClean="0"/>
                  <a:t>כי</a:t>
                </a:r>
                <a:r>
                  <a:rPr lang="he-IL" baseline="0" dirty="0" smtClean="0"/>
                  <a:t> המצב של </a:t>
                </a:r>
                <a:r>
                  <a:rPr lang="he-IL" baseline="0" dirty="0" err="1" smtClean="0"/>
                  <a:t>הקואורודינטות</a:t>
                </a:r>
                <a:r>
                  <a:rPr lang="he-IL" baseline="0" dirty="0" smtClean="0"/>
                  <a:t> לא בהכרח קובע אם כולן התחלפו. למשל אם התחלנו בראשית ונשארנו שם כל הזמן כי כל פעם הביט שנבחר היה 0, לא נוכל לדעת כלום מהסדרה </a:t>
                </a:r>
                <a:r>
                  <a:rPr lang="en-US" baseline="0" dirty="0" smtClean="0"/>
                  <a:t>X</a:t>
                </a:r>
                <a:r>
                  <a:rPr lang="he-IL" baseline="0" dirty="0" smtClean="0"/>
                  <a:t>, אבל נוכל לבדוק מה קרה עם הסדרה </a:t>
                </a:r>
                <a:r>
                  <a:rPr lang="en-US" baseline="0" dirty="0" smtClean="0"/>
                  <a:t>Z</a:t>
                </a:r>
                <a:r>
                  <a:rPr lang="he-IL" baseline="0" dirty="0" smtClean="0"/>
                  <a:t>.</a:t>
                </a:r>
                <a:endParaRPr lang="he-IL" dirty="0"/>
              </a:p>
            </p:txBody>
          </p:sp>
        </mc:Fallback>
      </mc:AlternateContent>
      <p:sp>
        <p:nvSpPr>
          <p:cNvPr id="4" name="מציין מיקום של מספר שקופית 3"/>
          <p:cNvSpPr>
            <a:spLocks noGrp="1"/>
          </p:cNvSpPr>
          <p:nvPr>
            <p:ph type="sldNum" sz="quarter" idx="10"/>
          </p:nvPr>
        </p:nvSpPr>
        <p:spPr/>
        <p:txBody>
          <a:bodyPr/>
          <a:lstStyle/>
          <a:p>
            <a:fld id="{9FC3ACA1-F173-4155-9A30-B4CDBA5B0AE9}" type="slidenum">
              <a:rPr lang="he-IL" smtClean="0"/>
              <a:t>14</a:t>
            </a:fld>
            <a:endParaRPr lang="he-IL"/>
          </a:p>
        </p:txBody>
      </p:sp>
    </p:spTree>
    <p:extLst>
      <p:ext uri="{BB962C8B-B14F-4D97-AF65-F5344CB8AC3E}">
        <p14:creationId xmlns:p14="http://schemas.microsoft.com/office/powerpoint/2010/main" val="1389755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לכתוב</a:t>
            </a:r>
            <a:r>
              <a:rPr lang="he-IL" baseline="0" dirty="0" smtClean="0"/>
              <a:t> הסברים על דף עבור ההרצאה</a:t>
            </a:r>
            <a:endParaRPr lang="en-US" dirty="0"/>
          </a:p>
        </p:txBody>
      </p:sp>
      <p:sp>
        <p:nvSpPr>
          <p:cNvPr id="4" name="Slide Number Placeholder 3"/>
          <p:cNvSpPr>
            <a:spLocks noGrp="1"/>
          </p:cNvSpPr>
          <p:nvPr>
            <p:ph type="sldNum" sz="quarter" idx="10"/>
          </p:nvPr>
        </p:nvSpPr>
        <p:spPr/>
        <p:txBody>
          <a:bodyPr/>
          <a:lstStyle/>
          <a:p>
            <a:fld id="{9FC3ACA1-F173-4155-9A30-B4CDBA5B0AE9}" type="slidenum">
              <a:rPr lang="he-IL" smtClean="0"/>
              <a:t>21</a:t>
            </a:fld>
            <a:endParaRPr lang="he-IL"/>
          </a:p>
        </p:txBody>
      </p:sp>
    </p:spTree>
    <p:extLst>
      <p:ext uri="{BB962C8B-B14F-4D97-AF65-F5344CB8AC3E}">
        <p14:creationId xmlns:p14="http://schemas.microsoft.com/office/powerpoint/2010/main" val="1893694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מציין מיקום של הערות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200" i="1" smtClean="0">
                        <a:latin typeface="Cambria Math"/>
                      </a:rPr>
                      <m:t>𝜏</m:t>
                    </m:r>
                  </m:oMath>
                </a14:m>
                <a:r>
                  <a:rPr lang="en-US" sz="1200" dirty="0" smtClean="0"/>
                  <a:t> is </a:t>
                </a:r>
                <a14:m>
                  <m:oMath xmlns:m="http://schemas.openxmlformats.org/officeDocument/2006/math">
                    <m:sSub>
                      <m:sSubPr>
                        <m:ctrlPr>
                          <a:rPr lang="en-US" sz="1200" b="0" i="1" smtClean="0">
                            <a:latin typeface="Cambria Math"/>
                          </a:rPr>
                        </m:ctrlPr>
                      </m:sSubPr>
                      <m:e>
                        <m:r>
                          <a:rPr lang="en-US" sz="1200" b="0" i="1" smtClean="0">
                            <a:latin typeface="Cambria Math"/>
                          </a:rPr>
                          <m:t>𝑍</m:t>
                        </m:r>
                      </m:e>
                      <m:sub>
                        <m:r>
                          <a:rPr lang="en-US" sz="1200" b="0" i="1" smtClean="0">
                            <a:latin typeface="Cambria Math"/>
                          </a:rPr>
                          <m:t>𝑡</m:t>
                        </m:r>
                      </m:sub>
                    </m:sSub>
                  </m:oMath>
                </a14:m>
                <a:r>
                  <a:rPr lang="en-US" sz="1200" dirty="0" smtClean="0"/>
                  <a:t> stopping time, so </a:t>
                </a:r>
                <a14:m>
                  <m:oMath xmlns:m="http://schemas.openxmlformats.org/officeDocument/2006/math">
                    <m:r>
                      <a:rPr lang="en-US" sz="1200" i="1">
                        <a:latin typeface="Cambria Math"/>
                      </a:rPr>
                      <m:t>𝜏</m:t>
                    </m:r>
                    <m:r>
                      <a:rPr lang="en-US" sz="1200" b="0" i="1" smtClean="0">
                        <a:latin typeface="Cambria Math"/>
                      </a:rPr>
                      <m:t>=</m:t>
                    </m:r>
                    <m:r>
                      <a:rPr lang="en-US" sz="1200" b="0" i="1" smtClean="0">
                        <a:latin typeface="Cambria Math"/>
                      </a:rPr>
                      <m:t>𝑠</m:t>
                    </m:r>
                    <m:r>
                      <a:rPr lang="en-US" sz="1200" b="0" i="1" smtClean="0">
                        <a:latin typeface="Cambria Math"/>
                      </a:rPr>
                      <m:t>⇔{</m:t>
                    </m:r>
                    <m:d>
                      <m:dPr>
                        <m:ctrlPr>
                          <a:rPr lang="en-US" sz="1200" b="0" i="1" smtClean="0">
                            <a:latin typeface="Cambria Math"/>
                          </a:rPr>
                        </m:ctrlPr>
                      </m:dPr>
                      <m:e>
                        <m:sSub>
                          <m:sSubPr>
                            <m:ctrlPr>
                              <a:rPr lang="en-US" sz="1200" b="0" i="1" smtClean="0">
                                <a:latin typeface="Cambria Math"/>
                              </a:rPr>
                            </m:ctrlPr>
                          </m:sSubPr>
                          <m:e>
                            <m:r>
                              <a:rPr lang="en-US" sz="1200" b="0" i="1" smtClean="0">
                                <a:latin typeface="Cambria Math"/>
                              </a:rPr>
                              <m:t>𝑍</m:t>
                            </m:r>
                          </m:e>
                          <m:sub>
                            <m:r>
                              <a:rPr lang="en-US" sz="1200" b="0" i="1" smtClean="0">
                                <a:latin typeface="Cambria Math"/>
                              </a:rPr>
                              <m:t>1</m:t>
                            </m:r>
                          </m:sub>
                        </m:sSub>
                        <m:r>
                          <a:rPr lang="en-US" sz="1200" b="0" i="1" smtClean="0">
                            <a:latin typeface="Cambria Math"/>
                          </a:rPr>
                          <m:t>,</m:t>
                        </m:r>
                        <m:sSub>
                          <m:sSubPr>
                            <m:ctrlPr>
                              <a:rPr lang="en-US" sz="1200" b="0" i="1" smtClean="0">
                                <a:latin typeface="Cambria Math"/>
                              </a:rPr>
                            </m:ctrlPr>
                          </m:sSubPr>
                          <m:e>
                            <m:r>
                              <a:rPr lang="en-US" sz="1200" b="0" i="1" smtClean="0">
                                <a:latin typeface="Cambria Math"/>
                              </a:rPr>
                              <m:t>𝑍</m:t>
                            </m:r>
                          </m:e>
                          <m:sub>
                            <m:r>
                              <a:rPr lang="en-US" sz="1200" b="0" i="1" smtClean="0">
                                <a:latin typeface="Cambria Math"/>
                              </a:rPr>
                              <m:t>2</m:t>
                            </m:r>
                          </m:sub>
                        </m:sSub>
                        <m:r>
                          <a:rPr lang="en-US" sz="1200" b="0" i="1" smtClean="0">
                            <a:latin typeface="Cambria Math"/>
                          </a:rPr>
                          <m:t>, …</m:t>
                        </m:r>
                        <m:sSub>
                          <m:sSubPr>
                            <m:ctrlPr>
                              <a:rPr lang="en-US" sz="1200" b="0" i="1" smtClean="0">
                                <a:latin typeface="Cambria Math"/>
                              </a:rPr>
                            </m:ctrlPr>
                          </m:sSubPr>
                          <m:e>
                            <m:r>
                              <a:rPr lang="en-US" sz="1200" b="0" i="1" smtClean="0">
                                <a:latin typeface="Cambria Math"/>
                              </a:rPr>
                              <m:t>𝑍</m:t>
                            </m:r>
                          </m:e>
                          <m:sub>
                            <m:r>
                              <a:rPr lang="en-US" sz="1200" b="0" i="1" smtClean="0">
                                <a:latin typeface="Cambria Math"/>
                              </a:rPr>
                              <m:t>𝑠</m:t>
                            </m:r>
                          </m:sub>
                        </m:sSub>
                      </m:e>
                    </m:d>
                    <m:r>
                      <a:rPr lang="en-US" sz="1200" b="0" i="1" smtClean="0">
                        <a:latin typeface="Cambria Math"/>
                      </a:rPr>
                      <m:t>∈</m:t>
                    </m:r>
                    <m:sSub>
                      <m:sSubPr>
                        <m:ctrlPr>
                          <a:rPr lang="en-US" sz="1200" b="0" i="1" smtClean="0">
                            <a:latin typeface="Cambria Math"/>
                          </a:rPr>
                        </m:ctrlPr>
                      </m:sSubPr>
                      <m:e>
                        <m:r>
                          <a:rPr lang="en-US" sz="1200" b="0" i="1" smtClean="0">
                            <a:latin typeface="Cambria Math"/>
                          </a:rPr>
                          <m:t>𝐵</m:t>
                        </m:r>
                      </m:e>
                      <m:sub>
                        <m:r>
                          <a:rPr lang="en-US" sz="1200" b="0" i="1" smtClean="0">
                            <a:latin typeface="Cambria Math"/>
                          </a:rPr>
                          <m:t>𝑡</m:t>
                        </m:r>
                      </m:sub>
                    </m:sSub>
                    <m:r>
                      <a:rPr lang="en-US" sz="1200" b="0" i="1" smtClean="0">
                        <a:latin typeface="Cambria Math"/>
                      </a:rPr>
                      <m:t>}</m:t>
                    </m:r>
                  </m:oMath>
                </a14:m>
                <a:r>
                  <a:rPr lang="en-US" sz="1200" dirty="0" smtClean="0"/>
                  <a:t> for some </a:t>
                </a:r>
                <a14:m>
                  <m:oMath xmlns:m="http://schemas.openxmlformats.org/officeDocument/2006/math">
                    <m:sSub>
                      <m:sSubPr>
                        <m:ctrlPr>
                          <a:rPr lang="en-US" sz="1200" i="1">
                            <a:latin typeface="Cambria Math"/>
                          </a:rPr>
                        </m:ctrlPr>
                      </m:sSubPr>
                      <m:e>
                        <m:r>
                          <a:rPr lang="en-US" sz="1200" i="1">
                            <a:latin typeface="Cambria Math"/>
                          </a:rPr>
                          <m:t>𝐵</m:t>
                        </m:r>
                      </m:e>
                      <m:sub>
                        <m:r>
                          <a:rPr lang="en-US" sz="1200" i="1">
                            <a:latin typeface="Cambria Math"/>
                          </a:rPr>
                          <m:t>𝑡</m:t>
                        </m:r>
                      </m:sub>
                    </m:sSub>
                    <m:r>
                      <a:rPr lang="en-US" sz="1200" b="0" i="1" smtClean="0">
                        <a:latin typeface="Cambria Math"/>
                      </a:rPr>
                      <m:t>∈</m:t>
                    </m:r>
                    <m:sSup>
                      <m:sSupPr>
                        <m:ctrlPr>
                          <a:rPr lang="en-US" sz="1200" b="0" i="1" smtClean="0">
                            <a:latin typeface="Cambria Math"/>
                          </a:rPr>
                        </m:ctrlPr>
                      </m:sSupPr>
                      <m:e>
                        <m:r>
                          <m:rPr>
                            <m:sty m:val="p"/>
                          </m:rPr>
                          <a:rPr lang="en-US" sz="1200" b="0" i="0" smtClean="0">
                            <a:latin typeface="Cambria Math"/>
                          </a:rPr>
                          <m:t>Ω</m:t>
                        </m:r>
                      </m:e>
                      <m:sup>
                        <m:r>
                          <a:rPr lang="en-US" sz="1200" b="0" i="1" smtClean="0">
                            <a:latin typeface="Cambria Math"/>
                          </a:rPr>
                          <m:t>𝑠</m:t>
                        </m:r>
                      </m:sup>
                    </m:sSup>
                  </m:oMath>
                </a14:m>
                <a:r>
                  <a:rPr lang="en-US" sz="1200" dirty="0" smtClean="0"/>
                  <a:t> </a:t>
                </a:r>
                <a:endParaRPr lang="he-IL" sz="1200" dirty="0" smtClean="0"/>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200" i="1" smtClean="0">
                        <a:latin typeface="Cambria Math"/>
                      </a:rPr>
                      <m:t>𝜏</m:t>
                    </m:r>
                    <m:r>
                      <a:rPr lang="en-US" sz="1200" b="0" i="1" smtClean="0">
                        <a:latin typeface="Cambria Math"/>
                      </a:rPr>
                      <m:t>=</m:t>
                    </m:r>
                    <m:r>
                      <a:rPr lang="en-US" sz="1200" b="0" i="1" smtClean="0">
                        <a:latin typeface="Cambria Math"/>
                      </a:rPr>
                      <m:t>𝑠</m:t>
                    </m:r>
                    <m:r>
                      <a:rPr lang="en-US" sz="1200" b="0" i="1" smtClean="0">
                        <a:latin typeface="Cambria Math"/>
                      </a:rPr>
                      <m:t>⇔{</m:t>
                    </m:r>
                    <m:d>
                      <m:dPr>
                        <m:ctrlPr>
                          <a:rPr lang="en-US" sz="1200" b="0" i="1" smtClean="0">
                            <a:latin typeface="Cambria Math"/>
                          </a:rPr>
                        </m:ctrlPr>
                      </m:dPr>
                      <m:e>
                        <m:sSub>
                          <m:sSubPr>
                            <m:ctrlPr>
                              <a:rPr lang="en-US" sz="1200" b="0" i="1" smtClean="0">
                                <a:latin typeface="Cambria Math"/>
                              </a:rPr>
                            </m:ctrlPr>
                          </m:sSubPr>
                          <m:e>
                            <m:r>
                              <a:rPr lang="en-US" sz="1200" b="0" i="1" smtClean="0">
                                <a:latin typeface="Cambria Math"/>
                              </a:rPr>
                              <m:t>𝑍</m:t>
                            </m:r>
                          </m:e>
                          <m:sub>
                            <m:r>
                              <a:rPr lang="en-US" sz="1200" b="0" i="1" smtClean="0">
                                <a:latin typeface="Cambria Math"/>
                              </a:rPr>
                              <m:t>1</m:t>
                            </m:r>
                          </m:sub>
                        </m:sSub>
                        <m:r>
                          <a:rPr lang="en-US" sz="1200" b="0" i="1" smtClean="0">
                            <a:latin typeface="Cambria Math"/>
                          </a:rPr>
                          <m:t>,</m:t>
                        </m:r>
                        <m:sSub>
                          <m:sSubPr>
                            <m:ctrlPr>
                              <a:rPr lang="en-US" sz="1200" b="0" i="1" smtClean="0">
                                <a:latin typeface="Cambria Math"/>
                              </a:rPr>
                            </m:ctrlPr>
                          </m:sSubPr>
                          <m:e>
                            <m:r>
                              <a:rPr lang="en-US" sz="1200" b="0" i="1" smtClean="0">
                                <a:latin typeface="Cambria Math"/>
                              </a:rPr>
                              <m:t>𝑍</m:t>
                            </m:r>
                          </m:e>
                          <m:sub>
                            <m:r>
                              <a:rPr lang="en-US" sz="1200" b="0" i="1" smtClean="0">
                                <a:latin typeface="Cambria Math"/>
                              </a:rPr>
                              <m:t>2</m:t>
                            </m:r>
                          </m:sub>
                        </m:sSub>
                        <m:r>
                          <a:rPr lang="en-US" sz="1200" b="0" i="1" smtClean="0">
                            <a:latin typeface="Cambria Math"/>
                          </a:rPr>
                          <m:t>, …</m:t>
                        </m:r>
                        <m:sSub>
                          <m:sSubPr>
                            <m:ctrlPr>
                              <a:rPr lang="en-US" sz="1200" b="0" i="1" smtClean="0">
                                <a:latin typeface="Cambria Math"/>
                              </a:rPr>
                            </m:ctrlPr>
                          </m:sSubPr>
                          <m:e>
                            <m:r>
                              <a:rPr lang="en-US" sz="1200" b="0" i="1" smtClean="0">
                                <a:latin typeface="Cambria Math"/>
                              </a:rPr>
                              <m:t>𝑍</m:t>
                            </m:r>
                          </m:e>
                          <m:sub>
                            <m:r>
                              <a:rPr lang="en-US" sz="1200" b="0" i="1" smtClean="0">
                                <a:latin typeface="Cambria Math"/>
                              </a:rPr>
                              <m:t>𝑠</m:t>
                            </m:r>
                          </m:sub>
                        </m:sSub>
                      </m:e>
                    </m:d>
                    <m:r>
                      <a:rPr lang="en-US" sz="1200" b="0" i="1" smtClean="0">
                        <a:latin typeface="Cambria Math"/>
                      </a:rPr>
                      <m:t>∈</m:t>
                    </m:r>
                    <m:sSub>
                      <m:sSubPr>
                        <m:ctrlPr>
                          <a:rPr lang="en-US" sz="1200" b="0" i="1" smtClean="0">
                            <a:latin typeface="Cambria Math"/>
                          </a:rPr>
                        </m:ctrlPr>
                      </m:sSubPr>
                      <m:e>
                        <m:r>
                          <a:rPr lang="en-US" sz="1200" b="0" i="1" smtClean="0">
                            <a:latin typeface="Cambria Math"/>
                          </a:rPr>
                          <m:t>𝐵</m:t>
                        </m:r>
                      </m:e>
                      <m:sub>
                        <m:r>
                          <a:rPr lang="en-US" sz="1200" b="0" i="1" smtClean="0">
                            <a:latin typeface="Cambria Math"/>
                          </a:rPr>
                          <m:t>𝑡</m:t>
                        </m:r>
                      </m:sub>
                    </m:sSub>
                    <m:r>
                      <a:rPr lang="en-US" sz="1200" b="0" i="1" smtClean="0">
                        <a:latin typeface="Cambria Math"/>
                      </a:rPr>
                      <m:t>}</m:t>
                    </m:r>
                  </m:oMath>
                </a14:m>
                <a:r>
                  <a:rPr lang="en-US" sz="1200" dirty="0" smtClean="0"/>
                  <a:t> for some </a:t>
                </a:r>
                <a14:m>
                  <m:oMath xmlns:m="http://schemas.openxmlformats.org/officeDocument/2006/math">
                    <m:sSub>
                      <m:sSubPr>
                        <m:ctrlPr>
                          <a:rPr lang="en-US" sz="1200" i="1">
                            <a:latin typeface="Cambria Math"/>
                          </a:rPr>
                        </m:ctrlPr>
                      </m:sSubPr>
                      <m:e>
                        <m:r>
                          <a:rPr lang="en-US" sz="1200" i="1">
                            <a:latin typeface="Cambria Math"/>
                          </a:rPr>
                          <m:t>𝐵</m:t>
                        </m:r>
                      </m:e>
                      <m:sub>
                        <m:r>
                          <a:rPr lang="en-US" sz="1200" i="1">
                            <a:latin typeface="Cambria Math"/>
                          </a:rPr>
                          <m:t>𝑡</m:t>
                        </m:r>
                      </m:sub>
                    </m:sSub>
                    <m:r>
                      <a:rPr lang="en-US" sz="1200" b="0" i="1" smtClean="0">
                        <a:latin typeface="Cambria Math"/>
                      </a:rPr>
                      <m:t>∈</m:t>
                    </m:r>
                    <m:sSup>
                      <m:sSupPr>
                        <m:ctrlPr>
                          <a:rPr lang="en-US" sz="1200" b="0" i="1" smtClean="0">
                            <a:latin typeface="Cambria Math"/>
                          </a:rPr>
                        </m:ctrlPr>
                      </m:sSupPr>
                      <m:e>
                        <m:r>
                          <m:rPr>
                            <m:sty m:val="p"/>
                          </m:rPr>
                          <a:rPr lang="en-US" sz="1200" b="0" i="0" smtClean="0">
                            <a:latin typeface="Cambria Math"/>
                          </a:rPr>
                          <m:t>Ω</m:t>
                        </m:r>
                      </m:e>
                      <m:sup>
                        <m:r>
                          <a:rPr lang="en-US" sz="1200" b="0" i="1" smtClean="0">
                            <a:latin typeface="Cambria Math"/>
                          </a:rPr>
                          <m:t>𝑠</m:t>
                        </m:r>
                      </m:sup>
                    </m:sSup>
                  </m:oMath>
                </a14:m>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1200" i="1">
                            <a:latin typeface="Cambria Math"/>
                          </a:rPr>
                        </m:ctrlPr>
                      </m:sSubPr>
                      <m:e>
                        <m:r>
                          <a:rPr lang="en-US" sz="1200" b="0" i="1" smtClean="0">
                            <a:latin typeface="Cambria Math"/>
                          </a:rPr>
                          <m:t>(</m:t>
                        </m:r>
                        <m:r>
                          <a:rPr lang="en-US" sz="1200" i="1">
                            <a:latin typeface="Cambria Math"/>
                          </a:rPr>
                          <m:t>𝑍</m:t>
                        </m:r>
                      </m:e>
                      <m:sub>
                        <m:r>
                          <a:rPr lang="en-US" sz="1200" i="1">
                            <a:latin typeface="Cambria Math"/>
                          </a:rPr>
                          <m:t>1</m:t>
                        </m:r>
                      </m:sub>
                    </m:sSub>
                    <m:r>
                      <a:rPr lang="en-US" sz="1200" i="1">
                        <a:latin typeface="Cambria Math"/>
                      </a:rPr>
                      <m:t>,</m:t>
                    </m:r>
                    <m:sSub>
                      <m:sSubPr>
                        <m:ctrlPr>
                          <a:rPr lang="en-US" sz="1200" i="1">
                            <a:latin typeface="Cambria Math"/>
                          </a:rPr>
                        </m:ctrlPr>
                      </m:sSubPr>
                      <m:e>
                        <m:r>
                          <a:rPr lang="en-US" sz="1200" i="1">
                            <a:latin typeface="Cambria Math"/>
                          </a:rPr>
                          <m:t>…, </m:t>
                        </m:r>
                        <m:r>
                          <a:rPr lang="en-US" sz="1200" i="1">
                            <a:latin typeface="Cambria Math"/>
                          </a:rPr>
                          <m:t>𝑍</m:t>
                        </m:r>
                      </m:e>
                      <m:sub>
                        <m:r>
                          <a:rPr lang="en-US" sz="1200" i="1">
                            <a:latin typeface="Cambria Math"/>
                          </a:rPr>
                          <m:t>𝑠</m:t>
                        </m:r>
                      </m:sub>
                    </m:sSub>
                    <m:r>
                      <a:rPr lang="en-US" sz="1200" i="1">
                        <a:latin typeface="Cambria Math"/>
                      </a:rPr>
                      <m:t>)</m:t>
                    </m:r>
                  </m:oMath>
                </a14:m>
                <a:r>
                  <a:rPr lang="en-US" sz="1200" dirty="0" smtClean="0"/>
                  <a:t>, </a:t>
                </a:r>
                <a14:m>
                  <m:oMath xmlns:m="http://schemas.openxmlformats.org/officeDocument/2006/math">
                    <m:r>
                      <a:rPr lang="en-US" sz="1200" i="1">
                        <a:latin typeface="Cambria Math"/>
                      </a:rPr>
                      <m:t>(</m:t>
                    </m:r>
                    <m:sSub>
                      <m:sSubPr>
                        <m:ctrlPr>
                          <a:rPr lang="en-US" sz="1200" i="1">
                            <a:latin typeface="Cambria Math"/>
                          </a:rPr>
                        </m:ctrlPr>
                      </m:sSubPr>
                      <m:e>
                        <m:r>
                          <a:rPr lang="en-US" sz="1200" i="1">
                            <a:latin typeface="Cambria Math"/>
                          </a:rPr>
                          <m:t>𝑍</m:t>
                        </m:r>
                      </m:e>
                      <m:sub>
                        <m:r>
                          <a:rPr lang="en-US" sz="1200" i="1">
                            <a:latin typeface="Cambria Math"/>
                          </a:rPr>
                          <m:t>𝑠</m:t>
                        </m:r>
                        <m:r>
                          <a:rPr lang="en-US" sz="1200" i="1">
                            <a:latin typeface="Cambria Math"/>
                          </a:rPr>
                          <m:t>+</m:t>
                        </m:r>
                        <m:r>
                          <a:rPr lang="en-US" sz="1200" i="1">
                            <a:latin typeface="Cambria Math"/>
                          </a:rPr>
                          <m:t>1</m:t>
                        </m:r>
                      </m:sub>
                    </m:sSub>
                    <m:r>
                      <a:rPr lang="en-US" sz="1200" i="1">
                        <a:latin typeface="Cambria Math"/>
                      </a:rPr>
                      <m:t>,</m:t>
                    </m:r>
                    <m:sSub>
                      <m:sSubPr>
                        <m:ctrlPr>
                          <a:rPr lang="en-US" sz="1200" i="1">
                            <a:latin typeface="Cambria Math"/>
                          </a:rPr>
                        </m:ctrlPr>
                      </m:sSubPr>
                      <m:e>
                        <m:r>
                          <a:rPr lang="en-US" sz="1200" i="1">
                            <a:latin typeface="Cambria Math"/>
                          </a:rPr>
                          <m:t>…, </m:t>
                        </m:r>
                        <m:r>
                          <a:rPr lang="en-US" sz="1200" i="1">
                            <a:latin typeface="Cambria Math"/>
                          </a:rPr>
                          <m:t>𝑍</m:t>
                        </m:r>
                      </m:e>
                      <m:sub>
                        <m:r>
                          <a:rPr lang="en-US" sz="1200" i="1">
                            <a:latin typeface="Cambria Math"/>
                          </a:rPr>
                          <m:t>𝑠</m:t>
                        </m:r>
                        <m:r>
                          <a:rPr lang="en-US" sz="1200" i="1">
                            <a:latin typeface="Cambria Math"/>
                          </a:rPr>
                          <m:t>+</m:t>
                        </m:r>
                        <m:r>
                          <a:rPr lang="en-US" sz="1200" i="1">
                            <a:latin typeface="Cambria Math"/>
                          </a:rPr>
                          <m:t>𝑟</m:t>
                        </m:r>
                      </m:sub>
                    </m:sSub>
                    <m:r>
                      <a:rPr lang="en-US" sz="1200" i="1">
                        <a:latin typeface="Cambria Math"/>
                      </a:rPr>
                      <m:t>)</m:t>
                    </m:r>
                  </m:oMath>
                </a14:m>
                <a:r>
                  <a:rPr lang="en-US" sz="1200" dirty="0" smtClean="0"/>
                  <a:t> are independent</a:t>
                </a:r>
              </a:p>
              <a:p>
                <a:pPr algn="l" rtl="0"/>
                <a:endParaRPr lang="he-IL" dirty="0" smtClean="0"/>
              </a:p>
              <a:p>
                <a:pPr algn="l" rtl="0"/>
                <a:endParaRPr lang="he-IL" dirty="0"/>
              </a:p>
            </p:txBody>
          </p:sp>
        </mc:Choice>
        <mc:Fallback xmlns="">
          <p:sp>
            <p:nvSpPr>
              <p:cNvPr id="3" name="מציין מיקום של הערות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smtClean="0">
                    <a:latin typeface="Cambria Math"/>
                  </a:rPr>
                  <a:t>𝜏</a:t>
                </a:r>
                <a:r>
                  <a:rPr lang="en-US" sz="1200" dirty="0" smtClean="0"/>
                  <a:t> is </a:t>
                </a:r>
                <a:r>
                  <a:rPr lang="en-US" sz="1200" b="0" i="0" smtClean="0">
                    <a:latin typeface="Cambria Math"/>
                  </a:rPr>
                  <a:t>𝑍_𝑡</a:t>
                </a:r>
                <a:r>
                  <a:rPr lang="en-US" sz="1200" dirty="0" smtClean="0"/>
                  <a:t> stopping time, so </a:t>
                </a:r>
                <a:r>
                  <a:rPr lang="en-US" sz="1200" i="0">
                    <a:latin typeface="Cambria Math"/>
                  </a:rPr>
                  <a:t>𝜏</a:t>
                </a:r>
                <a:r>
                  <a:rPr lang="en-US" sz="1200" b="0" i="0" smtClean="0">
                    <a:latin typeface="Cambria Math"/>
                  </a:rPr>
                  <a:t>=𝑠⇔{(𝑍_1,𝑍_2, …𝑍_𝑠 )∈𝐵_𝑡}</a:t>
                </a:r>
                <a:r>
                  <a:rPr lang="en-US" sz="1200" dirty="0" smtClean="0"/>
                  <a:t> for some </a:t>
                </a:r>
                <a:r>
                  <a:rPr lang="en-US" sz="1200" i="0">
                    <a:latin typeface="Cambria Math"/>
                  </a:rPr>
                  <a:t>𝐵_𝑡</a:t>
                </a:r>
                <a:r>
                  <a:rPr lang="en-US" sz="1200" b="0" i="0" smtClean="0">
                    <a:latin typeface="Cambria Math"/>
                  </a:rPr>
                  <a:t>∈Ω^𝑠</a:t>
                </a:r>
                <a:r>
                  <a:rPr lang="en-US" sz="1200" dirty="0" smtClean="0"/>
                  <a:t> </a:t>
                </a:r>
                <a:endParaRPr lang="he-IL"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i="0" smtClean="0">
                    <a:latin typeface="Cambria Math"/>
                  </a:rPr>
                  <a:t>𝜏</a:t>
                </a:r>
                <a:r>
                  <a:rPr lang="en-US" sz="1200" b="0" i="0" smtClean="0">
                    <a:latin typeface="Cambria Math"/>
                  </a:rPr>
                  <a:t>=𝑠⇔{(𝑍_1,𝑍_2, …𝑍_𝑠 )∈𝐵_𝑡}</a:t>
                </a:r>
                <a:r>
                  <a:rPr lang="en-US" sz="1200" dirty="0" smtClean="0"/>
                  <a:t> for some </a:t>
                </a:r>
                <a:r>
                  <a:rPr lang="en-US" sz="1200" i="0">
                    <a:latin typeface="Cambria Math"/>
                  </a:rPr>
                  <a:t>𝐵_𝑡</a:t>
                </a:r>
                <a:r>
                  <a:rPr lang="en-US" sz="1200" b="0" i="0" smtClean="0">
                    <a:latin typeface="Cambria Math"/>
                  </a:rPr>
                  <a:t>∈Ω^𝑠</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i="0">
                    <a:latin typeface="Cambria Math"/>
                  </a:rPr>
                  <a:t>〖</a:t>
                </a:r>
                <a:r>
                  <a:rPr lang="en-US" sz="1200" b="0" i="0" smtClean="0">
                    <a:latin typeface="Cambria Math"/>
                  </a:rPr>
                  <a:t>(</a:t>
                </a:r>
                <a:r>
                  <a:rPr lang="en-US" sz="1200" i="0">
                    <a:latin typeface="Cambria Math"/>
                  </a:rPr>
                  <a:t>𝑍〗_1,〖…, 𝑍〗_𝑠)</a:t>
                </a:r>
                <a:r>
                  <a:rPr lang="en-US" sz="1200" dirty="0" smtClean="0"/>
                  <a:t>, </a:t>
                </a:r>
                <a:r>
                  <a:rPr lang="en-US" sz="1200" i="0">
                    <a:latin typeface="Cambria Math"/>
                  </a:rPr>
                  <a:t>(𝑍_(𝑠+1),〖…, 𝑍〗_(𝑠+𝑟))</a:t>
                </a:r>
                <a:r>
                  <a:rPr lang="en-US" sz="1200" dirty="0" smtClean="0"/>
                  <a:t> are independent</a:t>
                </a:r>
              </a:p>
              <a:p>
                <a:pPr algn="l" rtl="0"/>
                <a:endParaRPr lang="he-IL" dirty="0" smtClean="0"/>
              </a:p>
              <a:p>
                <a:pPr algn="l" rtl="0"/>
                <a:endParaRPr lang="he-IL" dirty="0"/>
              </a:p>
            </p:txBody>
          </p:sp>
        </mc:Fallback>
      </mc:AlternateContent>
      <p:sp>
        <p:nvSpPr>
          <p:cNvPr id="4" name="מציין מיקום של מספר שקופית 3"/>
          <p:cNvSpPr>
            <a:spLocks noGrp="1"/>
          </p:cNvSpPr>
          <p:nvPr>
            <p:ph type="sldNum" sz="quarter" idx="10"/>
          </p:nvPr>
        </p:nvSpPr>
        <p:spPr/>
        <p:txBody>
          <a:bodyPr/>
          <a:lstStyle/>
          <a:p>
            <a:fld id="{9FC3ACA1-F173-4155-9A30-B4CDBA5B0AE9}" type="slidenum">
              <a:rPr lang="he-IL" smtClean="0"/>
              <a:t>23</a:t>
            </a:fld>
            <a:endParaRPr lang="he-IL"/>
          </a:p>
        </p:txBody>
      </p:sp>
    </p:spTree>
    <p:extLst>
      <p:ext uri="{BB962C8B-B14F-4D97-AF65-F5344CB8AC3E}">
        <p14:creationId xmlns:p14="http://schemas.microsoft.com/office/powerpoint/2010/main" val="293873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smtClean="0"/>
              <a:t>Coupon collector:</a:t>
            </a:r>
          </a:p>
          <a:p>
            <a:pPr algn="l" rtl="0"/>
            <a:r>
              <a:rPr lang="en-US" dirty="0" smtClean="0"/>
              <a:t>Proposition 2.3. Consider a collector attempting to collect a complete set of coupons. Assume that each new coupon is chosen uniformly and independently from the set of n possible types, and let τ be the (random) number of coupons collected when the set first contains every type.</a:t>
            </a:r>
            <a:endParaRPr lang="he-IL" dirty="0"/>
          </a:p>
        </p:txBody>
      </p:sp>
      <p:sp>
        <p:nvSpPr>
          <p:cNvPr id="4" name="מציין מיקום של מספר שקופית 3"/>
          <p:cNvSpPr>
            <a:spLocks noGrp="1"/>
          </p:cNvSpPr>
          <p:nvPr>
            <p:ph type="sldNum" sz="quarter" idx="10"/>
          </p:nvPr>
        </p:nvSpPr>
        <p:spPr/>
        <p:txBody>
          <a:bodyPr/>
          <a:lstStyle/>
          <a:p>
            <a:fld id="{9FC3ACA1-F173-4155-9A30-B4CDBA5B0AE9}" type="slidenum">
              <a:rPr lang="he-IL" smtClean="0"/>
              <a:t>31</a:t>
            </a:fld>
            <a:endParaRPr lang="he-IL"/>
          </a:p>
        </p:txBody>
      </p:sp>
    </p:spTree>
    <p:extLst>
      <p:ext uri="{BB962C8B-B14F-4D97-AF65-F5344CB8AC3E}">
        <p14:creationId xmlns:p14="http://schemas.microsoft.com/office/powerpoint/2010/main" val="157431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smtClean="0"/>
              <a:t>A certain professor owns many books, arranged on his shelves. When he finishes with a book drawn from his collection, he does not waste time re-shelving it in its proper location. Instead, he puts it at the very beginning of his collection, in front of all the shelved books. If his choice of book is random, this is an example of the move-to-front chain</a:t>
            </a:r>
          </a:p>
          <a:p>
            <a:pPr algn="l" rtl="0"/>
            <a:endParaRPr lang="en-US" dirty="0" smtClean="0"/>
          </a:p>
          <a:p>
            <a:pPr algn="l" rtl="0"/>
            <a:r>
              <a:rPr lang="en-US" dirty="0" smtClean="0"/>
              <a:t>P t (id, ·) − </a:t>
            </a:r>
            <a:r>
              <a:rPr lang="el-GR" dirty="0" smtClean="0"/>
              <a:t>π </a:t>
            </a:r>
            <a:r>
              <a:rPr lang="en-US" dirty="0" smtClean="0"/>
              <a:t>TV = </a:t>
            </a:r>
            <a:r>
              <a:rPr lang="en-US" dirty="0" err="1" smtClean="0"/>
              <a:t>Pbt</a:t>
            </a:r>
            <a:r>
              <a:rPr lang="en-US" dirty="0" smtClean="0"/>
              <a:t> (id, ·) − </a:t>
            </a:r>
            <a:r>
              <a:rPr lang="el-GR" dirty="0" smtClean="0"/>
              <a:t>π </a:t>
            </a:r>
            <a:r>
              <a:rPr lang="en-US" dirty="0" smtClean="0"/>
              <a:t>TV . </a:t>
            </a:r>
            <a:endParaRPr lang="he-IL" dirty="0"/>
          </a:p>
        </p:txBody>
      </p:sp>
      <p:sp>
        <p:nvSpPr>
          <p:cNvPr id="4" name="מציין מיקום של מספר שקופית 3"/>
          <p:cNvSpPr>
            <a:spLocks noGrp="1"/>
          </p:cNvSpPr>
          <p:nvPr>
            <p:ph type="sldNum" sz="quarter" idx="10"/>
          </p:nvPr>
        </p:nvSpPr>
        <p:spPr/>
        <p:txBody>
          <a:bodyPr/>
          <a:lstStyle/>
          <a:p>
            <a:fld id="{9FC3ACA1-F173-4155-9A30-B4CDBA5B0AE9}" type="slidenum">
              <a:rPr lang="he-IL" smtClean="0"/>
              <a:t>33</a:t>
            </a:fld>
            <a:endParaRPr lang="he-IL"/>
          </a:p>
        </p:txBody>
      </p:sp>
    </p:spTree>
    <p:extLst>
      <p:ext uri="{BB962C8B-B14F-4D97-AF65-F5344CB8AC3E}">
        <p14:creationId xmlns:p14="http://schemas.microsoft.com/office/powerpoint/2010/main" val="2270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smtClean="0"/>
              <a:t>Magic: Lemma 4.13</a:t>
            </a:r>
          </a:p>
          <a:p>
            <a:pPr lvl="1" algn="l" rtl="0"/>
            <a:r>
              <a:rPr lang="en-US" dirty="0" smtClean="0"/>
              <a:t>Two transition matrix for random walk on group has the same TV from the uniform distribution after </a:t>
            </a:r>
            <a:r>
              <a:rPr lang="en-US" dirty="0" err="1" smtClean="0"/>
              <a:t>i</a:t>
            </a:r>
            <a:r>
              <a:rPr lang="en-US" dirty="0" smtClean="0"/>
              <a:t> steps</a:t>
            </a:r>
          </a:p>
          <a:p>
            <a:pPr algn="l" rtl="0"/>
            <a:endParaRPr lang="he-IL" dirty="0"/>
          </a:p>
        </p:txBody>
      </p:sp>
      <p:sp>
        <p:nvSpPr>
          <p:cNvPr id="4" name="מציין מיקום של מספר שקופית 3"/>
          <p:cNvSpPr>
            <a:spLocks noGrp="1"/>
          </p:cNvSpPr>
          <p:nvPr>
            <p:ph type="sldNum" sz="quarter" idx="10"/>
          </p:nvPr>
        </p:nvSpPr>
        <p:spPr/>
        <p:txBody>
          <a:bodyPr/>
          <a:lstStyle/>
          <a:p>
            <a:fld id="{9FC3ACA1-F173-4155-9A30-B4CDBA5B0AE9}" type="slidenum">
              <a:rPr lang="he-IL" smtClean="0"/>
              <a:t>34</a:t>
            </a:fld>
            <a:endParaRPr lang="he-IL"/>
          </a:p>
        </p:txBody>
      </p:sp>
    </p:spTree>
    <p:extLst>
      <p:ext uri="{BB962C8B-B14F-4D97-AF65-F5344CB8AC3E}">
        <p14:creationId xmlns:p14="http://schemas.microsoft.com/office/powerpoint/2010/main" val="3535026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מציין מיקום של הערות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want that no to t-digit numbers will be equal, so we need to strength the range of birthdays by using</a:t>
                </a:r>
                <a:r>
                  <a:rPr lang="en-US" baseline="0" dirty="0" smtClean="0"/>
                  <a:t> bigger 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t=2log(n), the E(T)~2c, but if we take bigger t, </a:t>
                </a:r>
                <a:r>
                  <a:rPr lang="en-US" baseline="0" dirty="0" err="1" smtClean="0"/>
                  <a:t>Pr</a:t>
                </a:r>
                <a:r>
                  <a:rPr lang="en-US" baseline="0" dirty="0" smtClean="0"/>
                  <a:t>(T&gt;=t)&lt;=1/2c</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2 different </a:t>
                </a:r>
                <a14:m>
                  <m:oMath xmlns:m="http://schemas.openxmlformats.org/officeDocument/2006/math">
                    <m:r>
                      <a:rPr lang="en-US" i="1" dirty="0">
                        <a:latin typeface="Cambria Math"/>
                      </a:rPr>
                      <m:t>𝑡</m:t>
                    </m:r>
                  </m:oMath>
                </a14:m>
                <a:r>
                  <a:rPr lang="en-US" dirty="0"/>
                  <a:t>-digits </a:t>
                </a:r>
                <a:r>
                  <a:rPr lang="en-US" dirty="0" smtClean="0"/>
                  <a:t>numbers are equal</a:t>
                </a:r>
                <a:endParaRPr lang="en-US" dirty="0"/>
              </a:p>
              <a:p>
                <a:endParaRPr lang="he-IL" dirty="0"/>
              </a:p>
            </p:txBody>
          </p:sp>
        </mc:Choice>
        <mc:Fallback xmlns="">
          <p:sp>
            <p:nvSpPr>
              <p:cNvPr id="3" name="מציין מיקום של הערות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want that no to t-digit numbers will be equal, so we need to strength the range of birthdays by using</a:t>
                </a:r>
                <a:r>
                  <a:rPr lang="en-US" baseline="0" dirty="0" smtClean="0"/>
                  <a:t> bigger 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t=2log(n), the E(T)~2c, but if we take bigger t, </a:t>
                </a:r>
                <a:r>
                  <a:rPr lang="en-US" baseline="0" dirty="0" err="1" smtClean="0"/>
                  <a:t>Pr</a:t>
                </a:r>
                <a:r>
                  <a:rPr lang="en-US" baseline="0" dirty="0" smtClean="0"/>
                  <a:t>(T&gt;=t)&lt;=1/2c</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2 different </a:t>
                </a:r>
                <a:r>
                  <a:rPr lang="en-US" i="0" dirty="0">
                    <a:latin typeface="Cambria Math"/>
                  </a:rPr>
                  <a:t>𝑡</a:t>
                </a:r>
                <a:r>
                  <a:rPr lang="en-US" dirty="0"/>
                  <a:t>-digits </a:t>
                </a:r>
                <a:r>
                  <a:rPr lang="en-US" dirty="0" smtClean="0"/>
                  <a:t>numbers are equal</a:t>
                </a:r>
                <a:endParaRPr lang="en-US" dirty="0"/>
              </a:p>
              <a:p>
                <a:endParaRPr lang="he-IL" dirty="0"/>
              </a:p>
            </p:txBody>
          </p:sp>
        </mc:Fallback>
      </mc:AlternateContent>
      <p:sp>
        <p:nvSpPr>
          <p:cNvPr id="4" name="מציין מיקום של מספר שקופית 3"/>
          <p:cNvSpPr>
            <a:spLocks noGrp="1"/>
          </p:cNvSpPr>
          <p:nvPr>
            <p:ph type="sldNum" sz="quarter" idx="10"/>
          </p:nvPr>
        </p:nvSpPr>
        <p:spPr/>
        <p:txBody>
          <a:bodyPr/>
          <a:lstStyle/>
          <a:p>
            <a:fld id="{9FC3ACA1-F173-4155-9A30-B4CDBA5B0AE9}" type="slidenum">
              <a:rPr lang="he-IL" smtClean="0"/>
              <a:t>43</a:t>
            </a:fld>
            <a:endParaRPr lang="he-IL"/>
          </a:p>
        </p:txBody>
      </p:sp>
    </p:spTree>
    <p:extLst>
      <p:ext uri="{BB962C8B-B14F-4D97-AF65-F5344CB8AC3E}">
        <p14:creationId xmlns:p14="http://schemas.microsoft.com/office/powerpoint/2010/main" val="3507941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3134EE36-F748-4B87-AC1D-D3C9D270EDC0}" type="datetimeFigureOut">
              <a:rPr lang="he-IL" smtClean="0"/>
              <a:t>ז'/טבת/תשע"ז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4E8A385-016A-4EB4-8C78-0DF7A68B7639}" type="slidenum">
              <a:rPr lang="he-IL" smtClean="0"/>
              <a:t>‹#›</a:t>
            </a:fld>
            <a:endParaRPr lang="he-IL"/>
          </a:p>
        </p:txBody>
      </p:sp>
    </p:spTree>
    <p:extLst>
      <p:ext uri="{BB962C8B-B14F-4D97-AF65-F5344CB8AC3E}">
        <p14:creationId xmlns:p14="http://schemas.microsoft.com/office/powerpoint/2010/main" val="642430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3134EE36-F748-4B87-AC1D-D3C9D270EDC0}" type="datetimeFigureOut">
              <a:rPr lang="he-IL" smtClean="0"/>
              <a:t>ז'/טבת/תשע"ז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4E8A385-016A-4EB4-8C78-0DF7A68B7639}" type="slidenum">
              <a:rPr lang="he-IL" smtClean="0"/>
              <a:t>‹#›</a:t>
            </a:fld>
            <a:endParaRPr lang="he-IL"/>
          </a:p>
        </p:txBody>
      </p:sp>
    </p:spTree>
    <p:extLst>
      <p:ext uri="{BB962C8B-B14F-4D97-AF65-F5344CB8AC3E}">
        <p14:creationId xmlns:p14="http://schemas.microsoft.com/office/powerpoint/2010/main" val="3548328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3134EE36-F748-4B87-AC1D-D3C9D270EDC0}" type="datetimeFigureOut">
              <a:rPr lang="he-IL" smtClean="0"/>
              <a:t>ז'/טבת/תשע"ז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4E8A385-016A-4EB4-8C78-0DF7A68B7639}" type="slidenum">
              <a:rPr lang="he-IL" smtClean="0"/>
              <a:t>‹#›</a:t>
            </a:fld>
            <a:endParaRPr lang="he-IL"/>
          </a:p>
        </p:txBody>
      </p:sp>
    </p:spTree>
    <p:extLst>
      <p:ext uri="{BB962C8B-B14F-4D97-AF65-F5344CB8AC3E}">
        <p14:creationId xmlns:p14="http://schemas.microsoft.com/office/powerpoint/2010/main" val="3920865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3134EE36-F748-4B87-AC1D-D3C9D270EDC0}" type="datetimeFigureOut">
              <a:rPr lang="he-IL" smtClean="0"/>
              <a:t>ז'/טבת/תשע"ז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4E8A385-016A-4EB4-8C78-0DF7A68B7639}" type="slidenum">
              <a:rPr lang="he-IL" smtClean="0"/>
              <a:t>‹#›</a:t>
            </a:fld>
            <a:endParaRPr lang="he-IL"/>
          </a:p>
        </p:txBody>
      </p:sp>
    </p:spTree>
    <p:extLst>
      <p:ext uri="{BB962C8B-B14F-4D97-AF65-F5344CB8AC3E}">
        <p14:creationId xmlns:p14="http://schemas.microsoft.com/office/powerpoint/2010/main" val="2295856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3134EE36-F748-4B87-AC1D-D3C9D270EDC0}" type="datetimeFigureOut">
              <a:rPr lang="he-IL" smtClean="0"/>
              <a:t>ז'/טבת/תשע"ז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4E8A385-016A-4EB4-8C78-0DF7A68B7639}" type="slidenum">
              <a:rPr lang="he-IL" smtClean="0"/>
              <a:t>‹#›</a:t>
            </a:fld>
            <a:endParaRPr lang="he-IL"/>
          </a:p>
        </p:txBody>
      </p:sp>
    </p:spTree>
    <p:extLst>
      <p:ext uri="{BB962C8B-B14F-4D97-AF65-F5344CB8AC3E}">
        <p14:creationId xmlns:p14="http://schemas.microsoft.com/office/powerpoint/2010/main" val="2622125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3134EE36-F748-4B87-AC1D-D3C9D270EDC0}" type="datetimeFigureOut">
              <a:rPr lang="he-IL" smtClean="0"/>
              <a:t>ז'/טבת/תשע"ז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4E8A385-016A-4EB4-8C78-0DF7A68B7639}" type="slidenum">
              <a:rPr lang="he-IL" smtClean="0"/>
              <a:t>‹#›</a:t>
            </a:fld>
            <a:endParaRPr lang="he-IL"/>
          </a:p>
        </p:txBody>
      </p:sp>
    </p:spTree>
    <p:extLst>
      <p:ext uri="{BB962C8B-B14F-4D97-AF65-F5344CB8AC3E}">
        <p14:creationId xmlns:p14="http://schemas.microsoft.com/office/powerpoint/2010/main" val="1162286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3134EE36-F748-4B87-AC1D-D3C9D270EDC0}" type="datetimeFigureOut">
              <a:rPr lang="he-IL" smtClean="0"/>
              <a:t>ז'/טבת/תשע"ז</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84E8A385-016A-4EB4-8C78-0DF7A68B7639}" type="slidenum">
              <a:rPr lang="he-IL" smtClean="0"/>
              <a:t>‹#›</a:t>
            </a:fld>
            <a:endParaRPr lang="he-IL"/>
          </a:p>
        </p:txBody>
      </p:sp>
    </p:spTree>
    <p:extLst>
      <p:ext uri="{BB962C8B-B14F-4D97-AF65-F5344CB8AC3E}">
        <p14:creationId xmlns:p14="http://schemas.microsoft.com/office/powerpoint/2010/main" val="49813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3134EE36-F748-4B87-AC1D-D3C9D270EDC0}" type="datetimeFigureOut">
              <a:rPr lang="he-IL" smtClean="0"/>
              <a:t>ז'/טבת/תשע"ז</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84E8A385-016A-4EB4-8C78-0DF7A68B7639}" type="slidenum">
              <a:rPr lang="he-IL" smtClean="0"/>
              <a:t>‹#›</a:t>
            </a:fld>
            <a:endParaRPr lang="he-IL"/>
          </a:p>
        </p:txBody>
      </p:sp>
    </p:spTree>
    <p:extLst>
      <p:ext uri="{BB962C8B-B14F-4D97-AF65-F5344CB8AC3E}">
        <p14:creationId xmlns:p14="http://schemas.microsoft.com/office/powerpoint/2010/main" val="1684637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3134EE36-F748-4B87-AC1D-D3C9D270EDC0}" type="datetimeFigureOut">
              <a:rPr lang="he-IL" smtClean="0"/>
              <a:t>ז'/טבת/תשע"ז</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84E8A385-016A-4EB4-8C78-0DF7A68B7639}" type="slidenum">
              <a:rPr lang="he-IL" smtClean="0"/>
              <a:t>‹#›</a:t>
            </a:fld>
            <a:endParaRPr lang="he-IL"/>
          </a:p>
        </p:txBody>
      </p:sp>
    </p:spTree>
    <p:extLst>
      <p:ext uri="{BB962C8B-B14F-4D97-AF65-F5344CB8AC3E}">
        <p14:creationId xmlns:p14="http://schemas.microsoft.com/office/powerpoint/2010/main" val="343722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3134EE36-F748-4B87-AC1D-D3C9D270EDC0}" type="datetimeFigureOut">
              <a:rPr lang="he-IL" smtClean="0"/>
              <a:t>ז'/טבת/תשע"ז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4E8A385-016A-4EB4-8C78-0DF7A68B7639}" type="slidenum">
              <a:rPr lang="he-IL" smtClean="0"/>
              <a:t>‹#›</a:t>
            </a:fld>
            <a:endParaRPr lang="he-IL"/>
          </a:p>
        </p:txBody>
      </p:sp>
    </p:spTree>
    <p:extLst>
      <p:ext uri="{BB962C8B-B14F-4D97-AF65-F5344CB8AC3E}">
        <p14:creationId xmlns:p14="http://schemas.microsoft.com/office/powerpoint/2010/main" val="62612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3134EE36-F748-4B87-AC1D-D3C9D270EDC0}" type="datetimeFigureOut">
              <a:rPr lang="he-IL" smtClean="0"/>
              <a:t>ז'/טבת/תשע"ז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4E8A385-016A-4EB4-8C78-0DF7A68B7639}" type="slidenum">
              <a:rPr lang="he-IL" smtClean="0"/>
              <a:t>‹#›</a:t>
            </a:fld>
            <a:endParaRPr lang="he-IL"/>
          </a:p>
        </p:txBody>
      </p:sp>
    </p:spTree>
    <p:extLst>
      <p:ext uri="{BB962C8B-B14F-4D97-AF65-F5344CB8AC3E}">
        <p14:creationId xmlns:p14="http://schemas.microsoft.com/office/powerpoint/2010/main" val="214227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134EE36-F748-4B87-AC1D-D3C9D270EDC0}" type="datetimeFigureOut">
              <a:rPr lang="he-IL" smtClean="0"/>
              <a:t>ז'/טבת/תשע"ז</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4E8A385-016A-4EB4-8C78-0DF7A68B7639}" type="slidenum">
              <a:rPr lang="he-IL" smtClean="0"/>
              <a:t>‹#›</a:t>
            </a:fld>
            <a:endParaRPr lang="he-IL"/>
          </a:p>
        </p:txBody>
      </p:sp>
    </p:spTree>
    <p:extLst>
      <p:ext uri="{BB962C8B-B14F-4D97-AF65-F5344CB8AC3E}">
        <p14:creationId xmlns:p14="http://schemas.microsoft.com/office/powerpoint/2010/main" val="82772115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1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en-US" dirty="0" smtClean="0">
                <a:solidFill>
                  <a:schemeClr val="bg2"/>
                </a:solidFill>
              </a:rPr>
              <a:t>Strong Stationary Times</a:t>
            </a:r>
            <a:endParaRPr lang="he-IL" dirty="0">
              <a:solidFill>
                <a:schemeClr val="bg2"/>
              </a:solidFill>
            </a:endParaRPr>
          </a:p>
        </p:txBody>
      </p:sp>
      <p:sp>
        <p:nvSpPr>
          <p:cNvPr id="3" name="כותרת משנה 2"/>
          <p:cNvSpPr>
            <a:spLocks noGrp="1"/>
          </p:cNvSpPr>
          <p:nvPr>
            <p:ph type="subTitle" idx="1"/>
          </p:nvPr>
        </p:nvSpPr>
        <p:spPr>
          <a:xfrm>
            <a:off x="1371600" y="3886200"/>
            <a:ext cx="6728792" cy="838944"/>
          </a:xfrm>
        </p:spPr>
        <p:txBody>
          <a:bodyPr>
            <a:normAutofit fontScale="85000" lnSpcReduction="20000"/>
          </a:bodyPr>
          <a:lstStyle/>
          <a:p>
            <a:r>
              <a:rPr lang="en-US" dirty="0" smtClean="0">
                <a:solidFill>
                  <a:schemeClr val="accent1">
                    <a:lumMod val="50000"/>
                  </a:schemeClr>
                </a:solidFill>
              </a:rPr>
              <a:t>Markov Chain </a:t>
            </a:r>
            <a:r>
              <a:rPr lang="en-US" dirty="0">
                <a:solidFill>
                  <a:schemeClr val="accent1">
                    <a:lumMod val="50000"/>
                  </a:schemeClr>
                </a:solidFill>
              </a:rPr>
              <a:t>Mixing </a:t>
            </a:r>
            <a:r>
              <a:rPr lang="en-US" dirty="0" smtClean="0">
                <a:solidFill>
                  <a:schemeClr val="accent1">
                    <a:lumMod val="50000"/>
                  </a:schemeClr>
                </a:solidFill>
              </a:rPr>
              <a:t>Times</a:t>
            </a:r>
          </a:p>
          <a:p>
            <a:r>
              <a:rPr lang="en-US" dirty="0" smtClean="0">
                <a:solidFill>
                  <a:schemeClr val="accent1">
                    <a:lumMod val="50000"/>
                  </a:schemeClr>
                </a:solidFill>
              </a:rPr>
              <a:t>chapter </a:t>
            </a:r>
            <a:r>
              <a:rPr lang="en-US" dirty="0">
                <a:solidFill>
                  <a:schemeClr val="accent1">
                    <a:lumMod val="50000"/>
                  </a:schemeClr>
                </a:solidFill>
              </a:rPr>
              <a:t>6</a:t>
            </a:r>
            <a:endParaRPr lang="en-US" dirty="0" smtClean="0">
              <a:solidFill>
                <a:schemeClr val="accent1">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3236" y="620688"/>
            <a:ext cx="2317528" cy="1735909"/>
          </a:xfrm>
          <a:prstGeom prst="rect">
            <a:avLst/>
          </a:prstGeom>
        </p:spPr>
      </p:pic>
    </p:spTree>
    <p:extLst>
      <p:ext uri="{BB962C8B-B14F-4D97-AF65-F5344CB8AC3E}">
        <p14:creationId xmlns:p14="http://schemas.microsoft.com/office/powerpoint/2010/main" val="2661867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Stopping Times</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457200" y="1567333"/>
                <a:ext cx="8229600" cy="4525963"/>
              </a:xfrm>
            </p:spPr>
            <p:txBody>
              <a:bodyPr>
                <a:normAutofit/>
              </a:bodyPr>
              <a:lstStyle/>
              <a:p>
                <a:pPr marL="0" indent="0" algn="l" rtl="0">
                  <a:buNone/>
                </a:pPr>
                <a:r>
                  <a:rPr lang="en-US" u="sng" dirty="0" smtClean="0"/>
                  <a:t>Definition 1:</a:t>
                </a:r>
              </a:p>
              <a:p>
                <a:pPr marL="0" indent="0" algn="l" rtl="0">
                  <a:buNone/>
                </a:pPr>
                <a:r>
                  <a:rPr lang="en-US" dirty="0" smtClean="0"/>
                  <a:t>A </a:t>
                </a:r>
                <a14:m>
                  <m:oMath xmlns:m="http://schemas.openxmlformats.org/officeDocument/2006/math">
                    <m:r>
                      <a:rPr lang="en-US" i="1" dirty="0" smtClean="0">
                        <a:latin typeface="Cambria Math"/>
                      </a:rPr>
                      <m:t>{</m:t>
                    </m:r>
                    <m:r>
                      <a:rPr lang="en-US" i="1" dirty="0" smtClean="0">
                        <a:latin typeface="Cambria Math"/>
                      </a:rPr>
                      <m:t>0</m:t>
                    </m:r>
                    <m:r>
                      <a:rPr lang="en-US" i="1" dirty="0" smtClean="0">
                        <a:latin typeface="Cambria Math"/>
                      </a:rPr>
                      <m:t>, </m:t>
                    </m:r>
                    <m:r>
                      <a:rPr lang="en-US" i="1" dirty="0" smtClean="0">
                        <a:latin typeface="Cambria Math"/>
                      </a:rPr>
                      <m:t>1</m:t>
                    </m:r>
                    <m:r>
                      <a:rPr lang="en-US" i="1" dirty="0" smtClean="0">
                        <a:latin typeface="Cambria Math"/>
                      </a:rPr>
                      <m:t>, </m:t>
                    </m:r>
                    <m:r>
                      <a:rPr lang="en-US" i="1" dirty="0" smtClean="0">
                        <a:latin typeface="Cambria Math"/>
                      </a:rPr>
                      <m:t>2</m:t>
                    </m:r>
                    <m:r>
                      <a:rPr lang="en-US" i="1" dirty="0" smtClean="0">
                        <a:latin typeface="Cambria Math"/>
                      </a:rPr>
                      <m:t>, . . . , ∞}</m:t>
                    </m:r>
                  </m:oMath>
                </a14:m>
                <a:r>
                  <a:rPr lang="en-US" dirty="0" smtClean="0"/>
                  <a:t>-valued random variable </a:t>
                </a:r>
                <a14:m>
                  <m:oMath xmlns:m="http://schemas.openxmlformats.org/officeDocument/2006/math">
                    <m:r>
                      <a:rPr lang="en-US" i="1">
                        <a:latin typeface="Cambria Math"/>
                      </a:rPr>
                      <m:t>𝜏</m:t>
                    </m:r>
                  </m:oMath>
                </a14:m>
                <a:r>
                  <a:rPr lang="en-US" dirty="0" smtClean="0"/>
                  <a:t> is a </a:t>
                </a:r>
                <a:r>
                  <a:rPr lang="en-US" i="1" dirty="0" smtClean="0"/>
                  <a:t>stopping time </a:t>
                </a:r>
                <a:r>
                  <a:rPr lang="en-US" dirty="0" smtClean="0"/>
                  <a:t>for sequence </a:t>
                </a:r>
                <a14:m>
                  <m:oMath xmlns:m="http://schemas.openxmlformats.org/officeDocument/2006/math">
                    <m:sSubSup>
                      <m:sSubSupPr>
                        <m:ctrlPr>
                          <a:rPr lang="en-US" i="1">
                            <a:latin typeface="Cambria Math"/>
                          </a:rPr>
                        </m:ctrlPr>
                      </m:sSubSupPr>
                      <m:e>
                        <m:sSub>
                          <m:sSubPr>
                            <m:ctrlPr>
                              <a:rPr lang="en-US" i="1">
                                <a:latin typeface="Cambria Math"/>
                              </a:rPr>
                            </m:ctrlPr>
                          </m:sSubPr>
                          <m:e>
                            <m:r>
                              <a:rPr lang="en-US" i="1">
                                <a:latin typeface="Cambria Math"/>
                              </a:rPr>
                              <m:t>(</m:t>
                            </m:r>
                            <m:r>
                              <a:rPr lang="en-US" i="1">
                                <a:latin typeface="Cambria Math"/>
                              </a:rPr>
                              <m:t>𝑋</m:t>
                            </m:r>
                          </m:e>
                          <m:sub>
                            <m:r>
                              <a:rPr lang="en-US" i="1">
                                <a:latin typeface="Cambria Math"/>
                              </a:rPr>
                              <m:t>𝑡</m:t>
                            </m:r>
                          </m:sub>
                        </m:sSub>
                        <m:r>
                          <a:rPr lang="en-US" i="1">
                            <a:latin typeface="Cambria Math"/>
                          </a:rPr>
                          <m:t>)</m:t>
                        </m:r>
                      </m:e>
                      <m:sub>
                        <m:r>
                          <a:rPr lang="en-US" i="1">
                            <a:latin typeface="Cambria Math"/>
                          </a:rPr>
                          <m:t>𝑡</m:t>
                        </m:r>
                        <m:r>
                          <a:rPr lang="en-US" i="1">
                            <a:latin typeface="Cambria Math"/>
                          </a:rPr>
                          <m:t>=</m:t>
                        </m:r>
                        <m:r>
                          <a:rPr lang="en-US" i="1">
                            <a:latin typeface="Cambria Math"/>
                          </a:rPr>
                          <m:t>0</m:t>
                        </m:r>
                      </m:sub>
                      <m:sup>
                        <m:r>
                          <a:rPr lang="en-US" i="1">
                            <a:latin typeface="Cambria Math"/>
                            <a:ea typeface="Cambria Math"/>
                          </a:rPr>
                          <m:t>∞</m:t>
                        </m:r>
                      </m:sup>
                    </m:sSubSup>
                  </m:oMath>
                </a14:m>
                <a:r>
                  <a:rPr lang="en-US" dirty="0" smtClean="0"/>
                  <a:t> </a:t>
                </a:r>
                <a:r>
                  <a:rPr lang="en-US" dirty="0"/>
                  <a:t>iff</a:t>
                </a:r>
                <a14:m>
                  <m:oMath xmlns:m="http://schemas.openxmlformats.org/officeDocument/2006/math">
                    <m:r>
                      <a:rPr lang="en-US">
                        <a:latin typeface="Cambria Math"/>
                      </a:rPr>
                      <m:t> </m:t>
                    </m:r>
                    <m:sSub>
                      <m:sSubPr>
                        <m:ctrlPr>
                          <a:rPr lang="en-US" i="1">
                            <a:latin typeface="Cambria Math"/>
                          </a:rPr>
                        </m:ctrlPr>
                      </m:sSubPr>
                      <m:e>
                        <m:r>
                          <a:rPr lang="en-US" i="1">
                            <a:latin typeface="Cambria Math"/>
                          </a:rPr>
                          <m:t>1</m:t>
                        </m:r>
                      </m:e>
                      <m:sub>
                        <m:r>
                          <m:rPr>
                            <m:nor/>
                          </m:rPr>
                          <a:rPr lang="en-US" dirty="0"/>
                          <m:t>{</m:t>
                        </m:r>
                        <m:r>
                          <a:rPr lang="en-US" i="1">
                            <a:latin typeface="Cambria Math"/>
                          </a:rPr>
                          <m:t>𝜏</m:t>
                        </m:r>
                        <m:r>
                          <a:rPr lang="en-US" i="1">
                            <a:latin typeface="Cambria Math"/>
                          </a:rPr>
                          <m:t> </m:t>
                        </m:r>
                        <m:r>
                          <m:rPr>
                            <m:nor/>
                          </m:rPr>
                          <a:rPr lang="en-US" dirty="0"/>
                          <m:t>=</m:t>
                        </m:r>
                        <m:r>
                          <m:rPr>
                            <m:nor/>
                          </m:rPr>
                          <a:rPr lang="en-US" dirty="0"/>
                          <m:t>t</m:t>
                        </m:r>
                        <m:r>
                          <m:rPr>
                            <m:nor/>
                          </m:rPr>
                          <a:rPr lang="en-US" dirty="0"/>
                          <m:t>}</m:t>
                        </m:r>
                      </m:sub>
                    </m:sSub>
                  </m:oMath>
                </a14:m>
                <a:r>
                  <a:rPr lang="en-US" dirty="0"/>
                  <a:t> is a function of the vector </a:t>
                </a:r>
                <a14:m>
                  <m:oMath xmlns:m="http://schemas.openxmlformats.org/officeDocument/2006/math">
                    <m:sSub>
                      <m:sSubPr>
                        <m:ctrlPr>
                          <a:rPr lang="en-US" i="1">
                            <a:latin typeface="Cambria Math"/>
                          </a:rPr>
                        </m:ctrlPr>
                      </m:sSubPr>
                      <m:e>
                        <m:r>
                          <a:rPr lang="en-US" i="1">
                            <a:latin typeface="Cambria Math"/>
                          </a:rPr>
                          <m:t>(</m:t>
                        </m:r>
                        <m:r>
                          <a:rPr lang="en-US" i="1">
                            <a:latin typeface="Cambria Math"/>
                          </a:rPr>
                          <m:t>𝑋</m:t>
                        </m:r>
                      </m:e>
                      <m:sub>
                        <m:r>
                          <a:rPr lang="en-US" i="1">
                            <a:latin typeface="Cambria Math"/>
                          </a:rPr>
                          <m:t>0</m:t>
                        </m:r>
                      </m:sub>
                    </m:sSub>
                    <m:r>
                      <a:rPr lang="en-US" i="1">
                        <a:latin typeface="Cambria Math"/>
                      </a:rPr>
                      <m:t>,</m:t>
                    </m:r>
                    <m:sSub>
                      <m:sSubPr>
                        <m:ctrlPr>
                          <a:rPr lang="en-US" i="1">
                            <a:latin typeface="Cambria Math"/>
                          </a:rPr>
                        </m:ctrlPr>
                      </m:sSubPr>
                      <m:e>
                        <m:r>
                          <a:rPr lang="en-US" i="1">
                            <a:latin typeface="Cambria Math"/>
                          </a:rPr>
                          <m:t>𝑋</m:t>
                        </m:r>
                      </m:e>
                      <m:sub>
                        <m:r>
                          <a:rPr lang="en-US" i="1">
                            <a:latin typeface="Cambria Math"/>
                          </a:rPr>
                          <m:t>1</m:t>
                        </m:r>
                      </m:sub>
                    </m:sSub>
                    <m:r>
                      <a:rPr lang="en-US" i="1">
                        <a:latin typeface="Cambria Math"/>
                      </a:rPr>
                      <m:t>, …, </m:t>
                    </m:r>
                    <m:sSub>
                      <m:sSubPr>
                        <m:ctrlPr>
                          <a:rPr lang="en-US" i="1">
                            <a:latin typeface="Cambria Math"/>
                          </a:rPr>
                        </m:ctrlPr>
                      </m:sSubPr>
                      <m:e>
                        <m:r>
                          <a:rPr lang="en-US" i="1">
                            <a:latin typeface="Cambria Math"/>
                          </a:rPr>
                          <m:t>𝑋</m:t>
                        </m:r>
                      </m:e>
                      <m:sub>
                        <m:r>
                          <a:rPr lang="en-US" i="1">
                            <a:latin typeface="Cambria Math"/>
                          </a:rPr>
                          <m:t>𝑡</m:t>
                        </m:r>
                      </m:sub>
                    </m:sSub>
                    <m:r>
                      <a:rPr lang="en-US" i="1">
                        <a:latin typeface="Cambria Math"/>
                      </a:rPr>
                      <m:t>)</m:t>
                    </m:r>
                  </m:oMath>
                </a14:m>
                <a:endParaRPr lang="en-US" dirty="0" smtClean="0"/>
              </a:p>
              <a:p>
                <a:pPr marL="0" indent="0" algn="l" rtl="0">
                  <a:buNone/>
                </a:pPr>
                <a:r>
                  <a:rPr lang="en-US" dirty="0" smtClean="0"/>
                  <a:t> </a:t>
                </a:r>
                <a:r>
                  <a:rPr lang="en-US" u="sng" dirty="0"/>
                  <a:t>Definition </a:t>
                </a:r>
                <a:r>
                  <a:rPr lang="en-US" u="sng" dirty="0" smtClean="0"/>
                  <a:t>2:</a:t>
                </a:r>
                <a:endParaRPr lang="en-US" dirty="0" smtClean="0"/>
              </a:p>
              <a:p>
                <a:pPr marL="457200" lvl="1" indent="0" algn="l" rtl="0">
                  <a:buNone/>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r>
                        <a:rPr lang="en-US" i="1">
                          <a:latin typeface="Cambria Math"/>
                        </a:rPr>
                        <m:t>𝑡</m:t>
                      </m:r>
                      <m:r>
                        <a:rPr lang="en-US" i="1" smtClean="0">
                          <a:latin typeface="Cambria Math"/>
                        </a:rPr>
                        <m:t>∊</m:t>
                      </m:r>
                      <m:d>
                        <m:dPr>
                          <m:begChr m:val="{"/>
                          <m:endChr m:val="}"/>
                          <m:ctrlPr>
                            <a:rPr lang="en-US" b="0" i="1" smtClean="0">
                              <a:latin typeface="Cambria Math"/>
                            </a:rPr>
                          </m:ctrlPr>
                        </m:dPr>
                        <m:e>
                          <m:r>
                            <a:rPr lang="en-US" b="0" i="1" smtClean="0">
                              <a:latin typeface="Cambria Math"/>
                            </a:rPr>
                            <m:t>0</m:t>
                          </m:r>
                          <m:r>
                            <a:rPr lang="en-US" b="0" i="1" smtClean="0">
                              <a:latin typeface="Cambria Math"/>
                            </a:rPr>
                            <m:t>,</m:t>
                          </m:r>
                          <m:r>
                            <a:rPr lang="en-US" b="0" i="1" smtClean="0">
                              <a:latin typeface="Cambria Math"/>
                            </a:rPr>
                            <m:t>1</m:t>
                          </m:r>
                          <m:r>
                            <a:rPr lang="en-US" b="0" i="1" smtClean="0">
                              <a:latin typeface="Cambria Math"/>
                            </a:rPr>
                            <m:t>,…</m:t>
                          </m:r>
                        </m:e>
                      </m:d>
                      <m:r>
                        <a:rPr lang="en-US" b="0" i="1" smtClean="0">
                          <a:latin typeface="Cambria Math"/>
                        </a:rPr>
                        <m:t> </m:t>
                      </m:r>
                      <m:sSub>
                        <m:sSubPr>
                          <m:ctrlPr>
                            <a:rPr lang="en-US" i="1">
                              <a:latin typeface="Cambria Math"/>
                            </a:rPr>
                          </m:ctrlPr>
                        </m:sSubPr>
                        <m:e>
                          <m:r>
                            <a:rPr lang="en-US" b="0" i="1" smtClean="0">
                              <a:latin typeface="Cambria Math"/>
                            </a:rPr>
                            <m:t>:</m:t>
                          </m:r>
                          <m:r>
                            <a:rPr lang="en-US" i="1">
                              <a:latin typeface="Cambria Math"/>
                            </a:rPr>
                            <m:t>∃</m:t>
                          </m:r>
                          <m:r>
                            <a:rPr lang="en-US" i="1">
                              <a:latin typeface="Cambria Math"/>
                            </a:rPr>
                            <m:t>𝐵</m:t>
                          </m:r>
                        </m:e>
                        <m:sub>
                          <m:r>
                            <a:rPr lang="en-US" i="1">
                              <a:latin typeface="Cambria Math"/>
                            </a:rPr>
                            <m:t>𝑡</m:t>
                          </m:r>
                        </m:sub>
                      </m:sSub>
                      <m:r>
                        <a:rPr lang="en-US" i="1" smtClean="0">
                          <a:latin typeface="Cambria Math"/>
                        </a:rPr>
                        <m:t>⊆</m:t>
                      </m:r>
                      <m:sSub>
                        <m:sSubPr>
                          <m:ctrlPr>
                            <a:rPr lang="en-US" i="1">
                              <a:latin typeface="Cambria Math"/>
                            </a:rPr>
                          </m:ctrlPr>
                        </m:sSubPr>
                        <m:e>
                          <m:r>
                            <a:rPr lang="en-US" i="1" dirty="0">
                              <a:latin typeface="Cambria Math"/>
                            </a:rPr>
                            <m:t>Ω</m:t>
                          </m:r>
                        </m:e>
                        <m:sub>
                          <m:r>
                            <a:rPr lang="en-US" i="1">
                              <a:latin typeface="Cambria Math"/>
                            </a:rPr>
                            <m:t>𝑡</m:t>
                          </m:r>
                          <m:r>
                            <a:rPr lang="en-US" i="1">
                              <a:latin typeface="Cambria Math"/>
                            </a:rPr>
                            <m:t>+</m:t>
                          </m:r>
                          <m:r>
                            <a:rPr lang="en-US" i="1">
                              <a:latin typeface="Cambria Math"/>
                            </a:rPr>
                            <m:t>1</m:t>
                          </m:r>
                        </m:sub>
                      </m:sSub>
                      <m:r>
                        <a:rPr lang="en-US" b="0" i="1" smtClean="0">
                          <a:latin typeface="Cambria Math"/>
                        </a:rPr>
                        <m:t> </m:t>
                      </m:r>
                    </m:oMath>
                  </m:oMathPara>
                </a14:m>
                <a:endParaRPr lang="en-US" b="0" i="0" dirty="0" smtClean="0">
                  <a:latin typeface="+mj-lt"/>
                </a:endParaRPr>
              </a:p>
              <a:p>
                <a:pPr marL="457200" lvl="1" indent="0" algn="l" rtl="0">
                  <a:buNone/>
                </a:pPr>
                <a:r>
                  <a:rPr lang="en-US" b="0" i="0" dirty="0" smtClean="0">
                    <a:latin typeface="+mj-lt"/>
                  </a:rPr>
                  <a:t>		s.t</a:t>
                </a:r>
                <a14:m>
                  <m:oMath xmlns:m="http://schemas.openxmlformats.org/officeDocument/2006/math">
                    <m:r>
                      <a:rPr lang="en-US" b="0" i="0" smtClean="0">
                        <a:latin typeface="Cambria Math"/>
                      </a:rPr>
                      <m:t>.</m:t>
                    </m:r>
                    <m:r>
                      <a:rPr lang="en-US" b="0" i="1" smtClean="0">
                        <a:latin typeface="Cambria Math"/>
                      </a:rPr>
                      <m:t> </m:t>
                    </m:r>
                  </m:oMath>
                </a14:m>
                <a:endParaRPr lang="en-US" b="0" i="1" dirty="0" smtClean="0">
                  <a:latin typeface="Cambria Math"/>
                </a:endParaRPr>
              </a:p>
              <a:p>
                <a:pPr marL="457200" lvl="1" indent="0" algn="l" rtl="0">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a:rPr>
                          </m:ctrlPr>
                        </m:dPr>
                        <m:e>
                          <m:r>
                            <a:rPr lang="en-US" i="1">
                              <a:latin typeface="Cambria Math"/>
                            </a:rPr>
                            <m:t>𝜏</m:t>
                          </m:r>
                          <m:r>
                            <a:rPr lang="en-US" b="0" i="1" smtClean="0">
                              <a:latin typeface="Cambria Math"/>
                            </a:rPr>
                            <m:t>=</m:t>
                          </m:r>
                          <m:r>
                            <a:rPr lang="en-US" b="0" i="1" smtClean="0">
                              <a:latin typeface="Cambria Math"/>
                            </a:rPr>
                            <m:t>𝑡</m:t>
                          </m:r>
                        </m:e>
                      </m:d>
                      <m:r>
                        <a:rPr lang="en-US" b="0" i="1" smtClean="0">
                          <a:latin typeface="Cambria Math"/>
                        </a:rPr>
                        <m:t>={</m:t>
                      </m:r>
                      <m:sSub>
                        <m:sSubPr>
                          <m:ctrlPr>
                            <a:rPr lang="en-US" i="1" dirty="0" smtClean="0">
                              <a:latin typeface="Cambria Math"/>
                            </a:rPr>
                          </m:ctrlPr>
                        </m:sSubPr>
                        <m:e>
                          <m:r>
                            <a:rPr lang="en-US" b="0" i="1" dirty="0" smtClean="0">
                              <a:latin typeface="Cambria Math"/>
                            </a:rPr>
                            <m:t>𝑋</m:t>
                          </m:r>
                        </m:e>
                        <m:sub>
                          <m:r>
                            <a:rPr lang="en-US" b="0" i="1" dirty="0" smtClean="0">
                              <a:latin typeface="Cambria Math"/>
                            </a:rPr>
                            <m:t>0</m:t>
                          </m:r>
                        </m:sub>
                      </m:sSub>
                      <m:r>
                        <a:rPr lang="en-US" b="0" i="1" dirty="0" smtClean="0">
                          <a:latin typeface="Cambria Math"/>
                        </a:rPr>
                        <m:t>,…,</m:t>
                      </m:r>
                      <m:sSub>
                        <m:sSubPr>
                          <m:ctrlPr>
                            <a:rPr lang="en-US" i="1" dirty="0">
                              <a:latin typeface="Cambria Math"/>
                            </a:rPr>
                          </m:ctrlPr>
                        </m:sSubPr>
                        <m:e>
                          <m:r>
                            <a:rPr lang="en-US" i="1" dirty="0">
                              <a:latin typeface="Cambria Math"/>
                            </a:rPr>
                            <m:t>𝑋</m:t>
                          </m:r>
                        </m:e>
                        <m:sub>
                          <m:r>
                            <a:rPr lang="en-US" b="0" i="1" dirty="0" smtClean="0">
                              <a:latin typeface="Cambria Math"/>
                            </a:rPr>
                            <m:t>𝑡</m:t>
                          </m:r>
                        </m:sub>
                      </m:sSub>
                      <m:r>
                        <a:rPr lang="en-US" i="1">
                          <a:latin typeface="Cambria Math"/>
                        </a:rPr>
                        <m:t>∊</m:t>
                      </m:r>
                      <m:sSub>
                        <m:sSubPr>
                          <m:ctrlPr>
                            <a:rPr lang="en-US" i="1" smtClean="0">
                              <a:latin typeface="Cambria Math"/>
                            </a:rPr>
                          </m:ctrlPr>
                        </m:sSubPr>
                        <m:e>
                          <m:r>
                            <a:rPr lang="en-US" b="0" i="1" smtClean="0">
                              <a:latin typeface="Cambria Math"/>
                            </a:rPr>
                            <m:t>𝐵</m:t>
                          </m:r>
                        </m:e>
                        <m:sub>
                          <m:r>
                            <a:rPr lang="en-US" b="0" i="1" smtClean="0">
                              <a:latin typeface="Cambria Math"/>
                            </a:rPr>
                            <m:t>𝑡</m:t>
                          </m:r>
                        </m:sub>
                      </m:sSub>
                      <m:r>
                        <a:rPr lang="en-US" b="0" i="1" smtClean="0">
                          <a:latin typeface="Cambria Math"/>
                        </a:rPr>
                        <m:t>}</m:t>
                      </m:r>
                    </m:oMath>
                  </m:oMathPara>
                </a14:m>
                <a:endParaRPr lang="en-US"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457200" y="1567333"/>
                <a:ext cx="8229600" cy="4525963"/>
              </a:xfrm>
              <a:blipFill rotWithShape="1">
                <a:blip r:embed="rId2"/>
                <a:stretch>
                  <a:fillRect l="-1852" t="-1750"/>
                </a:stretch>
              </a:blipFill>
            </p:spPr>
            <p:txBody>
              <a:bodyPr/>
              <a:lstStyle/>
              <a:p>
                <a:r>
                  <a:rPr lang="he-IL">
                    <a:noFill/>
                  </a:rPr>
                  <a:t> </a:t>
                </a:r>
              </a:p>
            </p:txBody>
          </p:sp>
        </mc:Fallback>
      </mc:AlternateContent>
    </p:spTree>
    <p:extLst>
      <p:ext uri="{BB962C8B-B14F-4D97-AF65-F5344CB8AC3E}">
        <p14:creationId xmlns:p14="http://schemas.microsoft.com/office/powerpoint/2010/main" val="1144221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a:solidFill>
                  <a:srgbClr val="FF0000"/>
                </a:solidFill>
              </a:rPr>
              <a:t>Not</a:t>
            </a:r>
            <a:r>
              <a:rPr lang="en-US" dirty="0"/>
              <a:t>) Stopping Times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l" rtl="0">
                  <a:buNone/>
                </a:pPr>
                <a:r>
                  <a:rPr lang="en-US" sz="2400" u="sng" dirty="0" smtClean="0"/>
                  <a:t>2</a:t>
                </a:r>
                <a:r>
                  <a:rPr lang="en-US" sz="2400" u="sng" baseline="30000" dirty="0" smtClean="0"/>
                  <a:t>nd</a:t>
                </a:r>
                <a:r>
                  <a:rPr lang="en-US" sz="2400" u="sng" dirty="0" smtClean="0"/>
                  <a:t> definition:</a:t>
                </a:r>
                <a:endParaRPr lang="en-US" sz="2400" dirty="0" smtClean="0"/>
              </a:p>
              <a:p>
                <a:pPr marL="0" lvl="1" indent="0" algn="ctr" rtl="0">
                  <a:buNone/>
                </a:pPr>
                <a14:m>
                  <m:oMath xmlns:m="http://schemas.openxmlformats.org/officeDocument/2006/math">
                    <m:r>
                      <a:rPr lang="en-US" sz="2400" i="1">
                        <a:latin typeface="Cambria Math"/>
                        <a:ea typeface="Cambria Math"/>
                      </a:rPr>
                      <m:t>∀</m:t>
                    </m:r>
                    <m:r>
                      <a:rPr lang="en-US" sz="2400" i="1">
                        <a:latin typeface="Cambria Math"/>
                      </a:rPr>
                      <m:t>𝑡</m:t>
                    </m:r>
                    <m:r>
                      <a:rPr lang="en-US" sz="2400" i="1">
                        <a:latin typeface="Cambria Math"/>
                      </a:rPr>
                      <m:t>∊</m:t>
                    </m:r>
                    <m:d>
                      <m:dPr>
                        <m:begChr m:val="{"/>
                        <m:endChr m:val="}"/>
                        <m:ctrlPr>
                          <a:rPr lang="en-US" sz="2400" i="1">
                            <a:latin typeface="Cambria Math"/>
                          </a:rPr>
                        </m:ctrlPr>
                      </m:dPr>
                      <m:e>
                        <m:r>
                          <a:rPr lang="en-US" sz="2400" i="1">
                            <a:latin typeface="Cambria Math"/>
                          </a:rPr>
                          <m:t>0</m:t>
                        </m:r>
                        <m:r>
                          <a:rPr lang="en-US" sz="2400" i="1">
                            <a:latin typeface="Cambria Math"/>
                          </a:rPr>
                          <m:t>,</m:t>
                        </m:r>
                        <m:r>
                          <a:rPr lang="en-US" sz="2400" i="1">
                            <a:latin typeface="Cambria Math"/>
                          </a:rPr>
                          <m:t>1</m:t>
                        </m:r>
                        <m:r>
                          <a:rPr lang="en-US" sz="2400" i="1">
                            <a:latin typeface="Cambria Math"/>
                          </a:rPr>
                          <m:t>,…</m:t>
                        </m:r>
                      </m:e>
                    </m:d>
                    <m:r>
                      <a:rPr lang="en-US" sz="2400" i="1">
                        <a:latin typeface="Cambria Math"/>
                      </a:rPr>
                      <m:t> </m:t>
                    </m:r>
                    <m:sSub>
                      <m:sSubPr>
                        <m:ctrlPr>
                          <a:rPr lang="en-US" sz="2400" i="1">
                            <a:latin typeface="Cambria Math"/>
                          </a:rPr>
                        </m:ctrlPr>
                      </m:sSubPr>
                      <m:e>
                        <m:r>
                          <a:rPr lang="en-US" sz="2400" i="1">
                            <a:latin typeface="Cambria Math"/>
                          </a:rPr>
                          <m:t>:∃</m:t>
                        </m:r>
                        <m:r>
                          <a:rPr lang="en-US" sz="2400" i="1">
                            <a:latin typeface="Cambria Math"/>
                          </a:rPr>
                          <m:t>𝐵</m:t>
                        </m:r>
                      </m:e>
                      <m:sub>
                        <m:r>
                          <a:rPr lang="en-US" sz="2400" i="1">
                            <a:latin typeface="Cambria Math"/>
                          </a:rPr>
                          <m:t>𝑡</m:t>
                        </m:r>
                      </m:sub>
                    </m:sSub>
                    <m:r>
                      <a:rPr lang="en-US" sz="2400" i="1">
                        <a:latin typeface="Cambria Math"/>
                      </a:rPr>
                      <m:t>⊆</m:t>
                    </m:r>
                    <m:sSub>
                      <m:sSubPr>
                        <m:ctrlPr>
                          <a:rPr lang="en-US" sz="2400" i="1">
                            <a:latin typeface="Cambria Math"/>
                          </a:rPr>
                        </m:ctrlPr>
                      </m:sSubPr>
                      <m:e>
                        <m:r>
                          <a:rPr lang="en-US" sz="2400" i="1" dirty="0">
                            <a:latin typeface="Cambria Math"/>
                          </a:rPr>
                          <m:t>Ω</m:t>
                        </m:r>
                      </m:e>
                      <m:sub>
                        <m:r>
                          <a:rPr lang="en-US" sz="2400" i="1">
                            <a:latin typeface="Cambria Math"/>
                          </a:rPr>
                          <m:t>𝑡</m:t>
                        </m:r>
                        <m:r>
                          <a:rPr lang="en-US" sz="2400" i="1">
                            <a:latin typeface="Cambria Math"/>
                          </a:rPr>
                          <m:t>+</m:t>
                        </m:r>
                        <m:r>
                          <a:rPr lang="en-US" sz="2400" i="1">
                            <a:latin typeface="Cambria Math"/>
                          </a:rPr>
                          <m:t>1</m:t>
                        </m:r>
                      </m:sub>
                    </m:sSub>
                  </m:oMath>
                </a14:m>
                <a:r>
                  <a:rPr lang="en-US" sz="2400" dirty="0"/>
                  <a:t> s.t </a:t>
                </a:r>
                <a14:m>
                  <m:oMath xmlns:m="http://schemas.openxmlformats.org/officeDocument/2006/math">
                    <m:d>
                      <m:dPr>
                        <m:begChr m:val="{"/>
                        <m:endChr m:val="}"/>
                        <m:ctrlPr>
                          <a:rPr lang="en-US" sz="2400" i="1">
                            <a:latin typeface="Cambria Math"/>
                          </a:rPr>
                        </m:ctrlPr>
                      </m:dPr>
                      <m:e>
                        <m:r>
                          <a:rPr lang="en-US" sz="2400" i="1">
                            <a:latin typeface="Cambria Math"/>
                          </a:rPr>
                          <m:t>𝜏</m:t>
                        </m:r>
                        <m:r>
                          <a:rPr lang="en-US" sz="2400" i="1">
                            <a:latin typeface="Cambria Math"/>
                          </a:rPr>
                          <m:t>=</m:t>
                        </m:r>
                        <m:r>
                          <a:rPr lang="en-US" sz="2400" i="1">
                            <a:latin typeface="Cambria Math"/>
                          </a:rPr>
                          <m:t>𝑡</m:t>
                        </m:r>
                      </m:e>
                    </m:d>
                    <m:r>
                      <a:rPr lang="en-US" sz="2400" i="1">
                        <a:latin typeface="Cambria Math"/>
                      </a:rPr>
                      <m:t>=</m:t>
                    </m:r>
                    <m:d>
                      <m:dPr>
                        <m:begChr m:val="{"/>
                        <m:endChr m:val="}"/>
                        <m:ctrlPr>
                          <a:rPr lang="en-US" sz="2400" i="1" dirty="0">
                            <a:latin typeface="Cambria Math"/>
                          </a:rPr>
                        </m:ctrlPr>
                      </m:dPr>
                      <m:e>
                        <m:sSub>
                          <m:sSubPr>
                            <m:ctrlPr>
                              <a:rPr lang="en-US" sz="2400" i="1" dirty="0">
                                <a:latin typeface="Cambria Math"/>
                              </a:rPr>
                            </m:ctrlPr>
                          </m:sSubPr>
                          <m:e>
                            <m:r>
                              <a:rPr lang="en-US" sz="2400" i="1" dirty="0">
                                <a:latin typeface="Cambria Math"/>
                              </a:rPr>
                              <m:t>𝑋</m:t>
                            </m:r>
                          </m:e>
                          <m:sub>
                            <m:r>
                              <a:rPr lang="en-US" sz="2400" i="1" dirty="0">
                                <a:latin typeface="Cambria Math"/>
                              </a:rPr>
                              <m:t>0</m:t>
                            </m:r>
                          </m:sub>
                        </m:sSub>
                        <m:r>
                          <a:rPr lang="en-US" sz="2400" i="1" dirty="0">
                            <a:latin typeface="Cambria Math"/>
                          </a:rPr>
                          <m:t>,…,</m:t>
                        </m:r>
                        <m:sSub>
                          <m:sSubPr>
                            <m:ctrlPr>
                              <a:rPr lang="en-US" sz="2400" i="1" dirty="0">
                                <a:latin typeface="Cambria Math"/>
                              </a:rPr>
                            </m:ctrlPr>
                          </m:sSubPr>
                          <m:e>
                            <m:r>
                              <a:rPr lang="en-US" sz="2400" i="1" dirty="0">
                                <a:latin typeface="Cambria Math"/>
                              </a:rPr>
                              <m:t>𝑋</m:t>
                            </m:r>
                          </m:e>
                          <m:sub>
                            <m:r>
                              <a:rPr lang="en-US" sz="2400" i="1" dirty="0">
                                <a:latin typeface="Cambria Math"/>
                              </a:rPr>
                              <m:t>𝑡</m:t>
                            </m:r>
                          </m:sub>
                        </m:sSub>
                        <m:r>
                          <a:rPr lang="en-US" sz="2400" i="1">
                            <a:latin typeface="Cambria Math"/>
                          </a:rPr>
                          <m:t>∊</m:t>
                        </m:r>
                        <m:sSub>
                          <m:sSubPr>
                            <m:ctrlPr>
                              <a:rPr lang="en-US" sz="2400" i="1">
                                <a:latin typeface="Cambria Math"/>
                              </a:rPr>
                            </m:ctrlPr>
                          </m:sSubPr>
                          <m:e>
                            <m:r>
                              <a:rPr lang="en-US" sz="2400" i="1">
                                <a:latin typeface="Cambria Math"/>
                              </a:rPr>
                              <m:t>𝐵</m:t>
                            </m:r>
                          </m:e>
                          <m:sub>
                            <m:r>
                              <a:rPr lang="en-US" sz="2400" i="1">
                                <a:latin typeface="Cambria Math"/>
                              </a:rPr>
                              <m:t>𝑡</m:t>
                            </m:r>
                          </m:sub>
                        </m:sSub>
                      </m:e>
                    </m:d>
                  </m:oMath>
                </a14:m>
                <a:endParaRPr lang="en-US" sz="2400" dirty="0"/>
              </a:p>
              <a:p>
                <a:pPr marL="0" indent="0" algn="l" rtl="0">
                  <a:buNone/>
                </a:pPr>
                <a:endParaRPr lang="en-US" sz="2400" dirty="0" smtClean="0"/>
              </a:p>
              <a:p>
                <a:pPr marL="0" indent="0" algn="l" rtl="0">
                  <a:buNone/>
                </a:pPr>
                <a:r>
                  <a:rPr lang="en-US" sz="2400" u="sng" dirty="0" smtClean="0"/>
                  <a:t>Example:</a:t>
                </a:r>
              </a:p>
              <a:p>
                <a:pPr marL="0" indent="0" algn="l" rtl="0">
                  <a:buNone/>
                </a:pPr>
                <a:r>
                  <a:rPr lang="en-US" sz="2400" dirty="0" smtClean="0"/>
                  <a:t>“Dear stock broker, take 1$ when asset’s value &lt; 32”</a:t>
                </a:r>
              </a:p>
              <a:p>
                <a:pPr marL="0" indent="0" algn="l" rtl="0">
                  <a:buNone/>
                </a:pPr>
                <a:endParaRPr lang="en-US" sz="2400" dirty="0" smtClean="0"/>
              </a:p>
              <a:p>
                <a:pPr marL="0" indent="0" algn="l" rtl="0">
                  <a:buNone/>
                </a:pP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111" t="-10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538957860"/>
                  </p:ext>
                </p:extLst>
              </p:nvPr>
            </p:nvGraphicFramePr>
            <p:xfrm>
              <a:off x="251519" y="3933056"/>
              <a:ext cx="8784977" cy="1112520"/>
            </p:xfrm>
            <a:graphic>
              <a:graphicData uri="http://schemas.openxmlformats.org/drawingml/2006/table">
                <a:tbl>
                  <a:tblPr bandRow="1">
                    <a:tableStyleId>{5C22544A-7EE6-4342-B048-85BDC9FD1C3A}</a:tableStyleId>
                  </a:tblPr>
                  <a:tblGrid>
                    <a:gridCol w="1439555"/>
                    <a:gridCol w="1439555"/>
                    <a:gridCol w="1439555"/>
                    <a:gridCol w="1439555"/>
                    <a:gridCol w="1439555"/>
                    <a:gridCol w="1587202"/>
                  </a:tblGrid>
                  <a:tr h="370840">
                    <a:tc>
                      <a:txBody>
                        <a:bodyPr/>
                        <a:lstStyle/>
                        <a:p>
                          <a:pPr algn="ctr" rtl="0"/>
                          <a:r>
                            <a:rPr lang="en-US" dirty="0" smtClean="0"/>
                            <a:t>day</a:t>
                          </a: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tc>
                      <a:txBody>
                        <a:bodyPr/>
                        <a:lstStyle/>
                        <a:p>
                          <a:pPr algn="ctr"/>
                          <a:r>
                            <a:rPr lang="en-US" dirty="0" smtClean="0"/>
                            <a:t>5</a:t>
                          </a:r>
                          <a:endParaRPr lang="en-US" dirty="0"/>
                        </a:p>
                      </a:txBody>
                      <a:tcPr/>
                    </a:tc>
                  </a:tr>
                  <a:tr h="370840">
                    <a:tc>
                      <a:txBody>
                        <a:bodyPr/>
                        <a:lstStyle/>
                        <a:p>
                          <a:pPr algn="ctr" rtl="0"/>
                          <a:r>
                            <a:rPr lang="en-US" dirty="0" smtClean="0"/>
                            <a:t>value</a:t>
                          </a:r>
                          <a:endParaRPr lang="en-US" dirty="0"/>
                        </a:p>
                      </a:txBody>
                      <a:tcPr/>
                    </a:tc>
                    <a:tc>
                      <a:txBody>
                        <a:bodyPr/>
                        <a:lstStyle/>
                        <a:p>
                          <a:pPr algn="ctr"/>
                          <a:r>
                            <a:rPr lang="en-US" dirty="0" smtClean="0"/>
                            <a:t>60</a:t>
                          </a:r>
                          <a:endParaRPr lang="en-US" dirty="0"/>
                        </a:p>
                      </a:txBody>
                      <a:tcPr/>
                    </a:tc>
                    <a:tc>
                      <a:txBody>
                        <a:bodyPr/>
                        <a:lstStyle/>
                        <a:p>
                          <a:pPr algn="ctr"/>
                          <a:r>
                            <a:rPr lang="en-US" dirty="0" smtClean="0"/>
                            <a:t>70</a:t>
                          </a:r>
                          <a:endParaRPr lang="en-US" dirty="0"/>
                        </a:p>
                      </a:txBody>
                      <a:tcPr/>
                    </a:tc>
                    <a:tc>
                      <a:txBody>
                        <a:bodyPr/>
                        <a:lstStyle/>
                        <a:p>
                          <a:pPr algn="ctr"/>
                          <a:r>
                            <a:rPr lang="en-US" dirty="0" smtClean="0"/>
                            <a:t>30</a:t>
                          </a:r>
                          <a:endParaRPr lang="en-US" dirty="0"/>
                        </a:p>
                      </a:txBody>
                      <a:tcPr/>
                    </a:tc>
                    <a:tc>
                      <a:txBody>
                        <a:bodyPr/>
                        <a:lstStyle/>
                        <a:p>
                          <a:pPr algn="ctr"/>
                          <a:r>
                            <a:rPr lang="en-US" dirty="0" smtClean="0"/>
                            <a:t>31</a:t>
                          </a:r>
                          <a:endParaRPr lang="en-US" dirty="0"/>
                        </a:p>
                      </a:txBody>
                      <a:tcPr/>
                    </a:tc>
                    <a:tc>
                      <a:txBody>
                        <a:bodyPr/>
                        <a:lstStyle/>
                        <a:p>
                          <a:pPr algn="ctr"/>
                          <a:r>
                            <a:rPr lang="en-US" dirty="0" smtClean="0"/>
                            <a:t>1000</a:t>
                          </a:r>
                          <a:endParaRPr lang="en-US" dirty="0"/>
                        </a:p>
                      </a:txBody>
                      <a:tcPr/>
                    </a:tc>
                  </a:tr>
                  <a:tr h="370840">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latin typeface="Cambria Math"/>
                                      </a:rPr>
                                    </m:ctrlPr>
                                  </m:sSubPr>
                                  <m:e>
                                    <m:r>
                                      <a:rPr lang="en-US" b="0" i="1" dirty="0" smtClean="0">
                                        <a:latin typeface="Cambria Math"/>
                                      </a:rPr>
                                      <m:t>𝐵</m:t>
                                    </m:r>
                                  </m:e>
                                  <m:sub>
                                    <m:r>
                                      <a:rPr lang="en-US" i="1" dirty="0" smtClean="0">
                                        <a:latin typeface="Cambria Math"/>
                                      </a:rPr>
                                      <m:t>𝑡</m:t>
                                    </m:r>
                                  </m:sub>
                                </m:sSub>
                              </m:oMath>
                            </m:oMathPara>
                          </a14:m>
                          <a:endParaRPr lang="en-US" dirty="0"/>
                        </a:p>
                      </a:txBody>
                      <a:tcPr/>
                    </a:tc>
                    <a:tc>
                      <a:txBody>
                        <a:bodyPr/>
                        <a:lstStyle/>
                        <a:p>
                          <a:pPr algn="ctr"/>
                          <a:r>
                            <a:rPr lang="en-US" dirty="0" smtClean="0"/>
                            <a:t>{10}</a:t>
                          </a:r>
                          <a:endParaRPr lang="en-US"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dirty="0" smtClean="0"/>
                            <a:t>{15}</a:t>
                          </a:r>
                        </a:p>
                      </a:txBody>
                      <a:tcPr/>
                    </a:tc>
                    <a:tc>
                      <a:txBody>
                        <a:bodyPr/>
                        <a:lstStyle/>
                        <a:p>
                          <a:pPr algn="ctr"/>
                          <a:r>
                            <a:rPr lang="en-US" dirty="0" smtClean="0"/>
                            <a:t>{60,70,30}</a:t>
                          </a:r>
                          <a:endParaRPr lang="en-US" dirty="0"/>
                        </a:p>
                      </a:txBody>
                      <a:tcPr/>
                    </a:tc>
                    <a:tc>
                      <a:txBody>
                        <a:bodyPr/>
                        <a:lstStyle/>
                        <a:p>
                          <a:pPr algn="ctr"/>
                          <a:r>
                            <a:rPr lang="en-US" dirty="0" smtClean="0"/>
                            <a:t>{60,70,30,31}</a:t>
                          </a:r>
                          <a:endParaRPr lang="en-US" dirty="0"/>
                        </a:p>
                      </a:txBody>
                      <a:tcPr/>
                    </a:tc>
                    <a:tc>
                      <a:txBody>
                        <a:bodyPr/>
                        <a:lstStyle/>
                        <a:p>
                          <a:pPr algn="ctr"/>
                          <a:r>
                            <a:rPr lang="en-US" dirty="0" smtClean="0"/>
                            <a:t>{40}</a:t>
                          </a:r>
                          <a:endParaRPr lang="en-US" dirty="0"/>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538957860"/>
                  </p:ext>
                </p:extLst>
              </p:nvPr>
            </p:nvGraphicFramePr>
            <p:xfrm>
              <a:off x="251519" y="3933056"/>
              <a:ext cx="8784977" cy="1112520"/>
            </p:xfrm>
            <a:graphic>
              <a:graphicData uri="http://schemas.openxmlformats.org/drawingml/2006/table">
                <a:tbl>
                  <a:tblPr bandRow="1">
                    <a:tableStyleId>{5C22544A-7EE6-4342-B048-85BDC9FD1C3A}</a:tableStyleId>
                  </a:tblPr>
                  <a:tblGrid>
                    <a:gridCol w="1439555"/>
                    <a:gridCol w="1439555"/>
                    <a:gridCol w="1439555"/>
                    <a:gridCol w="1439555"/>
                    <a:gridCol w="1439555"/>
                    <a:gridCol w="1587202"/>
                  </a:tblGrid>
                  <a:tr h="370840">
                    <a:tc>
                      <a:txBody>
                        <a:bodyPr/>
                        <a:lstStyle/>
                        <a:p>
                          <a:pPr algn="ctr" rtl="0"/>
                          <a:r>
                            <a:rPr lang="en-US" dirty="0" smtClean="0"/>
                            <a:t>day</a:t>
                          </a: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tc>
                      <a:txBody>
                        <a:bodyPr/>
                        <a:lstStyle/>
                        <a:p>
                          <a:pPr algn="ctr"/>
                          <a:r>
                            <a:rPr lang="en-US" dirty="0" smtClean="0"/>
                            <a:t>5</a:t>
                          </a:r>
                          <a:endParaRPr lang="en-US" dirty="0"/>
                        </a:p>
                      </a:txBody>
                      <a:tcPr/>
                    </a:tc>
                  </a:tr>
                  <a:tr h="370840">
                    <a:tc>
                      <a:txBody>
                        <a:bodyPr/>
                        <a:lstStyle/>
                        <a:p>
                          <a:pPr algn="ctr" rtl="0"/>
                          <a:r>
                            <a:rPr lang="en-US" dirty="0" smtClean="0"/>
                            <a:t>value</a:t>
                          </a:r>
                          <a:endParaRPr lang="en-US" dirty="0"/>
                        </a:p>
                      </a:txBody>
                      <a:tcPr/>
                    </a:tc>
                    <a:tc>
                      <a:txBody>
                        <a:bodyPr/>
                        <a:lstStyle/>
                        <a:p>
                          <a:pPr algn="ctr"/>
                          <a:r>
                            <a:rPr lang="en-US" dirty="0" smtClean="0"/>
                            <a:t>60</a:t>
                          </a:r>
                          <a:endParaRPr lang="en-US" dirty="0"/>
                        </a:p>
                      </a:txBody>
                      <a:tcPr/>
                    </a:tc>
                    <a:tc>
                      <a:txBody>
                        <a:bodyPr/>
                        <a:lstStyle/>
                        <a:p>
                          <a:pPr algn="ctr"/>
                          <a:r>
                            <a:rPr lang="en-US" dirty="0" smtClean="0"/>
                            <a:t>70</a:t>
                          </a:r>
                          <a:endParaRPr lang="en-US" dirty="0"/>
                        </a:p>
                      </a:txBody>
                      <a:tcPr/>
                    </a:tc>
                    <a:tc>
                      <a:txBody>
                        <a:bodyPr/>
                        <a:lstStyle/>
                        <a:p>
                          <a:pPr algn="ctr"/>
                          <a:r>
                            <a:rPr lang="en-US" dirty="0" smtClean="0"/>
                            <a:t>30</a:t>
                          </a:r>
                          <a:endParaRPr lang="en-US" dirty="0"/>
                        </a:p>
                      </a:txBody>
                      <a:tcPr/>
                    </a:tc>
                    <a:tc>
                      <a:txBody>
                        <a:bodyPr/>
                        <a:lstStyle/>
                        <a:p>
                          <a:pPr algn="ctr"/>
                          <a:r>
                            <a:rPr lang="en-US" dirty="0" smtClean="0"/>
                            <a:t>31</a:t>
                          </a:r>
                          <a:endParaRPr lang="en-US" dirty="0"/>
                        </a:p>
                      </a:txBody>
                      <a:tcPr/>
                    </a:tc>
                    <a:tc>
                      <a:txBody>
                        <a:bodyPr/>
                        <a:lstStyle/>
                        <a:p>
                          <a:pPr algn="ctr"/>
                          <a:r>
                            <a:rPr lang="en-US" dirty="0" smtClean="0"/>
                            <a:t>1000</a:t>
                          </a:r>
                          <a:endParaRPr lang="en-US" dirty="0"/>
                        </a:p>
                      </a:txBody>
                      <a:tcPr/>
                    </a:tc>
                  </a:tr>
                  <a:tr h="370840">
                    <a:tc>
                      <a:txBody>
                        <a:bodyPr/>
                        <a:lstStyle/>
                        <a:p>
                          <a:endParaRPr lang="en-US"/>
                        </a:p>
                      </a:txBody>
                      <a:tcPr>
                        <a:blipFill rotWithShape="1">
                          <a:blip r:embed="rId4"/>
                          <a:stretch>
                            <a:fillRect t="-208197" r="-511017" b="-24590"/>
                          </a:stretch>
                        </a:blipFill>
                      </a:tcPr>
                    </a:tc>
                    <a:tc>
                      <a:txBody>
                        <a:bodyPr/>
                        <a:lstStyle/>
                        <a:p>
                          <a:pPr algn="ctr"/>
                          <a:r>
                            <a:rPr lang="en-US" dirty="0" smtClean="0"/>
                            <a:t>{10}</a:t>
                          </a:r>
                          <a:endParaRPr lang="en-US"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dirty="0" smtClean="0"/>
                            <a:t>{15}</a:t>
                          </a:r>
                        </a:p>
                      </a:txBody>
                      <a:tcPr/>
                    </a:tc>
                    <a:tc>
                      <a:txBody>
                        <a:bodyPr/>
                        <a:lstStyle/>
                        <a:p>
                          <a:pPr algn="ctr"/>
                          <a:r>
                            <a:rPr lang="en-US" dirty="0" smtClean="0"/>
                            <a:t>{60,70,30}</a:t>
                          </a:r>
                          <a:endParaRPr lang="en-US" dirty="0"/>
                        </a:p>
                      </a:txBody>
                      <a:tcPr/>
                    </a:tc>
                    <a:tc>
                      <a:txBody>
                        <a:bodyPr/>
                        <a:lstStyle/>
                        <a:p>
                          <a:pPr algn="ctr"/>
                          <a:r>
                            <a:rPr lang="en-US" dirty="0" smtClean="0"/>
                            <a:t>{60,70,30,31}</a:t>
                          </a:r>
                          <a:endParaRPr lang="en-US" dirty="0"/>
                        </a:p>
                      </a:txBody>
                      <a:tcPr/>
                    </a:tc>
                    <a:tc>
                      <a:txBody>
                        <a:bodyPr/>
                        <a:lstStyle/>
                        <a:p>
                          <a:pPr algn="ctr"/>
                          <a:r>
                            <a:rPr lang="en-US" dirty="0" smtClean="0"/>
                            <a:t>{40}</a:t>
                          </a:r>
                          <a:endParaRPr lang="en-US" dirty="0"/>
                        </a:p>
                      </a:txBody>
                      <a:tcPr/>
                    </a:tc>
                  </a:tr>
                </a:tbl>
              </a:graphicData>
            </a:graphic>
          </p:graphicFrame>
        </mc:Fallback>
      </mc:AlternateContent>
    </p:spTree>
    <p:extLst>
      <p:ext uri="{BB962C8B-B14F-4D97-AF65-F5344CB8AC3E}">
        <p14:creationId xmlns:p14="http://schemas.microsoft.com/office/powerpoint/2010/main" val="964312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Hitting times</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pPr marL="0" indent="0" algn="l" rtl="0">
                  <a:buNone/>
                </a:pPr>
                <a:r>
                  <a:rPr lang="en-US" u="sng" dirty="0" smtClean="0"/>
                  <a:t>Definition:</a:t>
                </a:r>
              </a:p>
              <a:p>
                <a:pPr marL="0" indent="0" algn="l" rtl="0">
                  <a:buNone/>
                </a:pPr>
                <a:r>
                  <a:rPr lang="en-US" sz="2600" dirty="0" smtClean="0"/>
                  <a:t>	</a:t>
                </a:r>
                <a14:m>
                  <m:oMath xmlns:m="http://schemas.openxmlformats.org/officeDocument/2006/math">
                    <m:r>
                      <a:rPr lang="en-US" sz="2600" i="1">
                        <a:latin typeface="Cambria Math"/>
                      </a:rPr>
                      <m:t>𝐴</m:t>
                    </m:r>
                    <m:r>
                      <a:rPr lang="en-US" sz="2600" i="1">
                        <a:latin typeface="Cambria Math"/>
                      </a:rPr>
                      <m:t>⊆</m:t>
                    </m:r>
                    <m:r>
                      <m:rPr>
                        <m:sty m:val="p"/>
                      </m:rPr>
                      <a:rPr lang="en-US" sz="2600">
                        <a:latin typeface="Cambria Math"/>
                      </a:rPr>
                      <m:t>Ω</m:t>
                    </m:r>
                  </m:oMath>
                </a14:m>
                <a:endParaRPr lang="en-US" sz="2600" dirty="0" smtClean="0">
                  <a:latin typeface="Cambria Math"/>
                </a:endParaRPr>
              </a:p>
              <a:p>
                <a:pPr marL="0" indent="0" algn="l" rtl="0">
                  <a:buNone/>
                </a:pPr>
                <a:r>
                  <a:rPr lang="en-US" sz="2600" dirty="0" smtClean="0">
                    <a:ea typeface="Cambria Math"/>
                  </a:rPr>
                  <a:t>	</a:t>
                </a:r>
                <a14:m>
                  <m:oMath xmlns:m="http://schemas.openxmlformats.org/officeDocument/2006/math">
                    <m:sSub>
                      <m:sSubPr>
                        <m:ctrlPr>
                          <a:rPr lang="en-US" sz="2600" i="1" smtClean="0">
                            <a:latin typeface="Cambria Math"/>
                            <a:ea typeface="Cambria Math"/>
                          </a:rPr>
                        </m:ctrlPr>
                      </m:sSubPr>
                      <m:e>
                        <m:r>
                          <a:rPr lang="en-US" sz="2600" i="1">
                            <a:latin typeface="Cambria Math"/>
                            <a:ea typeface="Cambria Math"/>
                          </a:rPr>
                          <m:t>𝜏</m:t>
                        </m:r>
                      </m:e>
                      <m:sub>
                        <m:r>
                          <a:rPr lang="en-US" sz="2600" b="0" i="1" smtClean="0">
                            <a:latin typeface="Cambria Math"/>
                            <a:ea typeface="Cambria Math"/>
                          </a:rPr>
                          <m:t>𝐴</m:t>
                        </m:r>
                      </m:sub>
                    </m:sSub>
                    <m:r>
                      <a:rPr lang="en-US" sz="2600" b="0" i="1" smtClean="0">
                        <a:latin typeface="Cambria Math"/>
                        <a:ea typeface="Cambria Math"/>
                      </a:rPr>
                      <m:t>=</m:t>
                    </m:r>
                    <m:func>
                      <m:funcPr>
                        <m:ctrlPr>
                          <a:rPr lang="en-US" sz="2600" b="0" i="1" smtClean="0">
                            <a:latin typeface="Cambria Math"/>
                            <a:ea typeface="Cambria Math"/>
                          </a:rPr>
                        </m:ctrlPr>
                      </m:funcPr>
                      <m:fName>
                        <m:limLow>
                          <m:limLowPr>
                            <m:ctrlPr>
                              <a:rPr lang="en-US" sz="2600" b="0" i="1" smtClean="0">
                                <a:latin typeface="Cambria Math"/>
                                <a:ea typeface="Cambria Math"/>
                              </a:rPr>
                            </m:ctrlPr>
                          </m:limLowPr>
                          <m:e>
                            <m:r>
                              <m:rPr>
                                <m:sty m:val="p"/>
                              </m:rPr>
                              <a:rPr lang="en-US" sz="2600" b="0" i="0" smtClean="0">
                                <a:latin typeface="Cambria Math"/>
                                <a:ea typeface="Cambria Math"/>
                              </a:rPr>
                              <m:t>min</m:t>
                            </m:r>
                          </m:e>
                          <m:lim>
                            <m:r>
                              <a:rPr lang="en-US" sz="2600" b="0" i="1" smtClean="0">
                                <a:latin typeface="Cambria Math"/>
                                <a:ea typeface="Cambria Math"/>
                              </a:rPr>
                              <m:t>𝑡</m:t>
                            </m:r>
                            <m:r>
                              <a:rPr lang="en-US" sz="2600" b="0" i="1" smtClean="0">
                                <a:latin typeface="Cambria Math"/>
                                <a:ea typeface="Cambria Math"/>
                              </a:rPr>
                              <m:t>≥</m:t>
                            </m:r>
                            <m:r>
                              <a:rPr lang="en-US" sz="2600" b="0" i="1" smtClean="0">
                                <a:latin typeface="Cambria Math"/>
                                <a:ea typeface="Cambria Math"/>
                              </a:rPr>
                              <m:t>0</m:t>
                            </m:r>
                          </m:lim>
                        </m:limLow>
                      </m:fName>
                      <m:e>
                        <m:sSub>
                          <m:sSubPr>
                            <m:ctrlPr>
                              <a:rPr lang="en-US" sz="2600" i="1">
                                <a:latin typeface="Cambria Math"/>
                              </a:rPr>
                            </m:ctrlPr>
                          </m:sSubPr>
                          <m:e>
                            <m:r>
                              <a:rPr lang="en-US" sz="2600" b="0" i="1" smtClean="0">
                                <a:latin typeface="Cambria Math"/>
                              </a:rPr>
                              <m:t>{</m:t>
                            </m:r>
                            <m:r>
                              <a:rPr lang="en-US" sz="2600" b="0" i="1" smtClean="0">
                                <a:latin typeface="Cambria Math"/>
                              </a:rPr>
                              <m:t>𝑡</m:t>
                            </m:r>
                            <m:r>
                              <a:rPr lang="en-US" sz="2600" b="0" i="1" smtClean="0">
                                <a:latin typeface="Cambria Math"/>
                              </a:rPr>
                              <m:t>:</m:t>
                            </m:r>
                            <m:r>
                              <a:rPr lang="en-US" sz="2600" i="1">
                                <a:latin typeface="Cambria Math"/>
                              </a:rPr>
                              <m:t>𝑋</m:t>
                            </m:r>
                          </m:e>
                          <m:sub>
                            <m:r>
                              <a:rPr lang="en-US" sz="2600" i="1">
                                <a:latin typeface="Cambria Math"/>
                              </a:rPr>
                              <m:t>𝑡</m:t>
                            </m:r>
                          </m:sub>
                        </m:sSub>
                        <m:r>
                          <a:rPr lang="en-US" sz="2600" b="0" i="1" smtClean="0">
                            <a:latin typeface="Cambria Math"/>
                          </a:rPr>
                          <m:t>∈</m:t>
                        </m:r>
                        <m:r>
                          <a:rPr lang="en-US" sz="2600" b="0" i="1" smtClean="0">
                            <a:latin typeface="Cambria Math"/>
                          </a:rPr>
                          <m:t>𝐴</m:t>
                        </m:r>
                        <m:r>
                          <a:rPr lang="en-US" sz="2600" b="0" i="1" smtClean="0">
                            <a:latin typeface="Cambria Math"/>
                          </a:rPr>
                          <m:t>}</m:t>
                        </m:r>
                      </m:e>
                    </m:func>
                  </m:oMath>
                </a14:m>
                <a:r>
                  <a:rPr lang="en-US" sz="2600" dirty="0" smtClean="0"/>
                  <a:t> is the </a:t>
                </a:r>
                <a:r>
                  <a:rPr lang="en-US" sz="2600" i="1" dirty="0" smtClean="0"/>
                  <a:t>hitting time</a:t>
                </a:r>
                <a:r>
                  <a:rPr lang="en-US" sz="2600" dirty="0" smtClean="0"/>
                  <a:t> of </a:t>
                </a:r>
                <a14:m>
                  <m:oMath xmlns:m="http://schemas.openxmlformats.org/officeDocument/2006/math">
                    <m:r>
                      <a:rPr lang="en-US" sz="2600" i="1" dirty="0" smtClean="0">
                        <a:latin typeface="Cambria Math"/>
                      </a:rPr>
                      <m:t>𝐴</m:t>
                    </m:r>
                  </m:oMath>
                </a14:m>
                <a:endParaRPr lang="en-US" sz="2600" dirty="0" smtClean="0"/>
              </a:p>
              <a:p>
                <a:pPr marL="0" indent="0" algn="l" rtl="0">
                  <a:buNone/>
                </a:pPr>
                <a:endParaRPr lang="en-US" sz="2600" b="0" dirty="0" smtClean="0"/>
              </a:p>
              <a:p>
                <a:pPr marL="0" indent="0" algn="l" rtl="0">
                  <a:buNone/>
                </a:pPr>
                <a:r>
                  <a:rPr lang="en-US" sz="2600" b="0" u="sng" dirty="0" smtClean="0"/>
                  <a:t>Claim:</a:t>
                </a:r>
                <a:r>
                  <a:rPr lang="en-US" sz="2600" b="0" dirty="0" smtClean="0"/>
                  <a:t> </a:t>
                </a:r>
                <a:r>
                  <a:rPr lang="en-US" sz="2600" b="0" i="1" dirty="0" smtClean="0"/>
                  <a:t>hitting time </a:t>
                </a:r>
                <a:r>
                  <a:rPr lang="en-US" sz="2600" b="0" dirty="0" smtClean="0"/>
                  <a:t>is </a:t>
                </a:r>
                <a:r>
                  <a:rPr lang="en-US" sz="2600" b="0" i="1" dirty="0" smtClean="0"/>
                  <a:t>stopping time</a:t>
                </a:r>
                <a:endParaRPr lang="en-US" sz="2600" dirty="0" smtClean="0"/>
              </a:p>
              <a:p>
                <a:pPr marL="0" indent="0" algn="l" rtl="0">
                  <a:buNone/>
                </a:pPr>
                <a:r>
                  <a:rPr lang="en-US" sz="2600" u="sng" dirty="0" smtClean="0"/>
                  <a:t>Proof:</a:t>
                </a:r>
                <a:r>
                  <a:rPr lang="en-US" sz="2600" dirty="0" smtClean="0"/>
                  <a:t> </a:t>
                </a:r>
                <a14:m>
                  <m:oMath xmlns:m="http://schemas.openxmlformats.org/officeDocument/2006/math">
                    <m:sSub>
                      <m:sSubPr>
                        <m:ctrlPr>
                          <a:rPr lang="en-US" sz="2600" b="0" i="1" smtClean="0">
                            <a:latin typeface="Cambria Math"/>
                          </a:rPr>
                        </m:ctrlPr>
                      </m:sSubPr>
                      <m:e>
                        <m:r>
                          <a:rPr lang="en-US" sz="2600" b="0" i="1" smtClean="0">
                            <a:latin typeface="Cambria Math"/>
                          </a:rPr>
                          <m:t>{</m:t>
                        </m:r>
                        <m:r>
                          <a:rPr lang="en-US" sz="2600" b="0" i="1" smtClean="0">
                            <a:latin typeface="Cambria Math"/>
                          </a:rPr>
                          <m:t>𝜏</m:t>
                        </m:r>
                      </m:e>
                      <m:sub>
                        <m:r>
                          <a:rPr lang="en-US" sz="2600" b="0" i="1" smtClean="0">
                            <a:latin typeface="Cambria Math"/>
                          </a:rPr>
                          <m:t>𝐴</m:t>
                        </m:r>
                      </m:sub>
                    </m:sSub>
                    <m:r>
                      <a:rPr lang="en-US" sz="2600" b="0" i="1" smtClean="0">
                        <a:latin typeface="Cambria Math"/>
                      </a:rPr>
                      <m:t>=</m:t>
                    </m:r>
                    <m:r>
                      <a:rPr lang="en-US" sz="2600" b="0" i="1" smtClean="0">
                        <a:latin typeface="Cambria Math"/>
                      </a:rPr>
                      <m:t>𝑡</m:t>
                    </m:r>
                    <m:r>
                      <a:rPr lang="en-US" sz="2600" b="0" i="1" smtClean="0">
                        <a:latin typeface="Cambria Math"/>
                      </a:rPr>
                      <m:t>}={</m:t>
                    </m:r>
                    <m:sSub>
                      <m:sSubPr>
                        <m:ctrlPr>
                          <a:rPr lang="en-US" sz="2600" b="0" i="1" smtClean="0">
                            <a:latin typeface="Cambria Math"/>
                          </a:rPr>
                        </m:ctrlPr>
                      </m:sSubPr>
                      <m:e>
                        <m:r>
                          <a:rPr lang="en-US" sz="2600" b="0" i="1" smtClean="0">
                            <a:latin typeface="Cambria Math"/>
                          </a:rPr>
                          <m:t>𝑋</m:t>
                        </m:r>
                      </m:e>
                      <m:sub>
                        <m:r>
                          <a:rPr lang="en-US" sz="2600" b="0" i="1" smtClean="0">
                            <a:latin typeface="Cambria Math"/>
                          </a:rPr>
                          <m:t>0</m:t>
                        </m:r>
                      </m:sub>
                    </m:sSub>
                    <m:r>
                      <a:rPr lang="en-US" sz="2600" b="0" i="1" smtClean="0">
                        <a:latin typeface="Cambria Math"/>
                      </a:rPr>
                      <m:t>∉</m:t>
                    </m:r>
                    <m:r>
                      <a:rPr lang="en-US" sz="2600" b="0" i="1" smtClean="0">
                        <a:latin typeface="Cambria Math"/>
                      </a:rPr>
                      <m:t>𝐴</m:t>
                    </m:r>
                    <m:r>
                      <a:rPr lang="en-US" sz="2600" b="0" i="1" smtClean="0">
                        <a:latin typeface="Cambria Math"/>
                      </a:rPr>
                      <m:t>, </m:t>
                    </m:r>
                    <m:sSub>
                      <m:sSubPr>
                        <m:ctrlPr>
                          <a:rPr lang="en-US" sz="2600" b="0" i="1" smtClean="0">
                            <a:latin typeface="Cambria Math"/>
                          </a:rPr>
                        </m:ctrlPr>
                      </m:sSubPr>
                      <m:e>
                        <m:r>
                          <a:rPr lang="en-US" sz="2600" b="0" i="1" smtClean="0">
                            <a:latin typeface="Cambria Math"/>
                          </a:rPr>
                          <m:t>𝑋</m:t>
                        </m:r>
                      </m:e>
                      <m:sub>
                        <m:r>
                          <a:rPr lang="en-US" sz="2600" b="0" i="1" smtClean="0">
                            <a:latin typeface="Cambria Math"/>
                          </a:rPr>
                          <m:t>1</m:t>
                        </m:r>
                      </m:sub>
                    </m:sSub>
                    <m:r>
                      <a:rPr lang="en-US" sz="2600" b="0" i="1" smtClean="0">
                        <a:latin typeface="Cambria Math"/>
                      </a:rPr>
                      <m:t>∉</m:t>
                    </m:r>
                    <m:r>
                      <a:rPr lang="en-US" sz="2600" b="0" i="1" smtClean="0">
                        <a:latin typeface="Cambria Math"/>
                      </a:rPr>
                      <m:t>𝐴</m:t>
                    </m:r>
                    <m:r>
                      <a:rPr lang="en-US" sz="2600" b="0" i="1" smtClean="0">
                        <a:latin typeface="Cambria Math"/>
                      </a:rPr>
                      <m:t>, …, </m:t>
                    </m:r>
                    <m:sSub>
                      <m:sSubPr>
                        <m:ctrlPr>
                          <a:rPr lang="en-US" sz="2600" b="0" i="1" smtClean="0">
                            <a:latin typeface="Cambria Math"/>
                          </a:rPr>
                        </m:ctrlPr>
                      </m:sSubPr>
                      <m:e>
                        <m:r>
                          <a:rPr lang="en-US" sz="2600" b="0" i="1" smtClean="0">
                            <a:latin typeface="Cambria Math"/>
                          </a:rPr>
                          <m:t>𝑋</m:t>
                        </m:r>
                      </m:e>
                      <m:sub>
                        <m:r>
                          <a:rPr lang="en-US" sz="2600" b="0" i="1" smtClean="0">
                            <a:latin typeface="Cambria Math"/>
                          </a:rPr>
                          <m:t>𝑡</m:t>
                        </m:r>
                        <m:r>
                          <a:rPr lang="en-US" sz="2600" b="0" i="1" smtClean="0">
                            <a:latin typeface="Cambria Math"/>
                          </a:rPr>
                          <m:t>−</m:t>
                        </m:r>
                        <m:r>
                          <a:rPr lang="en-US" sz="2600" b="0" i="1" smtClean="0">
                            <a:latin typeface="Cambria Math"/>
                          </a:rPr>
                          <m:t>1</m:t>
                        </m:r>
                      </m:sub>
                    </m:sSub>
                    <m:r>
                      <a:rPr lang="en-US" sz="2600" b="0" i="1" smtClean="0">
                        <a:latin typeface="Cambria Math"/>
                      </a:rPr>
                      <m:t>∉</m:t>
                    </m:r>
                    <m:r>
                      <a:rPr lang="en-US" sz="2600" b="0" i="1" smtClean="0">
                        <a:latin typeface="Cambria Math"/>
                      </a:rPr>
                      <m:t>𝐴</m:t>
                    </m:r>
                    <m:r>
                      <a:rPr lang="en-US" sz="2600" b="0" i="1" smtClean="0">
                        <a:latin typeface="Cambria Math"/>
                      </a:rPr>
                      <m:t>, </m:t>
                    </m:r>
                    <m:sSub>
                      <m:sSubPr>
                        <m:ctrlPr>
                          <a:rPr lang="en-US" sz="2600" b="0" i="1" smtClean="0">
                            <a:latin typeface="Cambria Math"/>
                          </a:rPr>
                        </m:ctrlPr>
                      </m:sSubPr>
                      <m:e>
                        <m:r>
                          <a:rPr lang="en-US" sz="2600" b="0" i="1" smtClean="0">
                            <a:latin typeface="Cambria Math"/>
                          </a:rPr>
                          <m:t>𝑋</m:t>
                        </m:r>
                      </m:e>
                      <m:sub>
                        <m:r>
                          <a:rPr lang="en-US" sz="2600" b="0" i="1" smtClean="0">
                            <a:latin typeface="Cambria Math"/>
                          </a:rPr>
                          <m:t>𝑡</m:t>
                        </m:r>
                      </m:sub>
                    </m:sSub>
                    <m:r>
                      <a:rPr lang="en-US" sz="2600" b="0" i="1" smtClean="0">
                        <a:latin typeface="Cambria Math"/>
                      </a:rPr>
                      <m:t>∈</m:t>
                    </m:r>
                    <m:r>
                      <a:rPr lang="en-US" sz="2600" b="0" i="1" smtClean="0">
                        <a:latin typeface="Cambria Math"/>
                      </a:rPr>
                      <m:t>𝐴</m:t>
                    </m:r>
                    <m:r>
                      <a:rPr lang="en-US" sz="2600" b="0" i="1" smtClean="0">
                        <a:latin typeface="Cambria Math"/>
                      </a:rPr>
                      <m:t>}</m:t>
                    </m:r>
                  </m:oMath>
                </a14:m>
                <a:endParaRPr lang="en-US" sz="2600" dirty="0" smtClean="0"/>
              </a:p>
              <a:p>
                <a:pPr algn="l" rtl="0"/>
                <a:endParaRPr lang="en-US" dirty="0" smtClean="0"/>
              </a:p>
              <a:p>
                <a:pPr algn="l" rtl="0"/>
                <a:r>
                  <a:rPr lang="en-US" dirty="0" smtClean="0"/>
                  <a:t>Therefore</a:t>
                </a:r>
                <a:r>
                  <a:rPr lang="en-US" dirty="0"/>
                  <a:t>, </a:t>
                </a:r>
                <a14:m>
                  <m:oMath xmlns:m="http://schemas.openxmlformats.org/officeDocument/2006/math">
                    <m:sSub>
                      <m:sSubPr>
                        <m:ctrlPr>
                          <a:rPr lang="en-US" i="1">
                            <a:latin typeface="Cambria Math"/>
                          </a:rPr>
                        </m:ctrlPr>
                      </m:sSubPr>
                      <m:e>
                        <m:r>
                          <a:rPr lang="en-US" i="1">
                            <a:latin typeface="Cambria Math"/>
                          </a:rPr>
                          <m:t>𝜏</m:t>
                        </m:r>
                      </m:e>
                      <m:sub>
                        <m:r>
                          <a:rPr lang="en-US" i="1">
                            <a:latin typeface="Cambria Math"/>
                          </a:rPr>
                          <m:t>𝐴</m:t>
                        </m:r>
                      </m:sub>
                    </m:sSub>
                  </m:oMath>
                </a14:m>
                <a:r>
                  <a:rPr lang="en-US" dirty="0"/>
                  <a:t> is a stopping </a:t>
                </a:r>
                <a:r>
                  <a:rPr lang="en-US" dirty="0" smtClean="0"/>
                  <a:t>time</a:t>
                </a: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1852" t="-1752"/>
                </a:stretch>
              </a:blipFill>
            </p:spPr>
            <p:txBody>
              <a:bodyPr/>
              <a:lstStyle/>
              <a:p>
                <a:r>
                  <a:rPr lang="he-IL">
                    <a:noFill/>
                  </a:rPr>
                  <a:t> </a:t>
                </a:r>
              </a:p>
            </p:txBody>
          </p:sp>
        </mc:Fallback>
      </mc:AlternateContent>
    </p:spTree>
    <p:extLst>
      <p:ext uri="{BB962C8B-B14F-4D97-AF65-F5344CB8AC3E}">
        <p14:creationId xmlns:p14="http://schemas.microsoft.com/office/powerpoint/2010/main" val="850596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כותרת 1"/>
              <p:cNvSpPr>
                <a:spLocks noGrp="1"/>
              </p:cNvSpPr>
              <p:nvPr>
                <p:ph type="title"/>
              </p:nvPr>
            </p:nvSpPr>
            <p:spPr/>
            <p:txBody>
              <a:bodyPr/>
              <a:lstStyle/>
              <a:p>
                <a14:m>
                  <m:oMath xmlns:m="http://schemas.openxmlformats.org/officeDocument/2006/math">
                    <m:sSub>
                      <m:sSubPr>
                        <m:ctrlPr>
                          <a:rPr lang="he-IL" i="1">
                            <a:latin typeface="Cambria Math"/>
                          </a:rPr>
                        </m:ctrlPr>
                      </m:sSubPr>
                      <m:e>
                        <m:r>
                          <a:rPr lang="en-US" i="1">
                            <a:latin typeface="Cambria Math"/>
                          </a:rPr>
                          <m:t>𝜏</m:t>
                        </m:r>
                      </m:e>
                      <m:sub>
                        <m:r>
                          <a:rPr lang="en-US" i="1">
                            <a:latin typeface="Cambria Math"/>
                          </a:rPr>
                          <m:t>𝑡𝑡𝑟</m:t>
                        </m:r>
                      </m:sub>
                    </m:sSub>
                  </m:oMath>
                </a14:m>
                <a:r>
                  <a:rPr lang="en-US" dirty="0" smtClean="0"/>
                  <a:t> is </a:t>
                </a:r>
                <a:r>
                  <a:rPr lang="en-US" i="1" dirty="0" smtClean="0"/>
                  <a:t>stopping time</a:t>
                </a:r>
                <a:endParaRPr lang="he-IL" i="1" dirty="0"/>
              </a:p>
            </p:txBody>
          </p:sp>
        </mc:Choice>
        <mc:Fallback xmlns="">
          <p:sp>
            <p:nvSpPr>
              <p:cNvPr id="2" name="כותרת 1"/>
              <p:cNvSpPr>
                <a:spLocks noGrp="1" noRot="1" noChangeAspect="1" noMove="1" noResize="1" noEditPoints="1" noAdjustHandles="1" noChangeArrowheads="1" noChangeShapeType="1" noTextEdit="1"/>
              </p:cNvSpPr>
              <p:nvPr>
                <p:ph type="title"/>
              </p:nvPr>
            </p:nvSpPr>
            <p:spPr>
              <a:blipFill rotWithShape="1">
                <a:blip r:embed="rId3"/>
                <a:stretch>
                  <a:fillRect b="-851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pPr marL="0" indent="0" algn="l" rtl="0">
                  <a:buNone/>
                </a:pPr>
                <a:r>
                  <a:rPr lang="en-US" sz="2400" b="0" u="sng" dirty="0" smtClean="0">
                    <a:latin typeface="Cambria Math"/>
                  </a:rPr>
                  <a:t>Claim:</a:t>
                </a:r>
                <a:r>
                  <a:rPr lang="he-IL" sz="2400" b="0" dirty="0" smtClean="0">
                    <a:latin typeface="Cambria Math"/>
                  </a:rPr>
                  <a:t> </a:t>
                </a:r>
                <a14:m>
                  <m:oMath xmlns:m="http://schemas.openxmlformats.org/officeDocument/2006/math">
                    <m:sSub>
                      <m:sSubPr>
                        <m:ctrlPr>
                          <a:rPr lang="he-IL" sz="2400" i="1">
                            <a:latin typeface="Cambria Math"/>
                          </a:rPr>
                        </m:ctrlPr>
                      </m:sSubPr>
                      <m:e>
                        <m:r>
                          <a:rPr lang="en-US" sz="2400" i="1">
                            <a:latin typeface="Cambria Math"/>
                          </a:rPr>
                          <m:t>𝜏</m:t>
                        </m:r>
                      </m:e>
                      <m:sub>
                        <m:r>
                          <a:rPr lang="en-US" sz="2400" i="1">
                            <a:latin typeface="Cambria Math"/>
                          </a:rPr>
                          <m:t>𝑡𝑡𝑟</m:t>
                        </m:r>
                      </m:sub>
                    </m:sSub>
                  </m:oMath>
                </a14:m>
                <a:r>
                  <a:rPr lang="en-US" sz="2400" dirty="0" smtClean="0"/>
                  <a:t> </a:t>
                </a:r>
                <a:r>
                  <a:rPr lang="en-US" sz="2400" dirty="0"/>
                  <a:t>is </a:t>
                </a:r>
                <a:r>
                  <a:rPr lang="en-US" sz="2400" i="1" dirty="0"/>
                  <a:t>stopping </a:t>
                </a:r>
                <a:r>
                  <a:rPr lang="en-US" sz="2400" i="1" dirty="0" smtClean="0"/>
                  <a:t>time</a:t>
                </a:r>
                <a:endParaRPr lang="en-US" sz="2400" b="0" dirty="0" smtClean="0">
                  <a:latin typeface="Cambria Math"/>
                </a:endParaRPr>
              </a:p>
              <a:p>
                <a:pPr marL="0" indent="0" algn="l" rtl="0">
                  <a:buNone/>
                </a:pPr>
                <a:r>
                  <a:rPr lang="en-US" sz="2400" b="0" u="sng" dirty="0" smtClean="0">
                    <a:latin typeface="Cambria Math"/>
                  </a:rPr>
                  <a:t>Proof:</a:t>
                </a:r>
                <a:endParaRPr lang="en-US" sz="2400" b="0" i="0" dirty="0" smtClean="0">
                  <a:latin typeface="Cambria Math"/>
                </a:endParaRPr>
              </a:p>
              <a:p>
                <a:pPr marL="0" indent="0" algn="l" rtl="0">
                  <a:buNone/>
                </a:pPr>
                <a:r>
                  <a:rPr lang="en-US" sz="2400" b="0" dirty="0" smtClean="0"/>
                  <a:t>	</a:t>
                </a:r>
                <a14:m>
                  <m:oMath xmlns:m="http://schemas.openxmlformats.org/officeDocument/2006/math">
                    <m:r>
                      <m:rPr>
                        <m:sty m:val="p"/>
                      </m:rPr>
                      <a:rPr lang="en-US" sz="2400" b="0" i="1" smtClean="0">
                        <a:latin typeface="Cambria Math"/>
                      </a:rPr>
                      <m:t>Ω</m:t>
                    </m:r>
                  </m:oMath>
                </a14:m>
                <a:r>
                  <a:rPr lang="en-US" sz="2400" b="0" dirty="0" smtClean="0">
                    <a:latin typeface="Cambria Math"/>
                  </a:rPr>
                  <a:t> </a:t>
                </a:r>
                <a:r>
                  <a:rPr lang="en-US" sz="2400" dirty="0" smtClean="0">
                    <a:latin typeface="Cambria Math"/>
                  </a:rPr>
                  <a:t>=</a:t>
                </a:r>
                <a:r>
                  <a:rPr lang="en-US" sz="2400" b="0" dirty="0" smtClean="0">
                    <a:latin typeface="Cambria Math"/>
                  </a:rPr>
                  <a:t> </a:t>
                </a:r>
                <a14:m>
                  <m:oMath xmlns:m="http://schemas.openxmlformats.org/officeDocument/2006/math">
                    <m:sSub>
                      <m:sSubPr>
                        <m:ctrlPr>
                          <a:rPr lang="en-US" sz="2400" i="1">
                            <a:latin typeface="Cambria Math"/>
                          </a:rPr>
                        </m:ctrlPr>
                      </m:sSubPr>
                      <m:e>
                        <m:r>
                          <a:rPr lang="en-US" sz="2400" i="1">
                            <a:latin typeface="Cambria Math"/>
                          </a:rPr>
                          <m:t>𝑆</m:t>
                        </m:r>
                      </m:e>
                      <m:sub>
                        <m:r>
                          <a:rPr lang="en-US" sz="2400" i="1">
                            <a:latin typeface="Cambria Math"/>
                          </a:rPr>
                          <m:t>𝑛</m:t>
                        </m:r>
                      </m:sub>
                    </m:sSub>
                  </m:oMath>
                </a14:m>
                <a:endParaRPr lang="en-US" sz="2400" b="0" dirty="0" smtClean="0">
                  <a:latin typeface="Cambria Math"/>
                </a:endParaRPr>
              </a:p>
              <a:p>
                <a:pPr marL="0" indent="0" algn="l" rtl="0">
                  <a:buNone/>
                </a:pPr>
                <a:r>
                  <a:rPr lang="en-US" sz="2400" dirty="0" smtClean="0">
                    <a:latin typeface="Cambria Math"/>
                  </a:rPr>
                  <a:t>	</a:t>
                </a:r>
                <a14:m>
                  <m:oMath xmlns:m="http://schemas.openxmlformats.org/officeDocument/2006/math">
                    <m:r>
                      <a:rPr lang="en-US" sz="2400" b="0" i="1" smtClean="0">
                        <a:latin typeface="Cambria Math"/>
                      </a:rPr>
                      <m:t>𝐴</m:t>
                    </m:r>
                  </m:oMath>
                </a14:m>
                <a:r>
                  <a:rPr lang="en-US" sz="2400" dirty="0" smtClean="0">
                    <a:latin typeface="Cambria Math"/>
                  </a:rPr>
                  <a:t> = arrangements with bottom card at top (</a:t>
                </a:r>
                <a14:m>
                  <m:oMath xmlns:m="http://schemas.openxmlformats.org/officeDocument/2006/math">
                    <m:r>
                      <a:rPr lang="en-US" sz="2400" i="1">
                        <a:latin typeface="Cambria Math"/>
                      </a:rPr>
                      <m:t>𝐴</m:t>
                    </m:r>
                    <m:r>
                      <a:rPr lang="en-US" sz="2400" i="1">
                        <a:latin typeface="Cambria Math"/>
                      </a:rPr>
                      <m:t>⊆</m:t>
                    </m:r>
                    <m:r>
                      <m:rPr>
                        <m:sty m:val="p"/>
                      </m:rPr>
                      <a:rPr lang="en-US" sz="2400" i="1">
                        <a:latin typeface="Cambria Math"/>
                      </a:rPr>
                      <m:t>Ω</m:t>
                    </m:r>
                  </m:oMath>
                </a14:m>
                <a:r>
                  <a:rPr lang="en-US" sz="2400" dirty="0" smtClean="0">
                    <a:latin typeface="Cambria Math"/>
                  </a:rPr>
                  <a:t>)</a:t>
                </a:r>
                <a:r>
                  <a:rPr lang="en-US" sz="2400" dirty="0">
                    <a:latin typeface="Cambria Math"/>
                  </a:rPr>
                  <a:t> </a:t>
                </a:r>
              </a:p>
              <a:p>
                <a:pPr marL="0" indent="0" algn="l" rtl="0">
                  <a:buNone/>
                </a:pPr>
                <a:r>
                  <a:rPr lang="en-US" sz="2400" dirty="0" smtClean="0"/>
                  <a:t>	</a:t>
                </a:r>
                <a14:m>
                  <m:oMath xmlns:m="http://schemas.openxmlformats.org/officeDocument/2006/math">
                    <m:sSub>
                      <m:sSubPr>
                        <m:ctrlPr>
                          <a:rPr lang="en-US" sz="2400" i="1">
                            <a:latin typeface="Cambria Math"/>
                          </a:rPr>
                        </m:ctrlPr>
                      </m:sSubPr>
                      <m:e>
                        <m:r>
                          <a:rPr lang="en-US" sz="2400" i="1">
                            <a:latin typeface="Cambria Math"/>
                          </a:rPr>
                          <m:t>𝜏</m:t>
                        </m:r>
                      </m:e>
                      <m:sub>
                        <m:r>
                          <a:rPr lang="en-US" sz="2400" b="0" i="1" smtClean="0">
                            <a:latin typeface="Cambria Math"/>
                          </a:rPr>
                          <m:t>𝐴</m:t>
                        </m:r>
                      </m:sub>
                    </m:sSub>
                  </m:oMath>
                </a14:m>
                <a:r>
                  <a:rPr lang="en-US" sz="2400" dirty="0" smtClean="0">
                    <a:latin typeface="Cambria Math"/>
                  </a:rPr>
                  <a:t> </a:t>
                </a:r>
                <a:r>
                  <a:rPr lang="en-US" sz="2400" dirty="0">
                    <a:latin typeface="Cambria Math"/>
                  </a:rPr>
                  <a:t>=</a:t>
                </a:r>
                <a:r>
                  <a:rPr lang="en-US" sz="2400" dirty="0" smtClean="0">
                    <a:latin typeface="Cambria Math"/>
                  </a:rPr>
                  <a:t> the first time the arrangements in </a:t>
                </a:r>
                <a14:m>
                  <m:oMath xmlns:m="http://schemas.openxmlformats.org/officeDocument/2006/math">
                    <m:r>
                      <a:rPr lang="en-US" sz="2400" i="1" dirty="0" smtClean="0">
                        <a:latin typeface="Cambria Math"/>
                      </a:rPr>
                      <m:t>𝐴</m:t>
                    </m:r>
                  </m:oMath>
                </a14:m>
                <a:endParaRPr lang="en-US" sz="2400" dirty="0" smtClean="0">
                  <a:latin typeface="Cambria Math"/>
                </a:endParaRPr>
              </a:p>
              <a:p>
                <a:pPr marL="0" indent="0" algn="l" rtl="0">
                  <a:buNone/>
                </a:pPr>
                <a14:m>
                  <m:oMath xmlns:m="http://schemas.openxmlformats.org/officeDocument/2006/math">
                    <m:sSub>
                      <m:sSubPr>
                        <m:ctrlPr>
                          <a:rPr lang="en-US" sz="2400" i="1">
                            <a:latin typeface="Cambria Math"/>
                          </a:rPr>
                        </m:ctrlPr>
                      </m:sSubPr>
                      <m:e>
                        <m:r>
                          <a:rPr lang="en-US" sz="2400" i="1">
                            <a:latin typeface="Cambria Math"/>
                          </a:rPr>
                          <m:t>𝜏</m:t>
                        </m:r>
                      </m:e>
                      <m:sub>
                        <m:r>
                          <a:rPr lang="en-US" sz="2400" i="1">
                            <a:latin typeface="Cambria Math"/>
                          </a:rPr>
                          <m:t>𝐴</m:t>
                        </m:r>
                      </m:sub>
                    </m:sSub>
                    <m:r>
                      <a:rPr lang="en-US" sz="2400" b="0" i="1" smtClean="0">
                        <a:latin typeface="Cambria Math"/>
                      </a:rPr>
                      <m:t>=</m:t>
                    </m:r>
                    <m:sSub>
                      <m:sSubPr>
                        <m:ctrlPr>
                          <a:rPr lang="en-US" sz="2400" i="1">
                            <a:latin typeface="Cambria Math"/>
                          </a:rPr>
                        </m:ctrlPr>
                      </m:sSubPr>
                      <m:e>
                        <m:r>
                          <a:rPr lang="en-US" sz="2400" i="1">
                            <a:latin typeface="Cambria Math"/>
                          </a:rPr>
                          <m:t>𝜏</m:t>
                        </m:r>
                      </m:e>
                      <m:sub>
                        <m:r>
                          <a:rPr lang="en-US" sz="2400" b="0" i="1" smtClean="0">
                            <a:latin typeface="Cambria Math"/>
                          </a:rPr>
                          <m:t>𝑏𝑜𝑡𝑡𝑜𝑚</m:t>
                        </m:r>
                      </m:sub>
                    </m:sSub>
                  </m:oMath>
                </a14:m>
                <a:r>
                  <a:rPr lang="en-US" sz="2400" dirty="0" smtClean="0">
                    <a:latin typeface="Cambria Math"/>
                  </a:rPr>
                  <a:t> is hitting time</a:t>
                </a:r>
              </a:p>
              <a:p>
                <a:pPr marL="0" indent="0" algn="l" rtl="0">
                  <a:buNone/>
                </a:pPr>
                <a14:m>
                  <m:oMath xmlns:m="http://schemas.openxmlformats.org/officeDocument/2006/math">
                    <m:r>
                      <a:rPr lang="en-US" sz="2400" b="0" i="1" dirty="0" smtClean="0">
                        <a:latin typeface="Cambria Math"/>
                      </a:rPr>
                      <m:t>→</m:t>
                    </m:r>
                  </m:oMath>
                </a14:m>
                <a:r>
                  <a:rPr lang="en-US" sz="2400" dirty="0" smtClean="0">
                    <a:latin typeface="Cambria Math"/>
                  </a:rPr>
                  <a:t> </a:t>
                </a:r>
                <a14:m>
                  <m:oMath xmlns:m="http://schemas.openxmlformats.org/officeDocument/2006/math">
                    <m:sSub>
                      <m:sSubPr>
                        <m:ctrlPr>
                          <a:rPr lang="en-US" sz="2400" i="1">
                            <a:latin typeface="Cambria Math"/>
                          </a:rPr>
                        </m:ctrlPr>
                      </m:sSubPr>
                      <m:e>
                        <m:r>
                          <a:rPr lang="en-US" sz="2400" i="1">
                            <a:latin typeface="Cambria Math"/>
                          </a:rPr>
                          <m:t>𝜏</m:t>
                        </m:r>
                      </m:e>
                      <m:sub>
                        <m:r>
                          <a:rPr lang="en-US" sz="2400" i="1">
                            <a:latin typeface="Cambria Math"/>
                          </a:rPr>
                          <m:t>𝐴</m:t>
                        </m:r>
                      </m:sub>
                    </m:sSub>
                    <m:r>
                      <a:rPr lang="en-US" sz="2400" i="1">
                        <a:latin typeface="Cambria Math"/>
                      </a:rPr>
                      <m:t> </m:t>
                    </m:r>
                  </m:oMath>
                </a14:m>
                <a:r>
                  <a:rPr lang="en-US" sz="2400" dirty="0" smtClean="0">
                    <a:latin typeface="Cambria Math"/>
                  </a:rPr>
                  <a:t>is stopping time</a:t>
                </a:r>
              </a:p>
              <a:p>
                <a:pPr marL="0" indent="0" algn="l" rtl="0">
                  <a:buNone/>
                </a:pPr>
                <a14:m>
                  <m:oMath xmlns:m="http://schemas.openxmlformats.org/officeDocument/2006/math">
                    <m:r>
                      <a:rPr lang="en-US" sz="2400" i="1" dirty="0">
                        <a:latin typeface="Cambria Math"/>
                      </a:rPr>
                      <m:t>→</m:t>
                    </m:r>
                  </m:oMath>
                </a14:m>
                <a:r>
                  <a:rPr lang="en-US" sz="2400" dirty="0">
                    <a:latin typeface="Cambria Math"/>
                  </a:rPr>
                  <a:t> </a:t>
                </a:r>
                <a14:m>
                  <m:oMath xmlns:m="http://schemas.openxmlformats.org/officeDocument/2006/math">
                    <m:sSub>
                      <m:sSubPr>
                        <m:ctrlPr>
                          <a:rPr lang="en-US" sz="1800" i="1" smtClean="0">
                            <a:latin typeface="Cambria Math"/>
                          </a:rPr>
                        </m:ctrlPr>
                      </m:sSubPr>
                      <m:e>
                        <m:sSub>
                          <m:sSubPr>
                            <m:ctrlPr>
                              <a:rPr lang="he-IL" sz="2400" i="1">
                                <a:latin typeface="Cambria Math"/>
                              </a:rPr>
                            </m:ctrlPr>
                          </m:sSubPr>
                          <m:e>
                            <m:r>
                              <a:rPr lang="en-US" sz="2400" i="1">
                                <a:latin typeface="Cambria Math"/>
                              </a:rPr>
                              <m:t>𝜏</m:t>
                            </m:r>
                          </m:e>
                          <m:sub>
                            <m:r>
                              <a:rPr lang="en-US" sz="2400" i="1">
                                <a:latin typeface="Cambria Math"/>
                              </a:rPr>
                              <m:t>𝑡𝑡𝑟</m:t>
                            </m:r>
                          </m:sub>
                        </m:sSub>
                        <m:r>
                          <a:rPr lang="en-US" sz="1800" i="1">
                            <a:latin typeface="Cambria Math"/>
                          </a:rPr>
                          <m:t>=</m:t>
                        </m:r>
                        <m:r>
                          <a:rPr lang="en-US" sz="1800" b="0" i="1" smtClean="0">
                            <a:latin typeface="Cambria Math"/>
                          </a:rPr>
                          <m:t>1</m:t>
                        </m:r>
                        <m:r>
                          <a:rPr lang="en-US" sz="1800" b="0" i="1" smtClean="0">
                            <a:latin typeface="Cambria Math"/>
                          </a:rPr>
                          <m:t>+</m:t>
                        </m:r>
                        <m:r>
                          <a:rPr lang="en-US" sz="1800" i="1">
                            <a:latin typeface="Cambria Math"/>
                          </a:rPr>
                          <m:t>𝜏</m:t>
                        </m:r>
                      </m:e>
                      <m:sub>
                        <m:r>
                          <a:rPr lang="en-US" sz="1800" i="1">
                            <a:latin typeface="Cambria Math"/>
                          </a:rPr>
                          <m:t>𝐴</m:t>
                        </m:r>
                      </m:sub>
                    </m:sSub>
                  </m:oMath>
                </a14:m>
                <a:r>
                  <a:rPr lang="en-US" sz="2400" dirty="0"/>
                  <a:t> is </a:t>
                </a:r>
                <a:r>
                  <a:rPr lang="en-US" sz="2400" dirty="0" smtClean="0"/>
                  <a:t>a stopping time</a:t>
                </a:r>
              </a:p>
              <a:p>
                <a:pPr marL="0" indent="0" algn="l" rtl="0">
                  <a:buNone/>
                </a:pPr>
                <a:endParaRPr lang="en-US" sz="2400" i="1" dirty="0" smtClean="0">
                  <a:latin typeface="Cambria Math" panose="02040503050406030204" pitchFamily="18" charset="0"/>
                </a:endParaRPr>
              </a:p>
              <a:p>
                <a:pPr marL="0" indent="0" algn="l" rtl="0">
                  <a:buNone/>
                </a:pPr>
                <a14:m>
                  <m:oMathPara xmlns:m="http://schemas.openxmlformats.org/officeDocument/2006/math">
                    <m:oMathParaPr>
                      <m:jc m:val="centerGroup"/>
                    </m:oMathParaPr>
                    <m:oMath xmlns:m="http://schemas.openxmlformats.org/officeDocument/2006/math">
                      <m:sSub>
                        <m:sSubPr>
                          <m:ctrlPr>
                            <a:rPr lang="en-US" sz="2400" i="1">
                              <a:latin typeface="Cambria Math"/>
                            </a:rPr>
                          </m:ctrlPr>
                        </m:sSubPr>
                        <m:e>
                          <m:r>
                            <a:rPr lang="en-US" sz="2400" i="1">
                              <a:latin typeface="Cambria Math"/>
                            </a:rPr>
                            <m:t>1</m:t>
                          </m:r>
                        </m:e>
                        <m:sub>
                          <m:r>
                            <m:rPr>
                              <m:nor/>
                            </m:rPr>
                            <a:rPr lang="en-US" sz="2400" dirty="0"/>
                            <m:t>{</m:t>
                          </m:r>
                          <m:sSub>
                            <m:sSubPr>
                              <m:ctrlPr>
                                <a:rPr lang="he-IL" sz="2400" i="1">
                                  <a:latin typeface="Cambria Math"/>
                                </a:rPr>
                              </m:ctrlPr>
                            </m:sSubPr>
                            <m:e>
                              <m:r>
                                <a:rPr lang="en-US" sz="2400" i="1">
                                  <a:latin typeface="Cambria Math"/>
                                </a:rPr>
                                <m:t>𝜏</m:t>
                              </m:r>
                            </m:e>
                            <m:sub>
                              <m:r>
                                <a:rPr lang="en-US" sz="2400" i="1">
                                  <a:latin typeface="Cambria Math"/>
                                </a:rPr>
                                <m:t>𝑡𝑡𝑟</m:t>
                              </m:r>
                            </m:sub>
                          </m:sSub>
                          <m:r>
                            <a:rPr lang="en-US" sz="2400" b="0" i="1" smtClean="0">
                              <a:latin typeface="Cambria Math" panose="02040503050406030204" pitchFamily="18" charset="0"/>
                            </a:rPr>
                            <m:t>=</m:t>
                          </m:r>
                          <m:r>
                            <a:rPr lang="en-US" sz="2400" b="0" i="1" smtClean="0">
                              <a:latin typeface="Cambria Math" panose="02040503050406030204" pitchFamily="18" charset="0"/>
                            </a:rPr>
                            <m:t>𝑡</m:t>
                          </m:r>
                          <m:r>
                            <m:rPr>
                              <m:nor/>
                            </m:rPr>
                            <a:rPr lang="en-US" sz="2400" dirty="0"/>
                            <m:t>}</m:t>
                          </m:r>
                        </m:sub>
                      </m:sSub>
                      <m:r>
                        <a:rPr lang="en-US" sz="2400" b="0" i="1" dirty="0" smtClean="0">
                          <a:latin typeface="Cambria Math" panose="02040503050406030204" pitchFamily="18" charset="0"/>
                        </a:rPr>
                        <m:t>=</m:t>
                      </m:r>
                      <m:sSub>
                        <m:sSubPr>
                          <m:ctrlPr>
                            <a:rPr lang="en-US" sz="2400" i="1">
                              <a:latin typeface="Cambria Math"/>
                            </a:rPr>
                          </m:ctrlPr>
                        </m:sSubPr>
                        <m:e>
                          <m:r>
                            <a:rPr lang="en-US" sz="2400" i="1">
                              <a:latin typeface="Cambria Math"/>
                            </a:rPr>
                            <m:t>1</m:t>
                          </m:r>
                        </m:e>
                        <m:sub>
                          <m:r>
                            <m:rPr>
                              <m:nor/>
                            </m:rPr>
                            <a:rPr lang="en-US" sz="2400" dirty="0"/>
                            <m:t>{</m:t>
                          </m:r>
                          <m:r>
                            <a:rPr lang="en-US" sz="2400" b="0" i="1" dirty="0" smtClean="0">
                              <a:latin typeface="Cambria Math"/>
                            </a:rPr>
                            <m:t>1</m:t>
                          </m:r>
                          <m:r>
                            <a:rPr lang="en-US" sz="2400" b="0" i="1" dirty="0" smtClean="0">
                              <a:latin typeface="Cambria Math"/>
                            </a:rPr>
                            <m:t>+</m:t>
                          </m:r>
                          <m:sSub>
                            <m:sSubPr>
                              <m:ctrlPr>
                                <a:rPr lang="en-US" sz="2400" b="0" i="1" dirty="0" smtClean="0">
                                  <a:latin typeface="Cambria Math"/>
                                </a:rPr>
                              </m:ctrlPr>
                            </m:sSubPr>
                            <m:e>
                              <m:r>
                                <a:rPr lang="en-US" sz="2400" i="1">
                                  <a:latin typeface="Cambria Math"/>
                                </a:rPr>
                                <m:t>𝜏</m:t>
                              </m:r>
                            </m:e>
                            <m:sub>
                              <m:r>
                                <a:rPr lang="en-US" sz="2400" b="0" i="1" smtClean="0">
                                  <a:latin typeface="Cambria Math" panose="02040503050406030204" pitchFamily="18" charset="0"/>
                                </a:rPr>
                                <m:t>𝐴</m:t>
                              </m:r>
                            </m:sub>
                          </m:sSub>
                          <m:r>
                            <a:rPr lang="en-US" sz="2400" b="0" i="1" smtClean="0">
                              <a:latin typeface="Cambria Math" panose="02040503050406030204" pitchFamily="18" charset="0"/>
                            </a:rPr>
                            <m:t>=</m:t>
                          </m:r>
                          <m:r>
                            <a:rPr lang="en-US" sz="2400" b="0" i="1" smtClean="0">
                              <a:latin typeface="Cambria Math" panose="02040503050406030204" pitchFamily="18" charset="0"/>
                            </a:rPr>
                            <m:t>𝑡</m:t>
                          </m:r>
                          <m:r>
                            <m:rPr>
                              <m:nor/>
                            </m:rPr>
                            <a:rPr lang="en-US" sz="2400" dirty="0"/>
                            <m:t>}</m:t>
                          </m:r>
                        </m:sub>
                      </m:sSub>
                      <m:r>
                        <a:rPr lang="en-US" sz="2400" b="0" i="1" dirty="0" smtClean="0">
                          <a:latin typeface="Cambria Math" panose="02040503050406030204" pitchFamily="18" charset="0"/>
                        </a:rPr>
                        <m:t>=</m:t>
                      </m:r>
                      <m:sSub>
                        <m:sSubPr>
                          <m:ctrlPr>
                            <a:rPr lang="en-US" sz="2400" i="1">
                              <a:latin typeface="Cambria Math"/>
                            </a:rPr>
                          </m:ctrlPr>
                        </m:sSubPr>
                        <m:e>
                          <m:r>
                            <a:rPr lang="en-US" sz="2400" i="1">
                              <a:latin typeface="Cambria Math"/>
                            </a:rPr>
                            <m:t>1</m:t>
                          </m:r>
                        </m:e>
                        <m:sub>
                          <m:r>
                            <m:rPr>
                              <m:nor/>
                            </m:rPr>
                            <a:rPr lang="en-US" sz="2400" dirty="0"/>
                            <m:t>{</m:t>
                          </m:r>
                          <m:sSub>
                            <m:sSubPr>
                              <m:ctrlPr>
                                <a:rPr lang="en-US" sz="2400" i="1" dirty="0">
                                  <a:latin typeface="Cambria Math"/>
                                </a:rPr>
                              </m:ctrlPr>
                            </m:sSubPr>
                            <m:e>
                              <m:r>
                                <a:rPr lang="en-US" sz="2400" i="1">
                                  <a:latin typeface="Cambria Math"/>
                                </a:rPr>
                                <m:t>𝜏</m:t>
                              </m:r>
                            </m:e>
                            <m:sub>
                              <m:r>
                                <a:rPr lang="en-US" sz="2400" i="1">
                                  <a:latin typeface="Cambria Math" panose="02040503050406030204" pitchFamily="18" charset="0"/>
                                </a:rPr>
                                <m:t>𝐴</m:t>
                              </m:r>
                            </m:sub>
                          </m:sSub>
                          <m:r>
                            <a:rPr lang="en-US" sz="2400" i="1">
                              <a:latin typeface="Cambria Math" panose="02040503050406030204" pitchFamily="18" charset="0"/>
                            </a:rPr>
                            <m:t>=</m:t>
                          </m:r>
                          <m:r>
                            <a:rPr lang="en-US" sz="2400" i="1">
                              <a:latin typeface="Cambria Math" panose="02040503050406030204" pitchFamily="18" charset="0"/>
                            </a:rPr>
                            <m:t>𝑡</m:t>
                          </m:r>
                          <m:r>
                            <a:rPr lang="en-US" sz="2400" b="0" i="1" smtClean="0">
                              <a:latin typeface="Cambria Math" panose="02040503050406030204" pitchFamily="18" charset="0"/>
                            </a:rPr>
                            <m:t>−</m:t>
                          </m:r>
                          <m:r>
                            <a:rPr lang="en-US" sz="2400" b="0" i="1" smtClean="0">
                              <a:latin typeface="Cambria Math" panose="02040503050406030204" pitchFamily="18" charset="0"/>
                            </a:rPr>
                            <m:t>1</m:t>
                          </m:r>
                          <m:r>
                            <m:rPr>
                              <m:nor/>
                            </m:rPr>
                            <a:rPr lang="en-US" sz="2400" dirty="0"/>
                            <m:t>}</m:t>
                          </m:r>
                        </m:sub>
                      </m:sSub>
                      <m:r>
                        <a:rPr lang="en-US" sz="2400" b="0" i="1" dirty="0" smtClean="0">
                          <a:latin typeface="Cambria Math" panose="02040503050406030204" pitchFamily="18" charset="0"/>
                        </a:rPr>
                        <m:t>=</m:t>
                      </m:r>
                      <m:sSub>
                        <m:sSubPr>
                          <m:ctrlPr>
                            <a:rPr lang="en-US" sz="2400" i="1">
                              <a:latin typeface="Cambria Math"/>
                            </a:rPr>
                          </m:ctrlPr>
                        </m:sSubPr>
                        <m:e>
                          <m:r>
                            <a:rPr lang="en-US" sz="2400" i="1">
                              <a:latin typeface="Cambria Math"/>
                            </a:rPr>
                            <m:t>1</m:t>
                          </m:r>
                        </m:e>
                        <m:sub>
                          <m:r>
                            <m:rPr>
                              <m:nor/>
                            </m:rPr>
                            <a:rPr lang="en-US" sz="2400" dirty="0"/>
                            <m:t>{</m:t>
                          </m:r>
                          <m:sSub>
                            <m:sSubPr>
                              <m:ctrlPr>
                                <a:rPr lang="en-US" sz="2400" b="0" i="1" dirty="0" smtClean="0">
                                  <a:latin typeface="Cambria Math"/>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0</m:t>
                              </m:r>
                            </m:sub>
                          </m:sSub>
                          <m:r>
                            <a:rPr lang="en-US" sz="2400" b="0" i="1" dirty="0" smtClean="0">
                              <a:latin typeface="Cambria Math" panose="02040503050406030204" pitchFamily="18" charset="0"/>
                            </a:rPr>
                            <m:t>∉</m:t>
                          </m:r>
                          <m:r>
                            <a:rPr lang="en-US" sz="2400" b="0" i="1" dirty="0" smtClean="0">
                              <a:latin typeface="Cambria Math"/>
                            </a:rPr>
                            <m:t>𝐴</m:t>
                          </m:r>
                          <m:r>
                            <a:rPr lang="en-US" sz="2400" b="0" i="1" dirty="0" smtClean="0">
                              <a:latin typeface="Cambria Math" panose="02040503050406030204" pitchFamily="18" charset="0"/>
                            </a:rPr>
                            <m:t>,</m:t>
                          </m:r>
                          <m:r>
                            <m:rPr>
                              <m:nor/>
                            </m:rPr>
                            <a:rPr lang="en-US" sz="2400" b="0" i="0" dirty="0" smtClean="0">
                              <a:latin typeface="Cambria Math" panose="02040503050406030204" pitchFamily="18" charset="0"/>
                            </a:rPr>
                            <m:t> </m:t>
                          </m:r>
                          <m:r>
                            <a:rPr lang="en-US" sz="2400" b="0" i="1" dirty="0" smtClean="0">
                              <a:latin typeface="Cambria Math" panose="02040503050406030204" pitchFamily="18" charset="0"/>
                            </a:rPr>
                            <m:t>…,</m:t>
                          </m:r>
                          <m:sSub>
                            <m:sSubPr>
                              <m:ctrlPr>
                                <a:rPr lang="en-US" sz="2400" i="1" dirty="0">
                                  <a:latin typeface="Cambria Math"/>
                                </a:rPr>
                              </m:ctrlPr>
                            </m:sSubPr>
                            <m:e>
                              <m:r>
                                <a:rPr lang="en-US" sz="2400" i="1" dirty="0">
                                  <a:latin typeface="Cambria Math" panose="02040503050406030204" pitchFamily="18" charset="0"/>
                                </a:rPr>
                                <m:t>𝑋</m:t>
                              </m:r>
                            </m:e>
                            <m:sub>
                              <m:r>
                                <a:rPr lang="en-US" sz="2400" b="0" i="1" dirty="0" smtClean="0">
                                  <a:latin typeface="Cambria Math"/>
                                </a:rPr>
                                <m:t>𝑡</m:t>
                              </m:r>
                              <m:r>
                                <a:rPr lang="en-US" sz="2400" b="0" i="1" dirty="0" smtClean="0">
                                  <a:latin typeface="Cambria Math"/>
                                </a:rPr>
                                <m:t>−</m:t>
                              </m:r>
                              <m:r>
                                <a:rPr lang="en-US" sz="2400" b="0" i="1" dirty="0" smtClean="0">
                                  <a:latin typeface="Cambria Math"/>
                                </a:rPr>
                                <m:t>2</m:t>
                              </m:r>
                            </m:sub>
                          </m:sSub>
                          <m:r>
                            <a:rPr lang="en-US" sz="2400" i="1" dirty="0">
                              <a:latin typeface="Cambria Math" panose="02040503050406030204" pitchFamily="18" charset="0"/>
                            </a:rPr>
                            <m:t>∉</m:t>
                          </m:r>
                          <m:r>
                            <a:rPr lang="en-US" sz="2400" i="1" dirty="0">
                              <a:latin typeface="Cambria Math"/>
                            </a:rPr>
                            <m:t>𝐴</m:t>
                          </m:r>
                          <m:r>
                            <a:rPr lang="en-US" sz="2400" b="0" i="1" dirty="0" smtClean="0">
                              <a:latin typeface="Cambria Math"/>
                            </a:rPr>
                            <m:t>,   </m:t>
                          </m:r>
                          <m:sSub>
                            <m:sSubPr>
                              <m:ctrlPr>
                                <a:rPr lang="en-US" sz="2400" b="0" i="1" dirty="0" smtClean="0">
                                  <a:latin typeface="Cambria Math"/>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𝑡</m:t>
                              </m:r>
                              <m:r>
                                <a:rPr lang="en-US" sz="2400" b="0" i="1" dirty="0" smtClean="0">
                                  <a:latin typeface="Cambria Math" panose="02040503050406030204" pitchFamily="18" charset="0"/>
                                </a:rPr>
                                <m:t>−</m:t>
                              </m:r>
                              <m:r>
                                <a:rPr lang="en-US" sz="2400" b="0" i="1" dirty="0" smtClean="0">
                                  <a:latin typeface="Cambria Math" panose="02040503050406030204" pitchFamily="18" charset="0"/>
                                </a:rPr>
                                <m:t>1</m:t>
                              </m:r>
                            </m:sub>
                          </m:sSub>
                          <m:r>
                            <a:rPr lang="en-US" sz="2400" b="0" i="1" dirty="0" smtClean="0">
                              <a:latin typeface="Cambria Math" panose="02040503050406030204" pitchFamily="18" charset="0"/>
                            </a:rPr>
                            <m:t>∈</m:t>
                          </m:r>
                          <m:r>
                            <a:rPr lang="en-US" sz="2400" b="0" i="1" dirty="0" smtClean="0">
                              <a:latin typeface="Cambria Math"/>
                            </a:rPr>
                            <m:t>𝐴</m:t>
                          </m:r>
                          <m:r>
                            <m:rPr>
                              <m:nor/>
                            </m:rPr>
                            <a:rPr lang="en-US" sz="2400" dirty="0"/>
                            <m:t>}</m:t>
                          </m:r>
                        </m:sub>
                      </m:sSub>
                    </m:oMath>
                  </m:oMathPara>
                </a14:m>
                <a:endParaRPr lang="en-US" sz="2400" dirty="0"/>
              </a:p>
              <a:p>
                <a:pPr algn="l" rtl="0"/>
                <a:endParaRPr lang="he-IL" sz="24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1">
                <a:blip r:embed="rId4"/>
                <a:stretch>
                  <a:fillRect l="-1111" t="-1348"/>
                </a:stretch>
              </a:blipFill>
            </p:spPr>
            <p:txBody>
              <a:bodyPr/>
              <a:lstStyle/>
              <a:p>
                <a:r>
                  <a:rPr lang="he-IL">
                    <a:noFill/>
                  </a:rPr>
                  <a:t> </a:t>
                </a:r>
              </a:p>
            </p:txBody>
          </p:sp>
        </mc:Fallback>
      </mc:AlternateContent>
    </p:spTree>
    <p:extLst>
      <p:ext uri="{BB962C8B-B14F-4D97-AF65-F5344CB8AC3E}">
        <p14:creationId xmlns:p14="http://schemas.microsoft.com/office/powerpoint/2010/main" val="892135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Randomized Stopping </a:t>
            </a:r>
            <a:r>
              <a:rPr lang="en-US" dirty="0" smtClean="0"/>
              <a:t>Times (RST)</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pPr marL="0" indent="0" algn="l" rtl="0">
                  <a:buNone/>
                </a:pPr>
                <a:r>
                  <a:rPr lang="en-US" sz="2400" u="sng" dirty="0" smtClean="0"/>
                  <a:t>Example:</a:t>
                </a:r>
                <a:endParaRPr lang="en-US" sz="2400" dirty="0"/>
              </a:p>
              <a:p>
                <a:pPr marL="0" indent="0" algn="l" rtl="0">
                  <a:buNone/>
                </a:pPr>
                <a:r>
                  <a:rPr lang="en-US" sz="2400" dirty="0" smtClean="0"/>
                  <a:t>Lazy random walk </a:t>
                </a:r>
                <a14:m>
                  <m:oMath xmlns:m="http://schemas.openxmlformats.org/officeDocument/2006/math">
                    <m:r>
                      <a:rPr lang="en-US" sz="2400" b="0" i="1" smtClean="0">
                        <a:latin typeface="Cambria Math"/>
                      </a:rPr>
                      <m:t>(</m:t>
                    </m:r>
                    <m:sSub>
                      <m:sSubPr>
                        <m:ctrlPr>
                          <a:rPr lang="en-US" sz="2400" b="0" i="1" smtClean="0">
                            <a:latin typeface="Cambria Math"/>
                          </a:rPr>
                        </m:ctrlPr>
                      </m:sSubPr>
                      <m:e>
                        <m:r>
                          <a:rPr lang="en-US" sz="2400" b="0" i="1" smtClean="0">
                            <a:latin typeface="Cambria Math"/>
                          </a:rPr>
                          <m:t>𝑋</m:t>
                        </m:r>
                      </m:e>
                      <m:sub>
                        <m:r>
                          <a:rPr lang="en-US" sz="2400" b="0" i="1" smtClean="0">
                            <a:latin typeface="Cambria Math"/>
                          </a:rPr>
                          <m:t>𝑡</m:t>
                        </m:r>
                      </m:sub>
                    </m:sSub>
                    <m:r>
                      <a:rPr lang="en-US" sz="2400" b="0" i="1" smtClean="0">
                        <a:latin typeface="Cambria Math"/>
                      </a:rPr>
                      <m:t>)</m:t>
                    </m:r>
                  </m:oMath>
                </a14:m>
                <a:r>
                  <a:rPr lang="en-US" sz="2400" dirty="0" smtClean="0"/>
                  <a:t> </a:t>
                </a:r>
                <a:r>
                  <a:rPr lang="en-US" sz="2400" dirty="0"/>
                  <a:t>on </a:t>
                </a:r>
                <a:r>
                  <a:rPr lang="en-US" sz="2400" dirty="0" smtClean="0"/>
                  <a:t>hypercube </a:t>
                </a:r>
                <a14:m>
                  <m:oMath xmlns:m="http://schemas.openxmlformats.org/officeDocument/2006/math">
                    <m:sSup>
                      <m:sSupPr>
                        <m:ctrlPr>
                          <a:rPr lang="en-US" sz="2400" b="0" i="1" smtClean="0">
                            <a:latin typeface="Cambria Math"/>
                          </a:rPr>
                        </m:ctrlPr>
                      </m:sSupPr>
                      <m:e>
                        <m:d>
                          <m:dPr>
                            <m:begChr m:val="{"/>
                            <m:endChr m:val="}"/>
                            <m:ctrlPr>
                              <a:rPr lang="en-US" sz="2400" b="0" i="1" smtClean="0">
                                <a:latin typeface="Cambria Math"/>
                              </a:rPr>
                            </m:ctrlPr>
                          </m:dPr>
                          <m:e>
                            <m:r>
                              <a:rPr lang="en-US" sz="2400" b="0" i="1" smtClean="0">
                                <a:latin typeface="Cambria Math"/>
                              </a:rPr>
                              <m:t>0</m:t>
                            </m:r>
                            <m:r>
                              <a:rPr lang="en-US" sz="2400" b="0" i="1" smtClean="0">
                                <a:latin typeface="Cambria Math"/>
                              </a:rPr>
                              <m:t>,</m:t>
                            </m:r>
                            <m:r>
                              <a:rPr lang="en-US" sz="2400" b="0" i="1" smtClean="0">
                                <a:latin typeface="Cambria Math"/>
                              </a:rPr>
                              <m:t>1</m:t>
                            </m:r>
                          </m:e>
                        </m:d>
                      </m:e>
                      <m:sup>
                        <m:r>
                          <a:rPr lang="en-US" sz="2400" b="0" i="1" smtClean="0">
                            <a:latin typeface="Cambria Math"/>
                          </a:rPr>
                          <m:t>𝑛</m:t>
                        </m:r>
                      </m:sup>
                    </m:sSup>
                  </m:oMath>
                </a14:m>
                <a:endParaRPr lang="en-US" sz="2400" b="0" dirty="0" smtClean="0"/>
              </a:p>
              <a:p>
                <a:pPr algn="l" rtl="0"/>
                <a:r>
                  <a:rPr lang="en-US" sz="2400" dirty="0" err="1" smtClean="0"/>
                  <a:t>i’th</a:t>
                </a:r>
                <a:r>
                  <a:rPr lang="en-US" sz="2400" dirty="0" smtClean="0"/>
                  <a:t> move: </a:t>
                </a:r>
                <a14:m>
                  <m:oMath xmlns:m="http://schemas.openxmlformats.org/officeDocument/2006/math">
                    <m:sSub>
                      <m:sSubPr>
                        <m:ctrlPr>
                          <a:rPr lang="en-US" sz="2400" b="0" i="1" smtClean="0">
                            <a:latin typeface="Cambria Math"/>
                          </a:rPr>
                        </m:ctrlPr>
                      </m:sSubPr>
                      <m:e>
                        <m:r>
                          <a:rPr lang="en-US" sz="2400" b="0" i="1" smtClean="0">
                            <a:latin typeface="Cambria Math"/>
                          </a:rPr>
                          <m:t>𝑍</m:t>
                        </m:r>
                      </m:e>
                      <m:sub>
                        <m:r>
                          <a:rPr lang="en-US" sz="2400" b="0" i="1" smtClean="0">
                            <a:latin typeface="Cambria Math"/>
                          </a:rPr>
                          <m:t>𝑖</m:t>
                        </m:r>
                      </m:sub>
                    </m:sSub>
                    <m:r>
                      <a:rPr lang="en-US" sz="2400" b="0" i="1" smtClean="0">
                        <a:latin typeface="Cambria Math"/>
                      </a:rPr>
                      <m:t>=</m:t>
                    </m:r>
                    <m:d>
                      <m:dPr>
                        <m:ctrlPr>
                          <a:rPr lang="en-US" sz="2400" b="0" i="1" smtClean="0">
                            <a:latin typeface="Cambria Math"/>
                          </a:rPr>
                        </m:ctrlPr>
                      </m:dPr>
                      <m:e>
                        <m:sSub>
                          <m:sSubPr>
                            <m:ctrlPr>
                              <a:rPr lang="en-US" sz="2400" b="0" i="1" smtClean="0">
                                <a:latin typeface="Cambria Math"/>
                              </a:rPr>
                            </m:ctrlPr>
                          </m:sSubPr>
                          <m:e>
                            <m:r>
                              <a:rPr lang="en-US" sz="2400" b="0" i="1" smtClean="0">
                                <a:latin typeface="Cambria Math"/>
                              </a:rPr>
                              <m:t>𝑗</m:t>
                            </m:r>
                          </m:e>
                          <m:sub>
                            <m:r>
                              <a:rPr lang="en-US" sz="2400" b="0" i="1" smtClean="0">
                                <a:latin typeface="Cambria Math"/>
                              </a:rPr>
                              <m:t>𝑖</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𝐵</m:t>
                            </m:r>
                          </m:e>
                          <m:sub>
                            <m:r>
                              <a:rPr lang="en-US" sz="2400" b="0" i="1" smtClean="0">
                                <a:latin typeface="Cambria Math"/>
                              </a:rPr>
                              <m:t>𝑖</m:t>
                            </m:r>
                          </m:sub>
                        </m:sSub>
                      </m:e>
                    </m:d>
                    <m:r>
                      <a:rPr lang="en-US" sz="2400" b="0" i="1" smtClean="0">
                        <a:latin typeface="Cambria Math"/>
                      </a:rPr>
                      <m:t>∈</m:t>
                    </m:r>
                    <m:d>
                      <m:dPr>
                        <m:begChr m:val="{"/>
                        <m:endChr m:val="}"/>
                        <m:ctrlPr>
                          <a:rPr lang="en-US" sz="2400" b="0" i="1" smtClean="0">
                            <a:latin typeface="Cambria Math"/>
                          </a:rPr>
                        </m:ctrlPr>
                      </m:dPr>
                      <m:e>
                        <m:r>
                          <a:rPr lang="en-US" sz="2400" b="0" i="1" smtClean="0">
                            <a:latin typeface="Cambria Math"/>
                          </a:rPr>
                          <m:t>0</m:t>
                        </m:r>
                        <m:r>
                          <a:rPr lang="en-US" sz="2400" b="0" i="1" smtClean="0">
                            <a:latin typeface="Cambria Math"/>
                          </a:rPr>
                          <m:t>,</m:t>
                        </m:r>
                        <m:r>
                          <a:rPr lang="en-US" sz="2400" b="0" i="1" smtClean="0">
                            <a:latin typeface="Cambria Math"/>
                          </a:rPr>
                          <m:t>1</m:t>
                        </m:r>
                        <m:r>
                          <a:rPr lang="en-US" sz="2400" b="0" i="1" smtClean="0">
                            <a:latin typeface="Cambria Math"/>
                          </a:rPr>
                          <m:t>,..,</m:t>
                        </m:r>
                        <m:r>
                          <a:rPr lang="en-US" sz="2400" b="0" i="1" smtClean="0">
                            <a:latin typeface="Cambria Math"/>
                          </a:rPr>
                          <m:t>𝑛</m:t>
                        </m:r>
                      </m:e>
                    </m:d>
                    <m:r>
                      <a:rPr lang="en-US" sz="2400" b="0" i="1" smtClean="0">
                        <a:latin typeface="Cambria Math"/>
                      </a:rPr>
                      <m:t> </m:t>
                    </m:r>
                    <m:r>
                      <a:rPr lang="en-US" sz="2400" b="0" i="1" smtClean="0">
                        <a:latin typeface="Cambria Math"/>
                        <a:ea typeface="Cambria Math"/>
                      </a:rPr>
                      <m:t>×</m:t>
                    </m:r>
                    <m:d>
                      <m:dPr>
                        <m:begChr m:val="{"/>
                        <m:endChr m:val="}"/>
                        <m:ctrlPr>
                          <a:rPr lang="en-US" sz="2400" b="0" i="1" smtClean="0">
                            <a:latin typeface="Cambria Math"/>
                            <a:ea typeface="Cambria Math"/>
                          </a:rPr>
                        </m:ctrlPr>
                      </m:dPr>
                      <m:e>
                        <m:r>
                          <a:rPr lang="en-US" sz="2400" b="0" i="1" smtClean="0">
                            <a:latin typeface="Cambria Math"/>
                            <a:ea typeface="Cambria Math"/>
                          </a:rPr>
                          <m:t>0</m:t>
                        </m:r>
                        <m:r>
                          <a:rPr lang="en-US" sz="2400" b="0" i="1" smtClean="0">
                            <a:latin typeface="Cambria Math"/>
                            <a:ea typeface="Cambria Math"/>
                          </a:rPr>
                          <m:t>,</m:t>
                        </m:r>
                        <m:r>
                          <a:rPr lang="en-US" sz="2400" b="0" i="1" smtClean="0">
                            <a:latin typeface="Cambria Math"/>
                            <a:ea typeface="Cambria Math"/>
                          </a:rPr>
                          <m:t>1</m:t>
                        </m:r>
                      </m:e>
                    </m:d>
                  </m:oMath>
                </a14:m>
                <a:endParaRPr lang="en-US" sz="2400" b="0" dirty="0" smtClean="0">
                  <a:ea typeface="Cambria Math"/>
                </a:endParaRPr>
              </a:p>
              <a:p>
                <a:pPr lvl="1" algn="l" rtl="0"/>
                <a:r>
                  <a:rPr lang="en-US" sz="2400" dirty="0" smtClean="0"/>
                  <a:t>coordinate </a:t>
                </a:r>
                <a14:m>
                  <m:oMath xmlns:m="http://schemas.openxmlformats.org/officeDocument/2006/math">
                    <m:sSub>
                      <m:sSubPr>
                        <m:ctrlPr>
                          <a:rPr lang="en-US" sz="2400" b="0" i="1" smtClean="0">
                            <a:latin typeface="Cambria Math"/>
                          </a:rPr>
                        </m:ctrlPr>
                      </m:sSubPr>
                      <m:e>
                        <m:r>
                          <a:rPr lang="en-US" sz="2400" i="1">
                            <a:latin typeface="Cambria Math"/>
                          </a:rPr>
                          <m:t>𝑗</m:t>
                        </m:r>
                      </m:e>
                      <m:sub>
                        <m:r>
                          <a:rPr lang="en-US" sz="2400" b="0" i="1" smtClean="0">
                            <a:latin typeface="Cambria Math"/>
                          </a:rPr>
                          <m:t>𝑖</m:t>
                        </m:r>
                      </m:sub>
                    </m:sSub>
                  </m:oMath>
                </a14:m>
                <a:r>
                  <a:rPr lang="en-US" sz="2400" dirty="0" smtClean="0"/>
                  <a:t> changed to bit </a:t>
                </a:r>
                <a14:m>
                  <m:oMath xmlns:m="http://schemas.openxmlformats.org/officeDocument/2006/math">
                    <m:sSub>
                      <m:sSubPr>
                        <m:ctrlPr>
                          <a:rPr lang="en-US" sz="2400" b="0" i="1" smtClean="0">
                            <a:latin typeface="Cambria Math"/>
                          </a:rPr>
                        </m:ctrlPr>
                      </m:sSubPr>
                      <m:e>
                        <m:r>
                          <a:rPr lang="en-US" sz="2400" i="1">
                            <a:latin typeface="Cambria Math"/>
                          </a:rPr>
                          <m:t>𝐵</m:t>
                        </m:r>
                      </m:e>
                      <m:sub>
                        <m:r>
                          <a:rPr lang="en-US" sz="2400" b="0" i="1" smtClean="0">
                            <a:latin typeface="Cambria Math"/>
                          </a:rPr>
                          <m:t>𝑖</m:t>
                        </m:r>
                      </m:sub>
                    </m:sSub>
                  </m:oMath>
                </a14:m>
                <a:endParaRPr lang="en-US" sz="2400" dirty="0" smtClean="0"/>
              </a:p>
              <a:p>
                <a:pPr algn="l" rtl="0"/>
                <a:r>
                  <a:rPr lang="en-US" sz="2400" dirty="0" smtClean="0"/>
                  <a:t>Sequence </a:t>
                </a:r>
                <a14:m>
                  <m:oMath xmlns:m="http://schemas.openxmlformats.org/officeDocument/2006/math">
                    <m:sSub>
                      <m:sSubPr>
                        <m:ctrlPr>
                          <a:rPr lang="en-US" sz="2400" i="1">
                            <a:latin typeface="Cambria Math"/>
                          </a:rPr>
                        </m:ctrlPr>
                      </m:sSubPr>
                      <m:e>
                        <m:r>
                          <a:rPr lang="en-US" sz="2400" i="1">
                            <a:latin typeface="Cambria Math"/>
                          </a:rPr>
                          <m:t>(</m:t>
                        </m:r>
                        <m:r>
                          <a:rPr lang="en-US" sz="2400" i="1">
                            <a:latin typeface="Cambria Math"/>
                          </a:rPr>
                          <m:t>𝑍</m:t>
                        </m:r>
                      </m:e>
                      <m:sub>
                        <m:r>
                          <a:rPr lang="en-US" sz="2400" i="1">
                            <a:latin typeface="Cambria Math"/>
                          </a:rPr>
                          <m:t>𝑡</m:t>
                        </m:r>
                      </m:sub>
                    </m:sSub>
                    <m:r>
                      <a:rPr lang="en-US" sz="2400" i="1">
                        <a:latin typeface="Cambria Math"/>
                      </a:rPr>
                      <m:t>)</m:t>
                    </m:r>
                  </m:oMath>
                </a14:m>
                <a:r>
                  <a:rPr lang="en-US" sz="2400" dirty="0" smtClean="0"/>
                  <a:t> defines the chain </a:t>
                </a:r>
                <a14:m>
                  <m:oMath xmlns:m="http://schemas.openxmlformats.org/officeDocument/2006/math">
                    <m:sSub>
                      <m:sSubPr>
                        <m:ctrlPr>
                          <a:rPr lang="en-US" sz="2400" i="1">
                            <a:latin typeface="Cambria Math"/>
                          </a:rPr>
                        </m:ctrlPr>
                      </m:sSubPr>
                      <m:e>
                        <m:r>
                          <a:rPr lang="en-US" sz="2400" i="1">
                            <a:latin typeface="Cambria Math"/>
                          </a:rPr>
                          <m:t>(</m:t>
                        </m:r>
                        <m:r>
                          <a:rPr lang="en-US" sz="2400" b="0" i="1" smtClean="0">
                            <a:latin typeface="Cambria Math" panose="02040503050406030204" pitchFamily="18" charset="0"/>
                          </a:rPr>
                          <m:t>𝑋</m:t>
                        </m:r>
                      </m:e>
                      <m:sub>
                        <m:r>
                          <a:rPr lang="en-US" sz="2400" i="1">
                            <a:latin typeface="Cambria Math"/>
                          </a:rPr>
                          <m:t>𝑡</m:t>
                        </m:r>
                      </m:sub>
                    </m:sSub>
                    <m:r>
                      <a:rPr lang="en-US" sz="2400" i="1">
                        <a:latin typeface="Cambria Math"/>
                      </a:rPr>
                      <m:t>)</m:t>
                    </m:r>
                  </m:oMath>
                </a14:m>
                <a:endParaRPr lang="en-US" sz="2400" dirty="0" smtClean="0"/>
              </a:p>
              <a:p>
                <a:pPr algn="l" rtl="0"/>
                <a14:m>
                  <m:oMath xmlns:m="http://schemas.openxmlformats.org/officeDocument/2006/math">
                    <m:sSub>
                      <m:sSubPr>
                        <m:ctrlPr>
                          <a:rPr lang="en-US" sz="2400" b="0" i="1" dirty="0" err="1" smtClean="0">
                            <a:latin typeface="Cambria Math"/>
                          </a:rPr>
                        </m:ctrlPr>
                      </m:sSubPr>
                      <m:e>
                        <m:r>
                          <a:rPr lang="en-US" sz="2400" b="0" i="1" dirty="0" smtClean="0">
                            <a:latin typeface="Cambria Math"/>
                          </a:rPr>
                          <m:t>𝜏</m:t>
                        </m:r>
                      </m:e>
                      <m:sub>
                        <m:r>
                          <a:rPr lang="en-US" sz="2400" i="1" dirty="0" err="1" smtClean="0">
                            <a:latin typeface="Cambria Math"/>
                          </a:rPr>
                          <m:t>𝑟𝑒𝑓𝑟𝑒𝑠</m:t>
                        </m:r>
                        <m:r>
                          <a:rPr lang="en-US" sz="2400" i="1" dirty="0" err="1" smtClean="0">
                            <a:latin typeface="Cambria Math"/>
                          </a:rPr>
                          <m:t>h</m:t>
                        </m:r>
                      </m:sub>
                    </m:sSub>
                    <m:r>
                      <a:rPr lang="en-US" sz="2400" b="0" i="1" dirty="0" smtClean="0">
                        <a:latin typeface="Cambria Math"/>
                      </a:rPr>
                      <m:t>≔</m:t>
                    </m:r>
                    <m:func>
                      <m:funcPr>
                        <m:ctrlPr>
                          <a:rPr lang="en-US" sz="2400" b="0" i="1" dirty="0" smtClean="0">
                            <a:latin typeface="Cambria Math"/>
                          </a:rPr>
                        </m:ctrlPr>
                      </m:funcPr>
                      <m:fName>
                        <m:r>
                          <m:rPr>
                            <m:sty m:val="p"/>
                          </m:rPr>
                          <a:rPr lang="en-US" sz="2400" b="0" i="0" dirty="0" smtClean="0">
                            <a:latin typeface="Cambria Math"/>
                          </a:rPr>
                          <m:t>min</m:t>
                        </m:r>
                      </m:fName>
                      <m:e>
                        <m:d>
                          <m:dPr>
                            <m:begChr m:val="{"/>
                            <m:endChr m:val="}"/>
                            <m:ctrlPr>
                              <a:rPr lang="en-US" sz="2400" b="0" i="1" dirty="0" smtClean="0">
                                <a:latin typeface="Cambria Math"/>
                              </a:rPr>
                            </m:ctrlPr>
                          </m:dPr>
                          <m:e>
                            <m:r>
                              <a:rPr lang="en-US" sz="2400" b="0" i="1" dirty="0" smtClean="0">
                                <a:latin typeface="Cambria Math"/>
                              </a:rPr>
                              <m:t>𝑡</m:t>
                            </m:r>
                            <m:r>
                              <a:rPr lang="en-US" sz="2400" b="0" i="1" dirty="0" smtClean="0">
                                <a:latin typeface="Cambria Math"/>
                              </a:rPr>
                              <m:t>≥</m:t>
                            </m:r>
                            <m:r>
                              <a:rPr lang="en-US" sz="2400" b="0" i="1" dirty="0" smtClean="0">
                                <a:latin typeface="Cambria Math"/>
                              </a:rPr>
                              <m:t>0</m:t>
                            </m:r>
                            <m:r>
                              <a:rPr lang="en-US" sz="2400" b="0" i="1" dirty="0" smtClean="0">
                                <a:latin typeface="Cambria Math"/>
                              </a:rPr>
                              <m:t> :</m:t>
                            </m:r>
                            <m:d>
                              <m:dPr>
                                <m:begChr m:val="{"/>
                                <m:endChr m:val="}"/>
                                <m:ctrlPr>
                                  <a:rPr lang="en-US" sz="2400" b="0" i="1" dirty="0" smtClean="0">
                                    <a:latin typeface="Cambria Math"/>
                                  </a:rPr>
                                </m:ctrlPr>
                              </m:dPr>
                              <m:e>
                                <m:sSub>
                                  <m:sSubPr>
                                    <m:ctrlPr>
                                      <a:rPr lang="en-US" sz="2400" b="0" i="1" dirty="0" smtClean="0">
                                        <a:latin typeface="Cambria Math"/>
                                      </a:rPr>
                                    </m:ctrlPr>
                                  </m:sSubPr>
                                  <m:e>
                                    <m:r>
                                      <a:rPr lang="en-US" sz="2400" b="0" i="1" dirty="0" smtClean="0">
                                        <a:latin typeface="Cambria Math"/>
                                      </a:rPr>
                                      <m:t>𝑗</m:t>
                                    </m:r>
                                  </m:e>
                                  <m:sub>
                                    <m:r>
                                      <a:rPr lang="en-US" sz="2400" b="0" i="1" dirty="0" smtClean="0">
                                        <a:latin typeface="Cambria Math"/>
                                      </a:rPr>
                                      <m:t>1</m:t>
                                    </m:r>
                                  </m:sub>
                                </m:sSub>
                                <m:r>
                                  <a:rPr lang="en-US" sz="2400" b="0" i="1" dirty="0" smtClean="0">
                                    <a:latin typeface="Cambria Math"/>
                                  </a:rPr>
                                  <m:t>,</m:t>
                                </m:r>
                                <m:sSub>
                                  <m:sSubPr>
                                    <m:ctrlPr>
                                      <a:rPr lang="en-US" sz="2400" b="0" i="1" dirty="0" smtClean="0">
                                        <a:latin typeface="Cambria Math"/>
                                      </a:rPr>
                                    </m:ctrlPr>
                                  </m:sSubPr>
                                  <m:e>
                                    <m:r>
                                      <a:rPr lang="en-US" sz="2400" b="0" i="1" dirty="0" smtClean="0">
                                        <a:latin typeface="Cambria Math"/>
                                      </a:rPr>
                                      <m:t>𝑗</m:t>
                                    </m:r>
                                  </m:e>
                                  <m:sub>
                                    <m:r>
                                      <a:rPr lang="en-US" sz="2400" b="0" i="1" dirty="0" smtClean="0">
                                        <a:latin typeface="Cambria Math"/>
                                      </a:rPr>
                                      <m:t>2</m:t>
                                    </m:r>
                                  </m:sub>
                                </m:sSub>
                                <m:r>
                                  <a:rPr lang="en-US" sz="2400" b="0" i="1" dirty="0" smtClean="0">
                                    <a:latin typeface="Cambria Math"/>
                                  </a:rPr>
                                  <m:t>, …, </m:t>
                                </m:r>
                                <m:sSub>
                                  <m:sSubPr>
                                    <m:ctrlPr>
                                      <a:rPr lang="en-US" sz="2400" b="0" i="1" dirty="0" smtClean="0">
                                        <a:latin typeface="Cambria Math"/>
                                      </a:rPr>
                                    </m:ctrlPr>
                                  </m:sSubPr>
                                  <m:e>
                                    <m:r>
                                      <a:rPr lang="en-US" sz="2400" b="0" i="1" dirty="0" smtClean="0">
                                        <a:latin typeface="Cambria Math"/>
                                      </a:rPr>
                                      <m:t>𝑗</m:t>
                                    </m:r>
                                  </m:e>
                                  <m:sub>
                                    <m:r>
                                      <a:rPr lang="en-US" sz="2400" b="0" i="1" dirty="0" smtClean="0">
                                        <a:latin typeface="Cambria Math"/>
                                      </a:rPr>
                                      <m:t>𝑡</m:t>
                                    </m:r>
                                  </m:sub>
                                </m:sSub>
                              </m:e>
                            </m:d>
                            <m:r>
                              <a:rPr lang="en-US" sz="2400" b="0" i="1" dirty="0" smtClean="0">
                                <a:latin typeface="Cambria Math"/>
                              </a:rPr>
                              <m:t>=</m:t>
                            </m:r>
                            <m:d>
                              <m:dPr>
                                <m:begChr m:val="{"/>
                                <m:endChr m:val="}"/>
                                <m:ctrlPr>
                                  <a:rPr lang="en-US" sz="2400" b="0" i="1" dirty="0" smtClean="0">
                                    <a:latin typeface="Cambria Math"/>
                                  </a:rPr>
                                </m:ctrlPr>
                              </m:dPr>
                              <m:e>
                                <m:r>
                                  <a:rPr lang="en-US" sz="2400" b="0" i="1" dirty="0" smtClean="0">
                                    <a:latin typeface="Cambria Math"/>
                                  </a:rPr>
                                  <m:t>1</m:t>
                                </m:r>
                                <m:r>
                                  <a:rPr lang="en-US" sz="2400" b="0" i="1" dirty="0" smtClean="0">
                                    <a:latin typeface="Cambria Math"/>
                                  </a:rPr>
                                  <m:t>,</m:t>
                                </m:r>
                                <m:r>
                                  <a:rPr lang="en-US" sz="2400" b="0" i="1" dirty="0" smtClean="0">
                                    <a:latin typeface="Cambria Math"/>
                                  </a:rPr>
                                  <m:t>2</m:t>
                                </m:r>
                                <m:r>
                                  <a:rPr lang="en-US" sz="2400" b="0" i="1" dirty="0" smtClean="0">
                                    <a:latin typeface="Cambria Math"/>
                                  </a:rPr>
                                  <m:t>,…,</m:t>
                                </m:r>
                                <m:r>
                                  <a:rPr lang="en-US" sz="2400" b="0" i="1" dirty="0" smtClean="0">
                                    <a:latin typeface="Cambria Math"/>
                                  </a:rPr>
                                  <m:t>𝑛</m:t>
                                </m:r>
                              </m:e>
                            </m:d>
                          </m:e>
                        </m:d>
                      </m:e>
                    </m:func>
                  </m:oMath>
                </a14:m>
                <a:endParaRPr lang="en-US" sz="2400" b="0" dirty="0" smtClean="0"/>
              </a:p>
              <a:p>
                <a:pPr lvl="1" algn="l" rtl="0"/>
                <a14:m>
                  <m:oMath xmlns:m="http://schemas.openxmlformats.org/officeDocument/2006/math">
                    <m:sSub>
                      <m:sSubPr>
                        <m:ctrlPr>
                          <a:rPr lang="en-US" sz="2400" i="1" dirty="0">
                            <a:latin typeface="Cambria Math"/>
                          </a:rPr>
                        </m:ctrlPr>
                      </m:sSubPr>
                      <m:e>
                        <m:r>
                          <a:rPr lang="en-US" sz="2400" i="1" dirty="0">
                            <a:latin typeface="Cambria Math"/>
                          </a:rPr>
                          <m:t>𝜏</m:t>
                        </m:r>
                      </m:e>
                      <m:sub>
                        <m:r>
                          <a:rPr lang="en-US" sz="2400" i="1" dirty="0" err="1">
                            <a:latin typeface="Cambria Math"/>
                          </a:rPr>
                          <m:t>𝑟𝑒𝑓𝑟𝑒𝑠</m:t>
                        </m:r>
                        <m:r>
                          <a:rPr lang="en-US" sz="2400" i="1" dirty="0" err="1">
                            <a:latin typeface="Cambria Math"/>
                          </a:rPr>
                          <m:t>h</m:t>
                        </m:r>
                      </m:sub>
                    </m:sSub>
                    <m:r>
                      <a:rPr lang="en-US" sz="2400" i="1" dirty="0" err="1">
                        <a:latin typeface="Cambria Math"/>
                      </a:rPr>
                      <m:t> </m:t>
                    </m:r>
                  </m:oMath>
                </a14:m>
                <a:r>
                  <a:rPr lang="en-US" sz="2400" dirty="0" smtClean="0"/>
                  <a:t> is a stopping time for </a:t>
                </a:r>
                <a14:m>
                  <m:oMath xmlns:m="http://schemas.openxmlformats.org/officeDocument/2006/math">
                    <m:sSub>
                      <m:sSubPr>
                        <m:ctrlPr>
                          <a:rPr lang="en-US" sz="2400" i="1">
                            <a:latin typeface="Cambria Math"/>
                          </a:rPr>
                        </m:ctrlPr>
                      </m:sSubPr>
                      <m:e>
                        <m:r>
                          <a:rPr lang="en-US" sz="2400" i="1">
                            <a:latin typeface="Cambria Math"/>
                          </a:rPr>
                          <m:t>(</m:t>
                        </m:r>
                        <m:r>
                          <a:rPr lang="en-US" sz="2400" i="1">
                            <a:latin typeface="Cambria Math"/>
                          </a:rPr>
                          <m:t>𝑍</m:t>
                        </m:r>
                      </m:e>
                      <m:sub>
                        <m:r>
                          <a:rPr lang="en-US" sz="2400" i="1">
                            <a:latin typeface="Cambria Math"/>
                          </a:rPr>
                          <m:t>𝑡</m:t>
                        </m:r>
                      </m:sub>
                    </m:sSub>
                    <m:r>
                      <a:rPr lang="en-US" sz="2400" i="1">
                        <a:latin typeface="Cambria Math"/>
                      </a:rPr>
                      <m:t>)</m:t>
                    </m:r>
                  </m:oMath>
                </a14:m>
                <a:endParaRPr lang="en-US" sz="2400" dirty="0" smtClean="0"/>
              </a:p>
              <a:p>
                <a:pPr lvl="1" algn="l" rtl="0"/>
                <a14:m>
                  <m:oMath xmlns:m="http://schemas.openxmlformats.org/officeDocument/2006/math">
                    <m:sSub>
                      <m:sSubPr>
                        <m:ctrlPr>
                          <a:rPr lang="en-US" sz="2400" i="1" dirty="0">
                            <a:latin typeface="Cambria Math"/>
                          </a:rPr>
                        </m:ctrlPr>
                      </m:sSubPr>
                      <m:e>
                        <m:r>
                          <a:rPr lang="en-US" sz="2400" i="1" dirty="0">
                            <a:latin typeface="Cambria Math"/>
                          </a:rPr>
                          <m:t>𝜏</m:t>
                        </m:r>
                      </m:e>
                      <m:sub>
                        <m:r>
                          <a:rPr lang="en-US" sz="2400" i="1" dirty="0" err="1">
                            <a:latin typeface="Cambria Math"/>
                          </a:rPr>
                          <m:t>𝑟𝑒𝑓𝑟𝑒𝑠</m:t>
                        </m:r>
                        <m:r>
                          <a:rPr lang="en-US" sz="2400" i="1" dirty="0" err="1">
                            <a:latin typeface="Cambria Math"/>
                          </a:rPr>
                          <m:t>h</m:t>
                        </m:r>
                      </m:sub>
                    </m:sSub>
                  </m:oMath>
                </a14:m>
                <a:r>
                  <a:rPr lang="en-US" sz="2400" dirty="0"/>
                  <a:t> is not a </a:t>
                </a:r>
                <a:r>
                  <a:rPr lang="en-US" sz="2400" dirty="0" smtClean="0"/>
                  <a:t>stopping time </a:t>
                </a:r>
                <a:r>
                  <a:rPr lang="en-US" sz="2400" dirty="0"/>
                  <a:t>for </a:t>
                </a:r>
                <a14:m>
                  <m:oMath xmlns:m="http://schemas.openxmlformats.org/officeDocument/2006/math">
                    <m:sSub>
                      <m:sSubPr>
                        <m:ctrlPr>
                          <a:rPr lang="en-US" sz="2400" i="1">
                            <a:latin typeface="Cambria Math"/>
                          </a:rPr>
                        </m:ctrlPr>
                      </m:sSubPr>
                      <m:e>
                        <m:r>
                          <a:rPr lang="en-US" sz="2400" i="1">
                            <a:latin typeface="Cambria Math"/>
                          </a:rPr>
                          <m:t>(</m:t>
                        </m:r>
                        <m:r>
                          <a:rPr lang="en-US" sz="2400" i="1">
                            <a:latin typeface="Cambria Math"/>
                          </a:rPr>
                          <m:t>𝑋</m:t>
                        </m:r>
                      </m:e>
                      <m:sub>
                        <m:r>
                          <a:rPr lang="en-US" sz="2400" i="1">
                            <a:latin typeface="Cambria Math"/>
                          </a:rPr>
                          <m:t>𝑡</m:t>
                        </m:r>
                      </m:sub>
                    </m:sSub>
                    <m:r>
                      <a:rPr lang="en-US" sz="2400" i="1" smtClean="0">
                        <a:latin typeface="Cambria Math"/>
                      </a:rPr>
                      <m:t>)</m:t>
                    </m:r>
                  </m:oMath>
                </a14:m>
                <a:endParaRPr lang="he-IL" sz="24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3"/>
                <a:stretch>
                  <a:fillRect l="-1111" t="-1078"/>
                </a:stretch>
              </a:blipFill>
            </p:spPr>
            <p:txBody>
              <a:bodyPr/>
              <a:lstStyle/>
              <a:p>
                <a:r>
                  <a:rPr lang="he-IL">
                    <a:noFill/>
                  </a:rPr>
                  <a:t> </a:t>
                </a:r>
              </a:p>
            </p:txBody>
          </p:sp>
        </mc:Fallback>
      </mc:AlternateContent>
      <p:pic>
        <p:nvPicPr>
          <p:cNvPr id="4" name="תמונה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5112" y="1484784"/>
            <a:ext cx="1777368" cy="1656184"/>
          </a:xfrm>
          <a:prstGeom prst="rect">
            <a:avLst/>
          </a:prstGeom>
          <a:solidFill>
            <a:schemeClr val="accent1"/>
          </a:solidFill>
        </p:spPr>
      </p:pic>
      <p:graphicFrame>
        <p:nvGraphicFramePr>
          <p:cNvPr id="38" name="טבלה 37"/>
          <p:cNvGraphicFramePr>
            <a:graphicFrameLocks noGrp="1"/>
          </p:cNvGraphicFramePr>
          <p:nvPr>
            <p:extLst>
              <p:ext uri="{D42A27DB-BD31-4B8C-83A1-F6EECF244321}">
                <p14:modId xmlns:p14="http://schemas.microsoft.com/office/powerpoint/2010/main" val="2862320398"/>
              </p:ext>
            </p:extLst>
          </p:nvPr>
        </p:nvGraphicFramePr>
        <p:xfrm>
          <a:off x="8100392" y="3717032"/>
          <a:ext cx="682208" cy="2966720"/>
        </p:xfrm>
        <a:graphic>
          <a:graphicData uri="http://schemas.openxmlformats.org/drawingml/2006/table">
            <a:tbl>
              <a:tblPr rtl="1">
                <a:tableStyleId>{5C22544A-7EE6-4342-B048-85BDC9FD1C3A}</a:tableStyleId>
              </a:tblPr>
              <a:tblGrid>
                <a:gridCol w="23624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37688">
                  <a:extLst>
                    <a:ext uri="{9D8B030D-6E8A-4147-A177-3AD203B41FA5}">
                      <a16:colId xmlns="" xmlns:a16="http://schemas.microsoft.com/office/drawing/2014/main" val="20002"/>
                    </a:ext>
                  </a:extLst>
                </a:gridCol>
              </a:tblGrid>
              <a:tr h="370840">
                <a:tc>
                  <a:txBody>
                    <a:bodyPr/>
                    <a:lstStyle/>
                    <a:p>
                      <a:pPr marL="0" algn="r" defTabSz="914400" rtl="1" eaLnBrk="1" latinLnBrk="0" hangingPunct="1"/>
                      <a:r>
                        <a:rPr lang="en-US" sz="1800" b="1" kern="1200" dirty="0" smtClean="0">
                          <a:solidFill>
                            <a:schemeClr val="lt1"/>
                          </a:solidFill>
                          <a:latin typeface="+mn-lt"/>
                          <a:ea typeface="+mn-ea"/>
                          <a:cs typeface="+mn-cs"/>
                        </a:rPr>
                        <a:t>Z</a:t>
                      </a:r>
                      <a:endParaRPr lang="he-IL" sz="1800" b="1" kern="1200" dirty="0">
                        <a:solidFill>
                          <a:schemeClr val="lt1"/>
                        </a:solidFill>
                        <a:latin typeface="+mn-lt"/>
                        <a:ea typeface="+mn-ea"/>
                        <a:cs typeface="+mn-cs"/>
                      </a:endParaRPr>
                    </a:p>
                  </a:txBody>
                  <a:tcPr>
                    <a:solidFill>
                      <a:schemeClr val="tx2"/>
                    </a:solidFill>
                  </a:tcPr>
                </a:tc>
                <a:tc>
                  <a:txBody>
                    <a:bodyPr/>
                    <a:lstStyle/>
                    <a:p>
                      <a:pPr marL="0" algn="r" defTabSz="914400" rtl="1" eaLnBrk="1" latinLnBrk="0" hangingPunct="1"/>
                      <a:r>
                        <a:rPr lang="en-US" sz="1800" b="1" kern="1200" dirty="0" smtClean="0">
                          <a:solidFill>
                            <a:schemeClr val="lt1"/>
                          </a:solidFill>
                          <a:latin typeface="+mn-lt"/>
                          <a:ea typeface="+mn-ea"/>
                          <a:cs typeface="+mn-cs"/>
                        </a:rPr>
                        <a:t>Y</a:t>
                      </a:r>
                      <a:endParaRPr lang="he-IL" sz="1800" b="1" kern="1200" dirty="0">
                        <a:solidFill>
                          <a:schemeClr val="lt1"/>
                        </a:solidFill>
                        <a:latin typeface="+mn-lt"/>
                        <a:ea typeface="+mn-ea"/>
                        <a:cs typeface="+mn-cs"/>
                      </a:endParaRPr>
                    </a:p>
                  </a:txBody>
                  <a:tcPr>
                    <a:solidFill>
                      <a:schemeClr val="tx2"/>
                    </a:solidFill>
                  </a:tcPr>
                </a:tc>
                <a:tc>
                  <a:txBody>
                    <a:bodyPr/>
                    <a:lstStyle/>
                    <a:p>
                      <a:pPr marL="0" algn="r" defTabSz="914400" rtl="1" eaLnBrk="1" latinLnBrk="0" hangingPunct="1"/>
                      <a:r>
                        <a:rPr lang="en-US" sz="1800" b="1" kern="1200" dirty="0" smtClean="0">
                          <a:solidFill>
                            <a:schemeClr val="lt1"/>
                          </a:solidFill>
                          <a:latin typeface="+mn-lt"/>
                          <a:ea typeface="+mn-ea"/>
                          <a:cs typeface="+mn-cs"/>
                        </a:rPr>
                        <a:t>X</a:t>
                      </a:r>
                      <a:endParaRPr lang="he-IL" sz="1800" b="1" kern="1200" dirty="0">
                        <a:solidFill>
                          <a:schemeClr val="lt1"/>
                        </a:solidFill>
                        <a:latin typeface="+mn-lt"/>
                        <a:ea typeface="+mn-ea"/>
                        <a:cs typeface="+mn-cs"/>
                      </a:endParaRPr>
                    </a:p>
                  </a:txBody>
                  <a:tcPr>
                    <a:solidFill>
                      <a:schemeClr val="tx2"/>
                    </a:solidFill>
                  </a:tcPr>
                </a:tc>
                <a:extLst>
                  <a:ext uri="{0D108BD9-81ED-4DB2-BD59-A6C34878D82A}">
                    <a16:rowId xmlns="" xmlns:a16="http://schemas.microsoft.com/office/drawing/2014/main" val="10000"/>
                  </a:ext>
                </a:extLst>
              </a:tr>
              <a:tr h="370840">
                <a:tc>
                  <a:txBody>
                    <a:bodyPr/>
                    <a:lstStyle/>
                    <a:p>
                      <a:pPr rtl="1"/>
                      <a:r>
                        <a:rPr lang="en-US" dirty="0" smtClean="0"/>
                        <a:t>0</a:t>
                      </a:r>
                      <a:endParaRPr lang="he-IL" dirty="0"/>
                    </a:p>
                  </a:txBody>
                  <a:tcPr/>
                </a:tc>
                <a:tc>
                  <a:txBody>
                    <a:bodyPr/>
                    <a:lstStyle/>
                    <a:p>
                      <a:pPr rtl="1"/>
                      <a:r>
                        <a:rPr lang="en-US" dirty="0" smtClean="0"/>
                        <a:t>0</a:t>
                      </a:r>
                      <a:endParaRPr lang="he-IL" dirty="0"/>
                    </a:p>
                  </a:txBody>
                  <a:tcPr/>
                </a:tc>
                <a:tc>
                  <a:txBody>
                    <a:bodyPr/>
                    <a:lstStyle/>
                    <a:p>
                      <a:pPr rtl="1"/>
                      <a:r>
                        <a:rPr lang="en-US" dirty="0" smtClean="0"/>
                        <a:t>0</a:t>
                      </a:r>
                      <a:endParaRPr lang="he-IL" dirty="0"/>
                    </a:p>
                  </a:txBody>
                  <a:tcPr/>
                </a:tc>
                <a:extLst>
                  <a:ext uri="{0D108BD9-81ED-4DB2-BD59-A6C34878D82A}">
                    <a16:rowId xmlns="" xmlns:a16="http://schemas.microsoft.com/office/drawing/2014/main" val="10001"/>
                  </a:ext>
                </a:extLst>
              </a:tr>
              <a:tr h="370840">
                <a:tc>
                  <a:txBody>
                    <a:bodyPr/>
                    <a:lstStyle/>
                    <a:p>
                      <a:pPr rtl="1"/>
                      <a:r>
                        <a:rPr lang="en-US" dirty="0" smtClean="0"/>
                        <a:t>0</a:t>
                      </a:r>
                      <a:endParaRPr lang="he-IL" dirty="0"/>
                    </a:p>
                  </a:txBody>
                  <a:tcPr/>
                </a:tc>
                <a:tc>
                  <a:txBody>
                    <a:bodyPr/>
                    <a:lstStyle/>
                    <a:p>
                      <a:pPr rtl="1"/>
                      <a:r>
                        <a:rPr lang="en-US" dirty="0" smtClean="0"/>
                        <a:t>1</a:t>
                      </a:r>
                      <a:endParaRPr lang="he-IL" dirty="0"/>
                    </a:p>
                  </a:txBody>
                  <a:tcPr/>
                </a:tc>
                <a:tc>
                  <a:txBody>
                    <a:bodyPr/>
                    <a:lstStyle/>
                    <a:p>
                      <a:pPr rtl="1"/>
                      <a:r>
                        <a:rPr lang="en-US" dirty="0" smtClean="0"/>
                        <a:t>0</a:t>
                      </a:r>
                      <a:endParaRPr lang="he-IL" dirty="0"/>
                    </a:p>
                  </a:txBody>
                  <a:tcPr/>
                </a:tc>
                <a:extLst>
                  <a:ext uri="{0D108BD9-81ED-4DB2-BD59-A6C34878D82A}">
                    <a16:rowId xmlns="" xmlns:a16="http://schemas.microsoft.com/office/drawing/2014/main" val="10002"/>
                  </a:ext>
                </a:extLst>
              </a:tr>
              <a:tr h="370840">
                <a:tc>
                  <a:txBody>
                    <a:bodyPr/>
                    <a:lstStyle/>
                    <a:p>
                      <a:pPr rtl="1"/>
                      <a:r>
                        <a:rPr lang="en-US" dirty="0" smtClean="0"/>
                        <a:t>0</a:t>
                      </a:r>
                      <a:endParaRPr lang="he-IL" dirty="0"/>
                    </a:p>
                  </a:txBody>
                  <a:tcPr/>
                </a:tc>
                <a:tc>
                  <a:txBody>
                    <a:bodyPr/>
                    <a:lstStyle/>
                    <a:p>
                      <a:pPr rtl="1"/>
                      <a:r>
                        <a:rPr lang="en-US" dirty="0" smtClean="0"/>
                        <a:t>1</a:t>
                      </a:r>
                      <a:endParaRPr lang="he-IL" dirty="0"/>
                    </a:p>
                  </a:txBody>
                  <a:tcPr/>
                </a:tc>
                <a:tc>
                  <a:txBody>
                    <a:bodyPr/>
                    <a:lstStyle/>
                    <a:p>
                      <a:pPr rtl="1"/>
                      <a:r>
                        <a:rPr lang="en-US" dirty="0" smtClean="0"/>
                        <a:t>0</a:t>
                      </a:r>
                      <a:endParaRPr lang="he-IL" dirty="0"/>
                    </a:p>
                  </a:txBody>
                  <a:tcPr/>
                </a:tc>
                <a:extLst>
                  <a:ext uri="{0D108BD9-81ED-4DB2-BD59-A6C34878D82A}">
                    <a16:rowId xmlns="" xmlns:a16="http://schemas.microsoft.com/office/drawing/2014/main" val="10003"/>
                  </a:ext>
                </a:extLst>
              </a:tr>
              <a:tr h="370840">
                <a:tc>
                  <a:txBody>
                    <a:bodyPr/>
                    <a:lstStyle/>
                    <a:p>
                      <a:pPr rtl="1"/>
                      <a:r>
                        <a:rPr lang="en-US" dirty="0" smtClean="0"/>
                        <a:t>1</a:t>
                      </a:r>
                      <a:endParaRPr lang="he-IL" dirty="0"/>
                    </a:p>
                  </a:txBody>
                  <a:tcPr/>
                </a:tc>
                <a:tc>
                  <a:txBody>
                    <a:bodyPr/>
                    <a:lstStyle/>
                    <a:p>
                      <a:pPr rtl="1"/>
                      <a:r>
                        <a:rPr lang="en-US" dirty="0" smtClean="0"/>
                        <a:t>1</a:t>
                      </a:r>
                      <a:endParaRPr lang="he-IL" dirty="0"/>
                    </a:p>
                  </a:txBody>
                  <a:tcPr/>
                </a:tc>
                <a:tc>
                  <a:txBody>
                    <a:bodyPr/>
                    <a:lstStyle/>
                    <a:p>
                      <a:pPr rtl="1"/>
                      <a:r>
                        <a:rPr lang="en-US" dirty="0" smtClean="0"/>
                        <a:t>0</a:t>
                      </a:r>
                      <a:endParaRPr lang="he-IL" dirty="0"/>
                    </a:p>
                  </a:txBody>
                  <a:tcPr/>
                </a:tc>
                <a:extLst>
                  <a:ext uri="{0D108BD9-81ED-4DB2-BD59-A6C34878D82A}">
                    <a16:rowId xmlns="" xmlns:a16="http://schemas.microsoft.com/office/drawing/2014/main" val="10004"/>
                  </a:ext>
                </a:extLst>
              </a:tr>
              <a:tr h="370840">
                <a:tc>
                  <a:txBody>
                    <a:bodyPr/>
                    <a:lstStyle/>
                    <a:p>
                      <a:pPr rtl="1"/>
                      <a:r>
                        <a:rPr lang="en-US" dirty="0" smtClean="0"/>
                        <a:t>1</a:t>
                      </a:r>
                      <a:endParaRPr lang="he-IL" dirty="0"/>
                    </a:p>
                  </a:txBody>
                  <a:tcPr/>
                </a:tc>
                <a:tc>
                  <a:txBody>
                    <a:bodyPr/>
                    <a:lstStyle/>
                    <a:p>
                      <a:pPr rtl="1"/>
                      <a:r>
                        <a:rPr lang="en-US" dirty="0" smtClean="0"/>
                        <a:t>1</a:t>
                      </a:r>
                      <a:endParaRPr lang="he-IL" dirty="0"/>
                    </a:p>
                  </a:txBody>
                  <a:tcPr/>
                </a:tc>
                <a:tc>
                  <a:txBody>
                    <a:bodyPr/>
                    <a:lstStyle/>
                    <a:p>
                      <a:pPr rtl="1"/>
                      <a:r>
                        <a:rPr lang="en-US" dirty="0" smtClean="0"/>
                        <a:t>0</a:t>
                      </a:r>
                      <a:endParaRPr lang="he-IL" dirty="0"/>
                    </a:p>
                  </a:txBody>
                  <a:tcPr/>
                </a:tc>
                <a:extLst>
                  <a:ext uri="{0D108BD9-81ED-4DB2-BD59-A6C34878D82A}">
                    <a16:rowId xmlns="" xmlns:a16="http://schemas.microsoft.com/office/drawing/2014/main" val="10005"/>
                  </a:ext>
                </a:extLst>
              </a:tr>
              <a:tr h="370840">
                <a:tc>
                  <a:txBody>
                    <a:bodyPr/>
                    <a:lstStyle/>
                    <a:p>
                      <a:pPr rtl="1"/>
                      <a:r>
                        <a:rPr lang="en-US" dirty="0" smtClean="0"/>
                        <a:t>1</a:t>
                      </a:r>
                      <a:endParaRPr lang="he-IL" dirty="0"/>
                    </a:p>
                  </a:txBody>
                  <a:tcPr/>
                </a:tc>
                <a:tc>
                  <a:txBody>
                    <a:bodyPr/>
                    <a:lstStyle/>
                    <a:p>
                      <a:pPr rtl="1"/>
                      <a:r>
                        <a:rPr lang="en-US" dirty="0" smtClean="0"/>
                        <a:t>0</a:t>
                      </a:r>
                      <a:endParaRPr lang="he-IL" dirty="0"/>
                    </a:p>
                  </a:txBody>
                  <a:tcPr/>
                </a:tc>
                <a:tc>
                  <a:txBody>
                    <a:bodyPr/>
                    <a:lstStyle/>
                    <a:p>
                      <a:pPr rtl="1"/>
                      <a:r>
                        <a:rPr lang="en-US" dirty="0" smtClean="0"/>
                        <a:t>0</a:t>
                      </a:r>
                      <a:endParaRPr lang="he-IL" dirty="0"/>
                    </a:p>
                  </a:txBody>
                  <a:tcPr/>
                </a:tc>
                <a:extLst>
                  <a:ext uri="{0D108BD9-81ED-4DB2-BD59-A6C34878D82A}">
                    <a16:rowId xmlns="" xmlns:a16="http://schemas.microsoft.com/office/drawing/2014/main" val="10006"/>
                  </a:ext>
                </a:extLst>
              </a:tr>
              <a:tr h="370840">
                <a:tc>
                  <a:txBody>
                    <a:bodyPr/>
                    <a:lstStyle/>
                    <a:p>
                      <a:pPr rtl="1"/>
                      <a:r>
                        <a:rPr lang="en-US" dirty="0" smtClean="0"/>
                        <a:t>1</a:t>
                      </a:r>
                      <a:endParaRPr lang="he-IL" dirty="0"/>
                    </a:p>
                  </a:txBody>
                  <a:tcPr/>
                </a:tc>
                <a:tc>
                  <a:txBody>
                    <a:bodyPr/>
                    <a:lstStyle/>
                    <a:p>
                      <a:pPr rtl="1"/>
                      <a:r>
                        <a:rPr lang="en-US" dirty="0" smtClean="0"/>
                        <a:t>0</a:t>
                      </a:r>
                      <a:endParaRPr lang="he-IL" dirty="0"/>
                    </a:p>
                  </a:txBody>
                  <a:tcPr/>
                </a:tc>
                <a:tc>
                  <a:txBody>
                    <a:bodyPr/>
                    <a:lstStyle/>
                    <a:p>
                      <a:pPr rtl="1"/>
                      <a:r>
                        <a:rPr lang="en-US" dirty="0" smtClean="0"/>
                        <a:t>0</a:t>
                      </a:r>
                      <a:endParaRPr lang="he-IL" dirty="0"/>
                    </a:p>
                  </a:txBody>
                  <a:tcPr/>
                </a:tc>
                <a:extLst>
                  <a:ext uri="{0D108BD9-81ED-4DB2-BD59-A6C34878D82A}">
                    <a16:rowId xmlns="" xmlns:a16="http://schemas.microsoft.com/office/drawing/2014/main" val="10007"/>
                  </a:ext>
                </a:extLst>
              </a:tr>
            </a:tbl>
          </a:graphicData>
        </a:graphic>
      </p:graphicFrame>
      <p:graphicFrame>
        <p:nvGraphicFramePr>
          <p:cNvPr id="39" name="טבלה 38"/>
          <p:cNvGraphicFramePr>
            <a:graphicFrameLocks noGrp="1"/>
          </p:cNvGraphicFramePr>
          <p:nvPr>
            <p:extLst>
              <p:ext uri="{D42A27DB-BD31-4B8C-83A1-F6EECF244321}">
                <p14:modId xmlns:p14="http://schemas.microsoft.com/office/powerpoint/2010/main" val="1215429160"/>
              </p:ext>
            </p:extLst>
          </p:nvPr>
        </p:nvGraphicFramePr>
        <p:xfrm>
          <a:off x="7569696" y="3933056"/>
          <a:ext cx="458688" cy="2595880"/>
        </p:xfrm>
        <a:graphic>
          <a:graphicData uri="http://schemas.openxmlformats.org/drawingml/2006/table">
            <a:tbl>
              <a:tblPr rtl="1" firstRow="1" bandRow="1">
                <a:tableStyleId>{5C22544A-7EE6-4342-B048-85BDC9FD1C3A}</a:tableStyleId>
              </a:tblPr>
              <a:tblGrid>
                <a:gridCol w="232456">
                  <a:extLst>
                    <a:ext uri="{9D8B030D-6E8A-4147-A177-3AD203B41FA5}">
                      <a16:colId xmlns="" xmlns:a16="http://schemas.microsoft.com/office/drawing/2014/main" val="20000"/>
                    </a:ext>
                  </a:extLst>
                </a:gridCol>
                <a:gridCol w="226232">
                  <a:extLst>
                    <a:ext uri="{9D8B030D-6E8A-4147-A177-3AD203B41FA5}">
                      <a16:colId xmlns="" xmlns:a16="http://schemas.microsoft.com/office/drawing/2014/main" val="20001"/>
                    </a:ext>
                  </a:extLst>
                </a:gridCol>
              </a:tblGrid>
              <a:tr h="370840">
                <a:tc>
                  <a:txBody>
                    <a:bodyPr/>
                    <a:lstStyle/>
                    <a:p>
                      <a:pPr rtl="1"/>
                      <a:r>
                        <a:rPr lang="en-US" dirty="0" smtClean="0"/>
                        <a:t>B</a:t>
                      </a:r>
                      <a:endParaRPr lang="he-IL" dirty="0"/>
                    </a:p>
                  </a:txBody>
                  <a:tcPr/>
                </a:tc>
                <a:tc>
                  <a:txBody>
                    <a:bodyPr/>
                    <a:lstStyle/>
                    <a:p>
                      <a:pPr rtl="1"/>
                      <a:r>
                        <a:rPr lang="en-US" dirty="0" smtClean="0"/>
                        <a:t>J</a:t>
                      </a:r>
                      <a:endParaRPr lang="he-IL" dirty="0"/>
                    </a:p>
                  </a:txBody>
                  <a:tcPr/>
                </a:tc>
                <a:extLst>
                  <a:ext uri="{0D108BD9-81ED-4DB2-BD59-A6C34878D82A}">
                    <a16:rowId xmlns="" xmlns:a16="http://schemas.microsoft.com/office/drawing/2014/main" val="10000"/>
                  </a:ext>
                </a:extLst>
              </a:tr>
              <a:tr h="370840">
                <a:tc>
                  <a:txBody>
                    <a:bodyPr/>
                    <a:lstStyle/>
                    <a:p>
                      <a:pPr rtl="1"/>
                      <a:r>
                        <a:rPr lang="en-US" dirty="0" smtClean="0"/>
                        <a:t>1</a:t>
                      </a:r>
                      <a:endParaRPr lang="he-IL" dirty="0"/>
                    </a:p>
                  </a:txBody>
                  <a:tcPr/>
                </a:tc>
                <a:tc>
                  <a:txBody>
                    <a:bodyPr/>
                    <a:lstStyle/>
                    <a:p>
                      <a:pPr rtl="1"/>
                      <a:r>
                        <a:rPr lang="en-US" dirty="0" smtClean="0"/>
                        <a:t>2</a:t>
                      </a:r>
                      <a:endParaRPr lang="he-IL" dirty="0"/>
                    </a:p>
                  </a:txBody>
                  <a:tcPr/>
                </a:tc>
                <a:extLst>
                  <a:ext uri="{0D108BD9-81ED-4DB2-BD59-A6C34878D82A}">
                    <a16:rowId xmlns="" xmlns:a16="http://schemas.microsoft.com/office/drawing/2014/main" val="10001"/>
                  </a:ext>
                </a:extLst>
              </a:tr>
              <a:tr h="370840">
                <a:tc>
                  <a:txBody>
                    <a:bodyPr/>
                    <a:lstStyle/>
                    <a:p>
                      <a:pPr rtl="1"/>
                      <a:r>
                        <a:rPr lang="en-US" dirty="0" smtClean="0"/>
                        <a:t>0</a:t>
                      </a:r>
                      <a:endParaRPr lang="he-IL" dirty="0"/>
                    </a:p>
                  </a:txBody>
                  <a:tcPr/>
                </a:tc>
                <a:tc>
                  <a:txBody>
                    <a:bodyPr/>
                    <a:lstStyle/>
                    <a:p>
                      <a:pPr rtl="1"/>
                      <a:r>
                        <a:rPr lang="en-US" dirty="0" smtClean="0"/>
                        <a:t>3</a:t>
                      </a:r>
                      <a:endParaRPr lang="he-IL" dirty="0"/>
                    </a:p>
                  </a:txBody>
                  <a:tcPr/>
                </a:tc>
                <a:extLst>
                  <a:ext uri="{0D108BD9-81ED-4DB2-BD59-A6C34878D82A}">
                    <a16:rowId xmlns="" xmlns:a16="http://schemas.microsoft.com/office/drawing/2014/main" val="10002"/>
                  </a:ext>
                </a:extLst>
              </a:tr>
              <a:tr h="370840">
                <a:tc>
                  <a:txBody>
                    <a:bodyPr/>
                    <a:lstStyle/>
                    <a:p>
                      <a:pPr rtl="1"/>
                      <a:r>
                        <a:rPr lang="en-US" dirty="0" smtClean="0"/>
                        <a:t>1</a:t>
                      </a:r>
                      <a:endParaRPr lang="he-IL" dirty="0"/>
                    </a:p>
                  </a:txBody>
                  <a:tcPr/>
                </a:tc>
                <a:tc>
                  <a:txBody>
                    <a:bodyPr/>
                    <a:lstStyle/>
                    <a:p>
                      <a:pPr rtl="1"/>
                      <a:r>
                        <a:rPr lang="en-US" dirty="0" smtClean="0"/>
                        <a:t>2</a:t>
                      </a:r>
                      <a:endParaRPr lang="he-IL" dirty="0"/>
                    </a:p>
                  </a:txBody>
                  <a:tcPr/>
                </a:tc>
                <a:extLst>
                  <a:ext uri="{0D108BD9-81ED-4DB2-BD59-A6C34878D82A}">
                    <a16:rowId xmlns="" xmlns:a16="http://schemas.microsoft.com/office/drawing/2014/main" val="10003"/>
                  </a:ext>
                </a:extLst>
              </a:tr>
              <a:tr h="370840">
                <a:tc>
                  <a:txBody>
                    <a:bodyPr/>
                    <a:lstStyle/>
                    <a:p>
                      <a:pPr rtl="1"/>
                      <a:r>
                        <a:rPr lang="en-US" dirty="0" smtClean="0"/>
                        <a:t>1</a:t>
                      </a:r>
                      <a:endParaRPr lang="he-IL" dirty="0"/>
                    </a:p>
                  </a:txBody>
                  <a:tcPr/>
                </a:tc>
                <a:tc>
                  <a:txBody>
                    <a:bodyPr/>
                    <a:lstStyle/>
                    <a:p>
                      <a:pPr rtl="1"/>
                      <a:r>
                        <a:rPr lang="en-US" dirty="0" smtClean="0"/>
                        <a:t>3</a:t>
                      </a:r>
                      <a:endParaRPr lang="he-IL" dirty="0"/>
                    </a:p>
                  </a:txBody>
                  <a:tcPr/>
                </a:tc>
                <a:extLst>
                  <a:ext uri="{0D108BD9-81ED-4DB2-BD59-A6C34878D82A}">
                    <a16:rowId xmlns="" xmlns:a16="http://schemas.microsoft.com/office/drawing/2014/main" val="10004"/>
                  </a:ext>
                </a:extLst>
              </a:tr>
              <a:tr h="370840">
                <a:tc>
                  <a:txBody>
                    <a:bodyPr/>
                    <a:lstStyle/>
                    <a:p>
                      <a:pPr rtl="1"/>
                      <a:r>
                        <a:rPr lang="en-US" dirty="0" smtClean="0"/>
                        <a:t>0</a:t>
                      </a:r>
                      <a:endParaRPr lang="he-IL" dirty="0"/>
                    </a:p>
                  </a:txBody>
                  <a:tcPr/>
                </a:tc>
                <a:tc>
                  <a:txBody>
                    <a:bodyPr/>
                    <a:lstStyle/>
                    <a:p>
                      <a:pPr rtl="1"/>
                      <a:r>
                        <a:rPr lang="en-US" dirty="0" smtClean="0"/>
                        <a:t>2</a:t>
                      </a:r>
                      <a:endParaRPr lang="he-IL" dirty="0"/>
                    </a:p>
                  </a:txBody>
                  <a:tcPr/>
                </a:tc>
                <a:extLst>
                  <a:ext uri="{0D108BD9-81ED-4DB2-BD59-A6C34878D82A}">
                    <a16:rowId xmlns="" xmlns:a16="http://schemas.microsoft.com/office/drawing/2014/main" val="10005"/>
                  </a:ext>
                </a:extLst>
              </a:tr>
              <a:tr h="370840">
                <a:tc>
                  <a:txBody>
                    <a:bodyPr/>
                    <a:lstStyle/>
                    <a:p>
                      <a:pPr rtl="1"/>
                      <a:r>
                        <a:rPr lang="en-US" dirty="0" smtClean="0"/>
                        <a:t>0</a:t>
                      </a:r>
                      <a:endParaRPr lang="he-IL" dirty="0"/>
                    </a:p>
                  </a:txBody>
                  <a:tcPr/>
                </a:tc>
                <a:tc>
                  <a:txBody>
                    <a:bodyPr/>
                    <a:lstStyle/>
                    <a:p>
                      <a:pPr rtl="1"/>
                      <a:r>
                        <a:rPr lang="en-US" dirty="0" smtClean="0"/>
                        <a:t>1</a:t>
                      </a:r>
                      <a:endParaRPr lang="he-IL" dirty="0"/>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248796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Randomized Stopping </a:t>
            </a:r>
            <a:r>
              <a:rPr lang="en-US" dirty="0" smtClean="0"/>
              <a:t>Times</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Autofit/>
              </a:bodyPr>
              <a:lstStyle/>
              <a:p>
                <a:pPr marL="0" indent="0" algn="l" rtl="0">
                  <a:buNone/>
                </a:pPr>
                <a:r>
                  <a:rPr lang="en-US" sz="2800" u="sng" dirty="0" smtClean="0"/>
                  <a:t>Definition:</a:t>
                </a:r>
              </a:p>
              <a:p>
                <a:pPr marL="0" indent="0" algn="l" rtl="0">
                  <a:buNone/>
                </a:pPr>
                <a14:m>
                  <m:oMath xmlns:m="http://schemas.openxmlformats.org/officeDocument/2006/math">
                    <m:r>
                      <a:rPr lang="en-US" sz="2800" i="1" dirty="0">
                        <a:latin typeface="Cambria Math"/>
                      </a:rPr>
                      <m:t>𝜏</m:t>
                    </m:r>
                  </m:oMath>
                </a14:m>
                <a:r>
                  <a:rPr lang="en-US" sz="2800" dirty="0"/>
                  <a:t> </a:t>
                </a:r>
                <a:r>
                  <a:rPr lang="en-US" sz="2800" dirty="0" smtClean="0"/>
                  <a:t>is a RST for </a:t>
                </a:r>
                <a14:m>
                  <m:oMath xmlns:m="http://schemas.openxmlformats.org/officeDocument/2006/math">
                    <m:r>
                      <a:rPr lang="en-US" sz="2800" i="1">
                        <a:latin typeface="Cambria Math"/>
                      </a:rPr>
                      <m:t>(</m:t>
                    </m:r>
                    <m:sSub>
                      <m:sSubPr>
                        <m:ctrlPr>
                          <a:rPr lang="en-US" sz="2800" i="1">
                            <a:latin typeface="Cambria Math"/>
                          </a:rPr>
                        </m:ctrlPr>
                      </m:sSubPr>
                      <m:e>
                        <m:r>
                          <a:rPr lang="en-US" sz="2800" i="1">
                            <a:latin typeface="Cambria Math"/>
                          </a:rPr>
                          <m:t>𝑋</m:t>
                        </m:r>
                      </m:e>
                      <m:sub>
                        <m:r>
                          <a:rPr lang="en-US" sz="2800" i="1">
                            <a:latin typeface="Cambria Math"/>
                          </a:rPr>
                          <m:t>𝑡</m:t>
                        </m:r>
                      </m:sub>
                    </m:sSub>
                    <m:r>
                      <a:rPr lang="en-US" sz="2800" i="1">
                        <a:latin typeface="Cambria Math"/>
                      </a:rPr>
                      <m:t>)</m:t>
                    </m:r>
                  </m:oMath>
                </a14:m>
                <a:r>
                  <a:rPr lang="en-US" sz="2800" dirty="0"/>
                  <a:t> if </a:t>
                </a:r>
                <a14:m>
                  <m:oMath xmlns:m="http://schemas.openxmlformats.org/officeDocument/2006/math">
                    <m:r>
                      <a:rPr lang="en-US" sz="2800" i="1" dirty="0">
                        <a:latin typeface="Cambria Math"/>
                      </a:rPr>
                      <m:t>𝜏</m:t>
                    </m:r>
                  </m:oMath>
                </a14:m>
                <a:r>
                  <a:rPr lang="en-US" sz="2800" dirty="0"/>
                  <a:t> is a stopping time for </a:t>
                </a:r>
                <a14:m>
                  <m:oMath xmlns:m="http://schemas.openxmlformats.org/officeDocument/2006/math">
                    <m:r>
                      <a:rPr lang="en-US" sz="2800" i="1">
                        <a:latin typeface="Cambria Math"/>
                      </a:rPr>
                      <m:t>(</m:t>
                    </m:r>
                    <m:sSub>
                      <m:sSubPr>
                        <m:ctrlPr>
                          <a:rPr lang="en-US" sz="2800" i="1">
                            <a:latin typeface="Cambria Math"/>
                          </a:rPr>
                        </m:ctrlPr>
                      </m:sSubPr>
                      <m:e>
                        <m:r>
                          <a:rPr lang="en-US" sz="2800" i="1">
                            <a:latin typeface="Cambria Math"/>
                          </a:rPr>
                          <m:t>𝑍</m:t>
                        </m:r>
                      </m:e>
                      <m:sub>
                        <m:r>
                          <a:rPr lang="en-US" sz="2800" i="1">
                            <a:latin typeface="Cambria Math"/>
                          </a:rPr>
                          <m:t>𝑡</m:t>
                        </m:r>
                      </m:sub>
                    </m:sSub>
                    <m:r>
                      <a:rPr lang="en-US" sz="2800" i="1">
                        <a:latin typeface="Cambria Math"/>
                      </a:rPr>
                      <m:t>)</m:t>
                    </m:r>
                  </m:oMath>
                </a14:m>
                <a:endParaRPr lang="en-US" sz="2800" dirty="0" smtClean="0"/>
              </a:p>
              <a:p>
                <a:pPr marL="0" indent="0" algn="l" rtl="0">
                  <a:buNone/>
                </a:pPr>
                <a:endParaRPr lang="en-US" sz="2800" dirty="0" smtClean="0"/>
              </a:p>
              <a:p>
                <a:pPr marL="0" indent="0" algn="l" rtl="0">
                  <a:buNone/>
                </a:pPr>
                <a:r>
                  <a:rPr lang="en-US" sz="2800" dirty="0" smtClean="0"/>
                  <a:t>E.g. </a:t>
                </a:r>
                <a14:m>
                  <m:oMath xmlns:m="http://schemas.openxmlformats.org/officeDocument/2006/math">
                    <m:sSub>
                      <m:sSubPr>
                        <m:ctrlPr>
                          <a:rPr lang="en-US" sz="2800" i="1" dirty="0">
                            <a:latin typeface="Cambria Math"/>
                          </a:rPr>
                        </m:ctrlPr>
                      </m:sSubPr>
                      <m:e>
                        <m:r>
                          <a:rPr lang="en-US" sz="2800" i="1" dirty="0">
                            <a:latin typeface="Cambria Math"/>
                          </a:rPr>
                          <m:t>𝜏</m:t>
                        </m:r>
                      </m:e>
                      <m:sub>
                        <m:r>
                          <a:rPr lang="en-US" sz="2800" i="1" dirty="0" err="1">
                            <a:latin typeface="Cambria Math"/>
                          </a:rPr>
                          <m:t>𝑟𝑒𝑓𝑟𝑒𝑠</m:t>
                        </m:r>
                        <m:r>
                          <a:rPr lang="en-US" sz="2800" i="1" dirty="0" err="1">
                            <a:latin typeface="Cambria Math"/>
                          </a:rPr>
                          <m:t>h</m:t>
                        </m:r>
                      </m:sub>
                    </m:sSub>
                  </m:oMath>
                </a14:m>
                <a:r>
                  <a:rPr lang="en-US" sz="2800" dirty="0"/>
                  <a:t> is </a:t>
                </a:r>
                <a:r>
                  <a:rPr lang="en-US" sz="2800" dirty="0" smtClean="0"/>
                  <a:t>RST for </a:t>
                </a:r>
                <a:r>
                  <a:rPr lang="en-US" sz="2800" dirty="0"/>
                  <a:t>the random walk points </a:t>
                </a:r>
                <a14:m>
                  <m:oMath xmlns:m="http://schemas.openxmlformats.org/officeDocument/2006/math">
                    <m:r>
                      <a:rPr lang="en-US" sz="2800" i="1">
                        <a:latin typeface="Cambria Math"/>
                      </a:rPr>
                      <m:t>(</m:t>
                    </m:r>
                    <m:sSub>
                      <m:sSubPr>
                        <m:ctrlPr>
                          <a:rPr lang="en-US" sz="2800" i="1">
                            <a:latin typeface="Cambria Math"/>
                          </a:rPr>
                        </m:ctrlPr>
                      </m:sSubPr>
                      <m:e>
                        <m:r>
                          <a:rPr lang="en-US" sz="2800" i="1">
                            <a:latin typeface="Cambria Math"/>
                          </a:rPr>
                          <m:t>𝑋</m:t>
                        </m:r>
                      </m:e>
                      <m:sub>
                        <m:r>
                          <a:rPr lang="en-US" sz="2800" i="1">
                            <a:latin typeface="Cambria Math"/>
                          </a:rPr>
                          <m:t>𝑡</m:t>
                        </m:r>
                      </m:sub>
                    </m:sSub>
                    <m:r>
                      <a:rPr lang="en-US" sz="2800" i="1">
                        <a:latin typeface="Cambria Math"/>
                      </a:rPr>
                      <m:t>)</m:t>
                    </m:r>
                  </m:oMath>
                </a14:m>
                <a:r>
                  <a:rPr lang="en-US" sz="2800" dirty="0"/>
                  <a:t> </a:t>
                </a:r>
              </a:p>
              <a:p>
                <a:pPr algn="l" rtl="0"/>
                <a:endParaRPr lang="en-US" sz="2800" dirty="0" smtClean="0"/>
              </a:p>
              <a:p>
                <a:pPr marL="0" indent="0" algn="l" rtl="0">
                  <a:buNone/>
                </a:pPr>
                <a:r>
                  <a:rPr lang="en-US" sz="2800" u="sng" dirty="0" smtClean="0"/>
                  <a:t>Claim:</a:t>
                </a:r>
                <a:r>
                  <a:rPr lang="en-US" sz="2800" dirty="0" smtClean="0"/>
                  <a:t> </a:t>
                </a:r>
                <a14:m>
                  <m:oMath xmlns:m="http://schemas.openxmlformats.org/officeDocument/2006/math">
                    <m:r>
                      <a:rPr lang="en-US" sz="2800" i="1" dirty="0">
                        <a:latin typeface="Cambria Math"/>
                      </a:rPr>
                      <m:t>𝜏</m:t>
                    </m:r>
                  </m:oMath>
                </a14:m>
                <a:r>
                  <a:rPr lang="en-US" sz="2800" dirty="0"/>
                  <a:t> is </a:t>
                </a:r>
                <a:r>
                  <a:rPr lang="en-US" sz="2800" dirty="0" smtClean="0"/>
                  <a:t>stopping time for </a:t>
                </a:r>
                <a14:m>
                  <m:oMath xmlns:m="http://schemas.openxmlformats.org/officeDocument/2006/math">
                    <m:d>
                      <m:dPr>
                        <m:ctrlPr>
                          <a:rPr lang="en-US" sz="2800" i="1">
                            <a:latin typeface="Cambria Math"/>
                          </a:rPr>
                        </m:ctrlPr>
                      </m:dPr>
                      <m:e>
                        <m:sSub>
                          <m:sSubPr>
                            <m:ctrlPr>
                              <a:rPr lang="en-US" sz="2800" i="1">
                                <a:latin typeface="Cambria Math"/>
                              </a:rPr>
                            </m:ctrlPr>
                          </m:sSubPr>
                          <m:e>
                            <m:r>
                              <a:rPr lang="en-US" sz="2800" i="1">
                                <a:latin typeface="Cambria Math"/>
                              </a:rPr>
                              <m:t>𝑋</m:t>
                            </m:r>
                          </m:e>
                          <m:sub>
                            <m:r>
                              <a:rPr lang="en-US" sz="2800" i="1">
                                <a:latin typeface="Cambria Math"/>
                              </a:rPr>
                              <m:t>𝑡</m:t>
                            </m:r>
                          </m:sub>
                        </m:sSub>
                      </m:e>
                    </m:d>
                    <m:r>
                      <a:rPr lang="en-US" sz="2800" b="0" i="1" smtClean="0">
                        <a:latin typeface="Cambria Math" panose="02040503050406030204" pitchFamily="18" charset="0"/>
                      </a:rPr>
                      <m:t>⇒</m:t>
                    </m:r>
                    <m:r>
                      <a:rPr lang="en-US" sz="2800" i="1" dirty="0">
                        <a:latin typeface="Cambria Math"/>
                      </a:rPr>
                      <m:t>𝜏</m:t>
                    </m:r>
                    <m:r>
                      <m:rPr>
                        <m:nor/>
                      </m:rPr>
                      <a:rPr lang="en-US" sz="2800" dirty="0"/>
                      <m:t> </m:t>
                    </m:r>
                    <m:r>
                      <m:rPr>
                        <m:nor/>
                      </m:rPr>
                      <a:rPr lang="en-US" sz="2800" dirty="0"/>
                      <m:t>is</m:t>
                    </m:r>
                    <m:r>
                      <m:rPr>
                        <m:nor/>
                      </m:rPr>
                      <a:rPr lang="en-US" sz="2800" dirty="0"/>
                      <m:t> </m:t>
                    </m:r>
                    <m:r>
                      <m:rPr>
                        <m:nor/>
                      </m:rPr>
                      <a:rPr lang="en-US" sz="2800" dirty="0"/>
                      <m:t>RST</m:t>
                    </m:r>
                    <m:r>
                      <m:rPr>
                        <m:nor/>
                      </m:rPr>
                      <a:rPr lang="en-US" sz="2800" dirty="0"/>
                      <m:t> </m:t>
                    </m:r>
                    <m:r>
                      <m:rPr>
                        <m:nor/>
                      </m:rPr>
                      <a:rPr lang="en-US" sz="2800" dirty="0"/>
                      <m:t>for</m:t>
                    </m:r>
                    <m:r>
                      <m:rPr>
                        <m:nor/>
                      </m:rPr>
                      <a:rPr lang="en-US" sz="2800" dirty="0"/>
                      <m:t> </m:t>
                    </m:r>
                    <m:r>
                      <a:rPr lang="en-US" sz="2800" i="1">
                        <a:latin typeface="Cambria Math"/>
                      </a:rPr>
                      <m:t>(</m:t>
                    </m:r>
                    <m:sSub>
                      <m:sSubPr>
                        <m:ctrlPr>
                          <a:rPr lang="en-US" sz="2800" i="1">
                            <a:latin typeface="Cambria Math"/>
                          </a:rPr>
                        </m:ctrlPr>
                      </m:sSubPr>
                      <m:e>
                        <m:r>
                          <a:rPr lang="en-US" sz="2800" i="1">
                            <a:latin typeface="Cambria Math"/>
                          </a:rPr>
                          <m:t>𝑋</m:t>
                        </m:r>
                      </m:e>
                      <m:sub>
                        <m:r>
                          <a:rPr lang="en-US" sz="2800" i="1">
                            <a:latin typeface="Cambria Math"/>
                          </a:rPr>
                          <m:t>𝑡</m:t>
                        </m:r>
                      </m:sub>
                    </m:sSub>
                    <m:r>
                      <a:rPr lang="en-US" sz="2800" i="1">
                        <a:latin typeface="Cambria Math"/>
                      </a:rPr>
                      <m:t>)</m:t>
                    </m:r>
                  </m:oMath>
                </a14:m>
                <a:endParaRPr lang="en-US" sz="2800" dirty="0" smtClean="0"/>
              </a:p>
              <a:p>
                <a:pPr marL="0" indent="0" algn="l" rtl="0">
                  <a:buNone/>
                </a:pPr>
                <a:r>
                  <a:rPr lang="en-US" sz="2800" u="sng" dirty="0" smtClean="0"/>
                  <a:t>Proof:</a:t>
                </a:r>
                <a:r>
                  <a:rPr lang="en-US" sz="2800" dirty="0" smtClean="0"/>
                  <a:t> </a:t>
                </a:r>
              </a:p>
              <a:p>
                <a:pPr marL="0" indent="0" algn="l" rtl="0">
                  <a:buNone/>
                </a:pPr>
                <a:r>
                  <a:rPr lang="en-US" sz="2800" dirty="0" smtClean="0"/>
                  <a:t>There is transition series that </a:t>
                </a:r>
                <a14:m>
                  <m:oMath xmlns:m="http://schemas.openxmlformats.org/officeDocument/2006/math">
                    <m:r>
                      <a:rPr lang="en-US" sz="2800" i="1" dirty="0">
                        <a:latin typeface="Cambria Math"/>
                      </a:rPr>
                      <m:t>𝜏</m:t>
                    </m:r>
                  </m:oMath>
                </a14:m>
                <a:r>
                  <a:rPr lang="en-US" sz="2800" dirty="0" smtClean="0"/>
                  <a:t> is stopping time for:</a:t>
                </a:r>
              </a:p>
              <a:p>
                <a:pPr marL="0" indent="0" algn="l" rtl="0">
                  <a:buNone/>
                </a:pPr>
                <a14:m>
                  <m:oMathPara xmlns:m="http://schemas.openxmlformats.org/officeDocument/2006/math">
                    <m:oMathParaPr>
                      <m:jc m:val="centerGroup"/>
                    </m:oMathParaPr>
                    <m:oMath xmlns:m="http://schemas.openxmlformats.org/officeDocument/2006/math">
                      <m:d>
                        <m:dPr>
                          <m:ctrlPr>
                            <a:rPr lang="en-US" sz="2800" i="1">
                              <a:latin typeface="Cambria Math"/>
                            </a:rPr>
                          </m:ctrlPr>
                        </m:dPr>
                        <m:e>
                          <m:sSub>
                            <m:sSubPr>
                              <m:ctrlPr>
                                <a:rPr lang="en-US" sz="2800" i="1">
                                  <a:latin typeface="Cambria Math"/>
                                </a:rPr>
                              </m:ctrlPr>
                            </m:sSubPr>
                            <m:e>
                              <m:r>
                                <a:rPr lang="en-US" sz="2800" i="1">
                                  <a:latin typeface="Cambria Math" panose="02040503050406030204" pitchFamily="18" charset="0"/>
                                </a:rPr>
                                <m:t>𝑍</m:t>
                              </m:r>
                            </m:e>
                            <m:sub>
                              <m:r>
                                <a:rPr lang="en-US" sz="2800" i="1">
                                  <a:latin typeface="Cambria Math"/>
                                </a:rPr>
                                <m:t>𝑡</m:t>
                              </m:r>
                            </m:sub>
                          </m:sSub>
                        </m:e>
                      </m:d>
                      <m:r>
                        <a:rPr lang="en-US" sz="2800" i="1">
                          <a:latin typeface="Cambria Math" panose="02040503050406030204" pitchFamily="18" charset="0"/>
                        </a:rPr>
                        <m:t>=</m:t>
                      </m:r>
                      <m:d>
                        <m:dPr>
                          <m:ctrlPr>
                            <a:rPr lang="en-US" sz="2800" i="1">
                              <a:latin typeface="Cambria Math"/>
                            </a:rPr>
                          </m:ctrlPr>
                        </m:dPr>
                        <m:e>
                          <m:sSub>
                            <m:sSubPr>
                              <m:ctrlPr>
                                <a:rPr lang="en-US" sz="2800" i="1">
                                  <a:latin typeface="Cambria Math"/>
                                </a:rPr>
                              </m:ctrlPr>
                            </m:sSubPr>
                            <m:e>
                              <m:r>
                                <a:rPr lang="en-US" sz="2800" i="1">
                                  <a:latin typeface="Cambria Math"/>
                                </a:rPr>
                                <m:t>𝑋</m:t>
                              </m:r>
                            </m:e>
                            <m:sub>
                              <m:r>
                                <a:rPr lang="en-US" sz="2800" i="1">
                                  <a:latin typeface="Cambria Math"/>
                                </a:rPr>
                                <m:t>𝑡</m:t>
                              </m:r>
                            </m:sub>
                          </m:sSub>
                        </m:e>
                      </m:d>
                      <m:r>
                        <a:rPr lang="en-US" sz="2800" b="0" i="0" smtClean="0">
                          <a:latin typeface="Cambria Math" panose="02040503050406030204" pitchFamily="18" charset="0"/>
                        </a:rPr>
                        <m:t>,  </m:t>
                      </m:r>
                      <m:sSub>
                        <m:sSubPr>
                          <m:ctrlPr>
                            <a:rPr lang="en-US" sz="2800" b="0" i="1" smtClean="0">
                              <a:latin typeface="Cambria Math"/>
                            </a:rPr>
                          </m:ctrlPr>
                        </m:sSubPr>
                        <m:e>
                          <m:r>
                            <m:rPr>
                              <m:sty m:val="p"/>
                            </m:rPr>
                            <a:rPr lang="en-US" sz="2800" b="0" i="0" smtClean="0">
                              <a:latin typeface="Cambria Math" panose="02040503050406030204" pitchFamily="18" charset="0"/>
                            </a:rPr>
                            <m:t>X</m:t>
                          </m:r>
                        </m:e>
                        <m:sub>
                          <m:r>
                            <m:rPr>
                              <m:sty m:val="p"/>
                            </m:rPr>
                            <a:rPr lang="en-US" sz="2800" b="0" i="0" smtClean="0">
                              <a:latin typeface="Cambria Math" panose="02040503050406030204" pitchFamily="18" charset="0"/>
                            </a:rPr>
                            <m:t>t</m:t>
                          </m:r>
                          <m:r>
                            <a:rPr lang="en-US" sz="2800" b="0" i="0" smtClean="0">
                              <a:latin typeface="Cambria Math" panose="02040503050406030204" pitchFamily="18" charset="0"/>
                            </a:rPr>
                            <m:t>+</m:t>
                          </m:r>
                          <m:r>
                            <a:rPr lang="en-US" sz="2800" b="0" i="0" smtClean="0">
                              <a:latin typeface="Cambria Math" panose="02040503050406030204" pitchFamily="18" charset="0"/>
                            </a:rPr>
                            <m:t>1</m:t>
                          </m:r>
                        </m:sub>
                      </m:sSub>
                      <m:r>
                        <a:rPr lang="en-US" sz="2800" b="0" i="0" smtClean="0">
                          <a:latin typeface="Cambria Math" panose="02040503050406030204" pitchFamily="18" charset="0"/>
                        </a:rPr>
                        <m:t>=</m:t>
                      </m:r>
                      <m:r>
                        <m:rPr>
                          <m:sty m:val="p"/>
                        </m:rPr>
                        <a:rPr lang="en-US" sz="2800" b="0" i="0" smtClean="0">
                          <a:latin typeface="Cambria Math" panose="02040503050406030204" pitchFamily="18" charset="0"/>
                        </a:rPr>
                        <m:t>f</m:t>
                      </m:r>
                      <m:r>
                        <a:rPr lang="en-US" sz="2800" b="0" i="0" smtClean="0">
                          <a:latin typeface="Cambria Math" panose="02040503050406030204" pitchFamily="18" charset="0"/>
                        </a:rPr>
                        <m:t>(</m:t>
                      </m:r>
                      <m:sSub>
                        <m:sSubPr>
                          <m:ctrlPr>
                            <a:rPr lang="en-US" sz="2800" b="0" i="1" smtClean="0">
                              <a:latin typeface="Cambria Math"/>
                            </a:rPr>
                          </m:ctrlPr>
                        </m:sSubPr>
                        <m:e>
                          <m:r>
                            <a:rPr lang="en-US" sz="2800" i="1">
                              <a:latin typeface="Cambria Math"/>
                            </a:rPr>
                            <m:t>𝑋</m:t>
                          </m:r>
                        </m:e>
                        <m:sub>
                          <m:r>
                            <a:rPr lang="en-US" sz="2800" b="0" i="1" smtClean="0">
                              <a:latin typeface="Cambria Math" panose="02040503050406030204" pitchFamily="18" charset="0"/>
                            </a:rPr>
                            <m:t>𝑡</m:t>
                          </m:r>
                        </m:sub>
                      </m:sSub>
                      <m:r>
                        <a:rPr lang="en-US" sz="2800" b="0" i="1" smtClean="0">
                          <a:latin typeface="Cambria Math" panose="02040503050406030204" pitchFamily="18" charset="0"/>
                        </a:rPr>
                        <m:t>, </m:t>
                      </m:r>
                      <m:sSub>
                        <m:sSubPr>
                          <m:ctrlPr>
                            <a:rPr lang="en-US" sz="2800" b="0" i="1" smtClean="0">
                              <a:latin typeface="Cambria Math"/>
                            </a:rPr>
                          </m:ctrlPr>
                        </m:sSubPr>
                        <m:e>
                          <m:r>
                            <a:rPr lang="en-US" sz="2800" b="0" i="1" smtClean="0">
                              <a:latin typeface="Cambria Math" panose="02040503050406030204" pitchFamily="18" charset="0"/>
                            </a:rPr>
                            <m:t>𝑍</m:t>
                          </m:r>
                        </m:e>
                        <m:sub>
                          <m:r>
                            <a:rPr lang="en-US" sz="2800" b="0" i="1" smtClean="0">
                              <a:latin typeface="Cambria Math" panose="02040503050406030204" pitchFamily="18" charset="0"/>
                            </a:rPr>
                            <m:t>𝑡</m:t>
                          </m:r>
                          <m:r>
                            <a:rPr lang="en-US" sz="2800" b="0" i="1" smtClean="0">
                              <a:latin typeface="Cambria Math" panose="02040503050406030204" pitchFamily="18" charset="0"/>
                            </a:rPr>
                            <m:t>+</m:t>
                          </m:r>
                          <m:r>
                            <a:rPr lang="en-US" sz="2800" b="0" i="1" smtClean="0">
                              <a:latin typeface="Cambria Math" panose="02040503050406030204" pitchFamily="18" charset="0"/>
                            </a:rPr>
                            <m:t>1</m:t>
                          </m:r>
                        </m:sub>
                      </m:sSub>
                      <m:r>
                        <a:rPr lang="en-US" sz="2800" b="0" i="1" smtClean="0">
                          <a:latin typeface="Cambria Math" panose="02040503050406030204" pitchFamily="18" charset="0"/>
                        </a:rPr>
                        <m:t>) </m:t>
                      </m:r>
                    </m:oMath>
                  </m:oMathPara>
                </a14:m>
                <a:endParaRPr lang="he-IL" sz="28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1481" t="-1348"/>
                </a:stretch>
              </a:blipFill>
            </p:spPr>
            <p:txBody>
              <a:bodyPr/>
              <a:lstStyle/>
              <a:p>
                <a:r>
                  <a:rPr lang="he-IL">
                    <a:noFill/>
                  </a:rPr>
                  <a:t> </a:t>
                </a:r>
              </a:p>
            </p:txBody>
          </p:sp>
        </mc:Fallback>
      </mc:AlternateContent>
    </p:spTree>
    <p:extLst>
      <p:ext uri="{BB962C8B-B14F-4D97-AF65-F5344CB8AC3E}">
        <p14:creationId xmlns:p14="http://schemas.microsoft.com/office/powerpoint/2010/main" val="2275304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en-US" strike="sngStrike" dirty="0" smtClean="0"/>
              <a:t>Randomized Stopping Times of</a:t>
            </a:r>
            <a:br>
              <a:rPr lang="en-US" strike="sngStrike" dirty="0" smtClean="0"/>
            </a:br>
            <a:r>
              <a:rPr lang="en-US" strike="sngStrike" dirty="0" smtClean="0"/>
              <a:t>Markov chains</a:t>
            </a:r>
            <a:endParaRPr lang="he-IL" strike="sngStrike"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pPr algn="l" rtl="0"/>
                <a14:m>
                  <m:oMath xmlns:m="http://schemas.openxmlformats.org/officeDocument/2006/math">
                    <m:sSubSup>
                      <m:sSubSupPr>
                        <m:ctrlPr>
                          <a:rPr lang="en-US" sz="2800" i="1" smtClean="0">
                            <a:latin typeface="Cambria Math"/>
                          </a:rPr>
                        </m:ctrlPr>
                      </m:sSubSupPr>
                      <m:e>
                        <m:sSub>
                          <m:sSubPr>
                            <m:ctrlPr>
                              <a:rPr lang="en-US" sz="2800" i="1">
                                <a:latin typeface="Cambria Math"/>
                              </a:rPr>
                            </m:ctrlPr>
                          </m:sSubPr>
                          <m:e>
                            <m:r>
                              <a:rPr lang="en-US" sz="2800" i="1">
                                <a:latin typeface="Cambria Math"/>
                              </a:rPr>
                              <m:t>(</m:t>
                            </m:r>
                            <m:r>
                              <a:rPr lang="en-US" sz="2800" i="1">
                                <a:latin typeface="Cambria Math"/>
                              </a:rPr>
                              <m:t>𝑋</m:t>
                            </m:r>
                          </m:e>
                          <m:sub>
                            <m:r>
                              <a:rPr lang="en-US" sz="2800" i="1">
                                <a:latin typeface="Cambria Math"/>
                              </a:rPr>
                              <m:t>𝑡</m:t>
                            </m:r>
                          </m:sub>
                        </m:sSub>
                        <m:r>
                          <a:rPr lang="en-US" sz="2800" i="1">
                            <a:latin typeface="Cambria Math"/>
                          </a:rPr>
                          <m:t>)</m:t>
                        </m:r>
                      </m:e>
                      <m:sub>
                        <m:r>
                          <a:rPr lang="en-US" sz="2800" i="1">
                            <a:latin typeface="Cambria Math"/>
                          </a:rPr>
                          <m:t>𝑡</m:t>
                        </m:r>
                        <m:r>
                          <a:rPr lang="en-US" sz="2800" i="1">
                            <a:latin typeface="Cambria Math"/>
                          </a:rPr>
                          <m:t>=</m:t>
                        </m:r>
                        <m:r>
                          <a:rPr lang="en-US" sz="2800" i="1">
                            <a:latin typeface="Cambria Math"/>
                          </a:rPr>
                          <m:t>0</m:t>
                        </m:r>
                      </m:sub>
                      <m:sup>
                        <m:r>
                          <a:rPr lang="en-US" sz="2800" i="1">
                            <a:latin typeface="Cambria Math"/>
                            <a:ea typeface="Cambria Math"/>
                          </a:rPr>
                          <m:t>∞</m:t>
                        </m:r>
                      </m:sup>
                    </m:sSubSup>
                    <m:r>
                      <a:rPr lang="en-US" sz="2800" i="1">
                        <a:latin typeface="Cambria Math"/>
                        <a:ea typeface="Cambria Math"/>
                      </a:rPr>
                      <m:t> </m:t>
                    </m:r>
                  </m:oMath>
                </a14:m>
                <a:r>
                  <a:rPr lang="en-US" sz="2600" dirty="0" smtClean="0"/>
                  <a:t>is Markov chain with transition matrix </a:t>
                </a:r>
                <a14:m>
                  <m:oMath xmlns:m="http://schemas.openxmlformats.org/officeDocument/2006/math">
                    <m:r>
                      <a:rPr lang="en-US" sz="2600" i="1" dirty="0" smtClean="0">
                        <a:latin typeface="Cambria Math"/>
                      </a:rPr>
                      <m:t>𝑃</m:t>
                    </m:r>
                    <m:r>
                      <a:rPr lang="en-US" sz="2600" b="0" i="0" dirty="0" smtClean="0">
                        <a:latin typeface="Cambria Math"/>
                      </a:rPr>
                      <m:t>.</m:t>
                    </m:r>
                  </m:oMath>
                </a14:m>
                <a:endParaRPr lang="en-US" sz="2600" b="0" dirty="0" smtClean="0"/>
              </a:p>
              <a:p>
                <a:pPr algn="l" rtl="0"/>
                <a:r>
                  <a:rPr lang="en-US" sz="2600" dirty="0" smtClean="0"/>
                  <a:t>P has a random mapping representation</a:t>
                </a:r>
              </a:p>
              <a:p>
                <a:pPr lvl="1" algn="l" rtl="0"/>
                <a:r>
                  <a:rPr lang="en-US" sz="2200" dirty="0" smtClean="0"/>
                  <a:t>function </a:t>
                </a:r>
                <a14:m>
                  <m:oMath xmlns:m="http://schemas.openxmlformats.org/officeDocument/2006/math">
                    <m:r>
                      <a:rPr lang="en-US" sz="2200" i="1" dirty="0">
                        <a:latin typeface="Cambria Math"/>
                      </a:rPr>
                      <m:t>𝑓</m:t>
                    </m:r>
                  </m:oMath>
                </a14:m>
                <a:r>
                  <a:rPr lang="en-US" sz="2200" dirty="0"/>
                  <a:t> </a:t>
                </a:r>
                <a:r>
                  <a:rPr lang="en-US" sz="2200" dirty="0" smtClean="0"/>
                  <a:t>and an </a:t>
                </a:r>
                <a:r>
                  <a:rPr lang="en-US" sz="2200" dirty="0" err="1" smtClean="0"/>
                  <a:t>i.i.d</a:t>
                </a:r>
                <a:r>
                  <a:rPr lang="en-US" sz="2200" dirty="0" smtClean="0"/>
                  <a:t> sequence </a:t>
                </a:r>
                <a14:m>
                  <m:oMath xmlns:m="http://schemas.openxmlformats.org/officeDocument/2006/math">
                    <m:sSubSup>
                      <m:sSubSupPr>
                        <m:ctrlPr>
                          <a:rPr lang="en-US" sz="2200" i="1">
                            <a:latin typeface="Cambria Math"/>
                          </a:rPr>
                        </m:ctrlPr>
                      </m:sSubSupPr>
                      <m:e>
                        <m:sSub>
                          <m:sSubPr>
                            <m:ctrlPr>
                              <a:rPr lang="en-US" sz="2200" i="1">
                                <a:latin typeface="Cambria Math"/>
                              </a:rPr>
                            </m:ctrlPr>
                          </m:sSubPr>
                          <m:e>
                            <m:r>
                              <a:rPr lang="en-US" sz="2200" i="1">
                                <a:latin typeface="Cambria Math"/>
                              </a:rPr>
                              <m:t>(</m:t>
                            </m:r>
                            <m:r>
                              <a:rPr lang="en-US" sz="2200" b="0" i="1" smtClean="0">
                                <a:latin typeface="Cambria Math"/>
                              </a:rPr>
                              <m:t>𝑍</m:t>
                            </m:r>
                          </m:e>
                          <m:sub>
                            <m:r>
                              <a:rPr lang="en-US" sz="2200" i="1">
                                <a:latin typeface="Cambria Math"/>
                              </a:rPr>
                              <m:t>𝑡</m:t>
                            </m:r>
                          </m:sub>
                        </m:sSub>
                        <m:r>
                          <a:rPr lang="en-US" sz="2200" i="1">
                            <a:latin typeface="Cambria Math"/>
                          </a:rPr>
                          <m:t>)</m:t>
                        </m:r>
                      </m:e>
                      <m:sub>
                        <m:r>
                          <a:rPr lang="en-US" sz="2200" i="1">
                            <a:latin typeface="Cambria Math"/>
                          </a:rPr>
                          <m:t>𝑡</m:t>
                        </m:r>
                        <m:r>
                          <a:rPr lang="en-US" sz="2200" i="1">
                            <a:latin typeface="Cambria Math"/>
                          </a:rPr>
                          <m:t>=</m:t>
                        </m:r>
                        <m:r>
                          <a:rPr lang="en-US" sz="2200" i="1">
                            <a:latin typeface="Cambria Math"/>
                          </a:rPr>
                          <m:t>0</m:t>
                        </m:r>
                      </m:sub>
                      <m:sup>
                        <m:r>
                          <a:rPr lang="en-US" sz="2200" i="1">
                            <a:latin typeface="Cambria Math"/>
                            <a:ea typeface="Cambria Math"/>
                          </a:rPr>
                          <m:t>∞</m:t>
                        </m:r>
                      </m:sup>
                    </m:sSubSup>
                  </m:oMath>
                </a14:m>
                <a:r>
                  <a:rPr lang="en-US" dirty="0" smtClean="0"/>
                  <a:t> </a:t>
                </a:r>
                <a:r>
                  <a:rPr lang="en-US" sz="2200" dirty="0" smtClean="0"/>
                  <a:t>such that the chain defined inductively by </a:t>
                </a:r>
              </a:p>
              <a:p>
                <a:pPr marL="457200" lvl="1" indent="0" algn="l" rtl="0">
                  <a:buNone/>
                </a:pPr>
                <a:r>
                  <a:rPr lang="en-US" dirty="0" smtClean="0"/>
                  <a:t>		</a:t>
                </a:r>
                <a14:m>
                  <m:oMath xmlns:m="http://schemas.openxmlformats.org/officeDocument/2006/math">
                    <m:sSub>
                      <m:sSubPr>
                        <m:ctrlPr>
                          <a:rPr lang="en-US" sz="2200" i="1">
                            <a:latin typeface="Cambria Math"/>
                          </a:rPr>
                        </m:ctrlPr>
                      </m:sSubPr>
                      <m:e>
                        <m:r>
                          <a:rPr lang="en-US" sz="2200" i="1">
                            <a:latin typeface="Cambria Math"/>
                          </a:rPr>
                          <m:t>𝑋</m:t>
                        </m:r>
                      </m:e>
                      <m:sub>
                        <m:r>
                          <a:rPr lang="en-US" sz="2200" b="0" i="1" smtClean="0">
                            <a:latin typeface="Cambria Math"/>
                          </a:rPr>
                          <m:t>0</m:t>
                        </m:r>
                      </m:sub>
                    </m:sSub>
                    <m:r>
                      <a:rPr lang="en-US" sz="2200" b="0" i="1" smtClean="0">
                        <a:latin typeface="Cambria Math"/>
                      </a:rPr>
                      <m:t>=</m:t>
                    </m:r>
                    <m:r>
                      <a:rPr lang="en-US" sz="2200" b="0" i="1" smtClean="0">
                        <a:latin typeface="Cambria Math"/>
                      </a:rPr>
                      <m:t>𝑥</m:t>
                    </m:r>
                  </m:oMath>
                </a14:m>
                <a:r>
                  <a:rPr lang="en-US" sz="2200" dirty="0" smtClean="0"/>
                  <a:t>, </a:t>
                </a:r>
                <a14:m>
                  <m:oMath xmlns:m="http://schemas.openxmlformats.org/officeDocument/2006/math">
                    <m:r>
                      <a:rPr lang="en-US" sz="2200" b="0" i="0" smtClean="0">
                        <a:latin typeface="Cambria Math"/>
                      </a:rPr>
                      <m:t>  </m:t>
                    </m:r>
                    <m:sSub>
                      <m:sSubPr>
                        <m:ctrlPr>
                          <a:rPr lang="en-US" sz="2200" i="1">
                            <a:latin typeface="Cambria Math"/>
                          </a:rPr>
                        </m:ctrlPr>
                      </m:sSubPr>
                      <m:e>
                        <m:r>
                          <a:rPr lang="en-US" sz="2200" i="1">
                            <a:latin typeface="Cambria Math"/>
                          </a:rPr>
                          <m:t>𝑋</m:t>
                        </m:r>
                      </m:e>
                      <m:sub>
                        <m:r>
                          <a:rPr lang="en-US" sz="2200" i="1">
                            <a:latin typeface="Cambria Math"/>
                          </a:rPr>
                          <m:t>𝑡</m:t>
                        </m:r>
                      </m:sub>
                    </m:sSub>
                    <m:r>
                      <a:rPr lang="en-US" sz="2200" b="0" i="1" smtClean="0">
                        <a:latin typeface="Cambria Math"/>
                      </a:rPr>
                      <m:t>=</m:t>
                    </m:r>
                    <m:r>
                      <a:rPr lang="en-US" sz="2200" b="0" i="1" smtClean="0">
                        <a:latin typeface="Cambria Math"/>
                      </a:rPr>
                      <m:t>𝑓</m:t>
                    </m:r>
                    <m:r>
                      <a:rPr lang="en-US" sz="2200" b="0" i="1" smtClean="0">
                        <a:latin typeface="Cambria Math"/>
                      </a:rPr>
                      <m:t>(</m:t>
                    </m:r>
                    <m:sSub>
                      <m:sSubPr>
                        <m:ctrlPr>
                          <a:rPr lang="en-US" sz="2200" i="1">
                            <a:latin typeface="Cambria Math"/>
                          </a:rPr>
                        </m:ctrlPr>
                      </m:sSubPr>
                      <m:e>
                        <m:r>
                          <a:rPr lang="en-US" sz="2200" i="1">
                            <a:latin typeface="Cambria Math"/>
                          </a:rPr>
                          <m:t>𝑋</m:t>
                        </m:r>
                      </m:e>
                      <m:sub>
                        <m:r>
                          <a:rPr lang="en-US" sz="2200" i="1">
                            <a:latin typeface="Cambria Math"/>
                          </a:rPr>
                          <m:t>𝑡</m:t>
                        </m:r>
                        <m:r>
                          <a:rPr lang="en-US" sz="2200" b="0" i="1" smtClean="0">
                            <a:latin typeface="Cambria Math"/>
                          </a:rPr>
                          <m:t>−</m:t>
                        </m:r>
                        <m:r>
                          <a:rPr lang="en-US" sz="2200" b="0" i="1" smtClean="0">
                            <a:latin typeface="Cambria Math"/>
                          </a:rPr>
                          <m:t>1</m:t>
                        </m:r>
                      </m:sub>
                    </m:sSub>
                    <m:r>
                      <a:rPr lang="en-US" sz="2200" b="0" i="1" smtClean="0">
                        <a:latin typeface="Cambria Math"/>
                      </a:rPr>
                      <m:t>,</m:t>
                    </m:r>
                    <m:sSub>
                      <m:sSubPr>
                        <m:ctrlPr>
                          <a:rPr lang="en-US" sz="2200" i="1">
                            <a:latin typeface="Cambria Math"/>
                          </a:rPr>
                        </m:ctrlPr>
                      </m:sSubPr>
                      <m:e>
                        <m:r>
                          <a:rPr lang="en-US" sz="2200" b="0" i="1" smtClean="0">
                            <a:latin typeface="Cambria Math"/>
                          </a:rPr>
                          <m:t>𝑍</m:t>
                        </m:r>
                      </m:e>
                      <m:sub>
                        <m:r>
                          <a:rPr lang="en-US" sz="2200" i="1">
                            <a:latin typeface="Cambria Math"/>
                          </a:rPr>
                          <m:t>𝑡</m:t>
                        </m:r>
                      </m:sub>
                    </m:sSub>
                    <m:r>
                      <a:rPr lang="en-US" sz="2200" b="0" i="1" smtClean="0">
                        <a:latin typeface="Cambria Math"/>
                      </a:rPr>
                      <m:t>)</m:t>
                    </m:r>
                  </m:oMath>
                </a14:m>
                <a:endParaRPr lang="en-US" sz="2200" dirty="0" smtClean="0"/>
              </a:p>
              <a:p>
                <a:pPr algn="l" rtl="0"/>
                <a:r>
                  <a:rPr lang="en-US" sz="2600" dirty="0" smtClean="0"/>
                  <a:t>Stopping time of (</a:t>
                </a:r>
                <a14:m>
                  <m:oMath xmlns:m="http://schemas.openxmlformats.org/officeDocument/2006/math">
                    <m:sSub>
                      <m:sSubPr>
                        <m:ctrlPr>
                          <a:rPr lang="en-US" sz="2800" i="1">
                            <a:latin typeface="Cambria Math"/>
                          </a:rPr>
                        </m:ctrlPr>
                      </m:sSubPr>
                      <m:e>
                        <m:r>
                          <a:rPr lang="en-US" sz="2800" i="1">
                            <a:latin typeface="Cambria Math"/>
                          </a:rPr>
                          <m:t>𝑍</m:t>
                        </m:r>
                      </m:e>
                      <m:sub>
                        <m:r>
                          <a:rPr lang="en-US" sz="2800" i="1">
                            <a:latin typeface="Cambria Math"/>
                          </a:rPr>
                          <m:t>𝑡</m:t>
                        </m:r>
                      </m:sub>
                    </m:sSub>
                  </m:oMath>
                </a14:m>
                <a:r>
                  <a:rPr lang="en-US" sz="2600" dirty="0" smtClean="0"/>
                  <a:t>) is </a:t>
                </a:r>
                <a:r>
                  <a:rPr lang="en-US" sz="2600" dirty="0"/>
                  <a:t>randomized Stopping time of </a:t>
                </a:r>
                <a:r>
                  <a:rPr lang="en-US" sz="2600" dirty="0" smtClean="0"/>
                  <a:t>(</a:t>
                </a:r>
                <a14:m>
                  <m:oMath xmlns:m="http://schemas.openxmlformats.org/officeDocument/2006/math">
                    <m:sSub>
                      <m:sSubPr>
                        <m:ctrlPr>
                          <a:rPr lang="en-US" sz="2800" i="1">
                            <a:latin typeface="Cambria Math"/>
                          </a:rPr>
                        </m:ctrlPr>
                      </m:sSubPr>
                      <m:e>
                        <m:r>
                          <a:rPr lang="en-US" sz="2800" i="1">
                            <a:latin typeface="Cambria Math"/>
                          </a:rPr>
                          <m:t>𝑋</m:t>
                        </m:r>
                      </m:e>
                      <m:sub>
                        <m:r>
                          <a:rPr lang="en-US" sz="2800" i="1">
                            <a:latin typeface="Cambria Math"/>
                          </a:rPr>
                          <m:t>𝑡</m:t>
                        </m:r>
                      </m:sub>
                    </m:sSub>
                  </m:oMath>
                </a14:m>
                <a:r>
                  <a:rPr lang="en-US" sz="2600" dirty="0" smtClean="0"/>
                  <a:t>)</a:t>
                </a: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1111" t="-674" r="-1185"/>
                </a:stretch>
              </a:blipFill>
            </p:spPr>
            <p:txBody>
              <a:bodyPr/>
              <a:lstStyle/>
              <a:p>
                <a:r>
                  <a:rPr lang="he-IL">
                    <a:noFill/>
                  </a:rPr>
                  <a:t> </a:t>
                </a:r>
              </a:p>
            </p:txBody>
          </p:sp>
        </mc:Fallback>
      </mc:AlternateContent>
    </p:spTree>
    <p:extLst>
      <p:ext uri="{BB962C8B-B14F-4D97-AF65-F5344CB8AC3E}">
        <p14:creationId xmlns:p14="http://schemas.microsoft.com/office/powerpoint/2010/main" val="1133740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Stationary Time</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pPr marL="0" indent="0" algn="l" rtl="0">
                  <a:buNone/>
                </a:pPr>
                <a:r>
                  <a:rPr lang="en-US" u="sng" dirty="0" smtClean="0"/>
                  <a:t>Definition:</a:t>
                </a:r>
              </a:p>
              <a:p>
                <a:pPr marL="0" indent="0" algn="l" rtl="0">
                  <a:buNone/>
                </a:pPr>
                <a14:m>
                  <m:oMath xmlns:m="http://schemas.openxmlformats.org/officeDocument/2006/math">
                    <m:r>
                      <a:rPr lang="en-US" i="1" dirty="0">
                        <a:latin typeface="Cambria Math"/>
                      </a:rPr>
                      <m:t>𝜏</m:t>
                    </m:r>
                  </m:oMath>
                </a14:m>
                <a:r>
                  <a:rPr lang="en-US" dirty="0" smtClean="0"/>
                  <a:t> is </a:t>
                </a:r>
                <a:r>
                  <a:rPr lang="en-US" i="1" dirty="0" smtClean="0"/>
                  <a:t>stationary time</a:t>
                </a:r>
                <a:r>
                  <a:rPr lang="en-US" dirty="0" smtClean="0"/>
                  <a:t> for </a:t>
                </a:r>
                <a14:m>
                  <m:oMath xmlns:m="http://schemas.openxmlformats.org/officeDocument/2006/math">
                    <m:r>
                      <a:rPr lang="en-US" i="1">
                        <a:latin typeface="Cambria Math"/>
                      </a:rPr>
                      <m:t>(</m:t>
                    </m:r>
                    <m:sSub>
                      <m:sSubPr>
                        <m:ctrlPr>
                          <a:rPr lang="en-US" i="1">
                            <a:latin typeface="Cambria Math"/>
                          </a:rPr>
                        </m:ctrlPr>
                      </m:sSubPr>
                      <m:e>
                        <m:r>
                          <a:rPr lang="en-US" i="1">
                            <a:latin typeface="Cambria Math"/>
                          </a:rPr>
                          <m:t>𝑋</m:t>
                        </m:r>
                      </m:e>
                      <m:sub>
                        <m:r>
                          <a:rPr lang="en-US" i="1">
                            <a:latin typeface="Cambria Math"/>
                          </a:rPr>
                          <m:t>𝑡</m:t>
                        </m:r>
                      </m:sub>
                    </m:sSub>
                    <m:r>
                      <a:rPr lang="en-US" i="1">
                        <a:latin typeface="Cambria Math"/>
                      </a:rPr>
                      <m:t>)</m:t>
                    </m:r>
                  </m:oMath>
                </a14:m>
                <a:r>
                  <a:rPr lang="en-US" dirty="0" smtClean="0"/>
                  <a:t> iff:</a:t>
                </a:r>
              </a:p>
              <a:p>
                <a:pPr lvl="1" algn="l" rtl="0"/>
                <a14:m>
                  <m:oMath xmlns:m="http://schemas.openxmlformats.org/officeDocument/2006/math">
                    <m:r>
                      <a:rPr lang="en-US" i="1" dirty="0">
                        <a:latin typeface="Cambria Math"/>
                      </a:rPr>
                      <m:t>𝜏</m:t>
                    </m:r>
                  </m:oMath>
                </a14:m>
                <a:r>
                  <a:rPr lang="en-US" dirty="0" smtClean="0"/>
                  <a:t> is randomized stopping time for </a:t>
                </a:r>
                <a14:m>
                  <m:oMath xmlns:m="http://schemas.openxmlformats.org/officeDocument/2006/math">
                    <m:r>
                      <a:rPr lang="en-US" i="1">
                        <a:latin typeface="Cambria Math"/>
                      </a:rPr>
                      <m:t>(</m:t>
                    </m:r>
                    <m:sSub>
                      <m:sSubPr>
                        <m:ctrlPr>
                          <a:rPr lang="en-US" i="1">
                            <a:latin typeface="Cambria Math"/>
                          </a:rPr>
                        </m:ctrlPr>
                      </m:sSubPr>
                      <m:e>
                        <m:r>
                          <a:rPr lang="en-US" i="1">
                            <a:latin typeface="Cambria Math"/>
                          </a:rPr>
                          <m:t>𝑋</m:t>
                        </m:r>
                      </m:e>
                      <m:sub>
                        <m:r>
                          <a:rPr lang="en-US" i="1">
                            <a:latin typeface="Cambria Math"/>
                          </a:rPr>
                          <m:t>𝑡</m:t>
                        </m:r>
                      </m:sub>
                    </m:sSub>
                    <m:r>
                      <a:rPr lang="en-US" i="1">
                        <a:latin typeface="Cambria Math"/>
                      </a:rPr>
                      <m:t>)</m:t>
                    </m:r>
                  </m:oMath>
                </a14:m>
                <a:endParaRPr lang="en-US" dirty="0" smtClean="0"/>
              </a:p>
              <a:p>
                <a:pPr lvl="1" algn="l" rtl="0"/>
                <a14:m>
                  <m:oMath xmlns:m="http://schemas.openxmlformats.org/officeDocument/2006/math">
                    <m:sSub>
                      <m:sSubPr>
                        <m:ctrlPr>
                          <a:rPr lang="en-US" i="1">
                            <a:latin typeface="Cambria Math"/>
                          </a:rPr>
                        </m:ctrlPr>
                      </m:sSubPr>
                      <m:e>
                        <m:r>
                          <a:rPr lang="en-US" i="1">
                            <a:latin typeface="Cambria Math"/>
                          </a:rPr>
                          <m:t>𝑋</m:t>
                        </m:r>
                      </m:e>
                      <m:sub>
                        <m:r>
                          <a:rPr lang="en-US" b="0" i="1" smtClean="0">
                            <a:latin typeface="Cambria Math"/>
                          </a:rPr>
                          <m:t>𝜏</m:t>
                        </m:r>
                      </m:sub>
                    </m:sSub>
                    <m:r>
                      <a:rPr lang="en-US" b="0" i="1" smtClean="0">
                        <a:latin typeface="Cambria Math"/>
                      </a:rPr>
                      <m:t>~</m:t>
                    </m:r>
                    <m:r>
                      <a:rPr lang="en-US" b="0" i="1" smtClean="0">
                        <a:latin typeface="Cambria Math"/>
                      </a:rPr>
                      <m:t>𝜋</m:t>
                    </m:r>
                    <m:r>
                      <a:rPr lang="en-US" b="0" i="0" smtClean="0">
                        <a:latin typeface="Cambria Math"/>
                      </a:rPr>
                      <m:t>     </m:t>
                    </m:r>
                    <m:r>
                      <a:rPr lang="en-US" b="0" i="1" smtClean="0">
                        <a:latin typeface="Cambria Math"/>
                      </a:rPr>
                      <m:t>[ </m:t>
                    </m:r>
                    <m:sSub>
                      <m:sSubPr>
                        <m:ctrlPr>
                          <a:rPr lang="en-US" b="0" i="1" smtClean="0">
                            <a:latin typeface="Cambria Math"/>
                          </a:rPr>
                        </m:ctrlPr>
                      </m:sSubPr>
                      <m:e>
                        <m:r>
                          <a:rPr lang="en-US" b="0" i="1" smtClean="0">
                            <a:latin typeface="Cambria Math"/>
                          </a:rPr>
                          <m:t>𝑃</m:t>
                        </m:r>
                      </m:e>
                      <m:sub>
                        <m:r>
                          <a:rPr lang="en-US" b="0" i="1" smtClean="0">
                            <a:latin typeface="Cambria Math"/>
                          </a:rPr>
                          <m:t>𝑥</m:t>
                        </m:r>
                      </m:sub>
                    </m:sSub>
                    <m:d>
                      <m:dPr>
                        <m:begChr m:val="{"/>
                        <m:endChr m:val="}"/>
                        <m:ctrlPr>
                          <a:rPr lang="en-US" b="0" i="1" smtClean="0">
                            <a:latin typeface="Cambria Math"/>
                          </a:rPr>
                        </m:ctrlPr>
                      </m:dPr>
                      <m:e>
                        <m:sSub>
                          <m:sSubPr>
                            <m:ctrlPr>
                              <a:rPr lang="en-US" b="0" i="1" smtClean="0">
                                <a:latin typeface="Cambria Math"/>
                              </a:rPr>
                            </m:ctrlPr>
                          </m:sSubPr>
                          <m:e>
                            <m:r>
                              <a:rPr lang="en-US" b="0" i="1" smtClean="0">
                                <a:latin typeface="Cambria Math"/>
                              </a:rPr>
                              <m:t>𝑋</m:t>
                            </m:r>
                          </m:e>
                          <m:sub>
                            <m:r>
                              <a:rPr lang="en-US" b="0" i="1" smtClean="0">
                                <a:latin typeface="Cambria Math"/>
                              </a:rPr>
                              <m:t>𝜏</m:t>
                            </m:r>
                          </m:sub>
                        </m:sSub>
                        <m:r>
                          <a:rPr lang="en-US" b="0" i="1" smtClean="0">
                            <a:latin typeface="Cambria Math"/>
                          </a:rPr>
                          <m:t>=</m:t>
                        </m:r>
                        <m:r>
                          <a:rPr lang="en-US" b="0" i="1" smtClean="0">
                            <a:latin typeface="Cambria Math"/>
                          </a:rPr>
                          <m:t>𝑦</m:t>
                        </m:r>
                      </m:e>
                    </m:d>
                    <m:r>
                      <a:rPr lang="en-US" b="0" i="1" smtClean="0">
                        <a:latin typeface="Cambria Math"/>
                      </a:rPr>
                      <m:t>=</m:t>
                    </m:r>
                    <m:r>
                      <a:rPr lang="en-US" b="0" i="1" smtClean="0">
                        <a:latin typeface="Cambria Math"/>
                      </a:rPr>
                      <m:t>𝜋</m:t>
                    </m:r>
                    <m:d>
                      <m:dPr>
                        <m:ctrlPr>
                          <a:rPr lang="en-US" b="0" i="1" smtClean="0">
                            <a:latin typeface="Cambria Math"/>
                          </a:rPr>
                        </m:ctrlPr>
                      </m:dPr>
                      <m:e>
                        <m:r>
                          <a:rPr lang="en-US" b="0" i="1" smtClean="0">
                            <a:latin typeface="Cambria Math"/>
                          </a:rPr>
                          <m:t>𝑦</m:t>
                        </m:r>
                      </m:e>
                    </m:d>
                    <m:r>
                      <a:rPr lang="en-US" b="0" i="1" smtClean="0">
                        <a:latin typeface="Cambria Math"/>
                      </a:rPr>
                      <m:t> ]</m:t>
                    </m:r>
                  </m:oMath>
                </a14:m>
                <a:endParaRPr lang="en-US"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1">
                <a:blip r:embed="rId2"/>
                <a:stretch>
                  <a:fillRect l="-1852" t="-1752"/>
                </a:stretch>
              </a:blipFill>
            </p:spPr>
            <p:txBody>
              <a:bodyPr/>
              <a:lstStyle/>
              <a:p>
                <a:r>
                  <a:rPr lang="he-IL">
                    <a:noFill/>
                  </a:rPr>
                  <a:t> </a:t>
                </a:r>
              </a:p>
            </p:txBody>
          </p:sp>
        </mc:Fallback>
      </mc:AlternateContent>
    </p:spTree>
    <p:extLst>
      <p:ext uri="{BB962C8B-B14F-4D97-AF65-F5344CB8AC3E}">
        <p14:creationId xmlns:p14="http://schemas.microsoft.com/office/powerpoint/2010/main" val="4049075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en-US" dirty="0" smtClean="0"/>
              <a:t>Example: “General” Stationary Time</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Autofit/>
              </a:bodyPr>
              <a:lstStyle/>
              <a:p>
                <a:pPr marL="0" indent="0" algn="l" rtl="0">
                  <a:buNone/>
                </a:pPr>
                <a:r>
                  <a:rPr lang="en-US" sz="2400" dirty="0" smtClean="0"/>
                  <a:t>For any </a:t>
                </a:r>
                <a14:m>
                  <m:oMath xmlns:m="http://schemas.openxmlformats.org/officeDocument/2006/math">
                    <m:sSubSup>
                      <m:sSubSupPr>
                        <m:ctrlPr>
                          <a:rPr lang="en-US" sz="2400" i="1" smtClean="0">
                            <a:latin typeface="Cambria Math"/>
                          </a:rPr>
                        </m:ctrlPr>
                      </m:sSubSupPr>
                      <m:e>
                        <m:sSub>
                          <m:sSubPr>
                            <m:ctrlPr>
                              <a:rPr lang="en-US" sz="2400" i="1">
                                <a:latin typeface="Cambria Math"/>
                              </a:rPr>
                            </m:ctrlPr>
                          </m:sSubPr>
                          <m:e>
                            <m:r>
                              <a:rPr lang="en-US" sz="2400" i="1">
                                <a:latin typeface="Cambria Math"/>
                              </a:rPr>
                              <m:t>(</m:t>
                            </m:r>
                            <m:r>
                              <a:rPr lang="en-US" sz="2400" i="1">
                                <a:latin typeface="Cambria Math"/>
                              </a:rPr>
                              <m:t>𝑋</m:t>
                            </m:r>
                          </m:e>
                          <m:sub>
                            <m:r>
                              <a:rPr lang="en-US" sz="2400" i="1">
                                <a:latin typeface="Cambria Math"/>
                              </a:rPr>
                              <m:t>𝑡</m:t>
                            </m:r>
                          </m:sub>
                        </m:sSub>
                        <m:r>
                          <a:rPr lang="en-US" sz="2400" i="1">
                            <a:latin typeface="Cambria Math"/>
                          </a:rPr>
                          <m:t>)</m:t>
                        </m:r>
                      </m:e>
                      <m:sub>
                        <m:r>
                          <a:rPr lang="en-US" sz="2400" i="1">
                            <a:latin typeface="Cambria Math"/>
                          </a:rPr>
                          <m:t>𝑡</m:t>
                        </m:r>
                        <m:r>
                          <a:rPr lang="en-US" sz="2400" i="1">
                            <a:latin typeface="Cambria Math"/>
                          </a:rPr>
                          <m:t>=</m:t>
                        </m:r>
                        <m:r>
                          <a:rPr lang="en-US" sz="2400" i="1">
                            <a:latin typeface="Cambria Math"/>
                          </a:rPr>
                          <m:t>0</m:t>
                        </m:r>
                      </m:sub>
                      <m:sup>
                        <m:r>
                          <a:rPr lang="en-US" sz="2400" i="1">
                            <a:latin typeface="Cambria Math"/>
                            <a:ea typeface="Cambria Math"/>
                          </a:rPr>
                          <m:t>∞</m:t>
                        </m:r>
                      </m:sup>
                    </m:sSubSup>
                  </m:oMath>
                </a14:m>
                <a:r>
                  <a:rPr lang="en-US" sz="2400" dirty="0" smtClean="0"/>
                  <a:t> , </a:t>
                </a:r>
                <a14:m>
                  <m:oMath xmlns:m="http://schemas.openxmlformats.org/officeDocument/2006/math">
                    <m:r>
                      <a:rPr lang="en-US" sz="2400" i="1">
                        <a:latin typeface="Cambria Math"/>
                      </a:rPr>
                      <m:t>𝜋</m:t>
                    </m:r>
                  </m:oMath>
                </a14:m>
                <a:r>
                  <a:rPr lang="en-US" sz="2400" dirty="0" smtClean="0"/>
                  <a:t> …</a:t>
                </a:r>
              </a:p>
              <a:p>
                <a:pPr marL="0" indent="0" algn="l" rtl="0">
                  <a:buNone/>
                </a:pPr>
                <a:r>
                  <a:rPr lang="en-US" sz="2400" dirty="0" smtClean="0"/>
                  <a:t>For any </a:t>
                </a:r>
                <a14:m>
                  <m:oMath xmlns:m="http://schemas.openxmlformats.org/officeDocument/2006/math">
                    <m:r>
                      <a:rPr lang="en-US" sz="2400" i="1">
                        <a:latin typeface="Cambria Math"/>
                      </a:rPr>
                      <m:t>𝜉</m:t>
                    </m:r>
                    <m:r>
                      <a:rPr lang="en-US" sz="2400" i="1" dirty="0">
                        <a:latin typeface="Cambria Math"/>
                      </a:rPr>
                      <m:t>~</m:t>
                    </m:r>
                    <m:r>
                      <a:rPr lang="en-US" sz="2400" i="1" dirty="0">
                        <a:latin typeface="Cambria Math"/>
                      </a:rPr>
                      <m:t>𝜋</m:t>
                    </m:r>
                  </m:oMath>
                </a14:m>
                <a:r>
                  <a:rPr lang="en-US" sz="2400" dirty="0" smtClean="0"/>
                  <a:t>, an </a:t>
                </a:r>
                <a14:m>
                  <m:oMath xmlns:m="http://schemas.openxmlformats.org/officeDocument/2006/math">
                    <m:r>
                      <m:rPr>
                        <m:sty m:val="p"/>
                      </m:rPr>
                      <a:rPr lang="en-US" sz="2400">
                        <a:latin typeface="Cambria Math"/>
                      </a:rPr>
                      <m:t>Ω</m:t>
                    </m:r>
                  </m:oMath>
                </a14:m>
                <a:r>
                  <a:rPr lang="en-US" sz="2400" dirty="0" smtClean="0"/>
                  <a:t>-valued random variable</a:t>
                </a:r>
              </a:p>
              <a:p>
                <a:pPr marL="0" lvl="1" indent="0" algn="l" rtl="0">
                  <a:buNone/>
                </a:pPr>
                <a:endParaRPr lang="en-US" sz="2400" i="1" dirty="0" smtClean="0">
                  <a:latin typeface="Cambria Math"/>
                </a:endParaRPr>
              </a:p>
              <a:p>
                <a:pPr marL="0" lvl="1" indent="0" algn="l" rtl="0">
                  <a:buNone/>
                </a:pPr>
                <a:r>
                  <a:rPr lang="en-US" sz="2400" u="sng" dirty="0" smtClean="0"/>
                  <a:t>Define:</a:t>
                </a:r>
                <a:r>
                  <a:rPr lang="en-US" sz="2400" dirty="0" smtClean="0"/>
                  <a:t>   </a:t>
                </a:r>
                <a14:m>
                  <m:oMath xmlns:m="http://schemas.openxmlformats.org/officeDocument/2006/math">
                    <m:r>
                      <a:rPr lang="en-US" sz="2400" b="0" i="1">
                        <a:latin typeface="Cambria Math"/>
                      </a:rPr>
                      <m:t>𝜏</m:t>
                    </m:r>
                    <m:r>
                      <a:rPr lang="en-US" sz="2400" b="0" i="1">
                        <a:latin typeface="Cambria Math"/>
                      </a:rPr>
                      <m:t>=</m:t>
                    </m:r>
                    <m:limLow>
                      <m:limLowPr>
                        <m:ctrlPr>
                          <a:rPr lang="en-US" sz="2400" i="1">
                            <a:latin typeface="Cambria Math"/>
                            <a:ea typeface="Cambria Math"/>
                          </a:rPr>
                        </m:ctrlPr>
                      </m:limLowPr>
                      <m:e>
                        <m:r>
                          <m:rPr>
                            <m:sty m:val="p"/>
                          </m:rPr>
                          <a:rPr lang="en-US" sz="2400">
                            <a:latin typeface="Cambria Math"/>
                            <a:ea typeface="Cambria Math"/>
                          </a:rPr>
                          <m:t>min</m:t>
                        </m:r>
                      </m:e>
                      <m:lim>
                        <m:r>
                          <a:rPr lang="en-US" sz="2400" i="1">
                            <a:latin typeface="Cambria Math"/>
                            <a:ea typeface="Cambria Math"/>
                          </a:rPr>
                          <m:t>𝑡</m:t>
                        </m:r>
                        <m:r>
                          <a:rPr lang="en-US" sz="2400" i="1">
                            <a:latin typeface="Cambria Math"/>
                            <a:ea typeface="Cambria Math"/>
                          </a:rPr>
                          <m:t>≥</m:t>
                        </m:r>
                        <m:r>
                          <a:rPr lang="en-US" sz="2400" i="1">
                            <a:latin typeface="Cambria Math"/>
                            <a:ea typeface="Cambria Math"/>
                          </a:rPr>
                          <m:t>0</m:t>
                        </m:r>
                      </m:lim>
                    </m:limLow>
                    <m:r>
                      <a:rPr lang="en-US" sz="2400" b="0" i="1">
                        <a:latin typeface="Cambria Math"/>
                      </a:rPr>
                      <m:t>⁡{</m:t>
                    </m:r>
                    <m:r>
                      <a:rPr lang="en-US" sz="2400" b="0" i="1">
                        <a:latin typeface="Cambria Math"/>
                      </a:rPr>
                      <m:t>𝑡</m:t>
                    </m:r>
                    <m:r>
                      <a:rPr lang="en-US" sz="2400" b="0" i="1">
                        <a:latin typeface="Cambria Math"/>
                      </a:rPr>
                      <m:t>≥</m:t>
                    </m:r>
                    <m:r>
                      <a:rPr lang="en-US" sz="2400" b="0" i="1">
                        <a:latin typeface="Cambria Math"/>
                      </a:rPr>
                      <m:t>0</m:t>
                    </m:r>
                    <m:r>
                      <a:rPr lang="en-US" sz="2400" b="0" i="1">
                        <a:latin typeface="Cambria Math"/>
                      </a:rPr>
                      <m:t> :</m:t>
                    </m:r>
                    <m:sSub>
                      <m:sSubPr>
                        <m:ctrlPr>
                          <a:rPr lang="en-US" sz="2400" i="1">
                            <a:latin typeface="Cambria Math"/>
                          </a:rPr>
                        </m:ctrlPr>
                      </m:sSubPr>
                      <m:e>
                        <m:r>
                          <a:rPr lang="en-US" sz="2400" b="0" i="1">
                            <a:latin typeface="Cambria Math"/>
                          </a:rPr>
                          <m:t>𝑋</m:t>
                        </m:r>
                      </m:e>
                      <m:sub>
                        <m:r>
                          <a:rPr lang="en-US" sz="2400" b="0" i="1">
                            <a:latin typeface="Cambria Math"/>
                          </a:rPr>
                          <m:t>𝑡</m:t>
                        </m:r>
                      </m:sub>
                    </m:sSub>
                    <m:r>
                      <a:rPr lang="en-US" sz="2400" b="0" i="1">
                        <a:latin typeface="Cambria Math"/>
                      </a:rPr>
                      <m:t>=</m:t>
                    </m:r>
                    <m:r>
                      <a:rPr lang="en-US" sz="2400" b="0" i="1">
                        <a:latin typeface="Cambria Math"/>
                      </a:rPr>
                      <m:t>𝜉</m:t>
                    </m:r>
                    <m:r>
                      <a:rPr lang="en-US" sz="2400" b="0" i="1">
                        <a:latin typeface="Cambria Math"/>
                      </a:rPr>
                      <m:t>}</m:t>
                    </m:r>
                  </m:oMath>
                </a14:m>
                <a:r>
                  <a:rPr lang="en-US" sz="2400" dirty="0"/>
                  <a:t> </a:t>
                </a:r>
                <a:endParaRPr lang="en-US" sz="2400" dirty="0" smtClean="0"/>
              </a:p>
              <a:p>
                <a:pPr marL="0" lvl="1" indent="0" algn="l" rtl="0">
                  <a:buNone/>
                </a:pPr>
                <a:r>
                  <a:rPr lang="en-US" sz="2400" u="sng" dirty="0" smtClean="0"/>
                  <a:t>Claim:</a:t>
                </a:r>
                <a:r>
                  <a:rPr lang="en-US" sz="2400" dirty="0" smtClean="0"/>
                  <a:t> </a:t>
                </a:r>
                <a14:m>
                  <m:oMath xmlns:m="http://schemas.openxmlformats.org/officeDocument/2006/math">
                    <m:r>
                      <a:rPr lang="en-US" sz="2400" i="1">
                        <a:latin typeface="Cambria Math"/>
                      </a:rPr>
                      <m:t>𝜏</m:t>
                    </m:r>
                  </m:oMath>
                </a14:m>
                <a:r>
                  <a:rPr lang="en-US" sz="2400" dirty="0"/>
                  <a:t> is a stationary </a:t>
                </a:r>
                <a:r>
                  <a:rPr lang="en-US" sz="2400" dirty="0" smtClean="0"/>
                  <a:t>time</a:t>
                </a:r>
                <a:endParaRPr lang="en-US" sz="2400" dirty="0" smtClean="0">
                  <a:latin typeface="Cambria Math"/>
                </a:endParaRPr>
              </a:p>
              <a:p>
                <a:pPr marL="0" indent="0" algn="l" rtl="0">
                  <a:buNone/>
                </a:pPr>
                <a:r>
                  <a:rPr lang="en-US" sz="2400" b="0" u="sng" dirty="0" smtClean="0"/>
                  <a:t>Proof:</a:t>
                </a:r>
                <a:r>
                  <a:rPr lang="en-US" sz="2400" dirty="0"/>
                  <a:t> </a:t>
                </a:r>
                <a:r>
                  <a:rPr lang="en-US" sz="2400" dirty="0" smtClean="0"/>
                  <a:t>  </a:t>
                </a:r>
                <a:r>
                  <a:rPr lang="en-US" sz="2400" dirty="0"/>
                  <a:t> </a:t>
                </a:r>
                <a:r>
                  <a:rPr lang="en-US" sz="2400" dirty="0" smtClean="0"/>
                  <a:t> </a:t>
                </a:r>
                <a14:m>
                  <m:oMath xmlns:m="http://schemas.openxmlformats.org/officeDocument/2006/math">
                    <m:r>
                      <a:rPr lang="en-US" sz="2400" i="1">
                        <a:latin typeface="Cambria Math"/>
                      </a:rPr>
                      <m:t>𝜏</m:t>
                    </m:r>
                    <m:r>
                      <a:rPr lang="en-US" sz="2400" i="1">
                        <a:latin typeface="Cambria Math"/>
                      </a:rPr>
                      <m:t> </m:t>
                    </m:r>
                  </m:oMath>
                </a14:m>
                <a:r>
                  <a:rPr lang="en-US" sz="2400" dirty="0" smtClean="0"/>
                  <a:t>is a RST for </a:t>
                </a:r>
                <a14:m>
                  <m:oMath xmlns:m="http://schemas.openxmlformats.org/officeDocument/2006/math">
                    <m:sSub>
                      <m:sSubPr>
                        <m:ctrlPr>
                          <a:rPr lang="en-US" sz="2400" i="1">
                            <a:latin typeface="Cambria Math"/>
                          </a:rPr>
                        </m:ctrlPr>
                      </m:sSubPr>
                      <m:e>
                        <m:r>
                          <a:rPr lang="en-US" sz="2400" i="1">
                            <a:latin typeface="Cambria Math"/>
                          </a:rPr>
                          <m:t>(</m:t>
                        </m:r>
                        <m:r>
                          <a:rPr lang="en-US" sz="2400" i="1">
                            <a:latin typeface="Cambria Math"/>
                          </a:rPr>
                          <m:t>𝑋</m:t>
                        </m:r>
                      </m:e>
                      <m:sub>
                        <m:r>
                          <a:rPr lang="en-US" sz="2400" i="1">
                            <a:latin typeface="Cambria Math"/>
                          </a:rPr>
                          <m:t>𝑡</m:t>
                        </m:r>
                      </m:sub>
                    </m:sSub>
                    <m:r>
                      <a:rPr lang="en-US" sz="2400" i="1">
                        <a:latin typeface="Cambria Math"/>
                      </a:rPr>
                      <m:t>)</m:t>
                    </m:r>
                  </m:oMath>
                </a14:m>
                <a:r>
                  <a:rPr lang="en-US" sz="2400" i="1" dirty="0" smtClean="0">
                    <a:latin typeface="Cambria Math"/>
                  </a:rPr>
                  <a:t>   </a:t>
                </a:r>
                <a:r>
                  <a:rPr lang="en-US" sz="2400" b="1" dirty="0" smtClean="0">
                    <a:latin typeface="Cambria Math"/>
                  </a:rPr>
                  <a:t>and</a:t>
                </a:r>
                <a:r>
                  <a:rPr lang="en-US" sz="2400" dirty="0" smtClean="0">
                    <a:latin typeface="Cambria Math"/>
                  </a:rPr>
                  <a:t>     </a:t>
                </a:r>
                <a14:m>
                  <m:oMath xmlns:m="http://schemas.openxmlformats.org/officeDocument/2006/math">
                    <m:sSub>
                      <m:sSubPr>
                        <m:ctrlPr>
                          <a:rPr lang="en-US" sz="2400" b="0" i="1" smtClean="0">
                            <a:latin typeface="Cambria Math"/>
                          </a:rPr>
                        </m:ctrlPr>
                      </m:sSubPr>
                      <m:e>
                        <m:r>
                          <a:rPr lang="en-US" sz="2400" b="0" i="1" smtClean="0">
                            <a:latin typeface="Cambria Math"/>
                          </a:rPr>
                          <m:t>𝑋</m:t>
                        </m:r>
                      </m:e>
                      <m:sub>
                        <m:r>
                          <a:rPr lang="en-US" sz="2400" i="1">
                            <a:latin typeface="Cambria Math"/>
                          </a:rPr>
                          <m:t>𝜏</m:t>
                        </m:r>
                      </m:sub>
                    </m:sSub>
                    <m:r>
                      <a:rPr lang="en-US" sz="2400" b="0" i="1" smtClean="0">
                        <a:latin typeface="Cambria Math"/>
                      </a:rPr>
                      <m:t>=</m:t>
                    </m:r>
                    <m:r>
                      <a:rPr lang="en-US" sz="2400" b="0" i="1" smtClean="0">
                        <a:latin typeface="Cambria Math"/>
                      </a:rPr>
                      <m:t>𝜉</m:t>
                    </m:r>
                    <m:r>
                      <a:rPr lang="en-US" sz="2400" b="0" i="1" smtClean="0">
                        <a:latin typeface="Cambria Math"/>
                      </a:rPr>
                      <m:t>~</m:t>
                    </m:r>
                    <m:r>
                      <a:rPr lang="en-US" sz="2400" b="0" i="1" smtClean="0">
                        <a:latin typeface="Cambria Math"/>
                      </a:rPr>
                      <m:t>𝜋</m:t>
                    </m:r>
                    <m:r>
                      <a:rPr lang="en-US" sz="2400" b="0" i="1" smtClean="0">
                        <a:latin typeface="Cambria Math"/>
                      </a:rPr>
                      <m:t> </m:t>
                    </m:r>
                  </m:oMath>
                </a14:m>
                <a:endParaRPr lang="en-US" sz="2400" b="0" i="1" dirty="0" smtClean="0">
                  <a:latin typeface="Cambria Math"/>
                </a:endParaRPr>
              </a:p>
              <a:p>
                <a:pPr marL="0" indent="0" algn="l" rtl="0">
                  <a:buNone/>
                </a:pPr>
                <a:endParaRPr lang="en-US" sz="2400" dirty="0" smtClean="0"/>
              </a:p>
              <a:p>
                <a:pPr marL="0" indent="0" algn="l" rtl="0">
                  <a:buNone/>
                </a:pPr>
                <a:r>
                  <a:rPr lang="en-US" sz="2400" u="sng" dirty="0" smtClean="0"/>
                  <a:t>Note:</a:t>
                </a:r>
              </a:p>
              <a:p>
                <a:pPr algn="l" rtl="0"/>
                <a14:m>
                  <m:oMath xmlns:m="http://schemas.openxmlformats.org/officeDocument/2006/math">
                    <m:r>
                      <a:rPr lang="en-US" sz="2400" b="0" i="1" smtClean="0">
                        <a:latin typeface="Cambria Math"/>
                      </a:rPr>
                      <m:t>𝜏</m:t>
                    </m:r>
                    <m:r>
                      <a:rPr lang="en-US" sz="2400" b="0" i="1" smtClean="0">
                        <a:latin typeface="Cambria Math"/>
                      </a:rPr>
                      <m:t>=</m:t>
                    </m:r>
                    <m:r>
                      <a:rPr lang="en-US" sz="2400" b="0" i="1" smtClean="0">
                        <a:latin typeface="Cambria Math"/>
                      </a:rPr>
                      <m:t>0</m:t>
                    </m:r>
                    <m:r>
                      <a:rPr lang="en-US" sz="2400" b="0" i="1" smtClean="0">
                        <a:latin typeface="Cambria Math"/>
                      </a:rPr>
                      <m:t>  ⇒  </m:t>
                    </m:r>
                    <m:sSub>
                      <m:sSubPr>
                        <m:ctrlPr>
                          <a:rPr lang="en-US" sz="2400" i="1">
                            <a:latin typeface="Cambria Math"/>
                          </a:rPr>
                        </m:ctrlPr>
                      </m:sSubPr>
                      <m:e>
                        <m:r>
                          <a:rPr lang="en-US" sz="2400" i="1">
                            <a:latin typeface="Cambria Math"/>
                          </a:rPr>
                          <m:t>𝑋</m:t>
                        </m:r>
                      </m:e>
                      <m:sub>
                        <m:r>
                          <a:rPr lang="en-US" sz="2400" i="1">
                            <a:latin typeface="Cambria Math"/>
                          </a:rPr>
                          <m:t>𝜏</m:t>
                        </m:r>
                      </m:sub>
                    </m:sSub>
                    <m:r>
                      <a:rPr lang="en-US" sz="2400" b="0" i="1" smtClean="0">
                        <a:latin typeface="Cambria Math"/>
                      </a:rPr>
                      <m:t>=</m:t>
                    </m:r>
                    <m:sSub>
                      <m:sSubPr>
                        <m:ctrlPr>
                          <a:rPr lang="en-US" sz="2400" i="1">
                            <a:latin typeface="Cambria Math"/>
                          </a:rPr>
                        </m:ctrlPr>
                      </m:sSubPr>
                      <m:e>
                        <m:r>
                          <a:rPr lang="en-US" sz="2400" i="1">
                            <a:latin typeface="Cambria Math"/>
                          </a:rPr>
                          <m:t>𝑋</m:t>
                        </m:r>
                      </m:e>
                      <m:sub>
                        <m:r>
                          <a:rPr lang="en-US" sz="2400" b="0" i="1" smtClean="0">
                            <a:latin typeface="Cambria Math"/>
                          </a:rPr>
                          <m:t>0</m:t>
                        </m:r>
                      </m:sub>
                    </m:sSub>
                  </m:oMath>
                </a14:m>
                <a:endParaRPr lang="en-US" sz="2400" dirty="0" smtClean="0"/>
              </a:p>
              <a:p>
                <a:pPr algn="l" rtl="0"/>
                <a14:m>
                  <m:oMath xmlns:m="http://schemas.openxmlformats.org/officeDocument/2006/math">
                    <m:r>
                      <a:rPr lang="en-US" sz="2400" i="1">
                        <a:latin typeface="Cambria Math"/>
                      </a:rPr>
                      <m:t>𝜏</m:t>
                    </m:r>
                  </m:oMath>
                </a14:m>
                <a:r>
                  <a:rPr lang="en-US" sz="2400" dirty="0" smtClean="0"/>
                  <a:t> </a:t>
                </a:r>
                <a:r>
                  <a:rPr lang="en-US" sz="2400" dirty="0"/>
                  <a:t>and </a:t>
                </a:r>
                <a14:m>
                  <m:oMath xmlns:m="http://schemas.openxmlformats.org/officeDocument/2006/math">
                    <m:sSub>
                      <m:sSubPr>
                        <m:ctrlPr>
                          <a:rPr lang="en-US" sz="2400" i="1">
                            <a:latin typeface="Cambria Math"/>
                          </a:rPr>
                        </m:ctrlPr>
                      </m:sSubPr>
                      <m:e>
                        <m:r>
                          <a:rPr lang="en-US" sz="2400" i="1">
                            <a:latin typeface="Cambria Math"/>
                          </a:rPr>
                          <m:t>𝑋</m:t>
                        </m:r>
                      </m:e>
                      <m:sub>
                        <m:r>
                          <a:rPr lang="en-US" sz="2400" i="1">
                            <a:latin typeface="Cambria Math"/>
                          </a:rPr>
                          <m:t>𝜏</m:t>
                        </m:r>
                      </m:sub>
                    </m:sSub>
                  </m:oMath>
                </a14:m>
                <a:r>
                  <a:rPr lang="en-US" sz="2400" dirty="0"/>
                  <a:t> are not independent</a:t>
                </a:r>
                <a:endParaRPr lang="he-IL" sz="24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2"/>
                <a:stretch>
                  <a:fillRect l="-1111" t="-1078" b="-3369"/>
                </a:stretch>
              </a:blipFill>
            </p:spPr>
            <p:txBody>
              <a:bodyPr/>
              <a:lstStyle/>
              <a:p>
                <a:r>
                  <a:rPr lang="en-US">
                    <a:noFill/>
                  </a:rPr>
                  <a:t> </a:t>
                </a:r>
              </a:p>
            </p:txBody>
          </p:sp>
        </mc:Fallback>
      </mc:AlternateContent>
    </p:spTree>
    <p:extLst>
      <p:ext uri="{BB962C8B-B14F-4D97-AF65-F5344CB8AC3E}">
        <p14:creationId xmlns:p14="http://schemas.microsoft.com/office/powerpoint/2010/main" val="2501210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en-US" dirty="0" smtClean="0"/>
              <a:t>Example: </a:t>
            </a:r>
            <a:r>
              <a:rPr lang="en-US" dirty="0"/>
              <a:t>random walk on the n-cycle</a:t>
            </a:r>
            <a:r>
              <a:rPr lang="he-IL" dirty="0"/>
              <a:t/>
            </a:r>
            <a:br>
              <a:rPr lang="he-IL" dirty="0"/>
            </a:b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Autofit/>
              </a:bodyPr>
              <a:lstStyle/>
              <a:p>
                <a:pPr marL="0" indent="0" algn="l" rtl="0">
                  <a:buNone/>
                </a:pPr>
                <a:r>
                  <a:rPr lang="en-US" sz="2400" u="sng" dirty="0" smtClean="0"/>
                  <a:t>Define:</a:t>
                </a:r>
                <a:r>
                  <a:rPr lang="en-US" sz="2400" dirty="0" smtClean="0"/>
                  <a:t>  </a:t>
                </a:r>
                <a14:m>
                  <m:oMath xmlns:m="http://schemas.openxmlformats.org/officeDocument/2006/math">
                    <m:r>
                      <a:rPr lang="en-US" sz="2400" i="1" dirty="0" smtClean="0">
                        <a:latin typeface="Cambria Math"/>
                      </a:rPr>
                      <m:t>𝜏</m:t>
                    </m:r>
                    <m:r>
                      <a:rPr lang="en-US" sz="2400" b="0" i="1" dirty="0" smtClean="0">
                        <a:latin typeface="Cambria Math"/>
                      </a:rPr>
                      <m:t>= </m:t>
                    </m:r>
                    <m:d>
                      <m:dPr>
                        <m:begChr m:val="{"/>
                        <m:endChr m:val=""/>
                        <m:ctrlPr>
                          <a:rPr lang="en-US" sz="2400" b="0" i="1" dirty="0" smtClean="0">
                            <a:latin typeface="Cambria Math"/>
                          </a:rPr>
                        </m:ctrlPr>
                      </m:dPr>
                      <m:e>
                        <m:eqArr>
                          <m:eqArrPr>
                            <m:ctrlPr>
                              <a:rPr lang="en-US" sz="2400" b="0" i="1" dirty="0" smtClean="0">
                                <a:latin typeface="Cambria Math"/>
                              </a:rPr>
                            </m:ctrlPr>
                          </m:eqArrPr>
                          <m:e>
                            <m:r>
                              <a:rPr lang="en-US" sz="2400" b="0" i="1" dirty="0" smtClean="0">
                                <a:latin typeface="Cambria Math"/>
                              </a:rPr>
                              <m:t>0</m:t>
                            </m:r>
                            <m:r>
                              <a:rPr lang="en-US" sz="2400" b="0" i="1" dirty="0" smtClean="0">
                                <a:latin typeface="Cambria Math"/>
                              </a:rPr>
                              <m:t>                                                           </m:t>
                            </m:r>
                            <m:r>
                              <a:rPr lang="en-US" sz="2400" b="0" i="1" dirty="0" smtClean="0">
                                <a:latin typeface="Cambria Math"/>
                              </a:rPr>
                              <m:t>h</m:t>
                            </m:r>
                            <m:r>
                              <a:rPr lang="en-US" sz="2400" b="0" i="1" dirty="0" smtClean="0">
                                <a:latin typeface="Cambria Math"/>
                              </a:rPr>
                              <m:t>𝑒𝑎𝑑𝑠</m:t>
                            </m:r>
                            <m:r>
                              <a:rPr lang="en-US" sz="2400" b="0" i="1" dirty="0" smtClean="0">
                                <a:latin typeface="Cambria Math"/>
                              </a:rPr>
                              <m:t>, </m:t>
                            </m:r>
                            <m:f>
                              <m:fPr>
                                <m:ctrlPr>
                                  <a:rPr lang="en-US" sz="2400" i="1" dirty="0">
                                    <a:latin typeface="Cambria Math"/>
                                  </a:rPr>
                                </m:ctrlPr>
                              </m:fPr>
                              <m:num>
                                <m:r>
                                  <a:rPr lang="en-US" sz="2400" i="1" dirty="0">
                                    <a:latin typeface="Cambria Math"/>
                                  </a:rPr>
                                  <m:t>1</m:t>
                                </m:r>
                              </m:num>
                              <m:den>
                                <m:r>
                                  <a:rPr lang="en-US" sz="2400" i="1" dirty="0">
                                    <a:latin typeface="Cambria Math"/>
                                  </a:rPr>
                                  <m:t>𝑛</m:t>
                                </m:r>
                              </m:den>
                            </m:f>
                          </m:e>
                          <m:e>
                            <m:r>
                              <m:rPr>
                                <m:nor/>
                              </m:rPr>
                              <a:rPr lang="en-US" sz="2400" dirty="0"/>
                              <m:t>the</m:t>
                            </m:r>
                            <m:r>
                              <m:rPr>
                                <m:nor/>
                              </m:rPr>
                              <a:rPr lang="en-US" sz="2400" dirty="0"/>
                              <m:t> </m:t>
                            </m:r>
                            <m:r>
                              <m:rPr>
                                <m:nor/>
                              </m:rPr>
                              <a:rPr lang="en-US" sz="2400" dirty="0"/>
                              <m:t>first</m:t>
                            </m:r>
                            <m:r>
                              <m:rPr>
                                <m:nor/>
                              </m:rPr>
                              <a:rPr lang="en-US" sz="2400" dirty="0"/>
                              <m:t> </m:t>
                            </m:r>
                            <m:r>
                              <m:rPr>
                                <m:nor/>
                              </m:rPr>
                              <a:rPr lang="en-US" sz="2400" dirty="0"/>
                              <m:t>time</m:t>
                            </m:r>
                            <m:r>
                              <m:rPr>
                                <m:nor/>
                              </m:rPr>
                              <a:rPr lang="en-US" sz="2400" dirty="0"/>
                              <m:t> </m:t>
                            </m:r>
                            <m:r>
                              <m:rPr>
                                <m:nor/>
                              </m:rPr>
                              <a:rPr lang="en-US" sz="2400" b="0" i="0" dirty="0" smtClean="0"/>
                              <m:t>all</m:t>
                            </m:r>
                            <m:r>
                              <m:rPr>
                                <m:nor/>
                              </m:rPr>
                              <a:rPr lang="en-US" sz="2400" dirty="0"/>
                              <m:t> </m:t>
                            </m:r>
                            <m:r>
                              <m:rPr>
                                <m:nor/>
                              </m:rPr>
                              <a:rPr lang="en-US" sz="2400" dirty="0"/>
                              <m:t>states</m:t>
                            </m:r>
                            <m:r>
                              <m:rPr>
                                <m:nor/>
                              </m:rPr>
                              <a:rPr lang="en-US" sz="2400" dirty="0"/>
                              <m:t> </m:t>
                            </m:r>
                            <m:r>
                              <m:rPr>
                                <m:nor/>
                              </m:rPr>
                              <a:rPr lang="en-US" sz="2400" dirty="0"/>
                              <m:t>visited</m:t>
                            </m:r>
                            <m:r>
                              <m:rPr>
                                <m:nor/>
                              </m:rPr>
                              <a:rPr lang="en-US" sz="2400" dirty="0"/>
                              <m:t> </m:t>
                            </m:r>
                            <m:r>
                              <a:rPr lang="en-US" sz="2400" b="0" i="1" dirty="0" smtClean="0">
                                <a:latin typeface="Cambria Math"/>
                              </a:rPr>
                              <m:t>        </m:t>
                            </m:r>
                            <m:r>
                              <a:rPr lang="en-US" sz="2400" b="0" i="1" dirty="0" smtClean="0">
                                <a:latin typeface="Cambria Math"/>
                              </a:rPr>
                              <m:t>𝑡𝑎𝑖𝑙𝑠</m:t>
                            </m:r>
                            <m:r>
                              <a:rPr lang="en-US" sz="2400" b="0" i="1" dirty="0" smtClean="0">
                                <a:latin typeface="Cambria Math"/>
                              </a:rPr>
                              <m:t>,  </m:t>
                            </m:r>
                            <m:f>
                              <m:fPr>
                                <m:ctrlPr>
                                  <a:rPr lang="en-US" sz="2400" i="1" dirty="0">
                                    <a:latin typeface="Cambria Math"/>
                                  </a:rPr>
                                </m:ctrlPr>
                              </m:fPr>
                              <m:num>
                                <m:r>
                                  <a:rPr lang="en-US" sz="2400" b="0" i="1" dirty="0" smtClean="0">
                                    <a:latin typeface="Cambria Math"/>
                                  </a:rPr>
                                  <m:t>𝑛</m:t>
                                </m:r>
                                <m:r>
                                  <a:rPr lang="en-US" sz="2400" b="0" i="1" dirty="0" smtClean="0">
                                    <a:latin typeface="Cambria Math"/>
                                  </a:rPr>
                                  <m:t>−</m:t>
                                </m:r>
                                <m:r>
                                  <a:rPr lang="en-US" sz="2400" i="1" dirty="0">
                                    <a:latin typeface="Cambria Math"/>
                                  </a:rPr>
                                  <m:t>1</m:t>
                                </m:r>
                              </m:num>
                              <m:den>
                                <m:r>
                                  <a:rPr lang="en-US" sz="2400" i="1" dirty="0">
                                    <a:latin typeface="Cambria Math"/>
                                  </a:rPr>
                                  <m:t>𝑛</m:t>
                                </m:r>
                              </m:den>
                            </m:f>
                          </m:e>
                        </m:eqArr>
                      </m:e>
                    </m:d>
                  </m:oMath>
                </a14:m>
                <a:endParaRPr lang="en-US" sz="2400" dirty="0" smtClean="0"/>
              </a:p>
              <a:p>
                <a:pPr marL="0" indent="0" algn="l" rtl="0">
                  <a:buNone/>
                </a:pPr>
                <a:endParaRPr lang="en-US" sz="2400" dirty="0"/>
              </a:p>
              <a:p>
                <a:pPr marL="0" indent="0" algn="l" rtl="0">
                  <a:buNone/>
                </a:pPr>
                <a:r>
                  <a:rPr lang="en-US" sz="2400" u="sng" dirty="0" smtClean="0"/>
                  <a:t>Claim:</a:t>
                </a:r>
                <a:r>
                  <a:rPr lang="en-US" sz="2400" dirty="0" smtClean="0"/>
                  <a:t> </a:t>
                </a:r>
                <a14:m>
                  <m:oMath xmlns:m="http://schemas.openxmlformats.org/officeDocument/2006/math">
                    <m:r>
                      <a:rPr lang="en-US" sz="2400" i="1">
                        <a:latin typeface="Cambria Math"/>
                      </a:rPr>
                      <m:t>𝜏</m:t>
                    </m:r>
                    <m:r>
                      <a:rPr lang="en-US" sz="2400" i="1">
                        <a:latin typeface="Cambria Math"/>
                      </a:rPr>
                      <m:t> </m:t>
                    </m:r>
                  </m:oMath>
                </a14:m>
                <a:r>
                  <a:rPr lang="en-US" sz="2400" dirty="0"/>
                  <a:t>is a stationary time</a:t>
                </a:r>
                <a:endParaRPr lang="en-US" sz="2400" dirty="0" smtClean="0"/>
              </a:p>
              <a:p>
                <a:pPr marL="0" indent="0" algn="l" rtl="0">
                  <a:buNone/>
                </a:pPr>
                <a:r>
                  <a:rPr lang="en-US" sz="2400" u="sng" dirty="0" smtClean="0"/>
                  <a:t>Proof:</a:t>
                </a:r>
                <a:r>
                  <a:rPr lang="en-US" sz="2400" dirty="0" smtClean="0"/>
                  <a:t> “heads” </a:t>
                </a:r>
                <a14:m>
                  <m:oMath xmlns:m="http://schemas.openxmlformats.org/officeDocument/2006/math">
                    <m:r>
                      <a:rPr lang="en-US" sz="2400" i="1">
                        <a:latin typeface="Cambria Math"/>
                      </a:rPr>
                      <m:t>⇒</m:t>
                    </m:r>
                  </m:oMath>
                </a14:m>
                <a:r>
                  <a:rPr lang="en-US" sz="2400" dirty="0" smtClean="0"/>
                  <a:t> </a:t>
                </a:r>
                <a14:m>
                  <m:oMath xmlns:m="http://schemas.openxmlformats.org/officeDocument/2006/math">
                    <m:r>
                      <a:rPr lang="en-US" sz="2400" b="0" i="1" dirty="0" smtClean="0">
                        <a:latin typeface="Cambria Math"/>
                      </a:rPr>
                      <m:t>𝜏</m:t>
                    </m:r>
                    <m:r>
                      <a:rPr lang="en-US" sz="2400" b="0" i="1" dirty="0" smtClean="0">
                        <a:latin typeface="Cambria Math"/>
                      </a:rPr>
                      <m:t>=</m:t>
                    </m:r>
                    <m:r>
                      <a:rPr lang="en-US" sz="2400" b="0" i="1" dirty="0" smtClean="0">
                        <a:latin typeface="Cambria Math"/>
                      </a:rPr>
                      <m:t>0</m:t>
                    </m:r>
                  </m:oMath>
                </a14:m>
                <a:r>
                  <a:rPr lang="en-US" sz="2400" dirty="0" smtClean="0"/>
                  <a:t>, “</a:t>
                </a:r>
                <a:r>
                  <a:rPr lang="en-US" sz="2400" dirty="0"/>
                  <a:t>tails</a:t>
                </a:r>
                <a:r>
                  <a:rPr lang="en-US" sz="2400" dirty="0" smtClean="0"/>
                  <a:t>” </a:t>
                </a:r>
                <a14:m>
                  <m:oMath xmlns:m="http://schemas.openxmlformats.org/officeDocument/2006/math">
                    <m:r>
                      <a:rPr lang="en-US" sz="2400" i="1" smtClean="0">
                        <a:latin typeface="Cambria Math"/>
                      </a:rPr>
                      <m:t>⇒</m:t>
                    </m:r>
                    <m:sSub>
                      <m:sSubPr>
                        <m:ctrlPr>
                          <a:rPr lang="en-US" sz="2400" i="1">
                            <a:latin typeface="Cambria Math"/>
                          </a:rPr>
                        </m:ctrlPr>
                      </m:sSubPr>
                      <m:e>
                        <m:r>
                          <a:rPr lang="en-US" sz="2400" i="1">
                            <a:latin typeface="Cambria Math"/>
                          </a:rPr>
                          <m:t>𝑋</m:t>
                        </m:r>
                      </m:e>
                      <m:sub>
                        <m:r>
                          <a:rPr lang="en-US" sz="2400" i="1">
                            <a:latin typeface="Cambria Math"/>
                          </a:rPr>
                          <m:t>𝜏</m:t>
                        </m:r>
                      </m:sub>
                    </m:sSub>
                    <m:r>
                      <a:rPr lang="en-US" sz="2400" b="0" i="1" smtClean="0">
                        <a:latin typeface="Cambria Math"/>
                      </a:rPr>
                      <m:t>~</m:t>
                    </m:r>
                    <m:r>
                      <a:rPr lang="en-US" sz="2400" b="0" i="1" smtClean="0">
                        <a:latin typeface="Cambria Math"/>
                      </a:rPr>
                      <m:t>𝑈</m:t>
                    </m:r>
                    <m:r>
                      <a:rPr lang="en-US" sz="2400" b="0" i="1" smtClean="0">
                        <a:latin typeface="Cambria Math"/>
                      </a:rPr>
                      <m:t>(</m:t>
                    </m:r>
                    <m:r>
                      <a:rPr lang="en-US" sz="2400" b="0" i="1" smtClean="0">
                        <a:latin typeface="Cambria Math"/>
                      </a:rPr>
                      <m:t>𝑜𝑡</m:t>
                    </m:r>
                    <m:r>
                      <a:rPr lang="en-US" sz="2400" b="0" i="1" smtClean="0">
                        <a:latin typeface="Cambria Math"/>
                      </a:rPr>
                      <m:t>h</m:t>
                    </m:r>
                    <m:r>
                      <a:rPr lang="en-US" sz="2400" b="0" i="1" smtClean="0">
                        <a:latin typeface="Cambria Math"/>
                      </a:rPr>
                      <m:t>𝑒𝑟</m:t>
                    </m:r>
                    <m:r>
                      <a:rPr lang="en-US" sz="2400" b="0" i="1" smtClean="0">
                        <a:latin typeface="Cambria Math"/>
                      </a:rPr>
                      <m:t> </m:t>
                    </m:r>
                    <m:r>
                      <a:rPr lang="en-US" sz="2400" b="0" i="1" smtClean="0">
                        <a:latin typeface="Cambria Math"/>
                      </a:rPr>
                      <m:t>𝑛</m:t>
                    </m:r>
                    <m:r>
                      <a:rPr lang="en-US" sz="2400" b="0" i="1" smtClean="0">
                        <a:latin typeface="Cambria Math"/>
                      </a:rPr>
                      <m:t>−</m:t>
                    </m:r>
                    <m:r>
                      <a:rPr lang="en-US" sz="2400" b="0" i="1" smtClean="0">
                        <a:latin typeface="Cambria Math"/>
                      </a:rPr>
                      <m:t>1</m:t>
                    </m:r>
                    <m:r>
                      <a:rPr lang="en-US" sz="2400" b="0" i="1" smtClean="0">
                        <a:latin typeface="Cambria Math"/>
                      </a:rPr>
                      <m:t> </m:t>
                    </m:r>
                    <m:r>
                      <a:rPr lang="en-US" sz="2400" b="0" i="1" smtClean="0">
                        <a:latin typeface="Cambria Math"/>
                      </a:rPr>
                      <m:t>𝑠𝑡𝑎𝑡𝑒𝑠</m:t>
                    </m:r>
                    <m:r>
                      <a:rPr lang="en-US" sz="2400" b="0" i="1" smtClean="0">
                        <a:latin typeface="Cambria Math"/>
                      </a:rPr>
                      <m:t>)</m:t>
                    </m:r>
                  </m:oMath>
                </a14:m>
                <a:endParaRPr lang="en-US" sz="2400" dirty="0" smtClean="0">
                  <a:solidFill>
                    <a:srgbClr val="FF0000"/>
                  </a:solidFill>
                </a:endParaRPr>
              </a:p>
              <a:p>
                <a:pPr marL="0" indent="0" algn="l" rtl="0">
                  <a:buNone/>
                </a:pPr>
                <a14:m>
                  <m:oMath xmlns:m="http://schemas.openxmlformats.org/officeDocument/2006/math">
                    <m:sSub>
                      <m:sSubPr>
                        <m:ctrlPr>
                          <a:rPr lang="en-US" sz="2400" i="1">
                            <a:latin typeface="Cambria Math"/>
                          </a:rPr>
                        </m:ctrlPr>
                      </m:sSubPr>
                      <m:e>
                        <m:r>
                          <a:rPr lang="en-US" sz="2400" i="1">
                            <a:latin typeface="Cambria Math"/>
                          </a:rPr>
                          <m:t>𝑋</m:t>
                        </m:r>
                      </m:e>
                      <m:sub>
                        <m:r>
                          <a:rPr lang="en-US" sz="2400" i="1">
                            <a:latin typeface="Cambria Math"/>
                          </a:rPr>
                          <m:t>𝜏</m:t>
                        </m:r>
                      </m:sub>
                    </m:sSub>
                  </m:oMath>
                </a14:m>
                <a:r>
                  <a:rPr lang="en-US" sz="2400" dirty="0"/>
                  <a:t> </a:t>
                </a:r>
                <a:r>
                  <a:rPr lang="en-US" sz="2400" dirty="0" smtClean="0"/>
                  <a:t>is uniform </a:t>
                </a:r>
                <a14:m>
                  <m:oMath xmlns:m="http://schemas.openxmlformats.org/officeDocument/2006/math">
                    <m:r>
                      <a:rPr lang="en-US" sz="2400" i="1" smtClean="0">
                        <a:latin typeface="Cambria Math"/>
                        <a:ea typeface="Cambria Math"/>
                      </a:rPr>
                      <m:t>⇒</m:t>
                    </m:r>
                    <m:r>
                      <a:rPr lang="en-US" sz="2400" i="1">
                        <a:latin typeface="Cambria Math"/>
                      </a:rPr>
                      <m:t>𝜏</m:t>
                    </m:r>
                    <m:r>
                      <a:rPr lang="en-US" sz="2400" i="1">
                        <a:latin typeface="Cambria Math"/>
                      </a:rPr>
                      <m:t> </m:t>
                    </m:r>
                  </m:oMath>
                </a14:m>
                <a:r>
                  <a:rPr lang="en-US" sz="2400" dirty="0" smtClean="0"/>
                  <a:t>is </a:t>
                </a:r>
                <a:r>
                  <a:rPr lang="en-US" sz="2400" dirty="0"/>
                  <a:t>a stationary time. </a:t>
                </a:r>
                <a:endParaRPr lang="en-US" sz="2400" dirty="0" smtClean="0"/>
              </a:p>
              <a:p>
                <a:pPr algn="l" rtl="0"/>
                <a:endParaRPr lang="en-US" sz="2400" i="1" dirty="0" smtClean="0">
                  <a:latin typeface="Cambria Math"/>
                </a:endParaRPr>
              </a:p>
              <a:p>
                <a:pPr marL="0" indent="0" algn="l" rtl="0">
                  <a:buNone/>
                </a:pPr>
                <a:r>
                  <a:rPr lang="en-US" sz="2400" u="sng" dirty="0" smtClean="0">
                    <a:latin typeface="Cambria Math"/>
                  </a:rPr>
                  <a:t>Note:</a:t>
                </a:r>
              </a:p>
              <a:p>
                <a:pPr algn="l" rtl="0"/>
                <a14:m>
                  <m:oMath xmlns:m="http://schemas.openxmlformats.org/officeDocument/2006/math">
                    <m:r>
                      <a:rPr lang="en-US" sz="2400" i="1">
                        <a:latin typeface="Cambria Math"/>
                      </a:rPr>
                      <m:t>𝜏</m:t>
                    </m:r>
                    <m:r>
                      <a:rPr lang="en-US" sz="2400" b="0" i="1" smtClean="0">
                        <a:latin typeface="Cambria Math"/>
                      </a:rPr>
                      <m:t>=</m:t>
                    </m:r>
                    <m:r>
                      <a:rPr lang="en-US" sz="2400" b="0" i="1" smtClean="0">
                        <a:latin typeface="Cambria Math"/>
                      </a:rPr>
                      <m:t>0</m:t>
                    </m:r>
                    <m:r>
                      <a:rPr lang="en-US" sz="2400" b="0" i="1" smtClean="0">
                        <a:latin typeface="Cambria Math"/>
                      </a:rPr>
                      <m:t> ⇒</m:t>
                    </m:r>
                  </m:oMath>
                </a14:m>
                <a:r>
                  <a:rPr lang="en-US" sz="2400" dirty="0" smtClean="0"/>
                  <a:t> </a:t>
                </a:r>
                <a14:m>
                  <m:oMath xmlns:m="http://schemas.openxmlformats.org/officeDocument/2006/math">
                    <m:sSub>
                      <m:sSubPr>
                        <m:ctrlPr>
                          <a:rPr lang="en-US" sz="2400" i="1">
                            <a:latin typeface="Cambria Math"/>
                          </a:rPr>
                        </m:ctrlPr>
                      </m:sSubPr>
                      <m:e>
                        <m:r>
                          <a:rPr lang="en-US" sz="2400" i="1">
                            <a:latin typeface="Cambria Math"/>
                          </a:rPr>
                          <m:t>𝑋</m:t>
                        </m:r>
                      </m:e>
                      <m:sub>
                        <m:r>
                          <a:rPr lang="en-US" sz="2400" i="1">
                            <a:latin typeface="Cambria Math"/>
                          </a:rPr>
                          <m:t>𝜏</m:t>
                        </m:r>
                      </m:sub>
                    </m:sSub>
                  </m:oMath>
                </a14:m>
                <a:r>
                  <a:rPr lang="en-US" sz="2400" dirty="0"/>
                  <a:t> is the starting </a:t>
                </a:r>
                <a:r>
                  <a:rPr lang="en-US" sz="2400" dirty="0" smtClean="0"/>
                  <a:t>state.</a:t>
                </a:r>
              </a:p>
              <a:p>
                <a:pPr algn="l" rtl="0"/>
                <a14:m>
                  <m:oMath xmlns:m="http://schemas.openxmlformats.org/officeDocument/2006/math">
                    <m:r>
                      <a:rPr lang="en-US" sz="2400" i="1">
                        <a:latin typeface="Cambria Math"/>
                      </a:rPr>
                      <m:t>𝜏</m:t>
                    </m:r>
                    <m:r>
                      <a:rPr lang="en-US" sz="2400" b="0" i="1" smtClean="0">
                        <a:latin typeface="Cambria Math"/>
                      </a:rPr>
                      <m:t>,</m:t>
                    </m:r>
                    <m:sSub>
                      <m:sSubPr>
                        <m:ctrlPr>
                          <a:rPr lang="en-US" sz="2400" i="1">
                            <a:latin typeface="Cambria Math"/>
                          </a:rPr>
                        </m:ctrlPr>
                      </m:sSubPr>
                      <m:e>
                        <m:r>
                          <a:rPr lang="en-US" sz="2400" i="1">
                            <a:latin typeface="Cambria Math"/>
                          </a:rPr>
                          <m:t>𝑋</m:t>
                        </m:r>
                      </m:e>
                      <m:sub>
                        <m:r>
                          <a:rPr lang="en-US" sz="2400" i="1">
                            <a:latin typeface="Cambria Math"/>
                          </a:rPr>
                          <m:t>𝜏</m:t>
                        </m:r>
                      </m:sub>
                    </m:sSub>
                  </m:oMath>
                </a14:m>
                <a:r>
                  <a:rPr lang="en-US" sz="2400" dirty="0"/>
                  <a:t> are not independent.</a:t>
                </a:r>
                <a:endParaRPr lang="en-US" sz="2400"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1">
                <a:blip r:embed="rId2"/>
                <a:stretch>
                  <a:fillRect l="-1111" b="-8491"/>
                </a:stretch>
              </a:blipFill>
            </p:spPr>
            <p:txBody>
              <a:bodyPr/>
              <a:lstStyle/>
              <a:p>
                <a:r>
                  <a:rPr lang="en-US">
                    <a:noFill/>
                  </a:rPr>
                  <a:t> </a:t>
                </a:r>
              </a:p>
            </p:txBody>
          </p:sp>
        </mc:Fallback>
      </mc:AlternateContent>
    </p:spTree>
    <p:extLst>
      <p:ext uri="{BB962C8B-B14F-4D97-AF65-F5344CB8AC3E}">
        <p14:creationId xmlns:p14="http://schemas.microsoft.com/office/powerpoint/2010/main" val="1399752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x-none" smtClean="0"/>
              <a:t>Top-To-Random </a:t>
            </a:r>
            <a:r>
              <a:rPr lang="en-US" dirty="0" smtClean="0"/>
              <a:t>(TTR) </a:t>
            </a:r>
            <a:r>
              <a:rPr lang="x-none" smtClean="0"/>
              <a:t>Shuffle</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pPr algn="l" rtl="0"/>
                <a:r>
                  <a:rPr lang="en-US" dirty="0" smtClean="0"/>
                  <a:t>repeat </a:t>
                </a:r>
                <a14:m>
                  <m:oMath xmlns:m="http://schemas.openxmlformats.org/officeDocument/2006/math">
                    <m:r>
                      <a:rPr lang="en-US" i="1">
                        <a:latin typeface="Cambria Math"/>
                      </a:rPr>
                      <m:t>𝑛</m:t>
                    </m:r>
                  </m:oMath>
                </a14:m>
                <a:r>
                  <a:rPr lang="en-US" dirty="0"/>
                  <a:t> </a:t>
                </a:r>
                <a:r>
                  <a:rPr lang="en-US" dirty="0" smtClean="0"/>
                  <a:t>times:</a:t>
                </a:r>
                <a:endParaRPr lang="en-US" dirty="0"/>
              </a:p>
              <a:p>
                <a:pPr marL="0" indent="0" algn="l" rtl="0">
                  <a:buNone/>
                </a:pPr>
                <a:r>
                  <a:rPr lang="en-US" dirty="0" smtClean="0"/>
                  <a:t>	top card </a:t>
                </a:r>
                <a14:m>
                  <m:oMath xmlns:m="http://schemas.openxmlformats.org/officeDocument/2006/math">
                    <m:r>
                      <a:rPr lang="en-US" i="1" dirty="0" smtClean="0">
                        <a:latin typeface="Cambria Math"/>
                      </a:rPr>
                      <m:t>→</m:t>
                    </m:r>
                  </m:oMath>
                </a14:m>
                <a:r>
                  <a:rPr lang="en-US" dirty="0" smtClean="0"/>
                  <a:t> U</a:t>
                </a:r>
                <a14:m>
                  <m:oMath xmlns:m="http://schemas.openxmlformats.org/officeDocument/2006/math">
                    <m:r>
                      <m:rPr>
                        <m:sty m:val="p"/>
                      </m:rPr>
                      <a:rPr lang="en-US" b="0" i="0" dirty="0" smtClean="0">
                        <a:latin typeface="Cambria Math"/>
                      </a:rPr>
                      <m:t>niform</m:t>
                    </m:r>
                    <m:r>
                      <a:rPr lang="en-US" i="1" dirty="0">
                        <a:latin typeface="Cambria Math" panose="02040503050406030204" pitchFamily="18" charset="0"/>
                      </a:rPr>
                      <m:t>{</m:t>
                    </m:r>
                    <m:r>
                      <a:rPr lang="en-US" b="0" i="1" dirty="0" smtClean="0">
                        <a:latin typeface="Cambria Math" panose="02040503050406030204" pitchFamily="18" charset="0"/>
                      </a:rPr>
                      <m:t>1</m:t>
                    </m:r>
                    <m:r>
                      <a:rPr lang="en-US" b="0" i="1" dirty="0" smtClean="0">
                        <a:latin typeface="Cambria Math" panose="02040503050406030204" pitchFamily="18" charset="0"/>
                      </a:rPr>
                      <m:t>, …, </m:t>
                    </m:r>
                    <m:r>
                      <a:rPr lang="en-US" i="1" dirty="0" smtClean="0">
                        <a:latin typeface="Cambria Math" panose="02040503050406030204" pitchFamily="18" charset="0"/>
                      </a:rPr>
                      <m:t>𝑛</m:t>
                    </m:r>
                    <m:r>
                      <a:rPr lang="en-US" b="0" i="1" dirty="0" smtClean="0">
                        <a:latin typeface="Cambria Math" panose="02040503050406030204" pitchFamily="18" charset="0"/>
                      </a:rPr>
                      <m:t>}</m:t>
                    </m:r>
                  </m:oMath>
                </a14:m>
                <a:endParaRPr lang="en-US" dirty="0" smtClean="0"/>
              </a:p>
              <a:p>
                <a:pPr algn="l" rtl="0"/>
                <a:endParaRPr lang="en-US" i="1" dirty="0" smtClean="0">
                  <a:latin typeface="Cambria Math"/>
                </a:endParaRP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he-IL">
                    <a:noFill/>
                  </a:rPr>
                  <a:t> </a:t>
                </a:r>
              </a:p>
            </p:txBody>
          </p:sp>
        </mc:Fallback>
      </mc:AlternateContent>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3356992"/>
            <a:ext cx="2904757" cy="2652016"/>
          </a:xfrm>
          <a:prstGeom prst="rect">
            <a:avLst/>
          </a:prstGeom>
        </p:spPr>
      </p:pic>
    </p:spTree>
    <p:extLst>
      <p:ext uri="{BB962C8B-B14F-4D97-AF65-F5344CB8AC3E}">
        <p14:creationId xmlns:p14="http://schemas.microsoft.com/office/powerpoint/2010/main" val="3954248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Strong Stationary Time (SST)</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fontScale="92500" lnSpcReduction="20000"/>
              </a:bodyPr>
              <a:lstStyle/>
              <a:p>
                <a:pPr algn="l" rtl="0"/>
                <a:r>
                  <a:rPr lang="en-US" b="0" i="0" dirty="0" smtClean="0">
                    <a:latin typeface="+mj-lt"/>
                  </a:rPr>
                  <a:t>A strong stationary time for </a:t>
                </a:r>
                <a14:m>
                  <m:oMath xmlns:m="http://schemas.openxmlformats.org/officeDocument/2006/math">
                    <m:r>
                      <a:rPr lang="en-US" i="1">
                        <a:latin typeface="Cambria Math"/>
                      </a:rPr>
                      <m:t>(</m:t>
                    </m:r>
                    <m:sSub>
                      <m:sSubPr>
                        <m:ctrlPr>
                          <a:rPr lang="en-US" i="1">
                            <a:latin typeface="Cambria Math"/>
                          </a:rPr>
                        </m:ctrlPr>
                      </m:sSubPr>
                      <m:e>
                        <m:r>
                          <a:rPr lang="en-US" i="1">
                            <a:latin typeface="Cambria Math"/>
                          </a:rPr>
                          <m:t>𝑋</m:t>
                        </m:r>
                      </m:e>
                      <m:sub>
                        <m:r>
                          <a:rPr lang="en-US" i="1">
                            <a:latin typeface="Cambria Math"/>
                          </a:rPr>
                          <m:t>𝑡</m:t>
                        </m:r>
                      </m:sub>
                    </m:sSub>
                    <m:r>
                      <a:rPr lang="en-US" i="1">
                        <a:latin typeface="Cambria Math"/>
                      </a:rPr>
                      <m:t>)</m:t>
                    </m:r>
                  </m:oMath>
                </a14:m>
                <a:r>
                  <a:rPr lang="en-US" dirty="0" smtClean="0"/>
                  <a:t> is a randomized stopping time </a:t>
                </a:r>
                <a14:m>
                  <m:oMath xmlns:m="http://schemas.openxmlformats.org/officeDocument/2006/math">
                    <m:r>
                      <a:rPr lang="en-US" i="1" dirty="0" smtClean="0">
                        <a:latin typeface="Cambria Math"/>
                      </a:rPr>
                      <m:t>𝜏</m:t>
                    </m:r>
                  </m:oMath>
                </a14:m>
                <a:r>
                  <a:rPr lang="en-US" dirty="0" smtClean="0"/>
                  <a:t> such that:</a:t>
                </a:r>
              </a:p>
              <a:p>
                <a:pPr marL="0" indent="0" algn="l" rtl="0">
                  <a:buNone/>
                </a:pPr>
                <a:endParaRPr lang="en-US" b="0" i="1" dirty="0" smtClean="0">
                  <a:latin typeface="Cambria Math"/>
                </a:endParaRPr>
              </a:p>
              <a:p>
                <a:pPr marL="0" indent="0" algn="l" rtl="0">
                  <a:buNone/>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𝑃</m:t>
                          </m:r>
                        </m:e>
                        <m:sub>
                          <m:r>
                            <a:rPr lang="en-US" b="0" i="1" smtClean="0">
                              <a:latin typeface="Cambria Math"/>
                            </a:rPr>
                            <m:t>𝑥</m:t>
                          </m:r>
                        </m:sub>
                      </m:sSub>
                      <m:d>
                        <m:dPr>
                          <m:begChr m:val="{"/>
                          <m:endChr m:val="}"/>
                          <m:ctrlPr>
                            <a:rPr lang="en-US" b="0" i="1" smtClean="0">
                              <a:latin typeface="Cambria Math"/>
                            </a:rPr>
                          </m:ctrlPr>
                        </m:dPr>
                        <m:e>
                          <m:r>
                            <a:rPr lang="en-US" b="0" i="1" smtClean="0">
                              <a:latin typeface="Cambria Math"/>
                            </a:rPr>
                            <m:t>𝜏</m:t>
                          </m:r>
                          <m:r>
                            <a:rPr lang="en-US" b="0" i="1" smtClean="0">
                              <a:latin typeface="Cambria Math"/>
                            </a:rPr>
                            <m:t>=</m:t>
                          </m:r>
                          <m:r>
                            <a:rPr lang="en-US" b="0" i="1" smtClean="0">
                              <a:latin typeface="Cambria Math"/>
                            </a:rPr>
                            <m:t>𝑡</m:t>
                          </m:r>
                          <m:r>
                            <a:rPr lang="en-US" b="0" i="1" smtClean="0">
                              <a:latin typeface="Cambria Math"/>
                            </a:rPr>
                            <m:t>, </m:t>
                          </m:r>
                          <m:sSub>
                            <m:sSubPr>
                              <m:ctrlPr>
                                <a:rPr lang="en-US" b="0" i="1" smtClean="0">
                                  <a:latin typeface="Cambria Math"/>
                                </a:rPr>
                              </m:ctrlPr>
                            </m:sSubPr>
                            <m:e>
                              <m:r>
                                <a:rPr lang="en-US" b="0" i="1" smtClean="0">
                                  <a:latin typeface="Cambria Math"/>
                                </a:rPr>
                                <m:t>𝑋</m:t>
                              </m:r>
                            </m:e>
                            <m:sub>
                              <m:r>
                                <a:rPr lang="en-US" b="0" i="1" smtClean="0">
                                  <a:latin typeface="Cambria Math"/>
                                </a:rPr>
                                <m:t>𝜏</m:t>
                              </m:r>
                            </m:sub>
                          </m:sSub>
                          <m:r>
                            <a:rPr lang="en-US" b="0" i="1" smtClean="0">
                              <a:latin typeface="Cambria Math"/>
                            </a:rPr>
                            <m:t>=</m:t>
                          </m:r>
                          <m:r>
                            <a:rPr lang="en-US" b="0" i="1" smtClean="0">
                              <a:latin typeface="Cambria Math"/>
                            </a:rPr>
                            <m:t>𝑦</m:t>
                          </m:r>
                        </m:e>
                      </m:d>
                      <m:r>
                        <a:rPr lang="en-US" b="0" i="1" smtClean="0">
                          <a:latin typeface="Cambria Math"/>
                        </a:rPr>
                        <m:t>=</m:t>
                      </m:r>
                    </m:oMath>
                  </m:oMathPara>
                </a14:m>
                <a:endParaRPr lang="en-US" b="0" i="1" dirty="0" smtClean="0">
                  <a:latin typeface="Cambria Math"/>
                </a:endParaRPr>
              </a:p>
              <a:p>
                <a:pPr marL="0" indent="0" algn="l" rtl="0">
                  <a:buNone/>
                </a:pPr>
                <a:endParaRPr lang="en-US" b="0" i="1" dirty="0" smtClean="0">
                  <a:latin typeface="Cambria Math"/>
                </a:endParaRPr>
              </a:p>
              <a:p>
                <a:pPr marL="0" indent="0" algn="l" rtl="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𝑃</m:t>
                          </m:r>
                        </m:e>
                        <m:sub>
                          <m:r>
                            <a:rPr lang="en-US" i="1">
                              <a:latin typeface="Cambria Math"/>
                            </a:rPr>
                            <m:t>𝑥</m:t>
                          </m:r>
                        </m:sub>
                      </m:sSub>
                      <m:d>
                        <m:dPr>
                          <m:begChr m:val="{"/>
                          <m:endChr m:val="}"/>
                          <m:ctrlPr>
                            <a:rPr lang="en-US" i="1">
                              <a:latin typeface="Cambria Math"/>
                            </a:rPr>
                          </m:ctrlPr>
                        </m:dPr>
                        <m:e>
                          <m:r>
                            <a:rPr lang="en-US" i="1">
                              <a:latin typeface="Cambria Math"/>
                            </a:rPr>
                            <m:t>𝜏</m:t>
                          </m:r>
                          <m:r>
                            <a:rPr lang="en-US" i="1">
                              <a:latin typeface="Cambria Math"/>
                            </a:rPr>
                            <m:t>=</m:t>
                          </m:r>
                          <m:r>
                            <a:rPr lang="en-US" i="1">
                              <a:latin typeface="Cambria Math"/>
                            </a:rPr>
                            <m:t>𝑡</m:t>
                          </m:r>
                          <m:r>
                            <a:rPr lang="en-US" b="0" i="1" smtClean="0">
                              <a:latin typeface="Cambria Math"/>
                            </a:rPr>
                            <m:t>}∗</m:t>
                          </m:r>
                          <m:sSub>
                            <m:sSubPr>
                              <m:ctrlPr>
                                <a:rPr lang="en-US" b="0" i="1" smtClean="0">
                                  <a:latin typeface="Cambria Math"/>
                                </a:rPr>
                              </m:ctrlPr>
                            </m:sSubPr>
                            <m:e>
                              <m:r>
                                <a:rPr lang="en-US" b="0" i="1" smtClean="0">
                                  <a:latin typeface="Cambria Math"/>
                                </a:rPr>
                                <m:t>𝑃</m:t>
                              </m:r>
                            </m:e>
                            <m:sub>
                              <m:r>
                                <a:rPr lang="en-US" b="0" i="1" smtClean="0">
                                  <a:latin typeface="Cambria Math"/>
                                </a:rPr>
                                <m:t>𝑥</m:t>
                              </m:r>
                            </m:sub>
                          </m:sSub>
                          <m:r>
                            <a:rPr lang="en-US" b="0" i="1" smtClean="0">
                              <a:latin typeface="Cambria Math"/>
                            </a:rPr>
                            <m:t>{</m:t>
                          </m:r>
                          <m:sSub>
                            <m:sSubPr>
                              <m:ctrlPr>
                                <a:rPr lang="en-US" i="1">
                                  <a:latin typeface="Cambria Math"/>
                                </a:rPr>
                              </m:ctrlPr>
                            </m:sSubPr>
                            <m:e>
                              <m:r>
                                <a:rPr lang="en-US" i="1">
                                  <a:latin typeface="Cambria Math"/>
                                </a:rPr>
                                <m:t>𝑋</m:t>
                              </m:r>
                            </m:e>
                            <m:sub>
                              <m:r>
                                <a:rPr lang="en-US" i="1">
                                  <a:latin typeface="Cambria Math"/>
                                </a:rPr>
                                <m:t>𝜏</m:t>
                              </m:r>
                            </m:sub>
                          </m:sSub>
                          <m:r>
                            <a:rPr lang="en-US" i="1">
                              <a:latin typeface="Cambria Math"/>
                            </a:rPr>
                            <m:t>=</m:t>
                          </m:r>
                          <m:r>
                            <a:rPr lang="en-US" i="1">
                              <a:latin typeface="Cambria Math"/>
                            </a:rPr>
                            <m:t>𝑦</m:t>
                          </m:r>
                        </m:e>
                      </m:d>
                      <m:r>
                        <a:rPr lang="en-US" i="1">
                          <a:latin typeface="Cambria Math"/>
                        </a:rPr>
                        <m:t>=</m:t>
                      </m:r>
                    </m:oMath>
                  </m:oMathPara>
                </a14:m>
                <a:endParaRPr lang="en-US" b="0" i="1" dirty="0" smtClean="0">
                  <a:latin typeface="Cambria Math"/>
                </a:endParaRPr>
              </a:p>
              <a:p>
                <a:pPr marL="0" indent="0" algn="l" rtl="0">
                  <a:buNone/>
                </a:pPr>
                <a:endParaRPr lang="en-US" i="1" dirty="0" smtClean="0">
                  <a:latin typeface="Cambria Math"/>
                </a:endParaRPr>
              </a:p>
              <a:p>
                <a:pPr marL="0" indent="0" algn="l" rtl="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𝑃</m:t>
                          </m:r>
                        </m:e>
                        <m:sub>
                          <m:r>
                            <a:rPr lang="en-US" i="1">
                              <a:latin typeface="Cambria Math"/>
                            </a:rPr>
                            <m:t>𝑥</m:t>
                          </m:r>
                        </m:sub>
                      </m:sSub>
                      <m:d>
                        <m:dPr>
                          <m:begChr m:val="{"/>
                          <m:endChr m:val="}"/>
                          <m:ctrlPr>
                            <a:rPr lang="en-US" i="1" smtClean="0">
                              <a:latin typeface="Cambria Math"/>
                            </a:rPr>
                          </m:ctrlPr>
                        </m:dPr>
                        <m:e>
                          <m:r>
                            <a:rPr lang="en-US" i="1">
                              <a:latin typeface="Cambria Math"/>
                            </a:rPr>
                            <m:t>𝜏</m:t>
                          </m:r>
                          <m:r>
                            <a:rPr lang="en-US" i="1">
                              <a:latin typeface="Cambria Math"/>
                            </a:rPr>
                            <m:t>=</m:t>
                          </m:r>
                          <m:r>
                            <a:rPr lang="en-US" i="1">
                              <a:latin typeface="Cambria Math"/>
                            </a:rPr>
                            <m:t>𝑡</m:t>
                          </m:r>
                        </m:e>
                      </m:d>
                      <m:r>
                        <a:rPr lang="en-US" b="0" i="1" smtClean="0">
                          <a:latin typeface="Cambria Math"/>
                        </a:rPr>
                        <m:t>∗</m:t>
                      </m:r>
                      <m:r>
                        <a:rPr lang="en-US" i="1">
                          <a:latin typeface="Cambria Math"/>
                        </a:rPr>
                        <m:t>𝜋</m:t>
                      </m:r>
                      <m:d>
                        <m:dPr>
                          <m:ctrlPr>
                            <a:rPr lang="en-US" i="1">
                              <a:latin typeface="Cambria Math"/>
                            </a:rPr>
                          </m:ctrlPr>
                        </m:dPr>
                        <m:e>
                          <m:r>
                            <a:rPr lang="en-US" i="1">
                              <a:latin typeface="Cambria Math"/>
                            </a:rPr>
                            <m:t>𝑦</m:t>
                          </m:r>
                        </m:e>
                      </m:d>
                    </m:oMath>
                  </m:oMathPara>
                </a14:m>
                <a:endParaRPr lang="en-US" dirty="0" smtClean="0"/>
              </a:p>
              <a:p>
                <a:pPr marL="0" indent="0" algn="l" rtl="0">
                  <a:buNone/>
                </a:pPr>
                <a:endParaRPr lang="en-US" dirty="0" smtClean="0"/>
              </a:p>
              <a:p>
                <a:pPr algn="l" rtl="0"/>
                <a14:m>
                  <m:oMath xmlns:m="http://schemas.openxmlformats.org/officeDocument/2006/math">
                    <m:sSub>
                      <m:sSubPr>
                        <m:ctrlPr>
                          <a:rPr lang="en-US" i="1">
                            <a:latin typeface="Cambria Math"/>
                          </a:rPr>
                        </m:ctrlPr>
                      </m:sSubPr>
                      <m:e>
                        <m:r>
                          <a:rPr lang="en-US" i="1">
                            <a:latin typeface="Cambria Math"/>
                          </a:rPr>
                          <m:t>𝑋</m:t>
                        </m:r>
                      </m:e>
                      <m:sub>
                        <m:r>
                          <a:rPr lang="en-US" i="1">
                            <a:latin typeface="Cambria Math"/>
                          </a:rPr>
                          <m:t>𝜏</m:t>
                        </m:r>
                      </m:sub>
                    </m:sSub>
                  </m:oMath>
                </a14:m>
                <a:r>
                  <a:rPr lang="en-US" dirty="0" smtClean="0"/>
                  <a:t>, </a:t>
                </a:r>
                <a14:m>
                  <m:oMath xmlns:m="http://schemas.openxmlformats.org/officeDocument/2006/math">
                    <m:r>
                      <a:rPr lang="en-US" i="1">
                        <a:latin typeface="Cambria Math"/>
                      </a:rPr>
                      <m:t>𝜏</m:t>
                    </m:r>
                  </m:oMath>
                </a14:m>
                <a:r>
                  <a:rPr lang="en-US" dirty="0" smtClean="0"/>
                  <a:t> are independent</a:t>
                </a: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1">
                <a:blip r:embed="rId2"/>
                <a:stretch>
                  <a:fillRect l="-1481" t="-3504" r="-741" b="-3369"/>
                </a:stretch>
              </a:blipFill>
            </p:spPr>
            <p:txBody>
              <a:bodyPr/>
              <a:lstStyle/>
              <a:p>
                <a:r>
                  <a:rPr lang="he-IL">
                    <a:noFill/>
                  </a:rPr>
                  <a:t> </a:t>
                </a:r>
              </a:p>
            </p:txBody>
          </p:sp>
        </mc:Fallback>
      </mc:AlternateContent>
    </p:spTree>
    <p:extLst>
      <p:ext uri="{BB962C8B-B14F-4D97-AF65-F5344CB8AC3E}">
        <p14:creationId xmlns:p14="http://schemas.microsoft.com/office/powerpoint/2010/main" val="9040811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Examples</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lnSpcReduction="10000"/>
              </a:bodyPr>
              <a:lstStyle/>
              <a:p>
                <a:pPr marL="0" lvl="1" indent="0" algn="l" rtl="0">
                  <a:buNone/>
                </a:pPr>
                <a14:m>
                  <m:oMath xmlns:m="http://schemas.openxmlformats.org/officeDocument/2006/math">
                    <m:d>
                      <m:dPr>
                        <m:ctrlPr>
                          <a:rPr lang="en-US" b="0" i="1" smtClean="0">
                            <a:latin typeface="Cambria Math"/>
                          </a:rPr>
                        </m:ctrlPr>
                      </m:dPr>
                      <m:e>
                        <m:r>
                          <a:rPr lang="en-US" b="0" i="1" smtClean="0">
                            <a:latin typeface="Cambria Math"/>
                          </a:rPr>
                          <m:t>1</m:t>
                        </m:r>
                      </m:e>
                    </m:d>
                    <m:r>
                      <a:rPr lang="en-US" b="0" i="1" smtClean="0">
                        <a:latin typeface="Cambria Math"/>
                      </a:rPr>
                      <m:t> </m:t>
                    </m:r>
                    <m:r>
                      <a:rPr lang="en-US" i="1" smtClean="0">
                        <a:latin typeface="Cambria Math"/>
                      </a:rPr>
                      <m:t>𝜏</m:t>
                    </m:r>
                  </m:oMath>
                </a14:m>
                <a:r>
                  <a:rPr lang="en-US" dirty="0"/>
                  <a:t> is </a:t>
                </a:r>
                <a:r>
                  <a:rPr lang="en-US" dirty="0" smtClean="0"/>
                  <a:t>RST for </a:t>
                </a:r>
                <a14:m>
                  <m:oMath xmlns:m="http://schemas.openxmlformats.org/officeDocument/2006/math">
                    <m:sSub>
                      <m:sSubPr>
                        <m:ctrlPr>
                          <a:rPr lang="en-US" i="1">
                            <a:latin typeface="Cambria Math"/>
                          </a:rPr>
                        </m:ctrlPr>
                      </m:sSubPr>
                      <m:e>
                        <m:r>
                          <m:rPr>
                            <m:sty m:val="p"/>
                          </m:rPr>
                          <a:rPr lang="en-US">
                            <a:latin typeface="Cambria Math"/>
                          </a:rPr>
                          <m:t>X</m:t>
                        </m:r>
                      </m:e>
                      <m:sub>
                        <m:r>
                          <a:rPr lang="en-US" i="1">
                            <a:latin typeface="Cambria Math"/>
                          </a:rPr>
                          <m:t>𝜏</m:t>
                        </m:r>
                      </m:sub>
                    </m:sSub>
                  </m:oMath>
                </a14:m>
                <a:endParaRPr lang="en-US" b="0" dirty="0" smtClean="0">
                  <a:latin typeface="Cambria Math"/>
                </a:endParaRPr>
              </a:p>
              <a:p>
                <a:pPr marL="0" lvl="1" indent="0" algn="l" rtl="0">
                  <a:buNone/>
                </a:pPr>
                <a14:m>
                  <m:oMath xmlns:m="http://schemas.openxmlformats.org/officeDocument/2006/math">
                    <m:d>
                      <m:dPr>
                        <m:ctrlPr>
                          <a:rPr lang="en-US" b="0" i="1" dirty="0" smtClean="0">
                            <a:latin typeface="Cambria Math"/>
                          </a:rPr>
                        </m:ctrlPr>
                      </m:dPr>
                      <m:e>
                        <m:r>
                          <a:rPr lang="en-US" b="0" i="0" dirty="0" smtClean="0">
                            <a:latin typeface="Cambria Math"/>
                          </a:rPr>
                          <m:t>2</m:t>
                        </m:r>
                      </m:e>
                    </m:d>
                    <m:r>
                      <a:rPr lang="en-US" b="0" i="0" dirty="0" smtClean="0">
                        <a:latin typeface="Cambria Math"/>
                      </a:rPr>
                      <m:t> </m:t>
                    </m:r>
                    <m:sSub>
                      <m:sSubPr>
                        <m:ctrlPr>
                          <a:rPr lang="he-IL" i="1" smtClean="0">
                            <a:latin typeface="Cambria Math"/>
                          </a:rPr>
                        </m:ctrlPr>
                      </m:sSubPr>
                      <m:e>
                        <m:r>
                          <a:rPr lang="en-US" i="1">
                            <a:latin typeface="Cambria Math"/>
                          </a:rPr>
                          <m:t>𝑋</m:t>
                        </m:r>
                      </m:e>
                      <m:sub>
                        <m:r>
                          <a:rPr lang="en-US" b="0" i="1" smtClean="0">
                            <a:latin typeface="Cambria Math"/>
                          </a:rPr>
                          <m:t>𝜏</m:t>
                        </m:r>
                      </m:sub>
                    </m:sSub>
                    <m:r>
                      <a:rPr lang="he-IL" i="1">
                        <a:latin typeface="Cambria Math"/>
                      </a:rPr>
                      <m:t>~</m:t>
                    </m:r>
                    <m:r>
                      <a:rPr lang="en-US" i="1">
                        <a:latin typeface="Cambria Math"/>
                      </a:rPr>
                      <m:t>𝜋</m:t>
                    </m:r>
                  </m:oMath>
                </a14:m>
                <a:r>
                  <a:rPr lang="en-US" dirty="0"/>
                  <a:t>, </a:t>
                </a:r>
                <a14:m>
                  <m:oMath xmlns:m="http://schemas.openxmlformats.org/officeDocument/2006/math">
                    <m:sSub>
                      <m:sSubPr>
                        <m:ctrlPr>
                          <a:rPr lang="en-US" i="1">
                            <a:latin typeface="Cambria Math"/>
                          </a:rPr>
                        </m:ctrlPr>
                      </m:sSubPr>
                      <m:e>
                        <m:r>
                          <m:rPr>
                            <m:sty m:val="p"/>
                          </m:rPr>
                          <a:rPr lang="en-US">
                            <a:latin typeface="Cambria Math"/>
                          </a:rPr>
                          <m:t>X</m:t>
                        </m:r>
                      </m:e>
                      <m:sub>
                        <m:r>
                          <a:rPr lang="en-US" i="1">
                            <a:latin typeface="Cambria Math"/>
                          </a:rPr>
                          <m:t>𝜏</m:t>
                        </m:r>
                      </m:sub>
                    </m:sSub>
                  </m:oMath>
                </a14:m>
                <a:endParaRPr lang="en-US" b="0" i="0" dirty="0" smtClean="0">
                  <a:latin typeface="Cambria Math"/>
                </a:endParaRPr>
              </a:p>
              <a:p>
                <a:pPr marL="0" lvl="1" indent="0" algn="l" rtl="0">
                  <a:buNone/>
                </a:pPr>
                <a14:m>
                  <m:oMath xmlns:m="http://schemas.openxmlformats.org/officeDocument/2006/math">
                    <m:d>
                      <m:dPr>
                        <m:ctrlPr>
                          <a:rPr lang="en-US" b="0" i="1" smtClean="0">
                            <a:latin typeface="Cambria Math"/>
                          </a:rPr>
                        </m:ctrlPr>
                      </m:dPr>
                      <m:e>
                        <m:r>
                          <a:rPr lang="en-US" b="0" i="0" smtClean="0">
                            <a:latin typeface="Cambria Math"/>
                          </a:rPr>
                          <m:t>3</m:t>
                        </m:r>
                      </m:e>
                    </m:d>
                    <m:r>
                      <a:rPr lang="en-US" b="0" i="0" smtClean="0">
                        <a:latin typeface="Cambria Math"/>
                      </a:rPr>
                      <m:t> </m:t>
                    </m:r>
                    <m:r>
                      <a:rPr lang="en-US" i="1">
                        <a:latin typeface="Cambria Math"/>
                      </a:rPr>
                      <m:t>𝜏</m:t>
                    </m:r>
                  </m:oMath>
                </a14:m>
                <a:r>
                  <a:rPr lang="en-US" dirty="0"/>
                  <a:t> are </a:t>
                </a:r>
                <a:r>
                  <a:rPr lang="en-US" dirty="0" smtClean="0"/>
                  <a:t>independent</a:t>
                </a:r>
                <a:endParaRPr lang="en-US" dirty="0"/>
              </a:p>
              <a:p>
                <a:pPr algn="l" rtl="0"/>
                <a:endParaRPr lang="en-US" b="0" i="1" dirty="0" smtClean="0">
                  <a:latin typeface="Cambria Math"/>
                </a:endParaRPr>
              </a:p>
              <a:p>
                <a:pPr algn="l" rtl="0"/>
                <a14:m>
                  <m:oMath xmlns:m="http://schemas.openxmlformats.org/officeDocument/2006/math">
                    <m:sSub>
                      <m:sSubPr>
                        <m:ctrlPr>
                          <a:rPr lang="he-IL" i="1">
                            <a:latin typeface="Cambria Math"/>
                          </a:rPr>
                        </m:ctrlPr>
                      </m:sSubPr>
                      <m:e>
                        <m:r>
                          <a:rPr lang="en-US" i="1">
                            <a:latin typeface="Cambria Math"/>
                          </a:rPr>
                          <m:t>𝜏</m:t>
                        </m:r>
                      </m:e>
                      <m:sub>
                        <m:r>
                          <a:rPr lang="en-US" i="1">
                            <a:latin typeface="Cambria Math"/>
                          </a:rPr>
                          <m:t>𝑡𝑡𝑟</m:t>
                        </m:r>
                      </m:sub>
                    </m:sSub>
                  </m:oMath>
                </a14:m>
                <a:r>
                  <a:rPr lang="en-US" dirty="0" smtClean="0"/>
                  <a:t> is SST for the sequence of orderings of cards in top-to-random shuffle</a:t>
                </a:r>
              </a:p>
              <a:p>
                <a:pPr algn="l" rtl="0"/>
                <a:endParaRPr lang="en-US" i="1" dirty="0" smtClean="0">
                  <a:latin typeface="Cambria Math"/>
                </a:endParaRPr>
              </a:p>
              <a:p>
                <a:pPr algn="l" rtl="0"/>
                <a14:m>
                  <m:oMath xmlns:m="http://schemas.openxmlformats.org/officeDocument/2006/math">
                    <m:sSub>
                      <m:sSubPr>
                        <m:ctrlPr>
                          <a:rPr lang="en-US" i="1" dirty="0">
                            <a:latin typeface="Cambria Math"/>
                          </a:rPr>
                        </m:ctrlPr>
                      </m:sSubPr>
                      <m:e>
                        <m:r>
                          <a:rPr lang="en-US" i="1" dirty="0">
                            <a:latin typeface="Cambria Math"/>
                          </a:rPr>
                          <m:t>𝜏</m:t>
                        </m:r>
                      </m:e>
                      <m:sub>
                        <m:r>
                          <a:rPr lang="en-US" b="0" i="1" dirty="0" smtClean="0">
                            <a:latin typeface="Cambria Math"/>
                          </a:rPr>
                          <m:t>𝑟𝑒𝑓𝑟𝑒𝑠</m:t>
                        </m:r>
                        <m:r>
                          <a:rPr lang="en-US" b="0" i="1" dirty="0" smtClean="0">
                            <a:latin typeface="Cambria Math"/>
                          </a:rPr>
                          <m:t>h</m:t>
                        </m:r>
                      </m:sub>
                    </m:sSub>
                  </m:oMath>
                </a14:m>
                <a:r>
                  <a:rPr lang="en-US" dirty="0"/>
                  <a:t> is </a:t>
                </a:r>
                <a:r>
                  <a:rPr lang="en-US" dirty="0" smtClean="0"/>
                  <a:t>SST for </a:t>
                </a:r>
                <a:r>
                  <a:rPr lang="en-US" dirty="0"/>
                  <a:t>the sequence </a:t>
                </a:r>
                <a:r>
                  <a:rPr lang="en-US" dirty="0" smtClean="0"/>
                  <a:t>of points in lazy random walk on the </a:t>
                </a:r>
                <a14:m>
                  <m:oMath xmlns:m="http://schemas.openxmlformats.org/officeDocument/2006/math">
                    <m:r>
                      <a:rPr lang="en-US" i="1" dirty="0" smtClean="0">
                        <a:latin typeface="Cambria Math"/>
                      </a:rPr>
                      <m:t>𝑛</m:t>
                    </m:r>
                  </m:oMath>
                </a14:m>
                <a:r>
                  <a:rPr lang="en-US" dirty="0" smtClean="0"/>
                  <a:t>-hypercube</a:t>
                </a:r>
                <a:endParaRPr lang="he-IL"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1">
                <a:blip r:embed="rId3"/>
                <a:stretch>
                  <a:fillRect t="-2156" b="-3504"/>
                </a:stretch>
              </a:blipFill>
            </p:spPr>
            <p:txBody>
              <a:bodyPr/>
              <a:lstStyle/>
              <a:p>
                <a:r>
                  <a:rPr lang="he-IL">
                    <a:noFill/>
                  </a:rPr>
                  <a:t> </a:t>
                </a:r>
              </a:p>
            </p:txBody>
          </p:sp>
        </mc:Fallback>
      </mc:AlternateContent>
    </p:spTree>
    <p:extLst>
      <p:ext uri="{BB962C8B-B14F-4D97-AF65-F5344CB8AC3E}">
        <p14:creationId xmlns:p14="http://schemas.microsoft.com/office/powerpoint/2010/main" val="2085305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כותרת 1"/>
              <p:cNvSpPr>
                <a:spLocks noGrp="1"/>
              </p:cNvSpPr>
              <p:nvPr>
                <p:ph type="title"/>
              </p:nvPr>
            </p:nvSpPr>
            <p:spPr/>
            <p:txBody>
              <a:bodyPr/>
              <a:lstStyle/>
              <a:p>
                <a14:m>
                  <m:oMath xmlns:m="http://schemas.openxmlformats.org/officeDocument/2006/math">
                    <m:sSub>
                      <m:sSubPr>
                        <m:ctrlPr>
                          <a:rPr lang="en-US" i="1" dirty="0">
                            <a:latin typeface="Cambria Math"/>
                          </a:rPr>
                        </m:ctrlPr>
                      </m:sSubPr>
                      <m:e>
                        <m:r>
                          <a:rPr lang="en-US" i="1" dirty="0">
                            <a:latin typeface="Cambria Math"/>
                          </a:rPr>
                          <m:t>𝑡</m:t>
                        </m:r>
                      </m:e>
                      <m:sub>
                        <m:r>
                          <a:rPr lang="en-US" i="1" dirty="0">
                            <a:latin typeface="Cambria Math"/>
                          </a:rPr>
                          <m:t>𝑚𝑖𝑥</m:t>
                        </m:r>
                      </m:sub>
                    </m:sSub>
                  </m:oMath>
                </a14:m>
                <a:r>
                  <a:rPr lang="en-US" dirty="0"/>
                  <a:t> </a:t>
                </a:r>
                <a:r>
                  <a:rPr lang="en-US" dirty="0" smtClean="0"/>
                  <a:t>Bound</a:t>
                </a:r>
                <a:endParaRPr lang="he-IL" dirty="0"/>
              </a:p>
            </p:txBody>
          </p:sp>
        </mc:Choice>
        <mc:Fallback xmlns="">
          <p:sp>
            <p:nvSpPr>
              <p:cNvPr id="2" name="כותרת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algn="l" rtl="0"/>
                <a:r>
                  <a:rPr lang="en-US" dirty="0" smtClean="0"/>
                  <a:t>If </a:t>
                </a:r>
                <a14:m>
                  <m:oMath xmlns:m="http://schemas.openxmlformats.org/officeDocument/2006/math">
                    <m:r>
                      <a:rPr lang="en-US" i="1">
                        <a:latin typeface="Cambria Math"/>
                      </a:rPr>
                      <m:t>𝜏</m:t>
                    </m:r>
                  </m:oMath>
                </a14:m>
                <a:r>
                  <a:rPr lang="en-US" dirty="0" smtClean="0"/>
                  <a:t> is a SST f</a:t>
                </a:r>
                <a14:m>
                  <m:oMath xmlns:m="http://schemas.openxmlformats.org/officeDocument/2006/math">
                    <m:r>
                      <m:rPr>
                        <m:sty m:val="p"/>
                      </m:rPr>
                      <a:rPr lang="en-US" b="0" i="0" smtClean="0">
                        <a:latin typeface="Cambria Math" panose="02040503050406030204" pitchFamily="18" charset="0"/>
                      </a:rPr>
                      <m:t>or</m:t>
                    </m:r>
                    <m:r>
                      <a:rPr lang="en-US" b="0" i="0" smtClean="0">
                        <a:latin typeface="Cambria Math" panose="02040503050406030204" pitchFamily="18" charset="0"/>
                      </a:rPr>
                      <m:t> </m:t>
                    </m:r>
                    <m:r>
                      <a:rPr lang="en-US" b="0" i="1" smtClean="0">
                        <a:latin typeface="Cambria Math"/>
                      </a:rPr>
                      <m:t>(</m:t>
                    </m:r>
                    <m:sSub>
                      <m:sSubPr>
                        <m:ctrlPr>
                          <a:rPr lang="en-US" b="0" i="1" smtClean="0">
                            <a:latin typeface="Cambria Math"/>
                          </a:rPr>
                        </m:ctrlPr>
                      </m:sSubPr>
                      <m:e>
                        <m:r>
                          <a:rPr lang="en-US" b="0" i="1" smtClean="0">
                            <a:latin typeface="Cambria Math"/>
                          </a:rPr>
                          <m:t>𝑋</m:t>
                        </m:r>
                      </m:e>
                      <m:sub>
                        <m:r>
                          <a:rPr lang="en-US" b="0" i="1" smtClean="0">
                            <a:latin typeface="Cambria Math"/>
                          </a:rPr>
                          <m:t>𝑡</m:t>
                        </m:r>
                      </m:sub>
                    </m:sSub>
                    <m:r>
                      <a:rPr lang="en-US" b="0" i="1" smtClean="0">
                        <a:latin typeface="Cambria Math"/>
                      </a:rPr>
                      <m:t>)</m:t>
                    </m:r>
                  </m:oMath>
                </a14:m>
                <a:r>
                  <a:rPr lang="en-US" dirty="0" smtClean="0"/>
                  <a:t>, then</a:t>
                </a:r>
              </a:p>
              <a:p>
                <a:pPr marL="0" indent="0" algn="l" rtl="0">
                  <a:buNone/>
                </a:pPr>
                <a:endParaRPr lang="en-US" sz="2800" b="0" i="1" dirty="0" smtClean="0">
                  <a:latin typeface="Cambria Math"/>
                </a:endParaRPr>
              </a:p>
              <a:p>
                <a:pPr marL="0" indent="0" algn="l" rtl="0">
                  <a:buNone/>
                </a:pPr>
                <a14:m>
                  <m:oMathPara xmlns:m="http://schemas.openxmlformats.org/officeDocument/2006/math">
                    <m:oMathParaPr>
                      <m:jc m:val="centerGroup"/>
                    </m:oMathParaPr>
                    <m:oMath xmlns:m="http://schemas.openxmlformats.org/officeDocument/2006/math">
                      <m:r>
                        <a:rPr lang="en-US" sz="2400" b="0" i="1" smtClean="0">
                          <a:latin typeface="Cambria Math"/>
                        </a:rPr>
                        <m:t>𝑑</m:t>
                      </m:r>
                      <m:d>
                        <m:dPr>
                          <m:ctrlPr>
                            <a:rPr lang="en-US" sz="2400" b="0" i="1" smtClean="0">
                              <a:latin typeface="Cambria Math"/>
                            </a:rPr>
                          </m:ctrlPr>
                        </m:dPr>
                        <m:e>
                          <m:r>
                            <a:rPr lang="en-US" sz="2400" b="0" i="1" smtClean="0">
                              <a:latin typeface="Cambria Math"/>
                            </a:rPr>
                            <m:t>𝑡</m:t>
                          </m:r>
                        </m:e>
                      </m:d>
                      <m:r>
                        <a:rPr lang="en-US" sz="2400" b="0" i="1" smtClean="0">
                          <a:latin typeface="Cambria Math"/>
                        </a:rPr>
                        <m:t>=</m:t>
                      </m:r>
                      <m:func>
                        <m:funcPr>
                          <m:ctrlPr>
                            <a:rPr lang="en-US" sz="2400" b="0" i="1" smtClean="0">
                              <a:latin typeface="Cambria Math"/>
                            </a:rPr>
                          </m:ctrlPr>
                        </m:funcPr>
                        <m:fName>
                          <m:limLow>
                            <m:limLowPr>
                              <m:ctrlPr>
                                <a:rPr lang="en-US" sz="2400" i="1">
                                  <a:latin typeface="Cambria Math"/>
                                </a:rPr>
                              </m:ctrlPr>
                            </m:limLowPr>
                            <m:e>
                              <m:r>
                                <m:rPr>
                                  <m:sty m:val="p"/>
                                </m:rPr>
                                <a:rPr lang="en-US" sz="2400">
                                  <a:latin typeface="Cambria Math"/>
                                </a:rPr>
                                <m:t>max</m:t>
                              </m:r>
                            </m:e>
                            <m:lim>
                              <m:r>
                                <a:rPr lang="en-US" sz="2400" i="1">
                                  <a:latin typeface="Cambria Math"/>
                                </a:rPr>
                                <m:t>𝑥</m:t>
                              </m:r>
                              <m:r>
                                <a:rPr lang="en-US" sz="2400" i="1">
                                  <a:latin typeface="Cambria Math"/>
                                </a:rPr>
                                <m:t>∈</m:t>
                              </m:r>
                              <m:r>
                                <m:rPr>
                                  <m:sty m:val="p"/>
                                </m:rPr>
                                <a:rPr lang="en-US" sz="2400">
                                  <a:latin typeface="Cambria Math"/>
                                </a:rPr>
                                <m:t>Ω</m:t>
                              </m:r>
                            </m:lim>
                          </m:limLow>
                        </m:fName>
                        <m:e>
                          <m:sSub>
                            <m:sSubPr>
                              <m:ctrlPr>
                                <a:rPr lang="en-US" sz="2400" b="0" i="1" smtClean="0">
                                  <a:latin typeface="Cambria Math"/>
                                </a:rPr>
                              </m:ctrlPr>
                            </m:sSubPr>
                            <m:e>
                              <m:r>
                                <a:rPr lang="en-US" sz="2400" i="1" smtClean="0">
                                  <a:latin typeface="Cambria Math"/>
                                </a:rPr>
                                <m:t>∥</m:t>
                              </m:r>
                              <m:sSup>
                                <m:sSupPr>
                                  <m:ctrlPr>
                                    <a:rPr lang="en-US" sz="2400" i="1">
                                      <a:latin typeface="Cambria Math"/>
                                    </a:rPr>
                                  </m:ctrlPr>
                                </m:sSupPr>
                                <m:e>
                                  <m:r>
                                    <a:rPr lang="en-US" sz="2400" i="1">
                                      <a:latin typeface="Cambria Math"/>
                                    </a:rPr>
                                    <m:t>𝑃</m:t>
                                  </m:r>
                                </m:e>
                                <m:sup>
                                  <m:r>
                                    <a:rPr lang="en-US" sz="2400" i="1">
                                      <a:latin typeface="Cambria Math"/>
                                    </a:rPr>
                                    <m:t>𝑡</m:t>
                                  </m:r>
                                </m:sup>
                              </m:sSup>
                              <m:d>
                                <m:dPr>
                                  <m:ctrlPr>
                                    <a:rPr lang="en-US" sz="2400" i="1">
                                      <a:latin typeface="Cambria Math"/>
                                    </a:rPr>
                                  </m:ctrlPr>
                                </m:dPr>
                                <m:e>
                                  <m:r>
                                    <a:rPr lang="en-US" sz="2400" i="1">
                                      <a:latin typeface="Cambria Math"/>
                                    </a:rPr>
                                    <m:t>𝑥</m:t>
                                  </m:r>
                                  <m:r>
                                    <a:rPr lang="en-US" sz="2400" i="1">
                                      <a:latin typeface="Cambria Math"/>
                                    </a:rPr>
                                    <m:t>,⋅</m:t>
                                  </m:r>
                                </m:e>
                              </m:d>
                              <m:r>
                                <a:rPr lang="en-US" sz="2400" i="1">
                                  <a:latin typeface="Cambria Math"/>
                                </a:rPr>
                                <m:t>−</m:t>
                              </m:r>
                              <m:r>
                                <a:rPr lang="en-US" sz="2400" i="1">
                                  <a:latin typeface="Cambria Math"/>
                                </a:rPr>
                                <m:t>𝜋</m:t>
                              </m:r>
                              <m:r>
                                <a:rPr lang="en-US" sz="2400" i="1" smtClean="0">
                                  <a:latin typeface="Cambria Math"/>
                                </a:rPr>
                                <m:t>∥</m:t>
                              </m:r>
                            </m:e>
                            <m:sub>
                              <m:r>
                                <a:rPr lang="en-US" sz="2400" b="0" i="1" smtClean="0">
                                  <a:latin typeface="Cambria Math"/>
                                </a:rPr>
                                <m:t>𝑇𝑉</m:t>
                              </m:r>
                            </m:sub>
                          </m:sSub>
                          <m:r>
                            <a:rPr lang="en-US" sz="2400" b="0" i="1" smtClean="0">
                              <a:latin typeface="Cambria Math"/>
                            </a:rPr>
                            <m:t>   ≤   </m:t>
                          </m:r>
                        </m:e>
                      </m:func>
                      <m:limLow>
                        <m:limLowPr>
                          <m:ctrlPr>
                            <a:rPr lang="en-US" sz="2400" i="1">
                              <a:latin typeface="Cambria Math"/>
                            </a:rPr>
                          </m:ctrlPr>
                        </m:limLowPr>
                        <m:e>
                          <m:r>
                            <m:rPr>
                              <m:sty m:val="p"/>
                            </m:rPr>
                            <a:rPr lang="en-US" sz="2400">
                              <a:latin typeface="Cambria Math"/>
                            </a:rPr>
                            <m:t>max</m:t>
                          </m:r>
                        </m:e>
                        <m:lim>
                          <m:r>
                            <a:rPr lang="en-US" sz="2400" i="1">
                              <a:latin typeface="Cambria Math"/>
                            </a:rPr>
                            <m:t>𝑥</m:t>
                          </m:r>
                          <m:r>
                            <a:rPr lang="en-US" sz="2400" i="1">
                              <a:latin typeface="Cambria Math"/>
                            </a:rPr>
                            <m:t>∈</m:t>
                          </m:r>
                          <m:r>
                            <m:rPr>
                              <m:sty m:val="p"/>
                            </m:rPr>
                            <a:rPr lang="en-US" sz="2400">
                              <a:latin typeface="Cambria Math"/>
                            </a:rPr>
                            <m:t>Ω</m:t>
                          </m:r>
                        </m:lim>
                      </m:limLow>
                      <m:r>
                        <a:rPr lang="en-US" sz="2400" i="1">
                          <a:latin typeface="Cambria Math"/>
                        </a:rPr>
                        <m:t> </m:t>
                      </m:r>
                      <m:sSub>
                        <m:sSubPr>
                          <m:ctrlPr>
                            <a:rPr lang="en-US" sz="2400" i="1">
                              <a:latin typeface="Cambria Math"/>
                            </a:rPr>
                          </m:ctrlPr>
                        </m:sSubPr>
                        <m:e>
                          <m:r>
                            <a:rPr lang="en-US" sz="2400" i="1">
                              <a:latin typeface="Cambria Math"/>
                            </a:rPr>
                            <m:t>𝑃</m:t>
                          </m:r>
                        </m:e>
                        <m:sub>
                          <m:r>
                            <a:rPr lang="en-US" sz="2400" i="1">
                              <a:latin typeface="Cambria Math"/>
                            </a:rPr>
                            <m:t>𝑥</m:t>
                          </m:r>
                        </m:sub>
                      </m:sSub>
                      <m:d>
                        <m:dPr>
                          <m:begChr m:val="{"/>
                          <m:endChr m:val="}"/>
                          <m:ctrlPr>
                            <a:rPr lang="en-US" sz="2400" i="1">
                              <a:latin typeface="Cambria Math"/>
                            </a:rPr>
                          </m:ctrlPr>
                        </m:dPr>
                        <m:e>
                          <m:r>
                            <a:rPr lang="en-US" sz="2400" i="1">
                              <a:latin typeface="Cambria Math"/>
                            </a:rPr>
                            <m:t>𝜏</m:t>
                          </m:r>
                          <m:r>
                            <a:rPr lang="en-US" sz="2400" i="1">
                              <a:latin typeface="Cambria Math"/>
                            </a:rPr>
                            <m:t>&gt;</m:t>
                          </m:r>
                          <m:r>
                            <a:rPr lang="en-US" sz="2400" i="1">
                              <a:latin typeface="Cambria Math"/>
                            </a:rPr>
                            <m:t>𝑡</m:t>
                          </m:r>
                        </m:e>
                      </m:d>
                    </m:oMath>
                  </m:oMathPara>
                </a14:m>
                <a:endParaRPr lang="en-US" sz="2400" dirty="0"/>
              </a:p>
              <a:p>
                <a:pPr marL="0" indent="0" algn="l" rtl="0">
                  <a:buNone/>
                </a:pPr>
                <a:endParaRPr lang="en-US" sz="2800" b="0" i="1" dirty="0" smtClean="0">
                  <a:latin typeface="Cambria Math"/>
                </a:endParaRPr>
              </a:p>
              <a:p>
                <a:pPr marL="0" indent="0" algn="l" rtl="0">
                  <a:buNone/>
                </a:pPr>
                <a:endParaRPr lang="en-US" sz="2800" i="1" dirty="0" smtClean="0">
                  <a:latin typeface="Cambria Math"/>
                </a:endParaRP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1">
                <a:blip r:embed="rId3"/>
                <a:stretch>
                  <a:fillRect l="-1630" t="-1617"/>
                </a:stretch>
              </a:blipFill>
            </p:spPr>
            <p:txBody>
              <a:bodyPr/>
              <a:lstStyle/>
              <a:p>
                <a:r>
                  <a:rPr lang="he-IL">
                    <a:noFill/>
                  </a:rPr>
                  <a:t> </a:t>
                </a:r>
              </a:p>
            </p:txBody>
          </p:sp>
        </mc:Fallback>
      </mc:AlternateContent>
    </p:spTree>
    <p:extLst>
      <p:ext uri="{BB962C8B-B14F-4D97-AF65-F5344CB8AC3E}">
        <p14:creationId xmlns:p14="http://schemas.microsoft.com/office/powerpoint/2010/main" val="453152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i="0" dirty="0" smtClean="0">
                <a:latin typeface="+mj-lt"/>
              </a:rPr>
              <a:t>L</a:t>
            </a:r>
            <a:r>
              <a:rPr lang="en-US" b="0" i="0" dirty="0" smtClean="0">
                <a:latin typeface="+mj-lt"/>
              </a:rPr>
              <a:t>emma </a:t>
            </a:r>
            <a:r>
              <a:rPr lang="en-US" b="0" i="0" dirty="0" smtClean="0">
                <a:latin typeface="+mj-lt"/>
              </a:rPr>
              <a:t>1</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fontScale="92500" lnSpcReduction="10000"/>
              </a:bodyPr>
              <a:lstStyle/>
              <a:p>
                <a:pPr marL="0" indent="0" algn="l" rtl="0">
                  <a:buNone/>
                </a:pPr>
                <a:r>
                  <a:rPr lang="en-US" sz="1800" b="0" u="sng" dirty="0" smtClean="0"/>
                  <a:t>Claim:</a:t>
                </a:r>
                <a:r>
                  <a:rPr lang="en-US" sz="1800" b="0" dirty="0" smtClean="0"/>
                  <a:t> </a:t>
                </a:r>
              </a:p>
              <a:p>
                <a:pPr marL="0" indent="0" algn="ctr" rtl="0">
                  <a:buNone/>
                </a:pPr>
                <a:r>
                  <a:rPr lang="en-US" sz="1800" b="0" dirty="0" smtClean="0"/>
                  <a:t>If </a:t>
                </a:r>
                <a14:m>
                  <m:oMath xmlns:m="http://schemas.openxmlformats.org/officeDocument/2006/math">
                    <m:r>
                      <a:rPr lang="en-US" sz="1800" b="0" i="1" smtClean="0">
                        <a:latin typeface="Cambria Math"/>
                      </a:rPr>
                      <m:t>𝜏</m:t>
                    </m:r>
                  </m:oMath>
                </a14:m>
                <a:r>
                  <a:rPr lang="en-US" sz="1800" dirty="0" smtClean="0"/>
                  <a:t> is SST:   </a:t>
                </a:r>
                <a14:m>
                  <m:oMath xmlns:m="http://schemas.openxmlformats.org/officeDocument/2006/math">
                    <m:r>
                      <a:rPr lang="en-US" sz="1800" i="1">
                        <a:latin typeface="Cambria Math"/>
                      </a:rPr>
                      <m:t>∀</m:t>
                    </m:r>
                    <m:r>
                      <a:rPr lang="en-US" sz="1800" i="1">
                        <a:latin typeface="Cambria Math"/>
                      </a:rPr>
                      <m:t>𝑡</m:t>
                    </m:r>
                    <m:r>
                      <a:rPr lang="en-US" sz="1800" i="1">
                        <a:latin typeface="Cambria Math"/>
                      </a:rPr>
                      <m:t>≥</m:t>
                    </m:r>
                    <m:r>
                      <a:rPr lang="en-US" sz="1800" i="1">
                        <a:latin typeface="Cambria Math"/>
                      </a:rPr>
                      <m:t>0</m:t>
                    </m:r>
                    <m:r>
                      <a:rPr lang="en-US" sz="1800" i="1">
                        <a:latin typeface="Cambria Math"/>
                      </a:rPr>
                      <m:t>:</m:t>
                    </m:r>
                    <m:sSub>
                      <m:sSubPr>
                        <m:ctrlPr>
                          <a:rPr lang="en-US" sz="1800" i="1">
                            <a:latin typeface="Cambria Math"/>
                          </a:rPr>
                        </m:ctrlPr>
                      </m:sSubPr>
                      <m:e>
                        <m:r>
                          <a:rPr lang="en-US" sz="1800" i="1">
                            <a:latin typeface="Cambria Math"/>
                          </a:rPr>
                          <m:t>𝑃</m:t>
                        </m:r>
                      </m:e>
                      <m:sub>
                        <m:r>
                          <a:rPr lang="en-US" sz="1800" i="1">
                            <a:latin typeface="Cambria Math"/>
                          </a:rPr>
                          <m:t>𝑥</m:t>
                        </m:r>
                      </m:sub>
                    </m:sSub>
                    <m:d>
                      <m:dPr>
                        <m:begChr m:val="{"/>
                        <m:endChr m:val="}"/>
                        <m:ctrlPr>
                          <a:rPr lang="en-US" sz="1800" i="1">
                            <a:latin typeface="Cambria Math"/>
                          </a:rPr>
                        </m:ctrlPr>
                      </m:dPr>
                      <m:e>
                        <m:r>
                          <a:rPr lang="en-US" sz="1800" i="1">
                            <a:latin typeface="Cambria Math"/>
                          </a:rPr>
                          <m:t>𝜏</m:t>
                        </m:r>
                        <m:r>
                          <a:rPr lang="en-US" sz="1800" i="1">
                            <a:latin typeface="Cambria Math"/>
                          </a:rPr>
                          <m:t>≤</m:t>
                        </m:r>
                        <m:r>
                          <a:rPr lang="en-US" sz="1800" i="1">
                            <a:latin typeface="Cambria Math"/>
                          </a:rPr>
                          <m:t>𝑡</m:t>
                        </m:r>
                        <m:r>
                          <a:rPr lang="en-US" sz="1800" i="1">
                            <a:latin typeface="Cambria Math"/>
                          </a:rPr>
                          <m:t>, </m:t>
                        </m:r>
                        <m:sSub>
                          <m:sSubPr>
                            <m:ctrlPr>
                              <a:rPr lang="en-US" sz="1800" i="1">
                                <a:latin typeface="Cambria Math"/>
                              </a:rPr>
                            </m:ctrlPr>
                          </m:sSubPr>
                          <m:e>
                            <m:r>
                              <a:rPr lang="en-US" sz="1800" i="1">
                                <a:latin typeface="Cambria Math"/>
                              </a:rPr>
                              <m:t>𝑋</m:t>
                            </m:r>
                          </m:e>
                          <m:sub>
                            <m:r>
                              <a:rPr lang="en-US" sz="1800" i="1">
                                <a:latin typeface="Cambria Math"/>
                              </a:rPr>
                              <m:t>𝑡</m:t>
                            </m:r>
                          </m:sub>
                        </m:sSub>
                        <m:r>
                          <a:rPr lang="en-US" sz="1800" i="1">
                            <a:latin typeface="Cambria Math"/>
                          </a:rPr>
                          <m:t>=</m:t>
                        </m:r>
                        <m:r>
                          <a:rPr lang="en-US" sz="1800" i="1">
                            <a:latin typeface="Cambria Math"/>
                          </a:rPr>
                          <m:t>𝑦</m:t>
                        </m:r>
                      </m:e>
                    </m:d>
                    <m:r>
                      <a:rPr lang="en-US" sz="1800" i="1">
                        <a:latin typeface="Cambria Math"/>
                      </a:rPr>
                      <m:t>=</m:t>
                    </m:r>
                    <m:r>
                      <a:rPr lang="en-US" sz="1800" i="1">
                        <a:latin typeface="Cambria Math"/>
                      </a:rPr>
                      <m:t>𝑃</m:t>
                    </m:r>
                    <m:d>
                      <m:dPr>
                        <m:begChr m:val="{"/>
                        <m:endChr m:val="}"/>
                        <m:ctrlPr>
                          <a:rPr lang="en-US" sz="1800" i="1">
                            <a:latin typeface="Cambria Math"/>
                          </a:rPr>
                        </m:ctrlPr>
                      </m:dPr>
                      <m:e>
                        <m:r>
                          <a:rPr lang="en-US" sz="1800" i="1">
                            <a:latin typeface="Cambria Math"/>
                          </a:rPr>
                          <m:t>𝜏</m:t>
                        </m:r>
                        <m:r>
                          <a:rPr lang="en-US" sz="1800" i="1">
                            <a:latin typeface="Cambria Math"/>
                          </a:rPr>
                          <m:t>≤</m:t>
                        </m:r>
                        <m:r>
                          <a:rPr lang="en-US" sz="1800" i="1">
                            <a:latin typeface="Cambria Math"/>
                          </a:rPr>
                          <m:t>𝑡</m:t>
                        </m:r>
                      </m:e>
                    </m:d>
                    <m:r>
                      <a:rPr lang="en-US" sz="1800" i="1">
                        <a:latin typeface="Cambria Math"/>
                      </a:rPr>
                      <m:t>∗</m:t>
                    </m:r>
                    <m:r>
                      <a:rPr lang="en-US" sz="1800" i="1">
                        <a:latin typeface="Cambria Math"/>
                      </a:rPr>
                      <m:t>𝜋</m:t>
                    </m:r>
                    <m:r>
                      <a:rPr lang="en-US" sz="1800" i="1">
                        <a:latin typeface="Cambria Math"/>
                      </a:rPr>
                      <m:t>(</m:t>
                    </m:r>
                    <m:r>
                      <a:rPr lang="en-US" sz="1800" i="1">
                        <a:latin typeface="Cambria Math"/>
                      </a:rPr>
                      <m:t>𝑦</m:t>
                    </m:r>
                    <m:r>
                      <a:rPr lang="en-US" sz="1800" i="1">
                        <a:latin typeface="Cambria Math"/>
                      </a:rPr>
                      <m:t>)</m:t>
                    </m:r>
                  </m:oMath>
                </a14:m>
                <a:endParaRPr lang="en-US" sz="1800" dirty="0"/>
              </a:p>
              <a:p>
                <a:pPr marL="0" indent="0" algn="l" rtl="0">
                  <a:buNone/>
                </a:pPr>
                <a:endParaRPr lang="en-US" sz="1800" dirty="0" smtClean="0"/>
              </a:p>
              <a:p>
                <a:pPr marL="0" indent="0" algn="l" rtl="0">
                  <a:buNone/>
                </a:pPr>
                <a:r>
                  <a:rPr lang="en-US" sz="1800" u="sng" dirty="0" smtClean="0"/>
                  <a:t>Proof:</a:t>
                </a:r>
              </a:p>
              <a:p>
                <a:pPr marL="0" indent="0" algn="l" rtl="0">
                  <a:buNone/>
                </a:pPr>
                <a:r>
                  <a:rPr lang="en-US" sz="1800" b="0" dirty="0" smtClean="0"/>
                  <a:t>    1.    </a:t>
                </a:r>
                <a14:m>
                  <m:oMath xmlns:m="http://schemas.openxmlformats.org/officeDocument/2006/math">
                    <m:r>
                      <a:rPr lang="en-US" sz="1800" b="0" i="1" smtClean="0">
                        <a:latin typeface="Cambria Math"/>
                      </a:rPr>
                      <m:t>∀</m:t>
                    </m:r>
                    <m:r>
                      <a:rPr lang="en-US" sz="1800" b="0" i="1" smtClean="0">
                        <a:latin typeface="Cambria Math"/>
                      </a:rPr>
                      <m:t>𝑠</m:t>
                    </m:r>
                    <m:r>
                      <a:rPr lang="en-US" sz="1800" b="0" i="1" smtClean="0">
                        <a:latin typeface="Cambria Math"/>
                      </a:rPr>
                      <m:t>≤</m:t>
                    </m:r>
                    <m:r>
                      <a:rPr lang="en-US" sz="1800" b="0" i="1" smtClean="0">
                        <a:latin typeface="Cambria Math"/>
                      </a:rPr>
                      <m:t>𝑡</m:t>
                    </m:r>
                  </m:oMath>
                </a14:m>
                <a:r>
                  <a:rPr lang="he-IL" sz="1800" b="0" dirty="0" smtClean="0"/>
                  <a:t>:</a:t>
                </a:r>
                <a:r>
                  <a:rPr lang="en-US" sz="1800" b="0" dirty="0" smtClean="0"/>
                  <a:t> </a:t>
                </a:r>
                <a14:m>
                  <m:oMath xmlns:m="http://schemas.openxmlformats.org/officeDocument/2006/math">
                    <m:sSub>
                      <m:sSubPr>
                        <m:ctrlPr>
                          <a:rPr lang="en-US" sz="1800" b="0" i="1" smtClean="0">
                            <a:latin typeface="Cambria Math"/>
                          </a:rPr>
                        </m:ctrlPr>
                      </m:sSubPr>
                      <m:e>
                        <m:r>
                          <a:rPr lang="en-US" sz="1800" b="0" i="1" smtClean="0">
                            <a:latin typeface="Cambria Math"/>
                          </a:rPr>
                          <m:t>𝑃</m:t>
                        </m:r>
                      </m:e>
                      <m:sub>
                        <m:r>
                          <a:rPr lang="en-US" sz="1800" b="0" i="1" smtClean="0">
                            <a:latin typeface="Cambria Math"/>
                          </a:rPr>
                          <m:t>𝑥</m:t>
                        </m:r>
                      </m:sub>
                    </m:sSub>
                    <m:d>
                      <m:dPr>
                        <m:begChr m:val="{"/>
                        <m:endChr m:val="}"/>
                        <m:ctrlPr>
                          <a:rPr lang="en-US" sz="1800" b="0" i="1" smtClean="0">
                            <a:latin typeface="Cambria Math"/>
                          </a:rPr>
                        </m:ctrlPr>
                      </m:dPr>
                      <m:e>
                        <m:r>
                          <a:rPr lang="en-US" sz="1800" i="1">
                            <a:latin typeface="Cambria Math"/>
                          </a:rPr>
                          <m:t>𝜏</m:t>
                        </m:r>
                        <m:r>
                          <a:rPr lang="en-US" sz="1800" i="1">
                            <a:latin typeface="Cambria Math"/>
                          </a:rPr>
                          <m:t>=</m:t>
                        </m:r>
                        <m:r>
                          <a:rPr lang="en-US" sz="1800" i="1">
                            <a:latin typeface="Cambria Math"/>
                          </a:rPr>
                          <m:t>𝑠</m:t>
                        </m:r>
                        <m:r>
                          <a:rPr lang="en-US" sz="1800" b="0" i="1" smtClean="0">
                            <a:latin typeface="Cambria Math"/>
                          </a:rPr>
                          <m:t>,</m:t>
                        </m:r>
                        <m:sSub>
                          <m:sSubPr>
                            <m:ctrlPr>
                              <a:rPr lang="en-US" sz="1800" b="0" i="1" smtClean="0">
                                <a:latin typeface="Cambria Math"/>
                              </a:rPr>
                            </m:ctrlPr>
                          </m:sSubPr>
                          <m:e>
                            <m:r>
                              <a:rPr lang="en-US" sz="1800" b="0" i="1" smtClean="0">
                                <a:latin typeface="Cambria Math"/>
                              </a:rPr>
                              <m:t>𝑋</m:t>
                            </m:r>
                          </m:e>
                          <m:sub>
                            <m:r>
                              <a:rPr lang="en-US" sz="1800" b="0" i="1" smtClean="0">
                                <a:latin typeface="Cambria Math"/>
                              </a:rPr>
                              <m:t>𝑡</m:t>
                            </m:r>
                          </m:sub>
                        </m:sSub>
                        <m:r>
                          <a:rPr lang="en-US" sz="1800" b="0" i="1" smtClean="0">
                            <a:latin typeface="Cambria Math"/>
                          </a:rPr>
                          <m:t>=</m:t>
                        </m:r>
                        <m:r>
                          <a:rPr lang="en-US" sz="1800" b="0" i="1" smtClean="0">
                            <a:latin typeface="Cambria Math"/>
                          </a:rPr>
                          <m:t>𝑦</m:t>
                        </m:r>
                      </m:e>
                    </m:d>
                    <m:r>
                      <a:rPr lang="en-US" sz="1800" b="0" i="1" smtClean="0">
                        <a:latin typeface="Cambria Math"/>
                      </a:rPr>
                      <m:t>=</m:t>
                    </m:r>
                    <m:sSub>
                      <m:sSubPr>
                        <m:ctrlPr>
                          <a:rPr lang="en-US" sz="1800" i="1">
                            <a:latin typeface="Cambria Math"/>
                          </a:rPr>
                        </m:ctrlPr>
                      </m:sSubPr>
                      <m:e>
                        <m:r>
                          <m:rPr>
                            <m:sty m:val="p"/>
                          </m:rPr>
                          <a:rPr lang="en-US" sz="1800">
                            <a:latin typeface="Cambria Math"/>
                          </a:rPr>
                          <m:t>Σ</m:t>
                        </m:r>
                      </m:e>
                      <m:sub>
                        <m:r>
                          <a:rPr lang="en-US" sz="1800" i="1">
                            <a:latin typeface="Cambria Math"/>
                          </a:rPr>
                          <m:t>𝑧</m:t>
                        </m:r>
                        <m:r>
                          <a:rPr lang="en-US" sz="1800" i="1">
                            <a:latin typeface="Cambria Math"/>
                          </a:rPr>
                          <m:t>∈</m:t>
                        </m:r>
                        <m:r>
                          <m:rPr>
                            <m:sty m:val="p"/>
                          </m:rPr>
                          <a:rPr lang="en-US" sz="1800">
                            <a:latin typeface="Cambria Math"/>
                          </a:rPr>
                          <m:t>Ω</m:t>
                        </m:r>
                      </m:sub>
                    </m:sSub>
                    <m:sSub>
                      <m:sSubPr>
                        <m:ctrlPr>
                          <a:rPr lang="en-US" sz="1800" i="1">
                            <a:latin typeface="Cambria Math"/>
                          </a:rPr>
                        </m:ctrlPr>
                      </m:sSubPr>
                      <m:e>
                        <m:r>
                          <a:rPr lang="en-US" sz="1800" i="1">
                            <a:latin typeface="Cambria Math"/>
                          </a:rPr>
                          <m:t>𝑃</m:t>
                        </m:r>
                      </m:e>
                      <m:sub>
                        <m:r>
                          <a:rPr lang="en-US" sz="1800" i="1">
                            <a:latin typeface="Cambria Math"/>
                          </a:rPr>
                          <m:t>𝑥</m:t>
                        </m:r>
                      </m:sub>
                    </m:sSub>
                    <m:d>
                      <m:dPr>
                        <m:begChr m:val="{"/>
                        <m:endChr m:val="}"/>
                        <m:ctrlPr>
                          <a:rPr lang="en-US" sz="1800" i="1">
                            <a:latin typeface="Cambria Math"/>
                          </a:rPr>
                        </m:ctrlPr>
                      </m:dPr>
                      <m:e>
                        <m:sSub>
                          <m:sSubPr>
                            <m:ctrlPr>
                              <a:rPr lang="en-US" sz="1800" i="1">
                                <a:latin typeface="Cambria Math"/>
                              </a:rPr>
                            </m:ctrlPr>
                          </m:sSubPr>
                          <m:e>
                            <m:r>
                              <a:rPr lang="en-US" sz="1800" i="1">
                                <a:latin typeface="Cambria Math"/>
                              </a:rPr>
                              <m:t>𝑋</m:t>
                            </m:r>
                          </m:e>
                          <m:sub>
                            <m:r>
                              <a:rPr lang="en-US" sz="1800" i="1">
                                <a:latin typeface="Cambria Math"/>
                              </a:rPr>
                              <m:t>𝑡</m:t>
                            </m:r>
                          </m:sub>
                        </m:sSub>
                        <m:r>
                          <a:rPr lang="en-US" sz="1800" i="1">
                            <a:latin typeface="Cambria Math"/>
                          </a:rPr>
                          <m:t>=</m:t>
                        </m:r>
                        <m:r>
                          <a:rPr lang="en-US" sz="1800" i="1">
                            <a:latin typeface="Cambria Math"/>
                          </a:rPr>
                          <m:t>𝑦</m:t>
                        </m:r>
                        <m:r>
                          <a:rPr lang="en-US" sz="1800" b="0" i="1" smtClean="0">
                            <a:latin typeface="Cambria Math"/>
                          </a:rPr>
                          <m:t>|</m:t>
                        </m:r>
                        <m:r>
                          <a:rPr lang="en-US" sz="1800" i="1">
                            <a:latin typeface="Cambria Math"/>
                          </a:rPr>
                          <m:t>𝜏</m:t>
                        </m:r>
                        <m:r>
                          <a:rPr lang="en-US" sz="1800" i="1">
                            <a:latin typeface="Cambria Math"/>
                          </a:rPr>
                          <m:t>=</m:t>
                        </m:r>
                        <m:r>
                          <a:rPr lang="en-US" sz="1800" i="1">
                            <a:latin typeface="Cambria Math"/>
                          </a:rPr>
                          <m:t>𝑠</m:t>
                        </m:r>
                        <m:r>
                          <a:rPr lang="en-US" sz="1800" b="0" i="1" smtClean="0">
                            <a:latin typeface="Cambria Math"/>
                          </a:rPr>
                          <m:t>,</m:t>
                        </m:r>
                        <m:sSub>
                          <m:sSubPr>
                            <m:ctrlPr>
                              <a:rPr lang="en-US" sz="1800" i="1">
                                <a:latin typeface="Cambria Math"/>
                              </a:rPr>
                            </m:ctrlPr>
                          </m:sSubPr>
                          <m:e>
                            <m:r>
                              <a:rPr lang="en-US" sz="1800" i="1">
                                <a:latin typeface="Cambria Math"/>
                              </a:rPr>
                              <m:t>𝑋</m:t>
                            </m:r>
                          </m:e>
                          <m:sub>
                            <m:r>
                              <a:rPr lang="en-US" sz="1800" b="0" i="1" smtClean="0">
                                <a:latin typeface="Cambria Math"/>
                              </a:rPr>
                              <m:t>𝑠</m:t>
                            </m:r>
                          </m:sub>
                        </m:sSub>
                        <m:r>
                          <a:rPr lang="en-US" sz="1800" i="1">
                            <a:latin typeface="Cambria Math"/>
                          </a:rPr>
                          <m:t>=</m:t>
                        </m:r>
                        <m:r>
                          <a:rPr lang="en-US" sz="1800" b="0" i="1" smtClean="0">
                            <a:latin typeface="Cambria Math"/>
                          </a:rPr>
                          <m:t>𝑧</m:t>
                        </m:r>
                      </m:e>
                    </m:d>
                  </m:oMath>
                </a14:m>
                <a:r>
                  <a:rPr lang="en-US" sz="1800" dirty="0" smtClean="0"/>
                  <a:t>*</a:t>
                </a:r>
                <a14:m>
                  <m:oMath xmlns:m="http://schemas.openxmlformats.org/officeDocument/2006/math">
                    <m:sSub>
                      <m:sSubPr>
                        <m:ctrlPr>
                          <a:rPr lang="en-US" sz="1800" i="1">
                            <a:latin typeface="Cambria Math"/>
                          </a:rPr>
                        </m:ctrlPr>
                      </m:sSubPr>
                      <m:e>
                        <m:r>
                          <a:rPr lang="en-US" sz="1800" i="1">
                            <a:latin typeface="Cambria Math"/>
                          </a:rPr>
                          <m:t>𝑃</m:t>
                        </m:r>
                      </m:e>
                      <m:sub>
                        <m:r>
                          <a:rPr lang="en-US" sz="1800" i="1">
                            <a:latin typeface="Cambria Math"/>
                          </a:rPr>
                          <m:t>𝑥</m:t>
                        </m:r>
                      </m:sub>
                    </m:sSub>
                    <m:d>
                      <m:dPr>
                        <m:begChr m:val="{"/>
                        <m:endChr m:val="}"/>
                        <m:ctrlPr>
                          <a:rPr lang="en-US" sz="1800" i="1">
                            <a:latin typeface="Cambria Math"/>
                          </a:rPr>
                        </m:ctrlPr>
                      </m:dPr>
                      <m:e>
                        <m:r>
                          <a:rPr lang="en-US" sz="1800" i="1">
                            <a:latin typeface="Cambria Math"/>
                          </a:rPr>
                          <m:t>𝜏</m:t>
                        </m:r>
                        <m:r>
                          <a:rPr lang="en-US" sz="1800" i="1">
                            <a:latin typeface="Cambria Math"/>
                          </a:rPr>
                          <m:t>=</m:t>
                        </m:r>
                        <m:r>
                          <a:rPr lang="en-US" sz="1800" i="1">
                            <a:latin typeface="Cambria Math"/>
                          </a:rPr>
                          <m:t>𝑠</m:t>
                        </m:r>
                        <m:r>
                          <a:rPr lang="en-US" sz="1800" i="1">
                            <a:latin typeface="Cambria Math"/>
                          </a:rPr>
                          <m:t>,</m:t>
                        </m:r>
                        <m:sSub>
                          <m:sSubPr>
                            <m:ctrlPr>
                              <a:rPr lang="en-US" sz="1800" i="1">
                                <a:latin typeface="Cambria Math"/>
                              </a:rPr>
                            </m:ctrlPr>
                          </m:sSubPr>
                          <m:e>
                            <m:r>
                              <a:rPr lang="en-US" sz="1800" i="1">
                                <a:latin typeface="Cambria Math"/>
                              </a:rPr>
                              <m:t>𝑋</m:t>
                            </m:r>
                          </m:e>
                          <m:sub>
                            <m:r>
                              <a:rPr lang="en-US" sz="1800" i="1">
                                <a:latin typeface="Cambria Math"/>
                              </a:rPr>
                              <m:t>𝑠</m:t>
                            </m:r>
                          </m:sub>
                        </m:sSub>
                        <m:r>
                          <a:rPr lang="en-US" sz="1800" i="1">
                            <a:latin typeface="Cambria Math"/>
                          </a:rPr>
                          <m:t>=</m:t>
                        </m:r>
                        <m:r>
                          <a:rPr lang="en-US" sz="1800" b="0" i="1" smtClean="0">
                            <a:latin typeface="Cambria Math"/>
                          </a:rPr>
                          <m:t>𝑧</m:t>
                        </m:r>
                      </m:e>
                    </m:d>
                  </m:oMath>
                </a14:m>
                <a:endParaRPr lang="en-US" sz="1800" b="0" dirty="0" smtClean="0"/>
              </a:p>
              <a:p>
                <a:pPr marL="0" indent="0" algn="l" rtl="0">
                  <a:buNone/>
                </a:pPr>
                <a:endParaRPr lang="en-US" sz="1800" b="0" i="1" dirty="0" smtClean="0">
                  <a:latin typeface="Cambria Math"/>
                </a:endParaRPr>
              </a:p>
              <a:p>
                <a:pPr marL="0" indent="0" algn="l" rtl="0">
                  <a:buNone/>
                </a:pPr>
                <a:r>
                  <a:rPr lang="en-US" sz="1800" b="0" dirty="0" smtClean="0"/>
                  <a:t>    2.    </a:t>
                </a:r>
                <a14:m>
                  <m:oMath xmlns:m="http://schemas.openxmlformats.org/officeDocument/2006/math">
                    <m:r>
                      <a:rPr lang="en-US" sz="1800" b="0" i="1" smtClean="0">
                        <a:latin typeface="Cambria Math"/>
                      </a:rPr>
                      <m:t>∀</m:t>
                    </m:r>
                    <m:r>
                      <a:rPr lang="en-US" sz="1800" b="0" i="1" smtClean="0">
                        <a:latin typeface="Cambria Math"/>
                      </a:rPr>
                      <m:t>𝑟</m:t>
                    </m:r>
                    <m:r>
                      <a:rPr lang="en-US" sz="1800" b="0" i="1" smtClean="0">
                        <a:latin typeface="Cambria Math"/>
                      </a:rPr>
                      <m:t>,</m:t>
                    </m:r>
                    <m:r>
                      <a:rPr lang="en-US" sz="1800" b="0" i="1" smtClean="0">
                        <a:latin typeface="Cambria Math"/>
                      </a:rPr>
                      <m:t>𝑠</m:t>
                    </m:r>
                    <m:r>
                      <a:rPr lang="en-US" sz="1800" b="0" i="1" smtClean="0">
                        <a:latin typeface="Cambria Math"/>
                      </a:rPr>
                      <m:t>≥</m:t>
                    </m:r>
                    <m:r>
                      <a:rPr lang="en-US" sz="1800" b="0" i="1" smtClean="0">
                        <a:latin typeface="Cambria Math"/>
                      </a:rPr>
                      <m:t>0</m:t>
                    </m:r>
                    <m:r>
                      <a:rPr lang="en-US" sz="1800" b="0" i="1" smtClean="0">
                        <a:latin typeface="Cambria Math"/>
                      </a:rPr>
                      <m:t>, ∃</m:t>
                    </m:r>
                    <m:sSub>
                      <m:sSubPr>
                        <m:ctrlPr>
                          <a:rPr lang="en-US" sz="1800" b="0" i="1" smtClean="0">
                            <a:latin typeface="Cambria Math"/>
                          </a:rPr>
                        </m:ctrlPr>
                      </m:sSubPr>
                      <m:e>
                        <m:r>
                          <a:rPr lang="en-US" sz="1800" b="0" i="1" smtClean="0">
                            <a:latin typeface="Cambria Math"/>
                          </a:rPr>
                          <m:t>𝑓</m:t>
                        </m:r>
                      </m:e>
                      <m:sub>
                        <m:r>
                          <a:rPr lang="en-US" sz="1800" b="0" i="1" smtClean="0">
                            <a:latin typeface="Cambria Math"/>
                          </a:rPr>
                          <m:t>𝑟</m:t>
                        </m:r>
                      </m:sub>
                    </m:sSub>
                    <m:r>
                      <a:rPr lang="en-US" sz="1800" b="0" i="1" smtClean="0">
                        <a:latin typeface="Cambria Math"/>
                      </a:rPr>
                      <m:t>:</m:t>
                    </m:r>
                    <m:sSup>
                      <m:sSupPr>
                        <m:ctrlPr>
                          <a:rPr lang="en-US" sz="1800" b="0" i="1" smtClean="0">
                            <a:latin typeface="Cambria Math"/>
                          </a:rPr>
                        </m:ctrlPr>
                      </m:sSupPr>
                      <m:e>
                        <m:r>
                          <m:rPr>
                            <m:sty m:val="p"/>
                          </m:rPr>
                          <a:rPr lang="en-US" sz="1800" b="0" i="0" smtClean="0">
                            <a:latin typeface="Cambria Math"/>
                          </a:rPr>
                          <m:t>Ω</m:t>
                        </m:r>
                      </m:e>
                      <m:sup>
                        <m:r>
                          <a:rPr lang="en-US" sz="1800" b="0" i="1" smtClean="0">
                            <a:latin typeface="Cambria Math"/>
                          </a:rPr>
                          <m:t>𝑟</m:t>
                        </m:r>
                        <m:r>
                          <a:rPr lang="en-US" sz="1800" b="0" i="1" smtClean="0">
                            <a:latin typeface="Cambria Math"/>
                          </a:rPr>
                          <m:t>+</m:t>
                        </m:r>
                        <m:r>
                          <a:rPr lang="en-US" sz="1800" b="0" i="1" smtClean="0">
                            <a:latin typeface="Cambria Math"/>
                          </a:rPr>
                          <m:t>1</m:t>
                        </m:r>
                      </m:sup>
                    </m:sSup>
                    <m:r>
                      <a:rPr lang="en-US" sz="1800" b="0" i="1" smtClean="0">
                        <a:latin typeface="Cambria Math"/>
                      </a:rPr>
                      <m:t>→</m:t>
                    </m:r>
                    <m:r>
                      <m:rPr>
                        <m:sty m:val="p"/>
                      </m:rPr>
                      <a:rPr lang="en-US" sz="1800" b="0" i="0" smtClean="0">
                        <a:latin typeface="Cambria Math"/>
                      </a:rPr>
                      <m:t>Ω</m:t>
                    </m:r>
                  </m:oMath>
                </a14:m>
                <a:r>
                  <a:rPr lang="en-US" sz="1800" dirty="0" smtClean="0"/>
                  <a:t> s.t </a:t>
                </a:r>
                <a14:m>
                  <m:oMath xmlns:m="http://schemas.openxmlformats.org/officeDocument/2006/math">
                    <m:sSub>
                      <m:sSubPr>
                        <m:ctrlPr>
                          <a:rPr lang="en-US" sz="1800" b="0" i="1" smtClean="0">
                            <a:latin typeface="Cambria Math"/>
                          </a:rPr>
                        </m:ctrlPr>
                      </m:sSubPr>
                      <m:e>
                        <m:r>
                          <a:rPr lang="en-US" sz="1800" b="0" i="1" smtClean="0">
                            <a:latin typeface="Cambria Math"/>
                          </a:rPr>
                          <m:t>𝑋</m:t>
                        </m:r>
                      </m:e>
                      <m:sub>
                        <m:r>
                          <a:rPr lang="en-US" sz="1800" b="0" i="1" smtClean="0">
                            <a:latin typeface="Cambria Math"/>
                          </a:rPr>
                          <m:t>𝑠</m:t>
                        </m:r>
                        <m:r>
                          <a:rPr lang="en-US" sz="1800" b="0" i="1" smtClean="0">
                            <a:latin typeface="Cambria Math"/>
                          </a:rPr>
                          <m:t>+</m:t>
                        </m:r>
                        <m:r>
                          <a:rPr lang="en-US" sz="1800" b="0" i="1" smtClean="0">
                            <a:latin typeface="Cambria Math"/>
                          </a:rPr>
                          <m:t>𝑟</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𝑓</m:t>
                        </m:r>
                      </m:e>
                      <m:sub>
                        <m:r>
                          <a:rPr lang="en-US" sz="1800" b="0" i="1" smtClean="0">
                            <a:latin typeface="Cambria Math"/>
                          </a:rPr>
                          <m:t>𝑟</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𝑋</m:t>
                        </m:r>
                      </m:e>
                      <m:sub>
                        <m:r>
                          <a:rPr lang="en-US" sz="1800" b="0" i="1" smtClean="0">
                            <a:latin typeface="Cambria Math"/>
                          </a:rPr>
                          <m:t>𝑠</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𝑍</m:t>
                        </m:r>
                      </m:e>
                      <m:sub>
                        <m:r>
                          <a:rPr lang="en-US" sz="1800" b="0" i="1" smtClean="0">
                            <a:latin typeface="Cambria Math"/>
                          </a:rPr>
                          <m:t>𝑠</m:t>
                        </m:r>
                        <m:r>
                          <a:rPr lang="en-US" sz="1800" b="0" i="1" smtClean="0">
                            <a:latin typeface="Cambria Math"/>
                          </a:rPr>
                          <m:t>+</m:t>
                        </m:r>
                        <m:r>
                          <a:rPr lang="en-US" sz="1800" b="0" i="1" smtClean="0">
                            <a:latin typeface="Cambria Math"/>
                          </a:rPr>
                          <m:t>1</m:t>
                        </m:r>
                      </m:sub>
                    </m:sSub>
                    <m:r>
                      <a:rPr lang="en-US" sz="1800" b="0" i="1" smtClean="0">
                        <a:latin typeface="Cambria Math"/>
                      </a:rPr>
                      <m:t>,</m:t>
                    </m:r>
                    <m:sSub>
                      <m:sSubPr>
                        <m:ctrlPr>
                          <a:rPr lang="en-US" sz="1800" i="1">
                            <a:latin typeface="Cambria Math"/>
                          </a:rPr>
                        </m:ctrlPr>
                      </m:sSubPr>
                      <m:e>
                        <m:r>
                          <a:rPr lang="en-US" sz="1800" b="0" i="1" smtClean="0">
                            <a:latin typeface="Cambria Math"/>
                          </a:rPr>
                          <m:t>…, </m:t>
                        </m:r>
                        <m:r>
                          <a:rPr lang="en-US" sz="1800" i="1">
                            <a:latin typeface="Cambria Math"/>
                          </a:rPr>
                          <m:t>𝑍</m:t>
                        </m:r>
                      </m:e>
                      <m:sub>
                        <m:r>
                          <a:rPr lang="en-US" sz="1800" i="1">
                            <a:latin typeface="Cambria Math"/>
                          </a:rPr>
                          <m:t>𝑠</m:t>
                        </m:r>
                        <m:r>
                          <a:rPr lang="en-US" sz="1800" i="1">
                            <a:latin typeface="Cambria Math"/>
                          </a:rPr>
                          <m:t>+</m:t>
                        </m:r>
                        <m:r>
                          <a:rPr lang="en-US" sz="1800" b="0" i="1" smtClean="0">
                            <a:latin typeface="Cambria Math"/>
                          </a:rPr>
                          <m:t>𝑟</m:t>
                        </m:r>
                      </m:sub>
                    </m:sSub>
                    <m:r>
                      <a:rPr lang="en-US" sz="1800" b="0" i="1" smtClean="0">
                        <a:latin typeface="Cambria Math"/>
                      </a:rPr>
                      <m:t>)</m:t>
                    </m:r>
                  </m:oMath>
                </a14:m>
                <a:endParaRPr lang="en-US" sz="1400" i="1" dirty="0" smtClean="0">
                  <a:latin typeface="Cambria Math"/>
                </a:endParaRPr>
              </a:p>
              <a:p>
                <a:pPr marL="0" indent="0" algn="l" rtl="0">
                  <a:buNone/>
                </a:pPr>
                <a14:m>
                  <m:oMathPara xmlns:m="http://schemas.openxmlformats.org/officeDocument/2006/math">
                    <m:oMathParaPr>
                      <m:jc m:val="centerGroup"/>
                    </m:oMathParaPr>
                    <m:oMath xmlns:m="http://schemas.openxmlformats.org/officeDocument/2006/math">
                      <m:sSub>
                        <m:sSubPr>
                          <m:ctrlPr>
                            <a:rPr lang="en-US" sz="1800" i="1">
                              <a:latin typeface="Cambria Math"/>
                            </a:rPr>
                          </m:ctrlPr>
                        </m:sSubPr>
                        <m:e>
                          <m:r>
                            <a:rPr lang="en-US" sz="1800" i="1">
                              <a:latin typeface="Cambria Math"/>
                            </a:rPr>
                            <m:t>𝑃</m:t>
                          </m:r>
                        </m:e>
                        <m:sub>
                          <m:r>
                            <a:rPr lang="en-US" sz="1800" i="1">
                              <a:latin typeface="Cambria Math"/>
                            </a:rPr>
                            <m:t>𝑥</m:t>
                          </m:r>
                        </m:sub>
                      </m:sSub>
                      <m:d>
                        <m:dPr>
                          <m:begChr m:val="{"/>
                          <m:endChr m:val="}"/>
                          <m:ctrlPr>
                            <a:rPr lang="en-US" sz="1800" i="1">
                              <a:latin typeface="Cambria Math"/>
                            </a:rPr>
                          </m:ctrlPr>
                        </m:dPr>
                        <m:e>
                          <m:sSub>
                            <m:sSubPr>
                              <m:ctrlPr>
                                <a:rPr lang="en-US" sz="1800" b="0" i="1" smtClean="0">
                                  <a:latin typeface="Cambria Math"/>
                                </a:rPr>
                              </m:ctrlPr>
                            </m:sSubPr>
                            <m:e>
                              <m:r>
                                <a:rPr lang="en-US" sz="1800" b="0" i="1" smtClean="0">
                                  <a:latin typeface="Cambria Math"/>
                                </a:rPr>
                                <m:t>𝑋</m:t>
                              </m:r>
                            </m:e>
                            <m:sub>
                              <m:r>
                                <a:rPr lang="en-US" sz="1800" b="0" i="1" smtClean="0">
                                  <a:latin typeface="Cambria Math"/>
                                </a:rPr>
                                <m:t>𝑡</m:t>
                              </m:r>
                            </m:sub>
                          </m:sSub>
                          <m:r>
                            <a:rPr lang="en-US" sz="1800" b="0" i="1" smtClean="0">
                              <a:latin typeface="Cambria Math"/>
                            </a:rPr>
                            <m:t>=</m:t>
                          </m:r>
                          <m:r>
                            <a:rPr lang="en-US" sz="1800" b="0" i="1" smtClean="0">
                              <a:latin typeface="Cambria Math"/>
                            </a:rPr>
                            <m:t>𝑦</m:t>
                          </m:r>
                          <m:r>
                            <a:rPr lang="en-US" sz="1800" b="0" i="1" smtClean="0">
                              <a:latin typeface="Cambria Math"/>
                            </a:rPr>
                            <m:t> | </m:t>
                          </m:r>
                          <m:r>
                            <a:rPr lang="en-US" sz="1800" i="1">
                              <a:latin typeface="Cambria Math"/>
                            </a:rPr>
                            <m:t>𝜏</m:t>
                          </m:r>
                          <m:r>
                            <a:rPr lang="en-US" sz="1800" i="1">
                              <a:latin typeface="Cambria Math"/>
                            </a:rPr>
                            <m:t>=</m:t>
                          </m:r>
                          <m:r>
                            <a:rPr lang="en-US" sz="1800" i="1">
                              <a:latin typeface="Cambria Math"/>
                            </a:rPr>
                            <m:t>𝑠</m:t>
                          </m:r>
                          <m:r>
                            <a:rPr lang="en-US" sz="1800" i="1">
                              <a:latin typeface="Cambria Math"/>
                            </a:rPr>
                            <m:t>,</m:t>
                          </m:r>
                          <m:sSub>
                            <m:sSubPr>
                              <m:ctrlPr>
                                <a:rPr lang="en-US" sz="1800" i="1">
                                  <a:latin typeface="Cambria Math"/>
                                </a:rPr>
                              </m:ctrlPr>
                            </m:sSubPr>
                            <m:e>
                              <m:r>
                                <a:rPr lang="en-US" sz="1800" i="1">
                                  <a:latin typeface="Cambria Math"/>
                                </a:rPr>
                                <m:t>𝑋</m:t>
                              </m:r>
                            </m:e>
                            <m:sub>
                              <m:r>
                                <a:rPr lang="en-US" sz="1800" i="1">
                                  <a:latin typeface="Cambria Math"/>
                                </a:rPr>
                                <m:t>𝑠</m:t>
                              </m:r>
                            </m:sub>
                          </m:sSub>
                          <m:r>
                            <a:rPr lang="en-US" sz="1800" i="1">
                              <a:latin typeface="Cambria Math"/>
                            </a:rPr>
                            <m:t>=</m:t>
                          </m:r>
                          <m:r>
                            <a:rPr lang="en-US" sz="1800" i="1">
                              <a:latin typeface="Cambria Math"/>
                            </a:rPr>
                            <m:t>𝑧</m:t>
                          </m:r>
                        </m:e>
                      </m:d>
                      <m:r>
                        <a:rPr lang="en-US" sz="1800" b="0" i="1" smtClean="0">
                          <a:latin typeface="Cambria Math"/>
                        </a:rPr>
                        <m:t>=</m:t>
                      </m:r>
                    </m:oMath>
                  </m:oMathPara>
                </a14:m>
                <a:endParaRPr lang="en-US" sz="1800" b="0" i="1" dirty="0" smtClean="0">
                  <a:latin typeface="Cambria Math"/>
                </a:endParaRPr>
              </a:p>
              <a:p>
                <a:pPr marL="0" indent="0" algn="l" rtl="0">
                  <a:buNone/>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𝑃</m:t>
                          </m:r>
                        </m:e>
                        <m:sub>
                          <m:r>
                            <a:rPr lang="en-US" sz="1800" b="0" i="1" smtClean="0">
                              <a:latin typeface="Cambria Math"/>
                            </a:rPr>
                            <m:t>𝑥</m:t>
                          </m:r>
                        </m:sub>
                      </m:sSub>
                      <m:d>
                        <m:dPr>
                          <m:begChr m:val="{"/>
                          <m:endChr m:val="|"/>
                          <m:ctrlPr>
                            <a:rPr lang="en-US" sz="1800" b="0" i="1" smtClean="0">
                              <a:latin typeface="Cambria Math"/>
                            </a:rPr>
                          </m:ctrlPr>
                        </m:dPr>
                        <m:e>
                          <m:sSub>
                            <m:sSubPr>
                              <m:ctrlPr>
                                <a:rPr lang="en-US" sz="1800" b="0" i="1" smtClean="0">
                                  <a:latin typeface="Cambria Math"/>
                                </a:rPr>
                              </m:ctrlPr>
                            </m:sSubPr>
                            <m:e>
                              <m:r>
                                <a:rPr lang="en-US" sz="1800" b="0" i="1" smtClean="0">
                                  <a:latin typeface="Cambria Math"/>
                                </a:rPr>
                                <m:t>𝑓</m:t>
                              </m:r>
                            </m:e>
                            <m:sub>
                              <m:r>
                                <a:rPr lang="en-US" sz="1800" b="0" i="1" smtClean="0">
                                  <a:latin typeface="Cambria Math"/>
                                </a:rPr>
                                <m:t>𝑡</m:t>
                              </m:r>
                              <m:r>
                                <a:rPr lang="en-US" sz="1800" b="0" i="1" smtClean="0">
                                  <a:latin typeface="Cambria Math"/>
                                </a:rPr>
                                <m:t>−</m:t>
                              </m:r>
                              <m:r>
                                <a:rPr lang="en-US" sz="1800" b="0" i="1" smtClean="0">
                                  <a:latin typeface="Cambria Math"/>
                                </a:rPr>
                                <m:t>𝑠</m:t>
                              </m:r>
                            </m:sub>
                          </m:sSub>
                          <m:d>
                            <m:dPr>
                              <m:ctrlPr>
                                <a:rPr lang="en-US" sz="1800" b="0" i="1" smtClean="0">
                                  <a:latin typeface="Cambria Math"/>
                                </a:rPr>
                              </m:ctrlPr>
                            </m:dPr>
                            <m:e>
                              <m:r>
                                <a:rPr lang="en-US" sz="1800" b="0" i="1" smtClean="0">
                                  <a:latin typeface="Cambria Math"/>
                                </a:rPr>
                                <m:t>𝑧</m:t>
                              </m:r>
                              <m:r>
                                <a:rPr lang="en-US" sz="1800" b="0" i="1" smtClean="0">
                                  <a:latin typeface="Cambria Math"/>
                                </a:rPr>
                                <m:t>, </m:t>
                              </m:r>
                              <m:sSub>
                                <m:sSubPr>
                                  <m:ctrlPr>
                                    <a:rPr lang="en-US" sz="1800" b="0" i="1" smtClean="0">
                                      <a:latin typeface="Cambria Math"/>
                                    </a:rPr>
                                  </m:ctrlPr>
                                </m:sSubPr>
                                <m:e>
                                  <m:r>
                                    <a:rPr lang="en-US" sz="1800" b="0" i="1" smtClean="0">
                                      <a:latin typeface="Cambria Math"/>
                                    </a:rPr>
                                    <m:t>𝑍</m:t>
                                  </m:r>
                                </m:e>
                                <m:sub>
                                  <m:r>
                                    <a:rPr lang="en-US" sz="1800" b="0" i="1" smtClean="0">
                                      <a:latin typeface="Cambria Math"/>
                                    </a:rPr>
                                    <m:t>𝑠</m:t>
                                  </m:r>
                                  <m:r>
                                    <a:rPr lang="en-US" sz="1800" b="0" i="1" smtClean="0">
                                      <a:latin typeface="Cambria Math"/>
                                    </a:rPr>
                                    <m:t>+</m:t>
                                  </m:r>
                                  <m:r>
                                    <a:rPr lang="en-US" sz="1800" b="0" i="1" smtClean="0">
                                      <a:latin typeface="Cambria Math"/>
                                    </a:rPr>
                                    <m:t>1</m:t>
                                  </m:r>
                                </m:sub>
                              </m:sSub>
                              <m:r>
                                <a:rPr lang="en-US" sz="1800" b="0" i="1" smtClean="0">
                                  <a:latin typeface="Cambria Math"/>
                                </a:rPr>
                                <m:t>, …,</m:t>
                              </m:r>
                              <m:sSub>
                                <m:sSubPr>
                                  <m:ctrlPr>
                                    <a:rPr lang="en-US" sz="1800" i="1">
                                      <a:latin typeface="Cambria Math"/>
                                    </a:rPr>
                                  </m:ctrlPr>
                                </m:sSubPr>
                                <m:e>
                                  <m:r>
                                    <a:rPr lang="en-US" sz="1800" i="1">
                                      <a:latin typeface="Cambria Math"/>
                                    </a:rPr>
                                    <m:t>𝑍</m:t>
                                  </m:r>
                                </m:e>
                                <m:sub>
                                  <m:r>
                                    <a:rPr lang="en-US" sz="1800" b="0" i="1" smtClean="0">
                                      <a:latin typeface="Cambria Math"/>
                                    </a:rPr>
                                    <m:t>𝑡</m:t>
                                  </m:r>
                                </m:sub>
                              </m:sSub>
                            </m:e>
                          </m:d>
                          <m:r>
                            <a:rPr lang="en-US" sz="1800" b="0" i="1" smtClean="0">
                              <a:latin typeface="Cambria Math"/>
                            </a:rPr>
                            <m:t>=</m:t>
                          </m:r>
                          <m:r>
                            <a:rPr lang="en-US" sz="1800" b="0" i="1" smtClean="0">
                              <a:latin typeface="Cambria Math"/>
                            </a:rPr>
                            <m:t>𝑦</m:t>
                          </m:r>
                          <m:r>
                            <a:rPr lang="en-US" sz="1800" b="0" i="1" smtClean="0">
                              <a:latin typeface="Cambria Math"/>
                            </a:rPr>
                            <m:t> </m:t>
                          </m:r>
                        </m:e>
                      </m:d>
                      <m:r>
                        <a:rPr lang="en-US" sz="1800" b="0" i="1" smtClean="0">
                          <a:latin typeface="Cambria Math"/>
                        </a:rPr>
                        <m:t> </m:t>
                      </m:r>
                      <m:d>
                        <m:dPr>
                          <m:ctrlPr>
                            <a:rPr lang="en-US" sz="1800" b="0" i="1" smtClean="0">
                              <a:latin typeface="Cambria Math"/>
                            </a:rPr>
                          </m:ctrlPr>
                        </m:dPr>
                        <m:e>
                          <m:sSub>
                            <m:sSubPr>
                              <m:ctrlPr>
                                <a:rPr lang="en-US" sz="1800" b="0" i="1" smtClean="0">
                                  <a:latin typeface="Cambria Math"/>
                                </a:rPr>
                              </m:ctrlPr>
                            </m:sSubPr>
                            <m:e>
                              <m:r>
                                <a:rPr lang="en-US" sz="1800" b="0" i="1" smtClean="0">
                                  <a:latin typeface="Cambria Math"/>
                                </a:rPr>
                                <m:t>𝑋</m:t>
                              </m:r>
                            </m:e>
                            <m:sub>
                              <m:r>
                                <a:rPr lang="en-US" sz="1800" b="0" i="1" smtClean="0">
                                  <a:latin typeface="Cambria Math"/>
                                </a:rPr>
                                <m:t>1</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𝑋</m:t>
                              </m:r>
                            </m:e>
                            <m:sub>
                              <m:r>
                                <a:rPr lang="en-US" sz="1800" b="0" i="1" smtClean="0">
                                  <a:latin typeface="Cambria Math"/>
                                </a:rPr>
                                <m:t>𝑠</m:t>
                              </m:r>
                            </m:sub>
                          </m:sSub>
                        </m:e>
                      </m:d>
                      <m:r>
                        <a:rPr lang="en-US" sz="1800" b="0" i="1" smtClean="0">
                          <a:latin typeface="Cambria Math"/>
                        </a:rPr>
                        <m:t>∈</m:t>
                      </m:r>
                      <m:r>
                        <m:rPr>
                          <m:sty m:val="p"/>
                        </m:rPr>
                        <a:rPr lang="en-US" sz="1800" b="0" i="1" smtClean="0">
                          <a:latin typeface="Cambria Math"/>
                        </a:rPr>
                        <m:t>B</m:t>
                      </m:r>
                      <m:r>
                        <a:rPr lang="en-US" sz="1800" b="0" i="1" smtClean="0">
                          <a:latin typeface="Cambria Math"/>
                        </a:rPr>
                        <m:t>, </m:t>
                      </m:r>
                      <m:sSub>
                        <m:sSubPr>
                          <m:ctrlPr>
                            <a:rPr lang="en-US" sz="1800" b="0" i="1" smtClean="0">
                              <a:latin typeface="Cambria Math"/>
                            </a:rPr>
                          </m:ctrlPr>
                        </m:sSubPr>
                        <m:e>
                          <m:r>
                            <a:rPr lang="en-US" sz="1800" b="0" i="1" smtClean="0">
                              <a:latin typeface="Cambria Math"/>
                            </a:rPr>
                            <m:t>𝑋</m:t>
                          </m:r>
                        </m:e>
                        <m:sub>
                          <m:r>
                            <a:rPr lang="en-US" sz="1800" b="0" i="1" smtClean="0">
                              <a:latin typeface="Cambria Math"/>
                            </a:rPr>
                            <m:t>𝑠</m:t>
                          </m:r>
                        </m:sub>
                      </m:sSub>
                      <m:r>
                        <a:rPr lang="en-US" sz="1800" b="0" i="1" smtClean="0">
                          <a:latin typeface="Cambria Math"/>
                        </a:rPr>
                        <m:t>=</m:t>
                      </m:r>
                      <m:r>
                        <a:rPr lang="en-US" sz="1800" b="0" i="1" smtClean="0">
                          <a:latin typeface="Cambria Math"/>
                        </a:rPr>
                        <m:t>𝑧</m:t>
                      </m:r>
                      <m:r>
                        <a:rPr lang="en-US" sz="1800" b="0" i="1" smtClean="0">
                          <a:latin typeface="Cambria Math"/>
                        </a:rPr>
                        <m:t>}=</m:t>
                      </m:r>
                      <m:sSup>
                        <m:sSupPr>
                          <m:ctrlPr>
                            <a:rPr lang="en-US" sz="1800" i="1">
                              <a:latin typeface="Cambria Math"/>
                            </a:rPr>
                          </m:ctrlPr>
                        </m:sSupPr>
                        <m:e>
                          <m:r>
                            <a:rPr lang="en-US" sz="1800" i="1">
                              <a:latin typeface="Cambria Math"/>
                            </a:rPr>
                            <m:t>𝑃</m:t>
                          </m:r>
                        </m:e>
                        <m:sup>
                          <m:r>
                            <a:rPr lang="en-US" sz="1800" i="1">
                              <a:latin typeface="Cambria Math"/>
                            </a:rPr>
                            <m:t>𝑡</m:t>
                          </m:r>
                          <m:r>
                            <a:rPr lang="en-US" sz="1800" b="0" i="1" smtClean="0">
                              <a:latin typeface="Cambria Math"/>
                            </a:rPr>
                            <m:t>−</m:t>
                          </m:r>
                          <m:r>
                            <a:rPr lang="en-US" sz="1800" b="0" i="1" smtClean="0">
                              <a:latin typeface="Cambria Math"/>
                            </a:rPr>
                            <m:t>𝑠</m:t>
                          </m:r>
                        </m:sup>
                      </m:sSup>
                      <m:r>
                        <a:rPr lang="en-US" sz="1800" b="0" i="1" smtClean="0">
                          <a:latin typeface="Cambria Math"/>
                        </a:rPr>
                        <m:t>(</m:t>
                      </m:r>
                      <m:r>
                        <a:rPr lang="en-US" sz="1800" b="0" i="1" smtClean="0">
                          <a:latin typeface="Cambria Math"/>
                        </a:rPr>
                        <m:t>𝑧</m:t>
                      </m:r>
                      <m:r>
                        <a:rPr lang="en-US" sz="1800" b="0" i="1" smtClean="0">
                          <a:latin typeface="Cambria Math"/>
                        </a:rPr>
                        <m:t>,</m:t>
                      </m:r>
                      <m:r>
                        <a:rPr lang="en-US" sz="1800" b="0" i="1" smtClean="0">
                          <a:latin typeface="Cambria Math"/>
                        </a:rPr>
                        <m:t>𝑦</m:t>
                      </m:r>
                      <m:r>
                        <a:rPr lang="en-US" sz="1800" b="0" i="1" smtClean="0">
                          <a:latin typeface="Cambria Math"/>
                        </a:rPr>
                        <m:t>)</m:t>
                      </m:r>
                    </m:oMath>
                  </m:oMathPara>
                </a14:m>
                <a:endParaRPr lang="en-US" sz="1800" dirty="0" smtClean="0"/>
              </a:p>
              <a:p>
                <a:pPr marL="0" indent="0" algn="l" rtl="0">
                  <a:buNone/>
                </a:pPr>
                <a:endParaRPr lang="en-US" sz="1800" dirty="0" smtClean="0">
                  <a:latin typeface="Cambria Math"/>
                </a:endParaRPr>
              </a:p>
              <a:p>
                <a:pPr marL="0" indent="0" algn="l" rtl="0">
                  <a:buNone/>
                </a:pPr>
                <a:r>
                  <a:rPr lang="en-US" sz="1800" dirty="0">
                    <a:latin typeface="Cambria Math"/>
                  </a:rPr>
                  <a:t> </a:t>
                </a:r>
                <a:r>
                  <a:rPr lang="en-US" sz="1800" dirty="0" smtClean="0">
                    <a:latin typeface="Cambria Math"/>
                  </a:rPr>
                  <a:t>   3. Therefore:</a:t>
                </a:r>
              </a:p>
              <a:p>
                <a:pPr marL="0" indent="0" algn="l" rtl="0">
                  <a:buNone/>
                </a:pPr>
                <a14:m>
                  <m:oMathPara xmlns:m="http://schemas.openxmlformats.org/officeDocument/2006/math">
                    <m:oMathParaPr>
                      <m:jc m:val="centerGroup"/>
                    </m:oMathParaPr>
                    <m:oMath xmlns:m="http://schemas.openxmlformats.org/officeDocument/2006/math">
                      <m:sSub>
                        <m:sSubPr>
                          <m:ctrlPr>
                            <a:rPr lang="en-US" sz="1800" i="1">
                              <a:latin typeface="Cambria Math"/>
                            </a:rPr>
                          </m:ctrlPr>
                        </m:sSubPr>
                        <m:e>
                          <m:r>
                            <a:rPr lang="en-US" sz="1800" i="1">
                              <a:latin typeface="Cambria Math"/>
                            </a:rPr>
                            <m:t>𝑃</m:t>
                          </m:r>
                        </m:e>
                        <m:sub>
                          <m:r>
                            <a:rPr lang="en-US" sz="1800" i="1">
                              <a:latin typeface="Cambria Math"/>
                            </a:rPr>
                            <m:t>𝑥</m:t>
                          </m:r>
                        </m:sub>
                      </m:sSub>
                      <m:d>
                        <m:dPr>
                          <m:begChr m:val="{"/>
                          <m:endChr m:val="}"/>
                          <m:ctrlPr>
                            <a:rPr lang="en-US" sz="1800" i="1">
                              <a:latin typeface="Cambria Math"/>
                            </a:rPr>
                          </m:ctrlPr>
                        </m:dPr>
                        <m:e>
                          <m:r>
                            <a:rPr lang="en-US" sz="1800" i="1">
                              <a:latin typeface="Cambria Math"/>
                            </a:rPr>
                            <m:t>𝜏</m:t>
                          </m:r>
                          <m:r>
                            <a:rPr lang="en-US" sz="1800" i="1">
                              <a:latin typeface="Cambria Math"/>
                            </a:rPr>
                            <m:t>=</m:t>
                          </m:r>
                          <m:r>
                            <a:rPr lang="en-US" sz="1800" i="1">
                              <a:latin typeface="Cambria Math"/>
                            </a:rPr>
                            <m:t>𝑠</m:t>
                          </m:r>
                          <m:r>
                            <a:rPr lang="en-US" sz="1800" i="1">
                              <a:latin typeface="Cambria Math"/>
                            </a:rPr>
                            <m:t>,</m:t>
                          </m:r>
                          <m:sSub>
                            <m:sSubPr>
                              <m:ctrlPr>
                                <a:rPr lang="en-US" sz="1800" i="1">
                                  <a:latin typeface="Cambria Math"/>
                                </a:rPr>
                              </m:ctrlPr>
                            </m:sSubPr>
                            <m:e>
                              <m:r>
                                <a:rPr lang="en-US" sz="1800" i="1">
                                  <a:latin typeface="Cambria Math"/>
                                </a:rPr>
                                <m:t>𝑋</m:t>
                              </m:r>
                            </m:e>
                            <m:sub>
                              <m:r>
                                <a:rPr lang="en-US" sz="1800" i="1">
                                  <a:latin typeface="Cambria Math"/>
                                </a:rPr>
                                <m:t>𝑡</m:t>
                              </m:r>
                            </m:sub>
                          </m:sSub>
                          <m:r>
                            <a:rPr lang="en-US" sz="1800" i="1">
                              <a:latin typeface="Cambria Math"/>
                            </a:rPr>
                            <m:t>=</m:t>
                          </m:r>
                          <m:r>
                            <a:rPr lang="en-US" sz="1800" i="1">
                              <a:latin typeface="Cambria Math"/>
                            </a:rPr>
                            <m:t>𝑦</m:t>
                          </m:r>
                        </m:e>
                      </m:d>
                      <m:r>
                        <a:rPr lang="en-US" sz="1800" i="1">
                          <a:latin typeface="Cambria Math"/>
                        </a:rPr>
                        <m:t>=</m:t>
                      </m:r>
                    </m:oMath>
                  </m:oMathPara>
                </a14:m>
                <a:endParaRPr lang="en-US" sz="1800" i="1" dirty="0" smtClean="0">
                  <a:latin typeface="Cambria Math"/>
                </a:endParaRPr>
              </a:p>
              <a:p>
                <a:pPr marL="0" indent="0" algn="l" rtl="0">
                  <a:buNone/>
                </a:pPr>
                <a14:m>
                  <m:oMathPara xmlns:m="http://schemas.openxmlformats.org/officeDocument/2006/math">
                    <m:oMathParaPr>
                      <m:jc m:val="centerGroup"/>
                    </m:oMathParaPr>
                    <m:oMath xmlns:m="http://schemas.openxmlformats.org/officeDocument/2006/math">
                      <m:sSub>
                        <m:sSubPr>
                          <m:ctrlPr>
                            <a:rPr lang="en-US" sz="1800" i="1">
                              <a:latin typeface="Cambria Math"/>
                            </a:rPr>
                          </m:ctrlPr>
                        </m:sSubPr>
                        <m:e>
                          <m:r>
                            <m:rPr>
                              <m:sty m:val="p"/>
                            </m:rPr>
                            <a:rPr lang="en-US" sz="1800">
                              <a:latin typeface="Cambria Math"/>
                            </a:rPr>
                            <m:t>Σ</m:t>
                          </m:r>
                        </m:e>
                        <m:sub>
                          <m:r>
                            <a:rPr lang="en-US" sz="1800" i="1">
                              <a:latin typeface="Cambria Math"/>
                            </a:rPr>
                            <m:t>𝑧</m:t>
                          </m:r>
                          <m:r>
                            <a:rPr lang="en-US" sz="1800" i="1">
                              <a:latin typeface="Cambria Math"/>
                            </a:rPr>
                            <m:t>∈</m:t>
                          </m:r>
                          <m:r>
                            <m:rPr>
                              <m:sty m:val="p"/>
                            </m:rPr>
                            <a:rPr lang="en-US" sz="1800">
                              <a:latin typeface="Cambria Math"/>
                            </a:rPr>
                            <m:t>Ω</m:t>
                          </m:r>
                        </m:sub>
                      </m:sSub>
                      <m:sSup>
                        <m:sSupPr>
                          <m:ctrlPr>
                            <a:rPr lang="en-US" sz="1800" i="1">
                              <a:latin typeface="Cambria Math"/>
                            </a:rPr>
                          </m:ctrlPr>
                        </m:sSupPr>
                        <m:e>
                          <m:r>
                            <a:rPr lang="en-US" sz="1800" i="1">
                              <a:latin typeface="Cambria Math"/>
                            </a:rPr>
                            <m:t>𝑃</m:t>
                          </m:r>
                        </m:e>
                        <m:sup>
                          <m:r>
                            <a:rPr lang="en-US" sz="1800" i="1">
                              <a:latin typeface="Cambria Math"/>
                            </a:rPr>
                            <m:t>𝑡</m:t>
                          </m:r>
                          <m:r>
                            <a:rPr lang="en-US" sz="1800" i="1">
                              <a:latin typeface="Cambria Math"/>
                            </a:rPr>
                            <m:t>−</m:t>
                          </m:r>
                          <m:r>
                            <a:rPr lang="en-US" sz="1800" i="1">
                              <a:latin typeface="Cambria Math"/>
                            </a:rPr>
                            <m:t>𝑠</m:t>
                          </m:r>
                        </m:sup>
                      </m:sSup>
                      <m:d>
                        <m:dPr>
                          <m:ctrlPr>
                            <a:rPr lang="en-US" sz="1800" i="1">
                              <a:latin typeface="Cambria Math"/>
                            </a:rPr>
                          </m:ctrlPr>
                        </m:dPr>
                        <m:e>
                          <m:r>
                            <a:rPr lang="en-US" sz="1800" i="1">
                              <a:latin typeface="Cambria Math"/>
                            </a:rPr>
                            <m:t>𝑧</m:t>
                          </m:r>
                          <m:r>
                            <a:rPr lang="en-US" sz="1800" i="1">
                              <a:latin typeface="Cambria Math"/>
                            </a:rPr>
                            <m:t>,</m:t>
                          </m:r>
                          <m:r>
                            <a:rPr lang="en-US" sz="1800" i="1">
                              <a:latin typeface="Cambria Math"/>
                            </a:rPr>
                            <m:t>𝑦</m:t>
                          </m:r>
                        </m:e>
                      </m:d>
                      <m:r>
                        <a:rPr lang="en-US" sz="1800" b="0" i="1" smtClean="0">
                          <a:latin typeface="Cambria Math"/>
                        </a:rPr>
                        <m:t>∗</m:t>
                      </m:r>
                      <m:r>
                        <a:rPr lang="en-US" sz="1800" b="0" i="1" smtClean="0">
                          <a:latin typeface="Cambria Math"/>
                        </a:rPr>
                        <m:t>𝜋</m:t>
                      </m:r>
                      <m:d>
                        <m:dPr>
                          <m:ctrlPr>
                            <a:rPr lang="en-US" sz="1800" b="0" i="1" smtClean="0">
                              <a:latin typeface="Cambria Math"/>
                            </a:rPr>
                          </m:ctrlPr>
                        </m:dPr>
                        <m:e>
                          <m:r>
                            <a:rPr lang="en-US" sz="1800" b="0" i="1" smtClean="0">
                              <a:latin typeface="Cambria Math"/>
                            </a:rPr>
                            <m:t>𝑧</m:t>
                          </m:r>
                        </m:e>
                      </m:d>
                      <m:r>
                        <a:rPr lang="en-US" sz="1800" b="0" i="1" smtClean="0">
                          <a:latin typeface="Cambria Math"/>
                        </a:rPr>
                        <m:t>∗</m:t>
                      </m:r>
                      <m:sSub>
                        <m:sSubPr>
                          <m:ctrlPr>
                            <a:rPr lang="en-US" sz="1800" b="0" i="1" smtClean="0">
                              <a:latin typeface="Cambria Math"/>
                            </a:rPr>
                          </m:ctrlPr>
                        </m:sSubPr>
                        <m:e>
                          <m:r>
                            <a:rPr lang="en-US" sz="1800" b="0" i="1" smtClean="0">
                              <a:latin typeface="Cambria Math"/>
                            </a:rPr>
                            <m:t>𝑃</m:t>
                          </m:r>
                        </m:e>
                        <m:sub>
                          <m:r>
                            <a:rPr lang="en-US" sz="1800" b="0" i="1" smtClean="0">
                              <a:latin typeface="Cambria Math"/>
                            </a:rPr>
                            <m:t>𝑥</m:t>
                          </m:r>
                        </m:sub>
                      </m:sSub>
                      <m:d>
                        <m:dPr>
                          <m:ctrlPr>
                            <a:rPr lang="en-US" sz="1800" b="0" i="1" smtClean="0">
                              <a:latin typeface="Cambria Math"/>
                            </a:rPr>
                          </m:ctrlPr>
                        </m:dPr>
                        <m:e>
                          <m:r>
                            <a:rPr lang="en-US" sz="1800" b="0" i="1" smtClean="0">
                              <a:latin typeface="Cambria Math"/>
                            </a:rPr>
                            <m:t>𝜏</m:t>
                          </m:r>
                          <m:r>
                            <a:rPr lang="en-US" sz="1800" b="0" i="1" smtClean="0">
                              <a:latin typeface="Cambria Math"/>
                            </a:rPr>
                            <m:t>=</m:t>
                          </m:r>
                          <m:r>
                            <a:rPr lang="en-US" sz="1800" b="0" i="1" smtClean="0">
                              <a:latin typeface="Cambria Math"/>
                            </a:rPr>
                            <m:t>𝑠</m:t>
                          </m:r>
                        </m:e>
                      </m:d>
                      <m:r>
                        <a:rPr lang="en-US" sz="1800" b="0" i="1" smtClean="0">
                          <a:latin typeface="Cambria Math"/>
                        </a:rPr>
                        <m:t> </m:t>
                      </m:r>
                    </m:oMath>
                  </m:oMathPara>
                </a14:m>
                <a:endParaRPr lang="en-US" sz="1800" b="0" i="1" dirty="0" smtClean="0">
                  <a:latin typeface="Cambria Math"/>
                </a:endParaRPr>
              </a:p>
              <a:p>
                <a:pPr marL="0" indent="0" algn="l" rtl="0">
                  <a:buNone/>
                </a:pPr>
                <a14:m>
                  <m:oMathPara xmlns:m="http://schemas.openxmlformats.org/officeDocument/2006/math">
                    <m:oMathParaPr>
                      <m:jc m:val="center"/>
                    </m:oMathParaPr>
                    <m:oMath xmlns:m="http://schemas.openxmlformats.org/officeDocument/2006/math">
                      <m:r>
                        <a:rPr lang="en-US" sz="1800" b="0" i="1" smtClean="0">
                          <a:latin typeface="Cambria Math"/>
                        </a:rPr>
                        <m:t>= </m:t>
                      </m:r>
                      <m:r>
                        <a:rPr lang="en-US" sz="1800" i="1">
                          <a:latin typeface="Cambria Math"/>
                        </a:rPr>
                        <m:t>𝜋</m:t>
                      </m:r>
                      <m:d>
                        <m:dPr>
                          <m:ctrlPr>
                            <a:rPr lang="en-US" sz="1800" i="1">
                              <a:latin typeface="Cambria Math"/>
                            </a:rPr>
                          </m:ctrlPr>
                        </m:dPr>
                        <m:e>
                          <m:r>
                            <a:rPr lang="en-US" sz="1800" b="0" i="1" smtClean="0">
                              <a:latin typeface="Cambria Math"/>
                            </a:rPr>
                            <m:t>𝑦</m:t>
                          </m:r>
                        </m:e>
                      </m:d>
                      <m:r>
                        <a:rPr lang="en-US" sz="1800" i="1">
                          <a:latin typeface="Cambria Math"/>
                        </a:rPr>
                        <m:t>∗</m:t>
                      </m:r>
                      <m:sSub>
                        <m:sSubPr>
                          <m:ctrlPr>
                            <a:rPr lang="en-US" sz="1800" i="1">
                              <a:latin typeface="Cambria Math"/>
                            </a:rPr>
                          </m:ctrlPr>
                        </m:sSubPr>
                        <m:e>
                          <m:r>
                            <a:rPr lang="en-US" sz="1800" i="1">
                              <a:latin typeface="Cambria Math"/>
                            </a:rPr>
                            <m:t>𝑃</m:t>
                          </m:r>
                        </m:e>
                        <m:sub>
                          <m:r>
                            <a:rPr lang="en-US" sz="1800" i="1">
                              <a:latin typeface="Cambria Math"/>
                            </a:rPr>
                            <m:t>𝑥</m:t>
                          </m:r>
                        </m:sub>
                      </m:sSub>
                      <m:d>
                        <m:dPr>
                          <m:ctrlPr>
                            <a:rPr lang="en-US" sz="1800" i="1">
                              <a:latin typeface="Cambria Math"/>
                            </a:rPr>
                          </m:ctrlPr>
                        </m:dPr>
                        <m:e>
                          <m:r>
                            <a:rPr lang="en-US" sz="1800" i="1">
                              <a:latin typeface="Cambria Math"/>
                            </a:rPr>
                            <m:t>𝜏</m:t>
                          </m:r>
                          <m:r>
                            <a:rPr lang="en-US" sz="1800" i="1">
                              <a:latin typeface="Cambria Math"/>
                            </a:rPr>
                            <m:t>=</m:t>
                          </m:r>
                          <m:r>
                            <a:rPr lang="en-US" sz="1800" i="1">
                              <a:latin typeface="Cambria Math"/>
                            </a:rPr>
                            <m:t>𝑠</m:t>
                          </m:r>
                        </m:e>
                      </m:d>
                    </m:oMath>
                  </m:oMathPara>
                </a14:m>
                <a:endParaRPr lang="en-US" sz="1800" dirty="0" smtClean="0"/>
              </a:p>
              <a:p>
                <a:pPr marL="0" indent="0" algn="l" rtl="0">
                  <a:buNone/>
                </a:pPr>
                <a:endParaRPr lang="en-US" sz="1800" dirty="0" smtClean="0"/>
              </a:p>
              <a:p>
                <a:pPr marL="0" indent="0" algn="l" rtl="0">
                  <a:buNone/>
                </a:pPr>
                <a:r>
                  <a:rPr lang="en-US" sz="1800" dirty="0" smtClean="0"/>
                  <a:t>    4. Summing for all </a:t>
                </a:r>
                <a14:m>
                  <m:oMath xmlns:m="http://schemas.openxmlformats.org/officeDocument/2006/math">
                    <m:r>
                      <a:rPr lang="en-US" sz="1800" i="1">
                        <a:latin typeface="Cambria Math"/>
                      </a:rPr>
                      <m:t>𝑠</m:t>
                    </m:r>
                    <m:r>
                      <a:rPr lang="en-US" sz="1800" b="0" i="1" smtClean="0">
                        <a:latin typeface="Cambria Math"/>
                      </a:rPr>
                      <m:t>≤</m:t>
                    </m:r>
                    <m:r>
                      <a:rPr lang="en-US" sz="1800" b="0" i="1" smtClean="0">
                        <a:latin typeface="Cambria Math"/>
                      </a:rPr>
                      <m:t>𝑡</m:t>
                    </m:r>
                  </m:oMath>
                </a14:m>
                <a:endParaRPr lang="en-US" sz="1800"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3"/>
                <a:stretch>
                  <a:fillRect l="-444" t="-1078" b="-539"/>
                </a:stretch>
              </a:blipFill>
            </p:spPr>
            <p:txBody>
              <a:bodyPr/>
              <a:lstStyle/>
              <a:p>
                <a:r>
                  <a:rPr lang="he-IL">
                    <a:noFill/>
                  </a:rPr>
                  <a:t> </a:t>
                </a:r>
              </a:p>
            </p:txBody>
          </p:sp>
        </mc:Fallback>
      </mc:AlternateContent>
    </p:spTree>
    <p:extLst>
      <p:ext uri="{BB962C8B-B14F-4D97-AF65-F5344CB8AC3E}">
        <p14:creationId xmlns:p14="http://schemas.microsoft.com/office/powerpoint/2010/main" val="3261600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err="1" smtClean="0"/>
              <a:t>Seperation</a:t>
            </a:r>
            <a:r>
              <a:rPr lang="en-US" dirty="0" smtClean="0"/>
              <a:t> Distance</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pPr algn="l" rtl="0"/>
                <a:endParaRPr lang="en-US" dirty="0" smtClean="0"/>
              </a:p>
              <a:p>
                <a:pPr marL="0" indent="0" algn="l" rtl="0">
                  <a:buNone/>
                </a:pPr>
                <a14:m>
                  <m:oMathPara xmlns:m="http://schemas.openxmlformats.org/officeDocument/2006/math">
                    <m:oMathParaPr>
                      <m:jc m:val="centerGroup"/>
                    </m:oMathParaPr>
                    <m:oMath xmlns:m="http://schemas.openxmlformats.org/officeDocument/2006/math">
                      <m:sSub>
                        <m:sSubPr>
                          <m:ctrlPr>
                            <a:rPr lang="en-US" sz="3000" b="0" i="1" smtClean="0">
                              <a:latin typeface="Cambria Math"/>
                            </a:rPr>
                          </m:ctrlPr>
                        </m:sSubPr>
                        <m:e>
                          <m:r>
                            <a:rPr lang="en-US" sz="3000" b="0" i="1" smtClean="0">
                              <a:latin typeface="Cambria Math"/>
                            </a:rPr>
                            <m:t>𝑠</m:t>
                          </m:r>
                        </m:e>
                        <m:sub>
                          <m:r>
                            <a:rPr lang="en-US" sz="3000" b="0" i="1" smtClean="0">
                              <a:latin typeface="Cambria Math"/>
                            </a:rPr>
                            <m:t>𝑥</m:t>
                          </m:r>
                        </m:sub>
                      </m:sSub>
                      <m:d>
                        <m:dPr>
                          <m:ctrlPr>
                            <a:rPr lang="en-US" sz="3000" b="0" i="1" smtClean="0">
                              <a:latin typeface="Cambria Math"/>
                            </a:rPr>
                          </m:ctrlPr>
                        </m:dPr>
                        <m:e>
                          <m:r>
                            <a:rPr lang="en-US" sz="3000" b="0" i="1" smtClean="0">
                              <a:latin typeface="Cambria Math"/>
                            </a:rPr>
                            <m:t>𝑡</m:t>
                          </m:r>
                        </m:e>
                      </m:d>
                      <m:r>
                        <a:rPr lang="en-US" sz="3000" b="0" i="1" smtClean="0">
                          <a:latin typeface="Cambria Math"/>
                        </a:rPr>
                        <m:t>=</m:t>
                      </m:r>
                      <m:limLow>
                        <m:limLowPr>
                          <m:ctrlPr>
                            <a:rPr lang="en-US" sz="3000" i="1">
                              <a:latin typeface="Cambria Math"/>
                            </a:rPr>
                          </m:ctrlPr>
                        </m:limLowPr>
                        <m:e>
                          <m:r>
                            <m:rPr>
                              <m:sty m:val="p"/>
                            </m:rPr>
                            <a:rPr lang="en-US" sz="3000">
                              <a:latin typeface="Cambria Math"/>
                            </a:rPr>
                            <m:t>max</m:t>
                          </m:r>
                        </m:e>
                        <m:lim>
                          <m:r>
                            <a:rPr lang="en-US" sz="3000" b="0" i="1" smtClean="0">
                              <a:latin typeface="Cambria Math"/>
                            </a:rPr>
                            <m:t>𝑦</m:t>
                          </m:r>
                          <m:r>
                            <a:rPr lang="en-US" sz="3000" i="1">
                              <a:latin typeface="Cambria Math"/>
                            </a:rPr>
                            <m:t>∈</m:t>
                          </m:r>
                          <m:r>
                            <m:rPr>
                              <m:sty m:val="p"/>
                            </m:rPr>
                            <a:rPr lang="en-US" sz="3000">
                              <a:latin typeface="Cambria Math"/>
                            </a:rPr>
                            <m:t>Ω</m:t>
                          </m:r>
                        </m:lim>
                      </m:limLow>
                      <m:r>
                        <a:rPr lang="en-US" sz="3000" b="0" i="1" smtClean="0">
                          <a:latin typeface="Cambria Math"/>
                        </a:rPr>
                        <m:t>[</m:t>
                      </m:r>
                      <m:r>
                        <a:rPr lang="en-US" sz="3000" b="0" i="1" smtClean="0">
                          <a:latin typeface="Cambria Math"/>
                        </a:rPr>
                        <m:t>1</m:t>
                      </m:r>
                      <m:r>
                        <a:rPr lang="en-US" sz="3000" b="0" i="1" smtClean="0">
                          <a:latin typeface="Cambria Math"/>
                        </a:rPr>
                        <m:t>−</m:t>
                      </m:r>
                      <m:f>
                        <m:fPr>
                          <m:ctrlPr>
                            <a:rPr lang="en-US" sz="3000" i="1" dirty="0">
                              <a:latin typeface="Cambria Math"/>
                            </a:rPr>
                          </m:ctrlPr>
                        </m:fPr>
                        <m:num>
                          <m:sSup>
                            <m:sSupPr>
                              <m:ctrlPr>
                                <a:rPr lang="en-US" sz="3000" b="0" i="1" dirty="0" smtClean="0">
                                  <a:latin typeface="Cambria Math"/>
                                </a:rPr>
                              </m:ctrlPr>
                            </m:sSupPr>
                            <m:e>
                              <m:r>
                                <a:rPr lang="en-US" sz="3000" b="0" i="1" dirty="0" smtClean="0">
                                  <a:latin typeface="Cambria Math"/>
                                </a:rPr>
                                <m:t>𝑃</m:t>
                              </m:r>
                            </m:e>
                            <m:sup>
                              <m:r>
                                <a:rPr lang="en-US" sz="3000" b="0" i="1" dirty="0" smtClean="0">
                                  <a:latin typeface="Cambria Math"/>
                                </a:rPr>
                                <m:t>𝑡</m:t>
                              </m:r>
                            </m:sup>
                          </m:sSup>
                          <m:r>
                            <a:rPr lang="en-US" sz="3000" b="0" i="1" dirty="0" smtClean="0">
                              <a:latin typeface="Cambria Math"/>
                            </a:rPr>
                            <m:t>(</m:t>
                          </m:r>
                          <m:r>
                            <a:rPr lang="en-US" sz="3000" b="0" i="1" dirty="0" smtClean="0">
                              <a:latin typeface="Cambria Math"/>
                            </a:rPr>
                            <m:t>𝑥</m:t>
                          </m:r>
                          <m:r>
                            <a:rPr lang="en-US" sz="3000" b="0" i="1" dirty="0" smtClean="0">
                              <a:latin typeface="Cambria Math"/>
                            </a:rPr>
                            <m:t>,</m:t>
                          </m:r>
                          <m:r>
                            <a:rPr lang="en-US" sz="3000" b="0" i="1" dirty="0" smtClean="0">
                              <a:latin typeface="Cambria Math"/>
                            </a:rPr>
                            <m:t>𝑦</m:t>
                          </m:r>
                          <m:r>
                            <a:rPr lang="en-US" sz="3000" b="0" i="1" dirty="0" smtClean="0">
                              <a:latin typeface="Cambria Math"/>
                            </a:rPr>
                            <m:t>)</m:t>
                          </m:r>
                        </m:num>
                        <m:den>
                          <m:r>
                            <a:rPr lang="en-US" sz="3000" b="0" i="1" dirty="0" smtClean="0">
                              <a:latin typeface="Cambria Math"/>
                            </a:rPr>
                            <m:t>𝜋</m:t>
                          </m:r>
                          <m:r>
                            <a:rPr lang="en-US" sz="3000" b="0" i="1" dirty="0" smtClean="0">
                              <a:latin typeface="Cambria Math"/>
                            </a:rPr>
                            <m:t>(</m:t>
                          </m:r>
                          <m:r>
                            <a:rPr lang="en-US" sz="3000" b="0" i="1" dirty="0" smtClean="0">
                              <a:latin typeface="Cambria Math"/>
                            </a:rPr>
                            <m:t>𝑦</m:t>
                          </m:r>
                          <m:r>
                            <a:rPr lang="en-US" sz="3000" b="0" i="1" dirty="0" smtClean="0">
                              <a:latin typeface="Cambria Math"/>
                            </a:rPr>
                            <m:t>)</m:t>
                          </m:r>
                        </m:den>
                      </m:f>
                      <m:r>
                        <a:rPr lang="en-US" sz="3000" b="0" i="1" smtClean="0">
                          <a:latin typeface="Cambria Math"/>
                        </a:rPr>
                        <m:t>]</m:t>
                      </m:r>
                    </m:oMath>
                  </m:oMathPara>
                </a14:m>
                <a:endParaRPr lang="en-US" b="0" i="1" dirty="0" smtClean="0">
                  <a:latin typeface="Cambria Math"/>
                </a:endParaRPr>
              </a:p>
              <a:p>
                <a:pPr marL="0" indent="0" algn="l" rtl="0">
                  <a:buNone/>
                </a:pPr>
                <a:endParaRPr lang="en-US" b="0" i="1" dirty="0" smtClean="0">
                  <a:latin typeface="Cambria Math"/>
                </a:endParaRPr>
              </a:p>
              <a:p>
                <a:pPr marL="0" indent="0" algn="l" rtl="0">
                  <a:buNone/>
                </a:pPr>
                <a14:m>
                  <m:oMathPara xmlns:m="http://schemas.openxmlformats.org/officeDocument/2006/math">
                    <m:oMathParaPr>
                      <m:jc m:val="centerGroup"/>
                    </m:oMathParaPr>
                    <m:oMath xmlns:m="http://schemas.openxmlformats.org/officeDocument/2006/math">
                      <m:r>
                        <a:rPr lang="en-US" sz="3000" b="0" i="1" smtClean="0">
                          <a:latin typeface="Cambria Math"/>
                        </a:rPr>
                        <m:t>𝑠</m:t>
                      </m:r>
                      <m:d>
                        <m:dPr>
                          <m:ctrlPr>
                            <a:rPr lang="en-US" sz="3000" i="1">
                              <a:latin typeface="Cambria Math"/>
                            </a:rPr>
                          </m:ctrlPr>
                        </m:dPr>
                        <m:e>
                          <m:r>
                            <a:rPr lang="en-US" sz="3000" i="1">
                              <a:latin typeface="Cambria Math"/>
                            </a:rPr>
                            <m:t>𝑡</m:t>
                          </m:r>
                        </m:e>
                      </m:d>
                      <m:r>
                        <a:rPr lang="en-US" sz="3000" i="1">
                          <a:latin typeface="Cambria Math"/>
                        </a:rPr>
                        <m:t>=</m:t>
                      </m:r>
                      <m:limLow>
                        <m:limLowPr>
                          <m:ctrlPr>
                            <a:rPr lang="en-US" sz="3000" i="1">
                              <a:latin typeface="Cambria Math"/>
                            </a:rPr>
                          </m:ctrlPr>
                        </m:limLowPr>
                        <m:e>
                          <m:r>
                            <m:rPr>
                              <m:sty m:val="p"/>
                            </m:rPr>
                            <a:rPr lang="en-US" sz="3000">
                              <a:latin typeface="Cambria Math"/>
                            </a:rPr>
                            <m:t>max</m:t>
                          </m:r>
                        </m:e>
                        <m:lim>
                          <m:r>
                            <a:rPr lang="en-US" sz="3000" b="0" i="1" smtClean="0">
                              <a:latin typeface="Cambria Math"/>
                            </a:rPr>
                            <m:t>𝑥</m:t>
                          </m:r>
                          <m:r>
                            <a:rPr lang="en-US" sz="3000" i="1">
                              <a:latin typeface="Cambria Math"/>
                            </a:rPr>
                            <m:t>∈</m:t>
                          </m:r>
                          <m:r>
                            <m:rPr>
                              <m:sty m:val="p"/>
                            </m:rPr>
                            <a:rPr lang="en-US" sz="3000">
                              <a:latin typeface="Cambria Math"/>
                            </a:rPr>
                            <m:t>Ω</m:t>
                          </m:r>
                        </m:lim>
                      </m:limLow>
                      <m:sSub>
                        <m:sSubPr>
                          <m:ctrlPr>
                            <a:rPr lang="en-US" sz="3000" i="1">
                              <a:latin typeface="Cambria Math"/>
                            </a:rPr>
                          </m:ctrlPr>
                        </m:sSubPr>
                        <m:e>
                          <m:r>
                            <a:rPr lang="en-US" sz="3000" b="0" i="1" smtClean="0">
                              <a:latin typeface="Cambria Math"/>
                            </a:rPr>
                            <m:t> {</m:t>
                          </m:r>
                          <m:r>
                            <a:rPr lang="en-US" sz="3000" b="0" i="1" smtClean="0">
                              <a:latin typeface="Cambria Math"/>
                            </a:rPr>
                            <m:t>𝑠</m:t>
                          </m:r>
                        </m:e>
                        <m:sub>
                          <m:r>
                            <a:rPr lang="en-US" sz="3000" i="1">
                              <a:latin typeface="Cambria Math"/>
                            </a:rPr>
                            <m:t>𝑥</m:t>
                          </m:r>
                        </m:sub>
                      </m:sSub>
                      <m:d>
                        <m:dPr>
                          <m:ctrlPr>
                            <a:rPr lang="en-US" sz="3000" i="1">
                              <a:latin typeface="Cambria Math"/>
                            </a:rPr>
                          </m:ctrlPr>
                        </m:dPr>
                        <m:e>
                          <m:r>
                            <a:rPr lang="en-US" sz="3000" i="1">
                              <a:latin typeface="Cambria Math"/>
                            </a:rPr>
                            <m:t>𝑡</m:t>
                          </m:r>
                        </m:e>
                      </m:d>
                      <m:r>
                        <a:rPr lang="en-US" sz="3000" b="0" i="1" smtClean="0">
                          <a:latin typeface="Cambria Math"/>
                        </a:rPr>
                        <m:t>}</m:t>
                      </m:r>
                    </m:oMath>
                  </m:oMathPara>
                </a14:m>
                <a:endParaRPr lang="en-US" sz="3000" dirty="0" smtClean="0"/>
              </a:p>
              <a:p>
                <a:pPr marL="0" indent="0" algn="l" rtl="0">
                  <a:buNone/>
                </a:pPr>
                <a:endParaRPr lang="en-US" sz="3000" dirty="0"/>
              </a:p>
              <a:p>
                <a:pPr marL="0" indent="0" algn="l" rtl="0">
                  <a:buNone/>
                </a:pPr>
                <a14:m>
                  <m:oMathPara xmlns:m="http://schemas.openxmlformats.org/officeDocument/2006/math">
                    <m:oMathParaPr>
                      <m:jc m:val="centerGroup"/>
                    </m:oMathParaPr>
                    <m:oMath xmlns:m="http://schemas.openxmlformats.org/officeDocument/2006/math">
                      <m:r>
                        <a:rPr lang="en-US" sz="3000" b="0" i="1" smtClean="0">
                          <a:latin typeface="Cambria Math"/>
                        </a:rPr>
                        <m:t>𝑑</m:t>
                      </m:r>
                      <m:d>
                        <m:dPr>
                          <m:ctrlPr>
                            <a:rPr lang="en-US" sz="3000" b="0" i="1" smtClean="0">
                              <a:latin typeface="Cambria Math"/>
                            </a:rPr>
                          </m:ctrlPr>
                        </m:dPr>
                        <m:e>
                          <m:r>
                            <a:rPr lang="en-US" sz="3000" b="0" i="1" smtClean="0">
                              <a:latin typeface="Cambria Math"/>
                            </a:rPr>
                            <m:t>𝑡</m:t>
                          </m:r>
                        </m:e>
                      </m:d>
                      <m:r>
                        <a:rPr lang="en-US" sz="3000" b="0" i="1" smtClean="0">
                          <a:latin typeface="Cambria Math"/>
                        </a:rPr>
                        <m:t>≤</m:t>
                      </m:r>
                      <m:r>
                        <a:rPr lang="en-US" sz="3000" b="0" i="1" smtClean="0">
                          <a:latin typeface="Cambria Math"/>
                        </a:rPr>
                        <m:t>𝑠</m:t>
                      </m:r>
                      <m:d>
                        <m:dPr>
                          <m:ctrlPr>
                            <a:rPr lang="en-US" sz="3000" b="0" i="1" smtClean="0">
                              <a:latin typeface="Cambria Math"/>
                            </a:rPr>
                          </m:ctrlPr>
                        </m:dPr>
                        <m:e>
                          <m:r>
                            <a:rPr lang="en-US" sz="3000" b="0" i="1" smtClean="0">
                              <a:latin typeface="Cambria Math"/>
                            </a:rPr>
                            <m:t>𝑡</m:t>
                          </m:r>
                        </m:e>
                      </m:d>
                      <m:r>
                        <a:rPr lang="en-US" sz="3000" b="0" i="1" smtClean="0">
                          <a:latin typeface="Cambria Math"/>
                        </a:rPr>
                        <m:t>≤</m:t>
                      </m:r>
                      <m:limLow>
                        <m:limLowPr>
                          <m:ctrlPr>
                            <a:rPr lang="en-US" sz="3000" i="1">
                              <a:latin typeface="Cambria Math"/>
                            </a:rPr>
                          </m:ctrlPr>
                        </m:limLowPr>
                        <m:e>
                          <m:r>
                            <m:rPr>
                              <m:sty m:val="p"/>
                            </m:rPr>
                            <a:rPr lang="en-US" sz="3000">
                              <a:latin typeface="Cambria Math"/>
                            </a:rPr>
                            <m:t>max</m:t>
                          </m:r>
                        </m:e>
                        <m:lim>
                          <m:r>
                            <a:rPr lang="en-US" sz="3000" i="1">
                              <a:latin typeface="Cambria Math"/>
                            </a:rPr>
                            <m:t>𝑥</m:t>
                          </m:r>
                          <m:r>
                            <a:rPr lang="en-US" sz="3000" i="1">
                              <a:latin typeface="Cambria Math"/>
                            </a:rPr>
                            <m:t>∈</m:t>
                          </m:r>
                          <m:r>
                            <m:rPr>
                              <m:sty m:val="p"/>
                            </m:rPr>
                            <a:rPr lang="en-US" sz="3000">
                              <a:latin typeface="Cambria Math"/>
                            </a:rPr>
                            <m:t>Ω</m:t>
                          </m:r>
                        </m:lim>
                      </m:limLow>
                      <m:r>
                        <a:rPr lang="en-US" sz="3000" b="0" i="1" smtClean="0">
                          <a:latin typeface="Cambria Math"/>
                        </a:rPr>
                        <m:t> </m:t>
                      </m:r>
                      <m:d>
                        <m:dPr>
                          <m:begChr m:val="{"/>
                          <m:endChr m:val="}"/>
                          <m:ctrlPr>
                            <a:rPr lang="en-US" sz="3000" b="0" i="1" smtClean="0">
                              <a:latin typeface="Cambria Math"/>
                            </a:rPr>
                          </m:ctrlPr>
                        </m:dPr>
                        <m:e>
                          <m:r>
                            <a:rPr lang="en-US" sz="3000" b="0" i="1" smtClean="0">
                              <a:latin typeface="Cambria Math"/>
                            </a:rPr>
                            <m:t> </m:t>
                          </m:r>
                          <m:sSub>
                            <m:sSubPr>
                              <m:ctrlPr>
                                <a:rPr lang="en-US" sz="3000" b="0" i="1" smtClean="0">
                                  <a:latin typeface="Cambria Math"/>
                                </a:rPr>
                              </m:ctrlPr>
                            </m:sSubPr>
                            <m:e>
                              <m:r>
                                <a:rPr lang="en-US" sz="3000" i="1">
                                  <a:latin typeface="Cambria Math"/>
                                </a:rPr>
                                <m:t>𝑃</m:t>
                              </m:r>
                            </m:e>
                            <m:sub>
                              <m:r>
                                <a:rPr lang="en-US" sz="3000" b="0" i="1" smtClean="0">
                                  <a:latin typeface="Cambria Math"/>
                                </a:rPr>
                                <m:t>𝑥</m:t>
                              </m:r>
                            </m:sub>
                          </m:sSub>
                          <m:d>
                            <m:dPr>
                              <m:begChr m:val="{"/>
                              <m:endChr m:val="}"/>
                              <m:ctrlPr>
                                <a:rPr lang="en-US" sz="3000" b="0" i="1">
                                  <a:latin typeface="Cambria Math"/>
                                </a:rPr>
                              </m:ctrlPr>
                            </m:dPr>
                            <m:e>
                              <m:r>
                                <a:rPr lang="en-US" sz="3000" i="1">
                                  <a:latin typeface="Cambria Math"/>
                                </a:rPr>
                                <m:t>𝜏</m:t>
                              </m:r>
                              <m:r>
                                <a:rPr lang="en-US" sz="3000" i="1">
                                  <a:latin typeface="Cambria Math"/>
                                </a:rPr>
                                <m:t>&gt;</m:t>
                              </m:r>
                              <m:r>
                                <a:rPr lang="en-US" sz="3000" i="1">
                                  <a:latin typeface="Cambria Math"/>
                                </a:rPr>
                                <m:t>𝑡</m:t>
                              </m:r>
                            </m:e>
                          </m:d>
                          <m:r>
                            <a:rPr lang="en-US" sz="3000" b="0" i="1" smtClean="0">
                              <a:latin typeface="Cambria Math"/>
                            </a:rPr>
                            <m:t> </m:t>
                          </m:r>
                        </m:e>
                      </m:d>
                    </m:oMath>
                  </m:oMathPara>
                </a14:m>
                <a:endParaRPr lang="en-US" sz="3000" dirty="0"/>
              </a:p>
              <a:p>
                <a:pPr marL="0" indent="0" algn="l" rtl="0">
                  <a:buNone/>
                </a:pPr>
                <a:endParaRPr lang="en-US"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he-IL">
                    <a:noFill/>
                  </a:rPr>
                  <a:t> </a:t>
                </a:r>
              </a:p>
            </p:txBody>
          </p:sp>
        </mc:Fallback>
      </mc:AlternateContent>
    </p:spTree>
    <p:extLst>
      <p:ext uri="{BB962C8B-B14F-4D97-AF65-F5344CB8AC3E}">
        <p14:creationId xmlns:p14="http://schemas.microsoft.com/office/powerpoint/2010/main" val="4775028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Lemma </a:t>
            </a:r>
            <a:r>
              <a:rPr lang="en-US" dirty="0" smtClean="0"/>
              <a:t>2</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fontScale="70000" lnSpcReduction="20000"/>
              </a:bodyPr>
              <a:lstStyle/>
              <a:p>
                <a:pPr algn="l" rtl="0"/>
                <a:r>
                  <a:rPr lang="en-US" u="sng" dirty="0" smtClean="0"/>
                  <a:t>Claim:</a:t>
                </a:r>
                <a:r>
                  <a:rPr lang="en-US" dirty="0" smtClean="0"/>
                  <a:t> 		</a:t>
                </a:r>
                <a14:m>
                  <m:oMath xmlns:m="http://schemas.openxmlformats.org/officeDocument/2006/math">
                    <m:sSub>
                      <m:sSubPr>
                        <m:ctrlPr>
                          <a:rPr lang="en-US" i="1" smtClean="0">
                            <a:latin typeface="Cambria Math"/>
                          </a:rPr>
                        </m:ctrlPr>
                      </m:sSubPr>
                      <m:e>
                        <m:r>
                          <a:rPr lang="en-US" b="0" i="1" smtClean="0">
                            <a:latin typeface="Cambria Math"/>
                          </a:rPr>
                          <m:t>𝑠</m:t>
                        </m:r>
                      </m:e>
                      <m:sub>
                        <m:r>
                          <a:rPr lang="en-US" i="1">
                            <a:latin typeface="Cambria Math"/>
                          </a:rPr>
                          <m:t>𝑥</m:t>
                        </m:r>
                      </m:sub>
                    </m:sSub>
                    <m:d>
                      <m:dPr>
                        <m:ctrlPr>
                          <a:rPr lang="en-US" i="1">
                            <a:latin typeface="Cambria Math"/>
                          </a:rPr>
                        </m:ctrlPr>
                      </m:dPr>
                      <m:e>
                        <m:r>
                          <a:rPr lang="en-US" i="1">
                            <a:latin typeface="Cambria Math"/>
                          </a:rPr>
                          <m:t>𝑡</m:t>
                        </m:r>
                      </m:e>
                    </m:d>
                    <m:r>
                      <a:rPr lang="en-US" b="0" i="1" smtClean="0">
                        <a:latin typeface="Cambria Math"/>
                      </a:rPr>
                      <m:t>≤</m:t>
                    </m:r>
                    <m:sSub>
                      <m:sSubPr>
                        <m:ctrlPr>
                          <a:rPr lang="en-US" b="0" i="1" smtClean="0">
                            <a:latin typeface="Cambria Math"/>
                          </a:rPr>
                        </m:ctrlPr>
                      </m:sSubPr>
                      <m:e>
                        <m:r>
                          <a:rPr lang="en-US" b="0" i="1" smtClean="0">
                            <a:latin typeface="Cambria Math"/>
                          </a:rPr>
                          <m:t>𝑃</m:t>
                        </m:r>
                      </m:e>
                      <m:sub>
                        <m:r>
                          <a:rPr lang="en-US" b="0" i="1" smtClean="0">
                            <a:latin typeface="Cambria Math"/>
                          </a:rPr>
                          <m:t>𝑥</m:t>
                        </m:r>
                      </m:sub>
                    </m:sSub>
                    <m:r>
                      <a:rPr lang="en-US" b="0" i="1" smtClean="0">
                        <a:latin typeface="Cambria Math"/>
                      </a:rPr>
                      <m:t>{</m:t>
                    </m:r>
                    <m:r>
                      <a:rPr lang="en-US" b="0" i="1" smtClean="0">
                        <a:latin typeface="Cambria Math"/>
                      </a:rPr>
                      <m:t>𝜏</m:t>
                    </m:r>
                    <m:r>
                      <a:rPr lang="en-US" b="0" i="1" smtClean="0">
                        <a:latin typeface="Cambria Math"/>
                      </a:rPr>
                      <m:t>&gt;</m:t>
                    </m:r>
                    <m:r>
                      <a:rPr lang="en-US" b="0" i="1" smtClean="0">
                        <a:latin typeface="Cambria Math"/>
                      </a:rPr>
                      <m:t>𝑡</m:t>
                    </m:r>
                    <m:r>
                      <a:rPr lang="en-US" b="0" i="1" smtClean="0">
                        <a:latin typeface="Cambria Math"/>
                      </a:rPr>
                      <m:t>}</m:t>
                    </m:r>
                  </m:oMath>
                </a14:m>
                <a:endParaRPr lang="en-US" dirty="0" smtClean="0"/>
              </a:p>
              <a:p>
                <a:pPr algn="l" rtl="0"/>
                <a:r>
                  <a:rPr lang="en-US" u="sng" dirty="0" smtClean="0"/>
                  <a:t>Proof:</a:t>
                </a:r>
              </a:p>
              <a:p>
                <a:pPr marL="0" indent="0" algn="l" rtl="0">
                  <a:buNone/>
                </a:pPr>
                <a:endParaRPr lang="en-US" dirty="0" smtClean="0"/>
              </a:p>
              <a:p>
                <a:pPr marL="0" indent="0" algn="l" rtl="0">
                  <a:buNone/>
                </a:pPr>
                <a14:m>
                  <m:oMathPara xmlns:m="http://schemas.openxmlformats.org/officeDocument/2006/math">
                    <m:oMathParaPr>
                      <m:jc m:val="centerGroup"/>
                    </m:oMathParaPr>
                    <m:oMath xmlns:m="http://schemas.openxmlformats.org/officeDocument/2006/math">
                      <m:r>
                        <a:rPr lang="en-US" i="1" smtClean="0">
                          <a:latin typeface="Cambria Math"/>
                        </a:rPr>
                        <m:t> </m:t>
                      </m:r>
                      <m:d>
                        <m:dPr>
                          <m:begChr m:val="["/>
                          <m:endChr m:val="]"/>
                          <m:ctrlPr>
                            <a:rPr lang="en-US" i="1">
                              <a:latin typeface="Cambria Math"/>
                            </a:rPr>
                          </m:ctrlPr>
                        </m:dPr>
                        <m:e>
                          <m:r>
                            <a:rPr lang="en-US" i="1">
                              <a:latin typeface="Cambria Math"/>
                            </a:rPr>
                            <m:t>1</m:t>
                          </m:r>
                          <m:r>
                            <a:rPr lang="en-US" i="1">
                              <a:latin typeface="Cambria Math"/>
                            </a:rPr>
                            <m:t>−</m:t>
                          </m:r>
                          <m:f>
                            <m:fPr>
                              <m:ctrlPr>
                                <a:rPr lang="en-US" i="1" dirty="0">
                                  <a:latin typeface="Cambria Math"/>
                                </a:rPr>
                              </m:ctrlPr>
                            </m:fPr>
                            <m:num>
                              <m:sSup>
                                <m:sSupPr>
                                  <m:ctrlPr>
                                    <a:rPr lang="en-US" i="1" dirty="0">
                                      <a:latin typeface="Cambria Math"/>
                                    </a:rPr>
                                  </m:ctrlPr>
                                </m:sSupPr>
                                <m:e>
                                  <m:r>
                                    <a:rPr lang="en-US" i="1" dirty="0">
                                      <a:latin typeface="Cambria Math"/>
                                    </a:rPr>
                                    <m:t>𝑃</m:t>
                                  </m:r>
                                </m:e>
                                <m:sup>
                                  <m:r>
                                    <a:rPr lang="en-US" i="1" dirty="0">
                                      <a:latin typeface="Cambria Math"/>
                                    </a:rPr>
                                    <m:t>𝑡</m:t>
                                  </m:r>
                                </m:sup>
                              </m:sSup>
                              <m:d>
                                <m:dPr>
                                  <m:ctrlPr>
                                    <a:rPr lang="en-US" i="1" dirty="0">
                                      <a:latin typeface="Cambria Math"/>
                                    </a:rPr>
                                  </m:ctrlPr>
                                </m:dPr>
                                <m:e>
                                  <m:r>
                                    <a:rPr lang="en-US" i="1" dirty="0">
                                      <a:latin typeface="Cambria Math"/>
                                    </a:rPr>
                                    <m:t>𝑥</m:t>
                                  </m:r>
                                  <m:r>
                                    <a:rPr lang="en-US" i="1" dirty="0">
                                      <a:latin typeface="Cambria Math"/>
                                    </a:rPr>
                                    <m:t>,</m:t>
                                  </m:r>
                                  <m:r>
                                    <a:rPr lang="en-US" i="1" dirty="0">
                                      <a:latin typeface="Cambria Math"/>
                                    </a:rPr>
                                    <m:t>𝑦</m:t>
                                  </m:r>
                                </m:e>
                              </m:d>
                            </m:num>
                            <m:den>
                              <m:r>
                                <a:rPr lang="en-US" i="1" dirty="0">
                                  <a:latin typeface="Cambria Math"/>
                                </a:rPr>
                                <m:t>𝜋</m:t>
                              </m:r>
                              <m:d>
                                <m:dPr>
                                  <m:ctrlPr>
                                    <a:rPr lang="en-US" i="1" dirty="0">
                                      <a:latin typeface="Cambria Math"/>
                                    </a:rPr>
                                  </m:ctrlPr>
                                </m:dPr>
                                <m:e>
                                  <m:r>
                                    <a:rPr lang="en-US" i="1" dirty="0">
                                      <a:latin typeface="Cambria Math"/>
                                    </a:rPr>
                                    <m:t>𝑦</m:t>
                                  </m:r>
                                </m:e>
                              </m:d>
                            </m:den>
                          </m:f>
                        </m:e>
                      </m:d>
                      <m:r>
                        <a:rPr lang="en-US" b="0" i="1" smtClean="0">
                          <a:latin typeface="Cambria Math"/>
                        </a:rPr>
                        <m:t>=</m:t>
                      </m:r>
                      <m:r>
                        <a:rPr lang="en-US" b="0" i="1" smtClean="0">
                          <a:latin typeface="Cambria Math"/>
                        </a:rPr>
                        <m:t>1</m:t>
                      </m:r>
                      <m:r>
                        <a:rPr lang="en-US" b="0" i="1" smtClean="0">
                          <a:latin typeface="Cambria Math"/>
                        </a:rPr>
                        <m:t>−</m:t>
                      </m:r>
                      <m:f>
                        <m:fPr>
                          <m:ctrlPr>
                            <a:rPr lang="en-US" i="1" dirty="0" smtClean="0">
                              <a:latin typeface="Cambria Math"/>
                            </a:rPr>
                          </m:ctrlPr>
                        </m:fPr>
                        <m:num>
                          <m:sSub>
                            <m:sSubPr>
                              <m:ctrlPr>
                                <a:rPr lang="en-US" b="0" i="1" dirty="0" smtClean="0">
                                  <a:latin typeface="Cambria Math"/>
                                </a:rPr>
                              </m:ctrlPr>
                            </m:sSubPr>
                            <m:e>
                              <m:r>
                                <a:rPr lang="en-US" b="0" i="1" dirty="0" smtClean="0">
                                  <a:latin typeface="Cambria Math"/>
                                </a:rPr>
                                <m:t>𝑃</m:t>
                              </m:r>
                            </m:e>
                            <m:sub>
                              <m:r>
                                <a:rPr lang="en-US" b="0" i="1" dirty="0" smtClean="0">
                                  <a:latin typeface="Cambria Math"/>
                                </a:rPr>
                                <m:t>𝑥</m:t>
                              </m:r>
                            </m:sub>
                          </m:sSub>
                          <m:d>
                            <m:dPr>
                              <m:ctrlPr>
                                <a:rPr lang="en-US" i="1" dirty="0" smtClean="0">
                                  <a:latin typeface="Cambria Math"/>
                                </a:rPr>
                              </m:ctrlPr>
                            </m:dPr>
                            <m:e>
                              <m:sSub>
                                <m:sSubPr>
                                  <m:ctrlPr>
                                    <a:rPr lang="en-US" b="0" i="1" dirty="0" smtClean="0">
                                      <a:latin typeface="Cambria Math"/>
                                    </a:rPr>
                                  </m:ctrlPr>
                                </m:sSubPr>
                                <m:e>
                                  <m:r>
                                    <a:rPr lang="en-US" b="0" i="1" dirty="0" smtClean="0">
                                      <a:latin typeface="Cambria Math"/>
                                    </a:rPr>
                                    <m:t>𝑋</m:t>
                                  </m:r>
                                </m:e>
                                <m:sub>
                                  <m:r>
                                    <a:rPr lang="en-US" b="0" i="1" dirty="0" smtClean="0">
                                      <a:latin typeface="Cambria Math"/>
                                    </a:rPr>
                                    <m:t>𝑡</m:t>
                                  </m:r>
                                </m:sub>
                              </m:sSub>
                              <m:r>
                                <a:rPr lang="en-US" b="0" i="1" dirty="0" smtClean="0">
                                  <a:latin typeface="Cambria Math"/>
                                </a:rPr>
                                <m:t>=</m:t>
                              </m:r>
                              <m:r>
                                <a:rPr lang="en-US" i="1" dirty="0">
                                  <a:latin typeface="Cambria Math"/>
                                </a:rPr>
                                <m:t>𝑦</m:t>
                              </m:r>
                            </m:e>
                          </m:d>
                        </m:num>
                        <m:den>
                          <m:r>
                            <a:rPr lang="en-US" i="1" dirty="0">
                              <a:latin typeface="Cambria Math"/>
                            </a:rPr>
                            <m:t>𝜋</m:t>
                          </m:r>
                          <m:d>
                            <m:dPr>
                              <m:ctrlPr>
                                <a:rPr lang="en-US" i="1" dirty="0">
                                  <a:latin typeface="Cambria Math"/>
                                </a:rPr>
                              </m:ctrlPr>
                            </m:dPr>
                            <m:e>
                              <m:r>
                                <a:rPr lang="en-US" i="1" dirty="0">
                                  <a:latin typeface="Cambria Math"/>
                                </a:rPr>
                                <m:t>𝑦</m:t>
                              </m:r>
                            </m:e>
                          </m:d>
                        </m:den>
                      </m:f>
                      <m:r>
                        <a:rPr lang="en-US" b="0" i="1" dirty="0" smtClean="0">
                          <a:latin typeface="Cambria Math"/>
                        </a:rPr>
                        <m:t>≤</m:t>
                      </m:r>
                      <m:r>
                        <a:rPr lang="en-US" b="0" i="1" dirty="0" smtClean="0">
                          <a:latin typeface="Cambria Math"/>
                        </a:rPr>
                        <m:t>1</m:t>
                      </m:r>
                      <m:r>
                        <a:rPr lang="en-US" b="0" i="1" dirty="0" smtClean="0">
                          <a:latin typeface="Cambria Math"/>
                        </a:rPr>
                        <m:t>−</m:t>
                      </m:r>
                      <m:f>
                        <m:fPr>
                          <m:ctrlPr>
                            <a:rPr lang="en-US" i="1" dirty="0">
                              <a:latin typeface="Cambria Math"/>
                            </a:rPr>
                          </m:ctrlPr>
                        </m:fPr>
                        <m:num>
                          <m:sSub>
                            <m:sSubPr>
                              <m:ctrlPr>
                                <a:rPr lang="en-US" i="1" dirty="0">
                                  <a:latin typeface="Cambria Math"/>
                                </a:rPr>
                              </m:ctrlPr>
                            </m:sSubPr>
                            <m:e>
                              <m:r>
                                <a:rPr lang="en-US" i="1" dirty="0">
                                  <a:latin typeface="Cambria Math"/>
                                </a:rPr>
                                <m:t>𝑃</m:t>
                              </m:r>
                            </m:e>
                            <m:sub>
                              <m:r>
                                <a:rPr lang="en-US" i="1" dirty="0">
                                  <a:latin typeface="Cambria Math"/>
                                </a:rPr>
                                <m:t>𝑥</m:t>
                              </m:r>
                            </m:sub>
                          </m:sSub>
                          <m:d>
                            <m:dPr>
                              <m:ctrlPr>
                                <a:rPr lang="en-US" i="1" dirty="0">
                                  <a:latin typeface="Cambria Math"/>
                                </a:rPr>
                              </m:ctrlPr>
                            </m:dPr>
                            <m:e>
                              <m:sSub>
                                <m:sSubPr>
                                  <m:ctrlPr>
                                    <a:rPr lang="en-US" i="1" dirty="0">
                                      <a:latin typeface="Cambria Math"/>
                                    </a:rPr>
                                  </m:ctrlPr>
                                </m:sSubPr>
                                <m:e>
                                  <m:r>
                                    <a:rPr lang="en-US" i="1" dirty="0">
                                      <a:latin typeface="Cambria Math"/>
                                    </a:rPr>
                                    <m:t>𝑋</m:t>
                                  </m:r>
                                </m:e>
                                <m:sub>
                                  <m:r>
                                    <a:rPr lang="en-US" i="1" dirty="0">
                                      <a:latin typeface="Cambria Math"/>
                                    </a:rPr>
                                    <m:t>𝑡</m:t>
                                  </m:r>
                                </m:sub>
                              </m:sSub>
                              <m:r>
                                <a:rPr lang="en-US" i="1" dirty="0">
                                  <a:latin typeface="Cambria Math"/>
                                </a:rPr>
                                <m:t>=</m:t>
                              </m:r>
                              <m:r>
                                <a:rPr lang="en-US" i="1" dirty="0">
                                  <a:latin typeface="Cambria Math"/>
                                </a:rPr>
                                <m:t>𝑦</m:t>
                              </m:r>
                              <m:r>
                                <a:rPr lang="en-US" b="0" i="1" dirty="0" smtClean="0">
                                  <a:latin typeface="Cambria Math"/>
                                </a:rPr>
                                <m:t>,</m:t>
                              </m:r>
                              <m:r>
                                <a:rPr lang="en-US" b="0" i="1" dirty="0" smtClean="0">
                                  <a:latin typeface="Cambria Math"/>
                                </a:rPr>
                                <m:t>𝜏</m:t>
                              </m:r>
                              <m:r>
                                <a:rPr lang="en-US" b="0" i="1" dirty="0" smtClean="0">
                                  <a:latin typeface="Cambria Math"/>
                                </a:rPr>
                                <m:t>≤</m:t>
                              </m:r>
                              <m:r>
                                <a:rPr lang="en-US" b="0" i="1" dirty="0" smtClean="0">
                                  <a:latin typeface="Cambria Math"/>
                                </a:rPr>
                                <m:t>𝑡</m:t>
                              </m:r>
                            </m:e>
                          </m:d>
                        </m:num>
                        <m:den>
                          <m:r>
                            <a:rPr lang="en-US" i="1" dirty="0">
                              <a:latin typeface="Cambria Math"/>
                            </a:rPr>
                            <m:t>𝜋</m:t>
                          </m:r>
                          <m:d>
                            <m:dPr>
                              <m:ctrlPr>
                                <a:rPr lang="en-US" i="1" dirty="0">
                                  <a:latin typeface="Cambria Math"/>
                                </a:rPr>
                              </m:ctrlPr>
                            </m:dPr>
                            <m:e>
                              <m:r>
                                <a:rPr lang="en-US" i="1" dirty="0">
                                  <a:latin typeface="Cambria Math"/>
                                </a:rPr>
                                <m:t>𝑦</m:t>
                              </m:r>
                            </m:e>
                          </m:d>
                        </m:den>
                      </m:f>
                      <m:r>
                        <a:rPr lang="en-US" b="0" i="1" dirty="0" smtClean="0">
                          <a:latin typeface="Cambria Math"/>
                        </a:rPr>
                        <m:t>=</m:t>
                      </m:r>
                    </m:oMath>
                  </m:oMathPara>
                </a14:m>
                <a:endParaRPr lang="en-US" b="0" i="1" dirty="0" smtClean="0">
                  <a:latin typeface="Cambria Math"/>
                </a:endParaRPr>
              </a:p>
              <a:p>
                <a:pPr marL="0" indent="0" algn="l" rtl="0">
                  <a:buNone/>
                </a:pPr>
                <a14:m>
                  <m:oMathPara xmlns:m="http://schemas.openxmlformats.org/officeDocument/2006/math">
                    <m:oMathParaPr>
                      <m:jc m:val="centerGroup"/>
                    </m:oMathParaPr>
                    <m:oMath xmlns:m="http://schemas.openxmlformats.org/officeDocument/2006/math">
                      <m:r>
                        <a:rPr lang="en-US" b="0" i="1" dirty="0" smtClean="0">
                          <a:latin typeface="Cambria Math"/>
                        </a:rPr>
                        <m:t>1</m:t>
                      </m:r>
                      <m:r>
                        <a:rPr lang="en-US" b="0" i="1" dirty="0" smtClean="0">
                          <a:latin typeface="Cambria Math"/>
                        </a:rPr>
                        <m:t>−</m:t>
                      </m:r>
                      <m:f>
                        <m:fPr>
                          <m:ctrlPr>
                            <a:rPr lang="en-US" i="1" dirty="0">
                              <a:latin typeface="Cambria Math"/>
                            </a:rPr>
                          </m:ctrlPr>
                        </m:fPr>
                        <m:num>
                          <m:r>
                            <a:rPr lang="en-US" b="0" i="1" dirty="0" smtClean="0">
                              <a:latin typeface="Cambria Math"/>
                            </a:rPr>
                            <m:t>𝜋</m:t>
                          </m:r>
                          <m:d>
                            <m:dPr>
                              <m:ctrlPr>
                                <a:rPr lang="en-US" b="0" i="1" dirty="0" smtClean="0">
                                  <a:latin typeface="Cambria Math"/>
                                </a:rPr>
                              </m:ctrlPr>
                            </m:dPr>
                            <m:e>
                              <m:r>
                                <a:rPr lang="en-US" b="0" i="1" dirty="0" smtClean="0">
                                  <a:latin typeface="Cambria Math"/>
                                </a:rPr>
                                <m:t>𝑦</m:t>
                              </m:r>
                            </m:e>
                          </m:d>
                          <m:r>
                            <a:rPr lang="en-US" b="0" i="1" dirty="0" smtClean="0">
                              <a:latin typeface="Cambria Math"/>
                            </a:rPr>
                            <m:t>∗</m:t>
                          </m:r>
                          <m:sSub>
                            <m:sSubPr>
                              <m:ctrlPr>
                                <a:rPr lang="en-US" b="0" i="1" dirty="0" smtClean="0">
                                  <a:latin typeface="Cambria Math"/>
                                </a:rPr>
                              </m:ctrlPr>
                            </m:sSubPr>
                            <m:e>
                              <m:r>
                                <a:rPr lang="en-US" b="0" i="1" dirty="0" smtClean="0">
                                  <a:latin typeface="Cambria Math"/>
                                </a:rPr>
                                <m:t>𝑃</m:t>
                              </m:r>
                            </m:e>
                            <m:sub>
                              <m:r>
                                <a:rPr lang="en-US" b="0" i="1" dirty="0" smtClean="0">
                                  <a:latin typeface="Cambria Math"/>
                                </a:rPr>
                                <m:t>𝑥</m:t>
                              </m:r>
                            </m:sub>
                          </m:sSub>
                          <m:d>
                            <m:dPr>
                              <m:ctrlPr>
                                <a:rPr lang="en-US" i="1" dirty="0">
                                  <a:latin typeface="Cambria Math"/>
                                </a:rPr>
                              </m:ctrlPr>
                            </m:dPr>
                            <m:e>
                              <m:r>
                                <a:rPr lang="en-US" b="0" i="1" dirty="0" smtClean="0">
                                  <a:latin typeface="Cambria Math"/>
                                </a:rPr>
                                <m:t>𝜏</m:t>
                              </m:r>
                              <m:r>
                                <a:rPr lang="en-US" b="0" i="1" dirty="0" smtClean="0">
                                  <a:latin typeface="Cambria Math"/>
                                </a:rPr>
                                <m:t>≤</m:t>
                              </m:r>
                              <m:r>
                                <a:rPr lang="en-US" b="0" i="1" dirty="0" smtClean="0">
                                  <a:latin typeface="Cambria Math"/>
                                </a:rPr>
                                <m:t>𝑡</m:t>
                              </m:r>
                            </m:e>
                          </m:d>
                        </m:num>
                        <m:den>
                          <m:r>
                            <a:rPr lang="en-US" i="1" dirty="0">
                              <a:latin typeface="Cambria Math"/>
                            </a:rPr>
                            <m:t>𝜋</m:t>
                          </m:r>
                          <m:d>
                            <m:dPr>
                              <m:ctrlPr>
                                <a:rPr lang="en-US" i="1" dirty="0">
                                  <a:latin typeface="Cambria Math"/>
                                </a:rPr>
                              </m:ctrlPr>
                            </m:dPr>
                            <m:e>
                              <m:r>
                                <a:rPr lang="en-US" i="1" dirty="0">
                                  <a:latin typeface="Cambria Math"/>
                                </a:rPr>
                                <m:t>𝑦</m:t>
                              </m:r>
                            </m:e>
                          </m:d>
                        </m:den>
                      </m:f>
                      <m:r>
                        <a:rPr lang="en-US" b="0" i="1" dirty="0" smtClean="0">
                          <a:latin typeface="Cambria Math"/>
                        </a:rPr>
                        <m:t>=</m:t>
                      </m:r>
                      <m:sSub>
                        <m:sSubPr>
                          <m:ctrlPr>
                            <a:rPr lang="en-US" i="1">
                              <a:latin typeface="Cambria Math"/>
                            </a:rPr>
                          </m:ctrlPr>
                        </m:sSubPr>
                        <m:e>
                          <m:r>
                            <a:rPr lang="en-US" i="1">
                              <a:latin typeface="Cambria Math"/>
                            </a:rPr>
                            <m:t>𝑃</m:t>
                          </m:r>
                        </m:e>
                        <m:sub>
                          <m:r>
                            <a:rPr lang="en-US" i="1">
                              <a:latin typeface="Cambria Math"/>
                            </a:rPr>
                            <m:t>𝑥</m:t>
                          </m:r>
                        </m:sub>
                      </m:sSub>
                      <m:r>
                        <a:rPr lang="en-US" i="1">
                          <a:latin typeface="Cambria Math"/>
                        </a:rPr>
                        <m:t>{</m:t>
                      </m:r>
                      <m:r>
                        <a:rPr lang="en-US" i="1">
                          <a:latin typeface="Cambria Math"/>
                        </a:rPr>
                        <m:t>𝜏</m:t>
                      </m:r>
                      <m:r>
                        <a:rPr lang="en-US" i="1">
                          <a:latin typeface="Cambria Math"/>
                        </a:rPr>
                        <m:t>&gt;</m:t>
                      </m:r>
                      <m:r>
                        <a:rPr lang="en-US" i="1">
                          <a:latin typeface="Cambria Math"/>
                        </a:rPr>
                        <m:t>𝑡</m:t>
                      </m:r>
                      <m:r>
                        <a:rPr lang="en-US" i="1">
                          <a:latin typeface="Cambria Math"/>
                        </a:rPr>
                        <m:t>}</m:t>
                      </m:r>
                    </m:oMath>
                  </m:oMathPara>
                </a14:m>
                <a:endParaRPr lang="en-US" dirty="0" smtClean="0"/>
              </a:p>
              <a:p>
                <a:pPr marL="0" indent="0" algn="l" rtl="0">
                  <a:buNone/>
                </a:pPr>
                <a:endParaRPr lang="en-US" dirty="0" smtClean="0"/>
              </a:p>
              <a:p>
                <a:pPr marL="0" indent="0" algn="l" rtl="0">
                  <a:buNone/>
                </a:pPr>
                <a:r>
                  <a:rPr lang="en-US" u="sng" dirty="0" smtClean="0"/>
                  <a:t>Conclusion:</a:t>
                </a:r>
              </a:p>
              <a:p>
                <a:pPr marL="0" indent="0" algn="l" rtl="0">
                  <a:buNone/>
                </a:pPr>
                <a14:m>
                  <m:oMathPara xmlns:m="http://schemas.openxmlformats.org/officeDocument/2006/math">
                    <m:oMathParaPr>
                      <m:jc m:val="centerGroup"/>
                    </m:oMathParaPr>
                    <m:oMath xmlns:m="http://schemas.openxmlformats.org/officeDocument/2006/math">
                      <m:r>
                        <a:rPr lang="en-US" i="1">
                          <a:latin typeface="Cambria Math"/>
                        </a:rPr>
                        <m:t>𝑠</m:t>
                      </m:r>
                      <m:d>
                        <m:dPr>
                          <m:ctrlPr>
                            <a:rPr lang="en-US" i="1">
                              <a:latin typeface="Cambria Math"/>
                            </a:rPr>
                          </m:ctrlPr>
                        </m:dPr>
                        <m:e>
                          <m:r>
                            <a:rPr lang="en-US" i="1">
                              <a:latin typeface="Cambria Math"/>
                            </a:rPr>
                            <m:t>𝑡</m:t>
                          </m:r>
                        </m:e>
                      </m:d>
                      <m:r>
                        <a:rPr lang="en-US" b="0" i="1" smtClean="0">
                          <a:latin typeface="Cambria Math" panose="02040503050406030204" pitchFamily="18" charset="0"/>
                        </a:rPr>
                        <m:t>=</m:t>
                      </m:r>
                      <m:limLow>
                        <m:limLowPr>
                          <m:ctrlPr>
                            <a:rPr lang="en-US" i="1">
                              <a:latin typeface="Cambria Math"/>
                            </a:rPr>
                          </m:ctrlPr>
                        </m:limLowPr>
                        <m:e>
                          <m:r>
                            <m:rPr>
                              <m:sty m:val="p"/>
                            </m:rPr>
                            <a:rPr lang="en-US">
                              <a:latin typeface="Cambria Math"/>
                            </a:rPr>
                            <m:t>max</m:t>
                          </m:r>
                        </m:e>
                        <m:lim>
                          <m:r>
                            <a:rPr lang="en-US" i="1">
                              <a:latin typeface="Cambria Math"/>
                            </a:rPr>
                            <m:t>𝑥</m:t>
                          </m:r>
                          <m:r>
                            <a:rPr lang="en-US" i="1">
                              <a:latin typeface="Cambria Math"/>
                            </a:rPr>
                            <m:t>∈</m:t>
                          </m:r>
                          <m:r>
                            <m:rPr>
                              <m:sty m:val="p"/>
                            </m:rPr>
                            <a:rPr lang="en-US">
                              <a:latin typeface="Cambria Math"/>
                            </a:rPr>
                            <m:t>Ω</m:t>
                          </m:r>
                        </m:lim>
                      </m:limLow>
                      <m:sSub>
                        <m:sSubPr>
                          <m:ctrlPr>
                            <a:rPr lang="en-US" i="1">
                              <a:latin typeface="Cambria Math"/>
                            </a:rPr>
                          </m:ctrlPr>
                        </m:sSubPr>
                        <m:e>
                          <m:r>
                            <a:rPr lang="en-US" i="1">
                              <a:latin typeface="Cambria Math"/>
                            </a:rPr>
                            <m:t> {</m:t>
                          </m:r>
                          <m:r>
                            <a:rPr lang="en-US" b="0" i="1" smtClean="0">
                              <a:latin typeface="Cambria Math"/>
                            </a:rPr>
                            <m:t>𝑠</m:t>
                          </m:r>
                        </m:e>
                        <m:sub>
                          <m:r>
                            <a:rPr lang="en-US" i="1">
                              <a:latin typeface="Cambria Math"/>
                            </a:rPr>
                            <m:t>𝑥</m:t>
                          </m:r>
                        </m:sub>
                      </m:sSub>
                      <m:d>
                        <m:dPr>
                          <m:ctrlPr>
                            <a:rPr lang="en-US" i="1">
                              <a:latin typeface="Cambria Math"/>
                            </a:rPr>
                          </m:ctrlPr>
                        </m:dPr>
                        <m:e>
                          <m:r>
                            <a:rPr lang="en-US" i="1">
                              <a:latin typeface="Cambria Math"/>
                            </a:rPr>
                            <m:t>𝑡</m:t>
                          </m:r>
                        </m:e>
                      </m:d>
                      <m:r>
                        <a:rPr lang="en-US" i="1">
                          <a:latin typeface="Cambria Math"/>
                        </a:rPr>
                        <m:t>}</m:t>
                      </m:r>
                      <m:r>
                        <a:rPr lang="en-US" b="0" i="1" smtClean="0">
                          <a:latin typeface="Cambria Math" panose="02040503050406030204" pitchFamily="18" charset="0"/>
                        </a:rPr>
                        <m:t>=</m:t>
                      </m:r>
                      <m:limLow>
                        <m:limLowPr>
                          <m:ctrlPr>
                            <a:rPr lang="en-US" i="1">
                              <a:latin typeface="Cambria Math"/>
                            </a:rPr>
                          </m:ctrlPr>
                        </m:limLowPr>
                        <m:e>
                          <m:r>
                            <m:rPr>
                              <m:sty m:val="p"/>
                            </m:rPr>
                            <a:rPr lang="en-US">
                              <a:latin typeface="Cambria Math"/>
                            </a:rPr>
                            <m:t>max</m:t>
                          </m:r>
                        </m:e>
                        <m:lim>
                          <m:r>
                            <a:rPr lang="en-US" i="1">
                              <a:latin typeface="Cambria Math"/>
                            </a:rPr>
                            <m:t>𝑥</m:t>
                          </m:r>
                          <m:r>
                            <a:rPr lang="en-US" i="1">
                              <a:latin typeface="Cambria Math"/>
                            </a:rPr>
                            <m:t>∈</m:t>
                          </m:r>
                          <m:r>
                            <m:rPr>
                              <m:sty m:val="p"/>
                            </m:rPr>
                            <a:rPr lang="en-US">
                              <a:latin typeface="Cambria Math"/>
                            </a:rPr>
                            <m:t>Ω</m:t>
                          </m:r>
                        </m:lim>
                      </m:limLow>
                      <m:limLow>
                        <m:limLowPr>
                          <m:ctrlPr>
                            <a:rPr lang="en-US" i="1">
                              <a:latin typeface="Cambria Math"/>
                            </a:rPr>
                          </m:ctrlPr>
                        </m:limLowPr>
                        <m:e>
                          <m:r>
                            <a:rPr lang="en-US" b="0" i="1" smtClean="0">
                              <a:latin typeface="Cambria Math" panose="02040503050406030204" pitchFamily="18" charset="0"/>
                            </a:rPr>
                            <m:t> </m:t>
                          </m:r>
                          <m:r>
                            <a:rPr lang="en-US" b="0" i="1" smtClean="0">
                              <a:latin typeface="Cambria Math" panose="02040503050406030204" pitchFamily="18" charset="0"/>
                            </a:rPr>
                            <m:t>𝑚𝑎𝑥</m:t>
                          </m:r>
                        </m:e>
                        <m:lim>
                          <m:r>
                            <a:rPr lang="en-US" b="0" i="1" smtClean="0">
                              <a:latin typeface="Cambria Math" panose="02040503050406030204" pitchFamily="18" charset="0"/>
                            </a:rPr>
                            <m:t>𝑦</m:t>
                          </m:r>
                          <m:r>
                            <a:rPr lang="en-US" i="1">
                              <a:latin typeface="Cambria Math"/>
                            </a:rPr>
                            <m:t>∈</m:t>
                          </m:r>
                          <m:r>
                            <m:rPr>
                              <m:sty m:val="p"/>
                            </m:rPr>
                            <a:rPr lang="en-US">
                              <a:latin typeface="Cambria Math"/>
                            </a:rPr>
                            <m:t>Ω</m:t>
                          </m:r>
                        </m:lim>
                      </m:limLow>
                      <m:d>
                        <m:dPr>
                          <m:begChr m:val="["/>
                          <m:endChr m:val="]"/>
                          <m:ctrlPr>
                            <a:rPr lang="en-US" i="1">
                              <a:latin typeface="Cambria Math"/>
                            </a:rPr>
                          </m:ctrlPr>
                        </m:dPr>
                        <m:e>
                          <m:r>
                            <a:rPr lang="en-US" i="1">
                              <a:latin typeface="Cambria Math"/>
                            </a:rPr>
                            <m:t>1</m:t>
                          </m:r>
                          <m:r>
                            <a:rPr lang="en-US" i="1">
                              <a:latin typeface="Cambria Math"/>
                            </a:rPr>
                            <m:t>−</m:t>
                          </m:r>
                          <m:f>
                            <m:fPr>
                              <m:ctrlPr>
                                <a:rPr lang="en-US" i="1" dirty="0">
                                  <a:latin typeface="Cambria Math"/>
                                </a:rPr>
                              </m:ctrlPr>
                            </m:fPr>
                            <m:num>
                              <m:sSup>
                                <m:sSupPr>
                                  <m:ctrlPr>
                                    <a:rPr lang="en-US" i="1" dirty="0">
                                      <a:latin typeface="Cambria Math"/>
                                    </a:rPr>
                                  </m:ctrlPr>
                                </m:sSupPr>
                                <m:e>
                                  <m:r>
                                    <a:rPr lang="en-US" i="1" dirty="0" smtClean="0">
                                      <a:latin typeface="Cambria Math"/>
                                    </a:rPr>
                                    <m:t>𝑃</m:t>
                                  </m:r>
                                </m:e>
                                <m:sup>
                                  <m:r>
                                    <a:rPr lang="en-US" i="1" dirty="0">
                                      <a:latin typeface="Cambria Math"/>
                                    </a:rPr>
                                    <m:t>𝑡</m:t>
                                  </m:r>
                                </m:sup>
                              </m:sSup>
                              <m:d>
                                <m:dPr>
                                  <m:ctrlPr>
                                    <a:rPr lang="en-US" i="1" dirty="0">
                                      <a:latin typeface="Cambria Math"/>
                                    </a:rPr>
                                  </m:ctrlPr>
                                </m:dPr>
                                <m:e>
                                  <m:r>
                                    <a:rPr lang="en-US" i="1" dirty="0">
                                      <a:latin typeface="Cambria Math"/>
                                    </a:rPr>
                                    <m:t>𝑥</m:t>
                                  </m:r>
                                  <m:r>
                                    <a:rPr lang="en-US" i="1" dirty="0">
                                      <a:latin typeface="Cambria Math"/>
                                    </a:rPr>
                                    <m:t>,</m:t>
                                  </m:r>
                                  <m:r>
                                    <a:rPr lang="en-US" i="1" dirty="0">
                                      <a:latin typeface="Cambria Math"/>
                                    </a:rPr>
                                    <m:t>𝑦</m:t>
                                  </m:r>
                                </m:e>
                              </m:d>
                            </m:num>
                            <m:den>
                              <m:r>
                                <a:rPr lang="en-US" i="1" dirty="0">
                                  <a:latin typeface="Cambria Math"/>
                                </a:rPr>
                                <m:t>𝜋</m:t>
                              </m:r>
                              <m:d>
                                <m:dPr>
                                  <m:ctrlPr>
                                    <a:rPr lang="en-US" i="1" dirty="0">
                                      <a:latin typeface="Cambria Math"/>
                                    </a:rPr>
                                  </m:ctrlPr>
                                </m:dPr>
                                <m:e>
                                  <m:r>
                                    <a:rPr lang="en-US" i="1" dirty="0">
                                      <a:latin typeface="Cambria Math"/>
                                    </a:rPr>
                                    <m:t>𝑦</m:t>
                                  </m:r>
                                </m:e>
                              </m:d>
                            </m:den>
                          </m:f>
                        </m:e>
                      </m:d>
                    </m:oMath>
                  </m:oMathPara>
                </a14:m>
                <a:endParaRPr lang="en-US" b="0" i="1" dirty="0" smtClean="0">
                  <a:latin typeface="Cambria Math" panose="02040503050406030204" pitchFamily="18" charset="0"/>
                </a:endParaRPr>
              </a:p>
              <a:p>
                <a:pPr marL="0" indent="0" algn="l" rtl="0">
                  <a:buNone/>
                </a:pPr>
                <a14:m>
                  <m:oMathPara xmlns:m="http://schemas.openxmlformats.org/officeDocument/2006/math">
                    <m:oMathParaPr>
                      <m:jc m:val="centerGroup"/>
                    </m:oMathParaPr>
                    <m:oMath xmlns:m="http://schemas.openxmlformats.org/officeDocument/2006/math">
                      <m:r>
                        <a:rPr lang="en-US" i="1">
                          <a:latin typeface="Cambria Math"/>
                        </a:rPr>
                        <m:t>≤</m:t>
                      </m:r>
                      <m:limLow>
                        <m:limLowPr>
                          <m:ctrlPr>
                            <a:rPr lang="en-US" i="1">
                              <a:latin typeface="Cambria Math"/>
                            </a:rPr>
                          </m:ctrlPr>
                        </m:limLowPr>
                        <m:e>
                          <m:r>
                            <m:rPr>
                              <m:sty m:val="p"/>
                            </m:rPr>
                            <a:rPr lang="en-US">
                              <a:latin typeface="Cambria Math"/>
                            </a:rPr>
                            <m:t>max</m:t>
                          </m:r>
                        </m:e>
                        <m:lim>
                          <m:r>
                            <a:rPr lang="en-US" i="1">
                              <a:latin typeface="Cambria Math"/>
                            </a:rPr>
                            <m:t>𝑥</m:t>
                          </m:r>
                          <m:r>
                            <a:rPr lang="en-US" i="1">
                              <a:latin typeface="Cambria Math"/>
                            </a:rPr>
                            <m:t>∈</m:t>
                          </m:r>
                          <m:r>
                            <m:rPr>
                              <m:sty m:val="p"/>
                            </m:rPr>
                            <a:rPr lang="en-US">
                              <a:latin typeface="Cambria Math"/>
                            </a:rPr>
                            <m:t>Ω</m:t>
                          </m:r>
                        </m:lim>
                      </m:limLow>
                      <m:r>
                        <a:rPr lang="en-US" b="0" i="1" smtClean="0">
                          <a:latin typeface="Cambria Math" panose="02040503050406030204" pitchFamily="18" charset="0"/>
                        </a:rPr>
                        <m:t> </m:t>
                      </m:r>
                      <m:limLow>
                        <m:limLowPr>
                          <m:ctrlPr>
                            <a:rPr lang="en-US" i="1">
                              <a:latin typeface="Cambria Math"/>
                            </a:rPr>
                          </m:ctrlPr>
                        </m:limLowPr>
                        <m:e>
                          <m:r>
                            <m:rPr>
                              <m:sty m:val="p"/>
                            </m:rPr>
                            <a:rPr lang="en-US">
                              <a:latin typeface="Cambria Math"/>
                            </a:rPr>
                            <m:t>max</m:t>
                          </m:r>
                        </m:e>
                        <m:lim>
                          <m:r>
                            <a:rPr lang="en-US" b="0" i="1" smtClean="0">
                              <a:latin typeface="Cambria Math" panose="02040503050406030204" pitchFamily="18" charset="0"/>
                            </a:rPr>
                            <m:t>𝑦</m:t>
                          </m:r>
                          <m:r>
                            <a:rPr lang="en-US" i="1">
                              <a:latin typeface="Cambria Math"/>
                            </a:rPr>
                            <m:t>∈</m:t>
                          </m:r>
                          <m:r>
                            <m:rPr>
                              <m:sty m:val="p"/>
                            </m:rPr>
                            <a:rPr lang="en-US">
                              <a:latin typeface="Cambria Math"/>
                            </a:rPr>
                            <m:t>Ω</m:t>
                          </m:r>
                        </m:lim>
                      </m:limLow>
                      <m:r>
                        <a:rPr lang="en-US" b="0" i="1" smtClean="0">
                          <a:latin typeface="Cambria Math" panose="02040503050406030204" pitchFamily="18" charset="0"/>
                        </a:rPr>
                        <m:t> </m:t>
                      </m:r>
                      <m:d>
                        <m:dPr>
                          <m:begChr m:val="{"/>
                          <m:endChr m:val="}"/>
                          <m:ctrlPr>
                            <a:rPr lang="en-US" i="1">
                              <a:latin typeface="Cambria Math"/>
                            </a:rPr>
                          </m:ctrlPr>
                        </m:dPr>
                        <m:e>
                          <m:sSub>
                            <m:sSubPr>
                              <m:ctrlPr>
                                <a:rPr lang="en-US" i="1">
                                  <a:latin typeface="Cambria Math"/>
                                </a:rPr>
                              </m:ctrlPr>
                            </m:sSubPr>
                            <m:e>
                              <m:r>
                                <a:rPr lang="en-US" i="1">
                                  <a:latin typeface="Cambria Math"/>
                                </a:rPr>
                                <m:t>𝑃</m:t>
                              </m:r>
                            </m:e>
                            <m:sub>
                              <m:r>
                                <a:rPr lang="en-US" i="1">
                                  <a:latin typeface="Cambria Math"/>
                                </a:rPr>
                                <m:t>𝑥</m:t>
                              </m:r>
                            </m:sub>
                          </m:sSub>
                          <m:d>
                            <m:dPr>
                              <m:begChr m:val="{"/>
                              <m:endChr m:val="}"/>
                              <m:ctrlPr>
                                <a:rPr lang="en-US" i="1">
                                  <a:latin typeface="Cambria Math"/>
                                </a:rPr>
                              </m:ctrlPr>
                            </m:dPr>
                            <m:e>
                              <m:r>
                                <a:rPr lang="en-US" i="1">
                                  <a:latin typeface="Cambria Math"/>
                                </a:rPr>
                                <m:t>𝜏</m:t>
                              </m:r>
                              <m:r>
                                <a:rPr lang="en-US" i="1">
                                  <a:latin typeface="Cambria Math"/>
                                </a:rPr>
                                <m:t>&gt;</m:t>
                              </m:r>
                              <m:r>
                                <a:rPr lang="en-US" i="1">
                                  <a:latin typeface="Cambria Math"/>
                                </a:rPr>
                                <m:t>𝑡</m:t>
                              </m:r>
                            </m:e>
                          </m:d>
                        </m:e>
                      </m:d>
                      <m:r>
                        <a:rPr lang="en-US" i="1" smtClean="0">
                          <a:latin typeface="Cambria Math" panose="02040503050406030204" pitchFamily="18" charset="0"/>
                        </a:rPr>
                        <m:t>=</m:t>
                      </m:r>
                      <m:limLow>
                        <m:limLowPr>
                          <m:ctrlPr>
                            <a:rPr lang="en-US" i="1">
                              <a:latin typeface="Cambria Math"/>
                            </a:rPr>
                          </m:ctrlPr>
                        </m:limLowPr>
                        <m:e>
                          <m:r>
                            <m:rPr>
                              <m:sty m:val="p"/>
                            </m:rPr>
                            <a:rPr lang="en-US">
                              <a:latin typeface="Cambria Math"/>
                            </a:rPr>
                            <m:t>max</m:t>
                          </m:r>
                        </m:e>
                        <m:lim>
                          <m:r>
                            <a:rPr lang="en-US" i="1">
                              <a:latin typeface="Cambria Math"/>
                            </a:rPr>
                            <m:t>𝑥</m:t>
                          </m:r>
                          <m:r>
                            <a:rPr lang="en-US" i="1">
                              <a:latin typeface="Cambria Math"/>
                            </a:rPr>
                            <m:t>∈</m:t>
                          </m:r>
                          <m:r>
                            <m:rPr>
                              <m:sty m:val="p"/>
                            </m:rPr>
                            <a:rPr lang="en-US">
                              <a:latin typeface="Cambria Math"/>
                            </a:rPr>
                            <m:t>Ω</m:t>
                          </m:r>
                        </m:lim>
                      </m:limLow>
                      <m:r>
                        <a:rPr lang="en-US" b="0" i="1" smtClean="0">
                          <a:latin typeface="Cambria Math" panose="02040503050406030204" pitchFamily="18" charset="0"/>
                        </a:rPr>
                        <m:t> {</m:t>
                      </m:r>
                      <m:sSub>
                        <m:sSubPr>
                          <m:ctrlPr>
                            <a:rPr lang="en-US" i="1">
                              <a:latin typeface="Cambria Math"/>
                            </a:rPr>
                          </m:ctrlPr>
                        </m:sSubPr>
                        <m:e>
                          <m:r>
                            <a:rPr lang="en-US" i="1">
                              <a:latin typeface="Cambria Math"/>
                            </a:rPr>
                            <m:t>𝑃</m:t>
                          </m:r>
                        </m:e>
                        <m:sub>
                          <m:r>
                            <a:rPr lang="en-US" i="1">
                              <a:latin typeface="Cambria Math"/>
                            </a:rPr>
                            <m:t>𝑥</m:t>
                          </m:r>
                        </m:sub>
                      </m:sSub>
                      <m:d>
                        <m:dPr>
                          <m:begChr m:val="{"/>
                          <m:endChr m:val="}"/>
                          <m:ctrlPr>
                            <a:rPr lang="en-US" i="1">
                              <a:latin typeface="Cambria Math"/>
                            </a:rPr>
                          </m:ctrlPr>
                        </m:dPr>
                        <m:e>
                          <m:r>
                            <a:rPr lang="en-US" i="1">
                              <a:latin typeface="Cambria Math"/>
                            </a:rPr>
                            <m:t>𝜏</m:t>
                          </m:r>
                          <m:r>
                            <a:rPr lang="en-US" i="1">
                              <a:latin typeface="Cambria Math"/>
                            </a:rPr>
                            <m:t>&gt;</m:t>
                          </m:r>
                          <m:r>
                            <a:rPr lang="en-US" i="1">
                              <a:latin typeface="Cambria Math"/>
                            </a:rPr>
                            <m:t>𝑡</m:t>
                          </m:r>
                        </m:e>
                      </m:d>
                      <m:r>
                        <a:rPr lang="en-US" b="0" i="1" smtClean="0">
                          <a:latin typeface="Cambria Math" panose="02040503050406030204" pitchFamily="18" charset="0"/>
                        </a:rPr>
                        <m:t>}</m:t>
                      </m:r>
                    </m:oMath>
                  </m:oMathPara>
                </a14:m>
                <a:endParaRPr lang="en-US"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1">
                <a:blip r:embed="rId2"/>
                <a:stretch>
                  <a:fillRect l="-889" t="-2156"/>
                </a:stretch>
              </a:blipFill>
            </p:spPr>
            <p:txBody>
              <a:bodyPr/>
              <a:lstStyle/>
              <a:p>
                <a:r>
                  <a:rPr lang="he-IL">
                    <a:noFill/>
                  </a:rPr>
                  <a:t> </a:t>
                </a:r>
              </a:p>
            </p:txBody>
          </p:sp>
        </mc:Fallback>
      </mc:AlternateContent>
    </p:spTree>
    <p:extLst>
      <p:ext uri="{BB962C8B-B14F-4D97-AF65-F5344CB8AC3E}">
        <p14:creationId xmlns:p14="http://schemas.microsoft.com/office/powerpoint/2010/main" val="30643982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Lemma 3</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pPr algn="l" rtl="0"/>
                <a:r>
                  <a:rPr lang="en-US" sz="2000" u="sng" dirty="0" smtClean="0"/>
                  <a:t>Claim:</a:t>
                </a:r>
                <a:r>
                  <a:rPr lang="en-US" sz="2000" dirty="0" smtClean="0"/>
                  <a:t> </a:t>
                </a:r>
                <a:r>
                  <a:rPr lang="en-US" sz="2000" i="1" dirty="0" smtClean="0">
                    <a:latin typeface="Cambria Math"/>
                  </a:rPr>
                  <a:t>		</a:t>
                </a:r>
                <a14:m>
                  <m:oMath xmlns:m="http://schemas.openxmlformats.org/officeDocument/2006/math">
                    <m:r>
                      <a:rPr lang="en-US" sz="2000" i="1" smtClean="0">
                        <a:latin typeface="Cambria Math"/>
                      </a:rPr>
                      <m:t>∥</m:t>
                    </m:r>
                    <m:sSup>
                      <m:sSupPr>
                        <m:ctrlPr>
                          <a:rPr lang="en-US" sz="2000" b="0" i="1" smtClean="0">
                            <a:latin typeface="Cambria Math"/>
                          </a:rPr>
                        </m:ctrlPr>
                      </m:sSupPr>
                      <m:e>
                        <m:r>
                          <a:rPr lang="en-US" sz="2000" b="0" i="1" smtClean="0">
                            <a:latin typeface="Cambria Math"/>
                          </a:rPr>
                          <m:t>𝑃</m:t>
                        </m:r>
                      </m:e>
                      <m:sup>
                        <m:r>
                          <a:rPr lang="en-US" sz="2000" b="0" i="1" smtClean="0">
                            <a:latin typeface="Cambria Math"/>
                          </a:rPr>
                          <m:t>𝑡</m:t>
                        </m:r>
                      </m:sup>
                    </m:sSup>
                    <m:d>
                      <m:dPr>
                        <m:ctrlPr>
                          <a:rPr lang="en-US" sz="2000" b="0" i="1" smtClean="0">
                            <a:latin typeface="Cambria Math"/>
                          </a:rPr>
                        </m:ctrlPr>
                      </m:dPr>
                      <m:e>
                        <m:r>
                          <a:rPr lang="en-US" sz="2000" b="0" i="1" smtClean="0">
                            <a:latin typeface="Cambria Math"/>
                          </a:rPr>
                          <m:t>𝑥</m:t>
                        </m:r>
                        <m:r>
                          <a:rPr lang="en-US" sz="2000" b="0" i="1" smtClean="0">
                            <a:latin typeface="Cambria Math"/>
                          </a:rPr>
                          <m:t>,⋅</m:t>
                        </m:r>
                      </m:e>
                    </m:d>
                    <m:r>
                      <a:rPr lang="en-US" sz="2000" b="0" i="1" smtClean="0">
                        <a:latin typeface="Cambria Math"/>
                      </a:rPr>
                      <m:t>−</m:t>
                    </m:r>
                    <m:r>
                      <a:rPr lang="en-US" sz="2000" b="0" i="1" smtClean="0">
                        <a:latin typeface="Cambria Math"/>
                      </a:rPr>
                      <m:t>𝜋</m:t>
                    </m:r>
                    <m:sSub>
                      <m:sSubPr>
                        <m:ctrlPr>
                          <a:rPr lang="en-US" sz="2000" b="0" i="1" smtClean="0">
                            <a:latin typeface="Cambria Math"/>
                          </a:rPr>
                        </m:ctrlPr>
                      </m:sSubPr>
                      <m:e>
                        <m:r>
                          <a:rPr lang="en-US" sz="2000" b="0" i="1" smtClean="0">
                            <a:latin typeface="Cambria Math"/>
                          </a:rPr>
                          <m:t>∥</m:t>
                        </m:r>
                      </m:e>
                      <m:sub>
                        <m:r>
                          <a:rPr lang="en-US" sz="2000" b="0" i="1" smtClean="0">
                            <a:latin typeface="Cambria Math"/>
                          </a:rPr>
                          <m:t>𝑇𝑉</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𝑠</m:t>
                        </m:r>
                      </m:e>
                      <m:sub>
                        <m:r>
                          <a:rPr lang="en-US" sz="2000" b="0" i="1" smtClean="0">
                            <a:latin typeface="Cambria Math"/>
                          </a:rPr>
                          <m:t>𝑥</m:t>
                        </m:r>
                      </m:sub>
                    </m:sSub>
                    <m:d>
                      <m:dPr>
                        <m:ctrlPr>
                          <a:rPr lang="en-US" sz="2000" b="0" i="1" smtClean="0">
                            <a:latin typeface="Cambria Math"/>
                          </a:rPr>
                        </m:ctrlPr>
                      </m:dPr>
                      <m:e>
                        <m:r>
                          <a:rPr lang="en-US" sz="2000" b="0" i="1" smtClean="0">
                            <a:latin typeface="Cambria Math"/>
                          </a:rPr>
                          <m:t>𝑡</m:t>
                        </m:r>
                      </m:e>
                    </m:d>
                  </m:oMath>
                </a14:m>
                <a:r>
                  <a:rPr lang="en-US" sz="2000" dirty="0" smtClean="0"/>
                  <a:t> </a:t>
                </a:r>
              </a:p>
              <a:p>
                <a:pPr algn="l" rtl="0"/>
                <a:r>
                  <a:rPr lang="en-US" sz="2000" u="sng" dirty="0" smtClean="0"/>
                  <a:t>Proof:</a:t>
                </a:r>
              </a:p>
              <a:p>
                <a:pPr marL="457200" lvl="1" indent="0" algn="l" rtl="0">
                  <a:buNone/>
                </a:pPr>
                <a14:m>
                  <m:oMathPara xmlns:m="http://schemas.openxmlformats.org/officeDocument/2006/math">
                    <m:oMathParaPr>
                      <m:jc m:val="centerGroup"/>
                    </m:oMathParaPr>
                    <m:oMath xmlns:m="http://schemas.openxmlformats.org/officeDocument/2006/math">
                      <m:r>
                        <a:rPr lang="en-US" sz="2000" i="1">
                          <a:latin typeface="Cambria Math"/>
                        </a:rPr>
                        <m:t>∥</m:t>
                      </m:r>
                      <m:sSup>
                        <m:sSupPr>
                          <m:ctrlPr>
                            <a:rPr lang="en-US" sz="2000" i="1">
                              <a:latin typeface="Cambria Math"/>
                            </a:rPr>
                          </m:ctrlPr>
                        </m:sSupPr>
                        <m:e>
                          <m:r>
                            <a:rPr lang="en-US" sz="2000" i="1">
                              <a:latin typeface="Cambria Math"/>
                            </a:rPr>
                            <m:t>𝑃</m:t>
                          </m:r>
                        </m:e>
                        <m:sup>
                          <m:r>
                            <a:rPr lang="en-US" sz="2000" i="1">
                              <a:latin typeface="Cambria Math"/>
                            </a:rPr>
                            <m:t>𝑡</m:t>
                          </m:r>
                        </m:sup>
                      </m:sSup>
                      <m:d>
                        <m:dPr>
                          <m:ctrlPr>
                            <a:rPr lang="en-US" sz="2000" i="1">
                              <a:latin typeface="Cambria Math"/>
                            </a:rPr>
                          </m:ctrlPr>
                        </m:dPr>
                        <m:e>
                          <m:r>
                            <a:rPr lang="en-US" sz="2000" i="1">
                              <a:latin typeface="Cambria Math"/>
                            </a:rPr>
                            <m:t>𝑥</m:t>
                          </m:r>
                          <m:r>
                            <a:rPr lang="en-US" sz="2000" i="1">
                              <a:latin typeface="Cambria Math"/>
                            </a:rPr>
                            <m:t>,⋅</m:t>
                          </m:r>
                        </m:e>
                      </m:d>
                      <m:r>
                        <a:rPr lang="en-US" sz="2000" i="1">
                          <a:latin typeface="Cambria Math"/>
                        </a:rPr>
                        <m:t>−</m:t>
                      </m:r>
                      <m:r>
                        <a:rPr lang="en-US" sz="2000" i="1">
                          <a:latin typeface="Cambria Math"/>
                        </a:rPr>
                        <m:t>𝜋</m:t>
                      </m:r>
                      <m:sSub>
                        <m:sSubPr>
                          <m:ctrlPr>
                            <a:rPr lang="en-US" sz="2000" i="1">
                              <a:latin typeface="Cambria Math"/>
                            </a:rPr>
                          </m:ctrlPr>
                        </m:sSubPr>
                        <m:e>
                          <m:r>
                            <a:rPr lang="en-US" sz="2000" i="1">
                              <a:latin typeface="Cambria Math"/>
                            </a:rPr>
                            <m:t>∥</m:t>
                          </m:r>
                        </m:e>
                        <m:sub>
                          <m:r>
                            <a:rPr lang="en-US" sz="2000" i="1">
                              <a:latin typeface="Cambria Math"/>
                            </a:rPr>
                            <m:t>𝑇𝑉</m:t>
                          </m:r>
                        </m:sub>
                      </m:sSub>
                      <m:r>
                        <a:rPr lang="en-US" sz="2000" b="0" i="1" smtClean="0">
                          <a:latin typeface="Cambria Math"/>
                        </a:rPr>
                        <m:t> </m:t>
                      </m:r>
                    </m:oMath>
                  </m:oMathPara>
                </a14:m>
                <a:endParaRPr lang="en-US" sz="2000" b="0" i="1" dirty="0" smtClean="0">
                  <a:latin typeface="Cambria Math"/>
                </a:endParaRPr>
              </a:p>
              <a:p>
                <a:pPr marL="457200" lvl="1" indent="0" algn="l" rtl="0">
                  <a:buNone/>
                </a:pPr>
                <a:endParaRPr lang="en-US" sz="2000" b="0" i="1" dirty="0" smtClean="0">
                  <a:latin typeface="Cambria Math"/>
                </a:endParaRPr>
              </a:p>
              <a:p>
                <a:pPr marL="457200" lvl="1" indent="0" algn="l" rtl="0">
                  <a:buNone/>
                </a:pPr>
                <a14:m>
                  <m:oMathPara xmlns:m="http://schemas.openxmlformats.org/officeDocument/2006/math">
                    <m:oMathParaPr>
                      <m:jc m:val="centerGroup"/>
                    </m:oMathParaPr>
                    <m:oMath xmlns:m="http://schemas.openxmlformats.org/officeDocument/2006/math">
                      <m:r>
                        <a:rPr lang="en-US" sz="2000" b="0" i="1" smtClean="0">
                          <a:latin typeface="Cambria Math"/>
                        </a:rPr>
                        <m:t>=</m:t>
                      </m:r>
                      <m:limLow>
                        <m:limLowPr>
                          <m:ctrlPr>
                            <a:rPr lang="en-US" sz="2000" i="1">
                              <a:latin typeface="Cambria Math"/>
                            </a:rPr>
                          </m:ctrlPr>
                        </m:limLowPr>
                        <m:e>
                          <m:r>
                            <m:rPr>
                              <m:sty m:val="p"/>
                            </m:rPr>
                            <a:rPr lang="en-US" sz="2000" b="0" i="0" smtClean="0">
                              <a:latin typeface="Cambria Math"/>
                            </a:rPr>
                            <m:t>Σ</m:t>
                          </m:r>
                        </m:e>
                        <m:lim>
                          <m:eqArr>
                            <m:eqArrPr>
                              <m:ctrlPr>
                                <a:rPr lang="en-US" sz="2000" b="0" i="1" smtClean="0">
                                  <a:latin typeface="Cambria Math"/>
                                </a:rPr>
                              </m:ctrlPr>
                            </m:eqArrPr>
                            <m:e>
                              <m:r>
                                <a:rPr lang="en-US" sz="2000" b="0" i="1" smtClean="0">
                                  <a:latin typeface="Cambria Math"/>
                                </a:rPr>
                                <m:t>𝑦</m:t>
                              </m:r>
                              <m:r>
                                <a:rPr lang="en-US" sz="2000" i="1">
                                  <a:latin typeface="Cambria Math"/>
                                </a:rPr>
                                <m:t>∈</m:t>
                              </m:r>
                              <m:r>
                                <m:rPr>
                                  <m:sty m:val="p"/>
                                </m:rPr>
                                <a:rPr lang="en-US" sz="2000">
                                  <a:latin typeface="Cambria Math"/>
                                </a:rPr>
                                <m:t>Ω</m:t>
                              </m:r>
                            </m:e>
                            <m:e>
                              <m:sSup>
                                <m:sSupPr>
                                  <m:ctrlPr>
                                    <a:rPr lang="en-US" sz="2000" b="0" i="1" smtClean="0">
                                      <a:latin typeface="Cambria Math"/>
                                    </a:rPr>
                                  </m:ctrlPr>
                                </m:sSupPr>
                                <m:e>
                                  <m:r>
                                    <a:rPr lang="en-US" sz="2000" b="0" i="1" smtClean="0">
                                      <a:latin typeface="Cambria Math"/>
                                    </a:rPr>
                                    <m:t>𝑃</m:t>
                                  </m:r>
                                </m:e>
                                <m:sup>
                                  <m:r>
                                    <a:rPr lang="en-US" sz="2000" b="0" i="1" smtClean="0">
                                      <a:latin typeface="Cambria Math"/>
                                    </a:rPr>
                                    <m:t>𝑡</m:t>
                                  </m:r>
                                </m:sup>
                              </m:sSup>
                              <m:d>
                                <m:dPr>
                                  <m:ctrlPr>
                                    <a:rPr lang="en-US" sz="2000" b="0" i="1" smtClean="0">
                                      <a:latin typeface="Cambria Math"/>
                                    </a:rPr>
                                  </m:ctrlPr>
                                </m:dPr>
                                <m:e>
                                  <m:r>
                                    <a:rPr lang="en-US" sz="2000" b="0" i="1" smtClean="0">
                                      <a:latin typeface="Cambria Math"/>
                                    </a:rPr>
                                    <m:t>𝑥</m:t>
                                  </m:r>
                                  <m:r>
                                    <a:rPr lang="en-US" sz="2000" b="0" i="1" smtClean="0">
                                      <a:latin typeface="Cambria Math"/>
                                    </a:rPr>
                                    <m:t>,</m:t>
                                  </m:r>
                                  <m:r>
                                    <a:rPr lang="en-US" sz="2000" b="0" i="1" smtClean="0">
                                      <a:latin typeface="Cambria Math"/>
                                    </a:rPr>
                                    <m:t>𝑦</m:t>
                                  </m:r>
                                </m:e>
                              </m:d>
                              <m:r>
                                <a:rPr lang="en-US" sz="2000" b="0" i="1" smtClean="0">
                                  <a:latin typeface="Cambria Math"/>
                                </a:rPr>
                                <m:t>&lt;</m:t>
                              </m:r>
                              <m:r>
                                <a:rPr lang="en-US" sz="2000" b="0" i="1" smtClean="0">
                                  <a:latin typeface="Cambria Math"/>
                                </a:rPr>
                                <m:t>𝜋</m:t>
                              </m:r>
                              <m:d>
                                <m:dPr>
                                  <m:ctrlPr>
                                    <a:rPr lang="en-US" sz="2000" b="0" i="1" smtClean="0">
                                      <a:latin typeface="Cambria Math"/>
                                    </a:rPr>
                                  </m:ctrlPr>
                                </m:dPr>
                                <m:e>
                                  <m:r>
                                    <a:rPr lang="en-US" sz="2000" b="0" i="1" smtClean="0">
                                      <a:latin typeface="Cambria Math"/>
                                    </a:rPr>
                                    <m:t>𝑦</m:t>
                                  </m:r>
                                </m:e>
                              </m:d>
                            </m:e>
                          </m:eqArr>
                        </m:lim>
                      </m:limLow>
                      <m:r>
                        <a:rPr lang="en-US" sz="2000" b="0" i="1" smtClean="0">
                          <a:latin typeface="Cambria Math"/>
                        </a:rPr>
                        <m:t> </m:t>
                      </m:r>
                      <m:d>
                        <m:dPr>
                          <m:begChr m:val="["/>
                          <m:endChr m:val="]"/>
                          <m:ctrlPr>
                            <a:rPr lang="en-US" sz="2000" b="0" i="1" smtClean="0">
                              <a:latin typeface="Cambria Math"/>
                            </a:rPr>
                          </m:ctrlPr>
                        </m:dPr>
                        <m:e>
                          <m:r>
                            <a:rPr lang="en-US" sz="2000" b="0" i="1" smtClean="0">
                              <a:latin typeface="Cambria Math"/>
                            </a:rPr>
                            <m:t>𝜋</m:t>
                          </m:r>
                          <m:d>
                            <m:dPr>
                              <m:ctrlPr>
                                <a:rPr lang="en-US" sz="2000" b="0" i="1" smtClean="0">
                                  <a:latin typeface="Cambria Math"/>
                                </a:rPr>
                              </m:ctrlPr>
                            </m:dPr>
                            <m:e>
                              <m:r>
                                <a:rPr lang="en-US" sz="2000" b="0" i="1" smtClean="0">
                                  <a:latin typeface="Cambria Math"/>
                                </a:rPr>
                                <m:t>𝑦</m:t>
                              </m:r>
                            </m:e>
                          </m:d>
                          <m:r>
                            <a:rPr lang="en-US" sz="2000" b="0" i="1" smtClean="0">
                              <a:latin typeface="Cambria Math"/>
                            </a:rPr>
                            <m:t>−</m:t>
                          </m:r>
                          <m:sSup>
                            <m:sSupPr>
                              <m:ctrlPr>
                                <a:rPr lang="en-US" sz="2000" b="0" i="1" smtClean="0">
                                  <a:latin typeface="Cambria Math"/>
                                </a:rPr>
                              </m:ctrlPr>
                            </m:sSupPr>
                            <m:e>
                              <m:r>
                                <a:rPr lang="en-US" sz="2000" b="0" i="1" smtClean="0">
                                  <a:latin typeface="Cambria Math"/>
                                </a:rPr>
                                <m:t>𝑃</m:t>
                              </m:r>
                            </m:e>
                            <m:sup>
                              <m:r>
                                <a:rPr lang="en-US" sz="2000" b="0" i="1" smtClean="0">
                                  <a:latin typeface="Cambria Math"/>
                                </a:rPr>
                                <m:t>𝑡</m:t>
                              </m:r>
                            </m:sup>
                          </m:sSup>
                          <m:d>
                            <m:dPr>
                              <m:ctrlPr>
                                <a:rPr lang="en-US" sz="2000" b="0" i="1" smtClean="0">
                                  <a:latin typeface="Cambria Math"/>
                                </a:rPr>
                              </m:ctrlPr>
                            </m:dPr>
                            <m:e>
                              <m:r>
                                <a:rPr lang="en-US" sz="2000" b="0" i="1" smtClean="0">
                                  <a:latin typeface="Cambria Math"/>
                                </a:rPr>
                                <m:t>𝑥</m:t>
                              </m:r>
                              <m:r>
                                <a:rPr lang="en-US" sz="2000" b="0" i="1" smtClean="0">
                                  <a:latin typeface="Cambria Math"/>
                                </a:rPr>
                                <m:t>,</m:t>
                              </m:r>
                              <m:r>
                                <a:rPr lang="en-US" sz="2000" b="0" i="1" smtClean="0">
                                  <a:latin typeface="Cambria Math"/>
                                </a:rPr>
                                <m:t>𝑦</m:t>
                              </m:r>
                            </m:e>
                          </m:d>
                        </m:e>
                      </m:d>
                    </m:oMath>
                  </m:oMathPara>
                </a14:m>
                <a:endParaRPr lang="en-US" sz="2000" b="0" i="1" dirty="0" smtClean="0">
                  <a:latin typeface="Cambria Math"/>
                </a:endParaRPr>
              </a:p>
              <a:p>
                <a:pPr marL="457200" lvl="1" indent="0" algn="l" rtl="0">
                  <a:buNone/>
                </a:pPr>
                <a14:m>
                  <m:oMathPara xmlns:m="http://schemas.openxmlformats.org/officeDocument/2006/math">
                    <m:oMathParaPr>
                      <m:jc m:val="centerGroup"/>
                    </m:oMathParaPr>
                    <m:oMath xmlns:m="http://schemas.openxmlformats.org/officeDocument/2006/math">
                      <m:r>
                        <a:rPr lang="en-US" sz="2000" b="0" i="1" smtClean="0">
                          <a:latin typeface="Cambria Math"/>
                        </a:rPr>
                        <m:t>=</m:t>
                      </m:r>
                      <m:limLow>
                        <m:limLowPr>
                          <m:ctrlPr>
                            <a:rPr lang="en-US" sz="2000" i="1">
                              <a:latin typeface="Cambria Math"/>
                            </a:rPr>
                          </m:ctrlPr>
                        </m:limLowPr>
                        <m:e>
                          <m:r>
                            <m:rPr>
                              <m:sty m:val="p"/>
                            </m:rPr>
                            <a:rPr lang="en-US" sz="2000">
                              <a:latin typeface="Cambria Math"/>
                            </a:rPr>
                            <m:t>Σ</m:t>
                          </m:r>
                        </m:e>
                        <m:lim>
                          <m:eqArr>
                            <m:eqArrPr>
                              <m:ctrlPr>
                                <a:rPr lang="en-US" sz="2000" i="1">
                                  <a:latin typeface="Cambria Math"/>
                                </a:rPr>
                              </m:ctrlPr>
                            </m:eqArrPr>
                            <m:e>
                              <m:r>
                                <a:rPr lang="en-US" sz="2000" i="1">
                                  <a:latin typeface="Cambria Math"/>
                                </a:rPr>
                                <m:t>𝑦</m:t>
                              </m:r>
                              <m:r>
                                <a:rPr lang="en-US" sz="2000" i="1">
                                  <a:latin typeface="Cambria Math"/>
                                </a:rPr>
                                <m:t>∈</m:t>
                              </m:r>
                              <m:r>
                                <m:rPr>
                                  <m:sty m:val="p"/>
                                </m:rPr>
                                <a:rPr lang="en-US" sz="2000">
                                  <a:latin typeface="Cambria Math"/>
                                </a:rPr>
                                <m:t>Ω</m:t>
                              </m:r>
                            </m:e>
                            <m:e>
                              <m:sSup>
                                <m:sSupPr>
                                  <m:ctrlPr>
                                    <a:rPr lang="en-US" sz="2000" i="1">
                                      <a:latin typeface="Cambria Math"/>
                                    </a:rPr>
                                  </m:ctrlPr>
                                </m:sSupPr>
                                <m:e>
                                  <m:r>
                                    <a:rPr lang="en-US" sz="2000" i="1">
                                      <a:latin typeface="Cambria Math"/>
                                    </a:rPr>
                                    <m:t>𝑃</m:t>
                                  </m:r>
                                </m:e>
                                <m:sup>
                                  <m:r>
                                    <a:rPr lang="en-US" sz="2000" i="1">
                                      <a:latin typeface="Cambria Math"/>
                                    </a:rPr>
                                    <m:t>𝑡</m:t>
                                  </m:r>
                                </m:sup>
                              </m:sSup>
                              <m:d>
                                <m:dPr>
                                  <m:ctrlPr>
                                    <a:rPr lang="en-US" sz="2000" i="1">
                                      <a:latin typeface="Cambria Math"/>
                                    </a:rPr>
                                  </m:ctrlPr>
                                </m:dPr>
                                <m:e>
                                  <m:r>
                                    <a:rPr lang="en-US" sz="2000" i="1">
                                      <a:latin typeface="Cambria Math"/>
                                    </a:rPr>
                                    <m:t>𝑥</m:t>
                                  </m:r>
                                  <m:r>
                                    <a:rPr lang="en-US" sz="2000" i="1">
                                      <a:latin typeface="Cambria Math"/>
                                    </a:rPr>
                                    <m:t>,</m:t>
                                  </m:r>
                                  <m:r>
                                    <a:rPr lang="en-US" sz="2000" i="1">
                                      <a:latin typeface="Cambria Math"/>
                                    </a:rPr>
                                    <m:t>𝑦</m:t>
                                  </m:r>
                                </m:e>
                              </m:d>
                              <m:r>
                                <a:rPr lang="en-US" sz="2000" i="1">
                                  <a:latin typeface="Cambria Math"/>
                                </a:rPr>
                                <m:t>&lt;</m:t>
                              </m:r>
                              <m:r>
                                <a:rPr lang="en-US" sz="2000" i="1">
                                  <a:latin typeface="Cambria Math"/>
                                </a:rPr>
                                <m:t>𝜋</m:t>
                              </m:r>
                              <m:d>
                                <m:dPr>
                                  <m:ctrlPr>
                                    <a:rPr lang="en-US" sz="2000" i="1">
                                      <a:latin typeface="Cambria Math"/>
                                    </a:rPr>
                                  </m:ctrlPr>
                                </m:dPr>
                                <m:e>
                                  <m:r>
                                    <a:rPr lang="en-US" sz="2000" i="1">
                                      <a:latin typeface="Cambria Math"/>
                                    </a:rPr>
                                    <m:t>𝑦</m:t>
                                  </m:r>
                                </m:e>
                              </m:d>
                            </m:e>
                          </m:eqArr>
                        </m:lim>
                      </m:limLow>
                      <m:r>
                        <a:rPr lang="en-US" sz="2000" i="1">
                          <a:latin typeface="Cambria Math"/>
                        </a:rPr>
                        <m:t>𝜋</m:t>
                      </m:r>
                      <m:d>
                        <m:dPr>
                          <m:ctrlPr>
                            <a:rPr lang="en-US" sz="2000" i="1">
                              <a:latin typeface="Cambria Math"/>
                            </a:rPr>
                          </m:ctrlPr>
                        </m:dPr>
                        <m:e>
                          <m:r>
                            <a:rPr lang="en-US" sz="2000" i="1">
                              <a:latin typeface="Cambria Math"/>
                            </a:rPr>
                            <m:t>𝑦</m:t>
                          </m:r>
                        </m:e>
                      </m:d>
                      <m:d>
                        <m:dPr>
                          <m:begChr m:val="["/>
                          <m:endChr m:val="]"/>
                          <m:ctrlPr>
                            <a:rPr lang="en-US" sz="2000" b="0" i="1" smtClean="0">
                              <a:latin typeface="Cambria Math"/>
                            </a:rPr>
                          </m:ctrlPr>
                        </m:dPr>
                        <m:e>
                          <m:r>
                            <a:rPr lang="en-US" sz="2000" b="0" i="0" smtClean="0">
                              <a:latin typeface="Cambria Math"/>
                            </a:rPr>
                            <m:t>1</m:t>
                          </m:r>
                          <m:r>
                            <a:rPr lang="en-US" sz="2000" b="0" i="0" smtClean="0">
                              <a:latin typeface="Cambria Math"/>
                            </a:rPr>
                            <m:t>−</m:t>
                          </m:r>
                          <m:f>
                            <m:fPr>
                              <m:ctrlPr>
                                <a:rPr lang="en-US" sz="2000" i="1" dirty="0">
                                  <a:latin typeface="Cambria Math"/>
                                </a:rPr>
                              </m:ctrlPr>
                            </m:fPr>
                            <m:num>
                              <m:sSup>
                                <m:sSupPr>
                                  <m:ctrlPr>
                                    <a:rPr lang="en-US" sz="2000" i="1" dirty="0">
                                      <a:latin typeface="Cambria Math"/>
                                    </a:rPr>
                                  </m:ctrlPr>
                                </m:sSupPr>
                                <m:e>
                                  <m:r>
                                    <a:rPr lang="en-US" sz="2000" i="1" dirty="0">
                                      <a:latin typeface="Cambria Math"/>
                                    </a:rPr>
                                    <m:t>𝑃</m:t>
                                  </m:r>
                                </m:e>
                                <m:sup>
                                  <m:r>
                                    <a:rPr lang="en-US" sz="2000" i="1" dirty="0">
                                      <a:latin typeface="Cambria Math"/>
                                    </a:rPr>
                                    <m:t>𝑡</m:t>
                                  </m:r>
                                </m:sup>
                              </m:sSup>
                              <m:d>
                                <m:dPr>
                                  <m:ctrlPr>
                                    <a:rPr lang="en-US" sz="2000" i="1" dirty="0">
                                      <a:latin typeface="Cambria Math"/>
                                    </a:rPr>
                                  </m:ctrlPr>
                                </m:dPr>
                                <m:e>
                                  <m:r>
                                    <a:rPr lang="en-US" sz="2000" i="1" dirty="0">
                                      <a:latin typeface="Cambria Math"/>
                                    </a:rPr>
                                    <m:t>𝑥</m:t>
                                  </m:r>
                                  <m:r>
                                    <a:rPr lang="en-US" sz="2000" i="1" dirty="0">
                                      <a:latin typeface="Cambria Math"/>
                                    </a:rPr>
                                    <m:t>,</m:t>
                                  </m:r>
                                  <m:r>
                                    <a:rPr lang="en-US" sz="2000" i="1" dirty="0">
                                      <a:latin typeface="Cambria Math"/>
                                    </a:rPr>
                                    <m:t>𝑦</m:t>
                                  </m:r>
                                </m:e>
                              </m:d>
                            </m:num>
                            <m:den>
                              <m:r>
                                <a:rPr lang="en-US" sz="2000" i="1" dirty="0">
                                  <a:latin typeface="Cambria Math"/>
                                </a:rPr>
                                <m:t>𝜋</m:t>
                              </m:r>
                              <m:d>
                                <m:dPr>
                                  <m:ctrlPr>
                                    <a:rPr lang="en-US" sz="2000" i="1" dirty="0">
                                      <a:latin typeface="Cambria Math"/>
                                    </a:rPr>
                                  </m:ctrlPr>
                                </m:dPr>
                                <m:e>
                                  <m:r>
                                    <a:rPr lang="en-US" sz="2000" i="1" dirty="0">
                                      <a:latin typeface="Cambria Math"/>
                                    </a:rPr>
                                    <m:t>𝑦</m:t>
                                  </m:r>
                                </m:e>
                              </m:d>
                            </m:den>
                          </m:f>
                        </m:e>
                      </m:d>
                    </m:oMath>
                  </m:oMathPara>
                </a14:m>
                <a:endParaRPr lang="en-US" sz="2000" b="0" i="0" dirty="0" smtClean="0">
                  <a:latin typeface="Cambria Math"/>
                </a:endParaRPr>
              </a:p>
              <a:p>
                <a:pPr marL="457200" lvl="1" indent="0" algn="l" rtl="0">
                  <a:buNone/>
                </a:pPr>
                <a14:m>
                  <m:oMathPara xmlns:m="http://schemas.openxmlformats.org/officeDocument/2006/math">
                    <m:oMathParaPr>
                      <m:jc m:val="centerGroup"/>
                    </m:oMathParaPr>
                    <m:oMath xmlns:m="http://schemas.openxmlformats.org/officeDocument/2006/math">
                      <m:r>
                        <a:rPr lang="en-US" sz="2000" b="0" i="0" smtClean="0">
                          <a:latin typeface="Cambria Math"/>
                        </a:rPr>
                        <m:t>≤ </m:t>
                      </m:r>
                      <m:limLow>
                        <m:limLowPr>
                          <m:ctrlPr>
                            <a:rPr lang="en-US" sz="2000" i="1">
                              <a:latin typeface="Cambria Math"/>
                            </a:rPr>
                          </m:ctrlPr>
                        </m:limLowPr>
                        <m:e>
                          <m:r>
                            <m:rPr>
                              <m:sty m:val="p"/>
                            </m:rPr>
                            <a:rPr lang="en-US" sz="2000">
                              <a:latin typeface="Cambria Math"/>
                            </a:rPr>
                            <m:t>max</m:t>
                          </m:r>
                        </m:e>
                        <m:lim>
                          <m:r>
                            <a:rPr lang="en-US" sz="2000" i="1">
                              <a:latin typeface="Cambria Math"/>
                            </a:rPr>
                            <m:t>𝑦</m:t>
                          </m:r>
                          <m:r>
                            <a:rPr lang="en-US" sz="2000" i="1">
                              <a:latin typeface="Cambria Math"/>
                            </a:rPr>
                            <m:t>∈</m:t>
                          </m:r>
                          <m:r>
                            <m:rPr>
                              <m:sty m:val="p"/>
                            </m:rPr>
                            <a:rPr lang="en-US" sz="2000">
                              <a:latin typeface="Cambria Math"/>
                            </a:rPr>
                            <m:t>Ω</m:t>
                          </m:r>
                        </m:lim>
                      </m:limLow>
                      <m:d>
                        <m:dPr>
                          <m:begChr m:val="["/>
                          <m:endChr m:val="]"/>
                          <m:ctrlPr>
                            <a:rPr lang="en-US" sz="2000" i="1">
                              <a:latin typeface="Cambria Math"/>
                            </a:rPr>
                          </m:ctrlPr>
                        </m:dPr>
                        <m:e>
                          <m:r>
                            <a:rPr lang="en-US" sz="2000">
                              <a:latin typeface="Cambria Math"/>
                            </a:rPr>
                            <m:t>1</m:t>
                          </m:r>
                          <m:r>
                            <a:rPr lang="en-US" sz="2000">
                              <a:latin typeface="Cambria Math"/>
                            </a:rPr>
                            <m:t>−</m:t>
                          </m:r>
                          <m:f>
                            <m:fPr>
                              <m:ctrlPr>
                                <a:rPr lang="en-US" sz="2000" i="1" dirty="0">
                                  <a:latin typeface="Cambria Math"/>
                                </a:rPr>
                              </m:ctrlPr>
                            </m:fPr>
                            <m:num>
                              <m:sSup>
                                <m:sSupPr>
                                  <m:ctrlPr>
                                    <a:rPr lang="en-US" sz="2000" i="1" dirty="0">
                                      <a:latin typeface="Cambria Math"/>
                                    </a:rPr>
                                  </m:ctrlPr>
                                </m:sSupPr>
                                <m:e>
                                  <m:r>
                                    <a:rPr lang="en-US" sz="2000" i="1" dirty="0">
                                      <a:latin typeface="Cambria Math"/>
                                    </a:rPr>
                                    <m:t>𝑃</m:t>
                                  </m:r>
                                </m:e>
                                <m:sup>
                                  <m:r>
                                    <a:rPr lang="en-US" sz="2000" i="1" dirty="0">
                                      <a:latin typeface="Cambria Math"/>
                                    </a:rPr>
                                    <m:t>𝑡</m:t>
                                  </m:r>
                                </m:sup>
                              </m:sSup>
                              <m:d>
                                <m:dPr>
                                  <m:ctrlPr>
                                    <a:rPr lang="en-US" sz="2000" i="1" dirty="0">
                                      <a:latin typeface="Cambria Math"/>
                                    </a:rPr>
                                  </m:ctrlPr>
                                </m:dPr>
                                <m:e>
                                  <m:r>
                                    <a:rPr lang="en-US" sz="2000" i="1" dirty="0">
                                      <a:latin typeface="Cambria Math"/>
                                    </a:rPr>
                                    <m:t>𝑥</m:t>
                                  </m:r>
                                  <m:r>
                                    <a:rPr lang="en-US" sz="2000" i="1" dirty="0">
                                      <a:latin typeface="Cambria Math"/>
                                    </a:rPr>
                                    <m:t>,</m:t>
                                  </m:r>
                                  <m:r>
                                    <a:rPr lang="en-US" sz="2000" i="1" dirty="0">
                                      <a:latin typeface="Cambria Math"/>
                                    </a:rPr>
                                    <m:t>𝑦</m:t>
                                  </m:r>
                                </m:e>
                              </m:d>
                            </m:num>
                            <m:den>
                              <m:r>
                                <a:rPr lang="en-US" sz="2000" i="1" dirty="0">
                                  <a:latin typeface="Cambria Math"/>
                                </a:rPr>
                                <m:t>𝜋</m:t>
                              </m:r>
                              <m:d>
                                <m:dPr>
                                  <m:ctrlPr>
                                    <a:rPr lang="en-US" sz="2000" i="1" dirty="0">
                                      <a:latin typeface="Cambria Math"/>
                                    </a:rPr>
                                  </m:ctrlPr>
                                </m:dPr>
                                <m:e>
                                  <m:r>
                                    <a:rPr lang="en-US" sz="2000" i="1" dirty="0">
                                      <a:latin typeface="Cambria Math"/>
                                    </a:rPr>
                                    <m:t>𝑦</m:t>
                                  </m:r>
                                </m:e>
                              </m:d>
                            </m:den>
                          </m:f>
                        </m:e>
                      </m:d>
                      <m:r>
                        <a:rPr lang="en-US" sz="2000" b="0" i="0" smtClean="0">
                          <a:latin typeface="Cambria Math"/>
                        </a:rPr>
                        <m:t>=</m:t>
                      </m:r>
                      <m:sSub>
                        <m:sSubPr>
                          <m:ctrlPr>
                            <a:rPr lang="en-US" sz="2000" b="0" i="1" dirty="0" smtClean="0">
                              <a:latin typeface="Cambria Math"/>
                            </a:rPr>
                          </m:ctrlPr>
                        </m:sSubPr>
                        <m:e>
                          <m:r>
                            <m:rPr>
                              <m:sty m:val="p"/>
                            </m:rPr>
                            <a:rPr lang="en-US" sz="2000" b="0" i="0" smtClean="0">
                              <a:latin typeface="Cambria Math"/>
                            </a:rPr>
                            <m:t>s</m:t>
                          </m:r>
                        </m:e>
                        <m:sub>
                          <m:r>
                            <m:rPr>
                              <m:sty m:val="p"/>
                            </m:rPr>
                            <a:rPr lang="en-US" sz="2000" b="0" i="0" smtClean="0">
                              <a:latin typeface="Cambria Math"/>
                            </a:rPr>
                            <m:t>x</m:t>
                          </m:r>
                        </m:sub>
                      </m:sSub>
                      <m:r>
                        <a:rPr lang="en-US" sz="2000" b="0" i="0" smtClean="0">
                          <a:latin typeface="Cambria Math"/>
                        </a:rPr>
                        <m:t>(</m:t>
                      </m:r>
                      <m:r>
                        <m:rPr>
                          <m:sty m:val="p"/>
                        </m:rPr>
                        <a:rPr lang="en-US" sz="2000" b="0" i="0" smtClean="0">
                          <a:latin typeface="Cambria Math"/>
                        </a:rPr>
                        <m:t>t</m:t>
                      </m:r>
                      <m:r>
                        <a:rPr lang="en-US" sz="2000" b="0" i="0" smtClean="0">
                          <a:latin typeface="Cambria Math"/>
                        </a:rPr>
                        <m:t>)</m:t>
                      </m:r>
                    </m:oMath>
                  </m:oMathPara>
                </a14:m>
                <a:endParaRPr lang="en-US" sz="2000" dirty="0" smtClean="0"/>
              </a:p>
              <a:p>
                <a:pPr marL="0" indent="0" algn="l" rtl="0">
                  <a:buNone/>
                </a:pPr>
                <a:r>
                  <a:rPr lang="en-US" sz="2000" dirty="0" smtClean="0"/>
                  <a:t>Therefore:</a:t>
                </a:r>
              </a:p>
              <a:p>
                <a:pPr marL="0" indent="0" algn="l" rtl="0">
                  <a:buNone/>
                </a:pPr>
                <a14:m>
                  <m:oMathPara xmlns:m="http://schemas.openxmlformats.org/officeDocument/2006/math">
                    <m:oMathParaPr>
                      <m:jc m:val="centerGroup"/>
                    </m:oMathParaPr>
                    <m:oMath xmlns:m="http://schemas.openxmlformats.org/officeDocument/2006/math">
                      <m:r>
                        <a:rPr lang="en-US" sz="2000" b="0" i="1" smtClean="0">
                          <a:latin typeface="Cambria Math"/>
                        </a:rPr>
                        <m:t>𝑑</m:t>
                      </m:r>
                      <m:d>
                        <m:dPr>
                          <m:ctrlPr>
                            <a:rPr lang="en-US" sz="2000" b="0" i="1" smtClean="0">
                              <a:latin typeface="Cambria Math"/>
                            </a:rPr>
                          </m:ctrlPr>
                        </m:dPr>
                        <m:e>
                          <m:r>
                            <a:rPr lang="en-US" sz="2000" b="0" i="1" smtClean="0">
                              <a:latin typeface="Cambria Math"/>
                            </a:rPr>
                            <m:t>𝑡</m:t>
                          </m:r>
                        </m:e>
                      </m:d>
                      <m:r>
                        <a:rPr lang="en-US" sz="2000" b="0" i="1" smtClean="0">
                          <a:latin typeface="Cambria Math" panose="02040503050406030204" pitchFamily="18" charset="0"/>
                        </a:rPr>
                        <m:t>=</m:t>
                      </m:r>
                      <m:limLow>
                        <m:limLowPr>
                          <m:ctrlPr>
                            <a:rPr lang="en-US" sz="2000" i="1">
                              <a:latin typeface="Cambria Math"/>
                            </a:rPr>
                          </m:ctrlPr>
                        </m:limLowPr>
                        <m:e>
                          <m:r>
                            <m:rPr>
                              <m:sty m:val="p"/>
                            </m:rPr>
                            <a:rPr lang="en-US" sz="2000">
                              <a:latin typeface="Cambria Math"/>
                            </a:rPr>
                            <m:t>max</m:t>
                          </m:r>
                        </m:e>
                        <m:lim>
                          <m:r>
                            <a:rPr lang="en-US" sz="2000" i="1">
                              <a:latin typeface="Cambria Math"/>
                            </a:rPr>
                            <m:t>𝑥</m:t>
                          </m:r>
                          <m:r>
                            <a:rPr lang="en-US" sz="2000" i="1">
                              <a:latin typeface="Cambria Math"/>
                            </a:rPr>
                            <m:t>∈</m:t>
                          </m:r>
                          <m:r>
                            <m:rPr>
                              <m:sty m:val="p"/>
                            </m:rPr>
                            <a:rPr lang="en-US" sz="2000">
                              <a:latin typeface="Cambria Math"/>
                            </a:rPr>
                            <m:t>Ω</m:t>
                          </m:r>
                        </m:lim>
                      </m:limLow>
                      <m:r>
                        <a:rPr lang="en-US" sz="2000" b="0" i="1" smtClean="0">
                          <a:latin typeface="Cambria Math" panose="02040503050406030204" pitchFamily="18" charset="0"/>
                        </a:rPr>
                        <m:t> </m:t>
                      </m:r>
                      <m:d>
                        <m:dPr>
                          <m:begChr m:val="{"/>
                          <m:endChr m:val="}"/>
                          <m:ctrlPr>
                            <a:rPr lang="en-US" sz="2000" b="0" i="1" smtClean="0">
                              <a:latin typeface="Cambria Math"/>
                            </a:rPr>
                          </m:ctrlPr>
                        </m:dPr>
                        <m:e>
                          <m:r>
                            <a:rPr lang="en-US" sz="2000" i="1">
                              <a:latin typeface="Cambria Math"/>
                            </a:rPr>
                            <m:t>∥</m:t>
                          </m:r>
                          <m:sSup>
                            <m:sSupPr>
                              <m:ctrlPr>
                                <a:rPr lang="en-US" sz="2000" i="1">
                                  <a:latin typeface="Cambria Math"/>
                                </a:rPr>
                              </m:ctrlPr>
                            </m:sSupPr>
                            <m:e>
                              <m:r>
                                <a:rPr lang="en-US" sz="2000" i="1">
                                  <a:latin typeface="Cambria Math"/>
                                </a:rPr>
                                <m:t>𝑃</m:t>
                              </m:r>
                            </m:e>
                            <m:sup>
                              <m:r>
                                <a:rPr lang="en-US" sz="2000" i="1">
                                  <a:latin typeface="Cambria Math"/>
                                </a:rPr>
                                <m:t>𝑡</m:t>
                              </m:r>
                            </m:sup>
                          </m:sSup>
                          <m:d>
                            <m:dPr>
                              <m:ctrlPr>
                                <a:rPr lang="en-US" sz="2000" i="1">
                                  <a:latin typeface="Cambria Math"/>
                                </a:rPr>
                              </m:ctrlPr>
                            </m:dPr>
                            <m:e>
                              <m:r>
                                <a:rPr lang="en-US" sz="2000" i="1">
                                  <a:latin typeface="Cambria Math"/>
                                </a:rPr>
                                <m:t>𝑥</m:t>
                              </m:r>
                              <m:r>
                                <a:rPr lang="en-US" sz="2000" i="1">
                                  <a:latin typeface="Cambria Math"/>
                                </a:rPr>
                                <m:t>,⋅</m:t>
                              </m:r>
                            </m:e>
                          </m:d>
                          <m:r>
                            <a:rPr lang="en-US" sz="2000" i="1">
                              <a:latin typeface="Cambria Math"/>
                            </a:rPr>
                            <m:t>−</m:t>
                          </m:r>
                          <m:r>
                            <a:rPr lang="en-US" sz="2000" i="1">
                              <a:latin typeface="Cambria Math"/>
                            </a:rPr>
                            <m:t>𝜋</m:t>
                          </m:r>
                          <m:sSub>
                            <m:sSubPr>
                              <m:ctrlPr>
                                <a:rPr lang="en-US" sz="2000" i="1">
                                  <a:latin typeface="Cambria Math"/>
                                </a:rPr>
                              </m:ctrlPr>
                            </m:sSubPr>
                            <m:e>
                              <m:r>
                                <a:rPr lang="en-US" sz="2000" i="1">
                                  <a:latin typeface="Cambria Math"/>
                                </a:rPr>
                                <m:t>∥</m:t>
                              </m:r>
                            </m:e>
                            <m:sub>
                              <m:r>
                                <a:rPr lang="en-US" sz="2000" i="1">
                                  <a:latin typeface="Cambria Math"/>
                                </a:rPr>
                                <m:t>𝑇𝑉</m:t>
                              </m:r>
                            </m:sub>
                          </m:sSub>
                        </m:e>
                      </m:d>
                      <m:r>
                        <a:rPr lang="en-US" sz="2000" b="0" i="1" smtClean="0">
                          <a:latin typeface="Cambria Math" panose="02040503050406030204" pitchFamily="18" charset="0"/>
                        </a:rPr>
                        <m:t> </m:t>
                      </m:r>
                      <m:r>
                        <a:rPr lang="en-US" sz="2000" b="0" i="1" smtClean="0">
                          <a:latin typeface="Cambria Math"/>
                        </a:rPr>
                        <m:t>≤</m:t>
                      </m:r>
                      <m:r>
                        <a:rPr lang="en-US" sz="2000" b="0" i="1" smtClean="0">
                          <a:latin typeface="Cambria Math" panose="02040503050406030204" pitchFamily="18" charset="0"/>
                        </a:rPr>
                        <m:t> </m:t>
                      </m:r>
                      <m:limLow>
                        <m:limLowPr>
                          <m:ctrlPr>
                            <a:rPr lang="en-US" sz="2000" i="1">
                              <a:latin typeface="Cambria Math"/>
                            </a:rPr>
                          </m:ctrlPr>
                        </m:limLowPr>
                        <m:e>
                          <m:r>
                            <m:rPr>
                              <m:sty m:val="p"/>
                            </m:rPr>
                            <a:rPr lang="en-US" sz="2000">
                              <a:latin typeface="Cambria Math"/>
                            </a:rPr>
                            <m:t>max</m:t>
                          </m:r>
                        </m:e>
                        <m:lim>
                          <m:r>
                            <a:rPr lang="en-US" sz="2000" i="1">
                              <a:latin typeface="Cambria Math"/>
                            </a:rPr>
                            <m:t>𝑥</m:t>
                          </m:r>
                          <m:r>
                            <a:rPr lang="en-US" sz="2000" i="1">
                              <a:latin typeface="Cambria Math"/>
                            </a:rPr>
                            <m:t>∈</m:t>
                          </m:r>
                          <m:r>
                            <m:rPr>
                              <m:sty m:val="p"/>
                            </m:rPr>
                            <a:rPr lang="en-US" sz="2000">
                              <a:latin typeface="Cambria Math"/>
                            </a:rPr>
                            <m:t>Ω</m:t>
                          </m:r>
                        </m:lim>
                      </m:limLow>
                      <m:r>
                        <a:rPr lang="en-US" sz="2000" b="0" i="1" smtClean="0">
                          <a:latin typeface="Cambria Math" panose="02040503050406030204" pitchFamily="18" charset="0"/>
                        </a:rPr>
                        <m:t>{</m:t>
                      </m:r>
                      <m:sSub>
                        <m:sSubPr>
                          <m:ctrlPr>
                            <a:rPr lang="en-US" sz="2000" b="0" i="1" smtClean="0">
                              <a:latin typeface="Cambria Math"/>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𝑥</m:t>
                          </m:r>
                        </m:sub>
                      </m:sSub>
                      <m:d>
                        <m:dPr>
                          <m:ctrlPr>
                            <a:rPr lang="en-US" sz="2000" b="0" i="1" smtClean="0">
                              <a:latin typeface="Cambria Math"/>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m:t>
                      </m:r>
                      <m:r>
                        <a:rPr lang="en-US" sz="2000" b="0" i="1" smtClean="0">
                          <a:latin typeface="Cambria Math"/>
                        </a:rPr>
                        <m:t>𝑠</m:t>
                      </m:r>
                      <m:r>
                        <a:rPr lang="en-US" sz="2000" b="0" i="1" smtClean="0">
                          <a:latin typeface="Cambria Math"/>
                        </a:rPr>
                        <m:t>(</m:t>
                      </m:r>
                      <m:r>
                        <a:rPr lang="en-US" sz="2000" b="0" i="1" smtClean="0">
                          <a:latin typeface="Cambria Math"/>
                        </a:rPr>
                        <m:t>𝑡</m:t>
                      </m:r>
                      <m:r>
                        <a:rPr lang="en-US" sz="2000" b="0" i="1" smtClean="0">
                          <a:latin typeface="Cambria Math"/>
                        </a:rPr>
                        <m:t>)</m:t>
                      </m:r>
                    </m:oMath>
                  </m:oMathPara>
                </a14:m>
                <a:endParaRPr lang="en-US" sz="2000"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741" t="-809"/>
                </a:stretch>
              </a:blipFill>
            </p:spPr>
            <p:txBody>
              <a:bodyPr/>
              <a:lstStyle/>
              <a:p>
                <a:r>
                  <a:rPr lang="he-IL">
                    <a:noFill/>
                  </a:rPr>
                  <a:t> </a:t>
                </a:r>
              </a:p>
            </p:txBody>
          </p:sp>
        </mc:Fallback>
      </mc:AlternateContent>
    </p:spTree>
    <p:extLst>
      <p:ext uri="{BB962C8B-B14F-4D97-AF65-F5344CB8AC3E}">
        <p14:creationId xmlns:p14="http://schemas.microsoft.com/office/powerpoint/2010/main" val="26004680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כותרת 1"/>
              <p:cNvSpPr>
                <a:spLocks noGrp="1"/>
              </p:cNvSpPr>
              <p:nvPr>
                <p:ph type="title"/>
              </p:nvPr>
            </p:nvSpPr>
            <p:spPr/>
            <p:txBody>
              <a:bodyPr/>
              <a:lstStyle/>
              <a:p>
                <a14:m>
                  <m:oMath xmlns:m="http://schemas.openxmlformats.org/officeDocument/2006/math">
                    <m:sSub>
                      <m:sSubPr>
                        <m:ctrlPr>
                          <a:rPr lang="en-US" i="1" dirty="0">
                            <a:latin typeface="Cambria Math"/>
                          </a:rPr>
                        </m:ctrlPr>
                      </m:sSubPr>
                      <m:e>
                        <m:r>
                          <a:rPr lang="en-US" i="1" dirty="0">
                            <a:latin typeface="Cambria Math"/>
                          </a:rPr>
                          <m:t>𝑡</m:t>
                        </m:r>
                      </m:e>
                      <m:sub>
                        <m:r>
                          <a:rPr lang="en-US" i="1" dirty="0">
                            <a:latin typeface="Cambria Math"/>
                          </a:rPr>
                          <m:t>𝑚𝑖𝑥</m:t>
                        </m:r>
                      </m:sub>
                    </m:sSub>
                  </m:oMath>
                </a14:m>
                <a:r>
                  <a:rPr lang="en-US" dirty="0"/>
                  <a:t> Bound (</a:t>
                </a:r>
                <a:r>
                  <a:rPr lang="en-US" dirty="0" smtClean="0"/>
                  <a:t>3)</a:t>
                </a:r>
                <a:endParaRPr lang="he-IL" dirty="0"/>
              </a:p>
            </p:txBody>
          </p:sp>
        </mc:Choice>
        <mc:Fallback xmlns="">
          <p:sp>
            <p:nvSpPr>
              <p:cNvPr id="2" name="כותרת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he-IL">
                    <a:noFill/>
                  </a:rPr>
                  <a:t> </a:t>
                </a:r>
              </a:p>
            </p:txBody>
          </p:sp>
        </mc:Fallback>
      </mc:AlternateContent>
      <mc:AlternateContent xmlns:mc="http://schemas.openxmlformats.org/markup-compatibility/2006">
        <mc:Choice xmlns:a14="http://schemas.microsoft.com/office/drawing/2010/main" Requires="a14">
          <p:sp>
            <p:nvSpPr>
              <p:cNvPr id="3" name="מציין מיקום תוכן 2"/>
              <p:cNvSpPr>
                <a:spLocks noGrp="1"/>
              </p:cNvSpPr>
              <p:nvPr>
                <p:ph idx="1"/>
              </p:nvPr>
            </p:nvSpPr>
            <p:spPr/>
            <p:txBody>
              <a:bodyPr>
                <a:normAutofit/>
              </a:bodyPr>
              <a:lstStyle/>
              <a:p>
                <a:pPr algn="l" rtl="0"/>
                <a:endParaRPr lang="en-US" sz="2800" dirty="0" smtClean="0"/>
              </a:p>
              <a:p>
                <a:pPr algn="l" rtl="0"/>
                <a:r>
                  <a:rPr lang="en-US" sz="2800" dirty="0" smtClean="0"/>
                  <a:t>From </a:t>
                </a:r>
                <a:r>
                  <a:rPr lang="en-US" sz="2800" dirty="0" smtClean="0"/>
                  <a:t>Lemma </a:t>
                </a:r>
                <a:r>
                  <a:rPr lang="en-US" sz="2800" dirty="0"/>
                  <a:t>3: 		</a:t>
                </a:r>
                <a14:m>
                  <m:oMath xmlns:m="http://schemas.openxmlformats.org/officeDocument/2006/math">
                    <m:r>
                      <a:rPr lang="en-US" sz="2800" i="1">
                        <a:latin typeface="Cambria Math"/>
                      </a:rPr>
                      <m:t>𝑑</m:t>
                    </m:r>
                    <m:d>
                      <m:dPr>
                        <m:ctrlPr>
                          <a:rPr lang="en-US" sz="2800" i="1">
                            <a:latin typeface="Cambria Math"/>
                          </a:rPr>
                        </m:ctrlPr>
                      </m:dPr>
                      <m:e>
                        <m:r>
                          <a:rPr lang="en-US" sz="2800" i="1">
                            <a:latin typeface="Cambria Math"/>
                          </a:rPr>
                          <m:t>𝑡</m:t>
                        </m:r>
                      </m:e>
                    </m:d>
                    <m:r>
                      <a:rPr lang="en-US" sz="2800" i="1">
                        <a:latin typeface="Cambria Math"/>
                      </a:rPr>
                      <m:t>≤</m:t>
                    </m:r>
                    <m:r>
                      <a:rPr lang="en-US" sz="2800" i="1">
                        <a:latin typeface="Cambria Math"/>
                      </a:rPr>
                      <m:t>𝑠</m:t>
                    </m:r>
                    <m:d>
                      <m:dPr>
                        <m:ctrlPr>
                          <a:rPr lang="en-US" sz="2800" i="1">
                            <a:latin typeface="Cambria Math"/>
                          </a:rPr>
                        </m:ctrlPr>
                      </m:dPr>
                      <m:e>
                        <m:r>
                          <a:rPr lang="en-US" sz="2800" i="1">
                            <a:latin typeface="Cambria Math"/>
                          </a:rPr>
                          <m:t>𝑡</m:t>
                        </m:r>
                      </m:e>
                    </m:d>
                  </m:oMath>
                </a14:m>
                <a:endParaRPr lang="en-US" sz="2800" dirty="0" smtClean="0"/>
              </a:p>
              <a:p>
                <a:pPr algn="l" rtl="0"/>
                <a:endParaRPr lang="en-US" sz="2800" dirty="0" smtClean="0"/>
              </a:p>
              <a:p>
                <a:pPr algn="l" rtl="0"/>
                <a:r>
                  <a:rPr lang="en-US" sz="2800" dirty="0" smtClean="0"/>
                  <a:t>From </a:t>
                </a:r>
                <a:r>
                  <a:rPr lang="en-US" sz="2800" dirty="0" smtClean="0"/>
                  <a:t>Lemma </a:t>
                </a:r>
                <a:r>
                  <a:rPr lang="en-US" sz="2800" dirty="0" smtClean="0"/>
                  <a:t>2:		</a:t>
                </a:r>
                <a14:m>
                  <m:oMath xmlns:m="http://schemas.openxmlformats.org/officeDocument/2006/math">
                    <m:r>
                      <a:rPr lang="en-US" sz="2400" i="1">
                        <a:latin typeface="Cambria Math"/>
                      </a:rPr>
                      <m:t>𝑠</m:t>
                    </m:r>
                    <m:d>
                      <m:dPr>
                        <m:ctrlPr>
                          <a:rPr lang="en-US" sz="2400" i="1">
                            <a:latin typeface="Cambria Math"/>
                          </a:rPr>
                        </m:ctrlPr>
                      </m:dPr>
                      <m:e>
                        <m:r>
                          <a:rPr lang="en-US" sz="2400" i="1">
                            <a:latin typeface="Cambria Math"/>
                          </a:rPr>
                          <m:t>𝑡</m:t>
                        </m:r>
                      </m:e>
                    </m:d>
                    <m:r>
                      <a:rPr lang="en-US" sz="2400" i="1">
                        <a:latin typeface="Cambria Math"/>
                      </a:rPr>
                      <m:t>≤</m:t>
                    </m:r>
                    <m:limLow>
                      <m:limLowPr>
                        <m:ctrlPr>
                          <a:rPr lang="en-US" sz="2800" i="1">
                            <a:latin typeface="Cambria Math"/>
                          </a:rPr>
                        </m:ctrlPr>
                      </m:limLowPr>
                      <m:e>
                        <m:r>
                          <m:rPr>
                            <m:sty m:val="p"/>
                          </m:rPr>
                          <a:rPr lang="en-US" sz="2800">
                            <a:latin typeface="Cambria Math"/>
                          </a:rPr>
                          <m:t>max</m:t>
                        </m:r>
                      </m:e>
                      <m:lim>
                        <m:r>
                          <a:rPr lang="en-US" sz="2800" i="1">
                            <a:latin typeface="Cambria Math"/>
                          </a:rPr>
                          <m:t>𝑥</m:t>
                        </m:r>
                        <m:r>
                          <a:rPr lang="en-US" sz="2800" i="1">
                            <a:latin typeface="Cambria Math"/>
                          </a:rPr>
                          <m:t>∈</m:t>
                        </m:r>
                        <m:r>
                          <m:rPr>
                            <m:sty m:val="p"/>
                          </m:rPr>
                          <a:rPr lang="en-US" sz="2800">
                            <a:latin typeface="Cambria Math"/>
                          </a:rPr>
                          <m:t>Ω</m:t>
                        </m:r>
                      </m:lim>
                    </m:limLow>
                    <m:r>
                      <a:rPr lang="en-US" sz="2800" i="1">
                        <a:latin typeface="Cambria Math"/>
                      </a:rPr>
                      <m:t> </m:t>
                    </m:r>
                    <m:d>
                      <m:dPr>
                        <m:begChr m:val="{"/>
                        <m:endChr m:val="}"/>
                        <m:ctrlPr>
                          <a:rPr lang="en-US" sz="2800" i="1">
                            <a:latin typeface="Cambria Math"/>
                          </a:rPr>
                        </m:ctrlPr>
                      </m:dPr>
                      <m:e>
                        <m:r>
                          <a:rPr lang="en-US" sz="2800" i="1">
                            <a:latin typeface="Cambria Math"/>
                          </a:rPr>
                          <m:t> </m:t>
                        </m:r>
                        <m:sSub>
                          <m:sSubPr>
                            <m:ctrlPr>
                              <a:rPr lang="en-US" sz="2800" i="1">
                                <a:latin typeface="Cambria Math"/>
                              </a:rPr>
                            </m:ctrlPr>
                          </m:sSubPr>
                          <m:e>
                            <m:r>
                              <a:rPr lang="en-US" sz="2800" i="1">
                                <a:latin typeface="Cambria Math"/>
                              </a:rPr>
                              <m:t>𝑃</m:t>
                            </m:r>
                          </m:e>
                          <m:sub>
                            <m:r>
                              <a:rPr lang="en-US" sz="2800" i="1">
                                <a:latin typeface="Cambria Math"/>
                              </a:rPr>
                              <m:t>𝑥</m:t>
                            </m:r>
                          </m:sub>
                        </m:sSub>
                        <m:d>
                          <m:dPr>
                            <m:begChr m:val="{"/>
                            <m:endChr m:val="}"/>
                            <m:ctrlPr>
                              <a:rPr lang="en-US" sz="2800" i="1">
                                <a:latin typeface="Cambria Math"/>
                              </a:rPr>
                            </m:ctrlPr>
                          </m:dPr>
                          <m:e>
                            <m:r>
                              <a:rPr lang="en-US" sz="2800" i="1">
                                <a:latin typeface="Cambria Math"/>
                              </a:rPr>
                              <m:t>𝜏</m:t>
                            </m:r>
                            <m:r>
                              <a:rPr lang="en-US" sz="2800" i="1">
                                <a:latin typeface="Cambria Math"/>
                              </a:rPr>
                              <m:t>&gt;</m:t>
                            </m:r>
                            <m:r>
                              <a:rPr lang="en-US" sz="2800" i="1">
                                <a:latin typeface="Cambria Math"/>
                              </a:rPr>
                              <m:t>𝑡</m:t>
                            </m:r>
                          </m:e>
                        </m:d>
                        <m:r>
                          <a:rPr lang="en-US" sz="2800" i="1">
                            <a:latin typeface="Cambria Math"/>
                          </a:rPr>
                          <m:t> </m:t>
                        </m:r>
                      </m:e>
                    </m:d>
                  </m:oMath>
                </a14:m>
                <a:endParaRPr lang="en-US" sz="2800" dirty="0" smtClean="0"/>
              </a:p>
              <a:p>
                <a:pPr marL="0" indent="0" algn="l" rtl="0">
                  <a:buNone/>
                </a:pPr>
                <a:endParaRPr lang="en-US" sz="2800" dirty="0" smtClean="0"/>
              </a:p>
              <a:p>
                <a:pPr algn="l" rtl="0"/>
                <a:r>
                  <a:rPr lang="en-US" sz="2800" dirty="0" smtClean="0"/>
                  <a:t>Overall:			</a:t>
                </a:r>
                <a14:m>
                  <m:oMath xmlns:m="http://schemas.openxmlformats.org/officeDocument/2006/math">
                    <m:r>
                      <a:rPr lang="en-US" sz="2400" i="1">
                        <a:latin typeface="Cambria Math"/>
                      </a:rPr>
                      <m:t>𝑑</m:t>
                    </m:r>
                    <m:d>
                      <m:dPr>
                        <m:ctrlPr>
                          <a:rPr lang="en-US" sz="2400" i="1">
                            <a:latin typeface="Cambria Math"/>
                          </a:rPr>
                        </m:ctrlPr>
                      </m:dPr>
                      <m:e>
                        <m:r>
                          <a:rPr lang="en-US" sz="2400" i="1">
                            <a:latin typeface="Cambria Math"/>
                          </a:rPr>
                          <m:t>𝑡</m:t>
                        </m:r>
                      </m:e>
                    </m:d>
                    <m:r>
                      <a:rPr lang="en-US" sz="2400" i="1">
                        <a:latin typeface="Cambria Math"/>
                      </a:rPr>
                      <m:t>≤</m:t>
                    </m:r>
                    <m:limLow>
                      <m:limLowPr>
                        <m:ctrlPr>
                          <a:rPr lang="en-US" sz="2800" i="1">
                            <a:latin typeface="Cambria Math"/>
                          </a:rPr>
                        </m:ctrlPr>
                      </m:limLowPr>
                      <m:e>
                        <m:r>
                          <m:rPr>
                            <m:sty m:val="p"/>
                          </m:rPr>
                          <a:rPr lang="en-US" sz="2800">
                            <a:latin typeface="Cambria Math"/>
                          </a:rPr>
                          <m:t>max</m:t>
                        </m:r>
                      </m:e>
                      <m:lim>
                        <m:r>
                          <a:rPr lang="en-US" sz="2800" i="1">
                            <a:latin typeface="Cambria Math"/>
                          </a:rPr>
                          <m:t>𝑥</m:t>
                        </m:r>
                        <m:r>
                          <a:rPr lang="en-US" sz="2800" i="1">
                            <a:latin typeface="Cambria Math"/>
                          </a:rPr>
                          <m:t>∈</m:t>
                        </m:r>
                        <m:r>
                          <m:rPr>
                            <m:sty m:val="p"/>
                          </m:rPr>
                          <a:rPr lang="en-US" sz="2800">
                            <a:latin typeface="Cambria Math"/>
                          </a:rPr>
                          <m:t>Ω</m:t>
                        </m:r>
                      </m:lim>
                    </m:limLow>
                    <m:r>
                      <a:rPr lang="en-US" sz="2800" i="1">
                        <a:latin typeface="Cambria Math"/>
                      </a:rPr>
                      <m:t> </m:t>
                    </m:r>
                    <m:d>
                      <m:dPr>
                        <m:begChr m:val="{"/>
                        <m:endChr m:val="}"/>
                        <m:ctrlPr>
                          <a:rPr lang="en-US" sz="2800" i="1">
                            <a:latin typeface="Cambria Math"/>
                          </a:rPr>
                        </m:ctrlPr>
                      </m:dPr>
                      <m:e>
                        <m:r>
                          <a:rPr lang="en-US" sz="2800" i="1">
                            <a:latin typeface="Cambria Math"/>
                          </a:rPr>
                          <m:t> </m:t>
                        </m:r>
                        <m:sSub>
                          <m:sSubPr>
                            <m:ctrlPr>
                              <a:rPr lang="en-US" sz="2800" i="1">
                                <a:latin typeface="Cambria Math"/>
                              </a:rPr>
                            </m:ctrlPr>
                          </m:sSubPr>
                          <m:e>
                            <m:r>
                              <a:rPr lang="en-US" sz="2800" i="1">
                                <a:latin typeface="Cambria Math"/>
                              </a:rPr>
                              <m:t>𝑃</m:t>
                            </m:r>
                          </m:e>
                          <m:sub>
                            <m:r>
                              <a:rPr lang="en-US" sz="2800" i="1">
                                <a:latin typeface="Cambria Math"/>
                              </a:rPr>
                              <m:t>𝑥</m:t>
                            </m:r>
                          </m:sub>
                        </m:sSub>
                        <m:d>
                          <m:dPr>
                            <m:begChr m:val="{"/>
                            <m:endChr m:val="}"/>
                            <m:ctrlPr>
                              <a:rPr lang="en-US" sz="2800" i="1">
                                <a:latin typeface="Cambria Math"/>
                              </a:rPr>
                            </m:ctrlPr>
                          </m:dPr>
                          <m:e>
                            <m:r>
                              <a:rPr lang="en-US" sz="2800" i="1">
                                <a:latin typeface="Cambria Math"/>
                              </a:rPr>
                              <m:t>𝜏</m:t>
                            </m:r>
                            <m:r>
                              <a:rPr lang="en-US" sz="2800" i="1">
                                <a:latin typeface="Cambria Math"/>
                              </a:rPr>
                              <m:t>&gt;</m:t>
                            </m:r>
                            <m:r>
                              <a:rPr lang="en-US" sz="2800" i="1">
                                <a:latin typeface="Cambria Math"/>
                              </a:rPr>
                              <m:t>𝑡</m:t>
                            </m:r>
                          </m:e>
                        </m:d>
                        <m:r>
                          <a:rPr lang="en-US" sz="2800" i="1">
                            <a:latin typeface="Cambria Math"/>
                          </a:rPr>
                          <m:t> </m:t>
                        </m:r>
                      </m:e>
                    </m:d>
                  </m:oMath>
                </a14:m>
                <a:endParaRPr lang="en-US" sz="2800" dirty="0"/>
              </a:p>
              <a:p>
                <a:pPr algn="l" rtl="0"/>
                <a:endParaRPr lang="he-IL" sz="2800" dirty="0"/>
              </a:p>
            </p:txBody>
          </p:sp>
        </mc:Choice>
        <mc:Fallback>
          <p:sp>
            <p:nvSpPr>
              <p:cNvPr id="3" name="מציין מיקום תוכן 2"/>
              <p:cNvSpPr>
                <a:spLocks noGrp="1" noRot="1" noChangeAspect="1" noMove="1" noResize="1" noEditPoints="1" noAdjustHandles="1" noChangeArrowheads="1" noChangeShapeType="1" noTextEdit="1"/>
              </p:cNvSpPr>
              <p:nvPr>
                <p:ph idx="1"/>
              </p:nvPr>
            </p:nvSpPr>
            <p:spPr>
              <a:blipFill rotWithShape="1">
                <a:blip r:embed="rId3"/>
                <a:stretch>
                  <a:fillRect l="-1259"/>
                </a:stretch>
              </a:blipFill>
            </p:spPr>
            <p:txBody>
              <a:bodyPr/>
              <a:lstStyle/>
              <a:p>
                <a:r>
                  <a:rPr lang="he-IL">
                    <a:noFill/>
                  </a:rPr>
                  <a:t> </a:t>
                </a:r>
              </a:p>
            </p:txBody>
          </p:sp>
        </mc:Fallback>
      </mc:AlternateContent>
    </p:spTree>
    <p:extLst>
      <p:ext uri="{BB962C8B-B14F-4D97-AF65-F5344CB8AC3E}">
        <p14:creationId xmlns:p14="http://schemas.microsoft.com/office/powerpoint/2010/main" val="16024691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he-IL" dirty="0"/>
          </a:p>
        </p:txBody>
      </p:sp>
      <p:sp>
        <p:nvSpPr>
          <p:cNvPr id="3" name="Content Placeholder 2"/>
          <p:cNvSpPr>
            <a:spLocks noGrp="1"/>
          </p:cNvSpPr>
          <p:nvPr>
            <p:ph idx="1"/>
          </p:nvPr>
        </p:nvSpPr>
        <p:spPr/>
        <p:txBody>
          <a:bodyPr/>
          <a:lstStyle/>
          <a:p>
            <a:pPr algn="l" rtl="0"/>
            <a:r>
              <a:rPr lang="en-US" dirty="0" smtClean="0"/>
              <a:t>Two glued complete graphs</a:t>
            </a:r>
          </a:p>
          <a:p>
            <a:pPr algn="l" rtl="0"/>
            <a:r>
              <a:rPr lang="en-US" dirty="0" smtClean="0"/>
              <a:t>Random walk on hypercube</a:t>
            </a:r>
          </a:p>
          <a:p>
            <a:pPr algn="l" rtl="0"/>
            <a:r>
              <a:rPr lang="en-US" dirty="0" smtClean="0"/>
              <a:t>Top-to-random shuffle</a:t>
            </a:r>
          </a:p>
          <a:p>
            <a:pPr algn="l" rtl="0"/>
            <a:r>
              <a:rPr lang="en-US" dirty="0" smtClean="0"/>
              <a:t>Move-to-front chain</a:t>
            </a:r>
          </a:p>
        </p:txBody>
      </p:sp>
    </p:spTree>
    <p:extLst>
      <p:ext uri="{BB962C8B-B14F-4D97-AF65-F5344CB8AC3E}">
        <p14:creationId xmlns:p14="http://schemas.microsoft.com/office/powerpoint/2010/main" val="14274244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Two glued complete </a:t>
            </a:r>
            <a:r>
              <a:rPr lang="en-US" dirty="0" smtClean="0"/>
              <a:t>graphs (1)</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pPr marL="0" indent="0" algn="l" rtl="0">
                  <a:buNone/>
                </a:pPr>
                <a14:m>
                  <m:oMath xmlns:m="http://schemas.openxmlformats.org/officeDocument/2006/math">
                    <m:r>
                      <a:rPr lang="en-US" b="0" i="1" smtClean="0">
                        <a:latin typeface="Cambria Math"/>
                      </a:rPr>
                      <m:t>𝑛</m:t>
                    </m:r>
                  </m:oMath>
                </a14:m>
                <a:r>
                  <a:rPr lang="en-US" b="0" i="1" dirty="0" smtClean="0">
                    <a:latin typeface="Cambria Math"/>
                  </a:rPr>
                  <a:t> </a:t>
                </a:r>
                <a:r>
                  <a:rPr lang="en-US" b="0" dirty="0" smtClean="0">
                    <a:latin typeface="Cambria Math"/>
                  </a:rPr>
                  <a:t>= </a:t>
                </a:r>
                <a14:m>
                  <m:oMath xmlns:m="http://schemas.openxmlformats.org/officeDocument/2006/math">
                    <m:d>
                      <m:dPr>
                        <m:begChr m:val="|"/>
                        <m:endChr m:val="|"/>
                        <m:ctrlPr>
                          <a:rPr lang="en-US" b="0" i="1" smtClean="0">
                            <a:latin typeface="Cambria Math"/>
                          </a:rPr>
                        </m:ctrlPr>
                      </m:dPr>
                      <m:e>
                        <m:sSub>
                          <m:sSubPr>
                            <m:ctrlPr>
                              <a:rPr lang="en-US" b="0" i="1" smtClean="0">
                                <a:latin typeface="Cambria Math"/>
                              </a:rPr>
                            </m:ctrlPr>
                          </m:sSubPr>
                          <m:e>
                            <m:r>
                              <a:rPr lang="en-US" b="0" i="1" smtClean="0">
                                <a:latin typeface="Cambria Math"/>
                              </a:rPr>
                              <m:t>𝑉</m:t>
                            </m:r>
                          </m:e>
                          <m:sub>
                            <m:r>
                              <a:rPr lang="en-US" b="0" i="1" smtClean="0">
                                <a:latin typeface="Cambria Math"/>
                              </a:rPr>
                              <m:t>1</m:t>
                            </m:r>
                          </m:sub>
                        </m:sSub>
                      </m:e>
                    </m:d>
                    <m:r>
                      <a:rPr lang="en-US" b="0" i="1" smtClean="0">
                        <a:latin typeface="Cambria Math"/>
                      </a:rPr>
                      <m:t>=</m:t>
                    </m:r>
                    <m:d>
                      <m:dPr>
                        <m:begChr m:val="|"/>
                        <m:endChr m:val="|"/>
                        <m:ctrlPr>
                          <a:rPr lang="en-US" i="1">
                            <a:latin typeface="Cambria Math"/>
                          </a:rPr>
                        </m:ctrlPr>
                      </m:dPr>
                      <m:e>
                        <m:sSub>
                          <m:sSubPr>
                            <m:ctrlPr>
                              <a:rPr lang="en-US" i="1">
                                <a:latin typeface="Cambria Math"/>
                              </a:rPr>
                            </m:ctrlPr>
                          </m:sSubPr>
                          <m:e>
                            <m:r>
                              <a:rPr lang="en-US" i="1">
                                <a:latin typeface="Cambria Math"/>
                              </a:rPr>
                              <m:t>𝑉</m:t>
                            </m:r>
                          </m:e>
                          <m:sub>
                            <m:r>
                              <a:rPr lang="en-US" b="0" i="1" smtClean="0">
                                <a:latin typeface="Cambria Math"/>
                              </a:rPr>
                              <m:t>2</m:t>
                            </m:r>
                          </m:sub>
                        </m:sSub>
                      </m:e>
                    </m:d>
                  </m:oMath>
                </a14:m>
                <a:endParaRPr lang="en-US" b="0" dirty="0" smtClean="0">
                  <a:latin typeface="Cambria Math"/>
                </a:endParaRPr>
              </a:p>
              <a:p>
                <a:pPr marL="0" indent="0" algn="l" rtl="0">
                  <a:buNone/>
                </a:pPr>
                <a14:m>
                  <m:oMath xmlns:m="http://schemas.openxmlformats.org/officeDocument/2006/math">
                    <m:sSup>
                      <m:sSupPr>
                        <m:ctrlPr>
                          <a:rPr lang="en-US" b="0" i="1" smtClean="0">
                            <a:latin typeface="Cambria Math"/>
                          </a:rPr>
                        </m:ctrlPr>
                      </m:sSupPr>
                      <m:e>
                        <m:r>
                          <a:rPr lang="en-US" b="0" i="1" smtClean="0">
                            <a:latin typeface="Cambria Math"/>
                          </a:rPr>
                          <m:t>𝑣</m:t>
                        </m:r>
                      </m:e>
                      <m:sup>
                        <m:r>
                          <a:rPr lang="en-US" b="0" i="1" smtClean="0">
                            <a:latin typeface="Cambria Math"/>
                          </a:rPr>
                          <m:t>∗</m:t>
                        </m:r>
                      </m:sup>
                    </m:sSup>
                  </m:oMath>
                </a14:m>
                <a:r>
                  <a:rPr lang="en-US" b="0" i="0" dirty="0" smtClean="0">
                    <a:latin typeface="+mj-lt"/>
                  </a:rPr>
                  <a:t> is the “meeting” node</a:t>
                </a:r>
              </a:p>
              <a:p>
                <a:pPr algn="l" rtl="0"/>
                <a14:m>
                  <m:oMath xmlns:m="http://schemas.openxmlformats.org/officeDocument/2006/math">
                    <m:sSup>
                      <m:sSupPr>
                        <m:ctrlPr>
                          <a:rPr lang="en-US" i="1">
                            <a:latin typeface="Cambria Math"/>
                          </a:rPr>
                        </m:ctrlPr>
                      </m:sSupPr>
                      <m:e>
                        <m:r>
                          <m:rPr>
                            <m:sty m:val="p"/>
                          </m:rPr>
                          <a:rPr lang="en-US">
                            <a:latin typeface="Cambria Math"/>
                          </a:rPr>
                          <m:t>deg</m:t>
                        </m:r>
                        <m:r>
                          <a:rPr lang="en-US" i="1">
                            <a:latin typeface="Cambria Math"/>
                          </a:rPr>
                          <m:t>⁡(</m:t>
                        </m:r>
                        <m:r>
                          <a:rPr lang="en-US" i="1">
                            <a:latin typeface="Cambria Math"/>
                          </a:rPr>
                          <m:t>𝑣</m:t>
                        </m:r>
                      </m:e>
                      <m:sup>
                        <m:r>
                          <a:rPr lang="en-US" i="1">
                            <a:latin typeface="Cambria Math"/>
                          </a:rPr>
                          <m:t>∗</m:t>
                        </m:r>
                      </m:sup>
                    </m:sSup>
                    <m:r>
                      <a:rPr lang="en-US" i="1">
                        <a:latin typeface="Cambria Math"/>
                      </a:rPr>
                      <m:t>)=</m:t>
                    </m:r>
                    <m:r>
                      <a:rPr lang="en-US" i="1">
                        <a:latin typeface="Cambria Math"/>
                      </a:rPr>
                      <m:t>2</m:t>
                    </m:r>
                    <m:r>
                      <a:rPr lang="en-US" b="0" i="1" smtClean="0">
                        <a:latin typeface="Cambria Math"/>
                      </a:rPr>
                      <m:t>(</m:t>
                    </m:r>
                    <m:r>
                      <a:rPr lang="en-US" b="0" i="1" smtClean="0">
                        <a:latin typeface="Cambria Math"/>
                      </a:rPr>
                      <m:t>𝑛</m:t>
                    </m:r>
                    <m:r>
                      <a:rPr lang="en-US" b="0" i="1" smtClean="0">
                        <a:latin typeface="Cambria Math"/>
                      </a:rPr>
                      <m:t>−</m:t>
                    </m:r>
                    <m:r>
                      <a:rPr lang="en-US" b="0" i="1" smtClean="0">
                        <a:latin typeface="Cambria Math"/>
                      </a:rPr>
                      <m:t>1</m:t>
                    </m:r>
                    <m:r>
                      <a:rPr lang="en-US" b="0" i="1" smtClean="0">
                        <a:latin typeface="Cambria Math"/>
                      </a:rPr>
                      <m:t>)</m:t>
                    </m:r>
                  </m:oMath>
                </a14:m>
                <a:endParaRPr lang="en-US" dirty="0"/>
              </a:p>
              <a:p>
                <a:pPr algn="l" rtl="0"/>
                <a14:m>
                  <m:oMath xmlns:m="http://schemas.openxmlformats.org/officeDocument/2006/math">
                    <m:r>
                      <a:rPr lang="en-US" b="0" i="1" smtClean="0">
                        <a:latin typeface="Cambria Math"/>
                      </a:rPr>
                      <m:t>∀</m:t>
                    </m:r>
                    <m:r>
                      <m:rPr>
                        <m:sty m:val="p"/>
                      </m:rPr>
                      <a:rPr lang="en-US" b="0" i="0" smtClean="0">
                        <a:latin typeface="Cambria Math"/>
                      </a:rPr>
                      <m:t>v</m:t>
                    </m:r>
                    <m:r>
                      <a:rPr lang="en-US" b="0" i="1" smtClean="0">
                        <a:latin typeface="Cambria Math"/>
                      </a:rPr>
                      <m:t>≠</m:t>
                    </m:r>
                    <m:sSup>
                      <m:sSupPr>
                        <m:ctrlPr>
                          <a:rPr lang="en-US" b="0" i="1" smtClean="0">
                            <a:latin typeface="Cambria Math"/>
                          </a:rPr>
                        </m:ctrlPr>
                      </m:sSupPr>
                      <m:e>
                        <m:r>
                          <a:rPr lang="en-US" b="0" i="1" smtClean="0">
                            <a:latin typeface="Cambria Math"/>
                          </a:rPr>
                          <m:t>𝑣</m:t>
                        </m:r>
                      </m:e>
                      <m:sup>
                        <m:r>
                          <a:rPr lang="en-US" b="0" i="1" smtClean="0">
                            <a:latin typeface="Cambria Math"/>
                          </a:rPr>
                          <m:t>∗</m:t>
                        </m:r>
                      </m:sup>
                    </m:sSup>
                    <m:r>
                      <a:rPr lang="en-US" b="0" i="1" smtClean="0">
                        <a:latin typeface="Cambria Math"/>
                      </a:rPr>
                      <m:t>: </m:t>
                    </m:r>
                    <m:r>
                      <m:rPr>
                        <m:sty m:val="p"/>
                      </m:rPr>
                      <a:rPr lang="en-US" b="0" i="0" smtClean="0">
                        <a:latin typeface="Cambria Math"/>
                      </a:rPr>
                      <m:t>deg</m:t>
                    </m:r>
                    <m:r>
                      <a:rPr lang="en-US" b="0" i="1" smtClean="0">
                        <a:latin typeface="Cambria Math"/>
                      </a:rPr>
                      <m:t>⁡(</m:t>
                    </m:r>
                    <m:r>
                      <a:rPr lang="en-US" b="0" i="1" smtClean="0">
                        <a:latin typeface="Cambria Math"/>
                      </a:rPr>
                      <m:t>𝑣</m:t>
                    </m:r>
                    <m:r>
                      <a:rPr lang="en-US" i="1">
                        <a:latin typeface="Cambria Math"/>
                      </a:rPr>
                      <m:t>)=</m:t>
                    </m:r>
                    <m:r>
                      <a:rPr lang="en-US" i="1">
                        <a:latin typeface="Cambria Math"/>
                      </a:rPr>
                      <m:t>𝑛</m:t>
                    </m:r>
                    <m:r>
                      <a:rPr lang="en-US" i="1">
                        <a:latin typeface="Cambria Math"/>
                      </a:rPr>
                      <m:t>−</m:t>
                    </m:r>
                    <m:r>
                      <a:rPr lang="en-US" b="0" i="1" smtClean="0">
                        <a:latin typeface="Cambria Math"/>
                      </a:rPr>
                      <m:t>1</m:t>
                    </m:r>
                  </m:oMath>
                </a14:m>
                <a:endParaRPr lang="en-US" dirty="0" smtClean="0"/>
              </a:p>
              <a:p>
                <a:pPr algn="l" rtl="0"/>
                <a:endParaRPr lang="he-IL" dirty="0"/>
              </a:p>
              <a:p>
                <a:pPr algn="l" rtl="0"/>
                <a:r>
                  <a:rPr lang="en-US" dirty="0"/>
                  <a:t>Add </a:t>
                </a:r>
                <a14:m>
                  <m:oMath xmlns:m="http://schemas.openxmlformats.org/officeDocument/2006/math">
                    <m:r>
                      <a:rPr lang="en-US" i="1">
                        <a:latin typeface="Cambria Math"/>
                      </a:rPr>
                      <m:t>1</m:t>
                    </m:r>
                  </m:oMath>
                </a14:m>
                <a:r>
                  <a:rPr lang="en-US" dirty="0"/>
                  <a:t> self loops at </a:t>
                </a:r>
                <a14:m>
                  <m:oMath xmlns:m="http://schemas.openxmlformats.org/officeDocument/2006/math">
                    <m:sSup>
                      <m:sSupPr>
                        <m:ctrlPr>
                          <a:rPr lang="en-US" i="1">
                            <a:latin typeface="Cambria Math"/>
                          </a:rPr>
                        </m:ctrlPr>
                      </m:sSupPr>
                      <m:e>
                        <m:r>
                          <a:rPr lang="en-US" i="1">
                            <a:latin typeface="Cambria Math"/>
                          </a:rPr>
                          <m:t>𝑣</m:t>
                        </m:r>
                      </m:e>
                      <m:sup>
                        <m:r>
                          <a:rPr lang="en-US" i="1">
                            <a:latin typeface="Cambria Math"/>
                          </a:rPr>
                          <m:t>∗</m:t>
                        </m:r>
                      </m:sup>
                    </m:sSup>
                  </m:oMath>
                </a14:m>
                <a:endParaRPr lang="en-US" i="1" dirty="0">
                  <a:latin typeface="Cambria Math"/>
                </a:endParaRPr>
              </a:p>
              <a:p>
                <a:pPr algn="l" rtl="0"/>
                <a14:m>
                  <m:oMath xmlns:m="http://schemas.openxmlformats.org/officeDocument/2006/math">
                    <m:sSup>
                      <m:sSupPr>
                        <m:ctrlPr>
                          <a:rPr lang="en-US" i="1">
                            <a:latin typeface="Cambria Math"/>
                          </a:rPr>
                        </m:ctrlPr>
                      </m:sSupPr>
                      <m:e>
                        <m:r>
                          <a:rPr lang="en-US" i="1">
                            <a:latin typeface="Cambria Math"/>
                          </a:rPr>
                          <m:t>∀</m:t>
                        </m:r>
                        <m:r>
                          <a:rPr lang="en-US" i="1">
                            <a:latin typeface="Cambria Math"/>
                          </a:rPr>
                          <m:t>𝑣</m:t>
                        </m:r>
                        <m:r>
                          <a:rPr lang="en-US" i="1">
                            <a:latin typeface="Cambria Math"/>
                          </a:rPr>
                          <m:t>≠</m:t>
                        </m:r>
                        <m:r>
                          <a:rPr lang="en-US" i="1">
                            <a:latin typeface="Cambria Math"/>
                          </a:rPr>
                          <m:t>𝑣</m:t>
                        </m:r>
                      </m:e>
                      <m:sup>
                        <m:r>
                          <a:rPr lang="en-US" i="1">
                            <a:latin typeface="Cambria Math"/>
                          </a:rPr>
                          <m:t>∗</m:t>
                        </m:r>
                      </m:sup>
                    </m:sSup>
                  </m:oMath>
                </a14:m>
                <a:r>
                  <a:rPr lang="en-US" dirty="0"/>
                  <a:t>, add </a:t>
                </a:r>
                <a14:m>
                  <m:oMath xmlns:m="http://schemas.openxmlformats.org/officeDocument/2006/math">
                    <m:r>
                      <a:rPr lang="en-US" i="1">
                        <a:latin typeface="Cambria Math"/>
                      </a:rPr>
                      <m:t>𝑛</m:t>
                    </m:r>
                  </m:oMath>
                </a14:m>
                <a:r>
                  <a:rPr lang="en-US" dirty="0"/>
                  <a:t> self loops at </a:t>
                </a:r>
                <a14:m>
                  <m:oMath xmlns:m="http://schemas.openxmlformats.org/officeDocument/2006/math">
                    <m:r>
                      <a:rPr lang="en-US" i="1">
                        <a:latin typeface="Cambria Math"/>
                      </a:rPr>
                      <m:t>𝑣</m:t>
                    </m:r>
                  </m:oMath>
                </a14:m>
                <a:endParaRPr lang="en-US" i="1" dirty="0" smtClean="0">
                  <a:latin typeface="Cambria Math"/>
                </a:endParaRPr>
              </a:p>
              <a:p>
                <a:pPr algn="l" rtl="0"/>
                <a:endParaRPr lang="en-US" dirty="0" smtClean="0">
                  <a:latin typeface="Cambria Math"/>
                </a:endParaRPr>
              </a:p>
              <a:p>
                <a:pPr algn="l" rtl="0"/>
                <a:r>
                  <a:rPr lang="en-US" dirty="0" smtClean="0">
                    <a:latin typeface="Cambria Math"/>
                  </a:rPr>
                  <a:t>Result: regular graph with degree </a:t>
                </a:r>
                <a14:m>
                  <m:oMath xmlns:m="http://schemas.openxmlformats.org/officeDocument/2006/math">
                    <m:r>
                      <a:rPr lang="en-US" b="0" i="1" smtClean="0">
                        <a:latin typeface="Cambria Math"/>
                      </a:rPr>
                      <m:t>2</m:t>
                    </m:r>
                    <m:r>
                      <a:rPr lang="en-US" b="0" i="1" smtClean="0">
                        <a:latin typeface="Cambria Math"/>
                      </a:rPr>
                      <m:t>𝑛</m:t>
                    </m:r>
                    <m:r>
                      <a:rPr lang="en-US" b="0" i="1" smtClean="0">
                        <a:latin typeface="Cambria Math"/>
                      </a:rPr>
                      <m:t>−</m:t>
                    </m:r>
                    <m:r>
                      <a:rPr lang="en-US" b="0" i="1" smtClean="0">
                        <a:latin typeface="Cambria Math"/>
                      </a:rPr>
                      <m:t>1</m:t>
                    </m:r>
                  </m:oMath>
                </a14:m>
                <a:endParaRPr lang="en-US" dirty="0">
                  <a:latin typeface="Cambria Math"/>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81" t="-3774"/>
                </a:stretch>
              </a:blipFill>
            </p:spPr>
            <p:txBody>
              <a:bodyPr/>
              <a:lstStyle/>
              <a:p>
                <a:r>
                  <a:rPr lang="he-IL">
                    <a:noFill/>
                  </a:rPr>
                  <a:t> </a:t>
                </a:r>
              </a:p>
            </p:txBody>
          </p:sp>
        </mc:Fallback>
      </mc:AlternateContent>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1921025"/>
            <a:ext cx="3381452" cy="2088232"/>
          </a:xfrm>
          <a:prstGeom prst="rect">
            <a:avLst/>
          </a:prstGeom>
        </p:spPr>
      </p:pic>
    </p:spTree>
    <p:extLst>
      <p:ext uri="{BB962C8B-B14F-4D97-AF65-F5344CB8AC3E}">
        <p14:creationId xmlns:p14="http://schemas.microsoft.com/office/powerpoint/2010/main" val="3119868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TTR Example</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fontScale="92500" lnSpcReduction="20000"/>
              </a:bodyPr>
              <a:lstStyle/>
              <a:p>
                <a:pPr algn="l" rtl="0"/>
                <a14:m>
                  <m:oMath xmlns:m="http://schemas.openxmlformats.org/officeDocument/2006/math">
                    <m:sSub>
                      <m:sSubPr>
                        <m:ctrlPr>
                          <a:rPr lang="en-US" i="1" smtClean="0">
                            <a:latin typeface="Cambria Math"/>
                          </a:rPr>
                        </m:ctrlPr>
                      </m:sSubPr>
                      <m:e>
                        <m:r>
                          <a:rPr lang="en-US" i="1">
                            <a:latin typeface="Cambria Math"/>
                          </a:rPr>
                          <m:t>𝑋</m:t>
                        </m:r>
                      </m:e>
                      <m:sub>
                        <m:r>
                          <a:rPr lang="en-US" b="0" i="1" smtClean="0">
                            <a:latin typeface="Cambria Math"/>
                          </a:rPr>
                          <m:t>0</m:t>
                        </m:r>
                      </m:sub>
                    </m:sSub>
                  </m:oMath>
                </a14:m>
                <a:r>
                  <a:rPr lang="en-US" dirty="0"/>
                  <a:t>:</a:t>
                </a:r>
                <a:r>
                  <a:rPr lang="en-US" dirty="0" smtClean="0"/>
                  <a:t> </a:t>
                </a:r>
                <a:r>
                  <a:rPr lang="en-US" dirty="0"/>
                  <a:t>(4)</a:t>
                </a:r>
              </a:p>
              <a:p>
                <a:pPr algn="l" rtl="0"/>
                <a:endParaRPr lang="en-US" b="0" i="1" dirty="0" smtClean="0">
                  <a:latin typeface="Cambria Math"/>
                </a:endParaRPr>
              </a:p>
              <a:p>
                <a:pPr algn="l" rtl="0"/>
                <a14:m>
                  <m:oMath xmlns:m="http://schemas.openxmlformats.org/officeDocument/2006/math">
                    <m:sSub>
                      <m:sSubPr>
                        <m:ctrlPr>
                          <a:rPr lang="en-US" b="0" i="1" smtClean="0">
                            <a:latin typeface="Cambria Math"/>
                          </a:rPr>
                        </m:ctrlPr>
                      </m:sSubPr>
                      <m:e>
                        <m:r>
                          <a:rPr lang="en-US" b="0" i="1" smtClean="0">
                            <a:latin typeface="Cambria Math"/>
                          </a:rPr>
                          <m:t>𝑋</m:t>
                        </m:r>
                      </m:e>
                      <m:sub>
                        <m:r>
                          <a:rPr lang="en-US" b="0" i="1" smtClean="0">
                            <a:latin typeface="Cambria Math"/>
                          </a:rPr>
                          <m:t>1</m:t>
                        </m:r>
                      </m:sub>
                    </m:sSub>
                  </m:oMath>
                </a14:m>
                <a:r>
                  <a:rPr lang="en-US" dirty="0" smtClean="0"/>
                  <a:t>:</a:t>
                </a:r>
                <a:r>
                  <a:rPr lang="en-US" dirty="0"/>
                  <a:t> (6)</a:t>
                </a:r>
                <a:endParaRPr lang="en-US" dirty="0" smtClean="0"/>
              </a:p>
              <a:p>
                <a:pPr algn="l" rtl="0"/>
                <a:endParaRPr lang="en-US" dirty="0" smtClean="0"/>
              </a:p>
              <a:p>
                <a:pPr algn="l" rtl="0"/>
                <a14:m>
                  <m:oMath xmlns:m="http://schemas.openxmlformats.org/officeDocument/2006/math">
                    <m:sSub>
                      <m:sSubPr>
                        <m:ctrlPr>
                          <a:rPr lang="en-US" i="1">
                            <a:latin typeface="Cambria Math"/>
                          </a:rPr>
                        </m:ctrlPr>
                      </m:sSubPr>
                      <m:e>
                        <m:r>
                          <a:rPr lang="en-US" i="1">
                            <a:latin typeface="Cambria Math"/>
                          </a:rPr>
                          <m:t>𝑋</m:t>
                        </m:r>
                      </m:e>
                      <m:sub>
                        <m:r>
                          <a:rPr lang="en-US" b="0" i="1" smtClean="0">
                            <a:latin typeface="Cambria Math"/>
                          </a:rPr>
                          <m:t>2</m:t>
                        </m:r>
                      </m:sub>
                    </m:sSub>
                  </m:oMath>
                </a14:m>
                <a:r>
                  <a:rPr lang="en-US" dirty="0"/>
                  <a:t>: (1)</a:t>
                </a:r>
              </a:p>
              <a:p>
                <a:pPr algn="l" rtl="0"/>
                <a:endParaRPr lang="en-US" dirty="0" smtClean="0"/>
              </a:p>
              <a:p>
                <a:pPr algn="l" rtl="0"/>
                <a14:m>
                  <m:oMath xmlns:m="http://schemas.openxmlformats.org/officeDocument/2006/math">
                    <m:sSub>
                      <m:sSubPr>
                        <m:ctrlPr>
                          <a:rPr lang="en-US" i="1">
                            <a:latin typeface="Cambria Math"/>
                          </a:rPr>
                        </m:ctrlPr>
                      </m:sSubPr>
                      <m:e>
                        <m:r>
                          <a:rPr lang="en-US" i="1">
                            <a:latin typeface="Cambria Math"/>
                          </a:rPr>
                          <m:t>𝑋</m:t>
                        </m:r>
                      </m:e>
                      <m:sub>
                        <m:r>
                          <a:rPr lang="en-US" b="0" i="1" smtClean="0">
                            <a:latin typeface="Cambria Math"/>
                          </a:rPr>
                          <m:t>3</m:t>
                        </m:r>
                      </m:sub>
                    </m:sSub>
                  </m:oMath>
                </a14:m>
                <a:r>
                  <a:rPr lang="en-US" dirty="0" smtClean="0"/>
                  <a:t>:</a:t>
                </a:r>
                <a:r>
                  <a:rPr lang="en-US" dirty="0"/>
                  <a:t> (2)</a:t>
                </a:r>
              </a:p>
              <a:p>
                <a:pPr algn="l" rtl="0"/>
                <a:endParaRPr lang="en-US" dirty="0" smtClean="0"/>
              </a:p>
              <a:p>
                <a:pPr algn="l" rtl="0"/>
                <a14:m>
                  <m:oMath xmlns:m="http://schemas.openxmlformats.org/officeDocument/2006/math">
                    <m:sSub>
                      <m:sSubPr>
                        <m:ctrlPr>
                          <a:rPr lang="en-US" i="1">
                            <a:latin typeface="Cambria Math"/>
                          </a:rPr>
                        </m:ctrlPr>
                      </m:sSubPr>
                      <m:e>
                        <m:r>
                          <a:rPr lang="en-US" i="1">
                            <a:latin typeface="Cambria Math"/>
                          </a:rPr>
                          <m:t>𝑋</m:t>
                        </m:r>
                      </m:e>
                      <m:sub>
                        <m:r>
                          <a:rPr lang="en-US" b="0" i="1" smtClean="0">
                            <a:latin typeface="Cambria Math"/>
                          </a:rPr>
                          <m:t>4</m:t>
                        </m:r>
                      </m:sub>
                    </m:sSub>
                  </m:oMath>
                </a14:m>
                <a:r>
                  <a:rPr lang="en-US" dirty="0"/>
                  <a:t>:</a:t>
                </a:r>
              </a:p>
              <a:p>
                <a:pPr algn="l" rtl="0"/>
                <a:endParaRPr lang="he-IL"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1">
                <a:blip r:embed="rId2"/>
                <a:stretch>
                  <a:fillRect t="-3504"/>
                </a:stretch>
              </a:blipFill>
            </p:spPr>
            <p:txBody>
              <a:bodyPr/>
              <a:lstStyle/>
              <a:p>
                <a:r>
                  <a:rPr lang="he-IL">
                    <a:noFill/>
                  </a:rPr>
                  <a:t> </a:t>
                </a:r>
              </a:p>
            </p:txBody>
          </p:sp>
        </mc:Fallback>
      </mc:AlternateContent>
      <p:graphicFrame>
        <p:nvGraphicFramePr>
          <p:cNvPr id="4" name="טבלה 3"/>
          <p:cNvGraphicFramePr>
            <a:graphicFrameLocks noGrp="1"/>
          </p:cNvGraphicFramePr>
          <p:nvPr>
            <p:extLst>
              <p:ext uri="{D42A27DB-BD31-4B8C-83A1-F6EECF244321}">
                <p14:modId xmlns:p14="http://schemas.microsoft.com/office/powerpoint/2010/main" val="1591393232"/>
              </p:ext>
            </p:extLst>
          </p:nvPr>
        </p:nvGraphicFramePr>
        <p:xfrm>
          <a:off x="2483768" y="1628800"/>
          <a:ext cx="6096000" cy="370840"/>
        </p:xfrm>
        <a:graphic>
          <a:graphicData uri="http://schemas.openxmlformats.org/drawingml/2006/table">
            <a:tbl>
              <a:tblPr rtl="1" firstRow="1" bandRow="1">
                <a:tableStyleId>{5C22544A-7EE6-4342-B048-85BDC9FD1C3A}</a:tableStyleId>
              </a:tblPr>
              <a:tblGrid>
                <a:gridCol w="1016000">
                  <a:extLst>
                    <a:ext uri="{9D8B030D-6E8A-4147-A177-3AD203B41FA5}">
                      <a16:colId xmlns="" xmlns:a16="http://schemas.microsoft.com/office/drawing/2014/main" val="20000"/>
                    </a:ext>
                  </a:extLst>
                </a:gridCol>
                <a:gridCol w="1016000">
                  <a:extLst>
                    <a:ext uri="{9D8B030D-6E8A-4147-A177-3AD203B41FA5}">
                      <a16:colId xmlns="" xmlns:a16="http://schemas.microsoft.com/office/drawing/2014/main" val="20001"/>
                    </a:ext>
                  </a:extLst>
                </a:gridCol>
                <a:gridCol w="1016000">
                  <a:extLst>
                    <a:ext uri="{9D8B030D-6E8A-4147-A177-3AD203B41FA5}">
                      <a16:colId xmlns="" xmlns:a16="http://schemas.microsoft.com/office/drawing/2014/main" val="20002"/>
                    </a:ext>
                  </a:extLst>
                </a:gridCol>
                <a:gridCol w="1016000">
                  <a:extLst>
                    <a:ext uri="{9D8B030D-6E8A-4147-A177-3AD203B41FA5}">
                      <a16:colId xmlns="" xmlns:a16="http://schemas.microsoft.com/office/drawing/2014/main" val="20003"/>
                    </a:ext>
                  </a:extLst>
                </a:gridCol>
                <a:gridCol w="1016000">
                  <a:extLst>
                    <a:ext uri="{9D8B030D-6E8A-4147-A177-3AD203B41FA5}">
                      <a16:colId xmlns="" xmlns:a16="http://schemas.microsoft.com/office/drawing/2014/main" val="20004"/>
                    </a:ext>
                  </a:extLst>
                </a:gridCol>
                <a:gridCol w="1016000">
                  <a:extLst>
                    <a:ext uri="{9D8B030D-6E8A-4147-A177-3AD203B41FA5}">
                      <a16:colId xmlns="" xmlns:a16="http://schemas.microsoft.com/office/drawing/2014/main" val="20005"/>
                    </a:ext>
                  </a:extLst>
                </a:gridCol>
              </a:tblGrid>
              <a:tr h="370840">
                <a:tc>
                  <a:txBody>
                    <a:bodyPr/>
                    <a:lstStyle/>
                    <a:p>
                      <a:pPr rtl="1"/>
                      <a:r>
                        <a:rPr lang="en-US" dirty="0" smtClean="0"/>
                        <a:t>6</a:t>
                      </a:r>
                      <a:endParaRPr lang="he-IL" dirty="0"/>
                    </a:p>
                  </a:txBody>
                  <a:tcPr/>
                </a:tc>
                <a:tc>
                  <a:txBody>
                    <a:bodyPr/>
                    <a:lstStyle/>
                    <a:p>
                      <a:pPr rtl="1"/>
                      <a:r>
                        <a:rPr lang="en-US" dirty="0" smtClean="0"/>
                        <a:t>5</a:t>
                      </a:r>
                      <a:endParaRPr lang="he-IL" dirty="0"/>
                    </a:p>
                  </a:txBody>
                  <a:tcPr/>
                </a:tc>
                <a:tc>
                  <a:txBody>
                    <a:bodyPr/>
                    <a:lstStyle/>
                    <a:p>
                      <a:pPr rtl="1"/>
                      <a:r>
                        <a:rPr lang="en-US" dirty="0" smtClean="0"/>
                        <a:t>4</a:t>
                      </a:r>
                      <a:endParaRPr lang="he-IL" dirty="0"/>
                    </a:p>
                  </a:txBody>
                  <a:tcPr/>
                </a:tc>
                <a:tc>
                  <a:txBody>
                    <a:bodyPr/>
                    <a:lstStyle/>
                    <a:p>
                      <a:pPr rtl="1"/>
                      <a:r>
                        <a:rPr lang="en-US" dirty="0" smtClean="0"/>
                        <a:t>3</a:t>
                      </a:r>
                      <a:endParaRPr lang="he-IL" dirty="0"/>
                    </a:p>
                  </a:txBody>
                  <a:tcPr/>
                </a:tc>
                <a:tc>
                  <a:txBody>
                    <a:bodyPr/>
                    <a:lstStyle/>
                    <a:p>
                      <a:pPr rtl="1"/>
                      <a:r>
                        <a:rPr lang="en-US" dirty="0" smtClean="0"/>
                        <a:t>2</a:t>
                      </a:r>
                      <a:endParaRPr lang="he-IL" dirty="0"/>
                    </a:p>
                  </a:txBody>
                  <a:tcPr/>
                </a:tc>
                <a:tc>
                  <a:txBody>
                    <a:bodyPr/>
                    <a:lstStyle/>
                    <a:p>
                      <a:pPr rtl="1"/>
                      <a:r>
                        <a:rPr lang="en-US" dirty="0" smtClean="0"/>
                        <a:t>1</a:t>
                      </a:r>
                      <a:endParaRPr lang="he-IL" dirty="0"/>
                    </a:p>
                  </a:txBody>
                  <a:tcPr/>
                </a:tc>
                <a:extLst>
                  <a:ext uri="{0D108BD9-81ED-4DB2-BD59-A6C34878D82A}">
                    <a16:rowId xmlns="" xmlns:a16="http://schemas.microsoft.com/office/drawing/2014/main" val="10000"/>
                  </a:ext>
                </a:extLst>
              </a:tr>
            </a:tbl>
          </a:graphicData>
        </a:graphic>
      </p:graphicFrame>
      <p:graphicFrame>
        <p:nvGraphicFramePr>
          <p:cNvPr id="5" name="טבלה 4"/>
          <p:cNvGraphicFramePr>
            <a:graphicFrameLocks noGrp="1"/>
          </p:cNvGraphicFramePr>
          <p:nvPr>
            <p:extLst>
              <p:ext uri="{D42A27DB-BD31-4B8C-83A1-F6EECF244321}">
                <p14:modId xmlns:p14="http://schemas.microsoft.com/office/powerpoint/2010/main" val="908780173"/>
              </p:ext>
            </p:extLst>
          </p:nvPr>
        </p:nvGraphicFramePr>
        <p:xfrm>
          <a:off x="2483768" y="2564904"/>
          <a:ext cx="6096000" cy="370840"/>
        </p:xfrm>
        <a:graphic>
          <a:graphicData uri="http://schemas.openxmlformats.org/drawingml/2006/table">
            <a:tbl>
              <a:tblPr rtl="1" firstRow="1" bandRow="1">
                <a:tableStyleId>{5C22544A-7EE6-4342-B048-85BDC9FD1C3A}</a:tableStyleId>
              </a:tblPr>
              <a:tblGrid>
                <a:gridCol w="1016000">
                  <a:extLst>
                    <a:ext uri="{9D8B030D-6E8A-4147-A177-3AD203B41FA5}">
                      <a16:colId xmlns="" xmlns:a16="http://schemas.microsoft.com/office/drawing/2014/main" val="20000"/>
                    </a:ext>
                  </a:extLst>
                </a:gridCol>
                <a:gridCol w="1016000">
                  <a:extLst>
                    <a:ext uri="{9D8B030D-6E8A-4147-A177-3AD203B41FA5}">
                      <a16:colId xmlns="" xmlns:a16="http://schemas.microsoft.com/office/drawing/2014/main" val="20001"/>
                    </a:ext>
                  </a:extLst>
                </a:gridCol>
                <a:gridCol w="1016000">
                  <a:extLst>
                    <a:ext uri="{9D8B030D-6E8A-4147-A177-3AD203B41FA5}">
                      <a16:colId xmlns="" xmlns:a16="http://schemas.microsoft.com/office/drawing/2014/main" val="20002"/>
                    </a:ext>
                  </a:extLst>
                </a:gridCol>
                <a:gridCol w="1016000">
                  <a:extLst>
                    <a:ext uri="{9D8B030D-6E8A-4147-A177-3AD203B41FA5}">
                      <a16:colId xmlns="" xmlns:a16="http://schemas.microsoft.com/office/drawing/2014/main" val="20003"/>
                    </a:ext>
                  </a:extLst>
                </a:gridCol>
                <a:gridCol w="1016000">
                  <a:extLst>
                    <a:ext uri="{9D8B030D-6E8A-4147-A177-3AD203B41FA5}">
                      <a16:colId xmlns="" xmlns:a16="http://schemas.microsoft.com/office/drawing/2014/main" val="20004"/>
                    </a:ext>
                  </a:extLst>
                </a:gridCol>
                <a:gridCol w="1016000">
                  <a:extLst>
                    <a:ext uri="{9D8B030D-6E8A-4147-A177-3AD203B41FA5}">
                      <a16:colId xmlns="" xmlns:a16="http://schemas.microsoft.com/office/drawing/2014/main" val="20005"/>
                    </a:ext>
                  </a:extLst>
                </a:gridCol>
              </a:tblGrid>
              <a:tr h="370840">
                <a:tc>
                  <a:txBody>
                    <a:bodyPr/>
                    <a:lstStyle/>
                    <a:p>
                      <a:pPr rtl="1"/>
                      <a:r>
                        <a:rPr lang="en-US" dirty="0" smtClean="0"/>
                        <a:t>6</a:t>
                      </a:r>
                      <a:endParaRPr lang="he-IL" dirty="0"/>
                    </a:p>
                  </a:txBody>
                  <a:tcPr/>
                </a:tc>
                <a:tc>
                  <a:txBody>
                    <a:bodyPr/>
                    <a:lstStyle/>
                    <a:p>
                      <a:pPr rtl="1"/>
                      <a:r>
                        <a:rPr lang="en-US" dirty="0" smtClean="0"/>
                        <a:t>5</a:t>
                      </a:r>
                      <a:endParaRPr lang="he-IL" dirty="0"/>
                    </a:p>
                  </a:txBody>
                  <a:tcPr/>
                </a:tc>
                <a:tc>
                  <a:txBody>
                    <a:bodyPr/>
                    <a:lstStyle/>
                    <a:p>
                      <a:pPr rtl="1"/>
                      <a:r>
                        <a:rPr lang="en-US" dirty="0" smtClean="0">
                          <a:solidFill>
                            <a:schemeClr val="accent6"/>
                          </a:solidFill>
                        </a:rPr>
                        <a:t>1</a:t>
                      </a:r>
                      <a:endParaRPr lang="he-IL" dirty="0">
                        <a:solidFill>
                          <a:schemeClr val="accent6"/>
                        </a:solidFill>
                      </a:endParaRPr>
                    </a:p>
                  </a:txBody>
                  <a:tcPr/>
                </a:tc>
                <a:tc>
                  <a:txBody>
                    <a:bodyPr/>
                    <a:lstStyle/>
                    <a:p>
                      <a:pPr rtl="1"/>
                      <a:r>
                        <a:rPr lang="en-US" dirty="0" smtClean="0">
                          <a:solidFill>
                            <a:schemeClr val="tx1"/>
                          </a:solidFill>
                        </a:rPr>
                        <a:t>4</a:t>
                      </a:r>
                      <a:endParaRPr lang="he-IL" dirty="0">
                        <a:solidFill>
                          <a:schemeClr val="tx1"/>
                        </a:solidFill>
                      </a:endParaRPr>
                    </a:p>
                  </a:txBody>
                  <a:tcPr/>
                </a:tc>
                <a:tc>
                  <a:txBody>
                    <a:bodyPr/>
                    <a:lstStyle/>
                    <a:p>
                      <a:pPr rtl="1"/>
                      <a:r>
                        <a:rPr lang="en-US" dirty="0" smtClean="0">
                          <a:solidFill>
                            <a:schemeClr val="tx1"/>
                          </a:solidFill>
                        </a:rPr>
                        <a:t>3</a:t>
                      </a:r>
                      <a:endParaRPr lang="he-IL" dirty="0">
                        <a:solidFill>
                          <a:schemeClr val="tx1"/>
                        </a:solidFill>
                      </a:endParaRPr>
                    </a:p>
                  </a:txBody>
                  <a:tcPr/>
                </a:tc>
                <a:tc>
                  <a:txBody>
                    <a:bodyPr/>
                    <a:lstStyle/>
                    <a:p>
                      <a:pPr rtl="1"/>
                      <a:r>
                        <a:rPr lang="en-US" dirty="0" smtClean="0">
                          <a:solidFill>
                            <a:schemeClr val="tx1"/>
                          </a:solidFill>
                        </a:rPr>
                        <a:t>2</a:t>
                      </a:r>
                      <a:endParaRPr lang="he-IL" dirty="0">
                        <a:solidFill>
                          <a:schemeClr val="tx1"/>
                        </a:solidFill>
                      </a:endParaRPr>
                    </a:p>
                  </a:txBody>
                  <a:tcPr/>
                </a:tc>
                <a:extLst>
                  <a:ext uri="{0D108BD9-81ED-4DB2-BD59-A6C34878D82A}">
                    <a16:rowId xmlns="" xmlns:a16="http://schemas.microsoft.com/office/drawing/2014/main" val="10000"/>
                  </a:ext>
                </a:extLst>
              </a:tr>
            </a:tbl>
          </a:graphicData>
        </a:graphic>
      </p:graphicFrame>
      <p:graphicFrame>
        <p:nvGraphicFramePr>
          <p:cNvPr id="6" name="טבלה 5"/>
          <p:cNvGraphicFramePr>
            <a:graphicFrameLocks noGrp="1"/>
          </p:cNvGraphicFramePr>
          <p:nvPr>
            <p:extLst>
              <p:ext uri="{D42A27DB-BD31-4B8C-83A1-F6EECF244321}">
                <p14:modId xmlns:p14="http://schemas.microsoft.com/office/powerpoint/2010/main" val="468154225"/>
              </p:ext>
            </p:extLst>
          </p:nvPr>
        </p:nvGraphicFramePr>
        <p:xfrm>
          <a:off x="2483768" y="3490208"/>
          <a:ext cx="6096000" cy="370840"/>
        </p:xfrm>
        <a:graphic>
          <a:graphicData uri="http://schemas.openxmlformats.org/drawingml/2006/table">
            <a:tbl>
              <a:tblPr rtl="1" firstRow="1" bandRow="1">
                <a:tableStyleId>{5C22544A-7EE6-4342-B048-85BDC9FD1C3A}</a:tableStyleId>
              </a:tblPr>
              <a:tblGrid>
                <a:gridCol w="1016000">
                  <a:extLst>
                    <a:ext uri="{9D8B030D-6E8A-4147-A177-3AD203B41FA5}">
                      <a16:colId xmlns="" xmlns:a16="http://schemas.microsoft.com/office/drawing/2014/main" val="20000"/>
                    </a:ext>
                  </a:extLst>
                </a:gridCol>
                <a:gridCol w="1016000">
                  <a:extLst>
                    <a:ext uri="{9D8B030D-6E8A-4147-A177-3AD203B41FA5}">
                      <a16:colId xmlns="" xmlns:a16="http://schemas.microsoft.com/office/drawing/2014/main" val="20001"/>
                    </a:ext>
                  </a:extLst>
                </a:gridCol>
                <a:gridCol w="1016000">
                  <a:extLst>
                    <a:ext uri="{9D8B030D-6E8A-4147-A177-3AD203B41FA5}">
                      <a16:colId xmlns="" xmlns:a16="http://schemas.microsoft.com/office/drawing/2014/main" val="20002"/>
                    </a:ext>
                  </a:extLst>
                </a:gridCol>
                <a:gridCol w="1016000">
                  <a:extLst>
                    <a:ext uri="{9D8B030D-6E8A-4147-A177-3AD203B41FA5}">
                      <a16:colId xmlns="" xmlns:a16="http://schemas.microsoft.com/office/drawing/2014/main" val="20003"/>
                    </a:ext>
                  </a:extLst>
                </a:gridCol>
                <a:gridCol w="1016000">
                  <a:extLst>
                    <a:ext uri="{9D8B030D-6E8A-4147-A177-3AD203B41FA5}">
                      <a16:colId xmlns="" xmlns:a16="http://schemas.microsoft.com/office/drawing/2014/main" val="20004"/>
                    </a:ext>
                  </a:extLst>
                </a:gridCol>
                <a:gridCol w="1016000">
                  <a:extLst>
                    <a:ext uri="{9D8B030D-6E8A-4147-A177-3AD203B41FA5}">
                      <a16:colId xmlns="" xmlns:a16="http://schemas.microsoft.com/office/drawing/2014/main" val="20005"/>
                    </a:ext>
                  </a:extLst>
                </a:gridCol>
              </a:tblGrid>
              <a:tr h="370840">
                <a:tc>
                  <a:txBody>
                    <a:bodyPr/>
                    <a:lstStyle/>
                    <a:p>
                      <a:pPr rtl="1"/>
                      <a:r>
                        <a:rPr lang="en-US" dirty="0" smtClean="0">
                          <a:solidFill>
                            <a:schemeClr val="accent6"/>
                          </a:solidFill>
                        </a:rPr>
                        <a:t>2</a:t>
                      </a:r>
                      <a:endParaRPr lang="he-IL" dirty="0">
                        <a:solidFill>
                          <a:schemeClr val="accent6"/>
                        </a:solidFill>
                      </a:endParaRPr>
                    </a:p>
                  </a:txBody>
                  <a:tcPr/>
                </a:tc>
                <a:tc>
                  <a:txBody>
                    <a:bodyPr/>
                    <a:lstStyle/>
                    <a:p>
                      <a:pPr rtl="1"/>
                      <a:r>
                        <a:rPr lang="en-US" dirty="0" smtClean="0">
                          <a:solidFill>
                            <a:schemeClr val="tx1"/>
                          </a:solidFill>
                        </a:rPr>
                        <a:t>6</a:t>
                      </a:r>
                      <a:endParaRPr lang="he-IL" dirty="0">
                        <a:solidFill>
                          <a:schemeClr val="tx1"/>
                        </a:solidFill>
                      </a:endParaRPr>
                    </a:p>
                  </a:txBody>
                  <a:tcPr/>
                </a:tc>
                <a:tc>
                  <a:txBody>
                    <a:bodyPr/>
                    <a:lstStyle/>
                    <a:p>
                      <a:pPr rtl="1"/>
                      <a:r>
                        <a:rPr lang="en-US" dirty="0" smtClean="0">
                          <a:solidFill>
                            <a:schemeClr val="tx1"/>
                          </a:solidFill>
                        </a:rPr>
                        <a:t>5</a:t>
                      </a:r>
                      <a:endParaRPr lang="he-IL" dirty="0">
                        <a:solidFill>
                          <a:schemeClr val="tx1"/>
                        </a:solidFill>
                      </a:endParaRPr>
                    </a:p>
                  </a:txBody>
                  <a:tcPr/>
                </a:tc>
                <a:tc>
                  <a:txBody>
                    <a:bodyPr/>
                    <a:lstStyle/>
                    <a:p>
                      <a:pPr rtl="1"/>
                      <a:r>
                        <a:rPr lang="en-US" dirty="0" smtClean="0">
                          <a:solidFill>
                            <a:schemeClr val="tx1"/>
                          </a:solidFill>
                        </a:rPr>
                        <a:t>1</a:t>
                      </a:r>
                      <a:endParaRPr lang="he-IL" dirty="0">
                        <a:solidFill>
                          <a:schemeClr val="tx1"/>
                        </a:solidFill>
                      </a:endParaRPr>
                    </a:p>
                  </a:txBody>
                  <a:tcPr/>
                </a:tc>
                <a:tc>
                  <a:txBody>
                    <a:bodyPr/>
                    <a:lstStyle/>
                    <a:p>
                      <a:pPr rtl="1"/>
                      <a:r>
                        <a:rPr lang="en-US" dirty="0" smtClean="0">
                          <a:solidFill>
                            <a:schemeClr val="tx1"/>
                          </a:solidFill>
                        </a:rPr>
                        <a:t>4</a:t>
                      </a:r>
                      <a:endParaRPr lang="he-IL" dirty="0">
                        <a:solidFill>
                          <a:schemeClr val="tx1"/>
                        </a:solidFill>
                      </a:endParaRPr>
                    </a:p>
                  </a:txBody>
                  <a:tcPr/>
                </a:tc>
                <a:tc>
                  <a:txBody>
                    <a:bodyPr/>
                    <a:lstStyle/>
                    <a:p>
                      <a:pPr rtl="1"/>
                      <a:r>
                        <a:rPr lang="en-US" dirty="0" smtClean="0">
                          <a:solidFill>
                            <a:schemeClr val="tx1"/>
                          </a:solidFill>
                        </a:rPr>
                        <a:t>3</a:t>
                      </a:r>
                      <a:endParaRPr lang="he-IL" dirty="0">
                        <a:solidFill>
                          <a:schemeClr val="tx1"/>
                        </a:solidFill>
                      </a:endParaRPr>
                    </a:p>
                  </a:txBody>
                  <a:tcPr/>
                </a:tc>
                <a:extLst>
                  <a:ext uri="{0D108BD9-81ED-4DB2-BD59-A6C34878D82A}">
                    <a16:rowId xmlns="" xmlns:a16="http://schemas.microsoft.com/office/drawing/2014/main" val="10000"/>
                  </a:ext>
                </a:extLst>
              </a:tr>
            </a:tbl>
          </a:graphicData>
        </a:graphic>
      </p:graphicFrame>
      <p:graphicFrame>
        <p:nvGraphicFramePr>
          <p:cNvPr id="7" name="טבלה 6"/>
          <p:cNvGraphicFramePr>
            <a:graphicFrameLocks noGrp="1"/>
          </p:cNvGraphicFramePr>
          <p:nvPr>
            <p:extLst>
              <p:ext uri="{D42A27DB-BD31-4B8C-83A1-F6EECF244321}">
                <p14:modId xmlns:p14="http://schemas.microsoft.com/office/powerpoint/2010/main" val="3567145971"/>
              </p:ext>
            </p:extLst>
          </p:nvPr>
        </p:nvGraphicFramePr>
        <p:xfrm>
          <a:off x="2483768" y="4365104"/>
          <a:ext cx="6096000" cy="370840"/>
        </p:xfrm>
        <a:graphic>
          <a:graphicData uri="http://schemas.openxmlformats.org/drawingml/2006/table">
            <a:tbl>
              <a:tblPr rtl="1" firstRow="1" bandRow="1">
                <a:tableStyleId>{5C22544A-7EE6-4342-B048-85BDC9FD1C3A}</a:tableStyleId>
              </a:tblPr>
              <a:tblGrid>
                <a:gridCol w="1016000">
                  <a:extLst>
                    <a:ext uri="{9D8B030D-6E8A-4147-A177-3AD203B41FA5}">
                      <a16:colId xmlns="" xmlns:a16="http://schemas.microsoft.com/office/drawing/2014/main" val="20000"/>
                    </a:ext>
                  </a:extLst>
                </a:gridCol>
                <a:gridCol w="1016000">
                  <a:extLst>
                    <a:ext uri="{9D8B030D-6E8A-4147-A177-3AD203B41FA5}">
                      <a16:colId xmlns="" xmlns:a16="http://schemas.microsoft.com/office/drawing/2014/main" val="20001"/>
                    </a:ext>
                  </a:extLst>
                </a:gridCol>
                <a:gridCol w="1016000">
                  <a:extLst>
                    <a:ext uri="{9D8B030D-6E8A-4147-A177-3AD203B41FA5}">
                      <a16:colId xmlns="" xmlns:a16="http://schemas.microsoft.com/office/drawing/2014/main" val="20002"/>
                    </a:ext>
                  </a:extLst>
                </a:gridCol>
                <a:gridCol w="1016000">
                  <a:extLst>
                    <a:ext uri="{9D8B030D-6E8A-4147-A177-3AD203B41FA5}">
                      <a16:colId xmlns="" xmlns:a16="http://schemas.microsoft.com/office/drawing/2014/main" val="20003"/>
                    </a:ext>
                  </a:extLst>
                </a:gridCol>
                <a:gridCol w="1016000">
                  <a:extLst>
                    <a:ext uri="{9D8B030D-6E8A-4147-A177-3AD203B41FA5}">
                      <a16:colId xmlns="" xmlns:a16="http://schemas.microsoft.com/office/drawing/2014/main" val="20004"/>
                    </a:ext>
                  </a:extLst>
                </a:gridCol>
                <a:gridCol w="1016000">
                  <a:extLst>
                    <a:ext uri="{9D8B030D-6E8A-4147-A177-3AD203B41FA5}">
                      <a16:colId xmlns="" xmlns:a16="http://schemas.microsoft.com/office/drawing/2014/main" val="20005"/>
                    </a:ext>
                  </a:extLst>
                </a:gridCol>
              </a:tblGrid>
              <a:tr h="370840">
                <a:tc>
                  <a:txBody>
                    <a:bodyPr/>
                    <a:lstStyle/>
                    <a:p>
                      <a:pPr rtl="1"/>
                      <a:r>
                        <a:rPr lang="en-US" dirty="0" smtClean="0"/>
                        <a:t>2</a:t>
                      </a:r>
                      <a:endParaRPr lang="he-IL" dirty="0"/>
                    </a:p>
                  </a:txBody>
                  <a:tcPr/>
                </a:tc>
                <a:tc>
                  <a:txBody>
                    <a:bodyPr/>
                    <a:lstStyle/>
                    <a:p>
                      <a:pPr rtl="1"/>
                      <a:r>
                        <a:rPr lang="en-US" dirty="0" smtClean="0"/>
                        <a:t>6</a:t>
                      </a:r>
                      <a:endParaRPr lang="he-IL" dirty="0"/>
                    </a:p>
                  </a:txBody>
                  <a:tcPr/>
                </a:tc>
                <a:tc>
                  <a:txBody>
                    <a:bodyPr/>
                    <a:lstStyle/>
                    <a:p>
                      <a:pPr rtl="1"/>
                      <a:r>
                        <a:rPr lang="en-US" dirty="0" smtClean="0"/>
                        <a:t>5</a:t>
                      </a:r>
                      <a:endParaRPr lang="he-IL" dirty="0"/>
                    </a:p>
                  </a:txBody>
                  <a:tcPr/>
                </a:tc>
                <a:tc>
                  <a:txBody>
                    <a:bodyPr/>
                    <a:lstStyle/>
                    <a:p>
                      <a:pPr rtl="1"/>
                      <a:r>
                        <a:rPr lang="en-US" dirty="0" smtClean="0"/>
                        <a:t>1</a:t>
                      </a:r>
                      <a:endParaRPr lang="he-IL" dirty="0"/>
                    </a:p>
                  </a:txBody>
                  <a:tcPr/>
                </a:tc>
                <a:tc>
                  <a:txBody>
                    <a:bodyPr/>
                    <a:lstStyle/>
                    <a:p>
                      <a:pPr rtl="1"/>
                      <a:r>
                        <a:rPr lang="en-US" dirty="0" smtClean="0"/>
                        <a:t>4</a:t>
                      </a:r>
                      <a:endParaRPr lang="he-IL" dirty="0"/>
                    </a:p>
                  </a:txBody>
                  <a:tcPr/>
                </a:tc>
                <a:tc>
                  <a:txBody>
                    <a:bodyPr/>
                    <a:lstStyle/>
                    <a:p>
                      <a:pPr rtl="1"/>
                      <a:r>
                        <a:rPr lang="en-US" dirty="0" smtClean="0">
                          <a:solidFill>
                            <a:schemeClr val="accent6"/>
                          </a:solidFill>
                        </a:rPr>
                        <a:t>3</a:t>
                      </a:r>
                      <a:endParaRPr lang="he-IL" dirty="0">
                        <a:solidFill>
                          <a:schemeClr val="accent6"/>
                        </a:solidFill>
                      </a:endParaRPr>
                    </a:p>
                  </a:txBody>
                  <a:tcPr/>
                </a:tc>
                <a:extLst>
                  <a:ext uri="{0D108BD9-81ED-4DB2-BD59-A6C34878D82A}">
                    <a16:rowId xmlns="" xmlns:a16="http://schemas.microsoft.com/office/drawing/2014/main" val="10000"/>
                  </a:ext>
                </a:extLst>
              </a:tr>
            </a:tbl>
          </a:graphicData>
        </a:graphic>
      </p:graphicFrame>
      <p:graphicFrame>
        <p:nvGraphicFramePr>
          <p:cNvPr id="8" name="טבלה 7"/>
          <p:cNvGraphicFramePr>
            <a:graphicFrameLocks noGrp="1"/>
          </p:cNvGraphicFramePr>
          <p:nvPr>
            <p:extLst>
              <p:ext uri="{D42A27DB-BD31-4B8C-83A1-F6EECF244321}">
                <p14:modId xmlns:p14="http://schemas.microsoft.com/office/powerpoint/2010/main" val="4268341836"/>
              </p:ext>
            </p:extLst>
          </p:nvPr>
        </p:nvGraphicFramePr>
        <p:xfrm>
          <a:off x="2483768" y="5301208"/>
          <a:ext cx="6096000" cy="370840"/>
        </p:xfrm>
        <a:graphic>
          <a:graphicData uri="http://schemas.openxmlformats.org/drawingml/2006/table">
            <a:tbl>
              <a:tblPr rtl="1" firstRow="1" bandRow="1">
                <a:tableStyleId>{5C22544A-7EE6-4342-B048-85BDC9FD1C3A}</a:tableStyleId>
              </a:tblPr>
              <a:tblGrid>
                <a:gridCol w="1016000">
                  <a:extLst>
                    <a:ext uri="{9D8B030D-6E8A-4147-A177-3AD203B41FA5}">
                      <a16:colId xmlns="" xmlns:a16="http://schemas.microsoft.com/office/drawing/2014/main" val="20000"/>
                    </a:ext>
                  </a:extLst>
                </a:gridCol>
                <a:gridCol w="1016000">
                  <a:extLst>
                    <a:ext uri="{9D8B030D-6E8A-4147-A177-3AD203B41FA5}">
                      <a16:colId xmlns="" xmlns:a16="http://schemas.microsoft.com/office/drawing/2014/main" val="20001"/>
                    </a:ext>
                  </a:extLst>
                </a:gridCol>
                <a:gridCol w="1016000">
                  <a:extLst>
                    <a:ext uri="{9D8B030D-6E8A-4147-A177-3AD203B41FA5}">
                      <a16:colId xmlns="" xmlns:a16="http://schemas.microsoft.com/office/drawing/2014/main" val="20002"/>
                    </a:ext>
                  </a:extLst>
                </a:gridCol>
                <a:gridCol w="1016000">
                  <a:extLst>
                    <a:ext uri="{9D8B030D-6E8A-4147-A177-3AD203B41FA5}">
                      <a16:colId xmlns="" xmlns:a16="http://schemas.microsoft.com/office/drawing/2014/main" val="20003"/>
                    </a:ext>
                  </a:extLst>
                </a:gridCol>
                <a:gridCol w="1016000">
                  <a:extLst>
                    <a:ext uri="{9D8B030D-6E8A-4147-A177-3AD203B41FA5}">
                      <a16:colId xmlns="" xmlns:a16="http://schemas.microsoft.com/office/drawing/2014/main" val="20004"/>
                    </a:ext>
                  </a:extLst>
                </a:gridCol>
                <a:gridCol w="1016000">
                  <a:extLst>
                    <a:ext uri="{9D8B030D-6E8A-4147-A177-3AD203B41FA5}">
                      <a16:colId xmlns="" xmlns:a16="http://schemas.microsoft.com/office/drawing/2014/main" val="20005"/>
                    </a:ext>
                  </a:extLst>
                </a:gridCol>
              </a:tblGrid>
              <a:tr h="370840">
                <a:tc>
                  <a:txBody>
                    <a:bodyPr/>
                    <a:lstStyle/>
                    <a:p>
                      <a:pPr rtl="1"/>
                      <a:r>
                        <a:rPr lang="en-US" dirty="0" smtClean="0"/>
                        <a:t>2</a:t>
                      </a:r>
                      <a:endParaRPr lang="he-IL" dirty="0"/>
                    </a:p>
                  </a:txBody>
                  <a:tcPr/>
                </a:tc>
                <a:tc>
                  <a:txBody>
                    <a:bodyPr/>
                    <a:lstStyle/>
                    <a:p>
                      <a:pPr rtl="1"/>
                      <a:r>
                        <a:rPr lang="en-US" dirty="0" smtClean="0"/>
                        <a:t>6</a:t>
                      </a:r>
                      <a:endParaRPr lang="he-IL" dirty="0"/>
                    </a:p>
                  </a:txBody>
                  <a:tcPr/>
                </a:tc>
                <a:tc>
                  <a:txBody>
                    <a:bodyPr/>
                    <a:lstStyle/>
                    <a:p>
                      <a:pPr rtl="1"/>
                      <a:r>
                        <a:rPr lang="en-US" dirty="0" smtClean="0"/>
                        <a:t>5</a:t>
                      </a:r>
                      <a:endParaRPr lang="he-IL" dirty="0"/>
                    </a:p>
                  </a:txBody>
                  <a:tcPr/>
                </a:tc>
                <a:tc>
                  <a:txBody>
                    <a:bodyPr/>
                    <a:lstStyle/>
                    <a:p>
                      <a:pPr rtl="1"/>
                      <a:r>
                        <a:rPr lang="en-US" dirty="0" smtClean="0"/>
                        <a:t>1</a:t>
                      </a:r>
                      <a:endParaRPr lang="he-IL" dirty="0"/>
                    </a:p>
                  </a:txBody>
                  <a:tcPr/>
                </a:tc>
                <a:tc>
                  <a:txBody>
                    <a:bodyPr/>
                    <a:lstStyle/>
                    <a:p>
                      <a:pPr rtl="1"/>
                      <a:r>
                        <a:rPr lang="en-US" dirty="0" smtClean="0">
                          <a:solidFill>
                            <a:schemeClr val="accent6"/>
                          </a:solidFill>
                        </a:rPr>
                        <a:t>3</a:t>
                      </a:r>
                      <a:endParaRPr lang="he-IL" dirty="0">
                        <a:solidFill>
                          <a:schemeClr val="accent6"/>
                        </a:solidFill>
                      </a:endParaRPr>
                    </a:p>
                  </a:txBody>
                  <a:tcPr/>
                </a:tc>
                <a:tc>
                  <a:txBody>
                    <a:bodyPr/>
                    <a:lstStyle/>
                    <a:p>
                      <a:pPr rtl="1"/>
                      <a:r>
                        <a:rPr lang="en-US" dirty="0" smtClean="0">
                          <a:solidFill>
                            <a:schemeClr val="tx1"/>
                          </a:solidFill>
                        </a:rPr>
                        <a:t>4</a:t>
                      </a:r>
                      <a:endParaRPr lang="he-IL" dirty="0">
                        <a:solidFill>
                          <a:schemeClr val="tx1"/>
                        </a:solidFill>
                      </a:endParaRPr>
                    </a:p>
                  </a:txBody>
                  <a:tcPr/>
                </a:tc>
                <a:extLst>
                  <a:ext uri="{0D108BD9-81ED-4DB2-BD59-A6C34878D82A}">
                    <a16:rowId xmlns="" xmlns:a16="http://schemas.microsoft.com/office/drawing/2014/main" val="10000"/>
                  </a:ext>
                </a:extLst>
              </a:tr>
            </a:tbl>
          </a:graphicData>
        </a:graphic>
      </p:graphicFrame>
      <p:cxnSp>
        <p:nvCxnSpPr>
          <p:cNvPr id="10" name="מחבר חץ ישר 9"/>
          <p:cNvCxnSpPr/>
          <p:nvPr/>
        </p:nvCxnSpPr>
        <p:spPr>
          <a:xfrm>
            <a:off x="3275856" y="2060848"/>
            <a:ext cx="2736304" cy="432048"/>
          </a:xfrm>
          <a:prstGeom prst="straightConnector1">
            <a:avLst/>
          </a:prstGeom>
          <a:ln w="158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מחבר חץ ישר 11"/>
          <p:cNvCxnSpPr/>
          <p:nvPr/>
        </p:nvCxnSpPr>
        <p:spPr>
          <a:xfrm>
            <a:off x="3275856" y="2996952"/>
            <a:ext cx="4752528" cy="432048"/>
          </a:xfrm>
          <a:prstGeom prst="straightConnector1">
            <a:avLst/>
          </a:prstGeom>
          <a:ln w="158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מחבר חץ ישר 13"/>
          <p:cNvCxnSpPr/>
          <p:nvPr/>
        </p:nvCxnSpPr>
        <p:spPr>
          <a:xfrm>
            <a:off x="3275856" y="3933056"/>
            <a:ext cx="0" cy="360040"/>
          </a:xfrm>
          <a:prstGeom prst="straightConnector1">
            <a:avLst/>
          </a:prstGeom>
          <a:ln w="158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מחבר חץ ישר 17"/>
          <p:cNvCxnSpPr/>
          <p:nvPr/>
        </p:nvCxnSpPr>
        <p:spPr>
          <a:xfrm>
            <a:off x="3275856" y="4797152"/>
            <a:ext cx="720080" cy="432048"/>
          </a:xfrm>
          <a:prstGeom prst="straightConnector1">
            <a:avLst/>
          </a:prstGeom>
          <a:ln w="158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8334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glued complete graphs (2)</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l" rtl="0"/>
                <a:r>
                  <a:rPr lang="en-US" sz="2400" b="0" dirty="0" smtClean="0">
                    <a:latin typeface="Cambria Math"/>
                  </a:rPr>
                  <a:t>Random Walk on regular graph, </a:t>
                </a:r>
                <a14:m>
                  <m:oMath xmlns:m="http://schemas.openxmlformats.org/officeDocument/2006/math">
                    <m:r>
                      <a:rPr lang="en-US" sz="2400" b="0" i="1" smtClean="0">
                        <a:latin typeface="Cambria Math"/>
                      </a:rPr>
                      <m:t>𝜋</m:t>
                    </m:r>
                    <m:r>
                      <a:rPr lang="en-US" sz="2400" b="0" i="1" smtClean="0">
                        <a:latin typeface="Cambria Math"/>
                      </a:rPr>
                      <m:t>=</m:t>
                    </m:r>
                    <m:r>
                      <a:rPr lang="en-US" sz="2400" b="0" i="1" smtClean="0">
                        <a:latin typeface="Cambria Math"/>
                      </a:rPr>
                      <m:t>𝑢𝑛𝑖𝑓𝑜𝑟𝑚</m:t>
                    </m:r>
                    <m:r>
                      <a:rPr lang="en-US" sz="2400" b="0" i="1" smtClean="0">
                        <a:latin typeface="Cambria Math"/>
                      </a:rPr>
                      <m:t>(</m:t>
                    </m:r>
                    <m:r>
                      <a:rPr lang="en-US" sz="2400" b="0" i="1" smtClean="0">
                        <a:latin typeface="Cambria Math"/>
                      </a:rPr>
                      <m:t>𝑉</m:t>
                    </m:r>
                    <m:r>
                      <a:rPr lang="en-US" sz="2400" b="0" i="1" smtClean="0">
                        <a:latin typeface="Cambria Math"/>
                      </a:rPr>
                      <m:t>)</m:t>
                    </m:r>
                  </m:oMath>
                </a14:m>
                <a:endParaRPr lang="en-US" sz="2400" b="0" dirty="0" smtClean="0">
                  <a:latin typeface="Cambria Math"/>
                </a:endParaRPr>
              </a:p>
              <a:p>
                <a:pPr algn="l" rtl="0"/>
                <a14:m>
                  <m:oMath xmlns:m="http://schemas.openxmlformats.org/officeDocument/2006/math">
                    <m:sSub>
                      <m:sSubPr>
                        <m:ctrlPr>
                          <a:rPr lang="en-US" sz="2400" b="0" i="1" smtClean="0">
                            <a:latin typeface="Cambria Math"/>
                          </a:rPr>
                        </m:ctrlPr>
                      </m:sSubPr>
                      <m:e>
                        <m:r>
                          <a:rPr lang="en-US" sz="2400" b="0" i="1" smtClean="0">
                            <a:latin typeface="Cambria Math"/>
                          </a:rPr>
                          <m:t>𝑋</m:t>
                        </m:r>
                      </m:e>
                      <m:sub>
                        <m:r>
                          <a:rPr lang="en-US" sz="2400" b="0" i="1" smtClean="0">
                            <a:latin typeface="Cambria Math"/>
                          </a:rPr>
                          <m:t>𝜏</m:t>
                        </m:r>
                        <m:r>
                          <a:rPr lang="en-US" sz="2400" b="0" i="1" smtClean="0">
                            <a:latin typeface="Cambria Math"/>
                          </a:rPr>
                          <m:t>−</m:t>
                        </m:r>
                        <m:r>
                          <a:rPr lang="en-US" sz="2400" b="0" i="1" smtClean="0">
                            <a:latin typeface="Cambria Math"/>
                          </a:rPr>
                          <m:t>1</m:t>
                        </m:r>
                      </m:sub>
                    </m:sSub>
                    <m:r>
                      <a:rPr lang="en-US" sz="2400" b="0" i="1" smtClean="0">
                        <a:latin typeface="Cambria Math"/>
                      </a:rPr>
                      <m:t>=</m:t>
                    </m:r>
                    <m:sSup>
                      <m:sSupPr>
                        <m:ctrlPr>
                          <a:rPr lang="en-US" sz="2400" i="1">
                            <a:latin typeface="Cambria Math"/>
                          </a:rPr>
                        </m:ctrlPr>
                      </m:sSupPr>
                      <m:e>
                        <m:r>
                          <a:rPr lang="en-US" sz="2400" i="1">
                            <a:latin typeface="Cambria Math"/>
                          </a:rPr>
                          <m:t>𝑣</m:t>
                        </m:r>
                      </m:e>
                      <m:sup>
                        <m:r>
                          <a:rPr lang="en-US" sz="2400" i="1">
                            <a:latin typeface="Cambria Math"/>
                          </a:rPr>
                          <m:t>∗</m:t>
                        </m:r>
                      </m:sup>
                    </m:sSup>
                  </m:oMath>
                </a14:m>
                <a:endParaRPr lang="en-US" sz="2400" dirty="0" smtClean="0"/>
              </a:p>
              <a:p>
                <a:pPr algn="l" rtl="0"/>
                <a14:m>
                  <m:oMath xmlns:m="http://schemas.openxmlformats.org/officeDocument/2006/math">
                    <m:sSub>
                      <m:sSubPr>
                        <m:ctrlPr>
                          <a:rPr lang="en-US" sz="2400" i="1">
                            <a:latin typeface="Cambria Math"/>
                          </a:rPr>
                        </m:ctrlPr>
                      </m:sSubPr>
                      <m:e>
                        <m:r>
                          <a:rPr lang="en-US" sz="2400" i="1">
                            <a:latin typeface="Cambria Math"/>
                          </a:rPr>
                          <m:t>𝑋</m:t>
                        </m:r>
                      </m:e>
                      <m:sub>
                        <m:r>
                          <a:rPr lang="en-US" sz="2400" i="1">
                            <a:latin typeface="Cambria Math"/>
                          </a:rPr>
                          <m:t>𝜏</m:t>
                        </m:r>
                      </m:sub>
                    </m:sSub>
                    <m:r>
                      <a:rPr lang="en-US" sz="2400" b="0" i="0" smtClean="0">
                        <a:latin typeface="Cambria Math"/>
                      </a:rPr>
                      <m:t>~</m:t>
                    </m:r>
                    <m:r>
                      <m:rPr>
                        <m:sty m:val="p"/>
                      </m:rPr>
                      <a:rPr lang="en-US" sz="2400" b="0" i="0" smtClean="0">
                        <a:latin typeface="Cambria Math"/>
                      </a:rPr>
                      <m:t>uniform</m:t>
                    </m:r>
                    <m:r>
                      <a:rPr lang="en-US" sz="2400" b="0" i="0" smtClean="0">
                        <a:latin typeface="Cambria Math"/>
                      </a:rPr>
                      <m:t>(</m:t>
                    </m:r>
                    <m:r>
                      <m:rPr>
                        <m:sty m:val="p"/>
                      </m:rPr>
                      <a:rPr lang="en-US" sz="2400" b="0" i="0" smtClean="0">
                        <a:latin typeface="Cambria Math"/>
                      </a:rPr>
                      <m:t>V</m:t>
                    </m:r>
                    <m:r>
                      <a:rPr lang="en-US" sz="2400" b="0" i="0" smtClean="0">
                        <a:latin typeface="Cambria Math"/>
                      </a:rPr>
                      <m:t>)</m:t>
                    </m:r>
                  </m:oMath>
                </a14:m>
                <a:endParaRPr lang="en-US" sz="2400" dirty="0" smtClean="0"/>
              </a:p>
              <a:p>
                <a:pPr algn="l" rtl="0"/>
                <a14:m>
                  <m:oMath xmlns:m="http://schemas.openxmlformats.org/officeDocument/2006/math">
                    <m:r>
                      <a:rPr lang="en-US" sz="2400" i="1">
                        <a:latin typeface="Cambria Math"/>
                      </a:rPr>
                      <m:t>𝜏</m:t>
                    </m:r>
                  </m:oMath>
                </a14:m>
                <a:r>
                  <a:rPr lang="en-US" sz="2400" dirty="0" smtClean="0"/>
                  <a:t> is strong stationary time</a:t>
                </a:r>
              </a:p>
              <a:p>
                <a:pPr algn="l" rtl="0"/>
                <a:endParaRPr lang="en-US" sz="2400" dirty="0" smtClean="0"/>
              </a:p>
              <a:p>
                <a:pPr marL="0" indent="0" algn="l" rtl="0">
                  <a:buNone/>
                </a:pPr>
                <a14:m>
                  <m:oMathPara xmlns:m="http://schemas.openxmlformats.org/officeDocument/2006/math">
                    <m:oMathParaPr>
                      <m:jc m:val="left"/>
                    </m:oMathParaPr>
                    <m:oMath xmlns:m="http://schemas.openxmlformats.org/officeDocument/2006/math">
                      <m:r>
                        <m:rPr>
                          <m:sty m:val="p"/>
                        </m:rPr>
                        <a:rPr lang="en-US" sz="2400" i="1">
                          <a:latin typeface="Cambria Math"/>
                        </a:rPr>
                        <m:t>d</m:t>
                      </m:r>
                      <m:r>
                        <a:rPr lang="en-US" sz="2400" i="1">
                          <a:latin typeface="Cambria Math"/>
                        </a:rPr>
                        <m:t>(</m:t>
                      </m:r>
                      <m:r>
                        <m:rPr>
                          <m:sty m:val="p"/>
                        </m:rPr>
                        <a:rPr lang="en-US" sz="2400" i="1">
                          <a:latin typeface="Cambria Math"/>
                        </a:rPr>
                        <m:t>t</m:t>
                      </m:r>
                      <m:r>
                        <a:rPr lang="en-US" sz="2400" i="1">
                          <a:latin typeface="Cambria Math"/>
                        </a:rPr>
                        <m:t>)≤</m:t>
                      </m:r>
                      <m:limLow>
                        <m:limLowPr>
                          <m:ctrlPr>
                            <a:rPr lang="en-US" sz="2400" i="1">
                              <a:latin typeface="Cambria Math"/>
                            </a:rPr>
                          </m:ctrlPr>
                        </m:limLowPr>
                        <m:e>
                          <m:r>
                            <m:rPr>
                              <m:sty m:val="p"/>
                            </m:rPr>
                            <a:rPr lang="en-US" sz="2400" i="1">
                              <a:latin typeface="Cambria Math"/>
                            </a:rPr>
                            <m:t>max</m:t>
                          </m:r>
                        </m:e>
                        <m:lim>
                          <m:r>
                            <a:rPr lang="en-US" sz="2400" i="1">
                              <a:latin typeface="Cambria Math"/>
                            </a:rPr>
                            <m:t>𝑥</m:t>
                          </m:r>
                          <m:r>
                            <a:rPr lang="en-US" sz="2400" i="1">
                              <a:latin typeface="Cambria Math"/>
                            </a:rPr>
                            <m:t>∈</m:t>
                          </m:r>
                          <m:r>
                            <m:rPr>
                              <m:sty m:val="p"/>
                            </m:rPr>
                            <a:rPr lang="en-US" sz="2400" i="1">
                              <a:latin typeface="Cambria Math"/>
                            </a:rPr>
                            <m:t>Ω</m:t>
                          </m:r>
                        </m:lim>
                      </m:limLow>
                      <m:r>
                        <a:rPr lang="en-US" sz="2400" i="1">
                          <a:latin typeface="Cambria Math"/>
                        </a:rPr>
                        <m:t> </m:t>
                      </m:r>
                      <m:d>
                        <m:dPr>
                          <m:begChr m:val="{"/>
                          <m:endChr m:val="}"/>
                          <m:ctrlPr>
                            <a:rPr lang="en-US" sz="2400" i="1">
                              <a:latin typeface="Cambria Math"/>
                            </a:rPr>
                          </m:ctrlPr>
                        </m:dPr>
                        <m:e>
                          <m:r>
                            <a:rPr lang="en-US" sz="2400" i="1">
                              <a:latin typeface="Cambria Math"/>
                            </a:rPr>
                            <m:t> </m:t>
                          </m:r>
                          <m:sSub>
                            <m:sSubPr>
                              <m:ctrlPr>
                                <a:rPr lang="en-US" sz="2400" i="1">
                                  <a:latin typeface="Cambria Math"/>
                                </a:rPr>
                              </m:ctrlPr>
                            </m:sSubPr>
                            <m:e>
                              <m:r>
                                <a:rPr lang="en-US" sz="2400" i="1">
                                  <a:latin typeface="Cambria Math"/>
                                </a:rPr>
                                <m:t>𝑃</m:t>
                              </m:r>
                            </m:e>
                            <m:sub>
                              <m:r>
                                <a:rPr lang="en-US" sz="2400" i="1">
                                  <a:latin typeface="Cambria Math"/>
                                </a:rPr>
                                <m:t>𝑥</m:t>
                              </m:r>
                            </m:sub>
                          </m:sSub>
                          <m:d>
                            <m:dPr>
                              <m:begChr m:val="{"/>
                              <m:endChr m:val="}"/>
                              <m:ctrlPr>
                                <a:rPr lang="en-US" sz="2400" i="1">
                                  <a:latin typeface="Cambria Math"/>
                                </a:rPr>
                              </m:ctrlPr>
                            </m:dPr>
                            <m:e>
                              <m:r>
                                <a:rPr lang="en-US" sz="2400" i="1">
                                  <a:latin typeface="Cambria Math"/>
                                </a:rPr>
                                <m:t>𝜏</m:t>
                              </m:r>
                              <m:r>
                                <a:rPr lang="en-US" sz="2400" i="1">
                                  <a:latin typeface="Cambria Math"/>
                                </a:rPr>
                                <m:t>&gt;</m:t>
                              </m:r>
                              <m:r>
                                <a:rPr lang="en-US" sz="2400" i="1">
                                  <a:latin typeface="Cambria Math"/>
                                </a:rPr>
                                <m:t>𝑡</m:t>
                              </m:r>
                            </m:e>
                          </m:d>
                          <m:r>
                            <a:rPr lang="en-US" sz="2400" i="1">
                              <a:latin typeface="Cambria Math"/>
                            </a:rPr>
                            <m:t> </m:t>
                          </m:r>
                        </m:e>
                      </m:d>
                    </m:oMath>
                  </m:oMathPara>
                </a14:m>
                <a:endParaRPr lang="en-US" sz="2400" i="1" dirty="0">
                  <a:latin typeface="Cambria Math"/>
                </a:endParaRPr>
              </a:p>
              <a:p>
                <a:pPr marL="0" indent="0" algn="l" rtl="0">
                  <a:buNone/>
                </a:pPr>
                <a14:m>
                  <m:oMathPara xmlns:m="http://schemas.openxmlformats.org/officeDocument/2006/math">
                    <m:oMathParaPr>
                      <m:jc m:val="left"/>
                    </m:oMathParaPr>
                    <m:oMath xmlns:m="http://schemas.openxmlformats.org/officeDocument/2006/math">
                      <m:r>
                        <a:rPr lang="en-US" sz="2400" b="0" i="1" smtClean="0">
                          <a:latin typeface="Cambria Math"/>
                        </a:rPr>
                        <m:t>𝑃</m:t>
                      </m:r>
                      <m:d>
                        <m:dPr>
                          <m:ctrlPr>
                            <a:rPr lang="en-US" sz="2400" b="0" i="1" smtClean="0">
                              <a:latin typeface="Cambria Math"/>
                            </a:rPr>
                          </m:ctrlPr>
                        </m:dPr>
                        <m:e>
                          <m:sSub>
                            <m:sSubPr>
                              <m:ctrlPr>
                                <a:rPr lang="en-US" sz="2400" b="0" i="1" smtClean="0">
                                  <a:latin typeface="Cambria Math"/>
                                </a:rPr>
                              </m:ctrlPr>
                            </m:sSubPr>
                            <m:e>
                              <m:r>
                                <a:rPr lang="en-US" sz="2400" b="0" i="1" smtClean="0">
                                  <a:latin typeface="Cambria Math"/>
                                </a:rPr>
                                <m:t>𝑋</m:t>
                              </m:r>
                            </m:e>
                            <m:sub>
                              <m:r>
                                <a:rPr lang="en-US" sz="2400" b="0" i="1" smtClean="0">
                                  <a:latin typeface="Cambria Math"/>
                                </a:rPr>
                                <m:t>𝑖</m:t>
                              </m:r>
                            </m:sub>
                          </m:sSub>
                          <m:r>
                            <a:rPr lang="en-US" sz="2400" b="0" i="1" smtClean="0">
                              <a:latin typeface="Cambria Math"/>
                            </a:rPr>
                            <m:t>=</m:t>
                          </m:r>
                          <m:sSup>
                            <m:sSupPr>
                              <m:ctrlPr>
                                <a:rPr lang="en-US" sz="2400" b="0" i="1" smtClean="0">
                                  <a:latin typeface="Cambria Math"/>
                                </a:rPr>
                              </m:ctrlPr>
                            </m:sSupPr>
                            <m:e>
                              <m:r>
                                <a:rPr lang="en-US" sz="2400" b="0" i="1" smtClean="0">
                                  <a:latin typeface="Cambria Math"/>
                                </a:rPr>
                                <m:t>𝑣</m:t>
                              </m:r>
                            </m:e>
                            <m:sup>
                              <m:r>
                                <a:rPr lang="en-US" sz="2400" b="0" i="1" smtClean="0">
                                  <a:latin typeface="Cambria Math"/>
                                </a:rPr>
                                <m:t>∗</m:t>
                              </m:r>
                            </m:sup>
                          </m:sSup>
                        </m:e>
                        <m:e>
                          <m:sSub>
                            <m:sSubPr>
                              <m:ctrlPr>
                                <a:rPr lang="en-US" sz="2400" b="0" i="1" smtClean="0">
                                  <a:latin typeface="Cambria Math"/>
                                </a:rPr>
                              </m:ctrlPr>
                            </m:sSubPr>
                            <m:e>
                              <m:r>
                                <a:rPr lang="en-US" sz="2400" b="0" i="1" smtClean="0">
                                  <a:latin typeface="Cambria Math"/>
                                </a:rPr>
                                <m:t>𝑋</m:t>
                              </m:r>
                            </m:e>
                            <m:sub>
                              <m:r>
                                <a:rPr lang="en-US" sz="2400" b="0" i="1" smtClean="0">
                                  <a:latin typeface="Cambria Math"/>
                                </a:rPr>
                                <m:t>𝑖</m:t>
                              </m:r>
                              <m:r>
                                <a:rPr lang="en-US" sz="2400" b="0" i="1" smtClean="0">
                                  <a:latin typeface="Cambria Math"/>
                                </a:rPr>
                                <m:t>−</m:t>
                              </m:r>
                              <m:r>
                                <a:rPr lang="en-US" sz="2400" b="0" i="1" smtClean="0">
                                  <a:latin typeface="Cambria Math"/>
                                </a:rPr>
                                <m:t>1</m:t>
                              </m:r>
                            </m:sub>
                          </m:sSub>
                          <m:r>
                            <a:rPr lang="en-US" sz="2400" b="0" i="1" smtClean="0">
                              <a:latin typeface="Cambria Math"/>
                            </a:rPr>
                            <m:t>≠</m:t>
                          </m:r>
                          <m:sSup>
                            <m:sSupPr>
                              <m:ctrlPr>
                                <a:rPr lang="en-US" sz="2400" b="0" i="1" smtClean="0">
                                  <a:latin typeface="Cambria Math"/>
                                </a:rPr>
                              </m:ctrlPr>
                            </m:sSupPr>
                            <m:e>
                              <m:r>
                                <a:rPr lang="en-US" sz="2400" b="0" i="1" smtClean="0">
                                  <a:latin typeface="Cambria Math"/>
                                </a:rPr>
                                <m:t>𝑣</m:t>
                              </m:r>
                            </m:e>
                            <m:sup>
                              <m:r>
                                <a:rPr lang="en-US" sz="2400" b="0" i="1" smtClean="0">
                                  <a:latin typeface="Cambria Math"/>
                                </a:rPr>
                                <m:t>∗</m:t>
                              </m:r>
                            </m:sup>
                          </m:sSup>
                        </m:e>
                      </m:d>
                      <m:r>
                        <a:rPr lang="en-US" sz="2400" b="0" i="1" smtClean="0">
                          <a:latin typeface="Cambria Math"/>
                        </a:rPr>
                        <m:t>=</m:t>
                      </m:r>
                      <m:f>
                        <m:fPr>
                          <m:ctrlPr>
                            <a:rPr lang="en-US" sz="2400" b="0" i="1" smtClean="0">
                              <a:latin typeface="Cambria Math"/>
                            </a:rPr>
                          </m:ctrlPr>
                        </m:fPr>
                        <m:num>
                          <m:r>
                            <a:rPr lang="en-US" sz="2400" b="0" i="1" smtClean="0">
                              <a:latin typeface="Cambria Math"/>
                            </a:rPr>
                            <m:t>1</m:t>
                          </m:r>
                        </m:num>
                        <m:den>
                          <m:r>
                            <a:rPr lang="en-US" sz="2400" b="0" i="1" smtClean="0">
                              <a:latin typeface="Cambria Math"/>
                            </a:rPr>
                            <m:t>2</m:t>
                          </m:r>
                          <m:r>
                            <a:rPr lang="en-US" sz="2400" b="0" i="1" smtClean="0">
                              <a:latin typeface="Cambria Math"/>
                            </a:rPr>
                            <m:t>𝑛</m:t>
                          </m:r>
                          <m:r>
                            <a:rPr lang="en-US" sz="2400" b="0" i="1" smtClean="0">
                              <a:latin typeface="Cambria Math"/>
                            </a:rPr>
                            <m:t>−</m:t>
                          </m:r>
                          <m:r>
                            <a:rPr lang="en-US" sz="2400" b="0" i="1" smtClean="0">
                              <a:latin typeface="Cambria Math"/>
                            </a:rPr>
                            <m:t>1</m:t>
                          </m:r>
                        </m:den>
                      </m:f>
                    </m:oMath>
                  </m:oMathPara>
                </a14:m>
                <a:endParaRPr lang="en-US" sz="2400" b="0" dirty="0" smtClean="0"/>
              </a:p>
              <a:p>
                <a:pPr marL="0" indent="0" algn="l" rtl="0">
                  <a:buNone/>
                </a:pPr>
                <a14:m>
                  <m:oMathPara xmlns:m="http://schemas.openxmlformats.org/officeDocument/2006/math">
                    <m:oMathParaPr>
                      <m:jc m:val="left"/>
                    </m:oMathParaPr>
                    <m:oMath xmlns:m="http://schemas.openxmlformats.org/officeDocument/2006/math">
                      <m:r>
                        <a:rPr lang="en-US" sz="2400" b="0" i="1" smtClean="0">
                          <a:latin typeface="Cambria Math"/>
                        </a:rPr>
                        <m:t>𝐸</m:t>
                      </m:r>
                      <m:d>
                        <m:dPr>
                          <m:ctrlPr>
                            <a:rPr lang="en-US" sz="2400" b="0" i="1" smtClean="0">
                              <a:latin typeface="Cambria Math"/>
                            </a:rPr>
                          </m:ctrlPr>
                        </m:dPr>
                        <m:e>
                          <m:r>
                            <a:rPr lang="en-US" sz="2400" b="0" i="1" smtClean="0">
                              <a:latin typeface="Cambria Math"/>
                            </a:rPr>
                            <m:t>𝜏</m:t>
                          </m:r>
                          <m:r>
                            <a:rPr lang="en-US" sz="2400" b="0" i="1" smtClean="0">
                              <a:latin typeface="Cambria Math"/>
                            </a:rPr>
                            <m:t>−</m:t>
                          </m:r>
                          <m:r>
                            <a:rPr lang="en-US" sz="2400" b="0" i="1" smtClean="0">
                              <a:latin typeface="Cambria Math"/>
                            </a:rPr>
                            <m:t>1</m:t>
                          </m:r>
                        </m:e>
                      </m:d>
                      <m:r>
                        <a:rPr lang="en-US" sz="2400" b="0" i="1" smtClean="0">
                          <a:latin typeface="Cambria Math"/>
                        </a:rPr>
                        <m:t>=</m:t>
                      </m:r>
                      <m:r>
                        <a:rPr lang="en-US" sz="2400" b="0" i="1" smtClean="0">
                          <a:latin typeface="Cambria Math"/>
                        </a:rPr>
                        <m:t>2</m:t>
                      </m:r>
                      <m:r>
                        <a:rPr lang="en-US" sz="2400" b="0" i="1" smtClean="0">
                          <a:latin typeface="Cambria Math"/>
                        </a:rPr>
                        <m:t>𝑛</m:t>
                      </m:r>
                      <m:r>
                        <a:rPr lang="en-US" sz="2400" b="0" i="1" smtClean="0">
                          <a:latin typeface="Cambria Math"/>
                        </a:rPr>
                        <m:t>−</m:t>
                      </m:r>
                      <m:r>
                        <a:rPr lang="en-US" sz="2400" b="0" i="1" smtClean="0">
                          <a:latin typeface="Cambria Math"/>
                        </a:rPr>
                        <m:t>1</m:t>
                      </m:r>
                      <m:r>
                        <a:rPr lang="en-US" sz="2400" b="0" i="1" smtClean="0">
                          <a:latin typeface="Cambria Math"/>
                        </a:rPr>
                        <m:t>  ⇒  </m:t>
                      </m:r>
                      <m:r>
                        <a:rPr lang="en-US" sz="2400" i="1">
                          <a:latin typeface="Cambria Math"/>
                        </a:rPr>
                        <m:t>𝐸</m:t>
                      </m:r>
                      <m:d>
                        <m:dPr>
                          <m:ctrlPr>
                            <a:rPr lang="en-US" sz="2400" i="1">
                              <a:latin typeface="Cambria Math"/>
                            </a:rPr>
                          </m:ctrlPr>
                        </m:dPr>
                        <m:e>
                          <m:r>
                            <a:rPr lang="en-US" sz="2400" i="1">
                              <a:latin typeface="Cambria Math"/>
                            </a:rPr>
                            <m:t>𝜏</m:t>
                          </m:r>
                        </m:e>
                      </m:d>
                      <m:r>
                        <a:rPr lang="en-US" sz="2400" i="1">
                          <a:latin typeface="Cambria Math"/>
                        </a:rPr>
                        <m:t>=</m:t>
                      </m:r>
                      <m:r>
                        <a:rPr lang="en-US" sz="2400" i="1">
                          <a:latin typeface="Cambria Math"/>
                        </a:rPr>
                        <m:t>2</m:t>
                      </m:r>
                      <m:r>
                        <a:rPr lang="en-US" sz="2400" i="1">
                          <a:latin typeface="Cambria Math"/>
                        </a:rPr>
                        <m:t>𝑛</m:t>
                      </m:r>
                      <m:r>
                        <a:rPr lang="en-US" sz="2400" b="0" i="1" smtClean="0">
                          <a:latin typeface="Cambria Math"/>
                        </a:rPr>
                        <m:t>  ⇒  ∀</m:t>
                      </m:r>
                      <m:r>
                        <a:rPr lang="en-US" sz="2400" b="0" i="1" smtClean="0">
                          <a:latin typeface="Cambria Math"/>
                        </a:rPr>
                        <m:t>𝑥</m:t>
                      </m:r>
                      <m:r>
                        <a:rPr lang="en-US" sz="2400" b="0" i="1" smtClean="0">
                          <a:latin typeface="Cambria Math"/>
                        </a:rPr>
                        <m:t> : </m:t>
                      </m:r>
                      <m:sSub>
                        <m:sSubPr>
                          <m:ctrlPr>
                            <a:rPr lang="en-US" sz="2400" b="0" i="1" smtClean="0">
                              <a:latin typeface="Cambria Math"/>
                            </a:rPr>
                          </m:ctrlPr>
                        </m:sSubPr>
                        <m:e>
                          <m:r>
                            <a:rPr lang="en-US" sz="2400" b="0" i="1" smtClean="0">
                              <a:latin typeface="Cambria Math"/>
                            </a:rPr>
                            <m:t>𝑃</m:t>
                          </m:r>
                        </m:e>
                        <m:sub>
                          <m:r>
                            <a:rPr lang="en-US" sz="2400" b="0" i="1" smtClean="0">
                              <a:latin typeface="Cambria Math"/>
                            </a:rPr>
                            <m:t>𝑥</m:t>
                          </m:r>
                        </m:sub>
                      </m:sSub>
                      <m:d>
                        <m:dPr>
                          <m:ctrlPr>
                            <a:rPr lang="en-US" sz="2400" b="0" i="1" smtClean="0">
                              <a:latin typeface="Cambria Math"/>
                            </a:rPr>
                          </m:ctrlPr>
                        </m:dPr>
                        <m:e>
                          <m:r>
                            <a:rPr lang="en-US" sz="2400" b="0" i="1" smtClean="0">
                              <a:latin typeface="Cambria Math"/>
                            </a:rPr>
                            <m:t>𝜏</m:t>
                          </m:r>
                          <m:r>
                            <a:rPr lang="en-US" sz="2400" b="0" i="1" smtClean="0">
                              <a:latin typeface="Cambria Math"/>
                            </a:rPr>
                            <m:t>≥</m:t>
                          </m:r>
                          <m:r>
                            <a:rPr lang="en-US" sz="2400" b="0" i="1" smtClean="0">
                              <a:latin typeface="Cambria Math"/>
                            </a:rPr>
                            <m:t>𝑡</m:t>
                          </m:r>
                        </m:e>
                      </m:d>
                      <m:r>
                        <a:rPr lang="en-US" sz="2400" b="0" i="1" smtClean="0">
                          <a:latin typeface="Cambria Math"/>
                        </a:rPr>
                        <m:t>≤</m:t>
                      </m:r>
                      <m:f>
                        <m:fPr>
                          <m:ctrlPr>
                            <a:rPr lang="en-US" sz="2400" i="1">
                              <a:latin typeface="Cambria Math"/>
                            </a:rPr>
                          </m:ctrlPr>
                        </m:fPr>
                        <m:num>
                          <m:r>
                            <a:rPr lang="en-US" sz="2400" i="1">
                              <a:latin typeface="Cambria Math"/>
                            </a:rPr>
                            <m:t>2</m:t>
                          </m:r>
                          <m:r>
                            <a:rPr lang="en-US" sz="2400" i="1">
                              <a:latin typeface="Cambria Math"/>
                            </a:rPr>
                            <m:t>𝑛</m:t>
                          </m:r>
                        </m:num>
                        <m:den>
                          <m:r>
                            <a:rPr lang="en-US" sz="2400" b="0" i="1" smtClean="0">
                              <a:latin typeface="Cambria Math"/>
                            </a:rPr>
                            <m:t>𝑡</m:t>
                          </m:r>
                        </m:den>
                      </m:f>
                    </m:oMath>
                  </m:oMathPara>
                </a14:m>
                <a:endParaRPr lang="en-US" sz="2400" dirty="0" smtClean="0"/>
              </a:p>
              <a:p>
                <a:pPr marL="0" indent="0" algn="l" rtl="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𝑡</m:t>
                          </m:r>
                        </m:e>
                        <m:sub>
                          <m:r>
                            <a:rPr lang="en-US" sz="2400" b="0" i="1" smtClean="0">
                              <a:latin typeface="Cambria Math"/>
                            </a:rPr>
                            <m:t>𝑚𝑖𝑥</m:t>
                          </m:r>
                        </m:sub>
                      </m:sSub>
                      <m:r>
                        <a:rPr lang="en-US" sz="2400" b="0" i="1" smtClean="0">
                          <a:latin typeface="Cambria Math"/>
                        </a:rPr>
                        <m:t>≤</m:t>
                      </m:r>
                      <m:r>
                        <a:rPr lang="en-US" sz="2400" b="0" i="1" smtClean="0">
                          <a:latin typeface="Cambria Math"/>
                        </a:rPr>
                        <m:t>8</m:t>
                      </m:r>
                      <m:r>
                        <a:rPr lang="en-US" sz="2400" i="1">
                          <a:latin typeface="Cambria Math"/>
                        </a:rPr>
                        <m:t>𝑛</m:t>
                      </m:r>
                    </m:oMath>
                  </m:oMathPara>
                </a14:m>
                <a:endParaRPr lang="he-IL"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078"/>
                </a:stretch>
              </a:blipFill>
            </p:spPr>
            <p:txBody>
              <a:bodyPr/>
              <a:lstStyle/>
              <a:p>
                <a:r>
                  <a:rPr lang="he-IL">
                    <a:noFill/>
                  </a:rPr>
                  <a:t> </a:t>
                </a:r>
              </a:p>
            </p:txBody>
          </p:sp>
        </mc:Fallback>
      </mc:AlternateContent>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3036" y="2204864"/>
            <a:ext cx="3381452" cy="2088232"/>
          </a:xfrm>
          <a:prstGeom prst="rect">
            <a:avLst/>
          </a:prstGeom>
        </p:spPr>
      </p:pic>
    </p:spTree>
    <p:extLst>
      <p:ext uri="{BB962C8B-B14F-4D97-AF65-F5344CB8AC3E}">
        <p14:creationId xmlns:p14="http://schemas.microsoft.com/office/powerpoint/2010/main" val="15519083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Random walk on </a:t>
            </a:r>
            <a:r>
              <a:rPr lang="en-US" dirty="0" smtClean="0"/>
              <a:t>hypercube</a:t>
            </a:r>
            <a:endParaRPr lang="he-IL"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0" indent="0" algn="l" rtl="0">
                  <a:buNone/>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a:rPr>
                          </m:ctrlPr>
                        </m:sSubPr>
                        <m:e>
                          <m:r>
                            <a:rPr lang="en-US" sz="2800" i="1" dirty="0">
                              <a:latin typeface="Cambria Math"/>
                            </a:rPr>
                            <m:t>𝜏</m:t>
                          </m:r>
                        </m:e>
                        <m:sub>
                          <m:r>
                            <a:rPr lang="en-US" sz="2800" i="1" dirty="0" err="1">
                              <a:latin typeface="Cambria Math"/>
                            </a:rPr>
                            <m:t>𝑟𝑒𝑓𝑟𝑒𝑠</m:t>
                          </m:r>
                          <m:r>
                            <a:rPr lang="en-US" sz="2800" i="1" dirty="0" err="1">
                              <a:latin typeface="Cambria Math"/>
                            </a:rPr>
                            <m:t>h</m:t>
                          </m:r>
                        </m:sub>
                      </m:sSub>
                      <m:r>
                        <a:rPr lang="en-US" sz="2800" i="1" dirty="0">
                          <a:latin typeface="Cambria Math"/>
                        </a:rPr>
                        <m:t>≔</m:t>
                      </m:r>
                      <m:func>
                        <m:funcPr>
                          <m:ctrlPr>
                            <a:rPr lang="en-US" sz="2800" i="1" dirty="0">
                              <a:latin typeface="Cambria Math"/>
                            </a:rPr>
                          </m:ctrlPr>
                        </m:funcPr>
                        <m:fName>
                          <m:r>
                            <m:rPr>
                              <m:sty m:val="p"/>
                            </m:rPr>
                            <a:rPr lang="en-US" sz="2800" dirty="0">
                              <a:latin typeface="Cambria Math"/>
                            </a:rPr>
                            <m:t>min</m:t>
                          </m:r>
                        </m:fName>
                        <m:e>
                          <m:d>
                            <m:dPr>
                              <m:begChr m:val="{"/>
                              <m:endChr m:val="}"/>
                              <m:ctrlPr>
                                <a:rPr lang="en-US" sz="2800" i="1" dirty="0">
                                  <a:latin typeface="Cambria Math"/>
                                </a:rPr>
                              </m:ctrlPr>
                            </m:dPr>
                            <m:e>
                              <m:r>
                                <a:rPr lang="en-US" sz="2800" i="1" dirty="0">
                                  <a:latin typeface="Cambria Math"/>
                                </a:rPr>
                                <m:t>𝑡</m:t>
                              </m:r>
                              <m:r>
                                <a:rPr lang="en-US" sz="2800" i="1" dirty="0">
                                  <a:latin typeface="Cambria Math"/>
                                </a:rPr>
                                <m:t>≥</m:t>
                              </m:r>
                              <m:r>
                                <a:rPr lang="en-US" sz="2800" i="1" dirty="0">
                                  <a:latin typeface="Cambria Math"/>
                                </a:rPr>
                                <m:t>0</m:t>
                              </m:r>
                              <m:r>
                                <a:rPr lang="en-US" sz="2800" i="1" dirty="0">
                                  <a:latin typeface="Cambria Math"/>
                                </a:rPr>
                                <m:t> :</m:t>
                              </m:r>
                              <m:d>
                                <m:dPr>
                                  <m:begChr m:val="{"/>
                                  <m:endChr m:val="}"/>
                                  <m:ctrlPr>
                                    <a:rPr lang="en-US" sz="2800" i="1" dirty="0">
                                      <a:latin typeface="Cambria Math"/>
                                    </a:rPr>
                                  </m:ctrlPr>
                                </m:dPr>
                                <m:e>
                                  <m:sSub>
                                    <m:sSubPr>
                                      <m:ctrlPr>
                                        <a:rPr lang="en-US" sz="2800" i="1" dirty="0">
                                          <a:latin typeface="Cambria Math"/>
                                        </a:rPr>
                                      </m:ctrlPr>
                                    </m:sSubPr>
                                    <m:e>
                                      <m:r>
                                        <a:rPr lang="en-US" sz="2800" i="1" dirty="0">
                                          <a:latin typeface="Cambria Math"/>
                                        </a:rPr>
                                        <m:t>𝑗</m:t>
                                      </m:r>
                                    </m:e>
                                    <m:sub>
                                      <m:r>
                                        <a:rPr lang="en-US" sz="2800" i="1" dirty="0">
                                          <a:latin typeface="Cambria Math"/>
                                        </a:rPr>
                                        <m:t>1</m:t>
                                      </m:r>
                                    </m:sub>
                                  </m:sSub>
                                  <m:r>
                                    <a:rPr lang="en-US" sz="2800" i="1" dirty="0">
                                      <a:latin typeface="Cambria Math"/>
                                    </a:rPr>
                                    <m:t>,</m:t>
                                  </m:r>
                                  <m:sSub>
                                    <m:sSubPr>
                                      <m:ctrlPr>
                                        <a:rPr lang="en-US" sz="2800" i="1" dirty="0">
                                          <a:latin typeface="Cambria Math"/>
                                        </a:rPr>
                                      </m:ctrlPr>
                                    </m:sSubPr>
                                    <m:e>
                                      <m:r>
                                        <a:rPr lang="en-US" sz="2800" i="1" dirty="0">
                                          <a:latin typeface="Cambria Math"/>
                                        </a:rPr>
                                        <m:t>𝑗</m:t>
                                      </m:r>
                                    </m:e>
                                    <m:sub>
                                      <m:r>
                                        <a:rPr lang="en-US" sz="2800" i="1" dirty="0">
                                          <a:latin typeface="Cambria Math"/>
                                        </a:rPr>
                                        <m:t>2</m:t>
                                      </m:r>
                                    </m:sub>
                                  </m:sSub>
                                  <m:r>
                                    <a:rPr lang="en-US" sz="2800" i="1" dirty="0">
                                      <a:latin typeface="Cambria Math"/>
                                    </a:rPr>
                                    <m:t>, …, </m:t>
                                  </m:r>
                                  <m:sSub>
                                    <m:sSubPr>
                                      <m:ctrlPr>
                                        <a:rPr lang="en-US" sz="2800" i="1" dirty="0">
                                          <a:latin typeface="Cambria Math"/>
                                        </a:rPr>
                                      </m:ctrlPr>
                                    </m:sSubPr>
                                    <m:e>
                                      <m:r>
                                        <a:rPr lang="en-US" sz="2800" i="1" dirty="0">
                                          <a:latin typeface="Cambria Math"/>
                                        </a:rPr>
                                        <m:t>𝑗</m:t>
                                      </m:r>
                                    </m:e>
                                    <m:sub>
                                      <m:r>
                                        <a:rPr lang="en-US" sz="2800" i="1" dirty="0">
                                          <a:latin typeface="Cambria Math"/>
                                        </a:rPr>
                                        <m:t>𝑡</m:t>
                                      </m:r>
                                    </m:sub>
                                  </m:sSub>
                                </m:e>
                              </m:d>
                              <m:r>
                                <a:rPr lang="en-US" sz="2800" i="1" dirty="0">
                                  <a:latin typeface="Cambria Math"/>
                                </a:rPr>
                                <m:t>=</m:t>
                              </m:r>
                              <m:d>
                                <m:dPr>
                                  <m:begChr m:val="{"/>
                                  <m:endChr m:val="}"/>
                                  <m:ctrlPr>
                                    <a:rPr lang="en-US" sz="2800" i="1" dirty="0">
                                      <a:latin typeface="Cambria Math"/>
                                    </a:rPr>
                                  </m:ctrlPr>
                                </m:dPr>
                                <m:e>
                                  <m:r>
                                    <a:rPr lang="en-US" sz="2800" i="1" dirty="0">
                                      <a:latin typeface="Cambria Math"/>
                                    </a:rPr>
                                    <m:t>1</m:t>
                                  </m:r>
                                  <m:r>
                                    <a:rPr lang="en-US" sz="2800" i="1" dirty="0">
                                      <a:latin typeface="Cambria Math"/>
                                    </a:rPr>
                                    <m:t>,</m:t>
                                  </m:r>
                                  <m:r>
                                    <a:rPr lang="en-US" sz="2800" i="1" dirty="0">
                                      <a:latin typeface="Cambria Math"/>
                                    </a:rPr>
                                    <m:t>2</m:t>
                                  </m:r>
                                  <m:r>
                                    <a:rPr lang="en-US" sz="2800" i="1" dirty="0">
                                      <a:latin typeface="Cambria Math"/>
                                    </a:rPr>
                                    <m:t>,…,</m:t>
                                  </m:r>
                                  <m:r>
                                    <a:rPr lang="en-US" sz="2800" i="1" dirty="0">
                                      <a:latin typeface="Cambria Math"/>
                                    </a:rPr>
                                    <m:t>𝑛</m:t>
                                  </m:r>
                                </m:e>
                              </m:d>
                            </m:e>
                          </m:d>
                        </m:e>
                      </m:func>
                    </m:oMath>
                  </m:oMathPara>
                </a14:m>
                <a:endParaRPr lang="en-US" sz="2800" dirty="0" smtClean="0"/>
              </a:p>
              <a:p>
                <a:pPr marL="0" indent="0" algn="l" rtl="0">
                  <a:buNone/>
                </a:pPr>
                <a:endParaRPr lang="en-US" b="0" dirty="0" smtClean="0"/>
              </a:p>
              <a:p>
                <a:pPr marL="0" indent="0" algn="l" rtl="0">
                  <a:buNone/>
                </a:pPr>
                <a:r>
                  <a:rPr lang="en-US" b="0" u="sng" dirty="0" smtClean="0"/>
                  <a:t>Claim:</a:t>
                </a:r>
                <a:r>
                  <a:rPr lang="en-US" b="0" dirty="0" smtClean="0"/>
                  <a:t> </a:t>
                </a:r>
                <a:endParaRPr lang="en-US" b="0" u="sng" dirty="0" smtClean="0"/>
              </a:p>
              <a:p>
                <a:pPr marL="0" indent="0" algn="l" rtl="0">
                  <a:buNone/>
                </a:pPr>
                <a14:m>
                  <m:oMath xmlns:m="http://schemas.openxmlformats.org/officeDocument/2006/math">
                    <m:sSub>
                      <m:sSubPr>
                        <m:ctrlPr>
                          <a:rPr lang="en-US" b="0" i="1" smtClean="0">
                            <a:latin typeface="Cambria Math"/>
                          </a:rPr>
                        </m:ctrlPr>
                      </m:sSubPr>
                      <m:e>
                        <m:r>
                          <a:rPr lang="en-US" b="0" i="1" smtClean="0">
                            <a:latin typeface="Cambria Math"/>
                          </a:rPr>
                          <m:t>𝜏</m:t>
                        </m:r>
                      </m:e>
                      <m:sub>
                        <m:r>
                          <a:rPr lang="en-US" b="0" i="1" smtClean="0">
                            <a:latin typeface="Cambria Math"/>
                          </a:rPr>
                          <m:t>𝑟𝑒𝑓𝑟𝑒𝑠</m:t>
                        </m:r>
                        <m:r>
                          <a:rPr lang="en-US" b="0" i="1" smtClean="0">
                            <a:latin typeface="Cambria Math"/>
                          </a:rPr>
                          <m:t>h</m:t>
                        </m:r>
                      </m:sub>
                    </m:sSub>
                  </m:oMath>
                </a14:m>
                <a:r>
                  <a:rPr lang="en-US" dirty="0" smtClean="0"/>
                  <a:t> is a coupon collector random variable</a:t>
                </a:r>
              </a:p>
              <a:p>
                <a:pPr algn="l" rtl="0"/>
                <a14:m>
                  <m:oMath xmlns:m="http://schemas.openxmlformats.org/officeDocument/2006/math">
                    <m:r>
                      <a:rPr lang="en-US" b="0" i="1" smtClean="0">
                        <a:latin typeface="Cambria Math"/>
                      </a:rPr>
                      <m:t>𝑃</m:t>
                    </m:r>
                    <m:d>
                      <m:dPr>
                        <m:begChr m:val="{"/>
                        <m:endChr m:val="}"/>
                        <m:ctrlPr>
                          <a:rPr lang="en-US" b="0" i="1" smtClean="0">
                            <a:latin typeface="Cambria Math"/>
                          </a:rPr>
                        </m:ctrlPr>
                      </m:dPr>
                      <m:e>
                        <m:sSub>
                          <m:sSubPr>
                            <m:ctrlPr>
                              <a:rPr lang="en-US" b="0" i="1" smtClean="0">
                                <a:latin typeface="Cambria Math"/>
                              </a:rPr>
                            </m:ctrlPr>
                          </m:sSubPr>
                          <m:e>
                            <m:r>
                              <a:rPr lang="en-US" b="0" i="1" smtClean="0">
                                <a:latin typeface="Cambria Math"/>
                              </a:rPr>
                              <m:t>𝜏</m:t>
                            </m:r>
                          </m:e>
                          <m:sub>
                            <m:r>
                              <a:rPr lang="en-US" i="1">
                                <a:latin typeface="Cambria Math"/>
                              </a:rPr>
                              <m:t>𝑟𝑒𝑓𝑟𝑒𝑠</m:t>
                            </m:r>
                            <m:r>
                              <a:rPr lang="en-US" i="1">
                                <a:latin typeface="Cambria Math"/>
                              </a:rPr>
                              <m:t>h</m:t>
                            </m:r>
                          </m:sub>
                        </m:sSub>
                        <m:r>
                          <a:rPr lang="en-US" b="0" i="1" smtClean="0">
                            <a:latin typeface="Cambria Math"/>
                          </a:rPr>
                          <m:t>&gt;⌈</m:t>
                        </m:r>
                        <m:r>
                          <a:rPr lang="en-US" b="0" i="1" smtClean="0">
                            <a:latin typeface="Cambria Math"/>
                          </a:rPr>
                          <m:t>𝑛𝑙𝑜𝑔𝑛</m:t>
                        </m:r>
                        <m:r>
                          <a:rPr lang="en-US" b="0" i="1" smtClean="0">
                            <a:latin typeface="Cambria Math"/>
                          </a:rPr>
                          <m:t>+</m:t>
                        </m:r>
                        <m:r>
                          <a:rPr lang="en-US" b="0" i="1" smtClean="0">
                            <a:latin typeface="Cambria Math"/>
                          </a:rPr>
                          <m:t>𝑐𝑛</m:t>
                        </m:r>
                        <m:r>
                          <a:rPr lang="en-US" b="0" i="1" smtClean="0">
                            <a:latin typeface="Cambria Math"/>
                          </a:rPr>
                          <m:t>⌉</m:t>
                        </m:r>
                      </m:e>
                    </m:d>
                    <m:r>
                      <a:rPr lang="en-US" b="0" i="1" smtClean="0">
                        <a:latin typeface="Cambria Math"/>
                      </a:rPr>
                      <m:t>≤</m:t>
                    </m:r>
                    <m:sSup>
                      <m:sSupPr>
                        <m:ctrlPr>
                          <a:rPr lang="en-US" b="0" i="1" smtClean="0">
                            <a:latin typeface="Cambria Math"/>
                          </a:rPr>
                        </m:ctrlPr>
                      </m:sSupPr>
                      <m:e>
                        <m:r>
                          <a:rPr lang="en-US" b="0" i="1" smtClean="0">
                            <a:latin typeface="Cambria Math"/>
                          </a:rPr>
                          <m:t>𝑒</m:t>
                        </m:r>
                      </m:e>
                      <m:sup>
                        <m:r>
                          <a:rPr lang="en-US" b="0" i="1" smtClean="0">
                            <a:latin typeface="Cambria Math"/>
                          </a:rPr>
                          <m:t>−</m:t>
                        </m:r>
                        <m:r>
                          <a:rPr lang="en-US" b="0" i="1" smtClean="0">
                            <a:latin typeface="Cambria Math"/>
                          </a:rPr>
                          <m:t>𝑐</m:t>
                        </m:r>
                      </m:sup>
                    </m:sSup>
                  </m:oMath>
                </a14:m>
                <a:endParaRPr lang="en-US" dirty="0" smtClean="0"/>
              </a:p>
              <a:p>
                <a:pPr algn="l" rtl="0"/>
                <a14:m>
                  <m:oMath xmlns:m="http://schemas.openxmlformats.org/officeDocument/2006/math">
                    <m:r>
                      <a:rPr lang="en-US" b="0" i="1" smtClean="0">
                        <a:latin typeface="Cambria Math"/>
                      </a:rPr>
                      <m:t>𝑑</m:t>
                    </m:r>
                    <m:r>
                      <a:rPr lang="en-US" b="0" i="1" smtClean="0">
                        <a:latin typeface="Cambria Math"/>
                      </a:rPr>
                      <m:t>(</m:t>
                    </m:r>
                    <m:r>
                      <a:rPr lang="en-US" i="1">
                        <a:latin typeface="Cambria Math"/>
                      </a:rPr>
                      <m:t>𝑛𝑙𝑜𝑔𝑛</m:t>
                    </m:r>
                    <m:r>
                      <a:rPr lang="en-US" i="1">
                        <a:latin typeface="Cambria Math"/>
                      </a:rPr>
                      <m:t>+</m:t>
                    </m:r>
                    <m:r>
                      <a:rPr lang="en-US" i="1">
                        <a:latin typeface="Cambria Math"/>
                      </a:rPr>
                      <m:t>𝑐𝑛</m:t>
                    </m:r>
                    <m:r>
                      <a:rPr lang="en-US" b="0" i="1" smtClean="0">
                        <a:latin typeface="Cambria Math"/>
                      </a:rPr>
                      <m:t>)</m:t>
                    </m:r>
                    <m:r>
                      <a:rPr lang="en-US" i="1">
                        <a:latin typeface="Cambria Math"/>
                      </a:rPr>
                      <m:t>≤</m:t>
                    </m:r>
                    <m:sSup>
                      <m:sSupPr>
                        <m:ctrlPr>
                          <a:rPr lang="en-US" i="1">
                            <a:latin typeface="Cambria Math"/>
                          </a:rPr>
                        </m:ctrlPr>
                      </m:sSupPr>
                      <m:e>
                        <m:r>
                          <a:rPr lang="en-US" i="1">
                            <a:latin typeface="Cambria Math"/>
                          </a:rPr>
                          <m:t>𝑒</m:t>
                        </m:r>
                      </m:e>
                      <m:sup>
                        <m:r>
                          <a:rPr lang="en-US" i="1">
                            <a:latin typeface="Cambria Math"/>
                          </a:rPr>
                          <m:t>−</m:t>
                        </m:r>
                        <m:r>
                          <a:rPr lang="en-US" i="1">
                            <a:latin typeface="Cambria Math"/>
                          </a:rPr>
                          <m:t>𝑐</m:t>
                        </m:r>
                      </m:sup>
                    </m:sSup>
                  </m:oMath>
                </a14:m>
                <a:endParaRPr lang="en-US" b="0" i="1" dirty="0" smtClean="0">
                  <a:latin typeface="Cambria Math"/>
                </a:endParaRPr>
              </a:p>
              <a:p>
                <a:pPr algn="l" rtl="0"/>
                <a14:m>
                  <m:oMath xmlns:m="http://schemas.openxmlformats.org/officeDocument/2006/math">
                    <m:sSub>
                      <m:sSubPr>
                        <m:ctrlPr>
                          <a:rPr lang="en-US" b="0" i="1" smtClean="0">
                            <a:latin typeface="Cambria Math"/>
                          </a:rPr>
                        </m:ctrlPr>
                      </m:sSubPr>
                      <m:e>
                        <m:r>
                          <a:rPr lang="en-US" b="0" i="1" smtClean="0">
                            <a:latin typeface="Cambria Math"/>
                          </a:rPr>
                          <m:t>𝑡</m:t>
                        </m:r>
                      </m:e>
                      <m:sub>
                        <m:r>
                          <a:rPr lang="en-US" b="0" i="1" smtClean="0">
                            <a:latin typeface="Cambria Math"/>
                          </a:rPr>
                          <m:t>𝑚𝑖𝑥</m:t>
                        </m:r>
                      </m:sub>
                    </m:sSub>
                    <m:d>
                      <m:dPr>
                        <m:ctrlPr>
                          <a:rPr lang="en-US" b="0" i="1" smtClean="0">
                            <a:latin typeface="Cambria Math"/>
                          </a:rPr>
                        </m:ctrlPr>
                      </m:dPr>
                      <m:e>
                        <m:r>
                          <a:rPr lang="en-US" b="0" i="1" smtClean="0">
                            <a:latin typeface="Cambria Math"/>
                          </a:rPr>
                          <m:t>𝜖</m:t>
                        </m:r>
                      </m:e>
                    </m:d>
                    <m:r>
                      <a:rPr lang="en-US" b="0" i="1" smtClean="0">
                        <a:latin typeface="Cambria Math"/>
                      </a:rPr>
                      <m:t>≤</m:t>
                    </m:r>
                    <m:r>
                      <a:rPr lang="en-US" i="1">
                        <a:latin typeface="Cambria Math"/>
                      </a:rPr>
                      <m:t>𝑛𝑙𝑜𝑔𝑛</m:t>
                    </m:r>
                    <m:r>
                      <a:rPr lang="en-US" i="1">
                        <a:latin typeface="Cambria Math"/>
                      </a:rPr>
                      <m:t>+</m:t>
                    </m:r>
                    <m:func>
                      <m:funcPr>
                        <m:ctrlPr>
                          <a:rPr lang="en-US" b="0" i="1" smtClean="0">
                            <a:latin typeface="Cambria Math"/>
                          </a:rPr>
                        </m:ctrlPr>
                      </m:funcPr>
                      <m:fName>
                        <m:r>
                          <m:rPr>
                            <m:sty m:val="p"/>
                          </m:rPr>
                          <a:rPr lang="en-US" b="0" i="0" smtClean="0">
                            <a:latin typeface="Cambria Math"/>
                          </a:rPr>
                          <m:t>log</m:t>
                        </m:r>
                      </m:fName>
                      <m:e>
                        <m:d>
                          <m:dPr>
                            <m:ctrlPr>
                              <a:rPr lang="en-US" b="0" i="1" smtClean="0">
                                <a:latin typeface="Cambria Math"/>
                              </a:rPr>
                            </m:ctrlPr>
                          </m:dPr>
                          <m:e>
                            <m:sSup>
                              <m:sSupPr>
                                <m:ctrlPr>
                                  <a:rPr lang="en-US" b="0" i="1" smtClean="0">
                                    <a:latin typeface="Cambria Math"/>
                                  </a:rPr>
                                </m:ctrlPr>
                              </m:sSupPr>
                              <m:e>
                                <m:r>
                                  <a:rPr lang="en-US" i="1">
                                    <a:latin typeface="Cambria Math"/>
                                  </a:rPr>
                                  <m:t>𝜖</m:t>
                                </m:r>
                              </m:e>
                              <m:sup>
                                <m:r>
                                  <a:rPr lang="en-US" b="0" i="1" smtClean="0">
                                    <a:latin typeface="Cambria Math"/>
                                  </a:rPr>
                                  <m:t>−</m:t>
                                </m:r>
                                <m:r>
                                  <a:rPr lang="en-US" b="0" i="1" smtClean="0">
                                    <a:latin typeface="Cambria Math"/>
                                  </a:rPr>
                                  <m:t>1</m:t>
                                </m:r>
                              </m:sup>
                            </m:sSup>
                          </m:e>
                        </m:d>
                      </m:e>
                    </m:func>
                    <m:r>
                      <a:rPr lang="en-US" b="0" i="1" smtClean="0">
                        <a:latin typeface="Cambria Math"/>
                      </a:rPr>
                      <m:t>𝑛</m:t>
                    </m:r>
                  </m:oMath>
                </a14:m>
                <a:endParaRPr lang="he-IL"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852"/>
                </a:stretch>
              </a:blipFill>
            </p:spPr>
            <p:txBody>
              <a:bodyPr/>
              <a:lstStyle/>
              <a:p>
                <a:r>
                  <a:rPr lang="he-IL">
                    <a:noFill/>
                  </a:rPr>
                  <a:t> </a:t>
                </a:r>
              </a:p>
            </p:txBody>
          </p:sp>
        </mc:Fallback>
      </mc:AlternateContent>
      <p:pic>
        <p:nvPicPr>
          <p:cNvPr id="5" name="תמונה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4797152"/>
            <a:ext cx="1777368" cy="1656184"/>
          </a:xfrm>
          <a:prstGeom prst="rect">
            <a:avLst/>
          </a:prstGeom>
          <a:solidFill>
            <a:schemeClr val="accent1"/>
          </a:solidFill>
        </p:spPr>
      </p:pic>
    </p:spTree>
    <p:extLst>
      <p:ext uri="{BB962C8B-B14F-4D97-AF65-F5344CB8AC3E}">
        <p14:creationId xmlns:p14="http://schemas.microsoft.com/office/powerpoint/2010/main" val="27787217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Top-to-random </a:t>
            </a:r>
            <a:r>
              <a:rPr lang="en-US" dirty="0" smtClean="0"/>
              <a:t>shuffle</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l" rtl="0"/>
                <a14:m>
                  <m:oMath xmlns:m="http://schemas.openxmlformats.org/officeDocument/2006/math">
                    <m:sSub>
                      <m:sSubPr>
                        <m:ctrlPr>
                          <a:rPr lang="en-US" b="0" i="1" smtClean="0">
                            <a:latin typeface="Cambria Math"/>
                          </a:rPr>
                        </m:ctrlPr>
                      </m:sSubPr>
                      <m:e>
                        <m:r>
                          <a:rPr lang="en-US" b="0" i="1" smtClean="0">
                            <a:latin typeface="Cambria Math"/>
                          </a:rPr>
                          <m:t>𝜏</m:t>
                        </m:r>
                      </m:e>
                      <m:sub>
                        <m:r>
                          <a:rPr lang="en-US" b="0" i="1" smtClean="0">
                            <a:latin typeface="Cambria Math"/>
                          </a:rPr>
                          <m:t>𝑏𝑜𝑡𝑡𝑜𝑚</m:t>
                        </m:r>
                      </m:sub>
                    </m:sSub>
                  </m:oMath>
                </a14:m>
                <a:r>
                  <a:rPr lang="en-US" dirty="0" smtClean="0"/>
                  <a:t> are coupon collectors:</a:t>
                </a:r>
              </a:p>
              <a:p>
                <a:pPr lvl="1" algn="l" rtl="0"/>
                <a:r>
                  <a:rPr lang="en-US" dirty="0" smtClean="0"/>
                  <a:t>Collect the locations not reached by </a:t>
                </a:r>
                <a14:m>
                  <m:oMath xmlns:m="http://schemas.openxmlformats.org/officeDocument/2006/math">
                    <m:r>
                      <a:rPr lang="en-US" i="1" dirty="0" smtClean="0">
                        <a:latin typeface="Cambria Math"/>
                      </a:rPr>
                      <m:t>𝑏𝑜𝑡𝑡𝑜𝑚</m:t>
                    </m:r>
                  </m:oMath>
                </a14:m>
                <a:endParaRPr lang="en-US" dirty="0" smtClean="0"/>
              </a:p>
              <a:p>
                <a:pPr lvl="1" algn="l" rtl="0"/>
                <a:r>
                  <a:rPr lang="en-US" dirty="0" smtClean="0"/>
                  <a:t>When original bottom is above </a:t>
                </a:r>
                <a14:m>
                  <m:oMath xmlns:m="http://schemas.openxmlformats.org/officeDocument/2006/math">
                    <m:r>
                      <a:rPr lang="en-US" i="1">
                        <a:latin typeface="Cambria Math"/>
                      </a:rPr>
                      <m:t>𝑘</m:t>
                    </m:r>
                  </m:oMath>
                </a14:m>
                <a:r>
                  <a:rPr lang="en-US" dirty="0" smtClean="0"/>
                  <a:t> cards it’s probability to advance is </a:t>
                </a:r>
                <a14:m>
                  <m:oMath xmlns:m="http://schemas.openxmlformats.org/officeDocument/2006/math">
                    <m:f>
                      <m:fPr>
                        <m:ctrlPr>
                          <a:rPr lang="en-US" i="1">
                            <a:latin typeface="Cambria Math"/>
                          </a:rPr>
                        </m:ctrlPr>
                      </m:fPr>
                      <m:num>
                        <m:r>
                          <a:rPr lang="en-US" i="1">
                            <a:latin typeface="Cambria Math"/>
                          </a:rPr>
                          <m:t>𝑘</m:t>
                        </m:r>
                      </m:num>
                      <m:den>
                        <m:r>
                          <a:rPr lang="en-US" i="1">
                            <a:latin typeface="Cambria Math"/>
                          </a:rPr>
                          <m:t>𝑛</m:t>
                        </m:r>
                      </m:den>
                    </m:f>
                  </m:oMath>
                </a14:m>
                <a:endParaRPr lang="en-US" dirty="0"/>
              </a:p>
              <a:p>
                <a:pPr algn="l" rtl="0"/>
                <a:r>
                  <a:rPr lang="en-US" dirty="0" smtClean="0"/>
                  <a:t>Therefore, again </a:t>
                </a:r>
                <a14:m>
                  <m:oMath xmlns:m="http://schemas.openxmlformats.org/officeDocument/2006/math">
                    <m:r>
                      <a:rPr lang="en-US" b="0" i="1" smtClean="0">
                        <a:latin typeface="Cambria Math"/>
                      </a:rPr>
                      <m:t>𝑑</m:t>
                    </m:r>
                    <m:r>
                      <a:rPr lang="en-US" b="0" i="1" smtClean="0">
                        <a:latin typeface="Cambria Math"/>
                      </a:rPr>
                      <m:t>(</m:t>
                    </m:r>
                    <m:r>
                      <a:rPr lang="en-US" i="1">
                        <a:latin typeface="Cambria Math"/>
                      </a:rPr>
                      <m:t>𝑛𝑙𝑜𝑔𝑛</m:t>
                    </m:r>
                    <m:r>
                      <a:rPr lang="en-US" i="1">
                        <a:latin typeface="Cambria Math"/>
                      </a:rPr>
                      <m:t>+</m:t>
                    </m:r>
                    <m:r>
                      <a:rPr lang="en-US" b="0" i="1" smtClean="0">
                        <a:latin typeface="Cambria Math"/>
                      </a:rPr>
                      <m:t>𝑐</m:t>
                    </m:r>
                    <m:r>
                      <a:rPr lang="en-US" i="1">
                        <a:latin typeface="Cambria Math"/>
                      </a:rPr>
                      <m:t>𝑛</m:t>
                    </m:r>
                    <m:r>
                      <a:rPr lang="en-US" b="0" i="1" smtClean="0">
                        <a:latin typeface="Cambria Math"/>
                      </a:rPr>
                      <m:t>)</m:t>
                    </m:r>
                    <m:r>
                      <a:rPr lang="en-US" i="1">
                        <a:latin typeface="Cambria Math"/>
                      </a:rPr>
                      <m:t> ≤</m:t>
                    </m:r>
                    <m:sSup>
                      <m:sSupPr>
                        <m:ctrlPr>
                          <a:rPr lang="en-US" i="1">
                            <a:latin typeface="Cambria Math"/>
                          </a:rPr>
                        </m:ctrlPr>
                      </m:sSupPr>
                      <m:e>
                        <m:r>
                          <a:rPr lang="en-US" i="1">
                            <a:latin typeface="Cambria Math"/>
                          </a:rPr>
                          <m:t>𝑒</m:t>
                        </m:r>
                      </m:e>
                      <m:sup>
                        <m:r>
                          <a:rPr lang="en-US" i="1">
                            <a:latin typeface="Cambria Math"/>
                          </a:rPr>
                          <m:t>−</m:t>
                        </m:r>
                        <m:r>
                          <a:rPr lang="en-US" b="0" i="1" smtClean="0">
                            <a:latin typeface="Cambria Math"/>
                          </a:rPr>
                          <m:t>𝑐</m:t>
                        </m:r>
                      </m:sup>
                    </m:sSup>
                  </m:oMath>
                </a14:m>
                <a:endParaRPr lang="en-US" dirty="0"/>
              </a:p>
              <a:p>
                <a:pPr algn="l" rtl="0"/>
                <a14:m>
                  <m:oMath xmlns:m="http://schemas.openxmlformats.org/officeDocument/2006/math">
                    <m:sSub>
                      <m:sSubPr>
                        <m:ctrlPr>
                          <a:rPr lang="en-US" i="1">
                            <a:latin typeface="Cambria Math"/>
                          </a:rPr>
                        </m:ctrlPr>
                      </m:sSubPr>
                      <m:e>
                        <m:r>
                          <a:rPr lang="en-US" i="1">
                            <a:latin typeface="Cambria Math"/>
                          </a:rPr>
                          <m:t>𝑡</m:t>
                        </m:r>
                      </m:e>
                      <m:sub>
                        <m:r>
                          <a:rPr lang="en-US" i="1">
                            <a:latin typeface="Cambria Math"/>
                          </a:rPr>
                          <m:t>𝑚𝑖𝑥</m:t>
                        </m:r>
                      </m:sub>
                    </m:sSub>
                    <m:d>
                      <m:dPr>
                        <m:ctrlPr>
                          <a:rPr lang="en-US" i="1">
                            <a:latin typeface="Cambria Math"/>
                          </a:rPr>
                        </m:ctrlPr>
                      </m:dPr>
                      <m:e>
                        <m:r>
                          <a:rPr lang="en-US" i="1">
                            <a:latin typeface="Cambria Math"/>
                          </a:rPr>
                          <m:t>𝜖</m:t>
                        </m:r>
                      </m:e>
                    </m:d>
                    <m:r>
                      <a:rPr lang="en-US" i="1">
                        <a:latin typeface="Cambria Math"/>
                      </a:rPr>
                      <m:t>≤</m:t>
                    </m:r>
                    <m:r>
                      <a:rPr lang="en-US" i="1">
                        <a:latin typeface="Cambria Math"/>
                      </a:rPr>
                      <m:t>𝑛𝑙𝑜𝑔𝑛</m:t>
                    </m:r>
                    <m:r>
                      <a:rPr lang="en-US" i="1">
                        <a:latin typeface="Cambria Math"/>
                      </a:rPr>
                      <m:t>+</m:t>
                    </m:r>
                    <m:func>
                      <m:funcPr>
                        <m:ctrlPr>
                          <a:rPr lang="en-US" i="1">
                            <a:latin typeface="Cambria Math"/>
                          </a:rPr>
                        </m:ctrlPr>
                      </m:funcPr>
                      <m:fName>
                        <m:r>
                          <m:rPr>
                            <m:sty m:val="p"/>
                          </m:rPr>
                          <a:rPr lang="en-US">
                            <a:latin typeface="Cambria Math"/>
                          </a:rPr>
                          <m:t>log</m:t>
                        </m:r>
                      </m:fName>
                      <m:e>
                        <m:d>
                          <m:dPr>
                            <m:ctrlPr>
                              <a:rPr lang="en-US" i="1">
                                <a:latin typeface="Cambria Math"/>
                              </a:rPr>
                            </m:ctrlPr>
                          </m:dPr>
                          <m:e>
                            <m:sSup>
                              <m:sSupPr>
                                <m:ctrlPr>
                                  <a:rPr lang="en-US" i="1">
                                    <a:latin typeface="Cambria Math"/>
                                  </a:rPr>
                                </m:ctrlPr>
                              </m:sSupPr>
                              <m:e>
                                <m:r>
                                  <a:rPr lang="en-US" i="1">
                                    <a:latin typeface="Cambria Math"/>
                                  </a:rPr>
                                  <m:t>𝜖</m:t>
                                </m:r>
                              </m:e>
                              <m:sup>
                                <m:r>
                                  <a:rPr lang="en-US" i="1">
                                    <a:latin typeface="Cambria Math"/>
                                  </a:rPr>
                                  <m:t>−</m:t>
                                </m:r>
                                <m:r>
                                  <a:rPr lang="en-US" i="1">
                                    <a:latin typeface="Cambria Math"/>
                                  </a:rPr>
                                  <m:t>1</m:t>
                                </m:r>
                              </m:sup>
                            </m:sSup>
                          </m:e>
                        </m:d>
                      </m:e>
                    </m:func>
                    <m:r>
                      <a:rPr lang="en-US" i="1">
                        <a:latin typeface="Cambria Math"/>
                      </a:rPr>
                      <m:t>𝑛</m:t>
                    </m:r>
                  </m:oMath>
                </a14:m>
                <a:endParaRPr lang="he-I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he-IL">
                    <a:noFill/>
                  </a:rPr>
                  <a:t> </a:t>
                </a:r>
              </a:p>
            </p:txBody>
          </p:sp>
        </mc:Fallback>
      </mc:AlternateContent>
    </p:spTree>
    <p:extLst>
      <p:ext uri="{BB962C8B-B14F-4D97-AF65-F5344CB8AC3E}">
        <p14:creationId xmlns:p14="http://schemas.microsoft.com/office/powerpoint/2010/main" val="25154756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Move-to-front </a:t>
            </a:r>
            <a:r>
              <a:rPr lang="en-US" dirty="0" smtClean="0"/>
              <a:t>chain (1)</a:t>
            </a:r>
            <a:endParaRPr lang="he-IL" dirty="0"/>
          </a:p>
        </p:txBody>
      </p:sp>
      <mc:AlternateContent xmlns:mc="http://schemas.openxmlformats.org/markup-compatibility/2006" xmlns:a14="http://schemas.microsoft.com/office/drawing/2010/main">
        <mc:Choice Requires="a14">
          <p:sp>
            <p:nvSpPr>
              <p:cNvPr id="5" name="מציין מיקום תוכן 4"/>
              <p:cNvSpPr>
                <a:spLocks noGrp="1"/>
              </p:cNvSpPr>
              <p:nvPr>
                <p:ph idx="1"/>
              </p:nvPr>
            </p:nvSpPr>
            <p:spPr/>
            <p:txBody>
              <a:bodyPr/>
              <a:lstStyle/>
              <a:p>
                <a:pPr algn="l" rtl="0"/>
                <a:r>
                  <a:rPr lang="en-US" dirty="0" smtClean="0"/>
                  <a:t>Items </a:t>
                </a:r>
                <a:r>
                  <a:rPr lang="en-US" dirty="0"/>
                  <a:t>are stored in a </a:t>
                </a:r>
                <a:r>
                  <a:rPr lang="en-US" dirty="0" smtClean="0"/>
                  <a:t>stack</a:t>
                </a:r>
              </a:p>
              <a:p>
                <a:pPr algn="l" rtl="0"/>
                <a:r>
                  <a:rPr lang="en-US" dirty="0" smtClean="0"/>
                  <a:t>Take random item</a:t>
                </a:r>
              </a:p>
              <a:p>
                <a:pPr algn="l" rtl="0"/>
                <a:r>
                  <a:rPr lang="en-US" dirty="0" smtClean="0"/>
                  <a:t>Place it on top </a:t>
                </a:r>
                <a:r>
                  <a:rPr lang="en-US" dirty="0"/>
                  <a:t>of the </a:t>
                </a:r>
                <a:r>
                  <a:rPr lang="en-US" dirty="0" smtClean="0"/>
                  <a:t>stack</a:t>
                </a:r>
              </a:p>
              <a:p>
                <a:pPr algn="l" rtl="0"/>
                <a14:m>
                  <m:oMath xmlns:m="http://schemas.openxmlformats.org/officeDocument/2006/math">
                    <m:r>
                      <a:rPr lang="en-US" i="1" dirty="0" smtClean="0">
                        <a:latin typeface="Cambria Math"/>
                      </a:rPr>
                      <m:t>𝑃</m:t>
                    </m:r>
                  </m:oMath>
                </a14:m>
                <a:r>
                  <a:rPr lang="en-US" dirty="0" smtClean="0"/>
                  <a:t> is the transition matrix</a:t>
                </a:r>
              </a:p>
              <a:p>
                <a:pPr lvl="1" algn="l" rtl="0"/>
                <a:r>
                  <a:rPr lang="en-US" dirty="0" smtClean="0"/>
                  <a:t>between permutations</a:t>
                </a:r>
              </a:p>
              <a:p>
                <a:pPr algn="l" rtl="0"/>
                <a:endParaRPr lang="en-US" dirty="0" smtClean="0"/>
              </a:p>
              <a:p>
                <a:pPr algn="l" rtl="0"/>
                <a:endParaRPr lang="he-IL" dirty="0"/>
              </a:p>
            </p:txBody>
          </p:sp>
        </mc:Choice>
        <mc:Fallback xmlns="">
          <p:sp>
            <p:nvSpPr>
              <p:cNvPr id="5" name="מציין מיקום תוכן 4"/>
              <p:cNvSpPr>
                <a:spLocks noGrp="1" noRot="1" noChangeAspect="1" noMove="1" noResize="1" noEditPoints="1" noAdjustHandles="1" noChangeArrowheads="1" noChangeShapeType="1" noTextEdit="1"/>
              </p:cNvSpPr>
              <p:nvPr>
                <p:ph idx="1"/>
              </p:nvPr>
            </p:nvSpPr>
            <p:spPr>
              <a:blipFill rotWithShape="1">
                <a:blip r:embed="rId3"/>
                <a:stretch>
                  <a:fillRect l="-1630" t="-1752"/>
                </a:stretch>
              </a:blipFill>
            </p:spPr>
            <p:txBody>
              <a:bodyPr/>
              <a:lstStyle/>
              <a:p>
                <a:r>
                  <a:rPr lang="he-IL">
                    <a:noFill/>
                  </a:rPr>
                  <a:t> </a:t>
                </a:r>
              </a:p>
            </p:txBody>
          </p:sp>
        </mc:Fallback>
      </mc:AlternateContent>
      <p:pic>
        <p:nvPicPr>
          <p:cNvPr id="6" name="מציין מיקום תוכן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8306" y="1772816"/>
            <a:ext cx="3548190" cy="2575057"/>
          </a:xfrm>
          <a:prstGeom prst="rect">
            <a:avLst/>
          </a:prstGeom>
        </p:spPr>
      </p:pic>
    </p:spTree>
    <p:extLst>
      <p:ext uri="{BB962C8B-B14F-4D97-AF65-F5344CB8AC3E}">
        <p14:creationId xmlns:p14="http://schemas.microsoft.com/office/powerpoint/2010/main" val="26093007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Move-to-front </a:t>
            </a:r>
            <a:r>
              <a:rPr lang="en-US" dirty="0" smtClean="0"/>
              <a:t>chain (2)</a:t>
            </a:r>
            <a:endParaRPr lang="he-IL" dirty="0"/>
          </a:p>
        </p:txBody>
      </p:sp>
      <mc:AlternateContent xmlns:mc="http://schemas.openxmlformats.org/markup-compatibility/2006">
        <mc:Choice xmlns:a14="http://schemas.microsoft.com/office/drawing/2010/main" Requires="a14">
          <p:sp>
            <p:nvSpPr>
              <p:cNvPr id="3" name="מציין מיקום תוכן 2"/>
              <p:cNvSpPr>
                <a:spLocks noGrp="1"/>
              </p:cNvSpPr>
              <p:nvPr>
                <p:ph idx="1"/>
              </p:nvPr>
            </p:nvSpPr>
            <p:spPr/>
            <p:txBody>
              <a:bodyPr>
                <a:noAutofit/>
              </a:bodyPr>
              <a:lstStyle/>
              <a:p>
                <a:pPr marL="0" indent="0" algn="l" rtl="0">
                  <a:buNone/>
                </a:pPr>
                <a:r>
                  <a:rPr lang="en-US" sz="2400" u="sng" dirty="0" smtClean="0"/>
                  <a:t>Claim:</a:t>
                </a:r>
                <a:r>
                  <a:rPr lang="en-US" sz="2400" dirty="0" smtClean="0"/>
                  <a:t> </a:t>
                </a:r>
                <a:r>
                  <a:rPr lang="en-US" sz="2400" dirty="0"/>
                  <a:t>Move-to-front </a:t>
                </a:r>
                <a:r>
                  <a:rPr lang="en-US" sz="2400" dirty="0" smtClean="0"/>
                  <a:t>is </a:t>
                </a:r>
                <a:r>
                  <a:rPr lang="en-US" sz="2400" i="1" dirty="0" smtClean="0"/>
                  <a:t>time </a:t>
                </a:r>
                <a:r>
                  <a:rPr lang="en-US" sz="2400" i="1" dirty="0" smtClean="0"/>
                  <a:t>reversal</a:t>
                </a:r>
                <a:r>
                  <a:rPr lang="en-US" sz="2400" dirty="0" smtClean="0"/>
                  <a:t> of Top-To-Random</a:t>
                </a:r>
              </a:p>
              <a:p>
                <a:pPr marL="0" indent="0" algn="l" rtl="0">
                  <a:buNone/>
                </a:pPr>
                <a:r>
                  <a:rPr lang="en-US" sz="2400" u="sng" dirty="0" smtClean="0"/>
                  <a:t>Proof:</a:t>
                </a:r>
                <a:r>
                  <a:rPr lang="en-US" sz="2400" dirty="0" smtClean="0"/>
                  <a:t> </a:t>
                </a:r>
              </a:p>
              <a:p>
                <a:pPr marL="0" indent="0" algn="l" rtl="0">
                  <a:buNone/>
                </a:pPr>
                <a14:m>
                  <m:oMathPara xmlns:m="http://schemas.openxmlformats.org/officeDocument/2006/math">
                    <m:oMathParaPr>
                      <m:jc m:val="left"/>
                    </m:oMathParaPr>
                    <m:oMath xmlns:m="http://schemas.openxmlformats.org/officeDocument/2006/math">
                      <m:r>
                        <a:rPr lang="en-US" sz="2400" b="0" i="1" smtClean="0">
                          <a:latin typeface="Cambria Math"/>
                        </a:rPr>
                        <m:t>∀</m:t>
                      </m:r>
                      <m:sSub>
                        <m:sSubPr>
                          <m:ctrlPr>
                            <a:rPr lang="en-US" sz="2400" i="1">
                              <a:latin typeface="Cambria Math"/>
                            </a:rPr>
                          </m:ctrlPr>
                        </m:sSubPr>
                        <m:e>
                          <m:r>
                            <a:rPr lang="en-US" sz="2400" i="1">
                              <a:latin typeface="Cambria Math"/>
                            </a:rPr>
                            <m:t>𝜎</m:t>
                          </m:r>
                        </m:e>
                        <m:sub>
                          <m:r>
                            <a:rPr lang="en-US" sz="2400" i="1">
                              <a:latin typeface="Cambria Math"/>
                            </a:rPr>
                            <m:t>1</m:t>
                          </m:r>
                        </m:sub>
                      </m:sSub>
                      <m:r>
                        <a:rPr lang="en-US" sz="2400" b="0" i="1" smtClean="0">
                          <a:latin typeface="Cambria Math"/>
                        </a:rPr>
                        <m:t>,</m:t>
                      </m:r>
                      <m:sSub>
                        <m:sSubPr>
                          <m:ctrlPr>
                            <a:rPr lang="en-US" sz="2400" i="1">
                              <a:latin typeface="Cambria Math"/>
                            </a:rPr>
                          </m:ctrlPr>
                        </m:sSubPr>
                        <m:e>
                          <m:r>
                            <a:rPr lang="en-US" sz="2400" i="1">
                              <a:latin typeface="Cambria Math"/>
                            </a:rPr>
                            <m:t>𝜎</m:t>
                          </m:r>
                        </m:e>
                        <m:sub>
                          <m:r>
                            <a:rPr lang="en-US" sz="2400" i="1">
                              <a:latin typeface="Cambria Math"/>
                            </a:rPr>
                            <m:t>2</m:t>
                          </m:r>
                        </m:sub>
                      </m:sSub>
                      <m:r>
                        <a:rPr lang="en-US" sz="2400" b="0" i="1" smtClean="0">
                          <a:latin typeface="Cambria Math"/>
                        </a:rPr>
                        <m:t>: </m:t>
                      </m:r>
                      <m:sSub>
                        <m:sSubPr>
                          <m:ctrlPr>
                            <a:rPr lang="en-US" sz="2400" b="0" i="1" smtClean="0">
                              <a:latin typeface="Cambria Math"/>
                            </a:rPr>
                          </m:ctrlPr>
                        </m:sSubPr>
                        <m:e>
                          <m:r>
                            <a:rPr lang="en-US" sz="2400" b="0" i="1" smtClean="0">
                              <a:latin typeface="Cambria Math"/>
                            </a:rPr>
                            <m:t>𝜎</m:t>
                          </m:r>
                        </m:e>
                        <m:sub>
                          <m:r>
                            <a:rPr lang="en-US" sz="2400" b="0" i="1" smtClean="0">
                              <a:latin typeface="Cambria Math"/>
                            </a:rPr>
                            <m:t>1</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𝜎</m:t>
                          </m:r>
                        </m:e>
                        <m:sub>
                          <m:r>
                            <a:rPr lang="en-US" sz="2400" b="0" i="1" smtClean="0">
                              <a:latin typeface="Cambria Math"/>
                            </a:rPr>
                            <m:t>2</m:t>
                          </m:r>
                        </m:sub>
                      </m:sSub>
                      <m:r>
                        <a:rPr lang="en-US" sz="2400" b="0" i="1" smtClean="0">
                          <a:latin typeface="Cambria Math"/>
                        </a:rPr>
                        <m:t>∈</m:t>
                      </m:r>
                      <m:r>
                        <a:rPr lang="en-US" sz="2400" b="0" i="1" smtClean="0">
                          <a:latin typeface="Cambria Math"/>
                        </a:rPr>
                        <m:t>𝑀𝑇𝐹</m:t>
                      </m:r>
                      <m:r>
                        <a:rPr lang="en-US" sz="2400" b="0" i="0" smtClean="0">
                          <a:latin typeface="Cambria Math"/>
                        </a:rPr>
                        <m:t>   ⇒   </m:t>
                      </m:r>
                      <m:sSub>
                        <m:sSubPr>
                          <m:ctrlPr>
                            <a:rPr lang="en-US" sz="2400" i="1">
                              <a:latin typeface="Cambria Math"/>
                            </a:rPr>
                          </m:ctrlPr>
                        </m:sSubPr>
                        <m:e>
                          <m:r>
                            <a:rPr lang="en-US" sz="2400" i="1">
                              <a:latin typeface="Cambria Math"/>
                            </a:rPr>
                            <m:t>𝜎</m:t>
                          </m:r>
                        </m:e>
                        <m:sub>
                          <m:r>
                            <a:rPr lang="en-US" sz="2400" b="0" i="1" smtClean="0">
                              <a:latin typeface="Cambria Math"/>
                            </a:rPr>
                            <m:t>2</m:t>
                          </m:r>
                        </m:sub>
                      </m:sSub>
                      <m:r>
                        <a:rPr lang="en-US" sz="2400" i="1">
                          <a:latin typeface="Cambria Math"/>
                        </a:rPr>
                        <m:t>→</m:t>
                      </m:r>
                      <m:sSub>
                        <m:sSubPr>
                          <m:ctrlPr>
                            <a:rPr lang="en-US" sz="2400" i="1">
                              <a:latin typeface="Cambria Math"/>
                            </a:rPr>
                          </m:ctrlPr>
                        </m:sSubPr>
                        <m:e>
                          <m:r>
                            <a:rPr lang="en-US" sz="2400" i="1">
                              <a:latin typeface="Cambria Math"/>
                            </a:rPr>
                            <m:t>𝜎</m:t>
                          </m:r>
                        </m:e>
                        <m:sub>
                          <m:r>
                            <a:rPr lang="en-US" sz="2400" b="0" i="1" smtClean="0">
                              <a:latin typeface="Cambria Math"/>
                            </a:rPr>
                            <m:t>1</m:t>
                          </m:r>
                        </m:sub>
                      </m:sSub>
                      <m:r>
                        <a:rPr lang="en-US" sz="2400" b="0" i="1" smtClean="0">
                          <a:latin typeface="Cambria Math"/>
                        </a:rPr>
                        <m:t>∈</m:t>
                      </m:r>
                      <m:r>
                        <a:rPr lang="en-US" sz="2400" b="0" i="1" smtClean="0">
                          <a:latin typeface="Cambria Math"/>
                        </a:rPr>
                        <m:t>𝑇𝑇𝑅</m:t>
                      </m:r>
                    </m:oMath>
                  </m:oMathPara>
                </a14:m>
                <a:endParaRPr lang="en-US" sz="2400" dirty="0" smtClean="0"/>
              </a:p>
              <a:p>
                <a:pPr marL="0" indent="0" algn="l" rtl="0">
                  <a:buNone/>
                </a:pPr>
                <a:r>
                  <a:rPr lang="en-US" sz="2400" dirty="0" smtClean="0"/>
                  <a:t>(both </a:t>
                </a:r>
                <a:r>
                  <a:rPr lang="en-US" sz="2400" dirty="0"/>
                  <a:t>have </a:t>
                </a:r>
                <a:r>
                  <a:rPr lang="en-US" sz="2400" dirty="0" smtClean="0"/>
                  <a:t>probability </a:t>
                </a:r>
                <a14:m>
                  <m:oMath xmlns:m="http://schemas.openxmlformats.org/officeDocument/2006/math">
                    <m:f>
                      <m:fPr>
                        <m:ctrlPr>
                          <a:rPr lang="en-US" sz="2400" i="1">
                            <a:latin typeface="Cambria Math"/>
                          </a:rPr>
                        </m:ctrlPr>
                      </m:fPr>
                      <m:num>
                        <m:r>
                          <a:rPr lang="en-US" sz="2400" b="0" i="1" smtClean="0">
                            <a:latin typeface="Cambria Math"/>
                          </a:rPr>
                          <m:t>1</m:t>
                        </m:r>
                      </m:num>
                      <m:den>
                        <m:r>
                          <a:rPr lang="en-US" sz="2400" i="1">
                            <a:latin typeface="Cambria Math"/>
                          </a:rPr>
                          <m:t>𝑛</m:t>
                        </m:r>
                      </m:den>
                    </m:f>
                  </m:oMath>
                </a14:m>
                <a:r>
                  <a:rPr lang="en-US" sz="2400" dirty="0" smtClean="0"/>
                  <a:t>)</a:t>
                </a:r>
              </a:p>
              <a:p>
                <a:pPr marL="0" indent="0" algn="l" rtl="0">
                  <a:buNone/>
                </a:pPr>
                <a:endParaRPr lang="en-US" sz="2400" dirty="0" smtClean="0"/>
              </a:p>
              <a:p>
                <a:pPr marL="0" indent="0" algn="l" rtl="0">
                  <a:buNone/>
                </a:pPr>
                <a:r>
                  <a:rPr lang="en-US" sz="2400" dirty="0" smtClean="0"/>
                  <a:t>If </a:t>
                </a:r>
                <a14:m>
                  <m:oMath xmlns:m="http://schemas.openxmlformats.org/officeDocument/2006/math">
                    <m:r>
                      <a:rPr lang="en-US" sz="2400" i="1">
                        <a:latin typeface="Cambria Math"/>
                      </a:rPr>
                      <m:t>𝑃</m:t>
                    </m:r>
                    <m:r>
                      <a:rPr lang="en-US" sz="2400" i="1">
                        <a:latin typeface="Cambria Math"/>
                      </a:rPr>
                      <m:t>,</m:t>
                    </m:r>
                    <m:r>
                      <a:rPr lang="en-US" sz="2400" i="1">
                        <a:latin typeface="Cambria Math"/>
                      </a:rPr>
                      <m:t>𝑃</m:t>
                    </m:r>
                    <m:r>
                      <a:rPr lang="en-US" sz="2400" i="1">
                        <a:latin typeface="Cambria Math"/>
                      </a:rPr>
                      <m:t>′</m:t>
                    </m:r>
                  </m:oMath>
                </a14:m>
                <a:r>
                  <a:rPr lang="en-US" sz="2400" dirty="0" smtClean="0"/>
                  <a:t> are transition matrix with inverse increment distributions </a:t>
                </a:r>
                <a14:m>
                  <m:oMath xmlns:m="http://schemas.openxmlformats.org/officeDocument/2006/math">
                    <m:r>
                      <a:rPr lang="en-US" sz="2400" i="1">
                        <a:latin typeface="Cambria Math"/>
                      </a:rPr>
                      <m:t>𝜇</m:t>
                    </m:r>
                    <m:r>
                      <a:rPr lang="en-US" sz="2400" i="1">
                        <a:latin typeface="Cambria Math"/>
                      </a:rPr>
                      <m:t>,</m:t>
                    </m:r>
                    <m:r>
                      <a:rPr lang="en-US" sz="2400" i="1">
                        <a:latin typeface="Cambria Math"/>
                      </a:rPr>
                      <m:t>𝜇</m:t>
                    </m:r>
                    <m:r>
                      <a:rPr lang="en-US" sz="2400" i="1" smtClean="0">
                        <a:latin typeface="Cambria Math"/>
                      </a:rPr>
                      <m:t>′</m:t>
                    </m:r>
                  </m:oMath>
                </a14:m>
                <a:r>
                  <a:rPr lang="en-US" sz="2400" dirty="0" smtClean="0"/>
                  <a:t>, it holds for random walk on </a:t>
                </a:r>
                <a14:m>
                  <m:oMath xmlns:m="http://schemas.openxmlformats.org/officeDocument/2006/math">
                    <m:r>
                      <a:rPr lang="en-US" sz="2400" i="1" dirty="0" smtClean="0">
                        <a:latin typeface="Cambria Math"/>
                      </a:rPr>
                      <m:t>𝐺</m:t>
                    </m:r>
                  </m:oMath>
                </a14:m>
                <a:r>
                  <a:rPr lang="en-US" sz="2400" dirty="0" smtClean="0"/>
                  <a:t> that:</a:t>
                </a:r>
              </a:p>
              <a:p>
                <a:pPr marL="457200" lvl="1" indent="0" algn="l" rtl="0">
                  <a:buNone/>
                </a:pPr>
                <a14:m>
                  <m:oMathPara xmlns:m="http://schemas.openxmlformats.org/officeDocument/2006/math">
                    <m:oMathParaPr>
                      <m:jc m:val="centerGroup"/>
                    </m:oMathParaPr>
                    <m:oMath xmlns:m="http://schemas.openxmlformats.org/officeDocument/2006/math">
                      <m:r>
                        <a:rPr lang="en-US" sz="2400" i="1">
                          <a:latin typeface="Cambria Math"/>
                        </a:rPr>
                        <m:t>∥</m:t>
                      </m:r>
                      <m:sSup>
                        <m:sSupPr>
                          <m:ctrlPr>
                            <a:rPr lang="en-US" sz="2400" i="1">
                              <a:latin typeface="Cambria Math"/>
                            </a:rPr>
                          </m:ctrlPr>
                        </m:sSupPr>
                        <m:e>
                          <m:r>
                            <a:rPr lang="en-US" sz="2400" i="1">
                              <a:latin typeface="Cambria Math"/>
                            </a:rPr>
                            <m:t>𝑃</m:t>
                          </m:r>
                        </m:e>
                        <m:sup>
                          <m:r>
                            <a:rPr lang="en-US" sz="2400" i="1">
                              <a:latin typeface="Cambria Math"/>
                            </a:rPr>
                            <m:t>𝑡</m:t>
                          </m:r>
                        </m:sup>
                      </m:sSup>
                      <m:d>
                        <m:dPr>
                          <m:ctrlPr>
                            <a:rPr lang="en-US" sz="2400" i="1">
                              <a:latin typeface="Cambria Math"/>
                            </a:rPr>
                          </m:ctrlPr>
                        </m:dPr>
                        <m:e>
                          <m:r>
                            <a:rPr lang="en-US" sz="2400" b="0" i="1" smtClean="0">
                              <a:latin typeface="Cambria Math"/>
                            </a:rPr>
                            <m:t>𝑖𝑑</m:t>
                          </m:r>
                          <m:r>
                            <a:rPr lang="en-US" sz="2400" i="1">
                              <a:latin typeface="Cambria Math"/>
                            </a:rPr>
                            <m:t>,⋅</m:t>
                          </m:r>
                        </m:e>
                      </m:d>
                      <m:r>
                        <a:rPr lang="en-US" sz="2400" i="1">
                          <a:latin typeface="Cambria Math"/>
                        </a:rPr>
                        <m:t>−</m:t>
                      </m:r>
                      <m:r>
                        <a:rPr lang="en-US" sz="2400" i="1">
                          <a:latin typeface="Cambria Math"/>
                        </a:rPr>
                        <m:t>𝜋</m:t>
                      </m:r>
                      <m:sSub>
                        <m:sSubPr>
                          <m:ctrlPr>
                            <a:rPr lang="en-US" sz="2400" i="1">
                              <a:latin typeface="Cambria Math"/>
                            </a:rPr>
                          </m:ctrlPr>
                        </m:sSubPr>
                        <m:e>
                          <m:r>
                            <a:rPr lang="en-US" sz="2400" i="1">
                              <a:latin typeface="Cambria Math"/>
                            </a:rPr>
                            <m:t>∥</m:t>
                          </m:r>
                        </m:e>
                        <m:sub>
                          <m:r>
                            <a:rPr lang="en-US" sz="2400" i="1">
                              <a:latin typeface="Cambria Math"/>
                            </a:rPr>
                            <m:t>𝑇𝑉</m:t>
                          </m:r>
                        </m:sub>
                      </m:sSub>
                      <m:r>
                        <a:rPr lang="en-US" sz="2400" b="0" i="1" smtClean="0">
                          <a:latin typeface="Cambria Math"/>
                        </a:rPr>
                        <m:t> = </m:t>
                      </m:r>
                      <m:r>
                        <a:rPr lang="en-US" sz="2400" i="1">
                          <a:latin typeface="Cambria Math"/>
                        </a:rPr>
                        <m:t>∥</m:t>
                      </m:r>
                      <m:sSup>
                        <m:sSupPr>
                          <m:ctrlPr>
                            <a:rPr lang="en-US" sz="2400" i="1">
                              <a:latin typeface="Cambria Math"/>
                            </a:rPr>
                          </m:ctrlPr>
                        </m:sSupPr>
                        <m:e>
                          <m:r>
                            <a:rPr lang="en-US" sz="2400" b="0" i="1" smtClean="0">
                              <a:latin typeface="Cambria Math"/>
                            </a:rPr>
                            <m:t>𝑃</m:t>
                          </m:r>
                          <m:r>
                            <a:rPr lang="en-US" sz="2400" b="0" i="1" smtClean="0">
                              <a:latin typeface="Cambria Math"/>
                            </a:rPr>
                            <m:t>′</m:t>
                          </m:r>
                        </m:e>
                        <m:sup>
                          <m:r>
                            <a:rPr lang="en-US" sz="2400" i="1">
                              <a:latin typeface="Cambria Math"/>
                            </a:rPr>
                            <m:t>𝑡</m:t>
                          </m:r>
                        </m:sup>
                      </m:sSup>
                      <m:d>
                        <m:dPr>
                          <m:ctrlPr>
                            <a:rPr lang="en-US" sz="2400" i="1">
                              <a:latin typeface="Cambria Math"/>
                            </a:rPr>
                          </m:ctrlPr>
                        </m:dPr>
                        <m:e>
                          <m:r>
                            <a:rPr lang="en-US" sz="2400" i="1">
                              <a:latin typeface="Cambria Math"/>
                            </a:rPr>
                            <m:t>𝑖𝑑</m:t>
                          </m:r>
                          <m:r>
                            <a:rPr lang="en-US" sz="2400" i="1">
                              <a:latin typeface="Cambria Math"/>
                            </a:rPr>
                            <m:t>,⋅</m:t>
                          </m:r>
                        </m:e>
                      </m:d>
                      <m:r>
                        <a:rPr lang="en-US" sz="2400" i="1">
                          <a:latin typeface="Cambria Math"/>
                        </a:rPr>
                        <m:t>−</m:t>
                      </m:r>
                      <m:r>
                        <a:rPr lang="en-US" sz="2400" i="1">
                          <a:latin typeface="Cambria Math"/>
                        </a:rPr>
                        <m:t>𝜋</m:t>
                      </m:r>
                      <m:sSub>
                        <m:sSubPr>
                          <m:ctrlPr>
                            <a:rPr lang="en-US" sz="2400" i="1">
                              <a:latin typeface="Cambria Math"/>
                            </a:rPr>
                          </m:ctrlPr>
                        </m:sSubPr>
                        <m:e>
                          <m:r>
                            <a:rPr lang="en-US" sz="2400" i="1">
                              <a:latin typeface="Cambria Math"/>
                            </a:rPr>
                            <m:t>∥</m:t>
                          </m:r>
                        </m:e>
                        <m:sub>
                          <m:r>
                            <a:rPr lang="en-US" sz="2400" i="1">
                              <a:latin typeface="Cambria Math"/>
                            </a:rPr>
                            <m:t>𝑇𝑉</m:t>
                          </m:r>
                        </m:sub>
                      </m:sSub>
                    </m:oMath>
                  </m:oMathPara>
                </a14:m>
                <a:endParaRPr lang="en-US" sz="2400" dirty="0" smtClean="0"/>
              </a:p>
              <a:p>
                <a:pPr marL="0" indent="0" algn="l" rtl="0">
                  <a:buNone/>
                </a:pPr>
                <a:endParaRPr lang="en-US" sz="2400" i="1" dirty="0" smtClean="0">
                  <a:latin typeface="Cambria Math"/>
                </a:endParaRPr>
              </a:p>
              <a:p>
                <a:pPr marL="0" indent="0" algn="l" rtl="0">
                  <a:buNone/>
                </a:pPr>
                <a14:m>
                  <m:oMathPara xmlns:m="http://schemas.openxmlformats.org/officeDocument/2006/math">
                    <m:oMathParaPr>
                      <m:jc m:val="left"/>
                    </m:oMathParaPr>
                    <m:oMath xmlns:m="http://schemas.openxmlformats.org/officeDocument/2006/math">
                      <m:sSub>
                        <m:sSubPr>
                          <m:ctrlPr>
                            <a:rPr lang="en-US" sz="2400" i="1">
                              <a:latin typeface="Cambria Math"/>
                            </a:rPr>
                          </m:ctrlPr>
                        </m:sSubPr>
                        <m:e>
                          <m:r>
                            <a:rPr lang="en-US" sz="2400" i="1">
                              <a:latin typeface="Cambria Math"/>
                            </a:rPr>
                            <m:t>𝑡</m:t>
                          </m:r>
                        </m:e>
                        <m:sub>
                          <m:r>
                            <a:rPr lang="en-US" sz="2400" i="1">
                              <a:latin typeface="Cambria Math"/>
                            </a:rPr>
                            <m:t>𝑚𝑖𝑥</m:t>
                          </m:r>
                        </m:sub>
                      </m:sSub>
                      <m:d>
                        <m:dPr>
                          <m:ctrlPr>
                            <a:rPr lang="en-US" sz="2400" i="1">
                              <a:latin typeface="Cambria Math"/>
                            </a:rPr>
                          </m:ctrlPr>
                        </m:dPr>
                        <m:e>
                          <m:r>
                            <a:rPr lang="en-US" sz="2400" i="1">
                              <a:latin typeface="Cambria Math"/>
                            </a:rPr>
                            <m:t>𝜖</m:t>
                          </m:r>
                        </m:e>
                      </m:d>
                      <m:r>
                        <a:rPr lang="en-US" sz="2400" i="1">
                          <a:latin typeface="Cambria Math"/>
                        </a:rPr>
                        <m:t>≤</m:t>
                      </m:r>
                      <m:r>
                        <a:rPr lang="en-US" sz="2400" i="1">
                          <a:latin typeface="Cambria Math"/>
                        </a:rPr>
                        <m:t>𝑛𝑙𝑜𝑔𝑛</m:t>
                      </m:r>
                      <m:r>
                        <a:rPr lang="en-US" sz="2400" i="1">
                          <a:latin typeface="Cambria Math"/>
                        </a:rPr>
                        <m:t>+</m:t>
                      </m:r>
                      <m:func>
                        <m:funcPr>
                          <m:ctrlPr>
                            <a:rPr lang="en-US" sz="2400" i="1">
                              <a:latin typeface="Cambria Math"/>
                            </a:rPr>
                          </m:ctrlPr>
                        </m:funcPr>
                        <m:fName>
                          <m:r>
                            <m:rPr>
                              <m:sty m:val="p"/>
                            </m:rPr>
                            <a:rPr lang="en-US" sz="2400">
                              <a:latin typeface="Cambria Math"/>
                            </a:rPr>
                            <m:t>log</m:t>
                          </m:r>
                        </m:fName>
                        <m:e>
                          <m:d>
                            <m:dPr>
                              <m:ctrlPr>
                                <a:rPr lang="en-US" sz="2400" i="1">
                                  <a:latin typeface="Cambria Math"/>
                                </a:rPr>
                              </m:ctrlPr>
                            </m:dPr>
                            <m:e>
                              <m:sSup>
                                <m:sSupPr>
                                  <m:ctrlPr>
                                    <a:rPr lang="en-US" sz="2400" i="1">
                                      <a:latin typeface="Cambria Math"/>
                                    </a:rPr>
                                  </m:ctrlPr>
                                </m:sSupPr>
                                <m:e>
                                  <m:r>
                                    <a:rPr lang="en-US" sz="2400" b="0" i="1" smtClean="0">
                                      <a:latin typeface="Cambria Math" panose="02040503050406030204" pitchFamily="18" charset="0"/>
                                    </a:rPr>
                                    <m:t>𝜖</m:t>
                                  </m:r>
                                </m:e>
                                <m:sup>
                                  <m:r>
                                    <a:rPr lang="en-US" sz="2400" i="1">
                                      <a:latin typeface="Cambria Math"/>
                                    </a:rPr>
                                    <m:t>−</m:t>
                                  </m:r>
                                  <m:r>
                                    <a:rPr lang="en-US" sz="2400" i="1">
                                      <a:latin typeface="Cambria Math"/>
                                    </a:rPr>
                                    <m:t>1</m:t>
                                  </m:r>
                                </m:sup>
                              </m:sSup>
                            </m:e>
                          </m:d>
                        </m:e>
                      </m:func>
                      <m:r>
                        <a:rPr lang="en-US" sz="2400" i="1">
                          <a:latin typeface="Cambria Math"/>
                        </a:rPr>
                        <m:t>𝑛</m:t>
                      </m:r>
                    </m:oMath>
                  </m:oMathPara>
                </a14:m>
                <a:endParaRPr lang="he-IL" sz="2400" dirty="0"/>
              </a:p>
            </p:txBody>
          </p:sp>
        </mc:Choice>
        <mc:Fallback>
          <p:sp>
            <p:nvSpPr>
              <p:cNvPr id="3" name="מציין מיקום תוכן 2"/>
              <p:cNvSpPr>
                <a:spLocks noGrp="1" noRot="1" noChangeAspect="1" noMove="1" noResize="1" noEditPoints="1" noAdjustHandles="1" noChangeArrowheads="1" noChangeShapeType="1" noTextEdit="1"/>
              </p:cNvSpPr>
              <p:nvPr>
                <p:ph idx="1"/>
              </p:nvPr>
            </p:nvSpPr>
            <p:spPr>
              <a:blipFill rotWithShape="1">
                <a:blip r:embed="rId3"/>
                <a:stretch>
                  <a:fillRect l="-1111" t="-1078" r="-593"/>
                </a:stretch>
              </a:blipFill>
            </p:spPr>
            <p:txBody>
              <a:bodyPr/>
              <a:lstStyle/>
              <a:p>
                <a:r>
                  <a:rPr lang="he-IL">
                    <a:noFill/>
                  </a:rPr>
                  <a:t> </a:t>
                </a:r>
              </a:p>
            </p:txBody>
          </p:sp>
        </mc:Fallback>
      </mc:AlternateContent>
    </p:spTree>
    <p:extLst>
      <p:ext uri="{BB962C8B-B14F-4D97-AF65-F5344CB8AC3E}">
        <p14:creationId xmlns:p14="http://schemas.microsoft.com/office/powerpoint/2010/main" val="42196405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trike="sngStrike" dirty="0"/>
              <a:t>Lazy random walk on </a:t>
            </a:r>
            <a:r>
              <a:rPr lang="en-US" strike="sngStrike" dirty="0" smtClean="0"/>
              <a:t>cycle</a:t>
            </a:r>
            <a:endParaRPr lang="he-IL" strike="sngStrike" dirty="0"/>
          </a:p>
        </p:txBody>
      </p:sp>
      <p:sp>
        <p:nvSpPr>
          <p:cNvPr id="3" name="Content Placeholder 2"/>
          <p:cNvSpPr>
            <a:spLocks noGrp="1"/>
          </p:cNvSpPr>
          <p:nvPr>
            <p:ph idx="1"/>
          </p:nvPr>
        </p:nvSpPr>
        <p:spPr/>
        <p:txBody>
          <a:bodyPr/>
          <a:lstStyle/>
          <a:p>
            <a:endParaRPr lang="he-IL"/>
          </a:p>
        </p:txBody>
      </p:sp>
    </p:spTree>
    <p:extLst>
      <p:ext uri="{BB962C8B-B14F-4D97-AF65-F5344CB8AC3E}">
        <p14:creationId xmlns:p14="http://schemas.microsoft.com/office/powerpoint/2010/main" val="1333216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trike="sngStrike" dirty="0" err="1" smtClean="0"/>
              <a:t>Cesaro</a:t>
            </a:r>
            <a:r>
              <a:rPr lang="en-US" strike="sngStrike" dirty="0" smtClean="0"/>
              <a:t> Mixing Times</a:t>
            </a:r>
            <a:endParaRPr lang="he-IL" strike="sngStrike" dirty="0"/>
          </a:p>
        </p:txBody>
      </p:sp>
      <p:sp>
        <p:nvSpPr>
          <p:cNvPr id="3" name="Content Placeholder 2"/>
          <p:cNvSpPr>
            <a:spLocks noGrp="1"/>
          </p:cNvSpPr>
          <p:nvPr>
            <p:ph idx="1"/>
          </p:nvPr>
        </p:nvSpPr>
        <p:spPr/>
        <p:txBody>
          <a:bodyPr/>
          <a:lstStyle/>
          <a:p>
            <a:endParaRPr lang="he-IL"/>
          </a:p>
        </p:txBody>
      </p:sp>
    </p:spTree>
    <p:extLst>
      <p:ext uri="{BB962C8B-B14F-4D97-AF65-F5344CB8AC3E}">
        <p14:creationId xmlns:p14="http://schemas.microsoft.com/office/powerpoint/2010/main" val="2318806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Other Shuffles</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pPr algn="l" rtl="0"/>
                <a:endParaRPr lang="en-US" sz="2000" dirty="0" smtClean="0"/>
              </a:p>
              <a:p>
                <a:pPr algn="l" rtl="0"/>
                <a:endParaRPr lang="en-US" sz="2000" dirty="0"/>
              </a:p>
              <a:p>
                <a:pPr algn="l" rtl="0"/>
                <a:endParaRPr lang="en-US" sz="2000" dirty="0" smtClean="0"/>
              </a:p>
              <a:p>
                <a:pPr algn="l" rtl="0"/>
                <a:endParaRPr lang="en-US" sz="2000" dirty="0"/>
              </a:p>
              <a:p>
                <a:pPr algn="l" rtl="0"/>
                <a:endParaRPr lang="en-US" sz="2000" dirty="0" smtClean="0"/>
              </a:p>
              <a:p>
                <a:pPr marL="0" indent="0" algn="l" rtl="0">
                  <a:buNone/>
                </a:pPr>
                <a:endParaRPr lang="en-US" sz="2000" dirty="0" smtClean="0"/>
              </a:p>
              <a:p>
                <a:pPr marL="0" indent="0" algn="l" rtl="0">
                  <a:buNone/>
                </a:pPr>
                <a:endParaRPr lang="en-US" sz="2000" dirty="0" smtClean="0"/>
              </a:p>
              <a:p>
                <a:pPr algn="l" rtl="0"/>
                <a:r>
                  <a:rPr lang="en-US" sz="2000" dirty="0" smtClean="0"/>
                  <a:t>Another measure to  quality of shuffle</a:t>
                </a:r>
              </a:p>
              <a:p>
                <a:pPr lvl="1" algn="l" rtl="0"/>
                <a:r>
                  <a:rPr lang="en-US" sz="1600" dirty="0" smtClean="0"/>
                  <a:t>If you know the original order, </a:t>
                </a:r>
                <a:r>
                  <a:rPr lang="en-US" sz="1600" dirty="0"/>
                  <a:t> </a:t>
                </a:r>
                <a:r>
                  <a:rPr lang="en-US" sz="1600" dirty="0" smtClean="0"/>
                  <a:t>how many correct times you guess the card correctly?</a:t>
                </a:r>
              </a:p>
              <a:p>
                <a:pPr lvl="1" algn="l" rtl="0"/>
                <a:r>
                  <a:rPr lang="en-US" sz="1600" dirty="0" smtClean="0"/>
                  <a:t>If the order is unknown and uniform, the expectation is  </a:t>
                </a:r>
                <a14:m>
                  <m:oMath xmlns:m="http://schemas.openxmlformats.org/officeDocument/2006/math">
                    <m:nary>
                      <m:naryPr>
                        <m:chr m:val="∑"/>
                        <m:ctrlPr>
                          <a:rPr lang="en-US" sz="1600" i="1" smtClean="0">
                            <a:latin typeface="Cambria Math"/>
                          </a:rPr>
                        </m:ctrlPr>
                      </m:naryPr>
                      <m:sub>
                        <m:r>
                          <m:rPr>
                            <m:brk m:alnAt="23"/>
                          </m:rPr>
                          <a:rPr lang="en-US" sz="1600" b="0" i="1" smtClean="0">
                            <a:latin typeface="Cambria Math"/>
                          </a:rPr>
                          <m:t>𝑖</m:t>
                        </m:r>
                        <m:r>
                          <a:rPr lang="en-US" sz="1600" b="0" i="1" smtClean="0">
                            <a:latin typeface="Cambria Math"/>
                          </a:rPr>
                          <m:t>=</m:t>
                        </m:r>
                        <m:r>
                          <m:rPr>
                            <m:brk m:alnAt="23"/>
                          </m:rPr>
                          <a:rPr lang="en-US" sz="1600" b="0" i="1" smtClean="0">
                            <a:latin typeface="Cambria Math"/>
                          </a:rPr>
                          <m:t>0</m:t>
                        </m:r>
                      </m:sub>
                      <m:sup>
                        <m:r>
                          <a:rPr lang="en-US" sz="1600" b="0" i="1" smtClean="0">
                            <a:latin typeface="Cambria Math"/>
                          </a:rPr>
                          <m:t>52</m:t>
                        </m:r>
                      </m:sup>
                      <m:e>
                        <m:f>
                          <m:fPr>
                            <m:ctrlPr>
                              <a:rPr lang="en-US" sz="1600" i="1" smtClean="0">
                                <a:latin typeface="Cambria Math"/>
                              </a:rPr>
                            </m:ctrlPr>
                          </m:fPr>
                          <m:num>
                            <m:r>
                              <a:rPr lang="en-US" sz="1600" b="0" i="1" smtClean="0">
                                <a:latin typeface="Cambria Math"/>
                              </a:rPr>
                              <m:t>1</m:t>
                            </m:r>
                          </m:num>
                          <m:den>
                            <m:r>
                              <a:rPr lang="en-US" sz="1600" b="0" i="1" smtClean="0">
                                <a:latin typeface="Cambria Math"/>
                              </a:rPr>
                              <m:t>52</m:t>
                            </m:r>
                            <m:r>
                              <a:rPr lang="en-US" sz="1600" b="0" i="1" smtClean="0">
                                <a:latin typeface="Cambria Math"/>
                              </a:rPr>
                              <m:t>−</m:t>
                            </m:r>
                            <m:r>
                              <a:rPr lang="en-US" sz="1600" b="0" i="1" smtClean="0">
                                <a:latin typeface="Cambria Math"/>
                              </a:rPr>
                              <m:t>𝑖</m:t>
                            </m:r>
                          </m:den>
                        </m:f>
                      </m:e>
                    </m:nary>
                    <m:r>
                      <a:rPr lang="en-US" sz="1600" b="0" i="1" smtClean="0">
                        <a:latin typeface="Cambria Math"/>
                        <a:ea typeface="Cambria Math"/>
                      </a:rPr>
                      <m:t>≈</m:t>
                    </m:r>
                    <m:r>
                      <a:rPr lang="en-US" sz="1600" b="0" i="1" smtClean="0">
                        <a:latin typeface="Cambria Math"/>
                        <a:ea typeface="Cambria Math"/>
                      </a:rPr>
                      <m:t>4</m:t>
                    </m:r>
                    <m:r>
                      <a:rPr lang="en-US" sz="1600" b="0" i="1" smtClean="0">
                        <a:latin typeface="Cambria Math"/>
                        <a:ea typeface="Cambria Math"/>
                      </a:rPr>
                      <m:t>.</m:t>
                    </m:r>
                    <m:r>
                      <a:rPr lang="en-US" sz="1600" b="0" i="1" smtClean="0">
                        <a:latin typeface="Cambria Math"/>
                        <a:ea typeface="Cambria Math"/>
                      </a:rPr>
                      <m:t>538</m:t>
                    </m:r>
                  </m:oMath>
                </a14:m>
                <a:endParaRPr lang="en-US" sz="1600" dirty="0" smtClean="0"/>
              </a:p>
              <a:p>
                <a:pPr marL="457200" lvl="1" indent="0" algn="l" rtl="0">
                  <a:buNone/>
                </a:pPr>
                <a:endParaRPr lang="en-US" sz="16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67"/>
                </a:stretch>
              </a:blipFill>
            </p:spPr>
            <p:txBody>
              <a:bodyPr/>
              <a:lstStyle/>
              <a:p>
                <a:r>
                  <a:rPr lang="he-IL">
                    <a:noFill/>
                  </a:rPr>
                  <a:t> </a:t>
                </a:r>
              </a:p>
            </p:txBody>
          </p:sp>
        </mc:Fallback>
      </mc:AlternateContent>
      <p:pic>
        <p:nvPicPr>
          <p:cNvPr id="6" name="מציין מיקום תוכן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556792"/>
            <a:ext cx="6792413" cy="2232248"/>
          </a:xfrm>
          <a:prstGeom prst="rect">
            <a:avLst/>
          </a:prstGeom>
        </p:spPr>
      </p:pic>
    </p:spTree>
    <p:extLst>
      <p:ext uri="{BB962C8B-B14F-4D97-AF65-F5344CB8AC3E}">
        <p14:creationId xmlns:p14="http://schemas.microsoft.com/office/powerpoint/2010/main" val="40191185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Riffle Shuffle</a:t>
            </a:r>
            <a:endParaRPr lang="he-IL" dirty="0"/>
          </a:p>
        </p:txBody>
      </p:sp>
      <mc:AlternateContent xmlns:mc="http://schemas.openxmlformats.org/markup-compatibility/2006">
        <mc:Choice xmlns:a14="http://schemas.microsoft.com/office/drawing/2010/main" Requires="a14">
          <p:sp>
            <p:nvSpPr>
              <p:cNvPr id="3" name="מציין מיקום תוכן 2"/>
              <p:cNvSpPr>
                <a:spLocks noGrp="1"/>
              </p:cNvSpPr>
              <p:nvPr>
                <p:ph idx="1"/>
              </p:nvPr>
            </p:nvSpPr>
            <p:spPr/>
            <p:txBody>
              <a:bodyPr>
                <a:normAutofit lnSpcReduction="10000"/>
              </a:bodyPr>
              <a:lstStyle/>
              <a:p>
                <a:pPr marL="0" indent="0" algn="l" rtl="0">
                  <a:buNone/>
                </a:pPr>
                <a:r>
                  <a:rPr lang="en-US" sz="2400" dirty="0" smtClean="0"/>
                  <a:t>GSR model </a:t>
                </a:r>
                <a:r>
                  <a:rPr lang="en-US" sz="2400" dirty="0"/>
                  <a:t>(Gilbert-Shannon-Reeds)</a:t>
                </a:r>
                <a:endParaRPr lang="en-US" sz="2400" dirty="0" smtClean="0"/>
              </a:p>
              <a:p>
                <a:pPr marL="0" indent="0" algn="l" rtl="0">
                  <a:buNone/>
                </a:pPr>
                <a:endParaRPr lang="en-US" sz="2400" dirty="0" smtClean="0"/>
              </a:p>
              <a:p>
                <a:pPr marL="0" indent="0" algn="l" rtl="0">
                  <a:buNone/>
                </a:pPr>
                <a:r>
                  <a:rPr lang="en-US" sz="2400" dirty="0" smtClean="0"/>
                  <a:t>Cut a pack of </a:t>
                </a:r>
                <a14:m>
                  <m:oMath xmlns:m="http://schemas.openxmlformats.org/officeDocument/2006/math">
                    <m:r>
                      <a:rPr lang="en-US" sz="2400" b="0" i="1" smtClean="0">
                        <a:latin typeface="Cambria Math"/>
                      </a:rPr>
                      <m:t>𝑛</m:t>
                    </m:r>
                  </m:oMath>
                </a14:m>
                <a:r>
                  <a:rPr lang="en-US" sz="2400" dirty="0" smtClean="0"/>
                  <a:t> cards to </a:t>
                </a:r>
                <a14:m>
                  <m:oMath xmlns:m="http://schemas.openxmlformats.org/officeDocument/2006/math">
                    <m:d>
                      <m:dPr>
                        <m:ctrlPr>
                          <a:rPr lang="en-US" sz="2400" b="0" i="1" smtClean="0">
                            <a:latin typeface="Cambria Math"/>
                          </a:rPr>
                        </m:ctrlPr>
                      </m:dPr>
                      <m:e>
                        <m:r>
                          <m:rPr>
                            <m:sty m:val="p"/>
                          </m:rPr>
                          <a:rPr lang="en-US" sz="2400" smtClean="0">
                            <a:latin typeface="Cambria Math"/>
                          </a:rPr>
                          <m:t>x</m:t>
                        </m:r>
                        <m:r>
                          <a:rPr lang="en-US" sz="2400" b="0" i="0" smtClean="0">
                            <a:latin typeface="Cambria Math"/>
                          </a:rPr>
                          <m:t>,</m:t>
                        </m:r>
                        <m:r>
                          <m:rPr>
                            <m:sty m:val="p"/>
                          </m:rPr>
                          <a:rPr lang="en-US" sz="2400" b="0" i="0" smtClean="0">
                            <a:latin typeface="Cambria Math"/>
                          </a:rPr>
                          <m:t>n</m:t>
                        </m:r>
                        <m:r>
                          <a:rPr lang="en-US" sz="2400" b="0" i="0" smtClean="0">
                            <a:latin typeface="Cambria Math"/>
                          </a:rPr>
                          <m:t>−</m:t>
                        </m:r>
                        <m:r>
                          <m:rPr>
                            <m:sty m:val="p"/>
                          </m:rPr>
                          <a:rPr lang="en-US" sz="2400" b="0" i="0" smtClean="0">
                            <a:latin typeface="Cambria Math"/>
                          </a:rPr>
                          <m:t>x</m:t>
                        </m:r>
                      </m:e>
                    </m:d>
                  </m:oMath>
                </a14:m>
                <a:r>
                  <a:rPr lang="en-US" sz="2400" dirty="0" smtClean="0"/>
                  <a:t> stacks </a:t>
                </a:r>
                <a14:m>
                  <m:oMath xmlns:m="http://schemas.openxmlformats.org/officeDocument/2006/math">
                    <m:r>
                      <a:rPr lang="en-US" sz="2400" i="1">
                        <a:latin typeface="Cambria Math" panose="02040503050406030204" pitchFamily="18" charset="0"/>
                      </a:rPr>
                      <m:t>𝐿</m:t>
                    </m:r>
                    <m:r>
                      <a:rPr lang="en-US" sz="2400" b="0" i="1" smtClean="0">
                        <a:latin typeface="Cambria Math"/>
                      </a:rPr>
                      <m:t>,</m:t>
                    </m:r>
                    <m:r>
                      <a:rPr lang="en-US" sz="2400" b="0" i="1" smtClean="0">
                        <a:latin typeface="Cambria Math"/>
                      </a:rPr>
                      <m:t>𝑅</m:t>
                    </m:r>
                  </m:oMath>
                </a14:m>
                <a:endParaRPr lang="en-US" sz="2400" dirty="0" smtClean="0"/>
              </a:p>
              <a:p>
                <a:pPr marL="0" indent="0" algn="l" rtl="0">
                  <a:buNone/>
                </a:pPr>
                <a14:m>
                  <m:oMathPara xmlns:m="http://schemas.openxmlformats.org/officeDocument/2006/math">
                    <m:oMathParaPr>
                      <m:jc m:val="centerGroup"/>
                    </m:oMathParaPr>
                    <m:oMath xmlns:m="http://schemas.openxmlformats.org/officeDocument/2006/math">
                      <m:r>
                        <m:rPr>
                          <m:sty m:val="p"/>
                        </m:rPr>
                        <a:rPr lang="en-US" sz="2000" b="0" i="0" smtClean="0">
                          <a:latin typeface="Cambria Math"/>
                        </a:rPr>
                        <m:t>x</m:t>
                      </m:r>
                      <m:r>
                        <a:rPr lang="en-US" sz="2000" b="0" i="0" smtClean="0">
                          <a:latin typeface="Cambria Math"/>
                        </a:rPr>
                        <m:t>~</m:t>
                      </m:r>
                      <m:r>
                        <m:rPr>
                          <m:sty m:val="p"/>
                        </m:rPr>
                        <a:rPr lang="en-US" sz="2000" b="0" i="0" smtClean="0">
                          <a:latin typeface="Cambria Math"/>
                        </a:rPr>
                        <m:t>binomial</m:t>
                      </m:r>
                      <m:d>
                        <m:dPr>
                          <m:ctrlPr>
                            <a:rPr lang="en-US" sz="2000" b="0" i="1" smtClean="0">
                              <a:latin typeface="Cambria Math"/>
                            </a:rPr>
                          </m:ctrlPr>
                        </m:dPr>
                        <m:e>
                          <m:r>
                            <a:rPr lang="en-US" sz="2000" b="0" i="1" smtClean="0">
                              <a:latin typeface="Cambria Math"/>
                            </a:rPr>
                            <m:t>𝑛</m:t>
                          </m:r>
                          <m:r>
                            <a:rPr lang="en-US" sz="2000" b="0" i="1" smtClean="0">
                              <a:latin typeface="Cambria Math"/>
                            </a:rPr>
                            <m:t>,</m:t>
                          </m:r>
                          <m:f>
                            <m:fPr>
                              <m:ctrlPr>
                                <a:rPr lang="en-US" sz="2000" i="1" smtClean="0">
                                  <a:latin typeface="Cambria Math"/>
                                </a:rPr>
                              </m:ctrlPr>
                            </m:fPr>
                            <m:num>
                              <m:r>
                                <a:rPr lang="en-US" sz="2000" b="0" i="1" smtClean="0">
                                  <a:latin typeface="Cambria Math"/>
                                </a:rPr>
                                <m:t>1</m:t>
                              </m:r>
                            </m:num>
                            <m:den>
                              <m:r>
                                <a:rPr lang="en-US" sz="2000" b="0" i="1" smtClean="0">
                                  <a:latin typeface="Cambria Math"/>
                                </a:rPr>
                                <m:t>2</m:t>
                              </m:r>
                            </m:den>
                          </m:f>
                        </m:e>
                      </m:d>
                      <m:r>
                        <a:rPr lang="en-US" sz="2000" b="0" i="1" smtClean="0">
                          <a:latin typeface="Cambria Math" panose="02040503050406030204" pitchFamily="18" charset="0"/>
                        </a:rPr>
                        <m:t>         </m:t>
                      </m:r>
                      <m:func>
                        <m:funcPr>
                          <m:ctrlPr>
                            <a:rPr lang="en-US" sz="2000" b="0" i="1" smtClean="0">
                              <a:latin typeface="Cambria Math"/>
                            </a:rPr>
                          </m:ctrlPr>
                        </m:funcPr>
                        <m:fName>
                          <m:r>
                            <m:rPr>
                              <m:sty m:val="p"/>
                            </m:rPr>
                            <a:rPr lang="en-US" sz="2000" b="0" i="0" smtClean="0">
                              <a:latin typeface="Cambria Math"/>
                            </a:rPr>
                            <m:t>Pr</m:t>
                          </m:r>
                        </m:fName>
                        <m:e>
                          <m:d>
                            <m:dPr>
                              <m:ctrlPr>
                                <a:rPr lang="en-US" sz="2000" b="0" i="1" smtClean="0">
                                  <a:latin typeface="Cambria Math"/>
                                </a:rPr>
                              </m:ctrlPr>
                            </m:dPr>
                            <m:e>
                              <m:d>
                                <m:dPr>
                                  <m:begChr m:val="|"/>
                                  <m:endChr m:val="|"/>
                                  <m:ctrlPr>
                                    <a:rPr lang="en-US" sz="2000" b="0" i="1" smtClean="0">
                                      <a:latin typeface="Cambria Math"/>
                                    </a:rPr>
                                  </m:ctrlPr>
                                </m:dPr>
                                <m:e>
                                  <m:r>
                                    <a:rPr lang="en-US" sz="2000" b="0" i="1" smtClean="0">
                                      <a:latin typeface="Cambria Math"/>
                                    </a:rPr>
                                    <m:t>𝑥</m:t>
                                  </m:r>
                                </m:e>
                              </m:d>
                              <m:r>
                                <a:rPr lang="en-US" sz="2000" b="0" i="1" smtClean="0">
                                  <a:latin typeface="Cambria Math"/>
                                </a:rPr>
                                <m:t>=</m:t>
                              </m:r>
                              <m:r>
                                <a:rPr lang="en-US" sz="2000" b="0" i="1" smtClean="0">
                                  <a:latin typeface="Cambria Math"/>
                                </a:rPr>
                                <m:t>𝑘</m:t>
                              </m:r>
                            </m:e>
                          </m:d>
                        </m:e>
                      </m:func>
                      <m:r>
                        <a:rPr lang="en-US" sz="2000" b="0" i="1" smtClean="0">
                          <a:latin typeface="Cambria Math"/>
                        </a:rPr>
                        <m:t>=</m:t>
                      </m:r>
                      <m:f>
                        <m:fPr>
                          <m:ctrlPr>
                            <a:rPr lang="en-US" sz="2000" i="1">
                              <a:latin typeface="Cambria Math"/>
                            </a:rPr>
                          </m:ctrlPr>
                        </m:fPr>
                        <m:num>
                          <m:d>
                            <m:dPr>
                              <m:ctrlPr>
                                <a:rPr lang="en-US" sz="2000" i="1">
                                  <a:latin typeface="Cambria Math"/>
                                </a:rPr>
                              </m:ctrlPr>
                            </m:dPr>
                            <m:e>
                              <m:m>
                                <m:mPr>
                                  <m:mcs>
                                    <m:mc>
                                      <m:mcPr>
                                        <m:count m:val="1"/>
                                        <m:mcJc m:val="center"/>
                                      </m:mcPr>
                                    </m:mc>
                                  </m:mcs>
                                  <m:ctrlPr>
                                    <a:rPr lang="en-US" sz="2000" i="1">
                                      <a:latin typeface="Cambria Math"/>
                                    </a:rPr>
                                  </m:ctrlPr>
                                </m:mPr>
                                <m:mr>
                                  <m:e>
                                    <m:r>
                                      <m:rPr>
                                        <m:brk m:alnAt="7"/>
                                      </m:rPr>
                                      <a:rPr lang="en-US" sz="2000" i="1">
                                        <a:latin typeface="Cambria Math" panose="02040503050406030204" pitchFamily="18" charset="0"/>
                                      </a:rPr>
                                      <m:t>𝑛</m:t>
                                    </m:r>
                                  </m:e>
                                </m:mr>
                                <m:mr>
                                  <m:e>
                                    <m:r>
                                      <a:rPr lang="en-US" sz="2000" i="1">
                                        <a:latin typeface="Cambria Math" panose="02040503050406030204" pitchFamily="18" charset="0"/>
                                      </a:rPr>
                                      <m:t>𝑘</m:t>
                                    </m:r>
                                  </m:e>
                                </m:mr>
                              </m:m>
                            </m:e>
                          </m:d>
                        </m:num>
                        <m:den>
                          <m:nary>
                            <m:naryPr>
                              <m:chr m:val="∑"/>
                              <m:ctrlPr>
                                <a:rPr lang="en-US" sz="2000" i="1" smtClean="0">
                                  <a:latin typeface="Cambria Math"/>
                                </a:rPr>
                              </m:ctrlPr>
                            </m:naryPr>
                            <m:sub>
                              <m:r>
                                <m:rPr>
                                  <m:brk m:alnAt="23"/>
                                </m:rPr>
                                <a:rPr lang="en-US" sz="2000" b="0" i="1" smtClean="0">
                                  <a:latin typeface="Cambria Math" panose="02040503050406030204" pitchFamily="18" charset="0"/>
                                </a:rPr>
                                <m:t>𝑘</m:t>
                              </m:r>
                              <m:r>
                                <a:rPr lang="en-US" sz="2000" b="0" i="1" smtClean="0">
                                  <a:latin typeface="Cambria Math" panose="02040503050406030204" pitchFamily="18" charset="0"/>
                                </a:rPr>
                                <m:t>=</m:t>
                              </m:r>
                              <m:r>
                                <m:rPr>
                                  <m:brk m:alnAt="23"/>
                                </m:rPr>
                                <a:rPr lang="en-US" sz="2000" b="0" i="1" smtClean="0">
                                  <a:latin typeface="Cambria Math" panose="02040503050406030204" pitchFamily="18" charset="0"/>
                                </a:rPr>
                                <m:t>0</m:t>
                              </m:r>
                            </m:sub>
                            <m:sup>
                              <m:r>
                                <a:rPr lang="en-US" sz="2000" b="0" i="1" smtClean="0">
                                  <a:latin typeface="Cambria Math" panose="02040503050406030204" pitchFamily="18" charset="0"/>
                                </a:rPr>
                                <m:t>𝑛</m:t>
                              </m:r>
                            </m:sup>
                            <m:e>
                              <m:d>
                                <m:dPr>
                                  <m:ctrlPr>
                                    <a:rPr lang="en-US" sz="2000" i="1">
                                      <a:latin typeface="Cambria Math"/>
                                    </a:rPr>
                                  </m:ctrlPr>
                                </m:dPr>
                                <m:e>
                                  <m:m>
                                    <m:mPr>
                                      <m:mcs>
                                        <m:mc>
                                          <m:mcPr>
                                            <m:count m:val="1"/>
                                            <m:mcJc m:val="center"/>
                                          </m:mcPr>
                                        </m:mc>
                                      </m:mcs>
                                      <m:ctrlPr>
                                        <a:rPr lang="en-US" sz="2000" i="1">
                                          <a:latin typeface="Cambria Math"/>
                                        </a:rPr>
                                      </m:ctrlPr>
                                    </m:mPr>
                                    <m:mr>
                                      <m:e>
                                        <m:r>
                                          <m:rPr>
                                            <m:brk m:alnAt="7"/>
                                          </m:rPr>
                                          <a:rPr lang="en-US" sz="2000" i="1">
                                            <a:latin typeface="Cambria Math" panose="02040503050406030204" pitchFamily="18" charset="0"/>
                                          </a:rPr>
                                          <m:t>𝑛</m:t>
                                        </m:r>
                                      </m:e>
                                    </m:mr>
                                    <m:mr>
                                      <m:e>
                                        <m:r>
                                          <a:rPr lang="en-US" sz="2000" i="1">
                                            <a:latin typeface="Cambria Math" panose="02040503050406030204" pitchFamily="18" charset="0"/>
                                          </a:rPr>
                                          <m:t>𝑘</m:t>
                                        </m:r>
                                      </m:e>
                                    </m:mr>
                                  </m:m>
                                </m:e>
                              </m:d>
                            </m:e>
                          </m:nary>
                        </m:den>
                      </m:f>
                      <m:r>
                        <a:rPr lang="en-US" sz="2000" b="0" i="1" smtClean="0">
                          <a:latin typeface="Cambria Math" panose="02040503050406030204" pitchFamily="18" charset="0"/>
                        </a:rPr>
                        <m:t>=</m:t>
                      </m:r>
                      <m:f>
                        <m:fPr>
                          <m:ctrlPr>
                            <a:rPr lang="en-US" sz="2000" b="0" i="1" smtClean="0">
                              <a:latin typeface="Cambria Math"/>
                            </a:rPr>
                          </m:ctrlPr>
                        </m:fPr>
                        <m:num>
                          <m:d>
                            <m:dPr>
                              <m:ctrlPr>
                                <a:rPr lang="en-US" sz="2000" b="0" i="1" smtClean="0">
                                  <a:latin typeface="Cambria Math"/>
                                </a:rPr>
                              </m:ctrlPr>
                            </m:dPr>
                            <m:e>
                              <m:m>
                                <m:mPr>
                                  <m:mcs>
                                    <m:mc>
                                      <m:mcPr>
                                        <m:count m:val="1"/>
                                        <m:mcJc m:val="center"/>
                                      </m:mcPr>
                                    </m:mc>
                                  </m:mcs>
                                  <m:ctrlPr>
                                    <a:rPr lang="en-US" sz="2000" i="1">
                                      <a:latin typeface="Cambria Math"/>
                                    </a:rPr>
                                  </m:ctrlPr>
                                </m:mPr>
                                <m:mr>
                                  <m:e>
                                    <m:r>
                                      <m:rPr>
                                        <m:brk m:alnAt="7"/>
                                      </m:rPr>
                                      <a:rPr lang="en-US" sz="2000" b="0" i="1" smtClean="0">
                                        <a:latin typeface="Cambria Math" panose="02040503050406030204" pitchFamily="18" charset="0"/>
                                      </a:rPr>
                                      <m:t>𝑛</m:t>
                                    </m:r>
                                  </m:e>
                                </m:mr>
                                <m:mr>
                                  <m:e>
                                    <m:r>
                                      <a:rPr lang="en-US" sz="2000" b="0" i="1" smtClean="0">
                                        <a:latin typeface="Cambria Math" panose="02040503050406030204" pitchFamily="18" charset="0"/>
                                      </a:rPr>
                                      <m:t>𝑘</m:t>
                                    </m:r>
                                  </m:e>
                                </m:mr>
                              </m:m>
                            </m:e>
                          </m:d>
                        </m:num>
                        <m:den>
                          <m:sSup>
                            <m:sSupPr>
                              <m:ctrlPr>
                                <a:rPr lang="en-US" sz="2000" b="0" i="1" smtClean="0">
                                  <a:latin typeface="Cambria Math"/>
                                </a:rPr>
                              </m:ctrlPr>
                            </m:sSupPr>
                            <m:e>
                              <m:r>
                                <a:rPr lang="en-US" sz="2000" b="0" i="1" smtClean="0">
                                  <a:latin typeface="Cambria Math"/>
                                </a:rPr>
                                <m:t>2</m:t>
                              </m:r>
                            </m:e>
                            <m:sup>
                              <m:r>
                                <a:rPr lang="en-US" sz="2000" b="0" i="1" smtClean="0">
                                  <a:latin typeface="Cambria Math"/>
                                </a:rPr>
                                <m:t>𝑛</m:t>
                              </m:r>
                            </m:sup>
                          </m:sSup>
                        </m:den>
                      </m:f>
                    </m:oMath>
                  </m:oMathPara>
                </a14:m>
                <a:endParaRPr lang="en-US" sz="2000" dirty="0" smtClean="0"/>
              </a:p>
              <a:p>
                <a:pPr marL="0" indent="0" algn="l" rtl="0">
                  <a:buNone/>
                </a:pPr>
                <a:r>
                  <a:rPr lang="en-US" sz="2400" dirty="0" smtClean="0"/>
                  <a:t>Merge </a:t>
                </a:r>
                <a14:m>
                  <m:oMath xmlns:m="http://schemas.openxmlformats.org/officeDocument/2006/math">
                    <m:r>
                      <a:rPr lang="en-US" sz="2400" i="1">
                        <a:latin typeface="Cambria Math" panose="02040503050406030204" pitchFamily="18" charset="0"/>
                      </a:rPr>
                      <m:t>𝐿</m:t>
                    </m:r>
                    <m:r>
                      <a:rPr lang="en-US" sz="2400" i="1">
                        <a:latin typeface="Cambria Math"/>
                      </a:rPr>
                      <m:t>,</m:t>
                    </m:r>
                    <m:r>
                      <a:rPr lang="en-US" sz="2400" i="1">
                        <a:latin typeface="Cambria Math"/>
                      </a:rPr>
                      <m:t>𝑅</m:t>
                    </m:r>
                  </m:oMath>
                </a14:m>
                <a:r>
                  <a:rPr lang="en-US" sz="2400" dirty="0" smtClean="0"/>
                  <a:t> stacks:     </a:t>
                </a:r>
                <a:r>
                  <a:rPr lang="en-US" sz="2400" i="0" dirty="0" err="1" smtClean="0">
                    <a:latin typeface="+mj-lt"/>
                  </a:rPr>
                  <a:t>Pr</a:t>
                </a:r>
                <a:r>
                  <a:rPr lang="en-US" sz="2400" i="0" dirty="0" smtClean="0">
                    <a:latin typeface="+mj-lt"/>
                  </a:rPr>
                  <a:t>⁡(</a:t>
                </a:r>
                <a:r>
                  <a:rPr lang="en-US" sz="2400" b="0" i="0" dirty="0" smtClean="0">
                    <a:latin typeface="+mj-lt"/>
                  </a:rPr>
                  <a:t>next card </a:t>
                </a:r>
                <a14:m>
                  <m:oMath xmlns:m="http://schemas.openxmlformats.org/officeDocument/2006/math">
                    <m:r>
                      <a:rPr lang="en-US" sz="2400" b="0" i="1" smtClean="0">
                        <a:latin typeface="Cambria Math"/>
                      </a:rPr>
                      <m:t>∈</m:t>
                    </m:r>
                  </m:oMath>
                </a14:m>
                <a:r>
                  <a:rPr lang="en-US" sz="2400" b="0" i="0" dirty="0" smtClean="0">
                    <a:latin typeface="+mj-lt"/>
                  </a:rPr>
                  <a:t> </a:t>
                </a:r>
                <a14:m>
                  <m:oMath xmlns:m="http://schemas.openxmlformats.org/officeDocument/2006/math">
                    <m:r>
                      <a:rPr lang="en-US" sz="2400" i="1">
                        <a:latin typeface="Cambria Math" panose="02040503050406030204" pitchFamily="18" charset="0"/>
                      </a:rPr>
                      <m:t>𝐿</m:t>
                    </m:r>
                  </m:oMath>
                </a14:m>
                <a:r>
                  <a:rPr lang="en-US" sz="2400" b="0" i="0" dirty="0" smtClean="0">
                    <a:latin typeface="+mj-lt"/>
                  </a:rPr>
                  <a:t>) = </a:t>
                </a:r>
                <a14:m>
                  <m:oMath xmlns:m="http://schemas.openxmlformats.org/officeDocument/2006/math">
                    <m:f>
                      <m:fPr>
                        <m:ctrlPr>
                          <a:rPr lang="en-US" sz="2400" i="1">
                            <a:latin typeface="Cambria Math"/>
                          </a:rPr>
                        </m:ctrlPr>
                      </m:fPr>
                      <m:num>
                        <m:r>
                          <a:rPr lang="en-US" sz="2400" b="0" i="1" smtClean="0">
                            <a:latin typeface="Cambria Math" panose="02040503050406030204" pitchFamily="18" charset="0"/>
                          </a:rPr>
                          <m:t>|</m:t>
                        </m:r>
                        <m:r>
                          <a:rPr lang="en-US" sz="2400" b="0" i="1" smtClean="0">
                            <a:latin typeface="Cambria Math" panose="02040503050406030204" pitchFamily="18" charset="0"/>
                          </a:rPr>
                          <m:t>𝐿</m:t>
                        </m:r>
                        <m:r>
                          <a:rPr lang="en-US" sz="2400" b="0" i="1" smtClean="0">
                            <a:latin typeface="Cambria Math" panose="02040503050406030204" pitchFamily="18" charset="0"/>
                          </a:rPr>
                          <m:t>|</m:t>
                        </m:r>
                      </m:num>
                      <m:den>
                        <m:d>
                          <m:dPr>
                            <m:begChr m:val="|"/>
                            <m:endChr m:val="|"/>
                            <m:ctrlPr>
                              <a:rPr lang="en-US" sz="2400" b="0" i="1" smtClean="0">
                                <a:latin typeface="Cambria Math"/>
                              </a:rPr>
                            </m:ctrlPr>
                          </m:dPr>
                          <m:e>
                            <m:r>
                              <a:rPr lang="en-US" sz="2400" b="0" i="1" smtClean="0">
                                <a:latin typeface="Cambria Math" panose="02040503050406030204" pitchFamily="18" charset="0"/>
                              </a:rPr>
                              <m:t>𝐿</m:t>
                            </m:r>
                          </m:e>
                        </m:d>
                        <m:r>
                          <a:rPr lang="en-US" sz="2400" b="0" i="1" smtClean="0">
                            <a:latin typeface="Cambria Math" panose="02040503050406030204" pitchFamily="18" charset="0"/>
                          </a:rPr>
                          <m:t>+|</m:t>
                        </m:r>
                        <m:r>
                          <a:rPr lang="en-US" sz="2400" b="0" i="1" smtClean="0">
                            <a:latin typeface="Cambria Math" panose="02040503050406030204" pitchFamily="18" charset="0"/>
                          </a:rPr>
                          <m:t>𝑅</m:t>
                        </m:r>
                        <m:r>
                          <a:rPr lang="en-US" sz="2400" b="0" i="1" smtClean="0">
                            <a:latin typeface="Cambria Math" panose="02040503050406030204" pitchFamily="18" charset="0"/>
                          </a:rPr>
                          <m:t>|</m:t>
                        </m:r>
                      </m:den>
                    </m:f>
                  </m:oMath>
                </a14:m>
                <a:endParaRPr lang="en-US" sz="2400" dirty="0" smtClean="0"/>
              </a:p>
              <a:p>
                <a:pPr marL="0" indent="0" algn="l" rtl="0">
                  <a:buNone/>
                </a:pPr>
                <a:r>
                  <a:rPr lang="en-US" sz="2400" i="0" dirty="0" smtClean="0">
                    <a:latin typeface="+mj-lt"/>
                  </a:rPr>
                  <a:t>Pr⁡(specific </a:t>
                </a:r>
                <a:r>
                  <a:rPr lang="en-US" sz="2400" i="0" dirty="0" smtClean="0">
                    <a:latin typeface="+mj-lt"/>
                  </a:rPr>
                  <a:t>merge </a:t>
                </a:r>
                <a14:m>
                  <m:oMath xmlns:m="http://schemas.openxmlformats.org/officeDocument/2006/math">
                    <m:r>
                      <a:rPr lang="en-US" sz="2400" b="0" i="1" smtClean="0">
                        <a:latin typeface="Cambria Math"/>
                      </a:rPr>
                      <m:t>│</m:t>
                    </m:r>
                    <m:r>
                      <a:rPr lang="en-US" sz="2400" b="0" i="0" smtClean="0">
                        <a:latin typeface="Cambria Math"/>
                      </a:rPr>
                      <m:t> </m:t>
                    </m:r>
                    <m:d>
                      <m:dPr>
                        <m:begChr m:val="|"/>
                        <m:endChr m:val="|"/>
                        <m:ctrlPr>
                          <a:rPr lang="en-US" sz="2400" i="1">
                            <a:latin typeface="Cambria Math"/>
                          </a:rPr>
                        </m:ctrlPr>
                      </m:dPr>
                      <m:e>
                        <m:r>
                          <a:rPr lang="en-US" sz="2400" i="1">
                            <a:latin typeface="Cambria Math"/>
                          </a:rPr>
                          <m:t>𝑥</m:t>
                        </m:r>
                      </m:e>
                    </m:d>
                    <m:r>
                      <a:rPr lang="en-US" sz="2400" i="1">
                        <a:latin typeface="Cambria Math"/>
                      </a:rPr>
                      <m:t>=</m:t>
                    </m:r>
                    <m:r>
                      <a:rPr lang="en-US" sz="2400" i="1">
                        <a:latin typeface="Cambria Math"/>
                      </a:rPr>
                      <m:t>𝑘</m:t>
                    </m:r>
                  </m:oMath>
                </a14:m>
                <a:r>
                  <a:rPr lang="en-US" sz="2400" i="0" dirty="0" smtClean="0">
                    <a:latin typeface="+mj-lt"/>
                  </a:rPr>
                  <a:t>) </a:t>
                </a:r>
                <a:r>
                  <a:rPr lang="en-US" sz="2400" i="0" dirty="0" smtClean="0">
                    <a:latin typeface="+mj-lt"/>
                  </a:rPr>
                  <a:t>= </a:t>
                </a:r>
                <a14:m>
                  <m:oMath xmlns:m="http://schemas.openxmlformats.org/officeDocument/2006/math">
                    <m:f>
                      <m:fPr>
                        <m:ctrlPr>
                          <a:rPr lang="en-US" sz="2400" i="1">
                            <a:latin typeface="Cambria Math"/>
                          </a:rPr>
                        </m:ctrlPr>
                      </m:fPr>
                      <m:num>
                        <m:r>
                          <a:rPr lang="en-US" sz="2400" i="1">
                            <a:latin typeface="Cambria Math" panose="02040503050406030204" pitchFamily="18" charset="0"/>
                          </a:rPr>
                          <m:t>1</m:t>
                        </m:r>
                      </m:num>
                      <m:den>
                        <m:d>
                          <m:dPr>
                            <m:ctrlPr>
                              <a:rPr lang="en-US" sz="2400" i="1">
                                <a:latin typeface="Cambria Math"/>
                              </a:rPr>
                            </m:ctrlPr>
                          </m:dPr>
                          <m:e>
                            <m:m>
                              <m:mPr>
                                <m:mcs>
                                  <m:mc>
                                    <m:mcPr>
                                      <m:count m:val="1"/>
                                      <m:mcJc m:val="center"/>
                                    </m:mcPr>
                                  </m:mc>
                                </m:mcs>
                                <m:ctrlPr>
                                  <a:rPr lang="en-US" sz="2400" i="1">
                                    <a:latin typeface="Cambria Math"/>
                                  </a:rPr>
                                </m:ctrlPr>
                              </m:mPr>
                              <m:mr>
                                <m:e>
                                  <m:r>
                                    <m:rPr>
                                      <m:brk m:alnAt="7"/>
                                    </m:rPr>
                                    <a:rPr lang="en-US" sz="2400" i="1">
                                      <a:latin typeface="Cambria Math" panose="02040503050406030204" pitchFamily="18" charset="0"/>
                                    </a:rPr>
                                    <m:t>𝑛</m:t>
                                  </m:r>
                                </m:e>
                              </m:mr>
                              <m:mr>
                                <m:e>
                                  <m:r>
                                    <a:rPr lang="en-US" sz="2400" i="1">
                                      <a:latin typeface="Cambria Math" panose="02040503050406030204" pitchFamily="18" charset="0"/>
                                    </a:rPr>
                                    <m:t>𝑘</m:t>
                                  </m:r>
                                </m:e>
                              </m:mr>
                            </m:m>
                          </m:e>
                        </m:d>
                      </m:den>
                    </m:f>
                  </m:oMath>
                </a14:m>
                <a:endParaRPr lang="en-US" sz="2400" dirty="0" smtClean="0"/>
              </a:p>
              <a:p>
                <a:pPr marL="0" indent="0" algn="l" rtl="0">
                  <a:buNone/>
                </a:pPr>
                <a:r>
                  <a:rPr lang="en-US" sz="2400" dirty="0" err="1"/>
                  <a:t>Pr</a:t>
                </a:r>
                <a:r>
                  <a:rPr lang="en-US" sz="2400" dirty="0"/>
                  <a:t>⁡( </a:t>
                </a:r>
                <a:r>
                  <a:rPr lang="en-US" sz="2400" dirty="0" smtClean="0"/>
                  <a:t>Specific cut, specific merge) = </a:t>
                </a:r>
                <a14:m>
                  <m:oMath xmlns:m="http://schemas.openxmlformats.org/officeDocument/2006/math">
                    <m:f>
                      <m:fPr>
                        <m:ctrlPr>
                          <a:rPr lang="en-US" sz="2400" i="1" smtClean="0">
                            <a:latin typeface="Cambria Math"/>
                          </a:rPr>
                        </m:ctrlPr>
                      </m:fPr>
                      <m:num>
                        <m:d>
                          <m:dPr>
                            <m:ctrlPr>
                              <a:rPr lang="en-US" sz="2400" i="1">
                                <a:latin typeface="Cambria Math"/>
                              </a:rPr>
                            </m:ctrlPr>
                          </m:dPr>
                          <m:e>
                            <m:m>
                              <m:mPr>
                                <m:mcs>
                                  <m:mc>
                                    <m:mcPr>
                                      <m:count m:val="1"/>
                                      <m:mcJc m:val="center"/>
                                    </m:mcPr>
                                  </m:mc>
                                </m:mcs>
                                <m:ctrlPr>
                                  <a:rPr lang="en-US" sz="2400" i="1">
                                    <a:latin typeface="Cambria Math"/>
                                  </a:rPr>
                                </m:ctrlPr>
                              </m:mPr>
                              <m:mr>
                                <m:e>
                                  <m:r>
                                    <m:rPr>
                                      <m:brk m:alnAt="7"/>
                                    </m:rPr>
                                    <a:rPr lang="en-US" sz="2400" i="1">
                                      <a:latin typeface="Cambria Math" panose="02040503050406030204" pitchFamily="18" charset="0"/>
                                    </a:rPr>
                                    <m:t>𝑛</m:t>
                                  </m:r>
                                </m:e>
                              </m:mr>
                              <m:mr>
                                <m:e>
                                  <m:r>
                                    <a:rPr lang="en-US" sz="2400" i="1">
                                      <a:latin typeface="Cambria Math" panose="02040503050406030204" pitchFamily="18" charset="0"/>
                                    </a:rPr>
                                    <m:t>𝑘</m:t>
                                  </m:r>
                                </m:e>
                              </m:mr>
                            </m:m>
                          </m:e>
                        </m:d>
                      </m:num>
                      <m:den>
                        <m:sSup>
                          <m:sSupPr>
                            <m:ctrlPr>
                              <a:rPr lang="en-US" sz="2400" i="1">
                                <a:latin typeface="Cambria Math"/>
                              </a:rPr>
                            </m:ctrlPr>
                          </m:sSupPr>
                          <m:e>
                            <m:r>
                              <a:rPr lang="en-US" sz="2400" i="1">
                                <a:latin typeface="Cambria Math"/>
                              </a:rPr>
                              <m:t>2</m:t>
                            </m:r>
                          </m:e>
                          <m:sup>
                            <m:r>
                              <a:rPr lang="en-US" sz="2400" i="1">
                                <a:latin typeface="Cambria Math"/>
                              </a:rPr>
                              <m:t>𝑛</m:t>
                            </m:r>
                          </m:sup>
                        </m:sSup>
                      </m:den>
                    </m:f>
                    <m:r>
                      <a:rPr lang="en-US" sz="2400" b="0" i="1" smtClean="0">
                        <a:latin typeface="Cambria Math"/>
                      </a:rPr>
                      <m:t>∗</m:t>
                    </m:r>
                    <m:f>
                      <m:fPr>
                        <m:ctrlPr>
                          <a:rPr lang="en-US" sz="2400" i="1">
                            <a:latin typeface="Cambria Math"/>
                          </a:rPr>
                        </m:ctrlPr>
                      </m:fPr>
                      <m:num>
                        <m:r>
                          <a:rPr lang="en-US" sz="2400" b="0" i="1" smtClean="0">
                            <a:latin typeface="Cambria Math" panose="02040503050406030204" pitchFamily="18" charset="0"/>
                          </a:rPr>
                          <m:t>1</m:t>
                        </m:r>
                      </m:num>
                      <m:den>
                        <m:d>
                          <m:dPr>
                            <m:ctrlPr>
                              <a:rPr lang="en-US" sz="2400" i="1">
                                <a:latin typeface="Cambria Math"/>
                              </a:rPr>
                            </m:ctrlPr>
                          </m:dPr>
                          <m:e>
                            <m:m>
                              <m:mPr>
                                <m:mcs>
                                  <m:mc>
                                    <m:mcPr>
                                      <m:count m:val="1"/>
                                      <m:mcJc m:val="center"/>
                                    </m:mcPr>
                                  </m:mc>
                                </m:mcs>
                                <m:ctrlPr>
                                  <a:rPr lang="en-US" sz="2400" i="1">
                                    <a:latin typeface="Cambria Math"/>
                                  </a:rPr>
                                </m:ctrlPr>
                              </m:mPr>
                              <m:mr>
                                <m:e>
                                  <m:r>
                                    <m:rPr>
                                      <m:brk m:alnAt="7"/>
                                    </m:rPr>
                                    <a:rPr lang="en-US" sz="2400" i="1">
                                      <a:latin typeface="Cambria Math" panose="02040503050406030204" pitchFamily="18" charset="0"/>
                                    </a:rPr>
                                    <m:t>𝑛</m:t>
                                  </m:r>
                                </m:e>
                              </m:mr>
                              <m:mr>
                                <m:e>
                                  <m:r>
                                    <a:rPr lang="en-US" sz="2400" i="1">
                                      <a:latin typeface="Cambria Math" panose="02040503050406030204" pitchFamily="18" charset="0"/>
                                    </a:rPr>
                                    <m:t>𝑘</m:t>
                                  </m:r>
                                </m:e>
                              </m:mr>
                            </m:m>
                          </m:e>
                        </m:d>
                      </m:den>
                    </m:f>
                    <m:r>
                      <a:rPr lang="en-US" sz="2400" b="0" i="1" smtClean="0">
                        <a:latin typeface="Cambria Math" panose="02040503050406030204" pitchFamily="18" charset="0"/>
                      </a:rPr>
                      <m:t>=</m:t>
                    </m:r>
                    <m:f>
                      <m:fPr>
                        <m:ctrlPr>
                          <a:rPr lang="en-US" sz="2400" i="1">
                            <a:latin typeface="Cambria Math"/>
                          </a:rPr>
                        </m:ctrlPr>
                      </m:fPr>
                      <m:num>
                        <m:r>
                          <a:rPr lang="en-US" sz="2400" b="0" i="1" smtClean="0">
                            <a:latin typeface="Cambria Math" panose="02040503050406030204" pitchFamily="18" charset="0"/>
                          </a:rPr>
                          <m:t>1</m:t>
                        </m:r>
                      </m:num>
                      <m:den>
                        <m:sSup>
                          <m:sSupPr>
                            <m:ctrlPr>
                              <a:rPr lang="en-US" sz="2400" i="1">
                                <a:latin typeface="Cambria Math"/>
                              </a:rPr>
                            </m:ctrlPr>
                          </m:sSupPr>
                          <m:e>
                            <m:r>
                              <a:rPr lang="en-US" sz="2400" i="1">
                                <a:latin typeface="Cambria Math"/>
                              </a:rPr>
                              <m:t>2</m:t>
                            </m:r>
                          </m:e>
                          <m:sup>
                            <m:r>
                              <a:rPr lang="en-US" sz="2400" i="1">
                                <a:latin typeface="Cambria Math"/>
                              </a:rPr>
                              <m:t>𝑛</m:t>
                            </m:r>
                          </m:sup>
                        </m:sSup>
                      </m:den>
                    </m:f>
                  </m:oMath>
                </a14:m>
                <a:endParaRPr lang="en-US" sz="2400" dirty="0" smtClean="0"/>
              </a:p>
            </p:txBody>
          </p:sp>
        </mc:Choice>
        <mc:Fallback>
          <p:sp>
            <p:nvSpPr>
              <p:cNvPr id="3" name="מציין מיקום תוכן 2"/>
              <p:cNvSpPr>
                <a:spLocks noGrp="1" noRot="1" noChangeAspect="1" noMove="1" noResize="1" noEditPoints="1" noAdjustHandles="1" noChangeArrowheads="1" noChangeShapeType="1" noTextEdit="1"/>
              </p:cNvSpPr>
              <p:nvPr>
                <p:ph idx="1"/>
              </p:nvPr>
            </p:nvSpPr>
            <p:spPr>
              <a:blipFill rotWithShape="1">
                <a:blip r:embed="rId2"/>
                <a:stretch>
                  <a:fillRect l="-1111" t="-1887"/>
                </a:stretch>
              </a:blipFill>
            </p:spPr>
            <p:txBody>
              <a:bodyPr/>
              <a:lstStyle/>
              <a:p>
                <a:r>
                  <a:rPr lang="he-IL">
                    <a:noFill/>
                  </a:rPr>
                  <a:t> </a:t>
                </a:r>
              </a:p>
            </p:txBody>
          </p:sp>
        </mc:Fallback>
      </mc:AlternateContent>
      <p:pic>
        <p:nvPicPr>
          <p:cNvPr id="6" name="תמונה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262966"/>
            <a:ext cx="2466975" cy="1847850"/>
          </a:xfrm>
          <a:prstGeom prst="rect">
            <a:avLst/>
          </a:prstGeom>
        </p:spPr>
      </p:pic>
    </p:spTree>
    <p:extLst>
      <p:ext uri="{BB962C8B-B14F-4D97-AF65-F5344CB8AC3E}">
        <p14:creationId xmlns:p14="http://schemas.microsoft.com/office/powerpoint/2010/main" val="27979016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Inverse Shuffle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algn="l" rtl="0"/>
                <a:r>
                  <a:rPr lang="en-US" sz="2400" dirty="0" smtClean="0"/>
                  <a:t>Label 0’s </a:t>
                </a:r>
                <a:r>
                  <a:rPr lang="en-US" sz="2400" dirty="0"/>
                  <a:t>and 1’s </a:t>
                </a:r>
                <a:r>
                  <a:rPr lang="en-US" sz="2400" dirty="0" smtClean="0"/>
                  <a:t>(independently </a:t>
                </a:r>
                <a:r>
                  <a:rPr lang="en-US" sz="2400" dirty="0"/>
                  <a:t>and </a:t>
                </a:r>
                <a:r>
                  <a:rPr lang="en-US" sz="2400" dirty="0" err="1" smtClean="0"/>
                  <a:t>u.a.r</a:t>
                </a:r>
                <a:r>
                  <a:rPr lang="en-US" sz="2400" dirty="0" smtClean="0"/>
                  <a:t>.)</a:t>
                </a:r>
                <a:endParaRPr lang="en-US" sz="2400" dirty="0"/>
              </a:p>
              <a:p>
                <a:pPr algn="l" rtl="0"/>
                <a:r>
                  <a:rPr lang="en-US" sz="2400" dirty="0" smtClean="0"/>
                  <a:t>Pull </a:t>
                </a:r>
                <a:r>
                  <a:rPr lang="en-US" sz="2400" dirty="0"/>
                  <a:t>out all </a:t>
                </a:r>
                <a:r>
                  <a:rPr lang="en-US" sz="2400" dirty="0" smtClean="0"/>
                  <a:t>0’s </a:t>
                </a:r>
                <a:r>
                  <a:rPr lang="en-US" sz="2400" dirty="0"/>
                  <a:t>cards</a:t>
                </a:r>
                <a:r>
                  <a:rPr lang="en-US" sz="2400" dirty="0" smtClean="0"/>
                  <a:t> </a:t>
                </a:r>
                <a:r>
                  <a:rPr lang="en-US" sz="2400" dirty="0"/>
                  <a:t>while maintaining </a:t>
                </a:r>
                <a:r>
                  <a:rPr lang="en-US" sz="2400" dirty="0" smtClean="0"/>
                  <a:t>order </a:t>
                </a:r>
                <a:r>
                  <a:rPr lang="en-US" sz="2400" dirty="0"/>
                  <a:t>of the </a:t>
                </a:r>
                <a:r>
                  <a:rPr lang="en-US" sz="2400" dirty="0" smtClean="0"/>
                  <a:t>1’s</a:t>
                </a:r>
                <a:endParaRPr lang="en-US" sz="2400" dirty="0"/>
              </a:p>
              <a:p>
                <a:pPr algn="l" rtl="0"/>
                <a:r>
                  <a:rPr lang="en-US" sz="2400" dirty="0" smtClean="0"/>
                  <a:t>Place the 0’s stack on </a:t>
                </a:r>
                <a:r>
                  <a:rPr lang="en-US" sz="2400" dirty="0"/>
                  <a:t>top of the </a:t>
                </a:r>
                <a:r>
                  <a:rPr lang="en-US" sz="2400" dirty="0" smtClean="0"/>
                  <a:t>1’s stack</a:t>
                </a:r>
              </a:p>
              <a:p>
                <a:pPr algn="l" rtl="0"/>
                <a:endParaRPr lang="en-US" sz="2400" dirty="0" smtClean="0"/>
              </a:p>
              <a:p>
                <a:pPr algn="l" rtl="0"/>
                <a:endParaRPr lang="en-US" sz="2400" dirty="0"/>
              </a:p>
              <a:p>
                <a:pPr algn="l" rtl="0"/>
                <a:endParaRPr lang="en-US" sz="2400" dirty="0" smtClean="0"/>
              </a:p>
              <a:p>
                <a:pPr algn="l" rtl="0"/>
                <a:endParaRPr lang="en-US" sz="2400" dirty="0" smtClean="0"/>
              </a:p>
              <a:p>
                <a:pPr algn="l" rtl="0"/>
                <a:r>
                  <a:rPr lang="en-US" sz="2400" dirty="0" smtClean="0"/>
                  <a:t>The </a:t>
                </a:r>
                <a:r>
                  <a:rPr lang="en-US" sz="2400" i="1" dirty="0" smtClean="0"/>
                  <a:t>time reversal</a:t>
                </a:r>
                <a:r>
                  <a:rPr lang="en-US" sz="2400" dirty="0" smtClean="0"/>
                  <a:t> of </a:t>
                </a:r>
                <a:r>
                  <a:rPr lang="en-US" sz="2400" dirty="0" smtClean="0"/>
                  <a:t>riffle shuffle</a:t>
                </a:r>
              </a:p>
              <a:p>
                <a:pPr algn="l" rtl="0"/>
                <a:r>
                  <a:rPr lang="en-US" sz="2400" dirty="0" smtClean="0"/>
                  <a:t>Any specific order has probability </a:t>
                </a:r>
                <a14:m>
                  <m:oMath xmlns:m="http://schemas.openxmlformats.org/officeDocument/2006/math">
                    <m:f>
                      <m:fPr>
                        <m:ctrlPr>
                          <a:rPr lang="en-US" sz="2400" i="1">
                            <a:latin typeface="Cambria Math"/>
                          </a:rPr>
                        </m:ctrlPr>
                      </m:fPr>
                      <m:num>
                        <m:r>
                          <a:rPr lang="en-US" sz="2400" i="1">
                            <a:latin typeface="Cambria Math" panose="02040503050406030204" pitchFamily="18" charset="0"/>
                          </a:rPr>
                          <m:t>1</m:t>
                        </m:r>
                      </m:num>
                      <m:den>
                        <m:sSup>
                          <m:sSupPr>
                            <m:ctrlPr>
                              <a:rPr lang="en-US" sz="2400" i="1">
                                <a:latin typeface="Cambria Math"/>
                              </a:rPr>
                            </m:ctrlPr>
                          </m:sSupPr>
                          <m:e>
                            <m:r>
                              <a:rPr lang="en-US" sz="2400" i="1">
                                <a:latin typeface="Cambria Math"/>
                              </a:rPr>
                              <m:t>2</m:t>
                            </m:r>
                          </m:e>
                          <m:sup>
                            <m:r>
                              <a:rPr lang="en-US" sz="2400" i="1">
                                <a:latin typeface="Cambria Math"/>
                              </a:rPr>
                              <m:t>𝑛</m:t>
                            </m:r>
                          </m:sup>
                        </m:sSup>
                      </m:den>
                    </m:f>
                  </m:oMath>
                </a14:m>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078"/>
                </a:stretch>
              </a:blipFill>
            </p:spPr>
            <p:txBody>
              <a:bodyPr/>
              <a:lstStyle/>
              <a:p>
                <a:r>
                  <a:rPr lang="he-IL">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837" y="2896089"/>
            <a:ext cx="7354326" cy="1829055"/>
          </a:xfrm>
          <a:prstGeom prst="rect">
            <a:avLst/>
          </a:prstGeom>
        </p:spPr>
      </p:pic>
    </p:spTree>
    <p:extLst>
      <p:ext uri="{BB962C8B-B14F-4D97-AF65-F5344CB8AC3E}">
        <p14:creationId xmlns:p14="http://schemas.microsoft.com/office/powerpoint/2010/main" val="3820123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i="0" dirty="0" smtClean="0">
                <a:latin typeface="+mj-lt"/>
              </a:rPr>
              <a:t>Markov Chains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l" rtl="0">
                  <a:buNone/>
                </a:pPr>
                <a14:m>
                  <m:oMath xmlns:m="http://schemas.openxmlformats.org/officeDocument/2006/math">
                    <m:sSub>
                      <m:sSubPr>
                        <m:ctrlPr>
                          <a:rPr lang="en-US" b="0" i="1" smtClean="0">
                            <a:latin typeface="Cambria Math"/>
                          </a:rPr>
                        </m:ctrlPr>
                      </m:sSubPr>
                      <m:e>
                        <m:r>
                          <a:rPr lang="en-US" b="0" i="1" smtClean="0">
                            <a:latin typeface="Cambria Math"/>
                          </a:rPr>
                          <m:t>(</m:t>
                        </m:r>
                        <m:r>
                          <a:rPr lang="en-US" b="0" i="1" smtClean="0">
                            <a:latin typeface="Cambria Math" panose="02040503050406030204" pitchFamily="18" charset="0"/>
                          </a:rPr>
                          <m:t>𝑋</m:t>
                        </m:r>
                      </m:e>
                      <m:sub>
                        <m:r>
                          <a:rPr lang="en-US" b="0" i="1" smtClean="0">
                            <a:latin typeface="Cambria Math"/>
                          </a:rPr>
                          <m:t>𝑡</m:t>
                        </m:r>
                      </m:sub>
                    </m:sSub>
                    <m:r>
                      <a:rPr lang="en-US" b="0" i="1" smtClean="0">
                        <a:latin typeface="Cambria Math"/>
                      </a:rPr>
                      <m:t>)</m:t>
                    </m:r>
                  </m:oMath>
                </a14:m>
                <a:r>
                  <a:rPr lang="en-US" dirty="0" smtClean="0"/>
                  <a:t> is a Markov chain    </a:t>
                </a:r>
                <a:r>
                  <a:rPr lang="en-US" sz="2000" dirty="0" smtClean="0"/>
                  <a:t>//   </a:t>
                </a:r>
                <a14:m>
                  <m:oMath xmlns:m="http://schemas.openxmlformats.org/officeDocument/2006/math">
                    <m:r>
                      <m:rPr>
                        <m:sty m:val="p"/>
                      </m:rPr>
                      <a:rPr lang="en-US" sz="2000" b="0" i="0" smtClean="0">
                        <a:latin typeface="Cambria Math"/>
                      </a:rPr>
                      <m:t>P</m:t>
                    </m:r>
                    <m:r>
                      <a:rPr lang="en-US" sz="2000" b="0" i="0" smtClean="0">
                        <a:latin typeface="Cambria Math"/>
                      </a:rPr>
                      <m:t>(</m:t>
                    </m:r>
                    <m:sSub>
                      <m:sSubPr>
                        <m:ctrlPr>
                          <a:rPr lang="en-US" sz="2000" i="1">
                            <a:latin typeface="Cambria Math"/>
                          </a:rPr>
                        </m:ctrlPr>
                      </m:sSubPr>
                      <m:e>
                        <m:r>
                          <a:rPr lang="en-US" sz="2000" i="1">
                            <a:latin typeface="Cambria Math" panose="02040503050406030204" pitchFamily="18" charset="0"/>
                          </a:rPr>
                          <m:t>𝑋</m:t>
                        </m:r>
                      </m:e>
                      <m:sub>
                        <m:r>
                          <a:rPr lang="en-US" sz="2000" b="0" i="1" smtClean="0">
                            <a:latin typeface="Cambria Math"/>
                          </a:rPr>
                          <m:t>𝑖</m:t>
                        </m:r>
                      </m:sub>
                    </m:sSub>
                    <m:r>
                      <a:rPr lang="en-US" sz="2000" b="0" i="1" smtClean="0">
                        <a:latin typeface="Cambria Math"/>
                      </a:rPr>
                      <m:t>|</m:t>
                    </m:r>
                    <m:sSub>
                      <m:sSubPr>
                        <m:ctrlPr>
                          <a:rPr lang="en-US" sz="2000" i="1">
                            <a:latin typeface="Cambria Math"/>
                          </a:rPr>
                        </m:ctrlPr>
                      </m:sSubPr>
                      <m:e>
                        <m:r>
                          <a:rPr lang="en-US" sz="2000" i="1">
                            <a:latin typeface="Cambria Math" panose="02040503050406030204" pitchFamily="18" charset="0"/>
                          </a:rPr>
                          <m:t>𝑋</m:t>
                        </m:r>
                      </m:e>
                      <m:sub>
                        <m:r>
                          <a:rPr lang="en-US" sz="2000" b="0" i="1" smtClean="0">
                            <a:latin typeface="Cambria Math"/>
                          </a:rPr>
                          <m:t>𝑖</m:t>
                        </m:r>
                        <m:r>
                          <a:rPr lang="en-US" sz="2000" b="0" i="1" smtClean="0">
                            <a:latin typeface="Cambria Math"/>
                          </a:rPr>
                          <m:t>−</m:t>
                        </m:r>
                        <m:r>
                          <a:rPr lang="en-US" sz="2000" b="0" i="1" smtClean="0">
                            <a:latin typeface="Cambria Math"/>
                          </a:rPr>
                          <m:t>1</m:t>
                        </m:r>
                      </m:sub>
                    </m:sSub>
                    <m:r>
                      <a:rPr lang="en-US" sz="2000" b="0" i="1" smtClean="0">
                        <a:latin typeface="Cambria Math"/>
                      </a:rPr>
                      <m:t>)</m:t>
                    </m:r>
                  </m:oMath>
                </a14:m>
                <a:r>
                  <a:rPr lang="en-US" sz="2000" dirty="0" smtClean="0"/>
                  <a:t>=</a:t>
                </a:r>
                <a14:m>
                  <m:oMath xmlns:m="http://schemas.openxmlformats.org/officeDocument/2006/math">
                    <m:r>
                      <m:rPr>
                        <m:sty m:val="p"/>
                      </m:rPr>
                      <a:rPr lang="en-US" sz="2000">
                        <a:latin typeface="Cambria Math"/>
                      </a:rPr>
                      <m:t>P</m:t>
                    </m:r>
                    <m:r>
                      <a:rPr lang="en-US" sz="2000">
                        <a:latin typeface="Cambria Math"/>
                      </a:rPr>
                      <m:t>(</m:t>
                    </m:r>
                    <m:sSub>
                      <m:sSubPr>
                        <m:ctrlPr>
                          <a:rPr lang="en-US" sz="2000" i="1">
                            <a:latin typeface="Cambria Math"/>
                          </a:rPr>
                        </m:ctrlPr>
                      </m:sSubPr>
                      <m:e>
                        <m:r>
                          <a:rPr lang="en-US" sz="2000" i="1">
                            <a:latin typeface="Cambria Math" panose="02040503050406030204" pitchFamily="18" charset="0"/>
                          </a:rPr>
                          <m:t>𝑋</m:t>
                        </m:r>
                      </m:e>
                      <m:sub>
                        <m:r>
                          <a:rPr lang="en-US" sz="2000" i="1">
                            <a:latin typeface="Cambria Math"/>
                          </a:rPr>
                          <m:t>𝑖</m:t>
                        </m:r>
                      </m:sub>
                    </m:sSub>
                    <m:r>
                      <a:rPr lang="en-US" sz="2000" i="1">
                        <a:latin typeface="Cambria Math"/>
                      </a:rPr>
                      <m:t>|</m:t>
                    </m:r>
                    <m:sSub>
                      <m:sSubPr>
                        <m:ctrlPr>
                          <a:rPr lang="en-US" sz="2000" i="1">
                            <a:latin typeface="Cambria Math"/>
                          </a:rPr>
                        </m:ctrlPr>
                      </m:sSubPr>
                      <m:e>
                        <m:r>
                          <a:rPr lang="en-US" sz="2000" i="1">
                            <a:latin typeface="Cambria Math" panose="02040503050406030204" pitchFamily="18" charset="0"/>
                          </a:rPr>
                          <m:t>𝑋</m:t>
                        </m:r>
                      </m:e>
                      <m:sub>
                        <m:r>
                          <a:rPr lang="en-US" sz="2000" b="0" i="1" smtClean="0">
                            <a:latin typeface="Cambria Math"/>
                          </a:rPr>
                          <m:t>0</m:t>
                        </m:r>
                      </m:sub>
                    </m:sSub>
                    <m:r>
                      <a:rPr lang="en-US" sz="2000" b="0" i="1" smtClean="0">
                        <a:latin typeface="Cambria Math"/>
                      </a:rPr>
                      <m:t>,…,</m:t>
                    </m:r>
                    <m:sSub>
                      <m:sSubPr>
                        <m:ctrlPr>
                          <a:rPr lang="en-US" sz="2000" i="1">
                            <a:latin typeface="Cambria Math"/>
                          </a:rPr>
                        </m:ctrlPr>
                      </m:sSubPr>
                      <m:e>
                        <m:r>
                          <a:rPr lang="en-US" sz="2000" i="1">
                            <a:latin typeface="Cambria Math" panose="02040503050406030204" pitchFamily="18" charset="0"/>
                          </a:rPr>
                          <m:t>𝑋</m:t>
                        </m:r>
                      </m:e>
                      <m:sub>
                        <m:r>
                          <a:rPr lang="en-US" sz="2000" i="1">
                            <a:latin typeface="Cambria Math"/>
                          </a:rPr>
                          <m:t>𝑖</m:t>
                        </m:r>
                        <m:r>
                          <a:rPr lang="en-US" sz="2000" i="1">
                            <a:latin typeface="Cambria Math"/>
                          </a:rPr>
                          <m:t>−</m:t>
                        </m:r>
                        <m:r>
                          <a:rPr lang="en-US" sz="2000" i="1">
                            <a:latin typeface="Cambria Math"/>
                          </a:rPr>
                          <m:t>1</m:t>
                        </m:r>
                      </m:sub>
                    </m:sSub>
                    <m:r>
                      <a:rPr lang="en-US" sz="2000" i="1">
                        <a:latin typeface="Cambria Math"/>
                      </a:rPr>
                      <m:t>)</m:t>
                    </m:r>
                  </m:oMath>
                </a14:m>
                <a:endParaRPr lang="en-US" dirty="0" smtClean="0"/>
              </a:p>
              <a:p>
                <a:pPr marL="0" indent="0" algn="l" rtl="0">
                  <a:buNone/>
                </a:pPr>
                <a:r>
                  <a:rPr lang="en-US" dirty="0" smtClean="0"/>
                  <a:t>TTR is random walk on the finite group </a:t>
                </a:r>
                <a14:m>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𝑛</m:t>
                        </m:r>
                      </m:sub>
                    </m:sSub>
                  </m:oMath>
                </a14:m>
                <a:endParaRPr lang="en-US" dirty="0" smtClean="0"/>
              </a:p>
              <a:p>
                <a:pPr marL="0" indent="0" algn="l" rtl="0">
                  <a:buNone/>
                </a:pPr>
                <a:endParaRPr lang="en-US" dirty="0" smtClean="0"/>
              </a:p>
              <a:p>
                <a:pPr marL="0" indent="0" algn="l" rtl="0">
                  <a:buNone/>
                </a:pPr>
                <a14:m>
                  <m:oMathPara xmlns:m="http://schemas.openxmlformats.org/officeDocument/2006/math">
                    <m:oMathParaPr>
                      <m:jc m:val="centerGroup"/>
                    </m:oMathParaPr>
                    <m:oMath xmlns:m="http://schemas.openxmlformats.org/officeDocument/2006/math">
                      <m:r>
                        <a:rPr lang="en-US" b="0" i="1" smtClean="0">
                          <a:latin typeface="Cambria Math"/>
                        </a:rPr>
                        <m:t>𝑃</m:t>
                      </m:r>
                      <m:d>
                        <m:dPr>
                          <m:ctrlPr>
                            <a:rPr lang="en-US" b="0" i="1" smtClean="0">
                              <a:latin typeface="Cambria Math"/>
                            </a:rPr>
                          </m:ctrlPr>
                        </m:dPr>
                        <m:e>
                          <m:r>
                            <a:rPr lang="en-US" b="0" i="1" smtClean="0">
                              <a:latin typeface="Cambria Math"/>
                            </a:rPr>
                            <m:t>𝑥</m:t>
                          </m:r>
                          <m:r>
                            <a:rPr lang="en-US" b="0" i="1" smtClean="0">
                              <a:latin typeface="Cambria Math"/>
                            </a:rPr>
                            <m:t>,</m:t>
                          </m:r>
                          <m:r>
                            <a:rPr lang="en-US" b="0" i="1" smtClean="0">
                              <a:latin typeface="Cambria Math"/>
                            </a:rPr>
                            <m:t>𝑦</m:t>
                          </m:r>
                        </m:e>
                      </m:d>
                      <m:r>
                        <a:rPr lang="en-US" b="0" i="1" smtClean="0">
                          <a:latin typeface="Cambria Math"/>
                        </a:rPr>
                        <m:t>=</m:t>
                      </m:r>
                      <m:d>
                        <m:dPr>
                          <m:begChr m:val="{"/>
                          <m:endChr m:val=""/>
                          <m:ctrlPr>
                            <a:rPr lang="en-US" b="0" i="1" smtClean="0">
                              <a:latin typeface="Cambria Math"/>
                            </a:rPr>
                          </m:ctrlPr>
                        </m:dPr>
                        <m:e>
                          <m:eqArr>
                            <m:eqArrPr>
                              <m:ctrlPr>
                                <a:rPr lang="en-US" b="0" i="1" smtClean="0">
                                  <a:latin typeface="Cambria Math"/>
                                </a:rPr>
                              </m:ctrlPr>
                            </m:eqArrPr>
                            <m:e>
                              <m:r>
                                <a:rPr lang="en-US" b="0" i="1" smtClean="0">
                                  <a:latin typeface="Cambria Math"/>
                                </a:rPr>
                                <m:t> </m:t>
                              </m:r>
                              <m:f>
                                <m:fPr>
                                  <m:ctrlPr>
                                    <a:rPr lang="en-US" b="0" i="1" smtClean="0">
                                      <a:latin typeface="Cambria Math"/>
                                    </a:rPr>
                                  </m:ctrlPr>
                                </m:fPr>
                                <m:num>
                                  <m:r>
                                    <a:rPr lang="en-US" b="0" i="1" smtClean="0">
                                      <a:latin typeface="Cambria Math"/>
                                    </a:rPr>
                                    <m:t>1</m:t>
                                  </m:r>
                                </m:num>
                                <m:den>
                                  <m:r>
                                    <a:rPr lang="en-US" b="0" i="1" smtClean="0">
                                      <a:latin typeface="Cambria Math"/>
                                    </a:rPr>
                                    <m:t>𝑛</m:t>
                                  </m:r>
                                </m:den>
                              </m:f>
                              <m:r>
                                <a:rPr lang="en-US" b="0" i="1" smtClean="0">
                                  <a:latin typeface="Cambria Math"/>
                                </a:rPr>
                                <m:t>               </m:t>
                              </m:r>
                              <m:r>
                                <a:rPr lang="en-US" b="0" i="1" smtClean="0">
                                  <a:latin typeface="Cambria Math"/>
                                </a:rPr>
                                <m:t>𝑦</m:t>
                              </m:r>
                              <m:r>
                                <a:rPr lang="en-US" b="0" i="1" smtClean="0">
                                  <a:latin typeface="Cambria Math"/>
                                </a:rPr>
                                <m:t>∈</m:t>
                              </m:r>
                              <m:r>
                                <m:rPr>
                                  <m:sty m:val="p"/>
                                </m:rPr>
                                <a:rPr lang="en-US" b="0" i="1" smtClean="0">
                                  <a:latin typeface="Cambria Math"/>
                                </a:rPr>
                                <m:t>TTR</m:t>
                              </m:r>
                              <m:r>
                                <a:rPr lang="en-US" b="0" i="1" smtClean="0">
                                  <a:latin typeface="Cambria Math"/>
                                </a:rPr>
                                <m:t>(</m:t>
                              </m:r>
                              <m:r>
                                <a:rPr lang="en-US" b="0" i="1" smtClean="0">
                                  <a:latin typeface="Cambria Math"/>
                                </a:rPr>
                                <m:t>𝑥</m:t>
                              </m:r>
                              <m:r>
                                <a:rPr lang="en-US" b="0" i="1" smtClean="0">
                                  <a:latin typeface="Cambria Math"/>
                                </a:rPr>
                                <m:t>)</m:t>
                              </m:r>
                            </m:e>
                            <m:e>
                              <m:r>
                                <a:rPr lang="en-US" b="0" i="1" smtClean="0">
                                  <a:latin typeface="Cambria Math"/>
                                </a:rPr>
                                <m:t> </m:t>
                              </m:r>
                              <m:r>
                                <a:rPr lang="en-US" b="0" i="1" smtClean="0">
                                  <a:latin typeface="Cambria Math"/>
                                </a:rPr>
                                <m:t>0</m:t>
                              </m:r>
                              <m:r>
                                <a:rPr lang="en-US" b="0" i="1" smtClean="0">
                                  <a:latin typeface="Cambria Math"/>
                                </a:rPr>
                                <m:t>                 </m:t>
                              </m:r>
                              <m:r>
                                <a:rPr lang="en-US" i="1">
                                  <a:latin typeface="Cambria Math"/>
                                </a:rPr>
                                <m:t>𝑂𝑡</m:t>
                              </m:r>
                              <m:r>
                                <a:rPr lang="en-US" i="1">
                                  <a:latin typeface="Cambria Math"/>
                                </a:rPr>
                                <m:t>h</m:t>
                              </m:r>
                              <m:r>
                                <a:rPr lang="en-US" i="1">
                                  <a:latin typeface="Cambria Math"/>
                                </a:rPr>
                                <m:t>𝑒𝑟𝑤𝑖𝑠𝑒</m:t>
                              </m:r>
                            </m:e>
                          </m:eqArr>
                        </m:e>
                      </m:d>
                    </m:oMath>
                  </m:oMathPara>
                </a14:m>
                <a:endParaRPr lang="en-US" u="sng" dirty="0" smtClean="0"/>
              </a:p>
              <a:p>
                <a:pPr marL="0" indent="0" algn="l" rtl="0">
                  <a:buNone/>
                </a:pPr>
                <a:endParaRPr lang="en-US" u="sng" dirty="0" smtClean="0"/>
              </a:p>
              <a:p>
                <a:pPr marL="0" indent="0" algn="l" rtl="0">
                  <a:buNone/>
                </a:pPr>
                <a:r>
                  <a:rPr lang="en-US" u="sng" dirty="0" smtClean="0"/>
                  <a:t>Conclusion:</a:t>
                </a:r>
                <a:r>
                  <a:rPr lang="en-US" dirty="0" smtClean="0"/>
                  <a:t> </a:t>
                </a:r>
                <a14:m>
                  <m:oMath xmlns:m="http://schemas.openxmlformats.org/officeDocument/2006/math">
                    <m:r>
                      <a:rPr lang="en-US" i="1">
                        <a:latin typeface="Cambria Math"/>
                      </a:rPr>
                      <m:t>𝜋</m:t>
                    </m:r>
                    <m:r>
                      <m:rPr>
                        <m:nor/>
                      </m:rPr>
                      <a:rPr lang="en-US" b="0" i="0" smtClean="0">
                        <a:latin typeface="Cambria Math"/>
                      </a:rPr>
                      <m:t> </m:t>
                    </m:r>
                    <m:r>
                      <m:rPr>
                        <m:nor/>
                      </m:rPr>
                      <a:rPr lang="en-US" b="0" i="0" dirty="0" smtClean="0"/>
                      <m:t>is</m:t>
                    </m:r>
                    <m:r>
                      <m:rPr>
                        <m:nor/>
                      </m:rPr>
                      <a:rPr lang="en-US" b="0" i="0" dirty="0" smtClean="0"/>
                      <m:t> </m:t>
                    </m:r>
                    <m:r>
                      <m:rPr>
                        <m:nor/>
                      </m:rPr>
                      <a:rPr lang="en-US" b="0" i="0" dirty="0" smtClean="0"/>
                      <m:t>uniform</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52" t="-1617"/>
                </a:stretch>
              </a:blipFill>
            </p:spPr>
            <p:txBody>
              <a:bodyPr/>
              <a:lstStyle/>
              <a:p>
                <a:r>
                  <a:rPr lang="he-IL">
                    <a:noFill/>
                  </a:rPr>
                  <a:t> </a:t>
                </a:r>
              </a:p>
            </p:txBody>
          </p:sp>
        </mc:Fallback>
      </mc:AlternateContent>
      <p:graphicFrame>
        <p:nvGraphicFramePr>
          <p:cNvPr id="4" name="טבלה 3"/>
          <p:cNvGraphicFramePr>
            <a:graphicFrameLocks noGrp="1"/>
          </p:cNvGraphicFramePr>
          <p:nvPr>
            <p:extLst>
              <p:ext uri="{D42A27DB-BD31-4B8C-83A1-F6EECF244321}">
                <p14:modId xmlns:p14="http://schemas.microsoft.com/office/powerpoint/2010/main" val="1606706234"/>
              </p:ext>
            </p:extLst>
          </p:nvPr>
        </p:nvGraphicFramePr>
        <p:xfrm>
          <a:off x="5220072" y="4941168"/>
          <a:ext cx="2423592" cy="370840"/>
        </p:xfrm>
        <a:graphic>
          <a:graphicData uri="http://schemas.openxmlformats.org/drawingml/2006/table">
            <a:tbl>
              <a:tblPr rtl="1" firstRow="1" bandRow="1">
                <a:tableStyleId>{5C22544A-7EE6-4342-B048-85BDC9FD1C3A}</a:tableStyleId>
              </a:tblPr>
              <a:tblGrid>
                <a:gridCol w="403932">
                  <a:extLst>
                    <a:ext uri="{9D8B030D-6E8A-4147-A177-3AD203B41FA5}">
                      <a16:colId xmlns="" xmlns:a16="http://schemas.microsoft.com/office/drawing/2014/main" val="20000"/>
                    </a:ext>
                  </a:extLst>
                </a:gridCol>
                <a:gridCol w="403932">
                  <a:extLst>
                    <a:ext uri="{9D8B030D-6E8A-4147-A177-3AD203B41FA5}">
                      <a16:colId xmlns="" xmlns:a16="http://schemas.microsoft.com/office/drawing/2014/main" val="20001"/>
                    </a:ext>
                  </a:extLst>
                </a:gridCol>
                <a:gridCol w="403932">
                  <a:extLst>
                    <a:ext uri="{9D8B030D-6E8A-4147-A177-3AD203B41FA5}">
                      <a16:colId xmlns="" xmlns:a16="http://schemas.microsoft.com/office/drawing/2014/main" val="20002"/>
                    </a:ext>
                  </a:extLst>
                </a:gridCol>
                <a:gridCol w="403932">
                  <a:extLst>
                    <a:ext uri="{9D8B030D-6E8A-4147-A177-3AD203B41FA5}">
                      <a16:colId xmlns="" xmlns:a16="http://schemas.microsoft.com/office/drawing/2014/main" val="20003"/>
                    </a:ext>
                  </a:extLst>
                </a:gridCol>
                <a:gridCol w="403932">
                  <a:extLst>
                    <a:ext uri="{9D8B030D-6E8A-4147-A177-3AD203B41FA5}">
                      <a16:colId xmlns="" xmlns:a16="http://schemas.microsoft.com/office/drawing/2014/main" val="20004"/>
                    </a:ext>
                  </a:extLst>
                </a:gridCol>
                <a:gridCol w="403932">
                  <a:extLst>
                    <a:ext uri="{9D8B030D-6E8A-4147-A177-3AD203B41FA5}">
                      <a16:colId xmlns="" xmlns:a16="http://schemas.microsoft.com/office/drawing/2014/main" val="20005"/>
                    </a:ext>
                  </a:extLst>
                </a:gridCol>
              </a:tblGrid>
              <a:tr h="370840">
                <a:tc>
                  <a:txBody>
                    <a:bodyPr/>
                    <a:lstStyle/>
                    <a:p>
                      <a:pPr rtl="1"/>
                      <a:r>
                        <a:rPr lang="en-US" dirty="0" smtClean="0"/>
                        <a:t>6</a:t>
                      </a:r>
                      <a:endParaRPr lang="he-IL" dirty="0"/>
                    </a:p>
                  </a:txBody>
                  <a:tcPr/>
                </a:tc>
                <a:tc>
                  <a:txBody>
                    <a:bodyPr/>
                    <a:lstStyle/>
                    <a:p>
                      <a:pPr rtl="1"/>
                      <a:r>
                        <a:rPr lang="en-US" dirty="0" smtClean="0">
                          <a:solidFill>
                            <a:schemeClr val="tx1"/>
                          </a:solidFill>
                        </a:rPr>
                        <a:t>5</a:t>
                      </a:r>
                      <a:endParaRPr lang="he-IL" dirty="0">
                        <a:solidFill>
                          <a:schemeClr val="tx1"/>
                        </a:solidFill>
                      </a:endParaRPr>
                    </a:p>
                  </a:txBody>
                  <a:tcPr/>
                </a:tc>
                <a:tc>
                  <a:txBody>
                    <a:bodyPr/>
                    <a:lstStyle/>
                    <a:p>
                      <a:pPr rtl="1"/>
                      <a:r>
                        <a:rPr lang="en-US" dirty="0" smtClean="0">
                          <a:solidFill>
                            <a:schemeClr val="tx1"/>
                          </a:solidFill>
                        </a:rPr>
                        <a:t>1</a:t>
                      </a:r>
                      <a:endParaRPr lang="he-IL" dirty="0">
                        <a:solidFill>
                          <a:schemeClr val="tx1"/>
                        </a:solidFill>
                      </a:endParaRPr>
                    </a:p>
                  </a:txBody>
                  <a:tcPr/>
                </a:tc>
                <a:tc>
                  <a:txBody>
                    <a:bodyPr/>
                    <a:lstStyle/>
                    <a:p>
                      <a:pPr rtl="1"/>
                      <a:r>
                        <a:rPr lang="en-US" dirty="0" smtClean="0">
                          <a:solidFill>
                            <a:schemeClr val="tx1"/>
                          </a:solidFill>
                        </a:rPr>
                        <a:t>4</a:t>
                      </a:r>
                      <a:endParaRPr lang="he-IL" dirty="0">
                        <a:solidFill>
                          <a:schemeClr val="tx1"/>
                        </a:solidFill>
                      </a:endParaRPr>
                    </a:p>
                  </a:txBody>
                  <a:tcPr/>
                </a:tc>
                <a:tc>
                  <a:txBody>
                    <a:bodyPr/>
                    <a:lstStyle/>
                    <a:p>
                      <a:pPr rtl="1"/>
                      <a:r>
                        <a:rPr lang="en-US" dirty="0" smtClean="0">
                          <a:solidFill>
                            <a:schemeClr val="tx1"/>
                          </a:solidFill>
                        </a:rPr>
                        <a:t>3</a:t>
                      </a:r>
                      <a:endParaRPr lang="he-IL" dirty="0">
                        <a:solidFill>
                          <a:schemeClr val="tx1"/>
                        </a:solidFill>
                      </a:endParaRPr>
                    </a:p>
                  </a:txBody>
                  <a:tcPr/>
                </a:tc>
                <a:tc>
                  <a:txBody>
                    <a:bodyPr/>
                    <a:lstStyle/>
                    <a:p>
                      <a:pPr rtl="1"/>
                      <a:r>
                        <a:rPr lang="en-US" dirty="0" smtClean="0">
                          <a:solidFill>
                            <a:schemeClr val="tx1"/>
                          </a:solidFill>
                        </a:rPr>
                        <a:t>2</a:t>
                      </a:r>
                      <a:endParaRPr lang="he-IL" dirty="0">
                        <a:solidFill>
                          <a:schemeClr val="tx1"/>
                        </a:solidFill>
                      </a:endParaRPr>
                    </a:p>
                  </a:txBody>
                  <a:tcPr/>
                </a:tc>
                <a:extLst>
                  <a:ext uri="{0D108BD9-81ED-4DB2-BD59-A6C34878D82A}">
                    <a16:rowId xmlns="" xmlns:a16="http://schemas.microsoft.com/office/drawing/2014/main" val="10000"/>
                  </a:ext>
                </a:extLst>
              </a:tr>
            </a:tbl>
          </a:graphicData>
        </a:graphic>
      </p:graphicFrame>
      <p:graphicFrame>
        <p:nvGraphicFramePr>
          <p:cNvPr id="5" name="טבלה 4"/>
          <p:cNvGraphicFramePr>
            <a:graphicFrameLocks noGrp="1"/>
          </p:cNvGraphicFramePr>
          <p:nvPr>
            <p:extLst>
              <p:ext uri="{D42A27DB-BD31-4B8C-83A1-F6EECF244321}">
                <p14:modId xmlns:p14="http://schemas.microsoft.com/office/powerpoint/2010/main" val="2410410889"/>
              </p:ext>
            </p:extLst>
          </p:nvPr>
        </p:nvGraphicFramePr>
        <p:xfrm>
          <a:off x="5220072" y="5866472"/>
          <a:ext cx="2423592" cy="370840"/>
        </p:xfrm>
        <a:graphic>
          <a:graphicData uri="http://schemas.openxmlformats.org/drawingml/2006/table">
            <a:tbl>
              <a:tblPr rtl="1" firstRow="1" bandRow="1">
                <a:tableStyleId>{5C22544A-7EE6-4342-B048-85BDC9FD1C3A}</a:tableStyleId>
              </a:tblPr>
              <a:tblGrid>
                <a:gridCol w="403932">
                  <a:extLst>
                    <a:ext uri="{9D8B030D-6E8A-4147-A177-3AD203B41FA5}">
                      <a16:colId xmlns="" xmlns:a16="http://schemas.microsoft.com/office/drawing/2014/main" val="20000"/>
                    </a:ext>
                  </a:extLst>
                </a:gridCol>
                <a:gridCol w="403932">
                  <a:extLst>
                    <a:ext uri="{9D8B030D-6E8A-4147-A177-3AD203B41FA5}">
                      <a16:colId xmlns="" xmlns:a16="http://schemas.microsoft.com/office/drawing/2014/main" val="20001"/>
                    </a:ext>
                  </a:extLst>
                </a:gridCol>
                <a:gridCol w="403932">
                  <a:extLst>
                    <a:ext uri="{9D8B030D-6E8A-4147-A177-3AD203B41FA5}">
                      <a16:colId xmlns="" xmlns:a16="http://schemas.microsoft.com/office/drawing/2014/main" val="20002"/>
                    </a:ext>
                  </a:extLst>
                </a:gridCol>
                <a:gridCol w="403932">
                  <a:extLst>
                    <a:ext uri="{9D8B030D-6E8A-4147-A177-3AD203B41FA5}">
                      <a16:colId xmlns="" xmlns:a16="http://schemas.microsoft.com/office/drawing/2014/main" val="20003"/>
                    </a:ext>
                  </a:extLst>
                </a:gridCol>
                <a:gridCol w="403932">
                  <a:extLst>
                    <a:ext uri="{9D8B030D-6E8A-4147-A177-3AD203B41FA5}">
                      <a16:colId xmlns="" xmlns:a16="http://schemas.microsoft.com/office/drawing/2014/main" val="20004"/>
                    </a:ext>
                  </a:extLst>
                </a:gridCol>
                <a:gridCol w="403932">
                  <a:extLst>
                    <a:ext uri="{9D8B030D-6E8A-4147-A177-3AD203B41FA5}">
                      <a16:colId xmlns="" xmlns:a16="http://schemas.microsoft.com/office/drawing/2014/main" val="20005"/>
                    </a:ext>
                  </a:extLst>
                </a:gridCol>
              </a:tblGrid>
              <a:tr h="370840">
                <a:tc>
                  <a:txBody>
                    <a:bodyPr/>
                    <a:lstStyle/>
                    <a:p>
                      <a:pPr rtl="1"/>
                      <a:endParaRPr lang="he-IL" dirty="0">
                        <a:solidFill>
                          <a:schemeClr val="tx1"/>
                        </a:solidFill>
                      </a:endParaRPr>
                    </a:p>
                  </a:txBody>
                  <a:tcPr/>
                </a:tc>
                <a:tc>
                  <a:txBody>
                    <a:bodyPr/>
                    <a:lstStyle/>
                    <a:p>
                      <a:pPr rtl="1"/>
                      <a:endParaRPr lang="he-IL" dirty="0">
                        <a:solidFill>
                          <a:schemeClr val="tx1"/>
                        </a:solidFill>
                      </a:endParaRPr>
                    </a:p>
                  </a:txBody>
                  <a:tcPr/>
                </a:tc>
                <a:tc>
                  <a:txBody>
                    <a:bodyPr/>
                    <a:lstStyle/>
                    <a:p>
                      <a:pPr rtl="1"/>
                      <a:endParaRPr lang="he-IL" dirty="0">
                        <a:solidFill>
                          <a:schemeClr val="tx1"/>
                        </a:solidFill>
                      </a:endParaRPr>
                    </a:p>
                  </a:txBody>
                  <a:tcPr/>
                </a:tc>
                <a:tc>
                  <a:txBody>
                    <a:bodyPr/>
                    <a:lstStyle/>
                    <a:p>
                      <a:pPr rtl="1"/>
                      <a:endParaRPr lang="he-IL" dirty="0">
                        <a:solidFill>
                          <a:schemeClr val="tx1"/>
                        </a:solidFill>
                      </a:endParaRPr>
                    </a:p>
                  </a:txBody>
                  <a:tcPr/>
                </a:tc>
                <a:tc>
                  <a:txBody>
                    <a:bodyPr/>
                    <a:lstStyle/>
                    <a:p>
                      <a:pPr rtl="1"/>
                      <a:endParaRPr lang="he-IL" dirty="0">
                        <a:solidFill>
                          <a:schemeClr val="tx1"/>
                        </a:solidFill>
                      </a:endParaRPr>
                    </a:p>
                  </a:txBody>
                  <a:tcPr/>
                </a:tc>
                <a:tc>
                  <a:txBody>
                    <a:bodyPr/>
                    <a:lstStyle/>
                    <a:p>
                      <a:pPr rtl="1"/>
                      <a:endParaRPr lang="he-IL" dirty="0">
                        <a:solidFill>
                          <a:schemeClr val="tx1"/>
                        </a:solidFill>
                      </a:endParaRPr>
                    </a:p>
                  </a:txBody>
                  <a:tcPr/>
                </a:tc>
                <a:extLst>
                  <a:ext uri="{0D108BD9-81ED-4DB2-BD59-A6C34878D82A}">
                    <a16:rowId xmlns="" xmlns:a16="http://schemas.microsoft.com/office/drawing/2014/main" val="10000"/>
                  </a:ext>
                </a:extLst>
              </a:tr>
            </a:tbl>
          </a:graphicData>
        </a:graphic>
      </p:graphicFrame>
      <p:cxnSp>
        <p:nvCxnSpPr>
          <p:cNvPr id="6" name="מחבר חץ ישר 5"/>
          <p:cNvCxnSpPr/>
          <p:nvPr/>
        </p:nvCxnSpPr>
        <p:spPr>
          <a:xfrm>
            <a:off x="5436096" y="5373216"/>
            <a:ext cx="1656184" cy="432048"/>
          </a:xfrm>
          <a:prstGeom prst="straightConnector1">
            <a:avLst/>
          </a:prstGeom>
          <a:ln w="158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מחבר חץ ישר 11"/>
          <p:cNvCxnSpPr/>
          <p:nvPr/>
        </p:nvCxnSpPr>
        <p:spPr>
          <a:xfrm>
            <a:off x="5436096" y="5373216"/>
            <a:ext cx="0" cy="432048"/>
          </a:xfrm>
          <a:prstGeom prst="straightConnector1">
            <a:avLst/>
          </a:prstGeom>
          <a:ln w="158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מחבר חץ ישר 14"/>
          <p:cNvCxnSpPr/>
          <p:nvPr/>
        </p:nvCxnSpPr>
        <p:spPr>
          <a:xfrm>
            <a:off x="5436096" y="5373216"/>
            <a:ext cx="360040" cy="432048"/>
          </a:xfrm>
          <a:prstGeom prst="straightConnector1">
            <a:avLst/>
          </a:prstGeom>
          <a:ln w="158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מחבר חץ ישר 17"/>
          <p:cNvCxnSpPr/>
          <p:nvPr/>
        </p:nvCxnSpPr>
        <p:spPr>
          <a:xfrm>
            <a:off x="5436096" y="5373216"/>
            <a:ext cx="720080" cy="432048"/>
          </a:xfrm>
          <a:prstGeom prst="straightConnector1">
            <a:avLst/>
          </a:prstGeom>
          <a:ln w="158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מחבר חץ ישר 20"/>
          <p:cNvCxnSpPr/>
          <p:nvPr/>
        </p:nvCxnSpPr>
        <p:spPr>
          <a:xfrm>
            <a:off x="5436096" y="5373216"/>
            <a:ext cx="1152128" cy="432048"/>
          </a:xfrm>
          <a:prstGeom prst="straightConnector1">
            <a:avLst/>
          </a:prstGeom>
          <a:ln w="158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מחבר חץ ישר 24"/>
          <p:cNvCxnSpPr/>
          <p:nvPr/>
        </p:nvCxnSpPr>
        <p:spPr>
          <a:xfrm>
            <a:off x="5436096" y="5373216"/>
            <a:ext cx="2088232" cy="432048"/>
          </a:xfrm>
          <a:prstGeom prst="straightConnector1">
            <a:avLst/>
          </a:prstGeom>
          <a:ln w="158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47951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Inverse and Riffle Shuffles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l" rtl="0">
                  <a:buNone/>
                </a:pPr>
                <a:r>
                  <a:rPr lang="en-US" u="sng" dirty="0" smtClean="0"/>
                  <a:t>Claim:</a:t>
                </a:r>
                <a:r>
                  <a:rPr lang="en-US" dirty="0"/>
                  <a:t> </a:t>
                </a:r>
                <a:endParaRPr lang="en-US" dirty="0" smtClean="0"/>
              </a:p>
              <a:p>
                <a:pPr marL="0" indent="0" algn="l" rtl="0">
                  <a:buNone/>
                </a:pPr>
                <a14:m>
                  <m:oMathPara xmlns:m="http://schemas.openxmlformats.org/officeDocument/2006/math">
                    <m:oMathParaPr>
                      <m:jc m:val="centerGroup"/>
                    </m:oMathParaPr>
                    <m:oMath xmlns:m="http://schemas.openxmlformats.org/officeDocument/2006/math">
                      <m:sSub>
                        <m:sSubPr>
                          <m:ctrlPr>
                            <a:rPr lang="en-US" b="0" i="1" dirty="0" smtClean="0">
                              <a:latin typeface="Cambria Math"/>
                            </a:rPr>
                          </m:ctrlPr>
                        </m:sSubPr>
                        <m:e>
                          <m:r>
                            <a:rPr lang="en-US" b="0" i="1" dirty="0" smtClean="0">
                              <a:latin typeface="Cambria Math" panose="02040503050406030204" pitchFamily="18" charset="0"/>
                            </a:rPr>
                            <m:t>𝑡</m:t>
                          </m:r>
                        </m:e>
                        <m:sub>
                          <m:r>
                            <a:rPr lang="en-US" b="0" i="1" dirty="0" smtClean="0">
                              <a:latin typeface="Cambria Math" panose="02040503050406030204" pitchFamily="18" charset="0"/>
                            </a:rPr>
                            <m:t>𝑚𝑖𝑥</m:t>
                          </m:r>
                        </m:sub>
                      </m:sSub>
                      <m:r>
                        <a:rPr lang="en-US" b="0" i="1" dirty="0" smtClean="0">
                          <a:latin typeface="Cambria Math" panose="02040503050406030204" pitchFamily="18" charset="0"/>
                        </a:rPr>
                        <m:t>(</m:t>
                      </m:r>
                      <m:r>
                        <a:rPr lang="en-US" i="1" dirty="0">
                          <a:latin typeface="Cambria Math"/>
                        </a:rPr>
                        <m:t>𝑟𝑖𝑓𝑓𝑙𝑒</m:t>
                      </m:r>
                      <m:r>
                        <a:rPr lang="en-US" b="0" i="1" dirty="0" smtClean="0">
                          <a:latin typeface="Cambria Math" panose="02040503050406030204" pitchFamily="18" charset="0"/>
                        </a:rPr>
                        <m:t>)</m:t>
                      </m:r>
                      <m:r>
                        <a:rPr lang="en-US" b="0" i="1" dirty="0" smtClean="0">
                          <a:latin typeface="Cambria Math"/>
                        </a:rPr>
                        <m:t>=</m:t>
                      </m:r>
                      <m:sSub>
                        <m:sSubPr>
                          <m:ctrlPr>
                            <a:rPr lang="en-US" i="1" dirty="0">
                              <a:latin typeface="Cambria Math"/>
                            </a:rPr>
                          </m:ctrlPr>
                        </m:sSubPr>
                        <m:e>
                          <m:r>
                            <a:rPr lang="en-US" i="1" dirty="0">
                              <a:latin typeface="Cambria Math" panose="02040503050406030204" pitchFamily="18" charset="0"/>
                            </a:rPr>
                            <m:t>𝑡</m:t>
                          </m:r>
                        </m:e>
                        <m:sub>
                          <m:r>
                            <a:rPr lang="en-US" i="1" dirty="0">
                              <a:latin typeface="Cambria Math" panose="02040503050406030204" pitchFamily="18" charset="0"/>
                            </a:rPr>
                            <m:t>𝑚𝑖𝑥</m:t>
                          </m:r>
                        </m:sub>
                      </m:sSub>
                      <m:r>
                        <a:rPr lang="en-US" i="1" dirty="0" smtClean="0">
                          <a:latin typeface="Cambria Math" panose="02040503050406030204" pitchFamily="18" charset="0"/>
                        </a:rPr>
                        <m:t>(</m:t>
                      </m:r>
                      <m:r>
                        <a:rPr lang="en-US" b="0" i="1" dirty="0" smtClean="0">
                          <a:latin typeface="Cambria Math" panose="02040503050406030204" pitchFamily="18" charset="0"/>
                        </a:rPr>
                        <m:t>𝑖𝑛𝑣𝑒𝑟𝑠𝑒</m:t>
                      </m:r>
                      <m:r>
                        <a:rPr lang="en-US" i="1" dirty="0" smtClean="0">
                          <a:latin typeface="Cambria Math" panose="02040503050406030204" pitchFamily="18" charset="0"/>
                        </a:rPr>
                        <m:t>)</m:t>
                      </m:r>
                    </m:oMath>
                  </m:oMathPara>
                </a14:m>
                <a:endParaRPr lang="en-US" dirty="0" smtClean="0"/>
              </a:p>
              <a:p>
                <a:pPr marL="0" indent="0" algn="l" rtl="0">
                  <a:buNone/>
                </a:pPr>
                <a:r>
                  <a:rPr lang="en-US" u="sng" dirty="0" smtClean="0"/>
                  <a:t>Proof:</a:t>
                </a:r>
                <a:r>
                  <a:rPr lang="en-US" dirty="0" smtClean="0"/>
                  <a:t> </a:t>
                </a:r>
              </a:p>
              <a:p>
                <a:pPr marL="0" indent="0" algn="l" rtl="0">
                  <a:buNone/>
                </a:pPr>
                <a:r>
                  <a:rPr lang="en-US" dirty="0" smtClean="0"/>
                  <a:t>Again, if </a:t>
                </a:r>
                <a14:m>
                  <m:oMath xmlns:m="http://schemas.openxmlformats.org/officeDocument/2006/math">
                    <m:r>
                      <a:rPr lang="en-US" i="1">
                        <a:latin typeface="Cambria Math"/>
                      </a:rPr>
                      <m:t>𝑃</m:t>
                    </m:r>
                    <m:r>
                      <a:rPr lang="en-US" i="1">
                        <a:latin typeface="Cambria Math"/>
                      </a:rPr>
                      <m:t>,</m:t>
                    </m:r>
                    <m:r>
                      <a:rPr lang="en-US" i="1">
                        <a:latin typeface="Cambria Math"/>
                      </a:rPr>
                      <m:t>𝑃</m:t>
                    </m:r>
                    <m:r>
                      <a:rPr lang="en-US" i="1">
                        <a:latin typeface="Cambria Math"/>
                      </a:rPr>
                      <m:t>′</m:t>
                    </m:r>
                  </m:oMath>
                </a14:m>
                <a:r>
                  <a:rPr lang="en-US" dirty="0"/>
                  <a:t> are transition matrix with inverse increment distributions </a:t>
                </a:r>
                <a14:m>
                  <m:oMath xmlns:m="http://schemas.openxmlformats.org/officeDocument/2006/math">
                    <m:r>
                      <a:rPr lang="en-US" i="1">
                        <a:latin typeface="Cambria Math"/>
                      </a:rPr>
                      <m:t>𝜇</m:t>
                    </m:r>
                    <m:r>
                      <a:rPr lang="en-US" i="1">
                        <a:latin typeface="Cambria Math"/>
                      </a:rPr>
                      <m:t>,</m:t>
                    </m:r>
                    <m:r>
                      <a:rPr lang="en-US" i="1">
                        <a:latin typeface="Cambria Math"/>
                      </a:rPr>
                      <m:t>𝜇</m:t>
                    </m:r>
                    <m:r>
                      <a:rPr lang="en-US" i="1">
                        <a:latin typeface="Cambria Math"/>
                      </a:rPr>
                      <m:t>′</m:t>
                    </m:r>
                  </m:oMath>
                </a14:m>
                <a:r>
                  <a:rPr lang="en-US" dirty="0"/>
                  <a:t>, it holds for random walk on </a:t>
                </a:r>
                <a14:m>
                  <m:oMath xmlns:m="http://schemas.openxmlformats.org/officeDocument/2006/math">
                    <m:r>
                      <a:rPr lang="en-US" i="1" dirty="0">
                        <a:latin typeface="Cambria Math"/>
                      </a:rPr>
                      <m:t>𝐺</m:t>
                    </m:r>
                  </m:oMath>
                </a14:m>
                <a:r>
                  <a:rPr lang="en-US" dirty="0"/>
                  <a:t> that:</a:t>
                </a:r>
              </a:p>
              <a:p>
                <a:pPr marL="0" indent="0" algn="l" rtl="0">
                  <a:buNone/>
                </a:pPr>
                <a14:m>
                  <m:oMathPara xmlns:m="http://schemas.openxmlformats.org/officeDocument/2006/math">
                    <m:oMathParaPr>
                      <m:jc m:val="centerGroup"/>
                    </m:oMathParaPr>
                    <m:oMath xmlns:m="http://schemas.openxmlformats.org/officeDocument/2006/math">
                      <m:r>
                        <a:rPr lang="en-US" i="1">
                          <a:latin typeface="Cambria Math"/>
                        </a:rPr>
                        <m:t>∥</m:t>
                      </m:r>
                      <m:sSup>
                        <m:sSupPr>
                          <m:ctrlPr>
                            <a:rPr lang="en-US" i="1">
                              <a:latin typeface="Cambria Math"/>
                            </a:rPr>
                          </m:ctrlPr>
                        </m:sSupPr>
                        <m:e>
                          <m:r>
                            <a:rPr lang="en-US" i="1">
                              <a:latin typeface="Cambria Math"/>
                            </a:rPr>
                            <m:t>𝑃</m:t>
                          </m:r>
                        </m:e>
                        <m:sup>
                          <m:r>
                            <a:rPr lang="en-US" i="1">
                              <a:latin typeface="Cambria Math"/>
                            </a:rPr>
                            <m:t>𝑡</m:t>
                          </m:r>
                        </m:sup>
                      </m:sSup>
                      <m:d>
                        <m:dPr>
                          <m:ctrlPr>
                            <a:rPr lang="en-US" i="1">
                              <a:latin typeface="Cambria Math"/>
                            </a:rPr>
                          </m:ctrlPr>
                        </m:dPr>
                        <m:e>
                          <m:r>
                            <a:rPr lang="en-US" i="1">
                              <a:latin typeface="Cambria Math"/>
                            </a:rPr>
                            <m:t>𝑖𝑑</m:t>
                          </m:r>
                          <m:r>
                            <a:rPr lang="en-US" i="1">
                              <a:latin typeface="Cambria Math"/>
                            </a:rPr>
                            <m:t>,⋅</m:t>
                          </m:r>
                        </m:e>
                      </m:d>
                      <m:r>
                        <a:rPr lang="en-US" i="1">
                          <a:latin typeface="Cambria Math"/>
                        </a:rPr>
                        <m:t>−</m:t>
                      </m:r>
                      <m:r>
                        <a:rPr lang="en-US" i="1">
                          <a:latin typeface="Cambria Math"/>
                        </a:rPr>
                        <m:t>𝜋</m:t>
                      </m:r>
                      <m:sSub>
                        <m:sSubPr>
                          <m:ctrlPr>
                            <a:rPr lang="en-US" i="1">
                              <a:latin typeface="Cambria Math"/>
                            </a:rPr>
                          </m:ctrlPr>
                        </m:sSubPr>
                        <m:e>
                          <m:r>
                            <a:rPr lang="en-US" i="1">
                              <a:latin typeface="Cambria Math"/>
                            </a:rPr>
                            <m:t>∥</m:t>
                          </m:r>
                        </m:e>
                        <m:sub>
                          <m:r>
                            <a:rPr lang="en-US" i="1">
                              <a:latin typeface="Cambria Math"/>
                            </a:rPr>
                            <m:t>𝑇𝑉</m:t>
                          </m:r>
                        </m:sub>
                      </m:sSub>
                      <m:r>
                        <a:rPr lang="en-US" i="1">
                          <a:latin typeface="Cambria Math"/>
                        </a:rPr>
                        <m:t> = ∥</m:t>
                      </m:r>
                      <m:sSup>
                        <m:sSupPr>
                          <m:ctrlPr>
                            <a:rPr lang="en-US" i="1">
                              <a:latin typeface="Cambria Math"/>
                            </a:rPr>
                          </m:ctrlPr>
                        </m:sSupPr>
                        <m:e>
                          <m:sSub>
                            <m:sSubPr>
                              <m:ctrlPr>
                                <a:rPr lang="en-US" b="0" i="1" smtClean="0">
                                  <a:latin typeface="Cambria Math"/>
                                </a:rPr>
                              </m:ctrlPr>
                            </m:sSubPr>
                            <m:e>
                              <m:r>
                                <a:rPr lang="en-US" b="0" i="1" smtClean="0">
                                  <a:latin typeface="Cambria Math"/>
                                </a:rPr>
                                <m:t>𝑃</m:t>
                              </m:r>
                            </m:e>
                            <m:sub>
                              <m:r>
                                <a:rPr lang="en-US" b="0" i="1" smtClean="0">
                                  <a:latin typeface="Cambria Math"/>
                                </a:rPr>
                                <m:t>𝑖𝑛𝑣</m:t>
                              </m:r>
                            </m:sub>
                          </m:sSub>
                        </m:e>
                        <m:sup>
                          <m:r>
                            <a:rPr lang="en-US" i="1">
                              <a:latin typeface="Cambria Math"/>
                            </a:rPr>
                            <m:t>𝑡</m:t>
                          </m:r>
                        </m:sup>
                      </m:sSup>
                      <m:d>
                        <m:dPr>
                          <m:ctrlPr>
                            <a:rPr lang="en-US" i="1">
                              <a:latin typeface="Cambria Math"/>
                            </a:rPr>
                          </m:ctrlPr>
                        </m:dPr>
                        <m:e>
                          <m:r>
                            <a:rPr lang="en-US" i="1">
                              <a:latin typeface="Cambria Math"/>
                            </a:rPr>
                            <m:t>𝑖𝑑</m:t>
                          </m:r>
                          <m:r>
                            <a:rPr lang="en-US" i="1">
                              <a:latin typeface="Cambria Math"/>
                            </a:rPr>
                            <m:t>,⋅</m:t>
                          </m:r>
                        </m:e>
                      </m:d>
                      <m:r>
                        <a:rPr lang="en-US" i="1">
                          <a:latin typeface="Cambria Math"/>
                        </a:rPr>
                        <m:t>−</m:t>
                      </m:r>
                      <m:r>
                        <a:rPr lang="en-US" i="1">
                          <a:latin typeface="Cambria Math"/>
                        </a:rPr>
                        <m:t>𝜋</m:t>
                      </m:r>
                      <m:sSub>
                        <m:sSubPr>
                          <m:ctrlPr>
                            <a:rPr lang="en-US" i="1">
                              <a:latin typeface="Cambria Math"/>
                            </a:rPr>
                          </m:ctrlPr>
                        </m:sSubPr>
                        <m:e>
                          <m:r>
                            <a:rPr lang="en-US" i="1">
                              <a:latin typeface="Cambria Math"/>
                            </a:rPr>
                            <m:t>∥</m:t>
                          </m:r>
                        </m:e>
                        <m:sub>
                          <m:r>
                            <a:rPr lang="en-US" i="1">
                              <a:latin typeface="Cambria Math"/>
                            </a:rPr>
                            <m:t>𝑇𝑉</m:t>
                          </m:r>
                        </m:sub>
                      </m:sSub>
                    </m:oMath>
                  </m:oMathPara>
                </a14:m>
                <a:endParaRPr lang="en-US" dirty="0" smtClean="0"/>
              </a:p>
              <a:p>
                <a:pPr marL="0" indent="0" algn="l" rtl="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852" t="-1752" r="-2815"/>
                </a:stretch>
              </a:blipFill>
            </p:spPr>
            <p:txBody>
              <a:bodyPr/>
              <a:lstStyle/>
              <a:p>
                <a:r>
                  <a:rPr lang="he-IL">
                    <a:noFill/>
                  </a:rPr>
                  <a:t> </a:t>
                </a:r>
              </a:p>
            </p:txBody>
          </p:sp>
        </mc:Fallback>
      </mc:AlternateContent>
    </p:spTree>
    <p:extLst>
      <p:ext uri="{BB962C8B-B14F-4D97-AF65-F5344CB8AC3E}">
        <p14:creationId xmlns:p14="http://schemas.microsoft.com/office/powerpoint/2010/main" val="10771725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Using SST</a:t>
            </a:r>
            <a:endParaRPr lang="he-IL" dirty="0"/>
          </a:p>
        </p:txBody>
      </p:sp>
      <mc:AlternateContent xmlns:mc="http://schemas.openxmlformats.org/markup-compatibility/2006">
        <mc:Choice xmlns:a14="http://schemas.microsoft.com/office/drawing/2010/main" Requires="a14">
          <p:sp>
            <p:nvSpPr>
              <p:cNvPr id="3" name="מציין מיקום תוכן 2"/>
              <p:cNvSpPr>
                <a:spLocks noGrp="1"/>
              </p:cNvSpPr>
              <p:nvPr>
                <p:ph idx="1"/>
              </p:nvPr>
            </p:nvSpPr>
            <p:spPr/>
            <p:txBody>
              <a:bodyPr/>
              <a:lstStyle/>
              <a:p>
                <a:pPr marL="0" indent="0" algn="l" rtl="0">
                  <a:buNone/>
                </a:pPr>
                <a:r>
                  <a:rPr lang="en-US" sz="2400" u="sng" dirty="0" smtClean="0">
                    <a:latin typeface="Cambria Math" panose="02040503050406030204" pitchFamily="18" charset="0"/>
                  </a:rPr>
                  <a:t>Claim:</a:t>
                </a:r>
                <a:r>
                  <a:rPr lang="en-US" sz="2400" dirty="0" smtClean="0">
                    <a:latin typeface="Cambria Math" panose="02040503050406030204" pitchFamily="18" charset="0"/>
                  </a:rPr>
                  <a:t> </a:t>
                </a:r>
                <a:endParaRPr lang="en-US" sz="2400" u="sng" dirty="0" smtClean="0">
                  <a:latin typeface="Cambria Math" panose="02040503050406030204" pitchFamily="18" charset="0"/>
                </a:endParaRPr>
              </a:p>
              <a:p>
                <a:pPr marL="0" indent="0" algn="l" rtl="0">
                  <a:buNone/>
                </a:pPr>
                <a:r>
                  <a:rPr lang="en-US" sz="2400" dirty="0" smtClean="0">
                    <a:latin typeface="Cambria Math" panose="02040503050406030204" pitchFamily="18" charset="0"/>
                  </a:rPr>
                  <a:t>The relative order of 2 cards with distinct labels is uniform</a:t>
                </a:r>
              </a:p>
              <a:p>
                <a:pPr marL="0" indent="0" algn="l" rtl="0">
                  <a:buNone/>
                </a:pPr>
                <a:r>
                  <a:rPr lang="en-US" sz="2400" u="sng" dirty="0" smtClean="0">
                    <a:latin typeface="Cambria Math" panose="02040503050406030204" pitchFamily="18" charset="0"/>
                  </a:rPr>
                  <a:t>Proof:</a:t>
                </a:r>
                <a:r>
                  <a:rPr lang="en-US" sz="2400" dirty="0" smtClean="0">
                    <a:latin typeface="Cambria Math" panose="02040503050406030204" pitchFamily="18" charset="0"/>
                  </a:rPr>
                  <a:t> the cases (1,0), (0,1) are equally likely</a:t>
                </a:r>
              </a:p>
              <a:p>
                <a:pPr marL="0" indent="0" algn="l" rtl="0">
                  <a:buNone/>
                </a:pPr>
                <a:endParaRPr lang="en-US" sz="2400" u="sng" dirty="0" smtClean="0">
                  <a:latin typeface="Cambria Math" panose="02040503050406030204" pitchFamily="18" charset="0"/>
                </a:endParaRPr>
              </a:p>
              <a:p>
                <a:pPr marL="0" indent="0" algn="l" rtl="0">
                  <a:buNone/>
                </a:pPr>
                <a:r>
                  <a:rPr lang="en-US" sz="2400" u="sng" dirty="0" smtClean="0">
                    <a:latin typeface="Cambria Math" panose="02040503050406030204" pitchFamily="18" charset="0"/>
                  </a:rPr>
                  <a:t>Define:</a:t>
                </a:r>
              </a:p>
              <a:p>
                <a:pPr marL="0" indent="0" algn="l" rtl="0">
                  <a:buNone/>
                </a:pPr>
                <a14:m>
                  <m:oMathPara xmlns:m="http://schemas.openxmlformats.org/officeDocument/2006/math">
                    <m:oMathParaPr>
                      <m:jc m:val="centerGroup"/>
                    </m:oMathParaPr>
                    <m:oMath xmlns:m="http://schemas.openxmlformats.org/officeDocument/2006/math">
                      <m:r>
                        <a:rPr lang="en-US" sz="2800" i="1" dirty="0">
                          <a:latin typeface="Cambria Math"/>
                        </a:rPr>
                        <m:t>𝜏</m:t>
                      </m:r>
                      <m:r>
                        <a:rPr lang="en-US" sz="2400" i="1" dirty="0">
                          <a:latin typeface="Cambria Math" panose="02040503050406030204" pitchFamily="18" charset="0"/>
                        </a:rPr>
                        <m:t>=</m:t>
                      </m:r>
                      <m:limLow>
                        <m:limLowPr>
                          <m:ctrlPr>
                            <a:rPr lang="en-US" sz="2400" i="1">
                              <a:latin typeface="Cambria Math"/>
                            </a:rPr>
                          </m:ctrlPr>
                        </m:limLowPr>
                        <m:e>
                          <m:r>
                            <m:rPr>
                              <m:sty m:val="p"/>
                            </m:rPr>
                            <a:rPr lang="en-US" sz="2400">
                              <a:latin typeface="Cambria Math"/>
                            </a:rPr>
                            <m:t>m</m:t>
                          </m:r>
                          <m:r>
                            <m:rPr>
                              <m:sty m:val="p"/>
                            </m:rPr>
                            <a:rPr lang="en-US" sz="2400">
                              <a:latin typeface="Cambria Math" panose="02040503050406030204" pitchFamily="18" charset="0"/>
                            </a:rPr>
                            <m:t>in</m:t>
                          </m:r>
                        </m:e>
                        <m:lim>
                          <m:r>
                            <a:rPr lang="en-US" sz="2400" i="1">
                              <a:latin typeface="Cambria Math" panose="02040503050406030204" pitchFamily="18" charset="0"/>
                            </a:rPr>
                            <m:t>𝑡</m:t>
                          </m:r>
                          <m:r>
                            <a:rPr lang="en-US" sz="2400" i="1">
                              <a:latin typeface="Cambria Math" panose="02040503050406030204" pitchFamily="18" charset="0"/>
                            </a:rPr>
                            <m:t>≥</m:t>
                          </m:r>
                          <m:r>
                            <a:rPr lang="en-US" sz="2400" i="1">
                              <a:latin typeface="Cambria Math" panose="02040503050406030204" pitchFamily="18" charset="0"/>
                            </a:rPr>
                            <m:t>0</m:t>
                          </m:r>
                        </m:lim>
                      </m:limLow>
                      <m:r>
                        <a:rPr lang="en-US" sz="2400" i="1" dirty="0">
                          <a:latin typeface="Cambria Math" panose="02040503050406030204" pitchFamily="18" charset="0"/>
                        </a:rPr>
                        <m:t>⁡{</m:t>
                      </m:r>
                      <m:r>
                        <a:rPr lang="en-US" sz="2400" i="1" dirty="0">
                          <a:latin typeface="Cambria Math" panose="02040503050406030204" pitchFamily="18" charset="0"/>
                        </a:rPr>
                        <m:t>𝑡</m:t>
                      </m:r>
                      <m:r>
                        <a:rPr lang="en-US" sz="2400" i="1" dirty="0">
                          <a:latin typeface="Cambria Math" panose="02040503050406030204" pitchFamily="18" charset="0"/>
                        </a:rPr>
                        <m:t> :</m:t>
                      </m:r>
                      <m:r>
                        <a:rPr lang="en-US" sz="2400" i="1" dirty="0">
                          <a:latin typeface="Cambria Math" panose="02040503050406030204" pitchFamily="18" charset="0"/>
                        </a:rPr>
                        <m:t>𝑎𝑙𝑙</m:t>
                      </m:r>
                      <m:r>
                        <a:rPr lang="en-US" sz="2400" i="1" dirty="0">
                          <a:latin typeface="Cambria Math" panose="02040503050406030204" pitchFamily="18" charset="0"/>
                        </a:rPr>
                        <m:t> </m:t>
                      </m:r>
                      <m:r>
                        <a:rPr lang="en-US" sz="2400" i="1" dirty="0">
                          <a:latin typeface="Cambria Math" panose="02040503050406030204" pitchFamily="18" charset="0"/>
                        </a:rPr>
                        <m:t>𝑐𝑎𝑟𝑑𝑠</m:t>
                      </m:r>
                      <m:r>
                        <a:rPr lang="en-US" sz="2400" i="1" dirty="0">
                          <a:latin typeface="Cambria Math" panose="02040503050406030204" pitchFamily="18" charset="0"/>
                        </a:rPr>
                        <m:t> </m:t>
                      </m:r>
                      <m:r>
                        <a:rPr lang="en-US" sz="2400" i="1" dirty="0">
                          <a:latin typeface="Cambria Math" panose="02040503050406030204" pitchFamily="18" charset="0"/>
                        </a:rPr>
                        <m:t>h</m:t>
                      </m:r>
                      <m:r>
                        <a:rPr lang="en-US" sz="2400" i="1" dirty="0">
                          <a:latin typeface="Cambria Math" panose="02040503050406030204" pitchFamily="18" charset="0"/>
                        </a:rPr>
                        <m:t>𝑎𝑣𝑒</m:t>
                      </m:r>
                      <m:r>
                        <a:rPr lang="en-US" sz="2400" i="1" dirty="0">
                          <a:latin typeface="Cambria Math" panose="02040503050406030204" pitchFamily="18" charset="0"/>
                        </a:rPr>
                        <m:t> </m:t>
                      </m:r>
                      <m:r>
                        <a:rPr lang="en-US" sz="2400" i="1" dirty="0">
                          <a:latin typeface="Cambria Math" panose="02040503050406030204" pitchFamily="18" charset="0"/>
                        </a:rPr>
                        <m:t>𝑑𝑖𝑠𝑡𝑖𝑛𝑐𝑡</m:t>
                      </m:r>
                      <m:r>
                        <a:rPr lang="en-US" sz="2400" i="1" dirty="0">
                          <a:latin typeface="Cambria Math" panose="02040503050406030204" pitchFamily="18" charset="0"/>
                        </a:rPr>
                        <m:t> </m:t>
                      </m:r>
                      <m:r>
                        <a:rPr lang="en-US" sz="2400" i="1" dirty="0">
                          <a:latin typeface="Cambria Math" panose="02040503050406030204" pitchFamily="18" charset="0"/>
                        </a:rPr>
                        <m:t>𝑙𝑎𝑏𝑒𝑙𝑠</m:t>
                      </m:r>
                      <m:r>
                        <a:rPr lang="en-US" sz="2400" i="1" dirty="0">
                          <a:latin typeface="Cambria Math" panose="02040503050406030204" pitchFamily="18" charset="0"/>
                        </a:rPr>
                        <m:t>}</m:t>
                      </m:r>
                    </m:oMath>
                  </m:oMathPara>
                </a14:m>
                <a:endParaRPr lang="en-US" sz="2800" dirty="0" smtClean="0"/>
              </a:p>
              <a:p>
                <a:pPr marL="0" indent="0" algn="l" rtl="0">
                  <a:buNone/>
                </a:pPr>
                <a:r>
                  <a:rPr lang="en-US" sz="2400" u="sng" dirty="0" smtClean="0"/>
                  <a:t>Claim:</a:t>
                </a:r>
                <a:endParaRPr lang="en-US" sz="2400" u="sng" dirty="0"/>
              </a:p>
              <a:p>
                <a:pPr marL="0" indent="0" algn="l" rtl="0">
                  <a:buNone/>
                </a:pPr>
                <a14:m>
                  <m:oMath xmlns:m="http://schemas.openxmlformats.org/officeDocument/2006/math">
                    <m:r>
                      <a:rPr lang="en-US" sz="2400" i="1" dirty="0">
                        <a:latin typeface="Cambria Math"/>
                      </a:rPr>
                      <m:t>𝜏</m:t>
                    </m:r>
                  </m:oMath>
                </a14:m>
                <a:r>
                  <a:rPr lang="en-US" sz="2400" dirty="0" smtClean="0"/>
                  <a:t> </a:t>
                </a:r>
                <a:r>
                  <a:rPr lang="en-US" sz="2400" dirty="0"/>
                  <a:t>is SST for </a:t>
                </a:r>
                <a:r>
                  <a:rPr lang="en-US" sz="2400" dirty="0" smtClean="0"/>
                  <a:t>inverse shuffle.</a:t>
                </a:r>
                <a:endParaRPr lang="en-US" sz="2400" dirty="0"/>
              </a:p>
              <a:p>
                <a:pPr marL="0" indent="0" algn="l" rtl="0">
                  <a:buNone/>
                </a:pPr>
                <a:endParaRPr lang="he-IL" dirty="0"/>
              </a:p>
            </p:txBody>
          </p:sp>
        </mc:Choice>
        <mc:Fallback>
          <p:sp>
            <p:nvSpPr>
              <p:cNvPr id="3" name="מציין מיקום תוכן 2"/>
              <p:cNvSpPr>
                <a:spLocks noGrp="1" noRot="1" noChangeAspect="1" noMove="1" noResize="1" noEditPoints="1" noAdjustHandles="1" noChangeArrowheads="1" noChangeShapeType="1" noTextEdit="1"/>
              </p:cNvSpPr>
              <p:nvPr>
                <p:ph idx="1"/>
              </p:nvPr>
            </p:nvSpPr>
            <p:spPr>
              <a:blipFill rotWithShape="1">
                <a:blip r:embed="rId2"/>
                <a:stretch>
                  <a:fillRect l="-1111" t="-1078"/>
                </a:stretch>
              </a:blipFill>
            </p:spPr>
            <p:txBody>
              <a:bodyPr/>
              <a:lstStyle/>
              <a:p>
                <a:r>
                  <a:rPr lang="he-IL">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4653136"/>
            <a:ext cx="4752528" cy="1512168"/>
          </a:xfrm>
          <a:prstGeom prst="rect">
            <a:avLst/>
          </a:prstGeom>
        </p:spPr>
      </p:pic>
    </p:spTree>
    <p:extLst>
      <p:ext uri="{BB962C8B-B14F-4D97-AF65-F5344CB8AC3E}">
        <p14:creationId xmlns:p14="http://schemas.microsoft.com/office/powerpoint/2010/main" val="7379355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Happy birthday</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pPr marL="0" indent="0" algn="l" rtl="0">
                  <a:buNone/>
                </a:pPr>
                <a:endParaRPr lang="en-US" sz="2400" dirty="0" smtClean="0"/>
              </a:p>
              <a:p>
                <a:pPr marL="0" indent="0" algn="l" rtl="0">
                  <a:buNone/>
                </a:pPr>
                <a:r>
                  <a:rPr lang="en-US" sz="2400" u="sng" dirty="0" smtClean="0"/>
                  <a:t>birthday problem:</a:t>
                </a:r>
                <a:r>
                  <a:rPr lang="en-US" sz="2400" dirty="0" smtClean="0"/>
                  <a:t> </a:t>
                </a:r>
              </a:p>
              <a:p>
                <a:pPr marL="0" indent="0" algn="l" rtl="0">
                  <a:buNone/>
                </a:pPr>
                <a14:m>
                  <m:oMath xmlns:m="http://schemas.openxmlformats.org/officeDocument/2006/math">
                    <m:r>
                      <a:rPr lang="en-US" sz="2400" i="1" dirty="0" smtClean="0">
                        <a:latin typeface="Cambria Math" panose="02040503050406030204" pitchFamily="18" charset="0"/>
                      </a:rPr>
                      <m:t>𝑛</m:t>
                    </m:r>
                  </m:oMath>
                </a14:m>
                <a:r>
                  <a:rPr lang="en-US" sz="2400" dirty="0"/>
                  <a:t> </a:t>
                </a:r>
                <a:r>
                  <a:rPr lang="en-US" sz="2400" dirty="0" smtClean="0"/>
                  <a:t>people</a:t>
                </a:r>
                <a:r>
                  <a:rPr lang="en-US" sz="2400" dirty="0"/>
                  <a:t> </a:t>
                </a:r>
                <a:r>
                  <a:rPr lang="en-US" sz="2400" dirty="0" smtClean="0"/>
                  <a:t>born</a:t>
                </a:r>
                <a:r>
                  <a:rPr lang="en-US" sz="2400" dirty="0" smtClean="0"/>
                  <a:t> independently in random birthdays over specific time period.</a:t>
                </a:r>
              </a:p>
              <a:p>
                <a:pPr marL="0" indent="0" algn="l" rtl="0">
                  <a:buNone/>
                </a:pPr>
                <a:r>
                  <a:rPr lang="en-US" sz="2400" dirty="0" smtClean="0"/>
                  <a:t>What is the probability of two equal birthdays?</a:t>
                </a:r>
              </a:p>
              <a:p>
                <a:pPr marL="0" indent="0" algn="l" rtl="0">
                  <a:buNone/>
                </a:pPr>
                <a:endParaRPr lang="en-US" sz="2400" dirty="0" smtClean="0"/>
              </a:p>
              <a:p>
                <a:pPr marL="0" indent="0" algn="ctr" rtl="0">
                  <a:buNone/>
                </a:pPr>
                <a14:m>
                  <m:oMath xmlns:m="http://schemas.openxmlformats.org/officeDocument/2006/math">
                    <m:f>
                      <m:fPr>
                        <m:ctrlPr>
                          <a:rPr lang="en-US" sz="2400" b="0" i="0" dirty="0" smtClean="0">
                            <a:latin typeface="Cambria Math"/>
                          </a:rPr>
                        </m:ctrlPr>
                      </m:fPr>
                      <m:num>
                        <m:r>
                          <m:rPr>
                            <m:sty m:val="p"/>
                          </m:rPr>
                          <a:rPr lang="en-US" sz="2400" b="0" i="0" dirty="0" smtClean="0">
                            <a:latin typeface="Cambria Math"/>
                          </a:rPr>
                          <m:t>people</m:t>
                        </m:r>
                      </m:num>
                      <m:den>
                        <m:r>
                          <m:rPr>
                            <m:sty m:val="p"/>
                          </m:rPr>
                          <a:rPr lang="en-US" sz="2400" b="0" i="0" dirty="0" smtClean="0">
                            <a:latin typeface="Cambria Math"/>
                          </a:rPr>
                          <m:t>days</m:t>
                        </m:r>
                      </m:den>
                    </m:f>
                    <m:r>
                      <a:rPr lang="en-US" sz="2400" b="0" i="0" dirty="0" smtClean="0">
                        <a:latin typeface="Cambria Math"/>
                      </a:rPr>
                      <m:t>=</m:t>
                    </m:r>
                    <m:r>
                      <a:rPr lang="en-US" sz="2400" i="1" dirty="0">
                        <a:latin typeface="Cambria Math" panose="02040503050406030204" pitchFamily="18" charset="0"/>
                      </a:rPr>
                      <m:t>𝑛</m:t>
                    </m:r>
                    <m:r>
                      <a:rPr lang="en-US" sz="2400" b="0" i="1" dirty="0" smtClean="0">
                        <a:latin typeface="Cambria Math"/>
                      </a:rPr>
                      <m:t>∗</m:t>
                    </m:r>
                    <m:r>
                      <a:rPr lang="en-US" sz="2400" b="0" i="1" dirty="0" smtClean="0">
                        <a:latin typeface="Cambria Math"/>
                      </a:rPr>
                      <m:t>𝑐</m:t>
                    </m:r>
                    <m:r>
                      <a:rPr lang="en-US" sz="2400" b="0" i="1" dirty="0" smtClean="0">
                        <a:latin typeface="Cambria Math"/>
                      </a:rPr>
                      <m:t>  ⇒  </m:t>
                    </m:r>
                    <m:func>
                      <m:funcPr>
                        <m:ctrlPr>
                          <a:rPr lang="en-US" sz="2400" i="1" dirty="0">
                            <a:latin typeface="Cambria Math"/>
                          </a:rPr>
                        </m:ctrlPr>
                      </m:funcPr>
                      <m:fName>
                        <m:limLow>
                          <m:limLowPr>
                            <m:ctrlPr>
                              <a:rPr lang="en-US" sz="2400" i="1" dirty="0">
                                <a:latin typeface="Cambria Math"/>
                              </a:rPr>
                            </m:ctrlPr>
                          </m:limLowPr>
                          <m:e>
                            <m:r>
                              <m:rPr>
                                <m:sty m:val="p"/>
                              </m:rPr>
                              <a:rPr lang="en-US" sz="2400" dirty="0">
                                <a:latin typeface="Cambria Math" panose="02040503050406030204" pitchFamily="18" charset="0"/>
                              </a:rPr>
                              <m:t>lim</m:t>
                            </m:r>
                          </m:e>
                          <m:lim>
                            <m:r>
                              <a:rPr lang="en-US" sz="2400" i="1" dirty="0">
                                <a:latin typeface="Cambria Math" panose="02040503050406030204" pitchFamily="18" charset="0"/>
                              </a:rPr>
                              <m:t>𝑛</m:t>
                            </m:r>
                            <m:r>
                              <a:rPr lang="en-US" sz="2400" i="1" dirty="0">
                                <a:latin typeface="Cambria Math" panose="02040503050406030204" pitchFamily="18" charset="0"/>
                              </a:rPr>
                              <m:t>→∞</m:t>
                            </m:r>
                          </m:lim>
                        </m:limLow>
                      </m:fName>
                      <m:e>
                        <m:func>
                          <m:funcPr>
                            <m:ctrlPr>
                              <a:rPr lang="en-US" sz="2400" i="1" dirty="0">
                                <a:latin typeface="Cambria Math"/>
                              </a:rPr>
                            </m:ctrlPr>
                          </m:funcPr>
                          <m:fName>
                            <m:r>
                              <m:rPr>
                                <m:sty m:val="p"/>
                              </m:rPr>
                              <a:rPr lang="en-US" sz="2400" dirty="0">
                                <a:latin typeface="Cambria Math" panose="02040503050406030204" pitchFamily="18" charset="0"/>
                              </a:rPr>
                              <m:t>Pr</m:t>
                            </m:r>
                          </m:fName>
                          <m:e>
                            <m:d>
                              <m:dPr>
                                <m:begChr m:val="["/>
                                <m:endChr m:val="]"/>
                                <m:ctrlPr>
                                  <a:rPr lang="en-US" sz="2400" i="1" dirty="0">
                                    <a:latin typeface="Cambria Math"/>
                                  </a:rPr>
                                </m:ctrlPr>
                              </m:dPr>
                              <m:e>
                                <m:r>
                                  <a:rPr lang="en-US" sz="2400" i="1" dirty="0">
                                    <a:latin typeface="Cambria Math" panose="02040503050406030204" pitchFamily="18" charset="0"/>
                                  </a:rPr>
                                  <m:t>𝑝𝑎𝑖𝑟</m:t>
                                </m:r>
                                <m:r>
                                  <a:rPr lang="en-US" sz="2400" i="1" dirty="0">
                                    <a:latin typeface="Cambria Math" panose="02040503050406030204" pitchFamily="18" charset="0"/>
                                  </a:rPr>
                                  <m:t> </m:t>
                                </m:r>
                                <m:r>
                                  <a:rPr lang="en-US" sz="2400" i="1" dirty="0">
                                    <a:latin typeface="Cambria Math" panose="02040503050406030204" pitchFamily="18" charset="0"/>
                                  </a:rPr>
                                  <m:t>𝑤𝑖𝑡</m:t>
                                </m:r>
                                <m:r>
                                  <a:rPr lang="en-US" sz="2400" i="1" dirty="0">
                                    <a:latin typeface="Cambria Math" panose="02040503050406030204" pitchFamily="18" charset="0"/>
                                  </a:rPr>
                                  <m:t>h</m:t>
                                </m:r>
                                <m:r>
                                  <a:rPr lang="en-US" sz="2400" i="1" dirty="0">
                                    <a:latin typeface="Cambria Math" panose="02040503050406030204" pitchFamily="18" charset="0"/>
                                  </a:rPr>
                                  <m:t> </m:t>
                                </m:r>
                                <m:r>
                                  <a:rPr lang="en-US" sz="2400" i="1" dirty="0">
                                    <a:latin typeface="Cambria Math" panose="02040503050406030204" pitchFamily="18" charset="0"/>
                                  </a:rPr>
                                  <m:t>𝑠𝑎𝑚𝑒</m:t>
                                </m:r>
                                <m:r>
                                  <a:rPr lang="en-US" sz="2400" i="1" dirty="0">
                                    <a:latin typeface="Cambria Math" panose="02040503050406030204" pitchFamily="18" charset="0"/>
                                  </a:rPr>
                                  <m:t> </m:t>
                                </m:r>
                                <m:r>
                                  <a:rPr lang="en-US" sz="2400" i="1" dirty="0">
                                    <a:latin typeface="Cambria Math" panose="02040503050406030204" pitchFamily="18" charset="0"/>
                                  </a:rPr>
                                  <m:t>𝑏𝑖𝑟𝑡</m:t>
                                </m:r>
                                <m:r>
                                  <a:rPr lang="en-US" sz="2400" i="1" dirty="0">
                                    <a:latin typeface="Cambria Math" panose="02040503050406030204" pitchFamily="18" charset="0"/>
                                  </a:rPr>
                                  <m:t>h</m:t>
                                </m:r>
                                <m:r>
                                  <a:rPr lang="en-US" sz="2400" i="1" dirty="0">
                                    <a:latin typeface="Cambria Math" panose="02040503050406030204" pitchFamily="18" charset="0"/>
                                  </a:rPr>
                                  <m:t>𝑑𝑎𝑦</m:t>
                                </m:r>
                              </m:e>
                            </m:d>
                          </m:e>
                        </m:func>
                        <m:r>
                          <a:rPr lang="en-US" sz="2400" i="1" dirty="0">
                            <a:latin typeface="Cambria Math" panose="02040503050406030204" pitchFamily="18" charset="0"/>
                          </a:rPr>
                          <m:t>≈</m:t>
                        </m:r>
                      </m:e>
                    </m:func>
                    <m:f>
                      <m:fPr>
                        <m:ctrlPr>
                          <a:rPr lang="en-US" sz="2400" b="0" i="1" dirty="0" smtClean="0">
                            <a:latin typeface="Cambria Math"/>
                          </a:rPr>
                        </m:ctrlPr>
                      </m:fPr>
                      <m:num>
                        <m:r>
                          <a:rPr lang="en-US" sz="2400" b="0" i="1" dirty="0" smtClean="0">
                            <a:latin typeface="Cambria Math"/>
                          </a:rPr>
                          <m:t>1</m:t>
                        </m:r>
                      </m:num>
                      <m:den>
                        <m:r>
                          <a:rPr lang="en-US" sz="2400" b="0" i="1" dirty="0" smtClean="0">
                            <a:latin typeface="Cambria Math"/>
                          </a:rPr>
                          <m:t>2</m:t>
                        </m:r>
                        <m:r>
                          <a:rPr lang="en-US" sz="2400" b="0" i="1" dirty="0" smtClean="0">
                            <a:latin typeface="Cambria Math"/>
                          </a:rPr>
                          <m:t>𝑐</m:t>
                        </m:r>
                      </m:den>
                    </m:f>
                  </m:oMath>
                </a14:m>
                <a:r>
                  <a:rPr lang="en-US" sz="2400" dirty="0" smtClean="0"/>
                  <a:t> </a:t>
                </a:r>
              </a:p>
              <a:p>
                <a:pPr lvl="1" algn="l" rtl="0">
                  <a:buFont typeface="Wingdings" panose="05000000000000000000" pitchFamily="2" charset="2"/>
                  <a:buChar char="Ø"/>
                </a:pPr>
                <a:endParaRPr lang="en-US" sz="2000" dirty="0" smtClean="0"/>
              </a:p>
              <a:p>
                <a:pPr lvl="1" algn="l" rtl="0">
                  <a:buFont typeface="Wingdings" panose="05000000000000000000" pitchFamily="2" charset="2"/>
                  <a:buChar char="Ø"/>
                </a:pPr>
                <a:r>
                  <a:rPr lang="en-US" sz="2000" dirty="0" smtClean="0"/>
                  <a:t>More </a:t>
                </a:r>
                <a:r>
                  <a:rPr lang="en-US" sz="2000" dirty="0" smtClean="0"/>
                  <a:t>people </a:t>
                </a:r>
                <a14:m>
                  <m:oMath xmlns:m="http://schemas.openxmlformats.org/officeDocument/2006/math">
                    <m:r>
                      <a:rPr lang="en-US" sz="2000" b="0" i="0" smtClean="0">
                        <a:latin typeface="Cambria Math"/>
                      </a:rPr>
                      <m:t>⇒</m:t>
                    </m:r>
                    <m:r>
                      <m:rPr>
                        <m:sty m:val="p"/>
                      </m:rPr>
                      <a:rPr lang="en-US" sz="2000" b="0" i="0" smtClean="0">
                        <a:latin typeface="Cambria Math"/>
                      </a:rPr>
                      <m:t>pr</m:t>
                    </m:r>
                    <m:r>
                      <a:rPr lang="en-US" sz="2000" b="0" i="0" smtClean="0">
                        <a:latin typeface="Cambria Math"/>
                      </a:rPr>
                      <m:t>(</m:t>
                    </m:r>
                    <m:r>
                      <m:rPr>
                        <m:sty m:val="p"/>
                      </m:rPr>
                      <a:rPr lang="en-US" sz="2000" b="0" i="0" smtClean="0">
                        <a:latin typeface="Cambria Math"/>
                      </a:rPr>
                      <m:t>same</m:t>
                    </m:r>
                    <m:r>
                      <a:rPr lang="en-US" sz="2000" b="0" i="0" smtClean="0">
                        <a:latin typeface="Cambria Math"/>
                      </a:rPr>
                      <m:t> </m:t>
                    </m:r>
                    <m:r>
                      <m:rPr>
                        <m:sty m:val="p"/>
                      </m:rPr>
                      <a:rPr lang="en-US" sz="2000" b="0" i="0" smtClean="0">
                        <a:latin typeface="Cambria Math"/>
                      </a:rPr>
                      <m:t>birthday</m:t>
                    </m:r>
                    <m:r>
                      <a:rPr lang="en-US" sz="2000" b="0" i="0" smtClean="0">
                        <a:latin typeface="Cambria Math"/>
                      </a:rPr>
                      <m:t>)&gt;</m:t>
                    </m:r>
                    <m:f>
                      <m:fPr>
                        <m:ctrlPr>
                          <a:rPr lang="en-US" sz="2000" b="0" i="0" smtClean="0">
                            <a:latin typeface="Cambria Math"/>
                          </a:rPr>
                        </m:ctrlPr>
                      </m:fPr>
                      <m:num>
                        <m:r>
                          <a:rPr lang="en-US" sz="2000" b="0" i="0" smtClean="0">
                            <a:latin typeface="Cambria Math"/>
                          </a:rPr>
                          <m:t>1</m:t>
                        </m:r>
                      </m:num>
                      <m:den>
                        <m:r>
                          <a:rPr lang="en-US" sz="2000" b="0" i="0" smtClean="0">
                            <a:latin typeface="Cambria Math"/>
                          </a:rPr>
                          <m:t>2</m:t>
                        </m:r>
                        <m:r>
                          <m:rPr>
                            <m:sty m:val="p"/>
                          </m:rPr>
                          <a:rPr lang="en-US" sz="2000" b="0" i="0" smtClean="0">
                            <a:latin typeface="Cambria Math"/>
                          </a:rPr>
                          <m:t>c</m:t>
                        </m:r>
                      </m:den>
                    </m:f>
                  </m:oMath>
                </a14:m>
                <a:endParaRPr lang="en-US" sz="2000" dirty="0" smtClean="0"/>
              </a:p>
              <a:p>
                <a:pPr lvl="1" algn="l" rtl="0">
                  <a:buFont typeface="Wingdings" panose="05000000000000000000" pitchFamily="2" charset="2"/>
                  <a:buChar char="Ø"/>
                </a:pPr>
                <a:r>
                  <a:rPr lang="en-US" sz="2000" dirty="0" smtClean="0"/>
                  <a:t>More days </a:t>
                </a:r>
                <a14:m>
                  <m:oMath xmlns:m="http://schemas.openxmlformats.org/officeDocument/2006/math">
                    <m:r>
                      <a:rPr lang="en-US" sz="2000">
                        <a:latin typeface="Cambria Math"/>
                      </a:rPr>
                      <m:t>⇒</m:t>
                    </m:r>
                    <m:r>
                      <m:rPr>
                        <m:sty m:val="p"/>
                      </m:rPr>
                      <a:rPr lang="en-US" sz="2000">
                        <a:latin typeface="Cambria Math"/>
                      </a:rPr>
                      <m:t>pr</m:t>
                    </m:r>
                    <m:r>
                      <a:rPr lang="en-US" sz="2000" b="0" i="0" smtClean="0">
                        <a:latin typeface="Cambria Math"/>
                      </a:rPr>
                      <m:t>(</m:t>
                    </m:r>
                    <m:r>
                      <m:rPr>
                        <m:sty m:val="p"/>
                      </m:rPr>
                      <a:rPr lang="en-US" sz="2000">
                        <a:latin typeface="Cambria Math"/>
                      </a:rPr>
                      <m:t>same</m:t>
                    </m:r>
                    <m:r>
                      <a:rPr lang="en-US" sz="2000">
                        <a:latin typeface="Cambria Math"/>
                      </a:rPr>
                      <m:t> </m:t>
                    </m:r>
                    <m:r>
                      <m:rPr>
                        <m:sty m:val="p"/>
                      </m:rPr>
                      <a:rPr lang="en-US" sz="2000">
                        <a:latin typeface="Cambria Math"/>
                      </a:rPr>
                      <m:t>birthday</m:t>
                    </m:r>
                    <m:r>
                      <a:rPr lang="en-US" sz="2000" b="0" i="0" smtClean="0">
                        <a:latin typeface="Cambria Math"/>
                      </a:rPr>
                      <m:t>)</m:t>
                    </m:r>
                    <m:r>
                      <a:rPr lang="en-US" sz="2000" b="0" i="1" smtClean="0">
                        <a:latin typeface="Cambria Math"/>
                      </a:rPr>
                      <m:t>&lt;</m:t>
                    </m:r>
                    <m:f>
                      <m:fPr>
                        <m:ctrlPr>
                          <a:rPr lang="en-US" sz="2000" i="1">
                            <a:latin typeface="Cambria Math"/>
                          </a:rPr>
                        </m:ctrlPr>
                      </m:fPr>
                      <m:num>
                        <m:r>
                          <a:rPr lang="en-US" sz="2000">
                            <a:latin typeface="Cambria Math"/>
                          </a:rPr>
                          <m:t>1</m:t>
                        </m:r>
                      </m:num>
                      <m:den>
                        <m:r>
                          <a:rPr lang="en-US" sz="2000">
                            <a:latin typeface="Cambria Math"/>
                          </a:rPr>
                          <m:t>2</m:t>
                        </m:r>
                        <m:r>
                          <m:rPr>
                            <m:sty m:val="p"/>
                          </m:rPr>
                          <a:rPr lang="en-US" sz="2000">
                            <a:latin typeface="Cambria Math"/>
                          </a:rPr>
                          <m:t>c</m:t>
                        </m:r>
                      </m:den>
                    </m:f>
                  </m:oMath>
                </a14:m>
                <a:endParaRPr lang="en-US" sz="2000" dirty="0"/>
              </a:p>
              <a:p>
                <a:pPr marL="0" indent="0" algn="l" rtl="0">
                  <a:buNone/>
                </a:pPr>
                <a:endParaRPr lang="en-US" sz="2400" dirty="0" smtClean="0"/>
              </a:p>
              <a:p>
                <a:pPr marL="0" indent="0" algn="l" rtl="0">
                  <a:buNone/>
                </a:pPr>
                <a:endParaRPr lang="en-US" sz="2400" dirty="0" smtClean="0"/>
              </a:p>
              <a:p>
                <a:pPr marL="0" indent="0" algn="l" rtl="0">
                  <a:buNone/>
                </a:pP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11"/>
                </a:stretch>
              </a:blipFill>
            </p:spPr>
            <p:txBody>
              <a:bodyPr/>
              <a:lstStyle/>
              <a:p>
                <a:r>
                  <a:rPr lang="he-IL">
                    <a:noFill/>
                  </a:rPr>
                  <a:t> </a:t>
                </a:r>
              </a:p>
            </p:txBody>
          </p:sp>
        </mc:Fallback>
      </mc:AlternateContent>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1895" y="188640"/>
            <a:ext cx="1379984" cy="2304256"/>
          </a:xfrm>
          <a:prstGeom prst="rect">
            <a:avLst/>
          </a:prstGeom>
        </p:spPr>
      </p:pic>
    </p:spTree>
    <p:extLst>
      <p:ext uri="{BB962C8B-B14F-4D97-AF65-F5344CB8AC3E}">
        <p14:creationId xmlns:p14="http://schemas.microsoft.com/office/powerpoint/2010/main" val="5094458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Mixing Time</a:t>
            </a:r>
            <a:endParaRPr lang="he-IL" dirty="0"/>
          </a:p>
        </p:txBody>
      </p:sp>
      <mc:AlternateContent xmlns:mc="http://schemas.openxmlformats.org/markup-compatibility/2006">
        <mc:Choice xmlns:a14="http://schemas.microsoft.com/office/drawing/2010/main" Requires="a14">
          <p:sp>
            <p:nvSpPr>
              <p:cNvPr id="3" name="מציין מיקום תוכן 2"/>
              <p:cNvSpPr>
                <a:spLocks noGrp="1"/>
              </p:cNvSpPr>
              <p:nvPr>
                <p:ph idx="1"/>
              </p:nvPr>
            </p:nvSpPr>
            <p:spPr/>
            <p:txBody>
              <a:bodyPr>
                <a:normAutofit/>
              </a:bodyPr>
              <a:lstStyle/>
              <a:p>
                <a:pPr marL="0" indent="0" algn="l" rtl="0">
                  <a:buNone/>
                </a:pPr>
                <a:r>
                  <a:rPr lang="en-US" sz="2400" u="sng" dirty="0" smtClean="0">
                    <a:latin typeface="Cambria Math"/>
                  </a:rPr>
                  <a:t>“labels problem”:</a:t>
                </a:r>
                <a:endParaRPr lang="en-US" sz="2400" i="1" u="sng" dirty="0" smtClean="0">
                  <a:latin typeface="Cambria Math"/>
                </a:endParaRPr>
              </a:p>
              <a:p>
                <a:pPr marL="0" indent="0" algn="l" rtl="0">
                  <a:buNone/>
                </a:pPr>
                <a14:m>
                  <m:oMath xmlns:m="http://schemas.openxmlformats.org/officeDocument/2006/math">
                    <m:r>
                      <a:rPr lang="en-US" sz="2400" i="1">
                        <a:latin typeface="Cambria Math"/>
                      </a:rPr>
                      <m:t>𝑛</m:t>
                    </m:r>
                  </m:oMath>
                </a14:m>
                <a:r>
                  <a:rPr lang="en-US" sz="2400" dirty="0"/>
                  <a:t> </a:t>
                </a:r>
                <a:r>
                  <a:rPr lang="en-US" sz="2400" dirty="0" smtClean="0"/>
                  <a:t>cards labeled randomly with t-digit numbers. </a:t>
                </a:r>
                <a:r>
                  <a:rPr lang="en-US" sz="2400" dirty="0" smtClean="0">
                    <a:latin typeface="Cambria Math"/>
                  </a:rPr>
                  <a:t>What is the probability of 2 equal labels?</a:t>
                </a:r>
                <a:endParaRPr lang="en-US" sz="2400" dirty="0">
                  <a:latin typeface="Cambria Math"/>
                </a:endParaRPr>
              </a:p>
              <a:p>
                <a:pPr marL="0" indent="0" algn="l" rtl="0">
                  <a:buNone/>
                </a:pPr>
                <a:endParaRPr lang="en-US" sz="2400" dirty="0" smtClean="0">
                  <a:latin typeface="Cambria Math"/>
                </a:endParaRPr>
              </a:p>
              <a:p>
                <a:pPr marL="0" indent="0" algn="l" rtl="0">
                  <a:buNone/>
                </a:pPr>
                <a14:m>
                  <m:oMathPara xmlns:m="http://schemas.openxmlformats.org/officeDocument/2006/math">
                    <m:oMathParaPr>
                      <m:jc m:val="centerGroup"/>
                    </m:oMathParaPr>
                    <m:oMath xmlns:m="http://schemas.openxmlformats.org/officeDocument/2006/math">
                      <m:f>
                        <m:fPr>
                          <m:ctrlPr>
                            <a:rPr lang="en-US" sz="2400" i="1" dirty="0">
                              <a:latin typeface="Cambria Math"/>
                            </a:rPr>
                          </m:ctrlPr>
                        </m:fPr>
                        <m:num>
                          <m:r>
                            <m:rPr>
                              <m:sty m:val="p"/>
                            </m:rPr>
                            <a:rPr lang="en-US" sz="2400" b="0" i="0" dirty="0" smtClean="0">
                              <a:latin typeface="Cambria Math"/>
                            </a:rPr>
                            <m:t>cards</m:t>
                          </m:r>
                        </m:num>
                        <m:den>
                          <m:r>
                            <m:rPr>
                              <m:sty m:val="p"/>
                            </m:rPr>
                            <a:rPr lang="en-US" sz="2400" b="0" i="0" dirty="0" smtClean="0">
                              <a:latin typeface="Cambria Math"/>
                            </a:rPr>
                            <m:t>labels</m:t>
                          </m:r>
                        </m:den>
                      </m:f>
                      <m:r>
                        <a:rPr lang="en-US" sz="2400" dirty="0">
                          <a:latin typeface="Cambria Math"/>
                        </a:rPr>
                        <m:t>=</m:t>
                      </m:r>
                      <m:r>
                        <a:rPr lang="en-US" sz="2400" i="1" dirty="0">
                          <a:latin typeface="Cambria Math" panose="02040503050406030204" pitchFamily="18" charset="0"/>
                        </a:rPr>
                        <m:t>𝑛</m:t>
                      </m:r>
                      <m:r>
                        <a:rPr lang="en-US" sz="2400" i="1" dirty="0">
                          <a:latin typeface="Cambria Math"/>
                        </a:rPr>
                        <m:t>∗</m:t>
                      </m:r>
                      <m:r>
                        <a:rPr lang="en-US" sz="2400" i="1" dirty="0">
                          <a:latin typeface="Cambria Math"/>
                        </a:rPr>
                        <m:t>𝑐</m:t>
                      </m:r>
                      <m:r>
                        <a:rPr lang="en-US" sz="2400" i="1" dirty="0">
                          <a:latin typeface="Cambria Math"/>
                        </a:rPr>
                        <m:t>  ⇒  </m:t>
                      </m:r>
                      <m:func>
                        <m:funcPr>
                          <m:ctrlPr>
                            <a:rPr lang="en-US" sz="2400" i="1" dirty="0">
                              <a:latin typeface="Cambria Math"/>
                            </a:rPr>
                          </m:ctrlPr>
                        </m:funcPr>
                        <m:fName>
                          <m:limLow>
                            <m:limLowPr>
                              <m:ctrlPr>
                                <a:rPr lang="en-US" sz="2400" i="1" dirty="0">
                                  <a:latin typeface="Cambria Math"/>
                                </a:rPr>
                              </m:ctrlPr>
                            </m:limLowPr>
                            <m:e>
                              <m:r>
                                <m:rPr>
                                  <m:sty m:val="p"/>
                                </m:rPr>
                                <a:rPr lang="en-US" sz="2400" dirty="0">
                                  <a:latin typeface="Cambria Math" panose="02040503050406030204" pitchFamily="18" charset="0"/>
                                </a:rPr>
                                <m:t>lim</m:t>
                              </m:r>
                            </m:e>
                            <m:lim>
                              <m:r>
                                <a:rPr lang="en-US" sz="2400" i="1" dirty="0">
                                  <a:latin typeface="Cambria Math" panose="02040503050406030204" pitchFamily="18" charset="0"/>
                                </a:rPr>
                                <m:t>𝑛</m:t>
                              </m:r>
                              <m:r>
                                <a:rPr lang="en-US" sz="2400" i="1" dirty="0">
                                  <a:latin typeface="Cambria Math" panose="02040503050406030204" pitchFamily="18" charset="0"/>
                                </a:rPr>
                                <m:t>→∞</m:t>
                              </m:r>
                            </m:lim>
                          </m:limLow>
                        </m:fName>
                        <m:e>
                          <m:func>
                            <m:funcPr>
                              <m:ctrlPr>
                                <a:rPr lang="en-US" sz="2400" i="1" dirty="0">
                                  <a:latin typeface="Cambria Math"/>
                                </a:rPr>
                              </m:ctrlPr>
                            </m:funcPr>
                            <m:fName>
                              <m:r>
                                <m:rPr>
                                  <m:sty m:val="p"/>
                                </m:rPr>
                                <a:rPr lang="en-US" sz="2400" dirty="0">
                                  <a:latin typeface="Cambria Math" panose="02040503050406030204" pitchFamily="18" charset="0"/>
                                </a:rPr>
                                <m:t>Pr</m:t>
                              </m:r>
                            </m:fName>
                            <m:e>
                              <m:d>
                                <m:dPr>
                                  <m:begChr m:val="["/>
                                  <m:endChr m:val="]"/>
                                  <m:ctrlPr>
                                    <a:rPr lang="en-US" sz="2400" i="1" dirty="0">
                                      <a:latin typeface="Cambria Math"/>
                                    </a:rPr>
                                  </m:ctrlPr>
                                </m:dPr>
                                <m:e>
                                  <m:r>
                                    <a:rPr lang="en-US" sz="2400" b="0" i="1" dirty="0" smtClean="0">
                                      <a:latin typeface="Cambria Math"/>
                                    </a:rPr>
                                    <m:t>𝑝𝑎𝑖𝑟</m:t>
                                  </m:r>
                                  <m:r>
                                    <a:rPr lang="en-US" sz="2400" b="0" i="1" dirty="0" smtClean="0">
                                      <a:latin typeface="Cambria Math"/>
                                    </a:rPr>
                                    <m:t> </m:t>
                                  </m:r>
                                  <m:r>
                                    <a:rPr lang="en-US" sz="2400" b="0" i="1" dirty="0" smtClean="0">
                                      <a:latin typeface="Cambria Math"/>
                                    </a:rPr>
                                    <m:t>𝑤𝑖𝑡</m:t>
                                  </m:r>
                                  <m:r>
                                    <a:rPr lang="en-US" sz="2400" b="0" i="1" dirty="0" smtClean="0">
                                      <a:latin typeface="Cambria Math"/>
                                    </a:rPr>
                                    <m:t>h</m:t>
                                  </m:r>
                                  <m:r>
                                    <a:rPr lang="en-US" sz="2400" b="0" i="1" dirty="0" smtClean="0">
                                      <a:latin typeface="Cambria Math"/>
                                    </a:rPr>
                                    <m:t> </m:t>
                                  </m:r>
                                  <m:r>
                                    <a:rPr lang="en-US" sz="2400" b="0" i="1" dirty="0" smtClean="0">
                                      <a:latin typeface="Cambria Math"/>
                                    </a:rPr>
                                    <m:t>𝑠𝑎𝑚𝑒</m:t>
                                  </m:r>
                                  <m:r>
                                    <a:rPr lang="en-US" sz="2400" b="0" i="1" dirty="0" smtClean="0">
                                      <a:latin typeface="Cambria Math"/>
                                    </a:rPr>
                                    <m:t> </m:t>
                                  </m:r>
                                  <m:r>
                                    <a:rPr lang="en-US" sz="2400" b="0" i="1" dirty="0" smtClean="0">
                                      <a:latin typeface="Cambria Math"/>
                                    </a:rPr>
                                    <m:t>𝑙𝑎𝑏𝑒𝑙</m:t>
                                  </m:r>
                                </m:e>
                              </m:d>
                            </m:e>
                          </m:func>
                          <m:r>
                            <a:rPr lang="en-US" sz="2400" i="1" dirty="0">
                              <a:latin typeface="Cambria Math" panose="02040503050406030204" pitchFamily="18" charset="0"/>
                            </a:rPr>
                            <m:t>≈</m:t>
                          </m:r>
                        </m:e>
                      </m:func>
                      <m:f>
                        <m:fPr>
                          <m:ctrlPr>
                            <a:rPr lang="en-US" sz="2400" i="1" dirty="0">
                              <a:latin typeface="Cambria Math"/>
                            </a:rPr>
                          </m:ctrlPr>
                        </m:fPr>
                        <m:num>
                          <m:r>
                            <a:rPr lang="en-US" sz="2400" i="1" dirty="0">
                              <a:latin typeface="Cambria Math"/>
                            </a:rPr>
                            <m:t>1</m:t>
                          </m:r>
                        </m:num>
                        <m:den>
                          <m:r>
                            <a:rPr lang="en-US" sz="2400" i="1" dirty="0">
                              <a:latin typeface="Cambria Math"/>
                            </a:rPr>
                            <m:t>2</m:t>
                          </m:r>
                          <m:r>
                            <a:rPr lang="en-US" sz="2400" i="1" dirty="0">
                              <a:latin typeface="Cambria Math"/>
                            </a:rPr>
                            <m:t>𝑐</m:t>
                          </m:r>
                        </m:den>
                      </m:f>
                    </m:oMath>
                  </m:oMathPara>
                </a14:m>
                <a:endParaRPr lang="en-US" sz="2400" dirty="0" smtClean="0">
                  <a:latin typeface="Cambria Math"/>
                </a:endParaRPr>
              </a:p>
              <a:p>
                <a:pPr marL="0" indent="0" algn="l" rtl="0">
                  <a:buNone/>
                </a:pPr>
                <a:endParaRPr lang="en-US" sz="2400" dirty="0">
                  <a:latin typeface="Cambria Math"/>
                </a:endParaRPr>
              </a:p>
              <a:p>
                <a:pPr lvl="1" algn="l" rtl="0">
                  <a:buFont typeface="Wingdings" panose="05000000000000000000" pitchFamily="2" charset="2"/>
                  <a:buChar char="Ø"/>
                </a:pPr>
                <a:r>
                  <a:rPr lang="en-US" sz="2400" dirty="0"/>
                  <a:t>More </a:t>
                </a:r>
                <a:r>
                  <a:rPr lang="en-US" sz="2400" dirty="0" smtClean="0"/>
                  <a:t>cards </a:t>
                </a:r>
                <a14:m>
                  <m:oMath xmlns:m="http://schemas.openxmlformats.org/officeDocument/2006/math">
                    <m:r>
                      <a:rPr lang="en-US" sz="2400">
                        <a:latin typeface="Cambria Math"/>
                      </a:rPr>
                      <m:t>⇒</m:t>
                    </m:r>
                    <m:r>
                      <m:rPr>
                        <m:sty m:val="p"/>
                      </m:rPr>
                      <a:rPr lang="en-US" sz="2400">
                        <a:latin typeface="Cambria Math"/>
                      </a:rPr>
                      <m:t>pr</m:t>
                    </m:r>
                    <m:r>
                      <a:rPr lang="en-US" sz="2400">
                        <a:latin typeface="Cambria Math"/>
                      </a:rPr>
                      <m:t>(</m:t>
                    </m:r>
                    <m:r>
                      <m:rPr>
                        <m:sty m:val="p"/>
                      </m:rPr>
                      <a:rPr lang="en-US" sz="2400">
                        <a:latin typeface="Cambria Math"/>
                      </a:rPr>
                      <m:t>same</m:t>
                    </m:r>
                    <m:r>
                      <a:rPr lang="en-US" sz="2400">
                        <a:latin typeface="Cambria Math"/>
                      </a:rPr>
                      <m:t> </m:t>
                    </m:r>
                    <m:r>
                      <m:rPr>
                        <m:sty m:val="p"/>
                      </m:rPr>
                      <a:rPr lang="en-US" sz="2400">
                        <a:latin typeface="Cambria Math"/>
                      </a:rPr>
                      <m:t>birthday</m:t>
                    </m:r>
                    <m:r>
                      <a:rPr lang="en-US" sz="2400">
                        <a:latin typeface="Cambria Math"/>
                      </a:rPr>
                      <m:t>)&gt;</m:t>
                    </m:r>
                    <m:f>
                      <m:fPr>
                        <m:ctrlPr>
                          <a:rPr lang="en-US" sz="2400" i="1">
                            <a:latin typeface="Cambria Math"/>
                          </a:rPr>
                        </m:ctrlPr>
                      </m:fPr>
                      <m:num>
                        <m:r>
                          <a:rPr lang="en-US" sz="2400">
                            <a:latin typeface="Cambria Math"/>
                          </a:rPr>
                          <m:t>1</m:t>
                        </m:r>
                      </m:num>
                      <m:den>
                        <m:r>
                          <a:rPr lang="en-US" sz="2400">
                            <a:latin typeface="Cambria Math"/>
                          </a:rPr>
                          <m:t>2</m:t>
                        </m:r>
                        <m:r>
                          <m:rPr>
                            <m:sty m:val="p"/>
                          </m:rPr>
                          <a:rPr lang="en-US" sz="2400">
                            <a:latin typeface="Cambria Math"/>
                          </a:rPr>
                          <m:t>c</m:t>
                        </m:r>
                      </m:den>
                    </m:f>
                  </m:oMath>
                </a14:m>
                <a:endParaRPr lang="en-US" sz="2400" dirty="0"/>
              </a:p>
              <a:p>
                <a:pPr lvl="1" algn="l" rtl="0">
                  <a:buFont typeface="Wingdings" panose="05000000000000000000" pitchFamily="2" charset="2"/>
                  <a:buChar char="Ø"/>
                </a:pPr>
                <a:r>
                  <a:rPr lang="en-US" sz="2400" dirty="0"/>
                  <a:t>More </a:t>
                </a:r>
                <a:r>
                  <a:rPr lang="en-US" sz="2400" dirty="0" smtClean="0"/>
                  <a:t>possible labels </a:t>
                </a:r>
                <a14:m>
                  <m:oMath xmlns:m="http://schemas.openxmlformats.org/officeDocument/2006/math">
                    <m:r>
                      <a:rPr lang="en-US" sz="2400">
                        <a:latin typeface="Cambria Math"/>
                      </a:rPr>
                      <m:t>⇒</m:t>
                    </m:r>
                    <m:r>
                      <m:rPr>
                        <m:sty m:val="p"/>
                      </m:rPr>
                      <a:rPr lang="en-US" sz="2400">
                        <a:latin typeface="Cambria Math"/>
                      </a:rPr>
                      <m:t>pr</m:t>
                    </m:r>
                    <m:r>
                      <a:rPr lang="en-US" sz="2400">
                        <a:latin typeface="Cambria Math"/>
                      </a:rPr>
                      <m:t>(</m:t>
                    </m:r>
                    <m:r>
                      <m:rPr>
                        <m:sty m:val="p"/>
                      </m:rPr>
                      <a:rPr lang="en-US" sz="2400">
                        <a:latin typeface="Cambria Math"/>
                      </a:rPr>
                      <m:t>same</m:t>
                    </m:r>
                    <m:r>
                      <a:rPr lang="en-US" sz="2400">
                        <a:latin typeface="Cambria Math"/>
                      </a:rPr>
                      <m:t> </m:t>
                    </m:r>
                    <m:r>
                      <m:rPr>
                        <m:sty m:val="p"/>
                      </m:rPr>
                      <a:rPr lang="en-US" sz="2400">
                        <a:latin typeface="Cambria Math"/>
                      </a:rPr>
                      <m:t>birthday</m:t>
                    </m:r>
                    <m:r>
                      <a:rPr lang="en-US" sz="2400">
                        <a:latin typeface="Cambria Math"/>
                      </a:rPr>
                      <m:t>)</m:t>
                    </m:r>
                    <m:r>
                      <a:rPr lang="en-US" sz="2400" i="1">
                        <a:latin typeface="Cambria Math"/>
                      </a:rPr>
                      <m:t>&lt;</m:t>
                    </m:r>
                    <m:f>
                      <m:fPr>
                        <m:ctrlPr>
                          <a:rPr lang="en-US" sz="2400" i="1">
                            <a:latin typeface="Cambria Math"/>
                          </a:rPr>
                        </m:ctrlPr>
                      </m:fPr>
                      <m:num>
                        <m:r>
                          <a:rPr lang="en-US" sz="2400">
                            <a:latin typeface="Cambria Math"/>
                          </a:rPr>
                          <m:t>1</m:t>
                        </m:r>
                      </m:num>
                      <m:den>
                        <m:r>
                          <a:rPr lang="en-US" sz="2400">
                            <a:latin typeface="Cambria Math"/>
                          </a:rPr>
                          <m:t>2</m:t>
                        </m:r>
                        <m:r>
                          <m:rPr>
                            <m:sty m:val="p"/>
                          </m:rPr>
                          <a:rPr lang="en-US" sz="2400">
                            <a:latin typeface="Cambria Math"/>
                          </a:rPr>
                          <m:t>c</m:t>
                        </m:r>
                      </m:den>
                    </m:f>
                  </m:oMath>
                </a14:m>
                <a:endParaRPr lang="en-US" sz="2400" dirty="0"/>
              </a:p>
              <a:p>
                <a:pPr marL="0" indent="0" algn="l" rtl="0">
                  <a:buNone/>
                </a:pPr>
                <a:endParaRPr lang="en-US" sz="2400" dirty="0" smtClean="0">
                  <a:latin typeface="Cambria Math"/>
                </a:endParaRPr>
              </a:p>
              <a:p>
                <a:pPr marL="0" indent="0" algn="l" rtl="0">
                  <a:buNone/>
                </a:pPr>
                <a:endParaRPr lang="en-US" sz="2400" dirty="0" smtClean="0">
                  <a:latin typeface="Cambria Math"/>
                </a:endParaRPr>
              </a:p>
            </p:txBody>
          </p:sp>
        </mc:Choice>
        <mc:Fallback>
          <p:sp>
            <p:nvSpPr>
              <p:cNvPr id="3" name="מציין מיקום תוכן 2"/>
              <p:cNvSpPr>
                <a:spLocks noGrp="1" noRot="1" noChangeAspect="1" noMove="1" noResize="1" noEditPoints="1" noAdjustHandles="1" noChangeArrowheads="1" noChangeShapeType="1" noTextEdit="1"/>
              </p:cNvSpPr>
              <p:nvPr>
                <p:ph idx="1"/>
              </p:nvPr>
            </p:nvSpPr>
            <p:spPr>
              <a:blipFill rotWithShape="1">
                <a:blip r:embed="rId3"/>
                <a:stretch>
                  <a:fillRect l="-1111" t="-1078"/>
                </a:stretch>
              </a:blipFill>
            </p:spPr>
            <p:txBody>
              <a:bodyPr/>
              <a:lstStyle/>
              <a:p>
                <a:r>
                  <a:rPr lang="he-IL">
                    <a:noFill/>
                  </a:rPr>
                  <a:t> </a:t>
                </a:r>
              </a:p>
            </p:txBody>
          </p:sp>
        </mc:Fallback>
      </mc:AlternateContent>
    </p:spTree>
    <p:extLst>
      <p:ext uri="{BB962C8B-B14F-4D97-AF65-F5344CB8AC3E}">
        <p14:creationId xmlns:p14="http://schemas.microsoft.com/office/powerpoint/2010/main" val="41609372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Mixing Time</a:t>
            </a:r>
            <a:endParaRPr lang="he-IL" dirty="0"/>
          </a:p>
        </p:txBody>
      </p:sp>
      <mc:AlternateContent xmlns:mc="http://schemas.openxmlformats.org/markup-compatibility/2006">
        <mc:Choice xmlns:a14="http://schemas.microsoft.com/office/drawing/2010/main" Requires="a14">
          <p:sp>
            <p:nvSpPr>
              <p:cNvPr id="3" name="מציין מיקום תוכן 2"/>
              <p:cNvSpPr>
                <a:spLocks noGrp="1"/>
              </p:cNvSpPr>
              <p:nvPr>
                <p:ph idx="1"/>
              </p:nvPr>
            </p:nvSpPr>
            <p:spPr/>
            <p:txBody>
              <a:bodyPr>
                <a:normAutofit fontScale="62500" lnSpcReduction="20000"/>
              </a:bodyPr>
              <a:lstStyle/>
              <a:p>
                <a:pPr algn="l" rtl="0"/>
                <a:r>
                  <a:rPr lang="en-US" sz="4400" dirty="0" smtClean="0">
                    <a:latin typeface="Cambria Math"/>
                  </a:rPr>
                  <a:t>We want, for all pairs, </a:t>
                </a:r>
                <a:r>
                  <a:rPr lang="en-US" sz="4400" dirty="0">
                    <a:latin typeface="Cambria Math"/>
                  </a:rPr>
                  <a:t>distinct </a:t>
                </a:r>
                <a:r>
                  <a:rPr lang="en-US" sz="4400" dirty="0" smtClean="0">
                    <a:latin typeface="Cambria Math"/>
                  </a:rPr>
                  <a:t>t-digits.</a:t>
                </a:r>
              </a:p>
              <a:p>
                <a:pPr marL="0" indent="0" algn="l" rtl="0">
                  <a:buNone/>
                </a:pPr>
                <a:endParaRPr lang="en-US" i="1" dirty="0" smtClean="0">
                  <a:latin typeface="Cambria Math"/>
                </a:endParaRPr>
              </a:p>
              <a:p>
                <a:pPr marL="0" indent="0" algn="l" rtl="0">
                  <a:buNone/>
                </a:pPr>
                <a14:m>
                  <m:oMathPara xmlns:m="http://schemas.openxmlformats.org/officeDocument/2006/math">
                    <m:oMathParaPr>
                      <m:jc m:val="centerGroup"/>
                    </m:oMathParaPr>
                    <m:oMath xmlns:m="http://schemas.openxmlformats.org/officeDocument/2006/math">
                      <m:f>
                        <m:fPr>
                          <m:ctrlPr>
                            <a:rPr lang="en-US" i="1" dirty="0">
                              <a:latin typeface="Cambria Math"/>
                            </a:rPr>
                          </m:ctrlPr>
                        </m:fPr>
                        <m:num>
                          <m:r>
                            <a:rPr lang="en-US" b="0" i="1" dirty="0" smtClean="0">
                              <a:latin typeface="Cambria Math"/>
                            </a:rPr>
                            <m:t>𝑛</m:t>
                          </m:r>
                        </m:num>
                        <m:den>
                          <m:sSup>
                            <m:sSupPr>
                              <m:ctrlPr>
                                <a:rPr lang="en-US" b="0" i="0" dirty="0" smtClean="0">
                                  <a:latin typeface="Cambria Math"/>
                                </a:rPr>
                              </m:ctrlPr>
                            </m:sSupPr>
                            <m:e>
                              <m:r>
                                <a:rPr lang="en-US" b="0" i="0" dirty="0" smtClean="0">
                                  <a:latin typeface="Cambria Math"/>
                                </a:rPr>
                                <m:t>2</m:t>
                              </m:r>
                            </m:e>
                            <m:sup>
                              <m:r>
                                <m:rPr>
                                  <m:sty m:val="p"/>
                                </m:rPr>
                                <a:rPr lang="en-US" b="0" i="0" dirty="0" smtClean="0">
                                  <a:latin typeface="Cambria Math"/>
                                </a:rPr>
                                <m:t>t</m:t>
                              </m:r>
                            </m:sup>
                          </m:sSup>
                        </m:den>
                      </m:f>
                      <m:r>
                        <a:rPr lang="en-US" b="0" i="0" dirty="0" smtClean="0">
                          <a:latin typeface="Cambria Math"/>
                        </a:rPr>
                        <m:t>=</m:t>
                      </m:r>
                      <m:r>
                        <a:rPr lang="en-US" i="1" dirty="0">
                          <a:latin typeface="Cambria Math" panose="02040503050406030204" pitchFamily="18" charset="0"/>
                        </a:rPr>
                        <m:t>𝑛</m:t>
                      </m:r>
                      <m:r>
                        <a:rPr lang="en-US" i="1" dirty="0">
                          <a:latin typeface="Cambria Math"/>
                        </a:rPr>
                        <m:t>∗</m:t>
                      </m:r>
                      <m:r>
                        <a:rPr lang="en-US" i="1" dirty="0">
                          <a:latin typeface="Cambria Math"/>
                        </a:rPr>
                        <m:t>𝑐</m:t>
                      </m:r>
                      <m:r>
                        <a:rPr lang="en-US" i="1" dirty="0">
                          <a:latin typeface="Cambria Math"/>
                        </a:rPr>
                        <m:t>  ⇒  </m:t>
                      </m:r>
                      <m:func>
                        <m:funcPr>
                          <m:ctrlPr>
                            <a:rPr lang="en-US" i="1" dirty="0">
                              <a:latin typeface="Cambria Math"/>
                            </a:rPr>
                          </m:ctrlPr>
                        </m:funcPr>
                        <m:fName>
                          <m:limLow>
                            <m:limLowPr>
                              <m:ctrlPr>
                                <a:rPr lang="en-US" i="1" dirty="0">
                                  <a:latin typeface="Cambria Math"/>
                                </a:rPr>
                              </m:ctrlPr>
                            </m:limLowPr>
                            <m:e>
                              <m:r>
                                <m:rPr>
                                  <m:sty m:val="p"/>
                                </m:rPr>
                                <a:rPr lang="en-US" dirty="0">
                                  <a:latin typeface="Cambria Math" panose="02040503050406030204" pitchFamily="18" charset="0"/>
                                </a:rPr>
                                <m:t>lim</m:t>
                              </m:r>
                            </m:e>
                            <m:lim>
                              <m:r>
                                <a:rPr lang="en-US" i="1" dirty="0">
                                  <a:latin typeface="Cambria Math" panose="02040503050406030204" pitchFamily="18" charset="0"/>
                                </a:rPr>
                                <m:t>𝑛</m:t>
                              </m:r>
                              <m:r>
                                <a:rPr lang="en-US" i="1" dirty="0">
                                  <a:latin typeface="Cambria Math" panose="02040503050406030204" pitchFamily="18" charset="0"/>
                                </a:rPr>
                                <m:t>→∞</m:t>
                              </m:r>
                            </m:lim>
                          </m:limLow>
                        </m:fName>
                        <m:e>
                          <m:func>
                            <m:funcPr>
                              <m:ctrlPr>
                                <a:rPr lang="en-US" i="1" dirty="0">
                                  <a:latin typeface="Cambria Math"/>
                                </a:rPr>
                              </m:ctrlPr>
                            </m:funcPr>
                            <m:fName>
                              <m:r>
                                <m:rPr>
                                  <m:sty m:val="p"/>
                                </m:rPr>
                                <a:rPr lang="en-US" dirty="0">
                                  <a:latin typeface="Cambria Math" panose="02040503050406030204" pitchFamily="18" charset="0"/>
                                </a:rPr>
                                <m:t>Pr</m:t>
                              </m:r>
                            </m:fName>
                            <m:e>
                              <m:d>
                                <m:dPr>
                                  <m:begChr m:val="["/>
                                  <m:endChr m:val="]"/>
                                  <m:ctrlPr>
                                    <a:rPr lang="en-US" i="1" dirty="0">
                                      <a:latin typeface="Cambria Math"/>
                                    </a:rPr>
                                  </m:ctrlPr>
                                </m:dPr>
                                <m:e>
                                  <m:r>
                                    <a:rPr lang="en-US" i="1" dirty="0">
                                      <a:latin typeface="Cambria Math"/>
                                    </a:rPr>
                                    <m:t>𝑝𝑎𝑖𝑟</m:t>
                                  </m:r>
                                  <m:r>
                                    <a:rPr lang="en-US" i="1" dirty="0">
                                      <a:latin typeface="Cambria Math"/>
                                    </a:rPr>
                                    <m:t> </m:t>
                                  </m:r>
                                  <m:r>
                                    <a:rPr lang="en-US" i="1" dirty="0">
                                      <a:latin typeface="Cambria Math"/>
                                    </a:rPr>
                                    <m:t>𝑤𝑖𝑡</m:t>
                                  </m:r>
                                  <m:r>
                                    <a:rPr lang="en-US" i="1" dirty="0">
                                      <a:latin typeface="Cambria Math"/>
                                    </a:rPr>
                                    <m:t>h</m:t>
                                  </m:r>
                                  <m:r>
                                    <a:rPr lang="en-US" b="0" i="1" dirty="0" smtClean="0">
                                      <a:latin typeface="Cambria Math"/>
                                    </a:rPr>
                                    <m:t> </m:t>
                                  </m:r>
                                  <m:r>
                                    <a:rPr lang="en-US" i="1" dirty="0">
                                      <a:latin typeface="Cambria Math"/>
                                    </a:rPr>
                                    <m:t>𝑠𝑎𝑚𝑒</m:t>
                                  </m:r>
                                  <m:r>
                                    <a:rPr lang="en-US" i="1" dirty="0">
                                      <a:latin typeface="Cambria Math"/>
                                    </a:rPr>
                                    <m:t> </m:t>
                                  </m:r>
                                  <m:r>
                                    <a:rPr lang="en-US" i="1" dirty="0">
                                      <a:latin typeface="Cambria Math"/>
                                    </a:rPr>
                                    <m:t>𝑙𝑎𝑏𝑒𝑙</m:t>
                                  </m:r>
                                </m:e>
                              </m:d>
                            </m:e>
                          </m:func>
                          <m:r>
                            <a:rPr lang="en-US" i="1" dirty="0">
                              <a:latin typeface="Cambria Math" panose="02040503050406030204" pitchFamily="18" charset="0"/>
                            </a:rPr>
                            <m:t>≈</m:t>
                          </m:r>
                        </m:e>
                      </m:func>
                      <m:f>
                        <m:fPr>
                          <m:ctrlPr>
                            <a:rPr lang="en-US" i="1" dirty="0">
                              <a:latin typeface="Cambria Math"/>
                            </a:rPr>
                          </m:ctrlPr>
                        </m:fPr>
                        <m:num>
                          <m:r>
                            <a:rPr lang="en-US" i="1" dirty="0">
                              <a:latin typeface="Cambria Math"/>
                            </a:rPr>
                            <m:t>1</m:t>
                          </m:r>
                        </m:num>
                        <m:den>
                          <m:r>
                            <a:rPr lang="en-US" i="1" dirty="0">
                              <a:latin typeface="Cambria Math"/>
                            </a:rPr>
                            <m:t>2</m:t>
                          </m:r>
                          <m:r>
                            <a:rPr lang="en-US" i="1" dirty="0">
                              <a:latin typeface="Cambria Math"/>
                            </a:rPr>
                            <m:t>𝑐</m:t>
                          </m:r>
                        </m:den>
                      </m:f>
                    </m:oMath>
                  </m:oMathPara>
                </a14:m>
                <a:endParaRPr lang="en-US" dirty="0" smtClean="0">
                  <a:latin typeface="Cambria Math"/>
                </a:endParaRPr>
              </a:p>
              <a:p>
                <a:pPr marL="0" indent="0" algn="l" rtl="0">
                  <a:buNone/>
                </a:pPr>
                <a14:m>
                  <m:oMathPara xmlns:m="http://schemas.openxmlformats.org/officeDocument/2006/math">
                    <m:oMathParaPr>
                      <m:jc m:val="centerGroup"/>
                    </m:oMathParaPr>
                    <m:oMath xmlns:m="http://schemas.openxmlformats.org/officeDocument/2006/math">
                      <m:f>
                        <m:fPr>
                          <m:ctrlPr>
                            <a:rPr lang="en-US" i="1" dirty="0">
                              <a:latin typeface="Cambria Math"/>
                            </a:rPr>
                          </m:ctrlPr>
                        </m:fPr>
                        <m:num>
                          <m:r>
                            <a:rPr lang="en-US" i="1" dirty="0">
                              <a:latin typeface="Cambria Math"/>
                            </a:rPr>
                            <m:t>𝑛</m:t>
                          </m:r>
                        </m:num>
                        <m:den>
                          <m:sSup>
                            <m:sSupPr>
                              <m:ctrlPr>
                                <a:rPr lang="en-US" i="1" dirty="0">
                                  <a:latin typeface="Cambria Math"/>
                                </a:rPr>
                              </m:ctrlPr>
                            </m:sSupPr>
                            <m:e>
                              <m:r>
                                <a:rPr lang="en-US" dirty="0">
                                  <a:latin typeface="Cambria Math"/>
                                </a:rPr>
                                <m:t>2</m:t>
                              </m:r>
                            </m:e>
                            <m:sup>
                              <m:r>
                                <m:rPr>
                                  <m:sty m:val="p"/>
                                </m:rPr>
                                <a:rPr lang="en-US" dirty="0">
                                  <a:latin typeface="Cambria Math"/>
                                </a:rPr>
                                <m:t>t</m:t>
                              </m:r>
                            </m:sup>
                          </m:sSup>
                        </m:den>
                      </m:f>
                      <m:r>
                        <a:rPr lang="en-US" b="0" i="0" dirty="0" smtClean="0">
                          <a:latin typeface="Cambria Math"/>
                        </a:rPr>
                        <m:t>≤</m:t>
                      </m:r>
                      <m:r>
                        <a:rPr lang="en-US" i="1" dirty="0">
                          <a:latin typeface="Cambria Math" panose="02040503050406030204" pitchFamily="18" charset="0"/>
                        </a:rPr>
                        <m:t>𝑛</m:t>
                      </m:r>
                      <m:r>
                        <a:rPr lang="en-US" i="1" dirty="0">
                          <a:latin typeface="Cambria Math"/>
                        </a:rPr>
                        <m:t>∗</m:t>
                      </m:r>
                      <m:r>
                        <a:rPr lang="en-US" i="1" dirty="0">
                          <a:latin typeface="Cambria Math"/>
                        </a:rPr>
                        <m:t>𝑐</m:t>
                      </m:r>
                      <m:r>
                        <a:rPr lang="en-US" i="1" dirty="0">
                          <a:latin typeface="Cambria Math"/>
                        </a:rPr>
                        <m:t>  ⇒  </m:t>
                      </m:r>
                      <m:func>
                        <m:funcPr>
                          <m:ctrlPr>
                            <a:rPr lang="en-US" i="1" dirty="0">
                              <a:latin typeface="Cambria Math"/>
                            </a:rPr>
                          </m:ctrlPr>
                        </m:funcPr>
                        <m:fName>
                          <m:limLow>
                            <m:limLowPr>
                              <m:ctrlPr>
                                <a:rPr lang="en-US" i="1" dirty="0">
                                  <a:latin typeface="Cambria Math"/>
                                </a:rPr>
                              </m:ctrlPr>
                            </m:limLowPr>
                            <m:e>
                              <m:r>
                                <m:rPr>
                                  <m:sty m:val="p"/>
                                </m:rPr>
                                <a:rPr lang="en-US" dirty="0">
                                  <a:latin typeface="Cambria Math" panose="02040503050406030204" pitchFamily="18" charset="0"/>
                                </a:rPr>
                                <m:t>lim</m:t>
                              </m:r>
                            </m:e>
                            <m:lim>
                              <m:r>
                                <a:rPr lang="en-US" i="1" dirty="0">
                                  <a:latin typeface="Cambria Math" panose="02040503050406030204" pitchFamily="18" charset="0"/>
                                </a:rPr>
                                <m:t>𝑛</m:t>
                              </m:r>
                              <m:r>
                                <a:rPr lang="en-US" i="1" dirty="0">
                                  <a:latin typeface="Cambria Math" panose="02040503050406030204" pitchFamily="18" charset="0"/>
                                </a:rPr>
                                <m:t>→∞</m:t>
                              </m:r>
                            </m:lim>
                          </m:limLow>
                        </m:fName>
                        <m:e>
                          <m:func>
                            <m:funcPr>
                              <m:ctrlPr>
                                <a:rPr lang="en-US" i="1" dirty="0">
                                  <a:latin typeface="Cambria Math"/>
                                </a:rPr>
                              </m:ctrlPr>
                            </m:funcPr>
                            <m:fName>
                              <m:r>
                                <m:rPr>
                                  <m:sty m:val="p"/>
                                </m:rPr>
                                <a:rPr lang="en-US" dirty="0">
                                  <a:latin typeface="Cambria Math" panose="02040503050406030204" pitchFamily="18" charset="0"/>
                                </a:rPr>
                                <m:t>Pr</m:t>
                              </m:r>
                            </m:fName>
                            <m:e>
                              <m:d>
                                <m:dPr>
                                  <m:begChr m:val="["/>
                                  <m:endChr m:val="]"/>
                                  <m:ctrlPr>
                                    <a:rPr lang="en-US" i="1" dirty="0">
                                      <a:latin typeface="Cambria Math"/>
                                    </a:rPr>
                                  </m:ctrlPr>
                                </m:dPr>
                                <m:e>
                                  <m:r>
                                    <a:rPr lang="en-US" b="0" i="1" dirty="0" smtClean="0">
                                      <a:latin typeface="Cambria Math"/>
                                    </a:rPr>
                                    <m:t>𝑝𝑎𝑖𝑟</m:t>
                                  </m:r>
                                  <m:r>
                                    <a:rPr lang="en-US" b="0" i="1" dirty="0" smtClean="0">
                                      <a:latin typeface="Cambria Math"/>
                                    </a:rPr>
                                    <m:t> </m:t>
                                  </m:r>
                                  <m:r>
                                    <a:rPr lang="en-US" b="0" i="1" dirty="0" smtClean="0">
                                      <a:latin typeface="Cambria Math"/>
                                    </a:rPr>
                                    <m:t>𝑤𝑖𝑡</m:t>
                                  </m:r>
                                  <m:r>
                                    <a:rPr lang="en-US" b="0" i="1" dirty="0" smtClean="0">
                                      <a:latin typeface="Cambria Math"/>
                                    </a:rPr>
                                    <m:t>h</m:t>
                                  </m:r>
                                  <m:r>
                                    <a:rPr lang="en-US" b="0" i="1" dirty="0" smtClean="0">
                                      <a:latin typeface="Cambria Math"/>
                                    </a:rPr>
                                    <m:t> </m:t>
                                  </m:r>
                                  <m:r>
                                    <a:rPr lang="en-US" i="1" dirty="0">
                                      <a:latin typeface="Cambria Math"/>
                                    </a:rPr>
                                    <m:t>𝑠𝑎𝑚𝑒</m:t>
                                  </m:r>
                                  <m:r>
                                    <a:rPr lang="en-US" i="1" dirty="0">
                                      <a:latin typeface="Cambria Math"/>
                                    </a:rPr>
                                    <m:t> </m:t>
                                  </m:r>
                                  <m:r>
                                    <a:rPr lang="en-US" i="1" dirty="0">
                                      <a:latin typeface="Cambria Math"/>
                                    </a:rPr>
                                    <m:t>𝑙𝑎𝑏𝑒𝑙</m:t>
                                  </m:r>
                                </m:e>
                              </m:d>
                            </m:e>
                          </m:func>
                          <m:r>
                            <a:rPr lang="en-US" b="0" i="1" dirty="0" smtClean="0">
                              <a:latin typeface="Cambria Math"/>
                            </a:rPr>
                            <m:t>&lt;</m:t>
                          </m:r>
                        </m:e>
                      </m:func>
                      <m:f>
                        <m:fPr>
                          <m:ctrlPr>
                            <a:rPr lang="en-US" i="1" dirty="0">
                              <a:latin typeface="Cambria Math"/>
                            </a:rPr>
                          </m:ctrlPr>
                        </m:fPr>
                        <m:num>
                          <m:r>
                            <a:rPr lang="en-US" i="1" dirty="0">
                              <a:latin typeface="Cambria Math"/>
                            </a:rPr>
                            <m:t>1</m:t>
                          </m:r>
                        </m:num>
                        <m:den>
                          <m:r>
                            <a:rPr lang="en-US" i="1" dirty="0">
                              <a:latin typeface="Cambria Math"/>
                            </a:rPr>
                            <m:t>2</m:t>
                          </m:r>
                          <m:r>
                            <a:rPr lang="en-US" i="1" dirty="0">
                              <a:latin typeface="Cambria Math"/>
                            </a:rPr>
                            <m:t>𝑐</m:t>
                          </m:r>
                        </m:den>
                      </m:f>
                    </m:oMath>
                  </m:oMathPara>
                </a14:m>
                <a:endParaRPr lang="en-US" dirty="0" smtClean="0">
                  <a:latin typeface="Cambria Math"/>
                </a:endParaRPr>
              </a:p>
              <a:p>
                <a:pPr marL="0" indent="0" algn="l" rtl="0">
                  <a:buNone/>
                </a:pPr>
                <a14:m>
                  <m:oMathPara xmlns:m="http://schemas.openxmlformats.org/officeDocument/2006/math">
                    <m:oMathParaPr>
                      <m:jc m:val="centerGroup"/>
                    </m:oMathParaPr>
                    <m:oMath xmlns:m="http://schemas.openxmlformats.org/officeDocument/2006/math">
                      <m:f>
                        <m:fPr>
                          <m:ctrlPr>
                            <a:rPr lang="en-US" i="1" dirty="0">
                              <a:latin typeface="Cambria Math"/>
                            </a:rPr>
                          </m:ctrlPr>
                        </m:fPr>
                        <m:num>
                          <m:r>
                            <a:rPr lang="en-US" i="1" dirty="0">
                              <a:latin typeface="Cambria Math"/>
                            </a:rPr>
                            <m:t>𝑛</m:t>
                          </m:r>
                        </m:num>
                        <m:den>
                          <m:sSup>
                            <m:sSupPr>
                              <m:ctrlPr>
                                <a:rPr lang="en-US" i="1" dirty="0">
                                  <a:latin typeface="Cambria Math"/>
                                </a:rPr>
                              </m:ctrlPr>
                            </m:sSupPr>
                            <m:e>
                              <m:r>
                                <a:rPr lang="en-US" dirty="0">
                                  <a:latin typeface="Cambria Math"/>
                                </a:rPr>
                                <m:t>2</m:t>
                              </m:r>
                            </m:e>
                            <m:sup>
                              <m:r>
                                <m:rPr>
                                  <m:sty m:val="p"/>
                                </m:rPr>
                                <a:rPr lang="en-US" dirty="0">
                                  <a:latin typeface="Cambria Math"/>
                                </a:rPr>
                                <m:t>t</m:t>
                              </m:r>
                            </m:sup>
                          </m:sSup>
                        </m:den>
                      </m:f>
                      <m:r>
                        <a:rPr lang="en-US" dirty="0">
                          <a:latin typeface="Cambria Math"/>
                        </a:rPr>
                        <m:t>≤</m:t>
                      </m:r>
                      <m:r>
                        <a:rPr lang="en-US" i="1" dirty="0">
                          <a:latin typeface="Cambria Math" panose="02040503050406030204" pitchFamily="18" charset="0"/>
                        </a:rPr>
                        <m:t>𝑛</m:t>
                      </m:r>
                      <m:r>
                        <a:rPr lang="en-US" i="1" dirty="0">
                          <a:latin typeface="Cambria Math"/>
                        </a:rPr>
                        <m:t>∗</m:t>
                      </m:r>
                      <m:r>
                        <a:rPr lang="en-US" i="1" dirty="0">
                          <a:latin typeface="Cambria Math"/>
                        </a:rPr>
                        <m:t>𝑐</m:t>
                      </m:r>
                      <m:r>
                        <a:rPr lang="en-US" i="1" dirty="0">
                          <a:latin typeface="Cambria Math"/>
                        </a:rPr>
                        <m:t>  ⇒  </m:t>
                      </m:r>
                      <m:func>
                        <m:funcPr>
                          <m:ctrlPr>
                            <a:rPr lang="en-US" i="1" dirty="0">
                              <a:latin typeface="Cambria Math"/>
                            </a:rPr>
                          </m:ctrlPr>
                        </m:funcPr>
                        <m:fName>
                          <m:limLow>
                            <m:limLowPr>
                              <m:ctrlPr>
                                <a:rPr lang="en-US" i="1" dirty="0">
                                  <a:latin typeface="Cambria Math"/>
                                </a:rPr>
                              </m:ctrlPr>
                            </m:limLowPr>
                            <m:e>
                              <m:r>
                                <m:rPr>
                                  <m:sty m:val="p"/>
                                </m:rPr>
                                <a:rPr lang="en-US" dirty="0">
                                  <a:latin typeface="Cambria Math" panose="02040503050406030204" pitchFamily="18" charset="0"/>
                                </a:rPr>
                                <m:t>lim</m:t>
                              </m:r>
                            </m:e>
                            <m:lim>
                              <m:r>
                                <a:rPr lang="en-US" i="1" dirty="0">
                                  <a:latin typeface="Cambria Math" panose="02040503050406030204" pitchFamily="18" charset="0"/>
                                </a:rPr>
                                <m:t>𝑛</m:t>
                              </m:r>
                              <m:r>
                                <a:rPr lang="en-US" i="1" dirty="0">
                                  <a:latin typeface="Cambria Math" panose="02040503050406030204" pitchFamily="18" charset="0"/>
                                </a:rPr>
                                <m:t>→∞</m:t>
                              </m:r>
                            </m:lim>
                          </m:limLow>
                        </m:fName>
                        <m:e>
                          <m:func>
                            <m:funcPr>
                              <m:ctrlPr>
                                <a:rPr lang="en-US" i="1" dirty="0">
                                  <a:latin typeface="Cambria Math"/>
                                </a:rPr>
                              </m:ctrlPr>
                            </m:funcPr>
                            <m:fName>
                              <m:r>
                                <m:rPr>
                                  <m:sty m:val="p"/>
                                </m:rPr>
                                <a:rPr lang="en-US" dirty="0">
                                  <a:latin typeface="Cambria Math" panose="02040503050406030204" pitchFamily="18" charset="0"/>
                                </a:rPr>
                                <m:t>Pr</m:t>
                              </m:r>
                            </m:fName>
                            <m:e>
                              <m:d>
                                <m:dPr>
                                  <m:begChr m:val="["/>
                                  <m:endChr m:val="]"/>
                                  <m:ctrlPr>
                                    <a:rPr lang="en-US" i="1" dirty="0">
                                      <a:latin typeface="Cambria Math"/>
                                    </a:rPr>
                                  </m:ctrlPr>
                                </m:dPr>
                                <m:e>
                                  <m:r>
                                    <a:rPr lang="en-US" b="0" i="1" dirty="0" smtClean="0">
                                      <a:latin typeface="Cambria Math"/>
                                    </a:rPr>
                                    <m:t>𝑎𝑙𝑙</m:t>
                                  </m:r>
                                  <m:r>
                                    <a:rPr lang="en-US" b="0" i="1" dirty="0" smtClean="0">
                                      <a:latin typeface="Cambria Math"/>
                                    </a:rPr>
                                    <m:t> </m:t>
                                  </m:r>
                                  <m:r>
                                    <a:rPr lang="en-US" i="1" dirty="0">
                                      <a:latin typeface="Cambria Math"/>
                                    </a:rPr>
                                    <m:t>𝑝𝑎𝑖𝑟</m:t>
                                  </m:r>
                                  <m:r>
                                    <a:rPr lang="en-US" b="0" i="1" dirty="0" smtClean="0">
                                      <a:latin typeface="Cambria Math"/>
                                    </a:rPr>
                                    <m:t>𝑠</m:t>
                                  </m:r>
                                  <m:r>
                                    <a:rPr lang="en-US" b="0" i="1" dirty="0" smtClean="0">
                                      <a:latin typeface="Cambria Math"/>
                                    </a:rPr>
                                    <m:t> </m:t>
                                  </m:r>
                                  <m:r>
                                    <a:rPr lang="en-US" b="0" i="1" dirty="0" smtClean="0">
                                      <a:latin typeface="Cambria Math"/>
                                    </a:rPr>
                                    <m:t>𝑎𝑟𝑒</m:t>
                                  </m:r>
                                  <m:r>
                                    <a:rPr lang="en-US" b="0" i="1" dirty="0" smtClean="0">
                                      <a:latin typeface="Cambria Math"/>
                                    </a:rPr>
                                    <m:t> </m:t>
                                  </m:r>
                                  <m:r>
                                    <a:rPr lang="en-US" b="0" i="1" dirty="0" smtClean="0">
                                      <a:latin typeface="Cambria Math"/>
                                    </a:rPr>
                                    <m:t>𝑑𝑖𝑠𝑡𝑖𝑛𝑐𝑡</m:t>
                                  </m:r>
                                </m:e>
                              </m:d>
                            </m:e>
                          </m:func>
                          <m:r>
                            <a:rPr lang="en-US" b="0" i="1" dirty="0" smtClean="0">
                              <a:latin typeface="Cambria Math"/>
                            </a:rPr>
                            <m:t>&gt;</m:t>
                          </m:r>
                        </m:e>
                      </m:func>
                      <m:f>
                        <m:fPr>
                          <m:ctrlPr>
                            <a:rPr lang="en-US" i="1" dirty="0">
                              <a:latin typeface="Cambria Math"/>
                            </a:rPr>
                          </m:ctrlPr>
                        </m:fPr>
                        <m:num>
                          <m:r>
                            <a:rPr lang="en-US" i="1" dirty="0">
                              <a:latin typeface="Cambria Math"/>
                            </a:rPr>
                            <m:t>1</m:t>
                          </m:r>
                        </m:num>
                        <m:den>
                          <m:r>
                            <a:rPr lang="en-US" i="1" dirty="0">
                              <a:latin typeface="Cambria Math"/>
                            </a:rPr>
                            <m:t>2</m:t>
                          </m:r>
                          <m:r>
                            <a:rPr lang="en-US" i="1" dirty="0">
                              <a:latin typeface="Cambria Math"/>
                            </a:rPr>
                            <m:t>𝑐</m:t>
                          </m:r>
                        </m:den>
                      </m:f>
                    </m:oMath>
                  </m:oMathPara>
                </a14:m>
                <a:endParaRPr lang="en-US" dirty="0">
                  <a:latin typeface="Cambria Math"/>
                </a:endParaRPr>
              </a:p>
              <a:p>
                <a:pPr marL="0" indent="0" algn="l" rtl="0">
                  <a:buNone/>
                </a:pPr>
                <a:endParaRPr lang="en-US" dirty="0">
                  <a:latin typeface="Cambria Math"/>
                </a:endParaRPr>
              </a:p>
              <a:p>
                <a:pPr marL="0" indent="0" algn="l" rtl="0">
                  <a:buNone/>
                </a:pPr>
                <a14:m>
                  <m:oMathPara xmlns:m="http://schemas.openxmlformats.org/officeDocument/2006/math">
                    <m:oMathParaPr>
                      <m:jc m:val="centerGroup"/>
                    </m:oMathParaPr>
                    <m:oMath xmlns:m="http://schemas.openxmlformats.org/officeDocument/2006/math">
                      <m:f>
                        <m:fPr>
                          <m:ctrlPr>
                            <a:rPr lang="en-US" i="1" dirty="0">
                              <a:latin typeface="Cambria Math"/>
                            </a:rPr>
                          </m:ctrlPr>
                        </m:fPr>
                        <m:num>
                          <m:r>
                            <a:rPr lang="en-US" i="1" dirty="0">
                              <a:latin typeface="Cambria Math"/>
                            </a:rPr>
                            <m:t>𝑛</m:t>
                          </m:r>
                        </m:num>
                        <m:den>
                          <m:sSup>
                            <m:sSupPr>
                              <m:ctrlPr>
                                <a:rPr lang="en-US" i="1" dirty="0">
                                  <a:latin typeface="Cambria Math"/>
                                </a:rPr>
                              </m:ctrlPr>
                            </m:sSupPr>
                            <m:e>
                              <m:r>
                                <a:rPr lang="en-US" dirty="0">
                                  <a:latin typeface="Cambria Math"/>
                                </a:rPr>
                                <m:t>2</m:t>
                              </m:r>
                            </m:e>
                            <m:sup>
                              <m:r>
                                <m:rPr>
                                  <m:sty m:val="p"/>
                                </m:rPr>
                                <a:rPr lang="en-US" dirty="0">
                                  <a:latin typeface="Cambria Math"/>
                                </a:rPr>
                                <m:t>t</m:t>
                              </m:r>
                            </m:sup>
                          </m:sSup>
                        </m:den>
                      </m:f>
                      <m:r>
                        <a:rPr lang="en-US" dirty="0">
                          <a:latin typeface="Cambria Math"/>
                        </a:rPr>
                        <m:t>≤</m:t>
                      </m:r>
                      <m:r>
                        <a:rPr lang="en-US" i="1" dirty="0">
                          <a:latin typeface="Cambria Math" panose="02040503050406030204" pitchFamily="18" charset="0"/>
                        </a:rPr>
                        <m:t>𝑛</m:t>
                      </m:r>
                      <m:r>
                        <a:rPr lang="en-US" i="1" dirty="0">
                          <a:latin typeface="Cambria Math"/>
                        </a:rPr>
                        <m:t>∗</m:t>
                      </m:r>
                      <m:r>
                        <a:rPr lang="en-US" i="1" dirty="0">
                          <a:latin typeface="Cambria Math"/>
                        </a:rPr>
                        <m:t>𝑐</m:t>
                      </m:r>
                      <m:r>
                        <a:rPr lang="en-US" b="0" i="1" dirty="0" smtClean="0">
                          <a:latin typeface="Cambria Math"/>
                        </a:rPr>
                        <m:t>      →      </m:t>
                      </m:r>
                      <m:r>
                        <a:rPr lang="en-US" i="1" dirty="0">
                          <a:latin typeface="Cambria Math"/>
                        </a:rPr>
                        <m:t>𝑡</m:t>
                      </m:r>
                      <m:r>
                        <a:rPr lang="en-US" i="1" dirty="0">
                          <a:latin typeface="Cambria Math"/>
                        </a:rPr>
                        <m:t>≥</m:t>
                      </m:r>
                      <m:r>
                        <a:rPr lang="en-US" i="1" dirty="0">
                          <a:latin typeface="Cambria Math"/>
                        </a:rPr>
                        <m:t>2</m:t>
                      </m:r>
                      <m:func>
                        <m:funcPr>
                          <m:ctrlPr>
                            <a:rPr lang="en-US" i="1" dirty="0">
                              <a:latin typeface="Cambria Math"/>
                            </a:rPr>
                          </m:ctrlPr>
                        </m:funcPr>
                        <m:fName>
                          <m:r>
                            <m:rPr>
                              <m:sty m:val="p"/>
                            </m:rPr>
                            <a:rPr lang="en-US" dirty="0">
                              <a:latin typeface="Cambria Math"/>
                            </a:rPr>
                            <m:t>log</m:t>
                          </m:r>
                        </m:fName>
                        <m:e>
                          <m:d>
                            <m:dPr>
                              <m:ctrlPr>
                                <a:rPr lang="en-US" i="1" dirty="0">
                                  <a:latin typeface="Cambria Math"/>
                                </a:rPr>
                              </m:ctrlPr>
                            </m:dPr>
                            <m:e>
                              <m:r>
                                <a:rPr lang="en-US" i="1" dirty="0">
                                  <a:latin typeface="Cambria Math"/>
                                </a:rPr>
                                <m:t>𝑛</m:t>
                              </m:r>
                            </m:e>
                          </m:d>
                        </m:e>
                      </m:func>
                      <m:r>
                        <a:rPr lang="en-US" i="1" dirty="0">
                          <a:latin typeface="Cambria Math"/>
                        </a:rPr>
                        <m:t>+</m:t>
                      </m:r>
                      <m:r>
                        <a:rPr lang="en-US" dirty="0">
                          <a:latin typeface="Cambria Math" panose="02040503050406030204" pitchFamily="18" charset="0"/>
                        </a:rPr>
                        <m:t>2</m:t>
                      </m:r>
                      <m:r>
                        <m:rPr>
                          <m:sty m:val="p"/>
                        </m:rPr>
                        <a:rPr lang="en-US" dirty="0">
                          <a:latin typeface="Cambria Math" panose="02040503050406030204" pitchFamily="18" charset="0"/>
                        </a:rPr>
                        <m:t>log</m:t>
                      </m:r>
                      <m:r>
                        <a:rPr lang="en-US" i="1" dirty="0">
                          <a:latin typeface="Cambria Math" panose="02040503050406030204" pitchFamily="18" charset="0"/>
                        </a:rPr>
                        <m:t>⁡(</m:t>
                      </m:r>
                      <m:r>
                        <a:rPr lang="en-US" i="1" dirty="0">
                          <a:latin typeface="Cambria Math" panose="02040503050406030204" pitchFamily="18" charset="0"/>
                        </a:rPr>
                        <m:t>𝑐</m:t>
                      </m:r>
                      <m:r>
                        <a:rPr lang="en-US" i="1" dirty="0">
                          <a:latin typeface="Cambria Math" panose="02040503050406030204" pitchFamily="18" charset="0"/>
                        </a:rPr>
                        <m:t>)</m:t>
                      </m:r>
                    </m:oMath>
                  </m:oMathPara>
                </a14:m>
                <a:endParaRPr lang="en-US" dirty="0"/>
              </a:p>
              <a:p>
                <a:pPr marL="0" indent="0" algn="l" rtl="0">
                  <a:buNone/>
                </a:pPr>
                <a14:m>
                  <m:oMathPara xmlns:m="http://schemas.openxmlformats.org/officeDocument/2006/math">
                    <m:oMathParaPr>
                      <m:jc m:val="centerGroup"/>
                    </m:oMathParaPr>
                    <m:oMath xmlns:m="http://schemas.openxmlformats.org/officeDocument/2006/math">
                      <m:func>
                        <m:funcPr>
                          <m:ctrlPr>
                            <a:rPr lang="en-US" i="1" dirty="0">
                              <a:latin typeface="Cambria Math"/>
                            </a:rPr>
                          </m:ctrlPr>
                        </m:funcPr>
                        <m:fName>
                          <m:r>
                            <m:rPr>
                              <m:sty m:val="p"/>
                            </m:rPr>
                            <a:rPr lang="en-US" dirty="0">
                              <a:latin typeface="Cambria Math" panose="02040503050406030204" pitchFamily="18" charset="0"/>
                            </a:rPr>
                            <m:t>Pr</m:t>
                          </m:r>
                        </m:fName>
                        <m:e>
                          <m:d>
                            <m:dPr>
                              <m:ctrlPr>
                                <a:rPr lang="en-US" i="1" dirty="0">
                                  <a:latin typeface="Cambria Math"/>
                                </a:rPr>
                              </m:ctrlPr>
                            </m:dPr>
                            <m:e>
                              <m:r>
                                <a:rPr lang="en-US" b="0" i="1" dirty="0" smtClean="0">
                                  <a:latin typeface="Cambria Math"/>
                                </a:rPr>
                                <m:t>𝜏</m:t>
                              </m:r>
                              <m:r>
                                <a:rPr lang="en-US" i="1" dirty="0">
                                  <a:latin typeface="Cambria Math" panose="02040503050406030204" pitchFamily="18" charset="0"/>
                                </a:rPr>
                                <m:t>≥</m:t>
                              </m:r>
                              <m:r>
                                <a:rPr lang="en-US" i="1" dirty="0">
                                  <a:latin typeface="Cambria Math"/>
                                </a:rPr>
                                <m:t>2</m:t>
                              </m:r>
                              <m:func>
                                <m:funcPr>
                                  <m:ctrlPr>
                                    <a:rPr lang="en-US" i="1" dirty="0">
                                      <a:latin typeface="Cambria Math"/>
                                    </a:rPr>
                                  </m:ctrlPr>
                                </m:funcPr>
                                <m:fName>
                                  <m:r>
                                    <m:rPr>
                                      <m:sty m:val="p"/>
                                    </m:rPr>
                                    <a:rPr lang="en-US" dirty="0">
                                      <a:latin typeface="Cambria Math"/>
                                    </a:rPr>
                                    <m:t>log</m:t>
                                  </m:r>
                                </m:fName>
                                <m:e>
                                  <m:d>
                                    <m:dPr>
                                      <m:ctrlPr>
                                        <a:rPr lang="en-US" i="1" dirty="0">
                                          <a:latin typeface="Cambria Math"/>
                                        </a:rPr>
                                      </m:ctrlPr>
                                    </m:dPr>
                                    <m:e>
                                      <m:r>
                                        <a:rPr lang="en-US" i="1" dirty="0">
                                          <a:latin typeface="Cambria Math"/>
                                        </a:rPr>
                                        <m:t>𝑛</m:t>
                                      </m:r>
                                    </m:e>
                                  </m:d>
                                </m:e>
                              </m:func>
                              <m:r>
                                <a:rPr lang="en-US" i="1" dirty="0">
                                  <a:latin typeface="Cambria Math"/>
                                </a:rPr>
                                <m:t>+</m:t>
                              </m:r>
                              <m:r>
                                <a:rPr lang="en-US" dirty="0">
                                  <a:latin typeface="Cambria Math" panose="02040503050406030204" pitchFamily="18" charset="0"/>
                                </a:rPr>
                                <m:t>2</m:t>
                              </m:r>
                              <m:r>
                                <m:rPr>
                                  <m:sty m:val="p"/>
                                </m:rPr>
                                <a:rPr lang="en-US" dirty="0">
                                  <a:latin typeface="Cambria Math" panose="02040503050406030204" pitchFamily="18" charset="0"/>
                                </a:rPr>
                                <m:t>log</m:t>
                              </m:r>
                              <m:r>
                                <a:rPr lang="en-US" i="1" dirty="0">
                                  <a:latin typeface="Cambria Math" panose="02040503050406030204" pitchFamily="18" charset="0"/>
                                </a:rPr>
                                <m:t>⁡(</m:t>
                              </m:r>
                              <m:r>
                                <a:rPr lang="en-US" i="1" dirty="0">
                                  <a:latin typeface="Cambria Math" panose="02040503050406030204" pitchFamily="18" charset="0"/>
                                </a:rPr>
                                <m:t>𝑐</m:t>
                              </m:r>
                              <m:r>
                                <a:rPr lang="en-US" i="1" dirty="0">
                                  <a:latin typeface="Cambria Math" panose="02040503050406030204" pitchFamily="18" charset="0"/>
                                </a:rPr>
                                <m:t>)</m:t>
                              </m:r>
                            </m:e>
                          </m:d>
                        </m:e>
                      </m:func>
                      <m:r>
                        <a:rPr lang="en-US" i="1" dirty="0">
                          <a:latin typeface="Cambria Math" panose="02040503050406030204" pitchFamily="18" charset="0"/>
                        </a:rPr>
                        <m:t>≤</m:t>
                      </m:r>
                      <m:f>
                        <m:fPr>
                          <m:ctrlPr>
                            <a:rPr lang="en-US" i="1" dirty="0">
                              <a:latin typeface="Cambria Math"/>
                            </a:rPr>
                          </m:ctrlPr>
                        </m:fPr>
                        <m:num>
                          <m:r>
                            <a:rPr lang="en-US" i="1" dirty="0">
                              <a:latin typeface="Cambria Math" panose="02040503050406030204" pitchFamily="18" charset="0"/>
                            </a:rPr>
                            <m:t>1</m:t>
                          </m:r>
                        </m:num>
                        <m:den>
                          <m:r>
                            <a:rPr lang="en-US" i="1" dirty="0">
                              <a:latin typeface="Cambria Math" panose="02040503050406030204" pitchFamily="18" charset="0"/>
                            </a:rPr>
                            <m:t>2</m:t>
                          </m:r>
                          <m:r>
                            <a:rPr lang="en-US" i="1" dirty="0">
                              <a:latin typeface="Cambria Math" panose="02040503050406030204" pitchFamily="18" charset="0"/>
                            </a:rPr>
                            <m:t>𝑐</m:t>
                          </m:r>
                        </m:den>
                      </m:f>
                    </m:oMath>
                  </m:oMathPara>
                </a14:m>
                <a:endParaRPr lang="en-US" i="1" dirty="0">
                  <a:latin typeface="Cambria Math"/>
                </a:endParaRPr>
              </a:p>
              <a:p>
                <a:pPr marL="0" indent="0" algn="l" rtl="0">
                  <a:buNone/>
                </a:pPr>
                <a:r>
                  <a:rPr lang="en-US" u="sng" dirty="0">
                    <a:latin typeface="Cambria Math"/>
                  </a:rPr>
                  <a:t>Conclusion:</a:t>
                </a:r>
              </a:p>
              <a:p>
                <a:pPr marL="0" indent="0" algn="l" rtl="0">
                  <a:buNone/>
                </a:pPr>
                <a:r>
                  <a:rPr lang="en-US" dirty="0"/>
                  <a:t>For </a:t>
                </a:r>
                <a14:m>
                  <m:oMath xmlns:m="http://schemas.openxmlformats.org/officeDocument/2006/math">
                    <m:r>
                      <a:rPr lang="en-US" i="1" dirty="0">
                        <a:latin typeface="Cambria Math" panose="02040503050406030204" pitchFamily="18" charset="0"/>
                      </a:rPr>
                      <m:t>𝑐</m:t>
                    </m:r>
                    <m:r>
                      <a:rPr lang="en-US" i="1" dirty="0">
                        <a:latin typeface="Cambria Math" panose="02040503050406030204" pitchFamily="18" charset="0"/>
                      </a:rPr>
                      <m:t>=</m:t>
                    </m:r>
                    <m:r>
                      <a:rPr lang="en-US" i="1" dirty="0">
                        <a:latin typeface="Cambria Math"/>
                      </a:rPr>
                      <m:t>2</m:t>
                    </m:r>
                  </m:oMath>
                </a14:m>
                <a:r>
                  <a:rPr lang="en-US" dirty="0"/>
                  <a:t>: </a:t>
                </a:r>
                <a:r>
                  <a:rPr lang="en-US" dirty="0" smtClean="0"/>
                  <a:t>	</a:t>
                </a:r>
                <a:r>
                  <a:rPr lang="en-US" dirty="0"/>
                  <a:t>	</a:t>
                </a:r>
                <a14:m>
                  <m:oMath xmlns:m="http://schemas.openxmlformats.org/officeDocument/2006/math">
                    <m:sSub>
                      <m:sSubPr>
                        <m:ctrlPr>
                          <a:rPr lang="en-US" i="1" dirty="0">
                            <a:latin typeface="Cambria Math"/>
                          </a:rPr>
                        </m:ctrlPr>
                      </m:sSubPr>
                      <m:e>
                        <m:r>
                          <m:rPr>
                            <m:sty m:val="p"/>
                          </m:rPr>
                          <a:rPr lang="en-US" dirty="0">
                            <a:latin typeface="Cambria Math" panose="02040503050406030204" pitchFamily="18" charset="0"/>
                          </a:rPr>
                          <m:t>t</m:t>
                        </m:r>
                      </m:e>
                      <m:sub>
                        <m:r>
                          <m:rPr>
                            <m:sty m:val="p"/>
                          </m:rPr>
                          <a:rPr lang="en-US" dirty="0">
                            <a:latin typeface="Cambria Math" panose="02040503050406030204" pitchFamily="18" charset="0"/>
                          </a:rPr>
                          <m:t>mix</m:t>
                        </m:r>
                      </m:sub>
                    </m:sSub>
                    <m:r>
                      <a:rPr lang="en-US" i="1" dirty="0">
                        <a:latin typeface="Cambria Math"/>
                      </a:rPr>
                      <m:t>≤</m:t>
                    </m:r>
                    <m:r>
                      <a:rPr lang="en-US" i="1" dirty="0">
                        <a:latin typeface="Cambria Math"/>
                      </a:rPr>
                      <m:t>2</m:t>
                    </m:r>
                    <m:func>
                      <m:funcPr>
                        <m:ctrlPr>
                          <a:rPr lang="en-US" i="1" dirty="0">
                            <a:latin typeface="Cambria Math"/>
                          </a:rPr>
                        </m:ctrlPr>
                      </m:funcPr>
                      <m:fName>
                        <m:r>
                          <m:rPr>
                            <m:sty m:val="p"/>
                          </m:rPr>
                          <a:rPr lang="en-US" dirty="0">
                            <a:latin typeface="Cambria Math"/>
                          </a:rPr>
                          <m:t>log</m:t>
                        </m:r>
                      </m:fName>
                      <m:e>
                        <m:d>
                          <m:dPr>
                            <m:ctrlPr>
                              <a:rPr lang="en-US" i="1" dirty="0">
                                <a:latin typeface="Cambria Math"/>
                              </a:rPr>
                            </m:ctrlPr>
                          </m:dPr>
                          <m:e>
                            <m:r>
                              <a:rPr lang="en-US" i="1" dirty="0">
                                <a:latin typeface="Cambria Math"/>
                              </a:rPr>
                              <m:t>𝑛</m:t>
                            </m:r>
                          </m:e>
                        </m:d>
                      </m:e>
                    </m:func>
                    <m:r>
                      <a:rPr lang="en-US" i="1" dirty="0">
                        <a:latin typeface="Cambria Math"/>
                      </a:rPr>
                      <m:t>+</m:t>
                    </m:r>
                    <m:r>
                      <a:rPr lang="en-US" i="1" dirty="0">
                        <a:latin typeface="Cambria Math" panose="02040503050406030204" pitchFamily="18" charset="0"/>
                      </a:rPr>
                      <m:t>2</m:t>
                    </m:r>
                  </m:oMath>
                </a14:m>
                <a:endParaRPr lang="he-IL" dirty="0"/>
              </a:p>
            </p:txBody>
          </p:sp>
        </mc:Choice>
        <mc:Fallback>
          <p:sp>
            <p:nvSpPr>
              <p:cNvPr id="3" name="מציין מיקום תוכן 2"/>
              <p:cNvSpPr>
                <a:spLocks noGrp="1" noRot="1" noChangeAspect="1" noMove="1" noResize="1" noEditPoints="1" noAdjustHandles="1" noChangeArrowheads="1" noChangeShapeType="1" noTextEdit="1"/>
              </p:cNvSpPr>
              <p:nvPr>
                <p:ph idx="1"/>
              </p:nvPr>
            </p:nvSpPr>
            <p:spPr>
              <a:blipFill rotWithShape="1">
                <a:blip r:embed="rId2"/>
                <a:stretch>
                  <a:fillRect l="-1259" t="-3235" b="-1078"/>
                </a:stretch>
              </a:blipFill>
            </p:spPr>
            <p:txBody>
              <a:bodyPr/>
              <a:lstStyle/>
              <a:p>
                <a:r>
                  <a:rPr lang="he-IL">
                    <a:noFill/>
                  </a:rPr>
                  <a:t> </a:t>
                </a:r>
              </a:p>
            </p:txBody>
          </p:sp>
        </mc:Fallback>
      </mc:AlternateContent>
    </p:spTree>
    <p:extLst>
      <p:ext uri="{BB962C8B-B14F-4D97-AF65-F5344CB8AC3E}">
        <p14:creationId xmlns:p14="http://schemas.microsoft.com/office/powerpoint/2010/main" val="39618022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Questions?</a:t>
            </a:r>
            <a:endParaRPr lang="he-IL" dirty="0"/>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2420888"/>
            <a:ext cx="4713967" cy="3019623"/>
          </a:xfrm>
        </p:spPr>
      </p:pic>
    </p:spTree>
    <p:extLst>
      <p:ext uri="{BB962C8B-B14F-4D97-AF65-F5344CB8AC3E}">
        <p14:creationId xmlns:p14="http://schemas.microsoft.com/office/powerpoint/2010/main" val="3445305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Mixing Times</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457200" y="1639341"/>
                <a:ext cx="8229600" cy="4525963"/>
              </a:xfrm>
            </p:spPr>
            <p:txBody>
              <a:bodyPr/>
              <a:lstStyle/>
              <a:p>
                <a:pPr marL="0" indent="0" algn="l" rtl="0">
                  <a:buNone/>
                </a:pPr>
                <a14:m>
                  <m:oMath xmlns:m="http://schemas.openxmlformats.org/officeDocument/2006/math">
                    <m:r>
                      <a:rPr lang="en-US" i="1" dirty="0" smtClean="0">
                        <a:latin typeface="Cambria Math"/>
                      </a:rPr>
                      <m:t>𝑏𝑜𝑡𝑡𝑜𝑚</m:t>
                    </m:r>
                    <m:r>
                      <a:rPr lang="en-US" i="1" dirty="0" smtClean="0">
                        <a:latin typeface="Cambria Math"/>
                      </a:rPr>
                      <m:t> </m:t>
                    </m:r>
                  </m:oMath>
                </a14:m>
                <a:r>
                  <a:rPr lang="en-US" dirty="0" smtClean="0"/>
                  <a:t>= the original bottom card</a:t>
                </a:r>
              </a:p>
              <a:p>
                <a:pPr marL="0" indent="0" algn="l" rtl="0">
                  <a:buNone/>
                </a:pPr>
                <a:endParaRPr lang="en-US" dirty="0" smtClean="0"/>
              </a:p>
              <a:p>
                <a:pPr marL="0" indent="0" algn="l" rtl="0">
                  <a:buNone/>
                </a:pPr>
                <a:r>
                  <a:rPr lang="en-US" u="sng" dirty="0" smtClean="0"/>
                  <a:t>Claim 1:</a:t>
                </a:r>
              </a:p>
              <a:p>
                <a:pPr marL="0" indent="0" algn="l" rtl="0">
                  <a:buNone/>
                </a:pPr>
                <a:r>
                  <a:rPr lang="en-US" dirty="0" smtClean="0"/>
                  <a:t>If there </a:t>
                </a:r>
                <a:r>
                  <a:rPr lang="en-US" dirty="0"/>
                  <a:t>are </a:t>
                </a:r>
                <a14:m>
                  <m:oMath xmlns:m="http://schemas.openxmlformats.org/officeDocument/2006/math">
                    <m:r>
                      <a:rPr lang="en-US" i="1" dirty="0" smtClean="0">
                        <a:latin typeface="Cambria Math"/>
                      </a:rPr>
                      <m:t>𝑘</m:t>
                    </m:r>
                  </m:oMath>
                </a14:m>
                <a:r>
                  <a:rPr lang="en-US" dirty="0"/>
                  <a:t> cards under </a:t>
                </a:r>
                <a14:m>
                  <m:oMath xmlns:m="http://schemas.openxmlformats.org/officeDocument/2006/math">
                    <m:r>
                      <a:rPr lang="en-US" i="1" dirty="0">
                        <a:latin typeface="Cambria Math"/>
                      </a:rPr>
                      <m:t>𝑏𝑜𝑡𝑡𝑜𝑚</m:t>
                    </m:r>
                  </m:oMath>
                </a14:m>
                <a:r>
                  <a:rPr lang="en-US" dirty="0" smtClean="0"/>
                  <a:t>, each </a:t>
                </a:r>
                <a:r>
                  <a:rPr lang="en-US" dirty="0"/>
                  <a:t>of the </a:t>
                </a:r>
                <a14:m>
                  <m:oMath xmlns:m="http://schemas.openxmlformats.org/officeDocument/2006/math">
                    <m:r>
                      <a:rPr lang="en-US" i="1" dirty="0" smtClean="0">
                        <a:latin typeface="Cambria Math"/>
                      </a:rPr>
                      <m:t>𝑘</m:t>
                    </m:r>
                    <m:r>
                      <a:rPr lang="en-US" i="1" dirty="0" smtClean="0">
                        <a:latin typeface="Cambria Math"/>
                      </a:rPr>
                      <m:t>!</m:t>
                    </m:r>
                  </m:oMath>
                </a14:m>
                <a:r>
                  <a:rPr lang="en-US" dirty="0"/>
                  <a:t> possible orderings </a:t>
                </a:r>
                <a:r>
                  <a:rPr lang="en-US" dirty="0" smtClean="0"/>
                  <a:t>has probability </a:t>
                </a:r>
                <a14:m>
                  <m:oMath xmlns:m="http://schemas.openxmlformats.org/officeDocument/2006/math">
                    <m:f>
                      <m:fPr>
                        <m:ctrlPr>
                          <a:rPr lang="en-US" b="0" i="1" dirty="0" smtClean="0">
                            <a:latin typeface="Cambria Math"/>
                          </a:rPr>
                        </m:ctrlPr>
                      </m:fPr>
                      <m:num>
                        <m:r>
                          <a:rPr lang="en-US" b="0" i="0" dirty="0" smtClean="0">
                            <a:latin typeface="Cambria Math"/>
                          </a:rPr>
                          <m:t>1</m:t>
                        </m:r>
                      </m:num>
                      <m:den>
                        <m:r>
                          <a:rPr lang="en-US" i="1" dirty="0">
                            <a:latin typeface="Cambria Math"/>
                          </a:rPr>
                          <m:t>𝑘</m:t>
                        </m:r>
                        <m:r>
                          <a:rPr lang="en-US" i="1" dirty="0">
                            <a:latin typeface="Cambria Math"/>
                          </a:rPr>
                          <m:t>!</m:t>
                        </m:r>
                      </m:den>
                    </m:f>
                  </m:oMath>
                </a14:m>
                <a:endParaRPr lang="he-IL"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457200" y="1639341"/>
                <a:ext cx="8229600" cy="4525963"/>
              </a:xfrm>
              <a:blipFill rotWithShape="1">
                <a:blip r:embed="rId2"/>
                <a:stretch>
                  <a:fillRect l="-1852" t="-1617"/>
                </a:stretch>
              </a:blipFill>
            </p:spPr>
            <p:txBody>
              <a:bodyPr/>
              <a:lstStyle/>
              <a:p>
                <a:r>
                  <a:rPr lang="he-IL">
                    <a:noFill/>
                  </a:rPr>
                  <a:t> </a:t>
                </a:r>
              </a:p>
            </p:txBody>
          </p:sp>
        </mc:Fallback>
      </mc:AlternateContent>
    </p:spTree>
    <p:extLst>
      <p:ext uri="{BB962C8B-B14F-4D97-AF65-F5344CB8AC3E}">
        <p14:creationId xmlns:p14="http://schemas.microsoft.com/office/powerpoint/2010/main" val="4253618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Bottom </a:t>
            </a:r>
            <a:r>
              <a:rPr lang="en-US" dirty="0" smtClean="0"/>
              <a:t>Up</a:t>
            </a:r>
            <a:endParaRPr lang="he-IL" sz="2400"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fontScale="92500" lnSpcReduction="10000"/>
              </a:bodyPr>
              <a:lstStyle/>
              <a:p>
                <a:pPr marL="0" indent="0" algn="l" rtl="0">
                  <a:buNone/>
                </a:pPr>
                <a:r>
                  <a:rPr lang="en-US" u="sng" dirty="0" smtClean="0"/>
                  <a:t>Proof:</a:t>
                </a:r>
                <a:r>
                  <a:rPr lang="en-US" dirty="0" smtClean="0"/>
                  <a:t> </a:t>
                </a:r>
                <a:r>
                  <a:rPr lang="en-US" sz="2600" dirty="0"/>
                  <a:t>b</a:t>
                </a:r>
                <a:r>
                  <a:rPr lang="en-US" sz="2600" dirty="0" smtClean="0"/>
                  <a:t>y induction on number of steps (</a:t>
                </a:r>
                <a14:m>
                  <m:oMath xmlns:m="http://schemas.openxmlformats.org/officeDocument/2006/math">
                    <m:r>
                      <a:rPr lang="en-US" sz="2600" b="0" i="1" smtClean="0">
                        <a:latin typeface="Cambria Math"/>
                      </a:rPr>
                      <m:t>𝑡</m:t>
                    </m:r>
                  </m:oMath>
                </a14:m>
                <a:r>
                  <a:rPr lang="en-US" sz="2600" dirty="0" smtClean="0"/>
                  <a:t>):</a:t>
                </a:r>
              </a:p>
              <a:p>
                <a:pPr marL="0" indent="0" algn="l" rtl="0">
                  <a:buNone/>
                </a:pPr>
                <a:r>
                  <a:rPr lang="en-US" dirty="0" smtClean="0"/>
                  <a:t>Base: </a:t>
                </a:r>
              </a:p>
              <a:p>
                <a:pPr marL="457200" lvl="1" indent="0" algn="l" rtl="0">
                  <a:buNone/>
                </a:pPr>
                <a14:m>
                  <m:oMath xmlns:m="http://schemas.openxmlformats.org/officeDocument/2006/math">
                    <m:r>
                      <a:rPr lang="en-US" b="0" i="1" smtClean="0">
                        <a:latin typeface="Cambria Math"/>
                      </a:rPr>
                      <m:t>𝑡</m:t>
                    </m:r>
                    <m:r>
                      <a:rPr lang="en-US" b="0" i="1" smtClean="0">
                        <a:latin typeface="Cambria Math"/>
                      </a:rPr>
                      <m:t>=</m:t>
                    </m:r>
                    <m:r>
                      <a:rPr lang="en-US" b="0" i="1" smtClean="0">
                        <a:latin typeface="Cambria Math"/>
                      </a:rPr>
                      <m:t>0</m:t>
                    </m:r>
                    <m:r>
                      <a:rPr lang="en-US" b="0" i="0" smtClean="0">
                        <a:latin typeface="Cambria Math"/>
                      </a:rPr>
                      <m:t>⇒</m:t>
                    </m:r>
                    <m:r>
                      <m:rPr>
                        <m:sty m:val="p"/>
                      </m:rPr>
                      <a:rPr lang="en-US" b="0" i="0" smtClean="0">
                        <a:latin typeface="Cambria Math"/>
                      </a:rPr>
                      <m:t>k</m:t>
                    </m:r>
                    <m:r>
                      <a:rPr lang="en-US" b="0" i="0" smtClean="0">
                        <a:latin typeface="Cambria Math"/>
                      </a:rPr>
                      <m:t>=</m:t>
                    </m:r>
                    <m:r>
                      <a:rPr lang="en-US" b="0" i="0" smtClean="0">
                        <a:latin typeface="Cambria Math"/>
                      </a:rPr>
                      <m:t>0</m:t>
                    </m:r>
                  </m:oMath>
                </a14:m>
                <a:r>
                  <a:rPr lang="en-US" dirty="0" smtClean="0"/>
                  <a:t>, trivial ( </a:t>
                </a:r>
                <a14:m>
                  <m:oMath xmlns:m="http://schemas.openxmlformats.org/officeDocument/2006/math">
                    <m:f>
                      <m:fPr>
                        <m:ctrlPr>
                          <a:rPr lang="en-US" b="0" i="1" smtClean="0">
                            <a:latin typeface="Cambria Math"/>
                          </a:rPr>
                        </m:ctrlPr>
                      </m:fPr>
                      <m:num>
                        <m:r>
                          <a:rPr lang="en-US" b="0" i="0" smtClean="0">
                            <a:latin typeface="Cambria Math"/>
                          </a:rPr>
                          <m:t>1</m:t>
                        </m:r>
                      </m:num>
                      <m:den>
                        <m:r>
                          <a:rPr lang="en-US" i="1">
                            <a:latin typeface="Cambria Math"/>
                          </a:rPr>
                          <m:t>0</m:t>
                        </m:r>
                        <m:r>
                          <a:rPr lang="en-US" b="0" i="1" smtClean="0">
                            <a:latin typeface="Cambria Math"/>
                          </a:rPr>
                          <m:t>!</m:t>
                        </m:r>
                      </m:den>
                    </m:f>
                    <m:r>
                      <a:rPr lang="en-US" b="0" i="0" smtClean="0">
                        <a:latin typeface="Cambria Math"/>
                      </a:rPr>
                      <m:t>=</m:t>
                    </m:r>
                    <m:r>
                      <a:rPr lang="en-US" b="0" i="0" smtClean="0">
                        <a:latin typeface="Cambria Math"/>
                      </a:rPr>
                      <m:t>1</m:t>
                    </m:r>
                  </m:oMath>
                </a14:m>
                <a:r>
                  <a:rPr lang="en-US" dirty="0" smtClean="0"/>
                  <a:t> )</a:t>
                </a:r>
              </a:p>
              <a:p>
                <a:pPr marL="0" indent="0" algn="l" rtl="0">
                  <a:buNone/>
                </a:pPr>
                <a:r>
                  <a:rPr lang="en-US" dirty="0" smtClean="0"/>
                  <a:t>Step </a:t>
                </a:r>
                <a14:m>
                  <m:oMath xmlns:m="http://schemas.openxmlformats.org/officeDocument/2006/math">
                    <m:r>
                      <a:rPr lang="en-US" i="1">
                        <a:latin typeface="Cambria Math"/>
                      </a:rPr>
                      <m:t>𝑡</m:t>
                    </m:r>
                    <m:r>
                      <a:rPr lang="en-US" i="1">
                        <a:latin typeface="Cambria Math"/>
                      </a:rPr>
                      <m:t>+</m:t>
                    </m:r>
                    <m:r>
                      <a:rPr lang="en-US" i="1">
                        <a:latin typeface="Cambria Math"/>
                      </a:rPr>
                      <m:t>1</m:t>
                    </m:r>
                  </m:oMath>
                </a14:m>
                <a:r>
                  <a:rPr lang="en-US" dirty="0" smtClean="0"/>
                  <a:t>:</a:t>
                </a:r>
              </a:p>
              <a:p>
                <a:pPr marL="457200" lvl="1" indent="0" algn="l" rtl="0">
                  <a:buNone/>
                </a:pPr>
                <a:r>
                  <a:rPr lang="en-US" dirty="0" smtClean="0"/>
                  <a:t>- </a:t>
                </a:r>
                <a:r>
                  <a:rPr lang="en-US" dirty="0"/>
                  <a:t>e</a:t>
                </a:r>
                <a:r>
                  <a:rPr lang="en-US" dirty="0" smtClean="0"/>
                  <a:t>ither the top card is inserted </a:t>
                </a:r>
                <a:r>
                  <a:rPr lang="en-US" dirty="0" smtClean="0">
                    <a:solidFill>
                      <a:srgbClr val="92D050"/>
                    </a:solidFill>
                  </a:rPr>
                  <a:t>above</a:t>
                </a:r>
                <a:r>
                  <a:rPr lang="en-US" dirty="0" smtClean="0"/>
                  <a:t> </a:t>
                </a:r>
                <a14:m>
                  <m:oMath xmlns:m="http://schemas.openxmlformats.org/officeDocument/2006/math">
                    <m:r>
                      <a:rPr lang="en-US" i="1" dirty="0" smtClean="0">
                        <a:latin typeface="Cambria Math"/>
                      </a:rPr>
                      <m:t>𝑏𝑜𝑡𝑡𝑜𝑚</m:t>
                    </m:r>
                  </m:oMath>
                </a14:m>
                <a:r>
                  <a:rPr lang="en-US" dirty="0" smtClean="0"/>
                  <a:t>:</a:t>
                </a:r>
              </a:p>
              <a:p>
                <a:pPr marL="914400" lvl="2" indent="0" algn="l" rtl="0">
                  <a:buNone/>
                </a:pPr>
                <a:r>
                  <a:rPr lang="en-US" dirty="0"/>
                  <a:t>Same </a:t>
                </a:r>
                <a14:m>
                  <m:oMath xmlns:m="http://schemas.openxmlformats.org/officeDocument/2006/math">
                    <m:r>
                      <a:rPr lang="en-US" i="1" dirty="0">
                        <a:latin typeface="Cambria Math"/>
                      </a:rPr>
                      <m:t>𝑘</m:t>
                    </m:r>
                  </m:oMath>
                </a14:m>
                <a:r>
                  <a:rPr lang="en-US" dirty="0"/>
                  <a:t> cards under </a:t>
                </a:r>
                <a14:m>
                  <m:oMath xmlns:m="http://schemas.openxmlformats.org/officeDocument/2006/math">
                    <m:r>
                      <a:rPr lang="en-US" i="1" dirty="0">
                        <a:latin typeface="Cambria Math"/>
                      </a:rPr>
                      <m:t>𝑏𝑜𝑡𝑡𝑜𝑚</m:t>
                    </m:r>
                  </m:oMath>
                </a14:m>
                <a:r>
                  <a:rPr lang="en-US" dirty="0" smtClean="0"/>
                  <a:t>, </a:t>
                </a:r>
                <a:r>
                  <a:rPr lang="en-US" dirty="0" err="1" smtClean="0"/>
                  <a:t>Pr</a:t>
                </a:r>
                <a:r>
                  <a:rPr lang="en-US" dirty="0" smtClean="0"/>
                  <a:t>(order</a:t>
                </a:r>
                <a:r>
                  <a:rPr lang="en-US" dirty="0"/>
                  <a:t>) </a:t>
                </a:r>
                <a14:m>
                  <m:oMath xmlns:m="http://schemas.openxmlformats.org/officeDocument/2006/math">
                    <m:r>
                      <a:rPr lang="en-US">
                        <a:latin typeface="Cambria Math"/>
                      </a:rPr>
                      <m:t>=</m:t>
                    </m:r>
                    <m:f>
                      <m:fPr>
                        <m:ctrlPr>
                          <a:rPr lang="en-US" i="1">
                            <a:latin typeface="Cambria Math"/>
                          </a:rPr>
                        </m:ctrlPr>
                      </m:fPr>
                      <m:num>
                        <m:r>
                          <a:rPr lang="en-US" i="1">
                            <a:latin typeface="Cambria Math"/>
                          </a:rPr>
                          <m:t>1</m:t>
                        </m:r>
                      </m:num>
                      <m:den>
                        <m:r>
                          <a:rPr lang="en-US" i="1">
                            <a:latin typeface="Cambria Math"/>
                          </a:rPr>
                          <m:t>𝑘</m:t>
                        </m:r>
                        <m:r>
                          <a:rPr lang="en-US" i="1">
                            <a:latin typeface="Cambria Math"/>
                          </a:rPr>
                          <m:t>!</m:t>
                        </m:r>
                      </m:den>
                    </m:f>
                  </m:oMath>
                </a14:m>
                <a:r>
                  <a:rPr lang="en-US" dirty="0"/>
                  <a:t> as </a:t>
                </a:r>
                <a:r>
                  <a:rPr lang="en-US" dirty="0" smtClean="0"/>
                  <a:t>before</a:t>
                </a:r>
              </a:p>
              <a:p>
                <a:pPr marL="457200" lvl="1" indent="0" algn="l" rtl="0">
                  <a:buNone/>
                </a:pPr>
                <a:r>
                  <a:rPr lang="en-US" dirty="0" smtClean="0"/>
                  <a:t>- or the top </a:t>
                </a:r>
                <a:r>
                  <a:rPr lang="en-US" dirty="0"/>
                  <a:t>card is inserted </a:t>
                </a:r>
                <a:r>
                  <a:rPr lang="en-US" dirty="0" smtClean="0">
                    <a:solidFill>
                      <a:srgbClr val="92D050"/>
                    </a:solidFill>
                  </a:rPr>
                  <a:t>under</a:t>
                </a:r>
                <a:r>
                  <a:rPr lang="en-US" dirty="0" smtClean="0"/>
                  <a:t> </a:t>
                </a:r>
                <a14:m>
                  <m:oMath xmlns:m="http://schemas.openxmlformats.org/officeDocument/2006/math">
                    <m:r>
                      <a:rPr lang="en-US" i="1" dirty="0">
                        <a:latin typeface="Cambria Math"/>
                      </a:rPr>
                      <m:t>𝑏𝑜𝑡𝑡𝑜𝑚</m:t>
                    </m:r>
                  </m:oMath>
                </a14:m>
                <a:r>
                  <a:rPr lang="en-US" dirty="0"/>
                  <a:t>:</a:t>
                </a:r>
              </a:p>
              <a:p>
                <a:pPr marL="914400" lvl="2" indent="0" algn="l" rtl="0">
                  <a:buNone/>
                </a:pPr>
                <a14:m>
                  <m:oMath xmlns:m="http://schemas.openxmlformats.org/officeDocument/2006/math">
                    <m:r>
                      <a:rPr lang="en-US" b="0" i="1" smtClean="0">
                        <a:latin typeface="Cambria Math"/>
                      </a:rPr>
                      <m:t>𝑘</m:t>
                    </m:r>
                    <m:r>
                      <a:rPr lang="en-US" b="0" i="1" smtClean="0">
                        <a:latin typeface="Cambria Math"/>
                      </a:rPr>
                      <m:t>+</m:t>
                    </m:r>
                    <m:r>
                      <a:rPr lang="en-US" b="0" i="1" smtClean="0">
                        <a:latin typeface="Cambria Math"/>
                      </a:rPr>
                      <m:t>1</m:t>
                    </m:r>
                  </m:oMath>
                </a14:m>
                <a:r>
                  <a:rPr lang="en-US" dirty="0"/>
                  <a:t> cards under </a:t>
                </a:r>
                <a14:m>
                  <m:oMath xmlns:m="http://schemas.openxmlformats.org/officeDocument/2006/math">
                    <m:r>
                      <a:rPr lang="en-US" i="1" dirty="0">
                        <a:latin typeface="Cambria Math"/>
                      </a:rPr>
                      <m:t>𝑏𝑜𝑡𝑡𝑜𝑚</m:t>
                    </m:r>
                  </m:oMath>
                </a14:m>
                <a:r>
                  <a:rPr lang="en-US" dirty="0"/>
                  <a:t> </a:t>
                </a:r>
                <a:r>
                  <a:rPr lang="en-US" dirty="0" smtClean="0"/>
                  <a:t>, </a:t>
                </a:r>
              </a:p>
              <a:p>
                <a:pPr marL="914400" lvl="2" indent="0" algn="l" rtl="0">
                  <a:buNone/>
                </a:pPr>
                <a:r>
                  <a:rPr lang="en-US" dirty="0" err="1" smtClean="0"/>
                  <a:t>Pr</a:t>
                </a:r>
                <a:r>
                  <a:rPr lang="en-US" dirty="0" smtClean="0"/>
                  <a:t>(new order) </a:t>
                </a:r>
                <a14:m>
                  <m:oMath xmlns:m="http://schemas.openxmlformats.org/officeDocument/2006/math">
                    <m:r>
                      <a:rPr lang="en-US" b="0" i="0" smtClean="0">
                        <a:latin typeface="Cambria Math"/>
                      </a:rPr>
                      <m:t>= </m:t>
                    </m:r>
                    <m:f>
                      <m:fPr>
                        <m:ctrlPr>
                          <a:rPr lang="en-US" i="1" smtClean="0">
                            <a:latin typeface="Cambria Math"/>
                          </a:rPr>
                        </m:ctrlPr>
                      </m:fPr>
                      <m:num>
                        <m:r>
                          <a:rPr lang="en-US" b="0" i="1" smtClean="0">
                            <a:latin typeface="Cambria Math"/>
                          </a:rPr>
                          <m:t>1</m:t>
                        </m:r>
                      </m:num>
                      <m:den>
                        <m:r>
                          <a:rPr lang="en-US" b="0" i="1" smtClean="0">
                            <a:latin typeface="Cambria Math"/>
                          </a:rPr>
                          <m:t>𝑘</m:t>
                        </m:r>
                        <m:r>
                          <a:rPr lang="en-US" b="0" i="1" smtClean="0">
                            <a:latin typeface="Cambria Math"/>
                          </a:rPr>
                          <m:t>+</m:t>
                        </m:r>
                        <m:r>
                          <a:rPr lang="en-US" b="0" i="1" smtClean="0">
                            <a:latin typeface="Cambria Math"/>
                          </a:rPr>
                          <m:t>1</m:t>
                        </m:r>
                      </m:den>
                    </m:f>
                    <m:r>
                      <a:rPr lang="en-US" b="0" i="1" smtClean="0">
                        <a:latin typeface="Cambria Math"/>
                      </a:rPr>
                      <m:t>∗</m:t>
                    </m:r>
                  </m:oMath>
                </a14:m>
                <a:r>
                  <a:rPr lang="en-US" dirty="0" smtClean="0"/>
                  <a:t> </a:t>
                </a:r>
                <a:r>
                  <a:rPr lang="en-US" dirty="0" err="1" smtClean="0"/>
                  <a:t>Pr</a:t>
                </a:r>
                <a:r>
                  <a:rPr lang="en-US" dirty="0"/>
                  <a:t>(last order)</a:t>
                </a:r>
                <a:r>
                  <a:rPr lang="en-US" dirty="0" smtClean="0"/>
                  <a:t> </a:t>
                </a:r>
                <a14:m>
                  <m:oMath xmlns:m="http://schemas.openxmlformats.org/officeDocument/2006/math">
                    <m:r>
                      <a:rPr lang="en-US" b="0" i="0" smtClean="0">
                        <a:latin typeface="Cambria Math"/>
                      </a:rPr>
                      <m:t>=</m:t>
                    </m:r>
                    <m:f>
                      <m:fPr>
                        <m:ctrlPr>
                          <a:rPr lang="en-US" i="1">
                            <a:latin typeface="Cambria Math"/>
                          </a:rPr>
                        </m:ctrlPr>
                      </m:fPr>
                      <m:num>
                        <m:r>
                          <a:rPr lang="en-US" i="1">
                            <a:latin typeface="Cambria Math"/>
                          </a:rPr>
                          <m:t>1</m:t>
                        </m:r>
                      </m:num>
                      <m:den>
                        <m:r>
                          <a:rPr lang="en-US" b="0" i="1" smtClean="0">
                            <a:latin typeface="Cambria Math"/>
                          </a:rPr>
                          <m:t>(</m:t>
                        </m:r>
                        <m:r>
                          <a:rPr lang="en-US" i="1">
                            <a:latin typeface="Cambria Math"/>
                          </a:rPr>
                          <m:t>𝑘</m:t>
                        </m:r>
                        <m:r>
                          <a:rPr lang="en-US" i="1">
                            <a:latin typeface="Cambria Math"/>
                          </a:rPr>
                          <m:t>+</m:t>
                        </m:r>
                        <m:r>
                          <a:rPr lang="en-US" i="1">
                            <a:latin typeface="Cambria Math"/>
                          </a:rPr>
                          <m:t>1</m:t>
                        </m:r>
                        <m:r>
                          <a:rPr lang="en-US" b="0" i="1" smtClean="0">
                            <a:latin typeface="Cambria Math"/>
                          </a:rPr>
                          <m:t>)!</m:t>
                        </m:r>
                      </m:den>
                    </m:f>
                  </m:oMath>
                </a14:m>
                <a:endParaRPr lang="en-US" dirty="0" smtClean="0"/>
              </a:p>
              <a:p>
                <a:pPr algn="l" rtl="0"/>
                <a:endParaRPr lang="he-IL"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1">
                <a:blip r:embed="rId2"/>
                <a:stretch>
                  <a:fillRect l="-1704" t="-2695"/>
                </a:stretch>
              </a:blipFill>
            </p:spPr>
            <p:txBody>
              <a:bodyPr/>
              <a:lstStyle/>
              <a:p>
                <a:r>
                  <a:rPr lang="he-IL">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1600200"/>
            <a:ext cx="2259110" cy="1798067"/>
          </a:xfrm>
          <a:prstGeom prst="rect">
            <a:avLst/>
          </a:prstGeom>
        </p:spPr>
      </p:pic>
    </p:spTree>
    <p:extLst>
      <p:ext uri="{BB962C8B-B14F-4D97-AF65-F5344CB8AC3E}">
        <p14:creationId xmlns:p14="http://schemas.microsoft.com/office/powerpoint/2010/main" val="4033119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כותרת 1"/>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sSub>
                        <m:sSubPr>
                          <m:ctrlPr>
                            <a:rPr lang="he-IL" i="1">
                              <a:latin typeface="Cambria Math"/>
                            </a:rPr>
                          </m:ctrlPr>
                        </m:sSubPr>
                        <m:e>
                          <m:r>
                            <a:rPr lang="en-US" i="1">
                              <a:latin typeface="Cambria Math"/>
                            </a:rPr>
                            <m:t>𝜏</m:t>
                          </m:r>
                        </m:e>
                        <m:sub>
                          <m:r>
                            <a:rPr lang="en-US" i="1">
                              <a:latin typeface="Cambria Math"/>
                            </a:rPr>
                            <m:t>𝑡𝑡𝑟</m:t>
                          </m:r>
                        </m:sub>
                      </m:sSub>
                    </m:oMath>
                  </m:oMathPara>
                </a14:m>
                <a:endParaRPr lang="he-IL" dirty="0"/>
              </a:p>
            </p:txBody>
          </p:sp>
        </mc:Choice>
        <mc:Fallback xmlns="">
          <p:sp>
            <p:nvSpPr>
              <p:cNvPr id="2" name="כותרת 1"/>
              <p:cNvSpPr>
                <a:spLocks noGrp="1" noRot="1" noChangeAspect="1" noMove="1" noResize="1" noEditPoints="1" noAdjustHandles="1" noChangeArrowheads="1" noChangeShapeType="1" noTextEdit="1"/>
              </p:cNvSpPr>
              <p:nvPr>
                <p:ph type="title"/>
              </p:nvPr>
            </p:nvSpPr>
            <p:spPr>
              <a:blipFill rotWithShape="1">
                <a:blip r:embed="rId2"/>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fontScale="85000" lnSpcReduction="20000"/>
              </a:bodyPr>
              <a:lstStyle/>
              <a:p>
                <a:pPr marL="0" indent="0" algn="l" rtl="0">
                  <a:buNone/>
                </a:pPr>
                <a14:m>
                  <m:oMath xmlns:m="http://schemas.openxmlformats.org/officeDocument/2006/math">
                    <m:sSub>
                      <m:sSubPr>
                        <m:ctrlPr>
                          <a:rPr lang="en-US" i="1" smtClean="0">
                            <a:latin typeface="Cambria Math"/>
                          </a:rPr>
                        </m:ctrlPr>
                      </m:sSubPr>
                      <m:e>
                        <m:r>
                          <a:rPr lang="en-US" i="1">
                            <a:latin typeface="Cambria Math"/>
                          </a:rPr>
                          <m:t>𝜏</m:t>
                        </m:r>
                      </m:e>
                      <m:sub>
                        <m:r>
                          <a:rPr lang="en-US" i="1">
                            <a:latin typeface="Cambria Math"/>
                          </a:rPr>
                          <m:t>𝑏𝑜𝑡𝑡𝑜𝑚</m:t>
                        </m:r>
                      </m:sub>
                    </m:sSub>
                    <m:r>
                      <a:rPr lang="en-US" b="0" i="1" smtClean="0">
                        <a:latin typeface="Cambria Math"/>
                      </a:rPr>
                      <m:t>=</m:t>
                    </m:r>
                  </m:oMath>
                </a14:m>
                <a:r>
                  <a:rPr lang="en-US" dirty="0" smtClean="0"/>
                  <a:t> 1</a:t>
                </a:r>
                <a:r>
                  <a:rPr lang="en-US" baseline="30000" dirty="0" smtClean="0"/>
                  <a:t>st</a:t>
                </a:r>
                <a:r>
                  <a:rPr lang="en-US" dirty="0" smtClean="0"/>
                  <a:t> time </a:t>
                </a:r>
                <a14:m>
                  <m:oMath xmlns:m="http://schemas.openxmlformats.org/officeDocument/2006/math">
                    <m:r>
                      <a:rPr lang="en-US" i="1">
                        <a:latin typeface="Cambria Math"/>
                      </a:rPr>
                      <m:t>𝑏𝑜𝑡𝑡𝑜𝑚</m:t>
                    </m:r>
                  </m:oMath>
                </a14:m>
                <a:r>
                  <a:rPr lang="en-US" dirty="0" smtClean="0"/>
                  <a:t> is on top </a:t>
                </a:r>
                <a:r>
                  <a:rPr lang="en-US" dirty="0"/>
                  <a:t>of </a:t>
                </a:r>
                <a:r>
                  <a:rPr lang="en-US" dirty="0" smtClean="0"/>
                  <a:t>the deck</a:t>
                </a:r>
                <a:endParaRPr lang="en-US" i="1" dirty="0" smtClean="0">
                  <a:latin typeface="Cambria Math"/>
                </a:endParaRPr>
              </a:p>
              <a:p>
                <a:pPr marL="0" indent="0" algn="l" rtl="0">
                  <a:buNone/>
                </a:pPr>
                <a:endParaRPr lang="en-US" i="1" dirty="0" smtClean="0">
                  <a:latin typeface="Cambria Math"/>
                </a:endParaRPr>
              </a:p>
              <a:p>
                <a:pPr marL="0" indent="0" algn="l" rtl="0">
                  <a:buNone/>
                </a:pPr>
                <a14:m>
                  <m:oMathPara xmlns:m="http://schemas.openxmlformats.org/officeDocument/2006/math">
                    <m:oMathParaPr>
                      <m:jc m:val="left"/>
                    </m:oMathParaPr>
                    <m:oMath xmlns:m="http://schemas.openxmlformats.org/officeDocument/2006/math">
                      <m:sSub>
                        <m:sSubPr>
                          <m:ctrlPr>
                            <a:rPr lang="he-IL" i="1" smtClean="0">
                              <a:latin typeface="Cambria Math"/>
                            </a:rPr>
                          </m:ctrlPr>
                        </m:sSubPr>
                        <m:e>
                          <m:r>
                            <a:rPr lang="en-US" i="1" smtClean="0">
                              <a:latin typeface="Cambria Math"/>
                            </a:rPr>
                            <m:t>𝜏</m:t>
                          </m:r>
                        </m:e>
                        <m:sub>
                          <m:r>
                            <a:rPr lang="en-US" b="0" i="1" smtClean="0">
                              <a:latin typeface="Cambria Math"/>
                            </a:rPr>
                            <m:t>𝑡𝑡𝑟</m:t>
                          </m:r>
                        </m:sub>
                      </m:sSub>
                      <m:r>
                        <a:rPr lang="en-US" b="0" i="1" smtClean="0">
                          <a:latin typeface="Cambria Math"/>
                        </a:rPr>
                        <m:t>=</m:t>
                      </m:r>
                      <m:r>
                        <a:rPr lang="en-US" b="0" i="1" smtClean="0">
                          <a:latin typeface="Cambria Math"/>
                        </a:rPr>
                        <m:t>1</m:t>
                      </m:r>
                      <m:r>
                        <a:rPr lang="en-US" b="0" i="1" smtClean="0">
                          <a:latin typeface="Cambria Math"/>
                        </a:rPr>
                        <m:t>+</m:t>
                      </m:r>
                      <m:sSub>
                        <m:sSubPr>
                          <m:ctrlPr>
                            <a:rPr lang="en-US" b="0" i="1" smtClean="0">
                              <a:latin typeface="Cambria Math"/>
                            </a:rPr>
                          </m:ctrlPr>
                        </m:sSubPr>
                        <m:e>
                          <m:r>
                            <a:rPr lang="en-US" b="0" i="1" smtClean="0">
                              <a:latin typeface="Cambria Math"/>
                            </a:rPr>
                            <m:t>𝜏</m:t>
                          </m:r>
                        </m:e>
                        <m:sub>
                          <m:r>
                            <a:rPr lang="en-US" b="0" i="1" smtClean="0">
                              <a:latin typeface="Cambria Math"/>
                            </a:rPr>
                            <m:t>𝑏𝑜𝑡𝑡𝑜𝑚</m:t>
                          </m:r>
                        </m:sub>
                      </m:sSub>
                    </m:oMath>
                  </m:oMathPara>
                </a14:m>
                <a:endParaRPr lang="en-US" dirty="0" smtClean="0"/>
              </a:p>
              <a:p>
                <a:pPr algn="l" rtl="0"/>
                <a:endParaRPr lang="en-US" dirty="0" smtClean="0">
                  <a:latin typeface="Cambria Math"/>
                </a:endParaRPr>
              </a:p>
              <a:p>
                <a:pPr algn="l" rtl="0"/>
                <a:r>
                  <a:rPr lang="en-US" dirty="0" smtClean="0">
                    <a:latin typeface="Cambria Math"/>
                  </a:rPr>
                  <a:t>Conclusions from claim 1:</a:t>
                </a:r>
              </a:p>
              <a:p>
                <a:pPr lvl="1" algn="l" rtl="0"/>
                <a14:m>
                  <m:oMath xmlns:m="http://schemas.openxmlformats.org/officeDocument/2006/math">
                    <m:sSub>
                      <m:sSubPr>
                        <m:ctrlPr>
                          <a:rPr lang="he-IL" i="1">
                            <a:latin typeface="Cambria Math"/>
                          </a:rPr>
                        </m:ctrlPr>
                      </m:sSubPr>
                      <m:e>
                        <m:r>
                          <a:rPr lang="en-US" i="1">
                            <a:latin typeface="Cambria Math"/>
                          </a:rPr>
                          <m:t>𝑋</m:t>
                        </m:r>
                      </m:e>
                      <m:sub>
                        <m:sSub>
                          <m:sSubPr>
                            <m:ctrlPr>
                              <a:rPr lang="he-IL" i="1">
                                <a:latin typeface="Cambria Math"/>
                              </a:rPr>
                            </m:ctrlPr>
                          </m:sSubPr>
                          <m:e>
                            <m:r>
                              <a:rPr lang="en-US" i="1">
                                <a:latin typeface="Cambria Math"/>
                              </a:rPr>
                              <m:t>𝜏</m:t>
                            </m:r>
                          </m:e>
                          <m:sub>
                            <m:r>
                              <a:rPr lang="en-US" i="1">
                                <a:latin typeface="Cambria Math"/>
                              </a:rPr>
                              <m:t>𝑡𝑡𝑟</m:t>
                            </m:r>
                          </m:sub>
                        </m:sSub>
                      </m:sub>
                    </m:sSub>
                    <m:r>
                      <a:rPr lang="he-IL" i="1">
                        <a:latin typeface="Cambria Math"/>
                      </a:rPr>
                      <m:t>~</m:t>
                    </m:r>
                    <m:r>
                      <a:rPr lang="en-US" i="1">
                        <a:latin typeface="Cambria Math"/>
                      </a:rPr>
                      <m:t>𝑈</m:t>
                    </m:r>
                    <m:r>
                      <a:rPr lang="en-US" i="1">
                        <a:latin typeface="Cambria Math"/>
                      </a:rPr>
                      <m:t>(</m:t>
                    </m:r>
                    <m:sSub>
                      <m:sSubPr>
                        <m:ctrlPr>
                          <a:rPr lang="en-US" i="1">
                            <a:latin typeface="Cambria Math"/>
                          </a:rPr>
                        </m:ctrlPr>
                      </m:sSubPr>
                      <m:e>
                        <m:r>
                          <a:rPr lang="en-US" i="1">
                            <a:latin typeface="Cambria Math"/>
                          </a:rPr>
                          <m:t>𝑆</m:t>
                        </m:r>
                      </m:e>
                      <m:sub>
                        <m:r>
                          <a:rPr lang="en-US" i="1">
                            <a:latin typeface="Cambria Math"/>
                          </a:rPr>
                          <m:t>𝑛</m:t>
                        </m:r>
                      </m:sub>
                    </m:sSub>
                    <m:r>
                      <a:rPr lang="en-US" i="1">
                        <a:latin typeface="Cambria Math"/>
                      </a:rPr>
                      <m:t>)</m:t>
                    </m:r>
                  </m:oMath>
                </a14:m>
                <a:endParaRPr lang="en-US" dirty="0"/>
              </a:p>
              <a:p>
                <a:pPr lvl="1" algn="l" rtl="0"/>
                <a14:m>
                  <m:oMath xmlns:m="http://schemas.openxmlformats.org/officeDocument/2006/math">
                    <m:sSub>
                      <m:sSubPr>
                        <m:ctrlPr>
                          <a:rPr lang="he-IL" i="1">
                            <a:latin typeface="Cambria Math"/>
                          </a:rPr>
                        </m:ctrlPr>
                      </m:sSubPr>
                      <m:e>
                        <m:r>
                          <a:rPr lang="en-US" i="1">
                            <a:latin typeface="Cambria Math"/>
                          </a:rPr>
                          <m:t>𝑋</m:t>
                        </m:r>
                      </m:e>
                      <m:sub>
                        <m:sSub>
                          <m:sSubPr>
                            <m:ctrlPr>
                              <a:rPr lang="he-IL" i="1">
                                <a:latin typeface="Cambria Math"/>
                              </a:rPr>
                            </m:ctrlPr>
                          </m:sSubPr>
                          <m:e>
                            <m:r>
                              <a:rPr lang="en-US" i="1">
                                <a:latin typeface="Cambria Math"/>
                              </a:rPr>
                              <m:t>𝜏</m:t>
                            </m:r>
                          </m:e>
                          <m:sub>
                            <m:r>
                              <a:rPr lang="en-US" i="1">
                                <a:latin typeface="Cambria Math"/>
                              </a:rPr>
                              <m:t>𝑡𝑡𝑟</m:t>
                            </m:r>
                          </m:sub>
                        </m:sSub>
                      </m:sub>
                    </m:sSub>
                    <m:r>
                      <a:rPr lang="en-US" i="1">
                        <a:latin typeface="Cambria Math"/>
                      </a:rPr>
                      <m:t> </m:t>
                    </m:r>
                  </m:oMath>
                </a14:m>
                <a:r>
                  <a:rPr lang="en-US" dirty="0"/>
                  <a:t>is independent </a:t>
                </a:r>
                <a:r>
                  <a:rPr lang="en-US" dirty="0" smtClean="0"/>
                  <a:t>of</a:t>
                </a:r>
                <a:r>
                  <a:rPr lang="he-IL" dirty="0" smtClean="0"/>
                  <a:t> </a:t>
                </a:r>
                <a14:m>
                  <m:oMath xmlns:m="http://schemas.openxmlformats.org/officeDocument/2006/math">
                    <m:sSub>
                      <m:sSubPr>
                        <m:ctrlPr>
                          <a:rPr lang="he-IL" i="1">
                            <a:latin typeface="Cambria Math"/>
                          </a:rPr>
                        </m:ctrlPr>
                      </m:sSubPr>
                      <m:e>
                        <m:r>
                          <a:rPr lang="en-US" i="1">
                            <a:latin typeface="Cambria Math"/>
                          </a:rPr>
                          <m:t>𝜏</m:t>
                        </m:r>
                      </m:e>
                      <m:sub>
                        <m:r>
                          <a:rPr lang="en-US" i="1">
                            <a:latin typeface="Cambria Math"/>
                          </a:rPr>
                          <m:t>𝑡𝑡𝑟</m:t>
                        </m:r>
                      </m:sub>
                    </m:sSub>
                  </m:oMath>
                </a14:m>
                <a:endParaRPr lang="he-IL" i="1" dirty="0" smtClean="0">
                  <a:latin typeface="Cambria Math"/>
                </a:endParaRPr>
              </a:p>
              <a:p>
                <a:pPr marL="457200" lvl="1" indent="0" algn="l" rtl="0">
                  <a:buNone/>
                </a:pPr>
                <a:r>
                  <a:rPr lang="en-US" dirty="0" smtClean="0"/>
                  <a:t>	</a:t>
                </a:r>
                <a:endParaRPr lang="he-IL" dirty="0" smtClean="0"/>
              </a:p>
              <a:p>
                <a:pPr marL="457200" lvl="1" indent="0" algn="l" rtl="0">
                  <a:buNone/>
                </a:pPr>
                <a:r>
                  <a:rPr lang="he-IL" sz="2400" dirty="0"/>
                  <a:t>	</a:t>
                </a:r>
                <a14:m>
                  <m:oMath xmlns:m="http://schemas.openxmlformats.org/officeDocument/2006/math">
                    <m:sSub>
                      <m:sSubPr>
                        <m:ctrlPr>
                          <a:rPr lang="he-IL" sz="2400" i="1">
                            <a:latin typeface="Cambria Math"/>
                          </a:rPr>
                        </m:ctrlPr>
                      </m:sSubPr>
                      <m:e>
                        <m:r>
                          <a:rPr lang="en-US" sz="2400" b="0" i="1" smtClean="0">
                            <a:latin typeface="Cambria Math"/>
                          </a:rPr>
                          <m:t>𝑃</m:t>
                        </m:r>
                        <m:r>
                          <a:rPr lang="en-US" sz="2400" b="0" i="1" smtClean="0">
                            <a:latin typeface="Cambria Math"/>
                          </a:rPr>
                          <m:t>(</m:t>
                        </m:r>
                        <m:r>
                          <a:rPr lang="en-US" sz="2400" i="1">
                            <a:latin typeface="Cambria Math"/>
                          </a:rPr>
                          <m:t>𝑋</m:t>
                        </m:r>
                      </m:e>
                      <m:sub>
                        <m:sSub>
                          <m:sSubPr>
                            <m:ctrlPr>
                              <a:rPr lang="he-IL" sz="2400" i="1">
                                <a:latin typeface="Cambria Math"/>
                              </a:rPr>
                            </m:ctrlPr>
                          </m:sSubPr>
                          <m:e>
                            <m:r>
                              <a:rPr lang="en-US" sz="2400" i="1">
                                <a:latin typeface="Cambria Math"/>
                              </a:rPr>
                              <m:t>𝜏</m:t>
                            </m:r>
                          </m:e>
                          <m:sub>
                            <m:r>
                              <a:rPr lang="en-US" sz="2400" i="1">
                                <a:latin typeface="Cambria Math"/>
                              </a:rPr>
                              <m:t>𝑡𝑡𝑟</m:t>
                            </m:r>
                          </m:sub>
                        </m:sSub>
                      </m:sub>
                    </m:sSub>
                    <m:r>
                      <a:rPr lang="en-US" sz="2400" b="0" i="1" smtClean="0">
                        <a:latin typeface="Cambria Math"/>
                      </a:rPr>
                      <m:t>=</m:t>
                    </m:r>
                    <m:r>
                      <a:rPr lang="en-US" sz="2400" b="0" i="1" smtClean="0">
                        <a:latin typeface="Cambria Math"/>
                      </a:rPr>
                      <m:t>𝑥</m:t>
                    </m:r>
                    <m:r>
                      <a:rPr lang="en-US" sz="2400" b="0" i="1" smtClean="0">
                        <a:latin typeface="Cambria Math"/>
                      </a:rPr>
                      <m:t>,</m:t>
                    </m:r>
                    <m:sSub>
                      <m:sSubPr>
                        <m:ctrlPr>
                          <a:rPr lang="he-IL" sz="2400" i="1">
                            <a:latin typeface="Cambria Math"/>
                          </a:rPr>
                        </m:ctrlPr>
                      </m:sSubPr>
                      <m:e>
                        <m:r>
                          <a:rPr lang="en-US" sz="2400" i="1">
                            <a:latin typeface="Cambria Math"/>
                          </a:rPr>
                          <m:t>𝜏</m:t>
                        </m:r>
                      </m:e>
                      <m:sub>
                        <m:r>
                          <a:rPr lang="en-US" sz="2400" i="1">
                            <a:latin typeface="Cambria Math"/>
                          </a:rPr>
                          <m:t>𝑡𝑡𝑟</m:t>
                        </m:r>
                      </m:sub>
                    </m:sSub>
                    <m:r>
                      <a:rPr lang="en-US" sz="2400" b="0" i="1" smtClean="0">
                        <a:latin typeface="Cambria Math"/>
                      </a:rPr>
                      <m:t>=</m:t>
                    </m:r>
                    <m:r>
                      <a:rPr lang="en-US" sz="2400" b="0" i="1" smtClean="0">
                        <a:latin typeface="Cambria Math"/>
                      </a:rPr>
                      <m:t>𝑡</m:t>
                    </m:r>
                    <m:r>
                      <a:rPr lang="en-US" sz="2400" b="0" i="1" smtClean="0">
                        <a:latin typeface="Cambria Math"/>
                      </a:rPr>
                      <m:t>)=</m:t>
                    </m:r>
                  </m:oMath>
                </a14:m>
                <a:endParaRPr lang="he-IL" sz="2400" b="0" i="1" dirty="0" smtClean="0">
                  <a:latin typeface="Cambria Math"/>
                </a:endParaRPr>
              </a:p>
              <a:p>
                <a:pPr marL="457200" lvl="1" indent="0" algn="l" rtl="0">
                  <a:buNone/>
                </a:pPr>
                <a:r>
                  <a:rPr lang="he-IL" sz="2400" dirty="0" smtClean="0"/>
                  <a:t>	</a:t>
                </a:r>
                <a14:m>
                  <m:oMath xmlns:m="http://schemas.openxmlformats.org/officeDocument/2006/math">
                    <m:sSub>
                      <m:sSubPr>
                        <m:ctrlPr>
                          <a:rPr lang="he-IL" sz="2400" i="1">
                            <a:latin typeface="Cambria Math"/>
                          </a:rPr>
                        </m:ctrlPr>
                      </m:sSubPr>
                      <m:e>
                        <m:r>
                          <a:rPr lang="en-US" sz="2400" i="1">
                            <a:latin typeface="Cambria Math"/>
                          </a:rPr>
                          <m:t>𝑃</m:t>
                        </m:r>
                        <m:r>
                          <a:rPr lang="en-US" sz="2400" i="1">
                            <a:latin typeface="Cambria Math"/>
                          </a:rPr>
                          <m:t>(</m:t>
                        </m:r>
                        <m:r>
                          <a:rPr lang="en-US" sz="2400" i="1">
                            <a:latin typeface="Cambria Math"/>
                          </a:rPr>
                          <m:t>𝑋</m:t>
                        </m:r>
                      </m:e>
                      <m:sub>
                        <m:sSub>
                          <m:sSubPr>
                            <m:ctrlPr>
                              <a:rPr lang="he-IL" sz="2400" i="1">
                                <a:latin typeface="Cambria Math"/>
                              </a:rPr>
                            </m:ctrlPr>
                          </m:sSubPr>
                          <m:e>
                            <m:r>
                              <a:rPr lang="en-US" sz="2400" i="1">
                                <a:latin typeface="Cambria Math"/>
                              </a:rPr>
                              <m:t>𝜏</m:t>
                            </m:r>
                          </m:e>
                          <m:sub>
                            <m:r>
                              <a:rPr lang="en-US" sz="2400" i="1">
                                <a:latin typeface="Cambria Math"/>
                              </a:rPr>
                              <m:t>𝑡𝑡𝑟</m:t>
                            </m:r>
                          </m:sub>
                        </m:sSub>
                      </m:sub>
                    </m:sSub>
                    <m:r>
                      <a:rPr lang="en-US" sz="2400" i="1">
                        <a:latin typeface="Cambria Math"/>
                      </a:rPr>
                      <m:t>=</m:t>
                    </m:r>
                    <m:r>
                      <a:rPr lang="en-US" sz="2400" i="1">
                        <a:latin typeface="Cambria Math"/>
                      </a:rPr>
                      <m:t>𝑥</m:t>
                    </m:r>
                    <m:r>
                      <a:rPr lang="he-IL" sz="2400" b="0" i="1" smtClean="0">
                        <a:latin typeface="Cambria Math"/>
                      </a:rPr>
                      <m:t> </m:t>
                    </m:r>
                    <m:d>
                      <m:dPr>
                        <m:begChr m:val="|"/>
                        <m:ctrlPr>
                          <a:rPr lang="he-IL" sz="2400" b="0" i="1" smtClean="0">
                            <a:latin typeface="Cambria Math"/>
                          </a:rPr>
                        </m:ctrlPr>
                      </m:dPr>
                      <m:e>
                        <m:r>
                          <a:rPr lang="he-IL" sz="2400" b="0" i="1" smtClean="0">
                            <a:latin typeface="Cambria Math"/>
                          </a:rPr>
                          <m:t> </m:t>
                        </m:r>
                        <m:sSub>
                          <m:sSubPr>
                            <m:ctrlPr>
                              <a:rPr lang="he-IL" sz="2400" i="1">
                                <a:latin typeface="Cambria Math"/>
                              </a:rPr>
                            </m:ctrlPr>
                          </m:sSubPr>
                          <m:e>
                            <m:r>
                              <a:rPr lang="en-US" sz="2400" i="1">
                                <a:latin typeface="Cambria Math"/>
                              </a:rPr>
                              <m:t>𝜏</m:t>
                            </m:r>
                          </m:e>
                          <m:sub>
                            <m:r>
                              <a:rPr lang="en-US" sz="2400" i="1">
                                <a:latin typeface="Cambria Math"/>
                              </a:rPr>
                              <m:t>𝑡𝑡𝑟</m:t>
                            </m:r>
                          </m:sub>
                        </m:sSub>
                        <m:r>
                          <a:rPr lang="en-US" sz="2400" i="1">
                            <a:latin typeface="Cambria Math"/>
                          </a:rPr>
                          <m:t>=</m:t>
                        </m:r>
                        <m:r>
                          <a:rPr lang="en-US" sz="2400" i="1">
                            <a:latin typeface="Cambria Math"/>
                          </a:rPr>
                          <m:t>𝑡</m:t>
                        </m:r>
                      </m:e>
                    </m:d>
                    <m:r>
                      <a:rPr lang="en-US" sz="2400" b="0" i="1" smtClean="0">
                        <a:latin typeface="Cambria Math"/>
                      </a:rPr>
                      <m:t>∗</m:t>
                    </m:r>
                    <m:r>
                      <a:rPr lang="en-US" sz="2400" b="0" i="1" smtClean="0">
                        <a:latin typeface="Cambria Math"/>
                      </a:rPr>
                      <m:t>𝑃</m:t>
                    </m:r>
                    <m:sSub>
                      <m:sSubPr>
                        <m:ctrlPr>
                          <a:rPr lang="he-IL" sz="2400" i="1">
                            <a:latin typeface="Cambria Math"/>
                          </a:rPr>
                        </m:ctrlPr>
                      </m:sSubPr>
                      <m:e>
                        <m:r>
                          <a:rPr lang="en-US" sz="2400" b="0" i="1" smtClean="0">
                            <a:latin typeface="Cambria Math"/>
                          </a:rPr>
                          <m:t>(</m:t>
                        </m:r>
                        <m:r>
                          <a:rPr lang="en-US" sz="2400" i="1">
                            <a:latin typeface="Cambria Math"/>
                          </a:rPr>
                          <m:t>𝜏</m:t>
                        </m:r>
                      </m:e>
                      <m:sub>
                        <m:r>
                          <a:rPr lang="en-US" sz="2400" i="1">
                            <a:latin typeface="Cambria Math"/>
                          </a:rPr>
                          <m:t>𝑡𝑡𝑟</m:t>
                        </m:r>
                      </m:sub>
                    </m:sSub>
                    <m:r>
                      <a:rPr lang="en-US" sz="2400" i="1">
                        <a:latin typeface="Cambria Math"/>
                      </a:rPr>
                      <m:t>=</m:t>
                    </m:r>
                    <m:r>
                      <a:rPr lang="en-US" sz="2400" i="1">
                        <a:latin typeface="Cambria Math"/>
                      </a:rPr>
                      <m:t>𝑡</m:t>
                    </m:r>
                    <m:r>
                      <a:rPr lang="en-US" sz="2400" b="0" i="1" smtClean="0">
                        <a:latin typeface="Cambria Math"/>
                      </a:rPr>
                      <m:t>)=</m:t>
                    </m:r>
                  </m:oMath>
                </a14:m>
                <a:endParaRPr lang="en-US" sz="2400" b="0" dirty="0" smtClean="0"/>
              </a:p>
              <a:p>
                <a:pPr marL="457200" lvl="1" indent="0" algn="l" rtl="0">
                  <a:buNone/>
                </a:pPr>
                <a:r>
                  <a:rPr lang="en-US" sz="2400" dirty="0" smtClean="0"/>
                  <a:t>	</a:t>
                </a:r>
                <a14:m>
                  <m:oMath xmlns:m="http://schemas.openxmlformats.org/officeDocument/2006/math">
                    <m:sSub>
                      <m:sSubPr>
                        <m:ctrlPr>
                          <a:rPr lang="he-IL" sz="2400" i="1">
                            <a:latin typeface="Cambria Math"/>
                          </a:rPr>
                        </m:ctrlPr>
                      </m:sSubPr>
                      <m:e>
                        <m:r>
                          <a:rPr lang="en-US" sz="2400" i="1">
                            <a:latin typeface="Cambria Math"/>
                          </a:rPr>
                          <m:t>𝑃</m:t>
                        </m:r>
                        <m:r>
                          <a:rPr lang="en-US" sz="2400" i="1">
                            <a:latin typeface="Cambria Math"/>
                          </a:rPr>
                          <m:t>(</m:t>
                        </m:r>
                        <m:r>
                          <a:rPr lang="en-US" sz="2400" i="1">
                            <a:latin typeface="Cambria Math"/>
                          </a:rPr>
                          <m:t>𝑋</m:t>
                        </m:r>
                      </m:e>
                      <m:sub>
                        <m:sSub>
                          <m:sSubPr>
                            <m:ctrlPr>
                              <a:rPr lang="he-IL" sz="2400" i="1">
                                <a:latin typeface="Cambria Math"/>
                              </a:rPr>
                            </m:ctrlPr>
                          </m:sSubPr>
                          <m:e>
                            <m:r>
                              <a:rPr lang="en-US" sz="2400" i="1">
                                <a:latin typeface="Cambria Math"/>
                              </a:rPr>
                              <m:t>𝜏</m:t>
                            </m:r>
                          </m:e>
                          <m:sub>
                            <m:r>
                              <a:rPr lang="en-US" sz="2400" i="1">
                                <a:latin typeface="Cambria Math"/>
                              </a:rPr>
                              <m:t>𝑡𝑡𝑟</m:t>
                            </m:r>
                          </m:sub>
                        </m:sSub>
                      </m:sub>
                    </m:sSub>
                    <m:r>
                      <a:rPr lang="en-US" sz="2400" i="1">
                        <a:latin typeface="Cambria Math"/>
                      </a:rPr>
                      <m:t>=</m:t>
                    </m:r>
                    <m:r>
                      <a:rPr lang="en-US" sz="2400" i="1">
                        <a:latin typeface="Cambria Math"/>
                      </a:rPr>
                      <m:t>𝑥</m:t>
                    </m:r>
                    <m:r>
                      <a:rPr lang="en-US" sz="2400" b="0" i="1" smtClean="0">
                        <a:latin typeface="Cambria Math"/>
                      </a:rPr>
                      <m:t>)∗</m:t>
                    </m:r>
                    <m:r>
                      <a:rPr lang="en-US" sz="2400" i="1">
                        <a:latin typeface="Cambria Math"/>
                      </a:rPr>
                      <m:t>𝑃</m:t>
                    </m:r>
                    <m:sSub>
                      <m:sSubPr>
                        <m:ctrlPr>
                          <a:rPr lang="he-IL" sz="2400" i="1">
                            <a:latin typeface="Cambria Math"/>
                          </a:rPr>
                        </m:ctrlPr>
                      </m:sSubPr>
                      <m:e>
                        <m:r>
                          <a:rPr lang="en-US" sz="2400" i="1">
                            <a:latin typeface="Cambria Math"/>
                          </a:rPr>
                          <m:t>(</m:t>
                        </m:r>
                        <m:r>
                          <a:rPr lang="en-US" sz="2400" i="1">
                            <a:latin typeface="Cambria Math"/>
                          </a:rPr>
                          <m:t>𝜏</m:t>
                        </m:r>
                      </m:e>
                      <m:sub>
                        <m:r>
                          <a:rPr lang="en-US" sz="2400" i="1">
                            <a:latin typeface="Cambria Math"/>
                          </a:rPr>
                          <m:t>𝑡𝑡𝑟</m:t>
                        </m:r>
                      </m:sub>
                    </m:sSub>
                    <m:r>
                      <a:rPr lang="en-US" sz="2400" i="1">
                        <a:latin typeface="Cambria Math"/>
                      </a:rPr>
                      <m:t>=</m:t>
                    </m:r>
                    <m:r>
                      <a:rPr lang="en-US" sz="2400" i="1">
                        <a:latin typeface="Cambria Math"/>
                      </a:rPr>
                      <m:t>𝑡</m:t>
                    </m:r>
                    <m:r>
                      <a:rPr lang="en-US" sz="2400" i="1">
                        <a:latin typeface="Cambria Math"/>
                      </a:rPr>
                      <m:t>)</m:t>
                    </m:r>
                  </m:oMath>
                </a14:m>
                <a:endParaRPr lang="en-US" sz="2400"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1">
                <a:blip r:embed="rId3"/>
                <a:stretch>
                  <a:fillRect l="-1185" t="-2695"/>
                </a:stretch>
              </a:blipFill>
            </p:spPr>
            <p:txBody>
              <a:bodyPr/>
              <a:lstStyle/>
              <a:p>
                <a:r>
                  <a:rPr lang="he-IL">
                    <a:noFill/>
                  </a:rPr>
                  <a:t> </a:t>
                </a:r>
              </a:p>
            </p:txBody>
          </p:sp>
        </mc:Fallback>
      </mc:AlternateContent>
      <p:graphicFrame>
        <p:nvGraphicFramePr>
          <p:cNvPr id="5" name="טבלה 4"/>
          <p:cNvGraphicFramePr>
            <a:graphicFrameLocks noGrp="1"/>
          </p:cNvGraphicFramePr>
          <p:nvPr>
            <p:extLst>
              <p:ext uri="{D42A27DB-BD31-4B8C-83A1-F6EECF244321}">
                <p14:modId xmlns:p14="http://schemas.microsoft.com/office/powerpoint/2010/main" val="2713721985"/>
              </p:ext>
            </p:extLst>
          </p:nvPr>
        </p:nvGraphicFramePr>
        <p:xfrm>
          <a:off x="6948264" y="2420888"/>
          <a:ext cx="1895872" cy="370840"/>
        </p:xfrm>
        <a:graphic>
          <a:graphicData uri="http://schemas.openxmlformats.org/drawingml/2006/table">
            <a:tbl>
              <a:tblPr rtl="1" firstRow="1" bandRow="1">
                <a:tableStyleId>{5C22544A-7EE6-4342-B048-85BDC9FD1C3A}</a:tableStyleId>
              </a:tblPr>
              <a:tblGrid>
                <a:gridCol w="473968">
                  <a:extLst>
                    <a:ext uri="{9D8B030D-6E8A-4147-A177-3AD203B41FA5}">
                      <a16:colId xmlns="" xmlns:a16="http://schemas.microsoft.com/office/drawing/2014/main" val="20000"/>
                    </a:ext>
                  </a:extLst>
                </a:gridCol>
                <a:gridCol w="473968">
                  <a:extLst>
                    <a:ext uri="{9D8B030D-6E8A-4147-A177-3AD203B41FA5}">
                      <a16:colId xmlns="" xmlns:a16="http://schemas.microsoft.com/office/drawing/2014/main" val="20001"/>
                    </a:ext>
                  </a:extLst>
                </a:gridCol>
                <a:gridCol w="473968">
                  <a:extLst>
                    <a:ext uri="{9D8B030D-6E8A-4147-A177-3AD203B41FA5}">
                      <a16:colId xmlns="" xmlns:a16="http://schemas.microsoft.com/office/drawing/2014/main" val="20002"/>
                    </a:ext>
                  </a:extLst>
                </a:gridCol>
                <a:gridCol w="473968">
                  <a:extLst>
                    <a:ext uri="{9D8B030D-6E8A-4147-A177-3AD203B41FA5}">
                      <a16:colId xmlns="" xmlns:a16="http://schemas.microsoft.com/office/drawing/2014/main" val="20003"/>
                    </a:ext>
                  </a:extLst>
                </a:gridCol>
              </a:tblGrid>
              <a:tr h="370840">
                <a:tc>
                  <a:txBody>
                    <a:bodyPr/>
                    <a:lstStyle/>
                    <a:p>
                      <a:pPr rtl="1"/>
                      <a:r>
                        <a:rPr lang="en-US" dirty="0" smtClean="0">
                          <a:solidFill>
                            <a:schemeClr val="accent6"/>
                          </a:solidFill>
                        </a:rPr>
                        <a:t>4</a:t>
                      </a:r>
                      <a:endParaRPr lang="he-IL" dirty="0">
                        <a:solidFill>
                          <a:schemeClr val="accent6"/>
                        </a:solidFill>
                      </a:endParaRPr>
                    </a:p>
                  </a:txBody>
                  <a:tcPr/>
                </a:tc>
                <a:tc>
                  <a:txBody>
                    <a:bodyPr/>
                    <a:lstStyle/>
                    <a:p>
                      <a:pPr rtl="1"/>
                      <a:r>
                        <a:rPr lang="en-US" smtClean="0"/>
                        <a:t>3</a:t>
                      </a:r>
                      <a:endParaRPr lang="he-IL" dirty="0"/>
                    </a:p>
                  </a:txBody>
                  <a:tcPr/>
                </a:tc>
                <a:tc>
                  <a:txBody>
                    <a:bodyPr/>
                    <a:lstStyle/>
                    <a:p>
                      <a:pPr rtl="1"/>
                      <a:r>
                        <a:rPr lang="en-US" smtClean="0"/>
                        <a:t>2</a:t>
                      </a:r>
                      <a:endParaRPr lang="he-IL"/>
                    </a:p>
                  </a:txBody>
                  <a:tcPr/>
                </a:tc>
                <a:tc>
                  <a:txBody>
                    <a:bodyPr/>
                    <a:lstStyle/>
                    <a:p>
                      <a:pPr rtl="1"/>
                      <a:r>
                        <a:rPr lang="en-US" dirty="0" smtClean="0"/>
                        <a:t>1</a:t>
                      </a:r>
                      <a:endParaRPr lang="he-IL" dirty="0"/>
                    </a:p>
                  </a:txBody>
                  <a:tcPr/>
                </a:tc>
                <a:extLst>
                  <a:ext uri="{0D108BD9-81ED-4DB2-BD59-A6C34878D82A}">
                    <a16:rowId xmlns="" xmlns:a16="http://schemas.microsoft.com/office/drawing/2014/main" val="10000"/>
                  </a:ext>
                </a:extLst>
              </a:tr>
            </a:tbl>
          </a:graphicData>
        </a:graphic>
      </p:graphicFrame>
      <p:graphicFrame>
        <p:nvGraphicFramePr>
          <p:cNvPr id="7" name="טבלה 6"/>
          <p:cNvGraphicFramePr>
            <a:graphicFrameLocks noGrp="1"/>
          </p:cNvGraphicFramePr>
          <p:nvPr>
            <p:extLst>
              <p:ext uri="{D42A27DB-BD31-4B8C-83A1-F6EECF244321}">
                <p14:modId xmlns:p14="http://schemas.microsoft.com/office/powerpoint/2010/main" val="1991484688"/>
              </p:ext>
            </p:extLst>
          </p:nvPr>
        </p:nvGraphicFramePr>
        <p:xfrm>
          <a:off x="6948264" y="2986152"/>
          <a:ext cx="1895872" cy="370840"/>
        </p:xfrm>
        <a:graphic>
          <a:graphicData uri="http://schemas.openxmlformats.org/drawingml/2006/table">
            <a:tbl>
              <a:tblPr rtl="1" firstRow="1" bandRow="1">
                <a:tableStyleId>{5C22544A-7EE6-4342-B048-85BDC9FD1C3A}</a:tableStyleId>
              </a:tblPr>
              <a:tblGrid>
                <a:gridCol w="473968">
                  <a:extLst>
                    <a:ext uri="{9D8B030D-6E8A-4147-A177-3AD203B41FA5}">
                      <a16:colId xmlns="" xmlns:a16="http://schemas.microsoft.com/office/drawing/2014/main" val="20000"/>
                    </a:ext>
                  </a:extLst>
                </a:gridCol>
                <a:gridCol w="473968">
                  <a:extLst>
                    <a:ext uri="{9D8B030D-6E8A-4147-A177-3AD203B41FA5}">
                      <a16:colId xmlns="" xmlns:a16="http://schemas.microsoft.com/office/drawing/2014/main" val="20001"/>
                    </a:ext>
                  </a:extLst>
                </a:gridCol>
                <a:gridCol w="473968">
                  <a:extLst>
                    <a:ext uri="{9D8B030D-6E8A-4147-A177-3AD203B41FA5}">
                      <a16:colId xmlns="" xmlns:a16="http://schemas.microsoft.com/office/drawing/2014/main" val="20002"/>
                    </a:ext>
                  </a:extLst>
                </a:gridCol>
                <a:gridCol w="473968">
                  <a:extLst>
                    <a:ext uri="{9D8B030D-6E8A-4147-A177-3AD203B41FA5}">
                      <a16:colId xmlns="" xmlns:a16="http://schemas.microsoft.com/office/drawing/2014/main" val="20003"/>
                    </a:ext>
                  </a:extLst>
                </a:gridCol>
              </a:tblGrid>
              <a:tr h="370840">
                <a:tc>
                  <a:txBody>
                    <a:bodyPr/>
                    <a:lstStyle/>
                    <a:p>
                      <a:pPr rtl="1"/>
                      <a:r>
                        <a:rPr lang="en-US" dirty="0" smtClean="0">
                          <a:solidFill>
                            <a:schemeClr val="accent6"/>
                          </a:solidFill>
                        </a:rPr>
                        <a:t>4</a:t>
                      </a:r>
                      <a:endParaRPr lang="he-IL" dirty="0">
                        <a:solidFill>
                          <a:schemeClr val="accent6"/>
                        </a:solidFill>
                      </a:endParaRPr>
                    </a:p>
                  </a:txBody>
                  <a:tcPr/>
                </a:tc>
                <a:tc>
                  <a:txBody>
                    <a:bodyPr/>
                    <a:lstStyle/>
                    <a:p>
                      <a:pPr rtl="1"/>
                      <a:r>
                        <a:rPr lang="en-US" dirty="0" smtClean="0"/>
                        <a:t>3</a:t>
                      </a:r>
                      <a:endParaRPr lang="he-IL" dirty="0"/>
                    </a:p>
                  </a:txBody>
                  <a:tcPr/>
                </a:tc>
                <a:tc>
                  <a:txBody>
                    <a:bodyPr/>
                    <a:lstStyle/>
                    <a:p>
                      <a:pPr rtl="1"/>
                      <a:r>
                        <a:rPr lang="en-US" dirty="0" smtClean="0">
                          <a:solidFill>
                            <a:schemeClr val="tx1"/>
                          </a:solidFill>
                        </a:rPr>
                        <a:t>1</a:t>
                      </a:r>
                      <a:endParaRPr lang="he-IL" dirty="0">
                        <a:solidFill>
                          <a:schemeClr val="tx1"/>
                        </a:solidFill>
                      </a:endParaRPr>
                    </a:p>
                  </a:txBody>
                  <a:tcPr/>
                </a:tc>
                <a:tc>
                  <a:txBody>
                    <a:bodyPr/>
                    <a:lstStyle/>
                    <a:p>
                      <a:pPr rtl="1"/>
                      <a:r>
                        <a:rPr lang="en-US" dirty="0" smtClean="0"/>
                        <a:t>2</a:t>
                      </a:r>
                      <a:endParaRPr lang="he-IL" dirty="0"/>
                    </a:p>
                  </a:txBody>
                  <a:tcPr/>
                </a:tc>
                <a:extLst>
                  <a:ext uri="{0D108BD9-81ED-4DB2-BD59-A6C34878D82A}">
                    <a16:rowId xmlns="" xmlns:a16="http://schemas.microsoft.com/office/drawing/2014/main" val="10000"/>
                  </a:ext>
                </a:extLst>
              </a:tr>
            </a:tbl>
          </a:graphicData>
        </a:graphic>
      </p:graphicFrame>
      <p:graphicFrame>
        <p:nvGraphicFramePr>
          <p:cNvPr id="8" name="טבלה 7"/>
          <p:cNvGraphicFramePr>
            <a:graphicFrameLocks noGrp="1"/>
          </p:cNvGraphicFramePr>
          <p:nvPr>
            <p:extLst>
              <p:ext uri="{D42A27DB-BD31-4B8C-83A1-F6EECF244321}">
                <p14:modId xmlns:p14="http://schemas.microsoft.com/office/powerpoint/2010/main" val="3754540796"/>
              </p:ext>
            </p:extLst>
          </p:nvPr>
        </p:nvGraphicFramePr>
        <p:xfrm>
          <a:off x="6948264" y="3562216"/>
          <a:ext cx="1895872" cy="370840"/>
        </p:xfrm>
        <a:graphic>
          <a:graphicData uri="http://schemas.openxmlformats.org/drawingml/2006/table">
            <a:tbl>
              <a:tblPr rtl="1" firstRow="1" bandRow="1">
                <a:tableStyleId>{5C22544A-7EE6-4342-B048-85BDC9FD1C3A}</a:tableStyleId>
              </a:tblPr>
              <a:tblGrid>
                <a:gridCol w="473968">
                  <a:extLst>
                    <a:ext uri="{9D8B030D-6E8A-4147-A177-3AD203B41FA5}">
                      <a16:colId xmlns="" xmlns:a16="http://schemas.microsoft.com/office/drawing/2014/main" val="20000"/>
                    </a:ext>
                  </a:extLst>
                </a:gridCol>
                <a:gridCol w="473968">
                  <a:extLst>
                    <a:ext uri="{9D8B030D-6E8A-4147-A177-3AD203B41FA5}">
                      <a16:colId xmlns="" xmlns:a16="http://schemas.microsoft.com/office/drawing/2014/main" val="20001"/>
                    </a:ext>
                  </a:extLst>
                </a:gridCol>
                <a:gridCol w="473968">
                  <a:extLst>
                    <a:ext uri="{9D8B030D-6E8A-4147-A177-3AD203B41FA5}">
                      <a16:colId xmlns="" xmlns:a16="http://schemas.microsoft.com/office/drawing/2014/main" val="20002"/>
                    </a:ext>
                  </a:extLst>
                </a:gridCol>
                <a:gridCol w="473968">
                  <a:extLst>
                    <a:ext uri="{9D8B030D-6E8A-4147-A177-3AD203B41FA5}">
                      <a16:colId xmlns="" xmlns:a16="http://schemas.microsoft.com/office/drawing/2014/main" val="20003"/>
                    </a:ext>
                  </a:extLst>
                </a:gridCol>
              </a:tblGrid>
              <a:tr h="370840">
                <a:tc>
                  <a:txBody>
                    <a:bodyPr/>
                    <a:lstStyle/>
                    <a:p>
                      <a:pPr rtl="1"/>
                      <a:r>
                        <a:rPr lang="en-US" dirty="0" smtClean="0">
                          <a:solidFill>
                            <a:schemeClr val="tx1"/>
                          </a:solidFill>
                        </a:rPr>
                        <a:t>2</a:t>
                      </a:r>
                      <a:endParaRPr lang="he-IL" dirty="0">
                        <a:solidFill>
                          <a:schemeClr val="tx1"/>
                        </a:solidFill>
                      </a:endParaRPr>
                    </a:p>
                  </a:txBody>
                  <a:tcPr/>
                </a:tc>
                <a:tc>
                  <a:txBody>
                    <a:bodyPr/>
                    <a:lstStyle/>
                    <a:p>
                      <a:pPr rtl="1"/>
                      <a:r>
                        <a:rPr lang="en-US" dirty="0" smtClean="0">
                          <a:solidFill>
                            <a:schemeClr val="accent6"/>
                          </a:solidFill>
                        </a:rPr>
                        <a:t>4</a:t>
                      </a:r>
                      <a:endParaRPr lang="he-IL" dirty="0">
                        <a:solidFill>
                          <a:schemeClr val="accent6"/>
                        </a:solidFill>
                      </a:endParaRPr>
                    </a:p>
                  </a:txBody>
                  <a:tcPr/>
                </a:tc>
                <a:tc>
                  <a:txBody>
                    <a:bodyPr/>
                    <a:lstStyle/>
                    <a:p>
                      <a:pPr rtl="1"/>
                      <a:r>
                        <a:rPr lang="en-US" dirty="0" smtClean="0"/>
                        <a:t>3</a:t>
                      </a:r>
                      <a:endParaRPr lang="he-IL" dirty="0"/>
                    </a:p>
                  </a:txBody>
                  <a:tcPr/>
                </a:tc>
                <a:tc>
                  <a:txBody>
                    <a:bodyPr/>
                    <a:lstStyle/>
                    <a:p>
                      <a:pPr rtl="1"/>
                      <a:r>
                        <a:rPr lang="en-US" dirty="0" smtClean="0"/>
                        <a:t>1</a:t>
                      </a:r>
                      <a:endParaRPr lang="he-IL" dirty="0"/>
                    </a:p>
                  </a:txBody>
                  <a:tcPr/>
                </a:tc>
                <a:extLst>
                  <a:ext uri="{0D108BD9-81ED-4DB2-BD59-A6C34878D82A}">
                    <a16:rowId xmlns="" xmlns:a16="http://schemas.microsoft.com/office/drawing/2014/main" val="10000"/>
                  </a:ext>
                </a:extLst>
              </a:tr>
            </a:tbl>
          </a:graphicData>
        </a:graphic>
      </p:graphicFrame>
      <p:graphicFrame>
        <p:nvGraphicFramePr>
          <p:cNvPr id="9" name="טבלה 8"/>
          <p:cNvGraphicFramePr>
            <a:graphicFrameLocks noGrp="1"/>
          </p:cNvGraphicFramePr>
          <p:nvPr>
            <p:extLst>
              <p:ext uri="{D42A27DB-BD31-4B8C-83A1-F6EECF244321}">
                <p14:modId xmlns:p14="http://schemas.microsoft.com/office/powerpoint/2010/main" val="3650721803"/>
              </p:ext>
            </p:extLst>
          </p:nvPr>
        </p:nvGraphicFramePr>
        <p:xfrm>
          <a:off x="6948264" y="4138280"/>
          <a:ext cx="1895872" cy="370840"/>
        </p:xfrm>
        <a:graphic>
          <a:graphicData uri="http://schemas.openxmlformats.org/drawingml/2006/table">
            <a:tbl>
              <a:tblPr rtl="1" firstRow="1" bandRow="1">
                <a:tableStyleId>{5C22544A-7EE6-4342-B048-85BDC9FD1C3A}</a:tableStyleId>
              </a:tblPr>
              <a:tblGrid>
                <a:gridCol w="473968">
                  <a:extLst>
                    <a:ext uri="{9D8B030D-6E8A-4147-A177-3AD203B41FA5}">
                      <a16:colId xmlns="" xmlns:a16="http://schemas.microsoft.com/office/drawing/2014/main" val="20000"/>
                    </a:ext>
                  </a:extLst>
                </a:gridCol>
                <a:gridCol w="473968">
                  <a:extLst>
                    <a:ext uri="{9D8B030D-6E8A-4147-A177-3AD203B41FA5}">
                      <a16:colId xmlns="" xmlns:a16="http://schemas.microsoft.com/office/drawing/2014/main" val="20001"/>
                    </a:ext>
                  </a:extLst>
                </a:gridCol>
                <a:gridCol w="473968">
                  <a:extLst>
                    <a:ext uri="{9D8B030D-6E8A-4147-A177-3AD203B41FA5}">
                      <a16:colId xmlns="" xmlns:a16="http://schemas.microsoft.com/office/drawing/2014/main" val="20002"/>
                    </a:ext>
                  </a:extLst>
                </a:gridCol>
                <a:gridCol w="473968">
                  <a:extLst>
                    <a:ext uri="{9D8B030D-6E8A-4147-A177-3AD203B41FA5}">
                      <a16:colId xmlns="" xmlns:a16="http://schemas.microsoft.com/office/drawing/2014/main" val="20003"/>
                    </a:ext>
                  </a:extLst>
                </a:gridCol>
              </a:tblGrid>
              <a:tr h="370840">
                <a:tc>
                  <a:txBody>
                    <a:bodyPr/>
                    <a:lstStyle/>
                    <a:p>
                      <a:pPr rtl="1"/>
                      <a:r>
                        <a:rPr lang="en-US" dirty="0" smtClean="0"/>
                        <a:t>2</a:t>
                      </a:r>
                      <a:endParaRPr lang="he-IL" dirty="0"/>
                    </a:p>
                  </a:txBody>
                  <a:tcPr/>
                </a:tc>
                <a:tc>
                  <a:txBody>
                    <a:bodyPr/>
                    <a:lstStyle/>
                    <a:p>
                      <a:pPr rtl="1"/>
                      <a:r>
                        <a:rPr lang="en-US" dirty="0" smtClean="0">
                          <a:solidFill>
                            <a:schemeClr val="accent6"/>
                          </a:solidFill>
                        </a:rPr>
                        <a:t>4</a:t>
                      </a:r>
                      <a:endParaRPr lang="he-IL" dirty="0">
                        <a:solidFill>
                          <a:schemeClr val="accent6"/>
                        </a:solidFill>
                      </a:endParaRPr>
                    </a:p>
                  </a:txBody>
                  <a:tcPr/>
                </a:tc>
                <a:tc>
                  <a:txBody>
                    <a:bodyPr/>
                    <a:lstStyle/>
                    <a:p>
                      <a:pPr rtl="1"/>
                      <a:r>
                        <a:rPr lang="en-US" dirty="0" smtClean="0">
                          <a:solidFill>
                            <a:schemeClr val="tx1"/>
                          </a:solidFill>
                        </a:rPr>
                        <a:t>1</a:t>
                      </a:r>
                      <a:endParaRPr lang="he-IL" dirty="0">
                        <a:solidFill>
                          <a:schemeClr val="tx1"/>
                        </a:solidFill>
                      </a:endParaRPr>
                    </a:p>
                  </a:txBody>
                  <a:tcPr/>
                </a:tc>
                <a:tc>
                  <a:txBody>
                    <a:bodyPr/>
                    <a:lstStyle/>
                    <a:p>
                      <a:pPr rtl="1"/>
                      <a:r>
                        <a:rPr lang="en-US" dirty="0" smtClean="0"/>
                        <a:t>3</a:t>
                      </a:r>
                      <a:endParaRPr lang="he-IL" dirty="0"/>
                    </a:p>
                  </a:txBody>
                  <a:tcPr/>
                </a:tc>
                <a:extLst>
                  <a:ext uri="{0D108BD9-81ED-4DB2-BD59-A6C34878D82A}">
                    <a16:rowId xmlns="" xmlns:a16="http://schemas.microsoft.com/office/drawing/2014/main" val="10000"/>
                  </a:ext>
                </a:extLst>
              </a:tr>
            </a:tbl>
          </a:graphicData>
        </a:graphic>
      </p:graphicFrame>
      <p:graphicFrame>
        <p:nvGraphicFramePr>
          <p:cNvPr id="10" name="טבלה 9"/>
          <p:cNvGraphicFramePr>
            <a:graphicFrameLocks noGrp="1"/>
          </p:cNvGraphicFramePr>
          <p:nvPr>
            <p:extLst>
              <p:ext uri="{D42A27DB-BD31-4B8C-83A1-F6EECF244321}">
                <p14:modId xmlns:p14="http://schemas.microsoft.com/office/powerpoint/2010/main" val="913377889"/>
              </p:ext>
            </p:extLst>
          </p:nvPr>
        </p:nvGraphicFramePr>
        <p:xfrm>
          <a:off x="6948264" y="4714344"/>
          <a:ext cx="1895872" cy="370840"/>
        </p:xfrm>
        <a:graphic>
          <a:graphicData uri="http://schemas.openxmlformats.org/drawingml/2006/table">
            <a:tbl>
              <a:tblPr rtl="1" firstRow="1" bandRow="1">
                <a:tableStyleId>{5C22544A-7EE6-4342-B048-85BDC9FD1C3A}</a:tableStyleId>
              </a:tblPr>
              <a:tblGrid>
                <a:gridCol w="473968">
                  <a:extLst>
                    <a:ext uri="{9D8B030D-6E8A-4147-A177-3AD203B41FA5}">
                      <a16:colId xmlns="" xmlns:a16="http://schemas.microsoft.com/office/drawing/2014/main" val="20000"/>
                    </a:ext>
                  </a:extLst>
                </a:gridCol>
                <a:gridCol w="473968">
                  <a:extLst>
                    <a:ext uri="{9D8B030D-6E8A-4147-A177-3AD203B41FA5}">
                      <a16:colId xmlns="" xmlns:a16="http://schemas.microsoft.com/office/drawing/2014/main" val="20001"/>
                    </a:ext>
                  </a:extLst>
                </a:gridCol>
                <a:gridCol w="473968">
                  <a:extLst>
                    <a:ext uri="{9D8B030D-6E8A-4147-A177-3AD203B41FA5}">
                      <a16:colId xmlns="" xmlns:a16="http://schemas.microsoft.com/office/drawing/2014/main" val="20002"/>
                    </a:ext>
                  </a:extLst>
                </a:gridCol>
                <a:gridCol w="473968">
                  <a:extLst>
                    <a:ext uri="{9D8B030D-6E8A-4147-A177-3AD203B41FA5}">
                      <a16:colId xmlns="" xmlns:a16="http://schemas.microsoft.com/office/drawing/2014/main" val="20003"/>
                    </a:ext>
                  </a:extLst>
                </a:gridCol>
              </a:tblGrid>
              <a:tr h="370840">
                <a:tc>
                  <a:txBody>
                    <a:bodyPr/>
                    <a:lstStyle/>
                    <a:p>
                      <a:pPr rtl="1"/>
                      <a:r>
                        <a:rPr lang="en-US" dirty="0" smtClean="0">
                          <a:solidFill>
                            <a:schemeClr val="tx1"/>
                          </a:solidFill>
                        </a:rPr>
                        <a:t>3</a:t>
                      </a:r>
                      <a:endParaRPr lang="he-IL" dirty="0">
                        <a:solidFill>
                          <a:schemeClr val="tx1"/>
                        </a:solidFill>
                      </a:endParaRPr>
                    </a:p>
                  </a:txBody>
                  <a:tcPr/>
                </a:tc>
                <a:tc>
                  <a:txBody>
                    <a:bodyPr/>
                    <a:lstStyle/>
                    <a:p>
                      <a:pPr rtl="1"/>
                      <a:r>
                        <a:rPr lang="en-US" dirty="0" smtClean="0"/>
                        <a:t>2</a:t>
                      </a:r>
                      <a:endParaRPr lang="he-IL" dirty="0"/>
                    </a:p>
                  </a:txBody>
                  <a:tcPr/>
                </a:tc>
                <a:tc>
                  <a:txBody>
                    <a:bodyPr/>
                    <a:lstStyle/>
                    <a:p>
                      <a:pPr rtl="1"/>
                      <a:r>
                        <a:rPr lang="en-US" dirty="0" smtClean="0">
                          <a:solidFill>
                            <a:schemeClr val="accent6"/>
                          </a:solidFill>
                        </a:rPr>
                        <a:t>4</a:t>
                      </a:r>
                      <a:endParaRPr lang="he-IL" dirty="0">
                        <a:solidFill>
                          <a:schemeClr val="accent6"/>
                        </a:solidFill>
                      </a:endParaRPr>
                    </a:p>
                  </a:txBody>
                  <a:tcPr/>
                </a:tc>
                <a:tc>
                  <a:txBody>
                    <a:bodyPr/>
                    <a:lstStyle/>
                    <a:p>
                      <a:pPr rtl="1"/>
                      <a:r>
                        <a:rPr lang="en-US" dirty="0" smtClean="0"/>
                        <a:t>1</a:t>
                      </a:r>
                      <a:endParaRPr lang="he-IL" dirty="0"/>
                    </a:p>
                  </a:txBody>
                  <a:tcPr/>
                </a:tc>
                <a:extLst>
                  <a:ext uri="{0D108BD9-81ED-4DB2-BD59-A6C34878D82A}">
                    <a16:rowId xmlns="" xmlns:a16="http://schemas.microsoft.com/office/drawing/2014/main" val="10000"/>
                  </a:ext>
                </a:extLst>
              </a:tr>
            </a:tbl>
          </a:graphicData>
        </a:graphic>
      </p:graphicFrame>
      <p:graphicFrame>
        <p:nvGraphicFramePr>
          <p:cNvPr id="11" name="טבלה 10"/>
          <p:cNvGraphicFramePr>
            <a:graphicFrameLocks noGrp="1"/>
          </p:cNvGraphicFramePr>
          <p:nvPr>
            <p:extLst>
              <p:ext uri="{D42A27DB-BD31-4B8C-83A1-F6EECF244321}">
                <p14:modId xmlns:p14="http://schemas.microsoft.com/office/powerpoint/2010/main" val="3501481782"/>
              </p:ext>
            </p:extLst>
          </p:nvPr>
        </p:nvGraphicFramePr>
        <p:xfrm>
          <a:off x="6948264" y="5290408"/>
          <a:ext cx="1895872" cy="370840"/>
        </p:xfrm>
        <a:graphic>
          <a:graphicData uri="http://schemas.openxmlformats.org/drawingml/2006/table">
            <a:tbl>
              <a:tblPr rtl="1" firstRow="1" bandRow="1">
                <a:tableStyleId>{5C22544A-7EE6-4342-B048-85BDC9FD1C3A}</a:tableStyleId>
              </a:tblPr>
              <a:tblGrid>
                <a:gridCol w="473968">
                  <a:extLst>
                    <a:ext uri="{9D8B030D-6E8A-4147-A177-3AD203B41FA5}">
                      <a16:colId xmlns="" xmlns:a16="http://schemas.microsoft.com/office/drawing/2014/main" val="20000"/>
                    </a:ext>
                  </a:extLst>
                </a:gridCol>
                <a:gridCol w="473968">
                  <a:extLst>
                    <a:ext uri="{9D8B030D-6E8A-4147-A177-3AD203B41FA5}">
                      <a16:colId xmlns="" xmlns:a16="http://schemas.microsoft.com/office/drawing/2014/main" val="20001"/>
                    </a:ext>
                  </a:extLst>
                </a:gridCol>
                <a:gridCol w="473968">
                  <a:extLst>
                    <a:ext uri="{9D8B030D-6E8A-4147-A177-3AD203B41FA5}">
                      <a16:colId xmlns="" xmlns:a16="http://schemas.microsoft.com/office/drawing/2014/main" val="20002"/>
                    </a:ext>
                  </a:extLst>
                </a:gridCol>
                <a:gridCol w="473968">
                  <a:extLst>
                    <a:ext uri="{9D8B030D-6E8A-4147-A177-3AD203B41FA5}">
                      <a16:colId xmlns="" xmlns:a16="http://schemas.microsoft.com/office/drawing/2014/main" val="20003"/>
                    </a:ext>
                  </a:extLst>
                </a:gridCol>
              </a:tblGrid>
              <a:tr h="370840">
                <a:tc>
                  <a:txBody>
                    <a:bodyPr/>
                    <a:lstStyle/>
                    <a:p>
                      <a:pPr rtl="1"/>
                      <a:r>
                        <a:rPr lang="en-US" dirty="0" smtClean="0"/>
                        <a:t>3</a:t>
                      </a:r>
                      <a:endParaRPr lang="he-IL" dirty="0"/>
                    </a:p>
                  </a:txBody>
                  <a:tcPr/>
                </a:tc>
                <a:tc>
                  <a:txBody>
                    <a:bodyPr/>
                    <a:lstStyle/>
                    <a:p>
                      <a:pPr rtl="1"/>
                      <a:r>
                        <a:rPr lang="en-US" dirty="0" smtClean="0"/>
                        <a:t>2</a:t>
                      </a:r>
                      <a:endParaRPr lang="he-IL" dirty="0"/>
                    </a:p>
                  </a:txBody>
                  <a:tcPr/>
                </a:tc>
                <a:tc>
                  <a:txBody>
                    <a:bodyPr/>
                    <a:lstStyle/>
                    <a:p>
                      <a:pPr rtl="1"/>
                      <a:r>
                        <a:rPr lang="en-US" dirty="0" smtClean="0">
                          <a:solidFill>
                            <a:schemeClr val="tx1"/>
                          </a:solidFill>
                        </a:rPr>
                        <a:t>1</a:t>
                      </a:r>
                      <a:endParaRPr lang="he-IL" dirty="0">
                        <a:solidFill>
                          <a:schemeClr val="tx1"/>
                        </a:solidFill>
                      </a:endParaRPr>
                    </a:p>
                  </a:txBody>
                  <a:tcPr/>
                </a:tc>
                <a:tc>
                  <a:txBody>
                    <a:bodyPr/>
                    <a:lstStyle/>
                    <a:p>
                      <a:pPr rtl="1"/>
                      <a:r>
                        <a:rPr lang="en-US" dirty="0" smtClean="0">
                          <a:solidFill>
                            <a:schemeClr val="accent6"/>
                          </a:solidFill>
                        </a:rPr>
                        <a:t>4</a:t>
                      </a:r>
                      <a:endParaRPr lang="he-IL" dirty="0">
                        <a:solidFill>
                          <a:schemeClr val="accent6"/>
                        </a:solidFill>
                      </a:endParaRPr>
                    </a:p>
                  </a:txBody>
                  <a:tcPr/>
                </a:tc>
                <a:extLst>
                  <a:ext uri="{0D108BD9-81ED-4DB2-BD59-A6C34878D82A}">
                    <a16:rowId xmlns="" xmlns:a16="http://schemas.microsoft.com/office/drawing/2014/main" val="10000"/>
                  </a:ext>
                </a:extLst>
              </a:tr>
            </a:tbl>
          </a:graphicData>
        </a:graphic>
      </p:graphicFrame>
      <p:graphicFrame>
        <p:nvGraphicFramePr>
          <p:cNvPr id="23" name="טבלה 22"/>
          <p:cNvGraphicFramePr>
            <a:graphicFrameLocks noGrp="1"/>
          </p:cNvGraphicFramePr>
          <p:nvPr>
            <p:extLst>
              <p:ext uri="{D42A27DB-BD31-4B8C-83A1-F6EECF244321}">
                <p14:modId xmlns:p14="http://schemas.microsoft.com/office/powerpoint/2010/main" val="1655140931"/>
              </p:ext>
            </p:extLst>
          </p:nvPr>
        </p:nvGraphicFramePr>
        <p:xfrm>
          <a:off x="6948264" y="5866472"/>
          <a:ext cx="1895872" cy="370840"/>
        </p:xfrm>
        <a:graphic>
          <a:graphicData uri="http://schemas.openxmlformats.org/drawingml/2006/table">
            <a:tbl>
              <a:tblPr rtl="1" firstRow="1" bandRow="1">
                <a:tableStyleId>{5C22544A-7EE6-4342-B048-85BDC9FD1C3A}</a:tableStyleId>
              </a:tblPr>
              <a:tblGrid>
                <a:gridCol w="473968">
                  <a:extLst>
                    <a:ext uri="{9D8B030D-6E8A-4147-A177-3AD203B41FA5}">
                      <a16:colId xmlns="" xmlns:a16="http://schemas.microsoft.com/office/drawing/2014/main" val="20000"/>
                    </a:ext>
                  </a:extLst>
                </a:gridCol>
                <a:gridCol w="473968">
                  <a:extLst>
                    <a:ext uri="{9D8B030D-6E8A-4147-A177-3AD203B41FA5}">
                      <a16:colId xmlns="" xmlns:a16="http://schemas.microsoft.com/office/drawing/2014/main" val="20001"/>
                    </a:ext>
                  </a:extLst>
                </a:gridCol>
                <a:gridCol w="473968">
                  <a:extLst>
                    <a:ext uri="{9D8B030D-6E8A-4147-A177-3AD203B41FA5}">
                      <a16:colId xmlns="" xmlns:a16="http://schemas.microsoft.com/office/drawing/2014/main" val="20002"/>
                    </a:ext>
                  </a:extLst>
                </a:gridCol>
                <a:gridCol w="473968">
                  <a:extLst>
                    <a:ext uri="{9D8B030D-6E8A-4147-A177-3AD203B41FA5}">
                      <a16:colId xmlns="" xmlns:a16="http://schemas.microsoft.com/office/drawing/2014/main" val="20003"/>
                    </a:ext>
                  </a:extLst>
                </a:gridCol>
              </a:tblGrid>
              <a:tr h="370840">
                <a:tc>
                  <a:txBody>
                    <a:bodyPr/>
                    <a:lstStyle/>
                    <a:p>
                      <a:pPr rtl="1"/>
                      <a:r>
                        <a:rPr lang="en-US" dirty="0" smtClean="0">
                          <a:solidFill>
                            <a:schemeClr val="tx1"/>
                          </a:solidFill>
                        </a:rPr>
                        <a:t>3</a:t>
                      </a:r>
                      <a:endParaRPr lang="he-IL" dirty="0">
                        <a:solidFill>
                          <a:schemeClr val="tx1"/>
                        </a:solidFill>
                      </a:endParaRPr>
                    </a:p>
                  </a:txBody>
                  <a:tcPr/>
                </a:tc>
                <a:tc>
                  <a:txBody>
                    <a:bodyPr/>
                    <a:lstStyle/>
                    <a:p>
                      <a:pPr rtl="1"/>
                      <a:r>
                        <a:rPr lang="en-US" dirty="0" smtClean="0">
                          <a:solidFill>
                            <a:schemeClr val="tx1"/>
                          </a:solidFill>
                        </a:rPr>
                        <a:t>4</a:t>
                      </a:r>
                      <a:endParaRPr lang="he-IL" dirty="0">
                        <a:solidFill>
                          <a:schemeClr val="tx1"/>
                        </a:solidFill>
                      </a:endParaRPr>
                    </a:p>
                  </a:txBody>
                  <a:tcPr/>
                </a:tc>
                <a:tc>
                  <a:txBody>
                    <a:bodyPr/>
                    <a:lstStyle/>
                    <a:p>
                      <a:pPr rtl="1"/>
                      <a:r>
                        <a:rPr lang="en-US" dirty="0" smtClean="0">
                          <a:solidFill>
                            <a:schemeClr val="tx1"/>
                          </a:solidFill>
                        </a:rPr>
                        <a:t>2</a:t>
                      </a:r>
                      <a:endParaRPr lang="he-IL" dirty="0">
                        <a:solidFill>
                          <a:schemeClr val="tx1"/>
                        </a:solidFill>
                      </a:endParaRPr>
                    </a:p>
                  </a:txBody>
                  <a:tcPr/>
                </a:tc>
                <a:tc>
                  <a:txBody>
                    <a:bodyPr/>
                    <a:lstStyle/>
                    <a:p>
                      <a:pPr rtl="1"/>
                      <a:r>
                        <a:rPr lang="en-US" dirty="0" smtClean="0">
                          <a:solidFill>
                            <a:schemeClr val="tx1"/>
                          </a:solidFill>
                        </a:rPr>
                        <a:t>1</a:t>
                      </a:r>
                      <a:endParaRPr lang="he-IL" dirty="0">
                        <a:solidFill>
                          <a:schemeClr val="tx1"/>
                        </a:solidFill>
                      </a:endParaRPr>
                    </a:p>
                  </a:txBody>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65211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כותרת 1"/>
              <p:cNvSpPr>
                <a:spLocks noGrp="1"/>
              </p:cNvSpPr>
              <p:nvPr>
                <p:ph type="title"/>
              </p:nvPr>
            </p:nvSpPr>
            <p:spPr/>
            <p:txBody>
              <a:bodyPr/>
              <a:lstStyle/>
              <a:p>
                <a14:m>
                  <m:oMath xmlns:m="http://schemas.openxmlformats.org/officeDocument/2006/math">
                    <m:sSub>
                      <m:sSubPr>
                        <m:ctrlPr>
                          <a:rPr lang="he-IL" i="1">
                            <a:latin typeface="Cambria Math"/>
                          </a:rPr>
                        </m:ctrlPr>
                      </m:sSubPr>
                      <m:e>
                        <m:r>
                          <a:rPr lang="en-US" i="1">
                            <a:latin typeface="Cambria Math"/>
                          </a:rPr>
                          <m:t>𝜏</m:t>
                        </m:r>
                      </m:e>
                      <m:sub>
                        <m:r>
                          <a:rPr lang="en-US" i="1">
                            <a:latin typeface="Cambria Math"/>
                          </a:rPr>
                          <m:t>𝑡𝑡𝑟</m:t>
                        </m:r>
                      </m:sub>
                    </m:sSub>
                  </m:oMath>
                </a14:m>
                <a:r>
                  <a:rPr lang="en-US" dirty="0" smtClean="0"/>
                  <a:t> and </a:t>
                </a:r>
                <a14:m>
                  <m:oMath xmlns:m="http://schemas.openxmlformats.org/officeDocument/2006/math">
                    <m:sSub>
                      <m:sSubPr>
                        <m:ctrlPr>
                          <a:rPr lang="en-US" i="1" smtClean="0">
                            <a:latin typeface="Cambria Math"/>
                          </a:rPr>
                        </m:ctrlPr>
                      </m:sSubPr>
                      <m:e>
                        <m:r>
                          <a:rPr lang="en-US" b="0" i="1" smtClean="0">
                            <a:latin typeface="Cambria Math"/>
                          </a:rPr>
                          <m:t>𝑡</m:t>
                        </m:r>
                      </m:e>
                      <m:sub>
                        <m:r>
                          <a:rPr lang="en-US" b="0" i="1" smtClean="0">
                            <a:latin typeface="Cambria Math"/>
                          </a:rPr>
                          <m:t>𝑚𝑖𝑥</m:t>
                        </m:r>
                      </m:sub>
                    </m:sSub>
                  </m:oMath>
                </a14:m>
                <a:endParaRPr lang="he-IL" dirty="0"/>
              </a:p>
            </p:txBody>
          </p:sp>
        </mc:Choice>
        <mc:Fallback xmlns="">
          <p:sp>
            <p:nvSpPr>
              <p:cNvPr id="2" name="כותרת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algn="l" rtl="0"/>
                <a14:m>
                  <m:oMath xmlns:m="http://schemas.openxmlformats.org/officeDocument/2006/math">
                    <m:sSub>
                      <m:sSubPr>
                        <m:ctrlPr>
                          <a:rPr lang="en-US" i="1" smtClean="0">
                            <a:latin typeface="Cambria Math"/>
                          </a:rPr>
                        </m:ctrlPr>
                      </m:sSubPr>
                      <m:e>
                        <m:r>
                          <a:rPr lang="en-US" b="0" i="1" smtClean="0">
                            <a:latin typeface="Cambria Math"/>
                          </a:rPr>
                          <m:t>𝑡</m:t>
                        </m:r>
                      </m:e>
                      <m:sub>
                        <m:r>
                          <a:rPr lang="en-US" b="0" i="1" smtClean="0">
                            <a:latin typeface="Cambria Math"/>
                          </a:rPr>
                          <m:t>𝑚𝑖𝑥</m:t>
                        </m:r>
                      </m:sub>
                    </m:sSub>
                    <m:r>
                      <a:rPr lang="en-US" b="0" i="0" smtClean="0">
                        <a:latin typeface="Cambria Math"/>
                      </a:rPr>
                      <m:t>:</m:t>
                    </m:r>
                  </m:oMath>
                </a14:m>
                <a:r>
                  <a:rPr lang="en-US" dirty="0" smtClean="0"/>
                  <a:t> mixing time</a:t>
                </a:r>
              </a:p>
              <a:p>
                <a:pPr lvl="1" algn="l" rtl="0"/>
                <a:r>
                  <a:rPr lang="en-US" dirty="0" smtClean="0"/>
                  <a:t>Number of steps until approximately stationary</a:t>
                </a:r>
              </a:p>
              <a:p>
                <a:pPr algn="l" rtl="0"/>
                <a:endParaRPr lang="en-US" dirty="0"/>
              </a:p>
              <a:p>
                <a:pPr algn="l" rtl="0"/>
                <a:r>
                  <a:rPr lang="en-US" dirty="0" smtClean="0"/>
                  <a:t>We will use</a:t>
                </a:r>
                <a:r>
                  <a:rPr lang="he-IL" dirty="0" smtClean="0"/>
                  <a:t> </a:t>
                </a:r>
                <a14:m>
                  <m:oMath xmlns:m="http://schemas.openxmlformats.org/officeDocument/2006/math">
                    <m:sSub>
                      <m:sSubPr>
                        <m:ctrlPr>
                          <a:rPr lang="he-IL" i="1">
                            <a:latin typeface="Cambria Math"/>
                          </a:rPr>
                        </m:ctrlPr>
                      </m:sSubPr>
                      <m:e>
                        <m:r>
                          <a:rPr lang="en-US" i="1">
                            <a:latin typeface="Cambria Math"/>
                          </a:rPr>
                          <m:t>𝜏</m:t>
                        </m:r>
                      </m:e>
                      <m:sub>
                        <m:r>
                          <a:rPr lang="en-US" i="1">
                            <a:latin typeface="Cambria Math"/>
                          </a:rPr>
                          <m:t>𝑡𝑡𝑟</m:t>
                        </m:r>
                      </m:sub>
                    </m:sSub>
                  </m:oMath>
                </a14:m>
                <a:r>
                  <a:rPr lang="en-US" dirty="0" smtClean="0"/>
                  <a:t> to bound </a:t>
                </a:r>
                <a14:m>
                  <m:oMath xmlns:m="http://schemas.openxmlformats.org/officeDocument/2006/math">
                    <m:sSub>
                      <m:sSubPr>
                        <m:ctrlPr>
                          <a:rPr lang="en-US" i="1" smtClean="0">
                            <a:latin typeface="Cambria Math"/>
                          </a:rPr>
                        </m:ctrlPr>
                      </m:sSubPr>
                      <m:e>
                        <m:r>
                          <a:rPr lang="en-US" b="0" i="1" smtClean="0">
                            <a:latin typeface="Cambria Math"/>
                          </a:rPr>
                          <m:t>𝑡</m:t>
                        </m:r>
                      </m:e>
                      <m:sub>
                        <m:r>
                          <a:rPr lang="en-US" b="0" i="1" smtClean="0">
                            <a:latin typeface="Cambria Math"/>
                          </a:rPr>
                          <m:t>𝑚𝑖𝑥</m:t>
                        </m:r>
                      </m:sub>
                    </m:sSub>
                  </m:oMath>
                </a14:m>
                <a:endParaRPr lang="en-US" dirty="0" smtClean="0"/>
              </a:p>
              <a:p>
                <a:pPr algn="l" rtl="0"/>
                <a:endParaRPr lang="he-IL"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1">
                <a:blip r:embed="rId3"/>
                <a:stretch>
                  <a:fillRect l="-1630" t="-1617"/>
                </a:stretch>
              </a:blipFill>
            </p:spPr>
            <p:txBody>
              <a:bodyPr/>
              <a:lstStyle/>
              <a:p>
                <a:r>
                  <a:rPr lang="he-IL">
                    <a:noFill/>
                  </a:rPr>
                  <a:t> </a:t>
                </a:r>
              </a:p>
            </p:txBody>
          </p:sp>
        </mc:Fallback>
      </mc:AlternateContent>
    </p:spTree>
    <p:extLst>
      <p:ext uri="{BB962C8B-B14F-4D97-AF65-F5344CB8AC3E}">
        <p14:creationId xmlns:p14="http://schemas.microsoft.com/office/powerpoint/2010/main" val="2966136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Stopping Times - Motivation	</a:t>
            </a:r>
            <a:endParaRPr lang="he-IL" dirty="0"/>
          </a:p>
        </p:txBody>
      </p:sp>
      <p:sp>
        <p:nvSpPr>
          <p:cNvPr id="3" name="מציין מיקום תוכן 2"/>
          <p:cNvSpPr>
            <a:spLocks noGrp="1"/>
          </p:cNvSpPr>
          <p:nvPr>
            <p:ph idx="1"/>
          </p:nvPr>
        </p:nvSpPr>
        <p:spPr/>
        <p:txBody>
          <a:bodyPr/>
          <a:lstStyle/>
          <a:p>
            <a:pPr algn="l" rtl="0"/>
            <a:r>
              <a:rPr lang="en-US" dirty="0" smtClean="0"/>
              <a:t>Instructions to stock broker:</a:t>
            </a:r>
          </a:p>
          <a:p>
            <a:pPr lvl="1" algn="l" rtl="0"/>
            <a:r>
              <a:rPr lang="en-US" dirty="0" smtClean="0">
                <a:solidFill>
                  <a:srgbClr val="92D050"/>
                </a:solidFill>
              </a:rPr>
              <a:t>“sell a particular security when value ≤ 32”</a:t>
            </a:r>
          </a:p>
          <a:p>
            <a:pPr lvl="1" algn="l" rtl="0"/>
            <a:r>
              <a:rPr lang="en-US" dirty="0" smtClean="0">
                <a:solidFill>
                  <a:srgbClr val="FF0000"/>
                </a:solidFill>
              </a:rPr>
              <a:t>“sell a stock at the first time its value equals its maximum value over its lifetime”</a:t>
            </a:r>
            <a:endParaRPr lang="en-US" i="1" dirty="0" smtClean="0">
              <a:solidFill>
                <a:srgbClr val="FF0000"/>
              </a:solidFill>
              <a:latin typeface="Cambria Math"/>
            </a:endParaRPr>
          </a:p>
          <a:p>
            <a:pPr algn="l" rtl="0"/>
            <a:endParaRPr lang="en-US" i="1" dirty="0" smtClean="0">
              <a:latin typeface="Cambria Math"/>
            </a:endParaRPr>
          </a:p>
        </p:txBody>
      </p:sp>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5961" y="2060848"/>
            <a:ext cx="648072" cy="648072"/>
          </a:xfrm>
          <a:prstGeom prst="rect">
            <a:avLst/>
          </a:prstGeom>
          <a:noFill/>
        </p:spPr>
      </p:pic>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5961" y="2924944"/>
            <a:ext cx="648072" cy="648072"/>
          </a:xfrm>
          <a:prstGeom prst="rect">
            <a:avLst/>
          </a:prstGeom>
        </p:spPr>
      </p:pic>
    </p:spTree>
    <p:extLst>
      <p:ext uri="{BB962C8B-B14F-4D97-AF65-F5344CB8AC3E}">
        <p14:creationId xmlns:p14="http://schemas.microsoft.com/office/powerpoint/2010/main" val="243526148"/>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TM04033923[[fn=עומק]]</Template>
  <TotalTime>2160</TotalTime>
  <Words>3888</Words>
  <Application>Microsoft Office PowerPoint</Application>
  <PresentationFormat>‫הצגה על המסך (4:3)</PresentationFormat>
  <Paragraphs>502</Paragraphs>
  <Slides>45</Slides>
  <Notes>9</Notes>
  <HiddenSlides>3</HiddenSlides>
  <MMClips>0</MMClips>
  <ScaleCrop>false</ScaleCrop>
  <HeadingPairs>
    <vt:vector size="4" baseType="variant">
      <vt:variant>
        <vt:lpstr>ערכת נושא</vt:lpstr>
      </vt:variant>
      <vt:variant>
        <vt:i4>1</vt:i4>
      </vt:variant>
      <vt:variant>
        <vt:lpstr>כותרות שקופיות</vt:lpstr>
      </vt:variant>
      <vt:variant>
        <vt:i4>45</vt:i4>
      </vt:variant>
    </vt:vector>
  </HeadingPairs>
  <TitlesOfParts>
    <vt:vector size="46" baseType="lpstr">
      <vt:lpstr>ערכת נושא Office</vt:lpstr>
      <vt:lpstr>Strong Stationary Times</vt:lpstr>
      <vt:lpstr>Top-To-Random (TTR) Shuffle</vt:lpstr>
      <vt:lpstr>TTR Example</vt:lpstr>
      <vt:lpstr>Markov Chains</vt:lpstr>
      <vt:lpstr>Mixing Times</vt:lpstr>
      <vt:lpstr>Bottom Up</vt:lpstr>
      <vt:lpstr>τ_ttr</vt:lpstr>
      <vt:lpstr>τ_ttr and t_mix</vt:lpstr>
      <vt:lpstr>Stopping Times - Motivation </vt:lpstr>
      <vt:lpstr>Stopping Times</vt:lpstr>
      <vt:lpstr>(Not) Stopping Times</vt:lpstr>
      <vt:lpstr>Hitting times</vt:lpstr>
      <vt:lpstr>τ_ttr is stopping time</vt:lpstr>
      <vt:lpstr>Randomized Stopping Times (RST)</vt:lpstr>
      <vt:lpstr>Randomized Stopping Times</vt:lpstr>
      <vt:lpstr>Randomized Stopping Times of Markov chains</vt:lpstr>
      <vt:lpstr>Stationary Time</vt:lpstr>
      <vt:lpstr>Example: “General” Stationary Time</vt:lpstr>
      <vt:lpstr>Example: random walk on the n-cycle </vt:lpstr>
      <vt:lpstr>Strong Stationary Time (SST)</vt:lpstr>
      <vt:lpstr>Examples</vt:lpstr>
      <vt:lpstr>t_mix Bound</vt:lpstr>
      <vt:lpstr>Lemma 1</vt:lpstr>
      <vt:lpstr>Seperation Distance</vt:lpstr>
      <vt:lpstr>Lemma 2</vt:lpstr>
      <vt:lpstr>Lemma 3</vt:lpstr>
      <vt:lpstr>t_mix Bound (3)</vt:lpstr>
      <vt:lpstr>Examples</vt:lpstr>
      <vt:lpstr>Two glued complete graphs (1)</vt:lpstr>
      <vt:lpstr>Two glued complete graphs (2)</vt:lpstr>
      <vt:lpstr>Random walk on hypercube</vt:lpstr>
      <vt:lpstr>Top-to-random shuffle</vt:lpstr>
      <vt:lpstr>Move-to-front chain (1)</vt:lpstr>
      <vt:lpstr>Move-to-front chain (2)</vt:lpstr>
      <vt:lpstr>Lazy random walk on cycle</vt:lpstr>
      <vt:lpstr>Cesaro Mixing Times</vt:lpstr>
      <vt:lpstr>Other Shuffles</vt:lpstr>
      <vt:lpstr>Riffle Shuffle</vt:lpstr>
      <vt:lpstr>Inverse Shuffle</vt:lpstr>
      <vt:lpstr>Inverse and Riffle Shuffles</vt:lpstr>
      <vt:lpstr>Using SST</vt:lpstr>
      <vt:lpstr>Happy birthday</vt:lpstr>
      <vt:lpstr>Mixing Time</vt:lpstr>
      <vt:lpstr>Mixing Time</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 Stationary Times</dc:title>
  <dc:creator>s_c_2</dc:creator>
  <cp:lastModifiedBy>s_c_2</cp:lastModifiedBy>
  <cp:revision>196</cp:revision>
  <dcterms:created xsi:type="dcterms:W3CDTF">2016-12-27T06:49:43Z</dcterms:created>
  <dcterms:modified xsi:type="dcterms:W3CDTF">2017-01-05T17:47:54Z</dcterms:modified>
</cp:coreProperties>
</file>