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6"/>
  </p:notesMasterIdLst>
  <p:handoutMasterIdLst>
    <p:handoutMasterId r:id="rId17"/>
  </p:handoutMasterIdLst>
  <p:sldIdLst>
    <p:sldId id="265" r:id="rId3"/>
    <p:sldId id="270" r:id="rId4"/>
    <p:sldId id="273" r:id="rId5"/>
    <p:sldId id="268" r:id="rId6"/>
    <p:sldId id="272" r:id="rId7"/>
    <p:sldId id="275" r:id="rId8"/>
    <p:sldId id="285" r:id="rId9"/>
    <p:sldId id="271" r:id="rId10"/>
    <p:sldId id="274" r:id="rId11"/>
    <p:sldId id="284" r:id="rId12"/>
    <p:sldId id="276" r:id="rId13"/>
    <p:sldId id="279" r:id="rId14"/>
    <p:sldId id="28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84337" autoAdjust="0"/>
  </p:normalViewPr>
  <p:slideViewPr>
    <p:cSldViewPr snapToGrid="0" showGuides="1">
      <p:cViewPr varScale="1">
        <p:scale>
          <a:sx n="78" d="100"/>
          <a:sy n="78" d="100"/>
        </p:scale>
        <p:origin x="10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617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4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992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4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1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operation respects the order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79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Time &amp; space complexity</a:t>
            </a:r>
          </a:p>
          <a:p>
            <a:r>
              <a:rPr lang="en-US" dirty="0"/>
              <a:t>Always converges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52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Wish to sample uniformly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45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83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23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71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40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59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1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.png"/><Relationship Id="rId5" Type="http://schemas.openxmlformats.org/officeDocument/2006/relationships/image" Target="../media/image180.png"/><Relationship Id="rId4" Type="http://schemas.openxmlformats.org/officeDocument/2006/relationships/image" Target="../media/image17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Seminar on Markov Chains and Mixing Times</a:t>
            </a:r>
          </a:p>
          <a:p>
            <a:r>
              <a:rPr lang="en-US" dirty="0"/>
              <a:t>Elad Katz</a:t>
            </a:r>
            <a:endParaRPr lang="he-IL" dirty="0"/>
          </a:p>
          <a:p>
            <a:r>
              <a:rPr lang="en-US" dirty="0"/>
              <a:t>11.1.17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22300"/>
            <a:ext cx="9144000" cy="1854200"/>
          </a:xfrm>
        </p:spPr>
        <p:txBody>
          <a:bodyPr/>
          <a:lstStyle/>
          <a:p>
            <a:r>
              <a:rPr lang="en-US" dirty="0"/>
              <a:t>Coupling from the Past</a:t>
            </a:r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047135" y="1471666"/>
                <a:ext cx="11144865" cy="5150360"/>
              </a:xfrm>
            </p:spPr>
            <p:txBody>
              <a:bodyPr anchor="t"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sz="2400" b="1" dirty="0"/>
                  <a:t>Theorem: </a:t>
                </a: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en-US" sz="2400" dirty="0"/>
                  <a:t>be the length of the longest totally ordered subset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2400" dirty="0"/>
                  <a:t>.</a:t>
                </a:r>
                <a:br>
                  <a:rPr lang="en-US" sz="2400" dirty="0"/>
                </a:br>
                <a:endParaRPr lang="en-US" sz="240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&gt;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𝑚𝑖𝑥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</m:func>
                            </m:e>
                          </m:d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0" indent="0" algn="just" rtl="0">
                  <a:buNone/>
                </a:pPr>
                <a:r>
                  <a:rPr lang="en-US" sz="2400" b="1" dirty="0"/>
                  <a:t>Proof:</a:t>
                </a:r>
              </a:p>
              <a:p>
                <a:pPr marL="0" indent="0" algn="just" rtl="0">
                  <a:buNone/>
                </a:pPr>
                <a:r>
                  <a:rPr lang="en-US" sz="1800" dirty="0"/>
                  <a:t>Reminders: 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≤</m:t>
                    </m:r>
                    <m:acc>
                      <m:accPr>
                        <m:chr m:val="̅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⋅</m:t>
                    </m:r>
                    <m:acc>
                      <m:accPr>
                        <m:chr m:val="̅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/>
                  <a:t>		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		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𝑚𝑖𝑥</m:t>
                            </m:r>
                          </m:sub>
                        </m:sSub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1800" dirty="0"/>
              </a:p>
              <a:p>
                <a:pPr marL="0" indent="0" algn="just" rtl="0">
                  <a:buNone/>
                </a:pPr>
                <a:endParaRPr lang="en-US" sz="1800" dirty="0"/>
              </a:p>
              <a:p>
                <a:pPr marL="0" indent="0" algn="just" rtl="0">
                  <a:buNone/>
                </a:pPr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𝑚𝑖𝑥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unc>
                                    <m:func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400"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</m:func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𝑙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d>
                        <m:dPr>
                          <m:ctrlPr>
                            <a:rPr lang="en-US" sz="24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𝑚𝑖𝑥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</m:func>
                            </m:e>
                          </m:d>
                        </m:e>
                      </m:d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𝑙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𝑚𝑖𝑥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</m:func>
                        </m:sup>
                      </m:sSup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0" indent="0" algn="just" rtl="0">
                  <a:buNone/>
                </a:pP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𝑙</m:t>
                      </m:r>
                      <m:sSup>
                        <m:sSup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𝑚𝑖𝑥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</m:func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</m:func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0" indent="0" algn="just" rtl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7135" y="1471666"/>
                <a:ext cx="11144865" cy="5150360"/>
              </a:xfrm>
              <a:blipFill>
                <a:blip r:embed="rId3"/>
                <a:stretch>
                  <a:fillRect l="-875" t="-165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85986" y="261889"/>
            <a:ext cx="9029700" cy="1325563"/>
          </a:xfrm>
        </p:spPr>
        <p:txBody>
          <a:bodyPr/>
          <a:lstStyle/>
          <a:p>
            <a:r>
              <a:rPr lang="en-US" dirty="0"/>
              <a:t>Time to coalescence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7215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385986" y="261889"/>
            <a:ext cx="9029700" cy="1325563"/>
          </a:xfrm>
        </p:spPr>
        <p:txBody>
          <a:bodyPr/>
          <a:lstStyle/>
          <a:p>
            <a:r>
              <a:rPr lang="en-US" dirty="0"/>
              <a:t>Time to coalescence</a:t>
            </a:r>
            <a:endParaRPr lang="he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090152" y="1471666"/>
                <a:ext cx="9791700" cy="5126842"/>
              </a:xfrm>
            </p:spPr>
            <p:txBody>
              <a:bodyPr anchor="t"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sz="2400" b="1" dirty="0"/>
                  <a:t>Lemma: </a:t>
                </a: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US" sz="2400" b="1" dirty="0"/>
                  <a:t>.</a:t>
                </a:r>
              </a:p>
              <a:p>
                <a:pPr marL="0" indent="0" algn="l" rtl="0">
                  <a:buNone/>
                </a:pPr>
                <a:endParaRPr lang="en-US" sz="2400" b="1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n-US" sz="2400" b="0" dirty="0"/>
              </a:p>
              <a:p>
                <a:pPr marL="0" indent="0" algn="l" rtl="0">
                  <a:buNone/>
                </a:pPr>
                <a:r>
                  <a:rPr lang="en-US" sz="2400" b="1" dirty="0"/>
                  <a:t>Proof:</a:t>
                </a:r>
              </a:p>
              <a:p>
                <a:pPr marL="0" indent="0" algn="l" rtl="0">
                  <a:buNone/>
                </a:pPr>
                <a:endParaRPr lang="en-US" sz="2400" b="1" dirty="0"/>
              </a:p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bSup>
                              <m:r>
                                <m:rPr>
                                  <m:nor/>
                                </m:rPr>
                                <a:rPr lang="en-US" sz="2400" dirty="0"/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400" dirty="0"/>
                                <m:t>is</m:t>
                              </m:r>
                              <m:r>
                                <m:rPr>
                                  <m:nor/>
                                </m:rPr>
                                <a:rPr lang="en-US" sz="2400" dirty="0"/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400" dirty="0"/>
                                <m:t>not</m:t>
                              </m:r>
                              <m:r>
                                <m:rPr>
                                  <m:nor/>
                                </m:rPr>
                                <a:rPr lang="en-US" sz="2400" dirty="0"/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400" dirty="0"/>
                                <m:t>constant</m:t>
                              </m:r>
                            </m:e>
                          </m:d>
                        </m:e>
                      </m:func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⁡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  <m:r>
                            <m:rPr>
                              <m:nor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is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not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constant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and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p>
                          </m:sSubSup>
                          <m:r>
                            <m:rPr>
                              <m:nor/>
                            </m:rPr>
                            <a:rPr lang="en-US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is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not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2400" dirty="0"/>
                            <m:t>constant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bSup>
                              <m:r>
                                <m:rPr>
                                  <m:nor/>
                                </m:rPr>
                                <a:rPr lang="en-US" sz="240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400" dirty="0"/>
                                <m:t>is</m:t>
                              </m:r>
                              <m:r>
                                <m:rPr>
                                  <m:nor/>
                                </m:rPr>
                                <a:rPr lang="en-US" sz="2400" dirty="0"/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400" dirty="0"/>
                                <m:t>not</m:t>
                              </m:r>
                              <m:r>
                                <m:rPr>
                                  <m:nor/>
                                </m:rPr>
                                <a:rPr lang="en-US" sz="2400" dirty="0"/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400" dirty="0"/>
                                <m:t>constant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sup>
                              </m:sSubSup>
                              <m:r>
                                <m:rPr>
                                  <m:nor/>
                                </m:rPr>
                                <a:rPr lang="en-US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400" dirty="0"/>
                                <m:t>is</m:t>
                              </m:r>
                              <m:r>
                                <m:rPr>
                                  <m:nor/>
                                </m:rPr>
                                <a:rPr lang="en-US" sz="2400" dirty="0"/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400" dirty="0"/>
                                <m:t>not</m:t>
                              </m:r>
                              <m:r>
                                <m:rPr>
                                  <m:nor/>
                                </m:rPr>
                                <a:rPr lang="en-US" sz="2400" dirty="0"/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400" dirty="0"/>
                                <m:t>constant</m:t>
                              </m:r>
                            </m:e>
                          </m:d>
                        </m:e>
                      </m:func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Pr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Pr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&gt;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0152" y="1471666"/>
                <a:ext cx="9791700" cy="5126842"/>
              </a:xfrm>
              <a:blipFill>
                <a:blip r:embed="rId3"/>
                <a:stretch>
                  <a:fillRect l="-996" t="-166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866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385986" y="261889"/>
            <a:ext cx="9029700" cy="1325563"/>
          </a:xfrm>
        </p:spPr>
        <p:txBody>
          <a:bodyPr/>
          <a:lstStyle/>
          <a:p>
            <a:r>
              <a:rPr lang="en-US" dirty="0"/>
              <a:t>Time to coalescence</a:t>
            </a:r>
            <a:endParaRPr lang="he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090152" y="1471666"/>
                <a:ext cx="9791700" cy="4351338"/>
              </a:xfrm>
            </p:spPr>
            <p:txBody>
              <a:bodyPr anchor="t">
                <a:normAutofit lnSpcReduction="10000"/>
              </a:bodyPr>
              <a:lstStyle/>
              <a:p>
                <a:pPr marL="0" indent="0" algn="l" rtl="0">
                  <a:buNone/>
                </a:pPr>
                <a:r>
                  <a:rPr lang="en-US" sz="2400" b="1" dirty="0"/>
                  <a:t>Lemma: </a:t>
                </a: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b="1" dirty="0"/>
                  <a:t>.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0" indent="0" algn="l" rtl="0">
                  <a:buNone/>
                </a:pPr>
                <a:r>
                  <a:rPr lang="en-US" sz="2400" b="1" dirty="0"/>
                  <a:t>Proof:</a:t>
                </a:r>
                <a:endParaRPr lang="en-US" sz="240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𝑘𝑗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sup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nary>
                        <m:naryPr>
                          <m:chr m:val="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𝑘𝑗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nary>
                        <m:naryPr>
                          <m:chr m:val="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&gt;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p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Pr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0152" y="1471666"/>
                <a:ext cx="9791700" cy="4351338"/>
              </a:xfrm>
              <a:blipFill>
                <a:blip r:embed="rId3"/>
                <a:stretch>
                  <a:fillRect l="-996" t="-266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011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385986" y="261889"/>
            <a:ext cx="9029700" cy="1325563"/>
          </a:xfrm>
        </p:spPr>
        <p:txBody>
          <a:bodyPr/>
          <a:lstStyle/>
          <a:p>
            <a:r>
              <a:rPr lang="en-US" dirty="0"/>
              <a:t>Time to coalescence</a:t>
            </a:r>
            <a:endParaRPr lang="he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090152" y="1471666"/>
                <a:ext cx="9791700" cy="4351338"/>
              </a:xfrm>
            </p:spPr>
            <p:txBody>
              <a:bodyPr anchor="t"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sz="2400" b="1" dirty="0"/>
                  <a:t>Theorem:</a:t>
                </a: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  <a:p>
                <a:pPr marL="0" indent="0" algn="l" rtl="0">
                  <a:buNone/>
                </a:pPr>
                <a:r>
                  <a:rPr lang="en-US" sz="2400" b="1" dirty="0"/>
                  <a:t>Proof: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𝑚𝑖𝑥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</m:func>
                            </m:e>
                          </m:d>
                        </m:num>
                        <m:den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≤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𝑚𝑖𝑥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func>
                                        <m:func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>
                                              <a:latin typeface="Cambria Math" panose="02040503050406030204" pitchFamily="18" charset="0"/>
                                            </a:rPr>
                                            <m:t>log</m:t>
                                          </m:r>
                                        </m:fName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𝑙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𝑚𝑖𝑥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</m:func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box>
                            <m:box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0152" y="1471666"/>
                <a:ext cx="9791700" cy="4351338"/>
              </a:xfrm>
              <a:blipFill>
                <a:blip r:embed="rId3"/>
                <a:stretch>
                  <a:fillRect l="-996" t="-196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12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562100" y="1825625"/>
                <a:ext cx="10050780" cy="4351338"/>
              </a:xfrm>
            </p:spPr>
            <p:txBody>
              <a:bodyPr/>
              <a:lstStyle/>
              <a:p>
                <a:pPr marL="0" indent="0" algn="just" rtl="0">
                  <a:buNone/>
                </a:pPr>
                <a:r>
                  <a:rPr lang="en-US" dirty="0"/>
                  <a:t>In the general setting, we have to keep track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 mappings, which is usually infeasible.</a:t>
                </a:r>
              </a:p>
              <a:p>
                <a:pPr marL="0" indent="0" algn="just" rtl="0">
                  <a:buNone/>
                </a:pPr>
                <a:r>
                  <a:rPr lang="en-US" dirty="0"/>
                  <a:t>Monotone setting:</a:t>
                </a:r>
              </a:p>
              <a:p>
                <a:pPr algn="just" rtl="0"/>
                <a:r>
                  <a:rPr lang="en-US" dirty="0"/>
                  <a:t>A partial order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algn="just" rtl="0"/>
                <a:r>
                  <a:rPr lang="en-US" dirty="0"/>
                  <a:t>States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  <m:r>
                      <a:rPr lang="en-US" i="1" dirty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≤</m:t>
                    </m:r>
                    <m:acc>
                      <m:accPr>
                        <m:chr m:val="̂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US" dirty="0"/>
                  <a:t> for every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 algn="l" rtl="0">
                  <a:buNone/>
                </a:pPr>
                <a:r>
                  <a:rPr lang="en-US" dirty="0"/>
                  <a:t>Now we only need to keep track of 2 mappings.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2100" y="1825625"/>
                <a:ext cx="10050780" cy="4351338"/>
              </a:xfrm>
              <a:blipFill>
                <a:blip r:embed="rId3"/>
                <a:stretch>
                  <a:fillRect l="-1213" t="-2241" r="-127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00203" y="378188"/>
            <a:ext cx="9029700" cy="1325563"/>
          </a:xfrm>
        </p:spPr>
        <p:txBody>
          <a:bodyPr/>
          <a:lstStyle/>
          <a:p>
            <a:r>
              <a:rPr lang="en-US" dirty="0"/>
              <a:t>Monotone CFTP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387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800203" y="378188"/>
            <a:ext cx="9029700" cy="1325563"/>
          </a:xfrm>
        </p:spPr>
        <p:txBody>
          <a:bodyPr/>
          <a:lstStyle/>
          <a:p>
            <a:r>
              <a:rPr lang="en-US" dirty="0"/>
              <a:t>Monotone CFTP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993900" y="1800224"/>
                <a:ext cx="10050780" cy="4918076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 algn="just" rtl="0">
                  <a:buNone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</a:t>
                </a:r>
              </a:p>
              <a:p>
                <a:pPr marL="0" indent="0" algn="just" rtl="0">
                  <a:buNone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high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←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1</m:t>
                        </m:r>
                      </m:e>
                    </m:acc>
                  </m:oMath>
                </a14:m>
                <a:endParaRPr lang="en-US" b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 algn="just" rtl="0">
                  <a:buNone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low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←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0</m:t>
                        </m:r>
                      </m:e>
                    </m:acc>
                  </m:oMath>
                </a14:m>
                <a:endParaRPr lang="en-US" b="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 algn="just" rtl="0">
                  <a:buNone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𝑡</m:t>
                    </m:r>
                    <m:r>
                      <a:rPr lang="en-US" b="0" i="0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=−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T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1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do</a:t>
                </a:r>
              </a:p>
              <a:p>
                <a:pPr marL="0" indent="0" algn="just" rtl="0">
                  <a:buNone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	high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(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high,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)</m:t>
                    </m:r>
                  </m:oMath>
                </a14:m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 algn="just" rtl="0">
                  <a:buNone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	low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←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𝜑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(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low,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)</m:t>
                    </m:r>
                  </m:oMath>
                </a14:m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 algn="just" rtl="0">
                  <a:buNone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𝑇</m:t>
                    </m:r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←</m:t>
                    </m:r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2</m:t>
                    </m:r>
                    <m:r>
                      <a:rPr lang="en-U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𝑇</m:t>
                    </m:r>
                  </m:oMath>
                </a14:m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 algn="just" rtl="0">
                  <a:buNone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until high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= 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low</a:t>
                </a:r>
              </a:p>
              <a:p>
                <a:pPr marL="0" indent="0" algn="just" rtl="0">
                  <a:buNone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return high</a:t>
                </a:r>
              </a:p>
            </p:txBody>
          </p:sp>
        </mc:Choice>
        <mc:Fallback xmlns="">
          <p:sp>
            <p:nvSpPr>
              <p:cNvPr id="6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93900" y="1800224"/>
                <a:ext cx="10050780" cy="4918076"/>
              </a:xfrm>
              <a:blipFill>
                <a:blip r:embed="rId3"/>
                <a:stretch>
                  <a:fillRect l="-121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47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562100" y="1825625"/>
                <a:ext cx="10050780" cy="4351338"/>
              </a:xfrm>
            </p:spPr>
            <p:txBody>
              <a:bodyPr/>
              <a:lstStyle/>
              <a:p>
                <a:pPr marL="0" indent="0" algn="l" rtl="0">
                  <a:buNone/>
                </a:pPr>
                <a:r>
                  <a:rPr lang="en-US" dirty="0"/>
                  <a:t>Consider the state space of the possible tilings of 60° rhombuses inside a regular hexagon.</a:t>
                </a:r>
              </a:p>
              <a:p>
                <a:pPr marL="0" indent="0" algn="l" rtl="0">
                  <a:buNone/>
                </a:pPr>
                <a:r>
                  <a:rPr lang="en-US" dirty="0"/>
                  <a:t>Define a partial order: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/>
                  <a:t> when the cubes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dirty="0"/>
                  <a:t> are a subset of the cubes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62100" y="1825625"/>
                <a:ext cx="10050780" cy="4351338"/>
              </a:xfrm>
              <a:blipFill>
                <a:blip r:embed="rId3"/>
                <a:stretch>
                  <a:fillRect l="-1213" t="-224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00203" y="378188"/>
            <a:ext cx="9029700" cy="1325563"/>
          </a:xfrm>
        </p:spPr>
        <p:txBody>
          <a:bodyPr/>
          <a:lstStyle/>
          <a:p>
            <a:r>
              <a:rPr lang="en-US" dirty="0"/>
              <a:t>Example</a:t>
            </a:r>
            <a:endParaRPr lang="he-IL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16092" y="4049558"/>
            <a:ext cx="2149166" cy="196453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06376" y="3974031"/>
            <a:ext cx="2172103" cy="213439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78876" y="4049558"/>
            <a:ext cx="2125198" cy="19645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217511" y="4847157"/>
                <a:ext cx="4203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511" y="4847157"/>
                <a:ext cx="420308" cy="369332"/>
              </a:xfrm>
              <a:prstGeom prst="rect">
                <a:avLst/>
              </a:prstGeom>
              <a:blipFill>
                <a:blip r:embed="rId7"/>
                <a:stretch>
                  <a:fillRect t="-8197" r="-17391" b="-2459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393920" y="4871408"/>
                <a:ext cx="4203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3920" y="4871408"/>
                <a:ext cx="420308" cy="369332"/>
              </a:xfrm>
              <a:prstGeom prst="rect">
                <a:avLst/>
              </a:prstGeom>
              <a:blipFill>
                <a:blip r:embed="rId8"/>
                <a:stretch>
                  <a:fillRect t="-8197" r="-17391" b="-2459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Picture 24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6083" y="4061858"/>
            <a:ext cx="2077800" cy="198843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9908240" y="3969586"/>
            <a:ext cx="2136390" cy="20445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9626856" y="4871408"/>
                <a:ext cx="4203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6856" y="4871408"/>
                <a:ext cx="420308" cy="369332"/>
              </a:xfrm>
              <a:prstGeom prst="rect">
                <a:avLst/>
              </a:prstGeom>
              <a:blipFill>
                <a:blip r:embed="rId10"/>
                <a:stretch>
                  <a:fillRect t="-8197" r="-18841" b="-2459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028402" y="4847157"/>
                <a:ext cx="4203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402" y="4847157"/>
                <a:ext cx="420308" cy="369332"/>
              </a:xfrm>
              <a:prstGeom prst="rect">
                <a:avLst/>
              </a:prstGeom>
              <a:blipFill>
                <a:blip r:embed="rId11"/>
                <a:stretch>
                  <a:fillRect t="-8197" r="-17391" b="-2459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1948329" y="3688122"/>
                <a:ext cx="375423" cy="3699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329" y="3688122"/>
                <a:ext cx="375423" cy="369909"/>
              </a:xfrm>
              <a:prstGeom prst="rect">
                <a:avLst/>
              </a:prstGeom>
              <a:blipFill>
                <a:blip r:embed="rId12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10737923" y="3643921"/>
                <a:ext cx="375423" cy="3699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acc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7923" y="3643921"/>
                <a:ext cx="375423" cy="369909"/>
              </a:xfrm>
              <a:prstGeom prst="rect">
                <a:avLst/>
              </a:prstGeom>
              <a:blipFill>
                <a:blip r:embed="rId13"/>
                <a:stretch>
                  <a:fillRect t="-10000" r="-20968" b="-26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003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16084" y="1703751"/>
            <a:ext cx="10498115" cy="4351338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/>
              <a:t>Transitions:</a:t>
            </a:r>
          </a:p>
          <a:p>
            <a:pPr marL="0" indent="0" algn="l" rtl="0">
              <a:buNone/>
            </a:pPr>
            <a:r>
              <a:rPr lang="en-US" dirty="0"/>
              <a:t>Uniformly select a site (vertex)</a:t>
            </a:r>
          </a:p>
          <a:p>
            <a:pPr marL="0" indent="0" algn="l" rtl="0">
              <a:buNone/>
            </a:pPr>
            <a:r>
              <a:rPr lang="en-US" dirty="0"/>
              <a:t>Flip a coin</a:t>
            </a:r>
          </a:p>
          <a:p>
            <a:pPr marL="0" indent="0" algn="just" rtl="0">
              <a:buNone/>
            </a:pPr>
            <a:r>
              <a:rPr lang="en-US" dirty="0">
                <a:solidFill>
                  <a:srgbClr val="FF0000"/>
                </a:solidFill>
              </a:rPr>
              <a:t>(1)</a:t>
            </a:r>
            <a:r>
              <a:rPr lang="en-US" dirty="0"/>
              <a:t> Heads: do nothing</a:t>
            </a:r>
          </a:p>
          <a:p>
            <a:pPr marL="0" indent="0" algn="just" rtl="0">
              <a:buNone/>
            </a:pPr>
            <a:r>
              <a:rPr lang="en-US" dirty="0"/>
              <a:t>      Tails: If possible, add / remove the cube there</a:t>
            </a:r>
          </a:p>
          <a:p>
            <a:pPr marL="0" indent="0" algn="just" rtl="0">
              <a:buNone/>
            </a:pPr>
            <a:r>
              <a:rPr lang="en-US" dirty="0">
                <a:solidFill>
                  <a:srgbClr val="00B050"/>
                </a:solidFill>
              </a:rPr>
              <a:t>(2) </a:t>
            </a:r>
            <a:r>
              <a:rPr lang="en-US" dirty="0"/>
              <a:t>Heads: If possible, add a cube there</a:t>
            </a:r>
          </a:p>
          <a:p>
            <a:pPr marL="0" indent="0" algn="just" rtl="0">
              <a:buNone/>
            </a:pPr>
            <a:r>
              <a:rPr lang="en-US" dirty="0"/>
              <a:t>      Tails: If possible, remove the cube there</a:t>
            </a:r>
            <a:endParaRPr lang="en-US" dirty="0">
              <a:solidFill>
                <a:srgbClr val="00B050"/>
              </a:solidFill>
            </a:endParaRPr>
          </a:p>
          <a:p>
            <a:pPr marL="0" indent="0" algn="l" rtl="0">
              <a:buNone/>
            </a:pPr>
            <a:r>
              <a:rPr lang="en-US" dirty="0"/>
              <a:t>Same chain, but (1) will not work.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00203" y="378188"/>
            <a:ext cx="9029700" cy="1325563"/>
          </a:xfrm>
        </p:spPr>
        <p:txBody>
          <a:bodyPr/>
          <a:lstStyle/>
          <a:p>
            <a:r>
              <a:rPr lang="en-US" dirty="0"/>
              <a:t>Example</a:t>
            </a:r>
            <a:endParaRPr lang="he-IL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223737" y="4946246"/>
            <a:ext cx="1771035" cy="16371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32844" y="4951008"/>
            <a:ext cx="1762293" cy="1632380"/>
          </a:xfrm>
          <a:prstGeom prst="rect">
            <a:avLst/>
          </a:prstGeom>
        </p:spPr>
      </p:pic>
      <p:sp>
        <p:nvSpPr>
          <p:cNvPr id="11" name="Freeform: Shape 10"/>
          <p:cNvSpPr/>
          <p:nvPr/>
        </p:nvSpPr>
        <p:spPr>
          <a:xfrm>
            <a:off x="10845800" y="4489113"/>
            <a:ext cx="485846" cy="574628"/>
          </a:xfrm>
          <a:custGeom>
            <a:avLst/>
            <a:gdLst>
              <a:gd name="connsiteX0" fmla="*/ 558800 w 558800"/>
              <a:gd name="connsiteY0" fmla="*/ 774700 h 774700"/>
              <a:gd name="connsiteX1" fmla="*/ 254000 w 558800"/>
              <a:gd name="connsiteY1" fmla="*/ 0 h 774700"/>
              <a:gd name="connsiteX2" fmla="*/ 0 w 558800"/>
              <a:gd name="connsiteY2" fmla="*/ 774700 h 774700"/>
              <a:gd name="connsiteX3" fmla="*/ 0 w 558800"/>
              <a:gd name="connsiteY3" fmla="*/ 774700 h 77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8800" h="774700">
                <a:moveTo>
                  <a:pt x="558800" y="774700"/>
                </a:moveTo>
                <a:cubicBezTo>
                  <a:pt x="452966" y="387350"/>
                  <a:pt x="347133" y="0"/>
                  <a:pt x="254000" y="0"/>
                </a:cubicBezTo>
                <a:cubicBezTo>
                  <a:pt x="160867" y="0"/>
                  <a:pt x="0" y="774700"/>
                  <a:pt x="0" y="774700"/>
                </a:cubicBezTo>
                <a:lnTo>
                  <a:pt x="0" y="774700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35" name="TextBox 34"/>
          <p:cNvSpPr txBox="1"/>
          <p:nvPr/>
        </p:nvSpPr>
        <p:spPr>
          <a:xfrm>
            <a:off x="10845800" y="4163682"/>
            <a:ext cx="542854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 anchor="ctr" anchorCtr="1">
            <a:spAutoFit/>
          </a:bodyPr>
          <a:lstStyle/>
          <a:p>
            <a:r>
              <a:rPr lang="en-US" dirty="0"/>
              <a:t>0.5</a:t>
            </a:r>
            <a:endParaRPr lang="he-IL" dirty="0"/>
          </a:p>
        </p:txBody>
      </p:sp>
      <p:sp>
        <p:nvSpPr>
          <p:cNvPr id="58" name="Freeform: Shape 57"/>
          <p:cNvSpPr/>
          <p:nvPr/>
        </p:nvSpPr>
        <p:spPr>
          <a:xfrm>
            <a:off x="9679000" y="5063741"/>
            <a:ext cx="798500" cy="190500"/>
          </a:xfrm>
          <a:custGeom>
            <a:avLst/>
            <a:gdLst>
              <a:gd name="connsiteX0" fmla="*/ 558800 w 558800"/>
              <a:gd name="connsiteY0" fmla="*/ 774700 h 774700"/>
              <a:gd name="connsiteX1" fmla="*/ 254000 w 558800"/>
              <a:gd name="connsiteY1" fmla="*/ 0 h 774700"/>
              <a:gd name="connsiteX2" fmla="*/ 0 w 558800"/>
              <a:gd name="connsiteY2" fmla="*/ 774700 h 774700"/>
              <a:gd name="connsiteX3" fmla="*/ 0 w 558800"/>
              <a:gd name="connsiteY3" fmla="*/ 774700 h 77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8800" h="774700">
                <a:moveTo>
                  <a:pt x="558800" y="774700"/>
                </a:moveTo>
                <a:cubicBezTo>
                  <a:pt x="452966" y="387350"/>
                  <a:pt x="347133" y="0"/>
                  <a:pt x="254000" y="0"/>
                </a:cubicBezTo>
                <a:cubicBezTo>
                  <a:pt x="160867" y="0"/>
                  <a:pt x="0" y="774700"/>
                  <a:pt x="0" y="774700"/>
                </a:cubicBezTo>
                <a:lnTo>
                  <a:pt x="0" y="774700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3664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725557" y="1501164"/>
                <a:ext cx="10161643" cy="5120862"/>
              </a:xfrm>
            </p:spPr>
            <p:txBody>
              <a:bodyPr>
                <a:normAutofit/>
              </a:bodyPr>
              <a:lstStyle/>
              <a:p>
                <a:pPr marL="0" indent="0" algn="just" rtl="0">
                  <a:buNone/>
                </a:pPr>
                <a:r>
                  <a:rPr lang="en-US" sz="2400" b="1" dirty="0"/>
                  <a:t>Definition: </a:t>
                </a:r>
                <a:r>
                  <a:rPr lang="en-US" sz="2400" dirty="0"/>
                  <a:t>A spin system consists of the following:</a:t>
                </a:r>
              </a:p>
              <a:p>
                <a:pPr algn="just" rtl="0"/>
                <a:r>
                  <a:rPr lang="en-US" sz="2400" dirty="0"/>
                  <a:t>Set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US" sz="2400" dirty="0"/>
              </a:p>
              <a:p>
                <a:pPr algn="just" rt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→{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}</m:t>
                        </m:r>
                      </m:e>
                    </m:d>
                  </m:oMath>
                </a14:m>
                <a:endParaRPr lang="en-US" sz="2400" b="0" dirty="0"/>
              </a:p>
              <a:p>
                <a:pPr algn="just" rtl="0"/>
                <a:r>
                  <a:rPr lang="en-US" sz="2400" b="0" dirty="0"/>
                  <a:t>Distribution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400" b="0" dirty="0"/>
                  <a:t> 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endParaRPr lang="en-US" sz="2400" b="0" dirty="0"/>
              </a:p>
              <a:p>
                <a:pPr marL="0" indent="0" algn="just" rtl="0">
                  <a:buNone/>
                </a:pPr>
                <a:r>
                  <a:rPr lang="en-US" sz="2400" b="0" dirty="0"/>
                  <a:t>The system is </a:t>
                </a:r>
                <a:r>
                  <a:rPr lang="en-US" sz="2400" b="1" dirty="0"/>
                  <a:t>attractive </a:t>
                </a:r>
                <a:r>
                  <a:rPr lang="en-US" sz="2400" dirty="0"/>
                  <a:t>if the following holds</a:t>
                </a:r>
                <a:r>
                  <a:rPr lang="en-US" sz="2400" b="0" dirty="0"/>
                  <a:t>:</a:t>
                </a:r>
              </a:p>
              <a:p>
                <a:pPr marL="457200" lvl="1" indent="0" algn="just" rtl="0">
                  <a:buNone/>
                </a:pPr>
                <a:r>
                  <a:rPr lang="en-US" b="0" dirty="0"/>
                  <a:t>For every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0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b="0" dirty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en-US" b="0" dirty="0"/>
                  <a:t>.</a:t>
                </a:r>
              </a:p>
              <a:p>
                <a:pPr marL="0" indent="0" algn="just" rtl="0">
                  <a:buNone/>
                </a:pPr>
                <a:endParaRPr lang="en-US" sz="2400" dirty="0"/>
              </a:p>
              <a:p>
                <a:pPr marL="0" indent="0" algn="just" rtl="0">
                  <a:buNone/>
                </a:pPr>
                <a:r>
                  <a:rPr lang="en-US" sz="2400" dirty="0"/>
                  <a:t>Using Gibbs sampler, create a chain with stationary distribution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400" dirty="0"/>
                  <a:t>:</a:t>
                </a:r>
              </a:p>
              <a:p>
                <a:pPr marL="0" indent="0" algn="just" rtl="0">
                  <a:buNone/>
                </a:pPr>
                <a:r>
                  <a:rPr lang="en-US" sz="2400" dirty="0"/>
                  <a:t>Move from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sz="2400" dirty="0"/>
                  <a:t> w. p.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</m:d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/>
                  <a:t>.</a:t>
                </a:r>
              </a:p>
              <a:p>
                <a:pPr marL="0" indent="0" algn="l" rtl="0">
                  <a:buNone/>
                </a:pPr>
                <a:endParaRPr lang="en-US" sz="2400" dirty="0"/>
              </a:p>
              <a:p>
                <a:pPr marL="0" indent="0" algn="l" rtl="0">
                  <a:buNone/>
                </a:pPr>
                <a:endParaRPr lang="he-IL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25557" y="1501164"/>
                <a:ext cx="10161643" cy="5120862"/>
              </a:xfrm>
              <a:blipFill>
                <a:blip r:embed="rId3"/>
                <a:stretch>
                  <a:fillRect l="-1200" t="-1667" b="-1107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2"/>
          <p:cNvSpPr txBox="1">
            <a:spLocks/>
          </p:cNvSpPr>
          <p:nvPr/>
        </p:nvSpPr>
        <p:spPr>
          <a:xfrm>
            <a:off x="3800203" y="304448"/>
            <a:ext cx="78215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Example (2)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val 3"/>
              <p:cNvSpPr/>
              <p:nvPr/>
            </p:nvSpPr>
            <p:spPr>
              <a:xfrm>
                <a:off x="10722920" y="1919855"/>
                <a:ext cx="859480" cy="859480"/>
              </a:xfrm>
              <a:prstGeom prst="ellipse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→−</m:t>
                      </m:r>
                      <m:r>
                        <a:rPr lang="en-US" sz="16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600" b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6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16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2920" y="1919855"/>
                <a:ext cx="859480" cy="859480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Oval 4"/>
              <p:cNvSpPr/>
              <p:nvPr/>
            </p:nvSpPr>
            <p:spPr>
              <a:xfrm>
                <a:off x="9719062" y="2925635"/>
                <a:ext cx="859480" cy="859480"/>
              </a:xfrm>
              <a:prstGeom prst="ellipse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→−</m:t>
                      </m:r>
                      <m:r>
                        <a:rPr lang="en-US" sz="16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600" b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6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→−</m:t>
                      </m:r>
                      <m:r>
                        <a:rPr lang="en-US" sz="16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9062" y="2925635"/>
                <a:ext cx="859480" cy="859480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Oval 6"/>
              <p:cNvSpPr/>
              <p:nvPr/>
            </p:nvSpPr>
            <p:spPr>
              <a:xfrm>
                <a:off x="9719062" y="914075"/>
                <a:ext cx="859480" cy="859480"/>
              </a:xfrm>
              <a:prstGeom prst="ellipse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16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600" b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6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16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Oval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9062" y="914075"/>
                <a:ext cx="859480" cy="859480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Oval 7"/>
              <p:cNvSpPr/>
              <p:nvPr/>
            </p:nvSpPr>
            <p:spPr>
              <a:xfrm>
                <a:off x="8747288" y="1919855"/>
                <a:ext cx="859480" cy="859480"/>
              </a:xfrm>
              <a:prstGeom prst="ellipse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16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600" b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6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→−</m:t>
                      </m:r>
                      <m:r>
                        <a:rPr lang="en-US" sz="1600" b="0" i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Oval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7288" y="1919855"/>
                <a:ext cx="859480" cy="859480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onnector: Curved 8"/>
          <p:cNvCxnSpPr>
            <a:stCxn id="7" idx="2"/>
            <a:endCxn id="8" idx="0"/>
          </p:cNvCxnSpPr>
          <p:nvPr/>
        </p:nvCxnSpPr>
        <p:spPr>
          <a:xfrm rot="10800000" flipV="1">
            <a:off x="9177028" y="1343815"/>
            <a:ext cx="542034" cy="57604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893300" y="577172"/>
            <a:ext cx="5207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 anchor="ctr" anchorCtr="1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0.5</a:t>
            </a:r>
            <a:endParaRPr lang="he-IL" dirty="0">
              <a:solidFill>
                <a:schemeClr val="accent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56543" y="2125197"/>
            <a:ext cx="5207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 anchor="ctr" anchorCtr="1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0.2</a:t>
            </a:r>
            <a:endParaRPr lang="he-IL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554963" y="2125197"/>
            <a:ext cx="5207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 anchor="ctr" anchorCtr="1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0.2</a:t>
            </a:r>
            <a:endParaRPr lang="he-IL" dirty="0">
              <a:solidFill>
                <a:schemeClr val="accent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13852" y="3754899"/>
            <a:ext cx="5207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 anchor="ctr" anchorCtr="1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0.1</a:t>
            </a:r>
            <a:endParaRPr lang="he-IL" dirty="0">
              <a:solidFill>
                <a:schemeClr val="accent6"/>
              </a:solidFill>
            </a:endParaRPr>
          </a:p>
        </p:txBody>
      </p:sp>
      <p:cxnSp>
        <p:nvCxnSpPr>
          <p:cNvPr id="14" name="Connector: Curved 13"/>
          <p:cNvCxnSpPr>
            <a:cxnSpLocks/>
            <a:stCxn id="7" idx="6"/>
            <a:endCxn id="4" idx="0"/>
          </p:cNvCxnSpPr>
          <p:nvPr/>
        </p:nvCxnSpPr>
        <p:spPr>
          <a:xfrm>
            <a:off x="10578542" y="1343815"/>
            <a:ext cx="574118" cy="57604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9030431" y="1116464"/>
                <a:ext cx="520700" cy="4305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1" anchor="ctr" anchorCtr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he-IL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he-IL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e-IL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he-IL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he-IL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0431" y="1116464"/>
                <a:ext cx="520700" cy="430567"/>
              </a:xfrm>
              <a:prstGeom prst="rect">
                <a:avLst/>
              </a:prstGeom>
              <a:blipFill>
                <a:blip r:embed="rId8"/>
                <a:stretch>
                  <a:fillRect t="-1408" b="-140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10845999" y="1106214"/>
                <a:ext cx="520700" cy="4305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1" anchor="ctr" anchorCtr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he-IL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he-IL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e-IL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he-IL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he-IL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5999" y="1106214"/>
                <a:ext cx="520700" cy="430567"/>
              </a:xfrm>
              <a:prstGeom prst="rect">
                <a:avLst/>
              </a:prstGeom>
              <a:blipFill>
                <a:blip r:embed="rId9"/>
                <a:stretch>
                  <a:fillRect b="-140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10287574" y="1790326"/>
                <a:ext cx="520700" cy="4305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1" anchor="ctr" anchorCtr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he-IL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he-IL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e-IL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he-IL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he-IL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574" y="1790326"/>
                <a:ext cx="520700" cy="430567"/>
              </a:xfrm>
              <a:prstGeom prst="rect">
                <a:avLst/>
              </a:prstGeom>
              <a:blipFill>
                <a:blip r:embed="rId10"/>
                <a:stretch>
                  <a:fillRect t="-2857" r="-2353" b="-142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9571660" y="1790327"/>
                <a:ext cx="520700" cy="4305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1" anchor="ctr" anchorCtr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he-IL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he-IL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e-IL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he-IL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he-IL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1660" y="1790327"/>
                <a:ext cx="520700" cy="430567"/>
              </a:xfrm>
              <a:prstGeom prst="rect">
                <a:avLst/>
              </a:prstGeom>
              <a:blipFill>
                <a:blip r:embed="rId11"/>
                <a:stretch>
                  <a:fillRect t="-2857" r="-2326" b="-142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Connector: Curved 34"/>
          <p:cNvCxnSpPr>
            <a:cxnSpLocks/>
            <a:stCxn id="8" idx="4"/>
            <a:endCxn id="5" idx="2"/>
          </p:cNvCxnSpPr>
          <p:nvPr/>
        </p:nvCxnSpPr>
        <p:spPr>
          <a:xfrm rot="16200000" flipH="1">
            <a:off x="9160025" y="2796338"/>
            <a:ext cx="576040" cy="54203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8" idx="7"/>
            <a:endCxn id="7" idx="3"/>
          </p:cNvCxnSpPr>
          <p:nvPr/>
        </p:nvCxnSpPr>
        <p:spPr>
          <a:xfrm flipV="1">
            <a:off x="9480900" y="1647687"/>
            <a:ext cx="364030" cy="398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" idx="1"/>
            <a:endCxn id="7" idx="5"/>
          </p:cNvCxnSpPr>
          <p:nvPr/>
        </p:nvCxnSpPr>
        <p:spPr>
          <a:xfrm flipH="1" flipV="1">
            <a:off x="10452674" y="1647687"/>
            <a:ext cx="396114" cy="398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cxnSpLocks/>
            <a:stCxn id="5" idx="1"/>
            <a:endCxn id="8" idx="5"/>
          </p:cNvCxnSpPr>
          <p:nvPr/>
        </p:nvCxnSpPr>
        <p:spPr>
          <a:xfrm flipH="1" flipV="1">
            <a:off x="9480900" y="2653467"/>
            <a:ext cx="364030" cy="398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" idx="7"/>
            <a:endCxn id="4" idx="3"/>
          </p:cNvCxnSpPr>
          <p:nvPr/>
        </p:nvCxnSpPr>
        <p:spPr>
          <a:xfrm flipV="1">
            <a:off x="10452674" y="2653467"/>
            <a:ext cx="396114" cy="398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Connector: Curved 57"/>
          <p:cNvCxnSpPr>
            <a:cxnSpLocks/>
            <a:stCxn id="4" idx="4"/>
            <a:endCxn id="5" idx="6"/>
          </p:cNvCxnSpPr>
          <p:nvPr/>
        </p:nvCxnSpPr>
        <p:spPr>
          <a:xfrm rot="5400000">
            <a:off x="10577581" y="2780296"/>
            <a:ext cx="576040" cy="57411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/>
              <p:cNvSpPr txBox="1"/>
              <p:nvPr/>
            </p:nvSpPr>
            <p:spPr>
              <a:xfrm>
                <a:off x="8960736" y="3033198"/>
                <a:ext cx="520700" cy="4305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1" anchor="ctr" anchorCtr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he-IL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he-IL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e-IL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he-IL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he-IL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0736" y="3033198"/>
                <a:ext cx="520700" cy="430567"/>
              </a:xfrm>
              <a:prstGeom prst="rect">
                <a:avLst/>
              </a:prstGeom>
              <a:blipFill>
                <a:blip r:embed="rId12"/>
                <a:stretch>
                  <a:fillRect t="-1429" b="-142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10865601" y="3067355"/>
                <a:ext cx="520700" cy="4305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1" anchor="ctr" anchorCtr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he-IL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he-IL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e-IL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he-IL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he-IL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5601" y="3067355"/>
                <a:ext cx="520700" cy="430567"/>
              </a:xfrm>
              <a:prstGeom prst="rect">
                <a:avLst/>
              </a:prstGeom>
              <a:blipFill>
                <a:blip r:embed="rId13"/>
                <a:stretch>
                  <a:fillRect t="-1408" b="-140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/>
              <p:cNvSpPr txBox="1"/>
              <p:nvPr/>
            </p:nvSpPr>
            <p:spPr>
              <a:xfrm>
                <a:off x="9529765" y="2479256"/>
                <a:ext cx="520700" cy="4305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1" anchor="ctr" anchorCtr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he-IL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he-IL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e-IL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he-IL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he-IL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9765" y="2479256"/>
                <a:ext cx="520700" cy="430567"/>
              </a:xfrm>
              <a:prstGeom prst="rect">
                <a:avLst/>
              </a:prstGeom>
              <a:blipFill>
                <a:blip r:embed="rId14"/>
                <a:stretch>
                  <a:fillRect t="-1429" b="-142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/>
              <p:cNvSpPr txBox="1"/>
              <p:nvPr/>
            </p:nvSpPr>
            <p:spPr>
              <a:xfrm>
                <a:off x="10310878" y="2505051"/>
                <a:ext cx="520700" cy="4305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1" anchor="ctr" anchorCtr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he-IL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he-IL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e-IL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he-IL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he-IL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0878" y="2505051"/>
                <a:ext cx="520700" cy="430567"/>
              </a:xfrm>
              <a:prstGeom prst="rect">
                <a:avLst/>
              </a:prstGeom>
              <a:blipFill>
                <a:blip r:embed="rId14"/>
                <a:stretch>
                  <a:fillRect t="-1408" b="-1267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Connector: Curved 67"/>
          <p:cNvCxnSpPr>
            <a:stCxn id="8" idx="1"/>
            <a:endCxn id="8" idx="3"/>
          </p:cNvCxnSpPr>
          <p:nvPr/>
        </p:nvCxnSpPr>
        <p:spPr>
          <a:xfrm rot="16200000" flipH="1">
            <a:off x="8569284" y="2349595"/>
            <a:ext cx="607744" cy="12700"/>
          </a:xfrm>
          <a:prstGeom prst="curvedConnector5">
            <a:avLst>
              <a:gd name="adj1" fmla="val -37615"/>
              <a:gd name="adj2" fmla="val -5868371"/>
              <a:gd name="adj3" fmla="val 137615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1" name="Connector: Curved 70"/>
          <p:cNvCxnSpPr>
            <a:stCxn id="4" idx="7"/>
            <a:endCxn id="4" idx="5"/>
          </p:cNvCxnSpPr>
          <p:nvPr/>
        </p:nvCxnSpPr>
        <p:spPr>
          <a:xfrm rot="16200000" flipH="1">
            <a:off x="11152660" y="2349595"/>
            <a:ext cx="607744" cy="12700"/>
          </a:xfrm>
          <a:prstGeom prst="curvedConnector5">
            <a:avLst>
              <a:gd name="adj1" fmla="val -37615"/>
              <a:gd name="adj2" fmla="val 5176472"/>
              <a:gd name="adj3" fmla="val 137615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Connector: Curved 74"/>
          <p:cNvCxnSpPr>
            <a:stCxn id="7" idx="1"/>
            <a:endCxn id="7" idx="7"/>
          </p:cNvCxnSpPr>
          <p:nvPr/>
        </p:nvCxnSpPr>
        <p:spPr>
          <a:xfrm rot="5400000" flipH="1" flipV="1">
            <a:off x="10148802" y="736071"/>
            <a:ext cx="12700" cy="607744"/>
          </a:xfrm>
          <a:prstGeom prst="curvedConnector3">
            <a:avLst>
              <a:gd name="adj1" fmla="val 5091087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Connector: Curved 78"/>
          <p:cNvCxnSpPr>
            <a:stCxn id="5" idx="5"/>
            <a:endCxn id="5" idx="3"/>
          </p:cNvCxnSpPr>
          <p:nvPr/>
        </p:nvCxnSpPr>
        <p:spPr>
          <a:xfrm rot="5400000">
            <a:off x="10148802" y="3355375"/>
            <a:ext cx="12700" cy="607744"/>
          </a:xfrm>
          <a:prstGeom prst="curvedConnector3">
            <a:avLst>
              <a:gd name="adj1" fmla="val 4891087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05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577276" y="1596238"/>
                <a:ext cx="10161643" cy="512086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just" rtl="0">
                  <a:lnSpc>
                    <a:spcPct val="120000"/>
                  </a:lnSpc>
                  <a:buNone/>
                </a:pPr>
                <a:r>
                  <a:rPr lang="en-US" sz="2400" dirty="0"/>
                  <a:t>Use the following randomization:</a:t>
                </a:r>
                <a:endParaRPr lang="en-US" dirty="0"/>
              </a:p>
              <a:p>
                <a:pPr marL="0" indent="0" algn="just" rtl="0">
                  <a:lnSpc>
                    <a:spcPct val="120000"/>
                  </a:lnSpc>
                  <a:buNone/>
                </a:pPr>
                <a:r>
                  <a:rPr lang="en-US" sz="2400" dirty="0"/>
                  <a:t>Uniformly select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2400" dirty="0"/>
                  <a:t>.</a:t>
                </a:r>
              </a:p>
              <a:p>
                <a:pPr marL="0" indent="0" algn="just" rtl="0">
                  <a:lnSpc>
                    <a:spcPct val="120000"/>
                  </a:lnSpc>
                  <a:buNone/>
                </a:pPr>
                <a:r>
                  <a:rPr lang="en-US" sz="2400" dirty="0"/>
                  <a:t>Move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, otherwise switch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.</a:t>
                </a:r>
              </a:p>
              <a:p>
                <a:pPr marL="0" indent="0" algn="just" rtl="0">
                  <a:lnSpc>
                    <a:spcPct val="120000"/>
                  </a:lnSpc>
                  <a:buNone/>
                </a:pPr>
                <a:r>
                  <a:rPr lang="en-US" sz="2400" b="1" dirty="0"/>
                  <a:t>Claim: </a:t>
                </a:r>
                <a:r>
                  <a:rPr lang="en-US" sz="2400" dirty="0"/>
                  <a:t>This randomization respects the following order:</a:t>
                </a:r>
              </a:p>
              <a:p>
                <a:pPr marL="0" indent="0" algn="l" rtl="0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sz="2400" dirty="0"/>
                  <a:t> when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sz="2400" dirty="0"/>
                  <a:t> for all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 algn="l" rtl="0">
                  <a:lnSpc>
                    <a:spcPct val="120000"/>
                  </a:lnSpc>
                  <a:buNone/>
                </a:pPr>
                <a:r>
                  <a:rPr lang="en-US" sz="2400" b="1" dirty="0"/>
                  <a:t>Proof:</a:t>
                </a:r>
                <a:r>
                  <a:rPr lang="en-US" sz="2400" dirty="0"/>
                  <a:t> 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sz="2400" dirty="0"/>
                  <a:t>, and let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2400" dirty="0"/>
                  <a:t> be the selected spin.</a:t>
                </a:r>
              </a:p>
              <a:p>
                <a:pPr marL="0" indent="0" algn="l" rtl="0">
                  <a:lnSpc>
                    <a:spcPct val="120000"/>
                  </a:lnSpc>
                  <a:buNone/>
                </a:pPr>
                <a:r>
                  <a:rPr lang="en-US" sz="2400" dirty="0"/>
                  <a:t>Attractiveness implies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en-US" sz="2400" dirty="0"/>
                  <a:t>.</a:t>
                </a:r>
              </a:p>
              <a:p>
                <a:pPr marL="0" indent="0" algn="l" rtl="0">
                  <a:lnSpc>
                    <a:spcPct val="120000"/>
                  </a:lnSpc>
                  <a:buNone/>
                </a:pPr>
                <a:r>
                  <a:rPr lang="en-US" sz="2400" dirty="0"/>
                  <a:t>The order can only be violated if the transitions are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, which implies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r>
                  <a:rPr lang="en-US" sz="2400" dirty="0"/>
                  <a:t>, a contradiction.</a:t>
                </a: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77276" y="1596238"/>
                <a:ext cx="10161643" cy="5120862"/>
              </a:xfrm>
              <a:blipFill>
                <a:blip r:embed="rId3"/>
                <a:stretch>
                  <a:fillRect l="-780" t="-59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2"/>
          <p:cNvSpPr txBox="1">
            <a:spLocks/>
          </p:cNvSpPr>
          <p:nvPr/>
        </p:nvSpPr>
        <p:spPr>
          <a:xfrm>
            <a:off x="3800203" y="304448"/>
            <a:ext cx="78215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Example (2)</a:t>
            </a:r>
          </a:p>
        </p:txBody>
      </p:sp>
    </p:spTree>
    <p:extLst>
      <p:ext uri="{BB962C8B-B14F-4D97-AF65-F5344CB8AC3E}">
        <p14:creationId xmlns:p14="http://schemas.microsoft.com/office/powerpoint/2010/main" val="120986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516084" y="1703751"/>
                <a:ext cx="10385863" cy="4351338"/>
              </a:xfrm>
            </p:spPr>
            <p:txBody>
              <a:bodyPr/>
              <a:lstStyle/>
              <a:p>
                <a:pPr marL="0" indent="0" algn="l" rtl="0">
                  <a:buNone/>
                </a:pPr>
                <a:r>
                  <a:rPr lang="en-US" dirty="0"/>
                  <a:t>What if we decided to discard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dirty="0"/>
                  <a:t> and “start fresh” on every increment?</a:t>
                </a:r>
              </a:p>
              <a:p>
                <a:pPr marL="0" indent="0" algn="l" rtl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16084" y="1703751"/>
                <a:ext cx="10385863" cy="4351338"/>
              </a:xfrm>
              <a:blipFill>
                <a:blip r:embed="rId3"/>
                <a:stretch>
                  <a:fillRect l="-1233" t="-2241" r="-47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49829" y="378188"/>
            <a:ext cx="9029700" cy="1325563"/>
          </a:xfrm>
        </p:spPr>
        <p:txBody>
          <a:bodyPr/>
          <a:lstStyle/>
          <a:p>
            <a:r>
              <a:rPr lang="en-US" dirty="0"/>
              <a:t>Intrinsic randomness matters</a:t>
            </a:r>
            <a:endParaRPr lang="he-IL" dirty="0"/>
          </a:p>
        </p:txBody>
      </p:sp>
      <p:grpSp>
        <p:nvGrpSpPr>
          <p:cNvPr id="53" name="Group 52"/>
          <p:cNvGrpSpPr/>
          <p:nvPr/>
        </p:nvGrpSpPr>
        <p:grpSpPr>
          <a:xfrm>
            <a:off x="703966" y="2230192"/>
            <a:ext cx="4350773" cy="1892479"/>
            <a:chOff x="7506928" y="2303121"/>
            <a:chExt cx="4350773" cy="1892479"/>
          </a:xfrm>
        </p:grpSpPr>
        <p:sp>
          <p:nvSpPr>
            <p:cNvPr id="4" name="Oval 3"/>
            <p:cNvSpPr/>
            <p:nvPr/>
          </p:nvSpPr>
          <p:spPr>
            <a:xfrm>
              <a:off x="7506928" y="2875935"/>
              <a:ext cx="766916" cy="76691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  <a:endParaRPr lang="he-IL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9601199" y="2875935"/>
              <a:ext cx="766916" cy="76691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  <a:endParaRPr lang="he-IL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9" name="Connector: Curved 8"/>
            <p:cNvCxnSpPr>
              <a:cxnSpLocks/>
              <a:stCxn id="6" idx="1"/>
              <a:endCxn id="4" idx="7"/>
            </p:cNvCxnSpPr>
            <p:nvPr/>
          </p:nvCxnSpPr>
          <p:spPr>
            <a:xfrm rot="16200000" flipV="1">
              <a:off x="8937522" y="2212257"/>
              <a:ext cx="12700" cy="1551979"/>
            </a:xfrm>
            <a:prstGeom prst="curvedConnector3">
              <a:avLst>
                <a:gd name="adj1" fmla="val 2684346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Connector: Curved 10"/>
            <p:cNvCxnSpPr>
              <a:stCxn id="6" idx="7"/>
              <a:endCxn id="6" idx="5"/>
            </p:cNvCxnSpPr>
            <p:nvPr/>
          </p:nvCxnSpPr>
          <p:spPr>
            <a:xfrm rot="16200000" flipH="1">
              <a:off x="9984657" y="3259393"/>
              <a:ext cx="542292" cy="12700"/>
            </a:xfrm>
            <a:prstGeom prst="curvedConnector5">
              <a:avLst>
                <a:gd name="adj1" fmla="val -42154"/>
                <a:gd name="adj2" fmla="val 6954362"/>
                <a:gd name="adj3" fmla="val 142154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Connector: Curved 12"/>
            <p:cNvCxnSpPr>
              <a:cxnSpLocks/>
              <a:stCxn id="4" idx="5"/>
              <a:endCxn id="6" idx="3"/>
            </p:cNvCxnSpPr>
            <p:nvPr/>
          </p:nvCxnSpPr>
          <p:spPr>
            <a:xfrm rot="16200000" flipH="1">
              <a:off x="8937521" y="2754549"/>
              <a:ext cx="12700" cy="1551979"/>
            </a:xfrm>
            <a:prstGeom prst="curvedConnector3">
              <a:avLst>
                <a:gd name="adj1" fmla="val 2684346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1179277" y="3081077"/>
              <a:ext cx="6784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 anchor="ctr" anchorCtr="1">
              <a:spAutoFit/>
            </a:bodyPr>
            <a:lstStyle/>
            <a:p>
              <a:r>
                <a:rPr lang="en-US" dirty="0"/>
                <a:t>0.5</a:t>
              </a:r>
              <a:endParaRPr lang="he-IL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604659" y="2303121"/>
              <a:ext cx="6784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 anchor="ctr" anchorCtr="1">
              <a:spAutoFit/>
            </a:bodyPr>
            <a:lstStyle/>
            <a:p>
              <a:r>
                <a:rPr lang="en-US" dirty="0"/>
                <a:t>0.5</a:t>
              </a:r>
              <a:endParaRPr lang="he-IL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604659" y="3826268"/>
              <a:ext cx="6784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1" anchor="ctr" anchorCtr="1">
              <a:spAutoFit/>
            </a:bodyPr>
            <a:lstStyle/>
            <a:p>
              <a:r>
                <a:rPr lang="en-US" dirty="0"/>
                <a:t>1</a:t>
              </a:r>
              <a:endParaRPr lang="he-IL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537611" y="2634986"/>
            <a:ext cx="1335757" cy="1140593"/>
            <a:chOff x="5994813" y="2634986"/>
            <a:chExt cx="1335757" cy="1140593"/>
          </a:xfrm>
        </p:grpSpPr>
        <p:sp>
          <p:nvSpPr>
            <p:cNvPr id="23" name="Oval 22"/>
            <p:cNvSpPr/>
            <p:nvPr/>
          </p:nvSpPr>
          <p:spPr>
            <a:xfrm>
              <a:off x="6994530" y="2634986"/>
              <a:ext cx="336040" cy="336040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  <a:endParaRPr lang="he-IL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6994530" y="3439539"/>
              <a:ext cx="336040" cy="336040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  <a:endParaRPr lang="he-IL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5994813" y="2634986"/>
              <a:ext cx="336040" cy="336040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  <a:endParaRPr lang="he-IL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5994813" y="3439539"/>
              <a:ext cx="336040" cy="336040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  <a:endParaRPr lang="he-IL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27" name="Straight Arrow Connector 26"/>
            <p:cNvCxnSpPr>
              <a:stCxn id="25" idx="5"/>
              <a:endCxn id="24" idx="1"/>
            </p:cNvCxnSpPr>
            <p:nvPr/>
          </p:nvCxnSpPr>
          <p:spPr>
            <a:xfrm>
              <a:off x="6281641" y="2921814"/>
              <a:ext cx="762101" cy="5669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cxnSpLocks/>
              <a:stCxn id="26" idx="7"/>
              <a:endCxn id="23" idx="3"/>
            </p:cNvCxnSpPr>
            <p:nvPr/>
          </p:nvCxnSpPr>
          <p:spPr>
            <a:xfrm flipV="1">
              <a:off x="6281641" y="2921814"/>
              <a:ext cx="762101" cy="5669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cxnSpLocks/>
              <a:stCxn id="26" idx="6"/>
              <a:endCxn id="24" idx="2"/>
            </p:cNvCxnSpPr>
            <p:nvPr/>
          </p:nvCxnSpPr>
          <p:spPr>
            <a:xfrm>
              <a:off x="6330853" y="3607559"/>
              <a:ext cx="66367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ontent Placeholder 1"/>
              <p:cNvSpPr txBox="1">
                <a:spLocks/>
              </p:cNvSpPr>
              <p:nvPr/>
            </p:nvSpPr>
            <p:spPr>
              <a:xfrm>
                <a:off x="8362335" y="2778886"/>
                <a:ext cx="2651016" cy="5832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2286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3"/>
                  </a:buClr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3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3"/>
                  </a:buClr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3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3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step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2335" y="2778886"/>
                <a:ext cx="2651016" cy="5832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ontent Placeholder 1"/>
              <p:cNvSpPr txBox="1">
                <a:spLocks/>
              </p:cNvSpPr>
              <p:nvPr/>
            </p:nvSpPr>
            <p:spPr>
              <a:xfrm>
                <a:off x="7460195" y="4573551"/>
                <a:ext cx="4786637" cy="61435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3"/>
                  </a:buClr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3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3"/>
                  </a:buClr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3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3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step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m:rPr>
                                  <m:nor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195" y="4573551"/>
                <a:ext cx="4786637" cy="61435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Group 53"/>
          <p:cNvGrpSpPr/>
          <p:nvPr/>
        </p:nvGrpSpPr>
        <p:grpSpPr>
          <a:xfrm>
            <a:off x="5012027" y="4174881"/>
            <a:ext cx="2332092" cy="1140593"/>
            <a:chOff x="4485290" y="4403604"/>
            <a:chExt cx="2332092" cy="1140593"/>
          </a:xfrm>
        </p:grpSpPr>
        <p:sp>
          <p:nvSpPr>
            <p:cNvPr id="40" name="Oval 39"/>
            <p:cNvSpPr/>
            <p:nvPr/>
          </p:nvSpPr>
          <p:spPr>
            <a:xfrm>
              <a:off x="6481342" y="4403604"/>
              <a:ext cx="336040" cy="336040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  <a:endParaRPr lang="he-IL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6481342" y="5208157"/>
              <a:ext cx="336040" cy="336040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  <a:endParaRPr lang="he-IL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5481625" y="4403604"/>
              <a:ext cx="336040" cy="336040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  <a:endParaRPr lang="he-IL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5481625" y="5208157"/>
              <a:ext cx="336040" cy="336040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  <a:endParaRPr lang="he-IL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44" name="Straight Arrow Connector 43"/>
            <p:cNvCxnSpPr>
              <a:stCxn id="42" idx="5"/>
              <a:endCxn id="41" idx="1"/>
            </p:cNvCxnSpPr>
            <p:nvPr/>
          </p:nvCxnSpPr>
          <p:spPr>
            <a:xfrm>
              <a:off x="5768453" y="4690432"/>
              <a:ext cx="762101" cy="5669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cxnSpLocks/>
              <a:stCxn id="43" idx="7"/>
              <a:endCxn id="40" idx="3"/>
            </p:cNvCxnSpPr>
            <p:nvPr/>
          </p:nvCxnSpPr>
          <p:spPr>
            <a:xfrm flipV="1">
              <a:off x="5768453" y="4690432"/>
              <a:ext cx="762101" cy="5669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cxnSpLocks/>
              <a:stCxn id="43" idx="6"/>
              <a:endCxn id="41" idx="2"/>
            </p:cNvCxnSpPr>
            <p:nvPr/>
          </p:nvCxnSpPr>
          <p:spPr>
            <a:xfrm>
              <a:off x="5817665" y="5376177"/>
              <a:ext cx="66367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4485290" y="4403604"/>
              <a:ext cx="336040" cy="336040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</a:t>
              </a:r>
              <a:endParaRPr lang="he-IL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4485290" y="5208157"/>
              <a:ext cx="336040" cy="336040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</a:t>
              </a:r>
              <a:endParaRPr lang="he-IL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50" name="Straight Arrow Connector 49"/>
            <p:cNvCxnSpPr>
              <a:stCxn id="48" idx="5"/>
            </p:cNvCxnSpPr>
            <p:nvPr/>
          </p:nvCxnSpPr>
          <p:spPr>
            <a:xfrm>
              <a:off x="4772118" y="4690432"/>
              <a:ext cx="762101" cy="5669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cxnSpLocks/>
              <a:stCxn id="49" idx="7"/>
            </p:cNvCxnSpPr>
            <p:nvPr/>
          </p:nvCxnSpPr>
          <p:spPr>
            <a:xfrm flipV="1">
              <a:off x="4772118" y="4690432"/>
              <a:ext cx="762101" cy="5669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cxnSpLocks/>
              <a:stCxn id="49" idx="6"/>
            </p:cNvCxnSpPr>
            <p:nvPr/>
          </p:nvCxnSpPr>
          <p:spPr>
            <a:xfrm>
              <a:off x="4821330" y="5376177"/>
              <a:ext cx="66367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ontent Placeholder 1"/>
              <p:cNvSpPr txBox="1">
                <a:spLocks/>
              </p:cNvSpPr>
              <p:nvPr/>
            </p:nvSpPr>
            <p:spPr>
              <a:xfrm>
                <a:off x="7056117" y="5936035"/>
                <a:ext cx="5040900" cy="58329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3"/>
                  </a:buClr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3"/>
                  </a:buClr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3"/>
                  </a:buClr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3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Clr>
                    <a:schemeClr val="accent3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l" rtl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</m:func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75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6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6117" y="5936035"/>
                <a:ext cx="5040900" cy="5832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59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9" grpId="0"/>
      <p:bldP spid="47" grpId="0" build="p"/>
      <p:bldP spid="5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047135" y="1471666"/>
                <a:ext cx="11144865" cy="5150360"/>
              </a:xfrm>
            </p:spPr>
            <p:txBody>
              <a:bodyPr anchor="t">
                <a:normAutofit/>
              </a:bodyPr>
              <a:lstStyle/>
              <a:p>
                <a:pPr marL="0" indent="0" algn="l" rtl="0">
                  <a:buNone/>
                </a:pPr>
                <a:r>
                  <a:rPr lang="en-US" sz="2400" b="1" dirty="0"/>
                  <a:t>Lemma: </a:t>
                </a: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en-US" sz="2400" dirty="0"/>
                  <a:t>be the length of the longest totally ordered subset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/>
                  <a:t>.</a:t>
                </a:r>
                <a:br>
                  <a:rPr lang="en-US" sz="2400" dirty="0"/>
                </a:br>
                <a:endParaRPr lang="en-US" sz="2400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) 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𝑙</m:t>
                      </m:r>
                      <m:acc>
                        <m:accPr>
                          <m:chr m:val="̅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0" indent="0" algn="just" rtl="0">
                  <a:buNone/>
                </a:pPr>
                <a:r>
                  <a:rPr lang="en-US" sz="1600" dirty="0"/>
                  <a:t>(Recall: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  <m:d>
                      <m:dPr>
                        <m:ctrlPr>
                          <a:rPr lang="en-US" sz="16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 dirty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sz="1600" i="1" dirty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1600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600" i="1" dirty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600" dirty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sz="16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600" i="1" dirty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1600" i="1" dirty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1600" i="1" dirty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m:rPr>
                                <m:sty m:val="p"/>
                              </m:rPr>
                              <a:rPr lang="en-US" sz="1600" dirty="0">
                                <a:latin typeface="Cambria Math" panose="02040503050406030204" pitchFamily="18" charset="0"/>
                              </a:rPr>
                              <m:t>Ω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sz="1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p>
                                    <m: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  <m:t>,  ⋅</m:t>
                                    </m:r>
                                  </m:e>
                                </m:d>
                                <m:r>
                                  <a:rPr lang="en-US" sz="160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p>
                                    <m:r>
                                      <a:rPr lang="en-US" sz="1600" b="0" i="1" dirty="0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sz="1600" i="1" dirty="0">
                                        <a:latin typeface="Cambria Math" panose="02040503050406030204" pitchFamily="18" charset="0"/>
                                      </a:rPr>
                                      <m:t>,  ⋅</m:t>
                                    </m:r>
                                  </m:e>
                                </m:d>
                              </m:e>
                            </m:d>
                          </m:e>
                          <m:sub>
                            <m:r>
                              <a:rPr lang="en-US" sz="1600" i="1" dirty="0">
                                <a:latin typeface="Cambria Math" panose="02040503050406030204" pitchFamily="18" charset="0"/>
                              </a:rPr>
                              <m:t>𝑇𝑉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sz="1600" dirty="0"/>
                  <a:t>)</a:t>
                </a:r>
              </a:p>
              <a:p>
                <a:pPr marL="0" indent="0" algn="just" rtl="0">
                  <a:buNone/>
                </a:pPr>
                <a:r>
                  <a:rPr lang="en-US" sz="2400" b="1" dirty="0"/>
                  <a:t>Proof:</a:t>
                </a:r>
              </a:p>
              <a:p>
                <a:pPr marL="0" indent="0" algn="just" rtl="0">
                  <a:buNone/>
                </a:pPr>
                <a:r>
                  <a:rPr lang="en-US" sz="1600" dirty="0">
                    <a:latin typeface="Cambria Math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en-US" sz="1600" b="0" dirty="0">
                    <a:latin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en-US" sz="1600" dirty="0">
                    <a:latin typeface="Cambria Math" panose="02040503050406030204" pitchFamily="18" charset="0"/>
                  </a:rPr>
                  <a:t> be the states in time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600" dirty="0">
                    <a:latin typeface="Cambria Math" panose="02040503050406030204" pitchFamily="18" charset="0"/>
                  </a:rPr>
                  <a:t>, beginning from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600" i="1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sz="1600" dirty="0">
                    <a:latin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600" i="1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US" sz="1600" dirty="0">
                    <a:latin typeface="Cambria Math" panose="02040503050406030204" pitchFamily="18" charset="0"/>
                  </a:rPr>
                  <a:t>.</a:t>
                </a:r>
              </a:p>
              <a:p>
                <a:pPr marL="0" indent="0" algn="just" rtl="0">
                  <a:buNone/>
                </a:pPr>
                <a:r>
                  <a:rPr lang="en-US" sz="1600" dirty="0">
                    <a:latin typeface="Cambria Math" panose="02040503050406030204" pitchFamily="18" charset="0"/>
                  </a:rPr>
                  <a:t>Notice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en-US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d>
                      <m:dPr>
                        <m:ctrlPr>
                          <a:rPr lang="en-US" sz="16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1600" i="1" dirty="0">
                            <a:latin typeface="Cambria Math" panose="02040503050406030204" pitchFamily="18" charset="0"/>
                          </a:rPr>
                          <m:t>,  ⋅</m:t>
                        </m:r>
                      </m:e>
                    </m:d>
                  </m:oMath>
                </a14:m>
                <a:r>
                  <a:rPr lang="en-US" sz="1600" dirty="0">
                    <a:latin typeface="Cambria Math" panose="02040503050406030204" pitchFamily="18" charset="0"/>
                  </a:rPr>
                  <a:t>.</a:t>
                </a:r>
              </a:p>
              <a:p>
                <a:pPr marL="0" indent="0" algn="just" rtl="0">
                  <a:buNone/>
                </a:pPr>
                <a:r>
                  <a:rPr lang="en-US" sz="1600" dirty="0">
                    <a:latin typeface="Cambria Math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ambria Math" panose="02040503050406030204" pitchFamily="18" charset="0"/>
                  </a:rPr>
                  <a:t> be the maximal length of a monotone decreasing sequence beginning in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1600" b="0" dirty="0">
                  <a:latin typeface="Cambria Math" panose="02040503050406030204" pitchFamily="18" charset="0"/>
                </a:endParaRPr>
              </a:p>
              <a:p>
                <a:pPr marL="0" indent="0" algn="just" rtl="0">
                  <a:buNone/>
                </a:pP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1600" dirty="0">
                    <a:latin typeface="Cambria Math" panose="02040503050406030204" pitchFamily="18" charset="0"/>
                  </a:rPr>
                  <a:t> if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en-US" sz="1600" i="1">
                        <a:latin typeface="Cambria Math" panose="02040503050406030204" pitchFamily="18" charset="0"/>
                      </a:rPr>
                      <m:t>≠</m:t>
                    </m:r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en-US" sz="1600" dirty="0">
                    <a:latin typeface="Cambria Math" panose="02040503050406030204" pitchFamily="18" charset="0"/>
                  </a:rPr>
                  <a:t>.</a:t>
                </a:r>
              </a:p>
              <a:p>
                <a:pPr marL="0" indent="0" algn="just" rtl="0">
                  <a:buNone/>
                </a:pPr>
                <a:endParaRPr lang="en-US" sz="1600" b="0" dirty="0">
                  <a:latin typeface="Cambria Math" panose="02040503050406030204" pitchFamily="18" charset="0"/>
                </a:endParaRPr>
              </a:p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</m:fun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b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≠</m:t>
                              </m:r>
                              <m:sSubSup>
                                <m:sSub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bSup>
                            </m:e>
                          </m:d>
                        </m:e>
                      </m:fun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b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Sup>
                                <m:sSub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600">
                                  <a:latin typeface="Cambria Math" panose="02040503050406030204" pitchFamily="18" charset="0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  <m: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p>
                                  </m:sSub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≠</m:t>
                                  </m:r>
                                  <m:sSubSup>
                                    <m:sSub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func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fun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Ω</m:t>
                          </m:r>
                        </m:sub>
                        <m:sup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acc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n-US" sz="1600">
                              <a:latin typeface="Cambria Math" panose="02040503050406030204" pitchFamily="18" charset="0"/>
                            </a:rPr>
                            <m:t>Ω</m:t>
                          </m:r>
                        </m:sub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acc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n-US" sz="1600">
                              <a:latin typeface="Cambria Math" panose="02040503050406030204" pitchFamily="18" charset="0"/>
                            </a:rPr>
                            <m:t>Ω</m:t>
                          </m:r>
                        </m:sub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acc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acc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</m:nary>
                      <m:r>
                        <a:rPr lang="en-US" sz="1600" b="0" i="0" smtClean="0"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≤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m:rPr>
                                  <m:sty m:val="p"/>
                                </m:rPr>
                                <a:rPr lang="en-US" sz="1600">
                                  <a:latin typeface="Cambria Math" panose="02040503050406030204" pitchFamily="18" charset="0"/>
                                </a:rPr>
                                <m:t>Ω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acc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  <m:t>≥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acc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eqArr>
                        </m:sub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acc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600" i="1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acc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≤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𝑙</m:t>
                      </m:r>
                      <m:sSub>
                        <m:sSubPr>
                          <m:ctrlPr>
                            <a:rPr lang="en-US" sz="16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16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 dirty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en-US" sz="1600" i="1" dirty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6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acc>
                                  <m:r>
                                    <a:rPr lang="en-US" sz="1600" i="1" dirty="0">
                                      <a:latin typeface="Cambria Math" panose="02040503050406030204" pitchFamily="18" charset="0"/>
                                    </a:rPr>
                                    <m:t>, ⋅</m:t>
                                  </m:r>
                                </m:e>
                              </m:d>
                              <m:r>
                                <a:rPr lang="en-US" sz="1600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6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 dirty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en-US" sz="1600" i="1" dirty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16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acc>
                                  <m:r>
                                    <a:rPr lang="en-US" sz="1600" i="1" dirty="0">
                                      <a:latin typeface="Cambria Math" panose="02040503050406030204" pitchFamily="18" charset="0"/>
                                    </a:rPr>
                                    <m:t>, ⋅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600" i="1" dirty="0">
                              <a:latin typeface="Cambria Math" panose="02040503050406030204" pitchFamily="18" charset="0"/>
                            </a:rPr>
                            <m:t>𝑇𝑉</m:t>
                          </m:r>
                        </m:sub>
                      </m:sSub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𝑙</m:t>
                      </m:r>
                      <m:acc>
                        <m:accPr>
                          <m:chr m:val="̅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7135" y="1471666"/>
                <a:ext cx="11144865" cy="5150360"/>
              </a:xfrm>
              <a:blipFill>
                <a:blip r:embed="rId3"/>
                <a:stretch>
                  <a:fillRect l="-875" t="-1657" b="-568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85986" y="261889"/>
            <a:ext cx="9029700" cy="1325563"/>
          </a:xfrm>
        </p:spPr>
        <p:txBody>
          <a:bodyPr/>
          <a:lstStyle/>
          <a:p>
            <a:r>
              <a:rPr lang="en-US" dirty="0"/>
              <a:t>Time to coalescence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9050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template" id="{30DBBF30-EDA2-4408-9702-3B0A8AED6F12}" vid="{0F128B79-39D4-4007-9EC6-E245A2CC91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A1AFEDE-5CAF-4D05-AC35-0F55C5366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0</TotalTime>
  <Words>630</Words>
  <Application>Microsoft Office PowerPoint</Application>
  <PresentationFormat>Widescreen</PresentationFormat>
  <Paragraphs>159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</vt:lpstr>
      <vt:lpstr>Cambria Math</vt:lpstr>
      <vt:lpstr>Courier New</vt:lpstr>
      <vt:lpstr>Gisha</vt:lpstr>
      <vt:lpstr>Cloud skipper design template</vt:lpstr>
      <vt:lpstr>Coupling from the Past</vt:lpstr>
      <vt:lpstr>Monotone CFTP</vt:lpstr>
      <vt:lpstr>Monotone CFTP</vt:lpstr>
      <vt:lpstr>Example</vt:lpstr>
      <vt:lpstr>Example</vt:lpstr>
      <vt:lpstr>PowerPoint Presentation</vt:lpstr>
      <vt:lpstr>PowerPoint Presentation</vt:lpstr>
      <vt:lpstr>Intrinsic randomness matters</vt:lpstr>
      <vt:lpstr>Time to coalescence</vt:lpstr>
      <vt:lpstr>Time to coalescence</vt:lpstr>
      <vt:lpstr>Time to coalescence</vt:lpstr>
      <vt:lpstr>Time to coalescence</vt:lpstr>
      <vt:lpstr>Time to coalescence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2017-01-06T22:05:35Z</dcterms:created>
  <dcterms:modified xsi:type="dcterms:W3CDTF">2017-01-19T19:30:43Z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TC034605089991</vt:lpwstr>
  </property>
</Properties>
</file>