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57" r:id="rId3"/>
    <p:sldId id="258" r:id="rId4"/>
    <p:sldId id="259" r:id="rId5"/>
    <p:sldId id="261" r:id="rId6"/>
    <p:sldId id="262" r:id="rId7"/>
    <p:sldId id="263" r:id="rId8"/>
    <p:sldId id="264" r:id="rId9"/>
    <p:sldId id="265" r:id="rId10"/>
    <p:sldId id="278" r:id="rId11"/>
    <p:sldId id="279" r:id="rId12"/>
    <p:sldId id="280" r:id="rId13"/>
    <p:sldId id="281" r:id="rId14"/>
    <p:sldId id="282" r:id="rId15"/>
    <p:sldId id="266" r:id="rId16"/>
    <p:sldId id="267" r:id="rId17"/>
    <p:sldId id="268" r:id="rId18"/>
    <p:sldId id="269" r:id="rId19"/>
    <p:sldId id="275" r:id="rId20"/>
    <p:sldId id="283" r:id="rId21"/>
    <p:sldId id="276" r:id="rId22"/>
    <p:sldId id="277" r:id="rId23"/>
    <p:sldId id="284" r:id="rId24"/>
    <p:sldId id="285" r:id="rId25"/>
    <p:sldId id="286" r:id="rId26"/>
    <p:sldId id="287" r:id="rId27"/>
    <p:sldId id="288" r:id="rId28"/>
    <p:sldId id="289" r:id="rId29"/>
    <p:sldId id="290" r:id="rId30"/>
    <p:sldId id="29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i" initials="S" lastIdx="1" clrIdx="0">
    <p:extLst>
      <p:ext uri="{19B8F6BF-5375-455C-9EA6-DF929625EA0E}">
        <p15:presenceInfo xmlns:p15="http://schemas.microsoft.com/office/powerpoint/2012/main" userId="Sha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342" autoAdjust="0"/>
  </p:normalViewPr>
  <p:slideViewPr>
    <p:cSldViewPr snapToGrid="0">
      <p:cViewPr varScale="1">
        <p:scale>
          <a:sx n="74" d="100"/>
          <a:sy n="74" d="100"/>
        </p:scale>
        <p:origin x="341"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19T12:15:39.068" idx="1">
    <p:pos x="10" y="10"/>
    <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2971E8EB-F9E0-42E2-A8A8-478955DEFE5A}" type="datetimeFigureOut">
              <a:rPr lang="he-IL" smtClean="0"/>
              <a:t>ג'/סיון/תשע"ז</a:t>
            </a:fld>
            <a:endParaRPr lang="he-I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D6347CC9-819C-4181-A2EE-C8101F1B66DC}" type="slidenum">
              <a:rPr lang="he-IL" smtClean="0"/>
              <a:t>‹#›</a:t>
            </a:fld>
            <a:endParaRPr lang="he-IL"/>
          </a:p>
        </p:txBody>
      </p:sp>
    </p:spTree>
    <p:extLst>
      <p:ext uri="{BB962C8B-B14F-4D97-AF65-F5344CB8AC3E}">
        <p14:creationId xmlns:p14="http://schemas.microsoft.com/office/powerpoint/2010/main" val="2397504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4318E48-6E3A-4CD3-A118-A87B8A814689}" type="datetimeFigureOut">
              <a:rPr lang="he-IL" smtClean="0"/>
              <a:t>ג'/סיון/תשע"ז</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2E9C27BB-785A-4FA6-AC3D-C3D175CFBE1F}" type="slidenum">
              <a:rPr lang="he-IL" smtClean="0"/>
              <a:t>‹#›</a:t>
            </a:fld>
            <a:endParaRPr lang="he-IL"/>
          </a:p>
        </p:txBody>
      </p:sp>
    </p:spTree>
    <p:extLst>
      <p:ext uri="{BB962C8B-B14F-4D97-AF65-F5344CB8AC3E}">
        <p14:creationId xmlns:p14="http://schemas.microsoft.com/office/powerpoint/2010/main" val="271829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2E9C27BB-785A-4FA6-AC3D-C3D175CFBE1F}" type="slidenum">
              <a:rPr lang="he-IL" smtClean="0"/>
              <a:t>1</a:t>
            </a:fld>
            <a:endParaRPr lang="he-IL"/>
          </a:p>
        </p:txBody>
      </p:sp>
    </p:spTree>
    <p:extLst>
      <p:ext uri="{BB962C8B-B14F-4D97-AF65-F5344CB8AC3E}">
        <p14:creationId xmlns:p14="http://schemas.microsoft.com/office/powerpoint/2010/main" val="2830593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Example: </a:t>
                </a:r>
                <a:r>
                  <a:rPr lang="en-US" sz="1200" b="0" i="0" u="none" strike="noStrike" kern="1200" baseline="0" dirty="0">
                    <a:solidFill>
                      <a:schemeClr val="tx1"/>
                    </a:solidFill>
                    <a:latin typeface="+mn-lt"/>
                    <a:ea typeface="+mn-ea"/>
                    <a:cs typeface="+mn-cs"/>
                  </a:rPr>
                  <a:t>Each </a:t>
                </a:r>
                <a14:m>
                  <m:oMath xmlns:m="http://schemas.openxmlformats.org/officeDocument/2006/math">
                    <m:sSub>
                      <m:sSubPr>
                        <m:ctrlPr>
                          <a:rPr lang="en-US" sz="1200" b="0" i="1" u="none" strike="noStrike" kern="1200" baseline="0" smtClean="0">
                            <a:solidFill>
                              <a:schemeClr val="tx1"/>
                            </a:solidFill>
                            <a:latin typeface="Cambria Math" panose="02040503050406030204" pitchFamily="18" charset="0"/>
                            <a:ea typeface="+mn-ea"/>
                            <a:cs typeface="+mn-cs"/>
                          </a:rPr>
                        </m:ctrlPr>
                      </m:sSubPr>
                      <m:e>
                        <m:r>
                          <a:rPr lang="en-US" sz="1200" b="0" i="1" u="none" strike="noStrike" kern="1200" baseline="0" smtClean="0">
                            <a:solidFill>
                              <a:schemeClr val="tx1"/>
                            </a:solidFill>
                            <a:latin typeface="Cambria Math" panose="02040503050406030204" pitchFamily="18" charset="0"/>
                            <a:ea typeface="+mn-ea"/>
                            <a:cs typeface="+mn-cs"/>
                          </a:rPr>
                          <m:t>𝑎</m:t>
                        </m:r>
                      </m:e>
                      <m:sub>
                        <m:r>
                          <a:rPr lang="en-US" sz="1200" b="0" i="1" u="none" strike="noStrike" kern="1200" baseline="0" smtClean="0">
                            <a:solidFill>
                              <a:schemeClr val="tx1"/>
                            </a:solidFill>
                            <a:latin typeface="Cambria Math" panose="02040503050406030204" pitchFamily="18" charset="0"/>
                            <a:ea typeface="+mn-ea"/>
                            <a:cs typeface="+mn-cs"/>
                          </a:rPr>
                          <m:t>𝑖</m:t>
                        </m:r>
                      </m:sub>
                    </m:sSub>
                  </m:oMath>
                </a14:m>
                <a:r>
                  <a:rPr lang="en-US" sz="1200" b="0" i="0" u="none" strike="noStrike" kern="1200" baseline="0" dirty="0">
                    <a:solidFill>
                      <a:schemeClr val="tx1"/>
                    </a:solidFill>
                    <a:latin typeface="+mn-lt"/>
                    <a:ea typeface="+mn-ea"/>
                    <a:cs typeface="+mn-cs"/>
                  </a:rPr>
                  <a:t> might represent a credit card number extracted from a sequence of</a:t>
                </a:r>
              </a:p>
              <a:p>
                <a:r>
                  <a:rPr lang="en-US" sz="1200" b="0" i="0" u="none" strike="noStrike" kern="1200" baseline="0" dirty="0">
                    <a:solidFill>
                      <a:schemeClr val="tx1"/>
                    </a:solidFill>
                    <a:latin typeface="+mn-lt"/>
                    <a:ea typeface="+mn-ea"/>
                    <a:cs typeface="+mn-cs"/>
                  </a:rPr>
                  <a:t>credit card transactions and we wish to determine how many distinct credit card accounts</a:t>
                </a:r>
              </a:p>
              <a:p>
                <a:r>
                  <a:rPr lang="en-US" sz="1200" b="0" i="0" u="none" strike="noStrike" kern="1200" baseline="0" dirty="0">
                    <a:solidFill>
                      <a:schemeClr val="tx1"/>
                    </a:solidFill>
                    <a:latin typeface="+mn-lt"/>
                    <a:ea typeface="+mn-ea"/>
                    <a:cs typeface="+mn-cs"/>
                  </a:rPr>
                  <a:t>there are.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Lemma: If </a:t>
                </a:r>
                <a14:m>
                  <m:oMath xmlns:m="http://schemas.openxmlformats.org/officeDocument/2006/math">
                    <m:sSub>
                      <m:sSubPr>
                        <m:ctrlPr>
                          <a:rPr lang="en-US" sz="1200" b="0" i="1" u="none" strike="noStrike" kern="1200" baseline="0" smtClean="0">
                            <a:solidFill>
                              <a:schemeClr val="tx1"/>
                            </a:solidFill>
                            <a:latin typeface="Cambria Math" panose="02040503050406030204" pitchFamily="18" charset="0"/>
                            <a:ea typeface="+mn-ea"/>
                            <a:cs typeface="+mn-cs"/>
                          </a:rPr>
                        </m:ctrlPr>
                      </m:sSubPr>
                      <m:e>
                        <m:r>
                          <a:rPr lang="en-US" sz="1200" b="0" i="1" u="none" strike="noStrike" kern="1200" baseline="0" smtClean="0">
                            <a:solidFill>
                              <a:schemeClr val="tx1"/>
                            </a:solidFill>
                            <a:latin typeface="Cambria Math" panose="02040503050406030204" pitchFamily="18" charset="0"/>
                            <a:ea typeface="+mn-ea"/>
                            <a:cs typeface="+mn-cs"/>
                          </a:rPr>
                          <m:t>𝑆</m:t>
                        </m:r>
                      </m:e>
                      <m:sub>
                        <m:r>
                          <a:rPr lang="en-US" sz="1200" b="0" i="1" u="none" strike="noStrike" kern="1200" baseline="0" smtClean="0">
                            <a:solidFill>
                              <a:schemeClr val="tx1"/>
                            </a:solidFill>
                            <a:latin typeface="Cambria Math" panose="02040503050406030204" pitchFamily="18" charset="0"/>
                            <a:ea typeface="+mn-ea"/>
                            <a:cs typeface="+mn-cs"/>
                          </a:rPr>
                          <m:t>1</m:t>
                        </m:r>
                      </m:sub>
                    </m:sSub>
                    <m:r>
                      <a:rPr lang="en-US" sz="1200" b="0" i="1" u="none" strike="noStrike" kern="1200" baseline="0" smtClean="0">
                        <a:solidFill>
                          <a:schemeClr val="tx1"/>
                        </a:solidFill>
                        <a:latin typeface="Cambria Math" panose="02040503050406030204" pitchFamily="18" charset="0"/>
                        <a:ea typeface="+mn-ea"/>
                        <a:cs typeface="+mn-cs"/>
                      </a:rPr>
                      <m:t>,</m:t>
                    </m:r>
                    <m:sSub>
                      <m:sSubPr>
                        <m:ctrlPr>
                          <a:rPr lang="en-US" sz="1200" b="0" i="1" u="none" strike="noStrike" kern="1200" baseline="0" smtClean="0">
                            <a:solidFill>
                              <a:schemeClr val="tx1"/>
                            </a:solidFill>
                            <a:latin typeface="Cambria Math" panose="02040503050406030204" pitchFamily="18" charset="0"/>
                            <a:ea typeface="+mn-ea"/>
                            <a:cs typeface="+mn-cs"/>
                          </a:rPr>
                        </m:ctrlPr>
                      </m:sSubPr>
                      <m:e>
                        <m:r>
                          <a:rPr lang="en-US" sz="1200" b="0" i="1" u="none" strike="noStrike" kern="1200" baseline="0" smtClean="0">
                            <a:solidFill>
                              <a:schemeClr val="tx1"/>
                            </a:solidFill>
                            <a:latin typeface="Cambria Math" panose="02040503050406030204" pitchFamily="18" charset="0"/>
                            <a:ea typeface="+mn-ea"/>
                            <a:cs typeface="+mn-cs"/>
                          </a:rPr>
                          <m:t>𝑆</m:t>
                        </m:r>
                      </m:e>
                      <m:sub>
                        <m:r>
                          <a:rPr lang="en-US" sz="1200" b="0" i="1" u="none" strike="noStrike" kern="1200" baseline="0" smtClean="0">
                            <a:solidFill>
                              <a:schemeClr val="tx1"/>
                            </a:solidFill>
                            <a:latin typeface="Cambria Math" panose="02040503050406030204" pitchFamily="18" charset="0"/>
                            <a:ea typeface="+mn-ea"/>
                            <a:cs typeface="+mn-cs"/>
                          </a:rPr>
                          <m:t>2</m:t>
                        </m:r>
                      </m:sub>
                    </m:sSub>
                  </m:oMath>
                </a14:m>
                <a:r>
                  <a:rPr lang="en-US" dirty="0"/>
                  <a:t> are</a:t>
                </a:r>
                <a:r>
                  <a:rPr lang="en-US" baseline="0" dirty="0"/>
                  <a:t> </a:t>
                </a:r>
                <a:r>
                  <a:rPr lang="en-US" sz="1200" b="0" i="0" u="none" strike="noStrike" kern="1200" baseline="0" dirty="0">
                    <a:solidFill>
                      <a:schemeClr val="tx1"/>
                    </a:solidFill>
                    <a:latin typeface="+mn-lt"/>
                    <a:ea typeface="+mn-ea"/>
                    <a:cs typeface="+mn-cs"/>
                  </a:rPr>
                  <a:t>of different sizes, then clearly this implies an error for one of the input sequences. On the</a:t>
                </a:r>
              </a:p>
              <a:p>
                <a:r>
                  <a:rPr lang="en-US" sz="1200" b="0" i="0" u="none" strike="noStrike" kern="1200" baseline="0" dirty="0">
                    <a:solidFill>
                      <a:schemeClr val="tx1"/>
                    </a:solidFill>
                    <a:latin typeface="+mn-lt"/>
                    <a:ea typeface="+mn-ea"/>
                    <a:cs typeface="+mn-cs"/>
                  </a:rPr>
                  <a:t>other hand, if they are the same size, then if the next symbol is in </a:t>
                </a:r>
                <a14:m>
                  <m:oMath xmlns:m="http://schemas.openxmlformats.org/officeDocument/2006/math">
                    <m:sSub>
                      <m:sSubPr>
                        <m:ctrlPr>
                          <a:rPr lang="en-US" sz="1200" b="0" i="1" u="none" strike="noStrike" kern="1200" baseline="0" smtClean="0">
                            <a:solidFill>
                              <a:schemeClr val="tx1"/>
                            </a:solidFill>
                            <a:latin typeface="Cambria Math" panose="02040503050406030204" pitchFamily="18" charset="0"/>
                            <a:ea typeface="+mn-ea"/>
                            <a:cs typeface="+mn-cs"/>
                          </a:rPr>
                        </m:ctrlPr>
                      </m:sSubPr>
                      <m:e>
                        <m:r>
                          <a:rPr lang="en-US" sz="1200" b="0" i="1" u="none" strike="noStrike" kern="1200" baseline="0" smtClean="0">
                            <a:solidFill>
                              <a:schemeClr val="tx1"/>
                            </a:solidFill>
                            <a:latin typeface="Cambria Math" panose="02040503050406030204" pitchFamily="18" charset="0"/>
                            <a:ea typeface="+mn-ea"/>
                            <a:cs typeface="+mn-cs"/>
                          </a:rPr>
                          <m:t>𝑆</m:t>
                        </m:r>
                      </m:e>
                      <m:sub>
                        <m:r>
                          <a:rPr lang="en-US" sz="1200" b="0" i="1" u="none" strike="noStrike" kern="1200" baseline="0" smtClean="0">
                            <a:solidFill>
                              <a:schemeClr val="tx1"/>
                            </a:solidFill>
                            <a:latin typeface="Cambria Math" panose="02040503050406030204" pitchFamily="18" charset="0"/>
                            <a:ea typeface="+mn-ea"/>
                            <a:cs typeface="+mn-cs"/>
                          </a:rPr>
                          <m:t>1</m:t>
                        </m:r>
                      </m:sub>
                    </m:sSub>
                  </m:oMath>
                </a14:m>
                <a:r>
                  <a:rPr lang="en-US" sz="1200" b="0" i="0" u="none" strike="noStrike" kern="1200" baseline="0" dirty="0">
                    <a:solidFill>
                      <a:schemeClr val="tx1"/>
                    </a:solidFill>
                    <a:latin typeface="+mn-lt"/>
                    <a:ea typeface="+mn-ea"/>
                    <a:cs typeface="+mn-cs"/>
                  </a:rPr>
                  <a:t> but not</a:t>
                </a:r>
                <a14:m>
                  <m:oMath xmlns:m="http://schemas.openxmlformats.org/officeDocument/2006/math">
                    <m:r>
                      <a:rPr lang="en-US" sz="1200" b="0" i="0" u="none" strike="noStrike" kern="1200" baseline="0" smtClean="0">
                        <a:solidFill>
                          <a:schemeClr val="tx1"/>
                        </a:solidFill>
                        <a:latin typeface="Cambria Math" panose="02040503050406030204" pitchFamily="18" charset="0"/>
                        <a:ea typeface="+mn-ea"/>
                        <a:cs typeface="+mn-cs"/>
                      </a:rPr>
                      <m:t> </m:t>
                    </m:r>
                    <m:sSub>
                      <m:sSubPr>
                        <m:ctrlPr>
                          <a:rPr lang="en-US" sz="1200" b="0" i="1" u="none" strike="noStrike" kern="1200" baseline="0" smtClean="0">
                            <a:solidFill>
                              <a:schemeClr val="tx1"/>
                            </a:solidFill>
                            <a:latin typeface="Cambria Math" panose="02040503050406030204" pitchFamily="18" charset="0"/>
                            <a:ea typeface="+mn-ea"/>
                            <a:cs typeface="+mn-cs"/>
                          </a:rPr>
                        </m:ctrlPr>
                      </m:sSubPr>
                      <m:e>
                        <m:r>
                          <a:rPr lang="en-US" sz="1200" b="0" i="1" u="none" strike="noStrike" kern="1200" baseline="0" smtClean="0">
                            <a:solidFill>
                              <a:schemeClr val="tx1"/>
                            </a:solidFill>
                            <a:latin typeface="Cambria Math" panose="02040503050406030204" pitchFamily="18" charset="0"/>
                            <a:ea typeface="+mn-ea"/>
                            <a:cs typeface="+mn-cs"/>
                          </a:rPr>
                          <m:t>𝑆</m:t>
                        </m:r>
                      </m:e>
                      <m:sub>
                        <m:r>
                          <a:rPr lang="en-US" sz="1200" b="0" i="1" u="none" strike="noStrike" kern="1200" baseline="0" smtClean="0">
                            <a:solidFill>
                              <a:schemeClr val="tx1"/>
                            </a:solidFill>
                            <a:latin typeface="Cambria Math" panose="02040503050406030204" pitchFamily="18" charset="0"/>
                            <a:ea typeface="+mn-ea"/>
                            <a:cs typeface="+mn-cs"/>
                          </a:rPr>
                          <m:t>2</m:t>
                        </m:r>
                      </m:sub>
                    </m:sSub>
                  </m:oMath>
                </a14:m>
                <a:r>
                  <a:rPr lang="en-US" sz="1200" b="0" i="0" u="none" strike="noStrike" kern="1200" baseline="0" dirty="0">
                    <a:solidFill>
                      <a:schemeClr val="tx1"/>
                    </a:solidFill>
                    <a:latin typeface="+mn-lt"/>
                    <a:ea typeface="+mn-ea"/>
                    <a:cs typeface="+mn-cs"/>
                  </a:rPr>
                  <a:t>, the</a:t>
                </a:r>
              </a:p>
              <a:p>
                <a:r>
                  <a:rPr lang="en-US" sz="1200" b="0" i="0" u="none" strike="noStrike" kern="1200" baseline="0" dirty="0">
                    <a:solidFill>
                      <a:schemeClr val="tx1"/>
                    </a:solidFill>
                    <a:latin typeface="+mn-lt"/>
                    <a:ea typeface="+mn-ea"/>
                    <a:cs typeface="+mn-cs"/>
                  </a:rPr>
                  <a:t>algorithm will give the same answer in both cases and therefore must give an incorrect</a:t>
                </a:r>
              </a:p>
              <a:p>
                <a:r>
                  <a:rPr lang="en-US" sz="1200" b="0" i="0" u="none" strike="noStrike" kern="1200" baseline="0" dirty="0">
                    <a:solidFill>
                      <a:schemeClr val="tx1"/>
                    </a:solidFill>
                    <a:latin typeface="+mn-lt"/>
                    <a:ea typeface="+mn-ea"/>
                    <a:cs typeface="+mn-cs"/>
                  </a:rPr>
                  <a:t>answer on at least one of them.</a:t>
                </a:r>
                <a:endParaRPr lang="he-IL" dirty="0"/>
              </a:p>
            </p:txBody>
          </p:sp>
        </mc:Choice>
        <mc:Fallback xmlns="">
          <p:sp>
            <p:nvSpPr>
              <p:cNvPr id="3" name="Notes Placeholder 2"/>
              <p:cNvSpPr>
                <a:spLocks noGrp="1"/>
              </p:cNvSpPr>
              <p:nvPr>
                <p:ph type="body" idx="1"/>
              </p:nvPr>
            </p:nvSpPr>
            <p:spPr/>
            <p:txBody>
              <a:bodyPr/>
              <a:lstStyle/>
              <a:p>
                <a:r>
                  <a:rPr lang="en-US" dirty="0"/>
                  <a:t>Example: </a:t>
                </a:r>
                <a:r>
                  <a:rPr lang="en-US" sz="1200" b="0" i="0" u="none" strike="noStrike" kern="1200" baseline="0" dirty="0">
                    <a:solidFill>
                      <a:schemeClr val="tx1"/>
                    </a:solidFill>
                    <a:latin typeface="+mn-lt"/>
                    <a:ea typeface="+mn-ea"/>
                    <a:cs typeface="+mn-cs"/>
                  </a:rPr>
                  <a:t>Each </a:t>
                </a:r>
                <a:r>
                  <a:rPr lang="en-US" sz="1200" b="0" i="0" u="none" strike="noStrike" kern="1200" baseline="0">
                    <a:solidFill>
                      <a:schemeClr val="tx1"/>
                    </a:solidFill>
                    <a:latin typeface="Cambria Math" panose="02040503050406030204" pitchFamily="18" charset="0"/>
                    <a:ea typeface="+mn-ea"/>
                    <a:cs typeface="+mn-cs"/>
                  </a:rPr>
                  <a:t>𝑎_𝑖</a:t>
                </a:r>
                <a:r>
                  <a:rPr lang="en-US" sz="1200" b="0" i="0" u="none" strike="noStrike" kern="1200" baseline="0" dirty="0">
                    <a:solidFill>
                      <a:schemeClr val="tx1"/>
                    </a:solidFill>
                    <a:latin typeface="+mn-lt"/>
                    <a:ea typeface="+mn-ea"/>
                    <a:cs typeface="+mn-cs"/>
                  </a:rPr>
                  <a:t> might represent a credit card number extracted from a sequence of</a:t>
                </a:r>
              </a:p>
              <a:p>
                <a:r>
                  <a:rPr lang="en-US" sz="1200" b="0" i="0" u="none" strike="noStrike" kern="1200" baseline="0" dirty="0">
                    <a:solidFill>
                      <a:schemeClr val="tx1"/>
                    </a:solidFill>
                    <a:latin typeface="+mn-lt"/>
                    <a:ea typeface="+mn-ea"/>
                    <a:cs typeface="+mn-cs"/>
                  </a:rPr>
                  <a:t>credit card transactions and we wish to determine how many distinct credit card accounts</a:t>
                </a:r>
              </a:p>
              <a:p>
                <a:r>
                  <a:rPr lang="en-US" sz="1200" b="0" i="0" u="none" strike="noStrike" kern="1200" baseline="0" dirty="0">
                    <a:solidFill>
                      <a:schemeClr val="tx1"/>
                    </a:solidFill>
                    <a:latin typeface="+mn-lt"/>
                    <a:ea typeface="+mn-ea"/>
                    <a:cs typeface="+mn-cs"/>
                  </a:rPr>
                  <a:t>there are.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Lemma: If </a:t>
                </a:r>
                <a:r>
                  <a:rPr lang="en-US" sz="1200" b="0" i="0" u="none" strike="noStrike" kern="1200" baseline="0">
                    <a:solidFill>
                      <a:schemeClr val="tx1"/>
                    </a:solidFill>
                    <a:latin typeface="Cambria Math" panose="02040503050406030204" pitchFamily="18" charset="0"/>
                    <a:ea typeface="+mn-ea"/>
                    <a:cs typeface="+mn-cs"/>
                  </a:rPr>
                  <a:t>𝑆_1,𝑆_2</a:t>
                </a:r>
                <a:r>
                  <a:rPr lang="en-US" dirty="0"/>
                  <a:t> are</a:t>
                </a:r>
                <a:r>
                  <a:rPr lang="en-US" baseline="0" dirty="0"/>
                  <a:t> </a:t>
                </a:r>
                <a:r>
                  <a:rPr lang="en-US" sz="1200" b="0" i="0" u="none" strike="noStrike" kern="1200" baseline="0" dirty="0">
                    <a:solidFill>
                      <a:schemeClr val="tx1"/>
                    </a:solidFill>
                    <a:latin typeface="+mn-lt"/>
                    <a:ea typeface="+mn-ea"/>
                    <a:cs typeface="+mn-cs"/>
                  </a:rPr>
                  <a:t>of different sizes, then clearly this implies an error for one of the input sequences. On the</a:t>
                </a:r>
              </a:p>
              <a:p>
                <a:r>
                  <a:rPr lang="en-US" sz="1200" b="0" i="0" u="none" strike="noStrike" kern="1200" baseline="0" dirty="0">
                    <a:solidFill>
                      <a:schemeClr val="tx1"/>
                    </a:solidFill>
                    <a:latin typeface="+mn-lt"/>
                    <a:ea typeface="+mn-ea"/>
                    <a:cs typeface="+mn-cs"/>
                  </a:rPr>
                  <a:t>other hand, if they are the same size, then if the next symbol is in </a:t>
                </a:r>
                <a:r>
                  <a:rPr lang="en-US" sz="1200" b="0" i="0" u="none" strike="noStrike" kern="1200" baseline="0">
                    <a:solidFill>
                      <a:schemeClr val="tx1"/>
                    </a:solidFill>
                    <a:latin typeface="Cambria Math" panose="02040503050406030204" pitchFamily="18" charset="0"/>
                    <a:ea typeface="+mn-ea"/>
                    <a:cs typeface="+mn-cs"/>
                  </a:rPr>
                  <a:t>𝑆_1</a:t>
                </a:r>
                <a:r>
                  <a:rPr lang="en-US" sz="1200" b="0" i="0" u="none" strike="noStrike" kern="1200" baseline="0" dirty="0">
                    <a:solidFill>
                      <a:schemeClr val="tx1"/>
                    </a:solidFill>
                    <a:latin typeface="+mn-lt"/>
                    <a:ea typeface="+mn-ea"/>
                    <a:cs typeface="+mn-cs"/>
                  </a:rPr>
                  <a:t> but not</a:t>
                </a:r>
                <a:r>
                  <a:rPr lang="en-US" sz="1200" b="0" i="0" u="none" strike="noStrike" kern="1200" baseline="0">
                    <a:solidFill>
                      <a:schemeClr val="tx1"/>
                    </a:solidFill>
                    <a:latin typeface="Cambria Math" panose="02040503050406030204" pitchFamily="18" charset="0"/>
                    <a:ea typeface="+mn-ea"/>
                    <a:cs typeface="+mn-cs"/>
                  </a:rPr>
                  <a:t> 𝑆_2</a:t>
                </a:r>
                <a:r>
                  <a:rPr lang="en-US" sz="1200" b="0" i="0" u="none" strike="noStrike" kern="1200" baseline="0" dirty="0">
                    <a:solidFill>
                      <a:schemeClr val="tx1"/>
                    </a:solidFill>
                    <a:latin typeface="+mn-lt"/>
                    <a:ea typeface="+mn-ea"/>
                    <a:cs typeface="+mn-cs"/>
                  </a:rPr>
                  <a:t>, the</a:t>
                </a:r>
              </a:p>
              <a:p>
                <a:r>
                  <a:rPr lang="en-US" sz="1200" b="0" i="0" u="none" strike="noStrike" kern="1200" baseline="0" dirty="0">
                    <a:solidFill>
                      <a:schemeClr val="tx1"/>
                    </a:solidFill>
                    <a:latin typeface="+mn-lt"/>
                    <a:ea typeface="+mn-ea"/>
                    <a:cs typeface="+mn-cs"/>
                  </a:rPr>
                  <a:t>algorithm will give the same answer in both cases and therefore must give an incorrect</a:t>
                </a:r>
              </a:p>
              <a:p>
                <a:r>
                  <a:rPr lang="en-US" sz="1200" b="0" i="0" u="none" strike="noStrike" kern="1200" baseline="0" dirty="0">
                    <a:solidFill>
                      <a:schemeClr val="tx1"/>
                    </a:solidFill>
                    <a:latin typeface="+mn-lt"/>
                    <a:ea typeface="+mn-ea"/>
                    <a:cs typeface="+mn-cs"/>
                  </a:rPr>
                  <a:t>answer on at least one of them.</a:t>
                </a:r>
                <a:endParaRPr lang="he-IL" dirty="0"/>
              </a:p>
            </p:txBody>
          </p:sp>
        </mc:Fallback>
      </mc:AlternateContent>
      <p:sp>
        <p:nvSpPr>
          <p:cNvPr id="4" name="Slide Number Placeholder 3"/>
          <p:cNvSpPr>
            <a:spLocks noGrp="1"/>
          </p:cNvSpPr>
          <p:nvPr>
            <p:ph type="sldNum" sz="quarter" idx="10"/>
          </p:nvPr>
        </p:nvSpPr>
        <p:spPr/>
        <p:txBody>
          <a:bodyPr/>
          <a:lstStyle/>
          <a:p>
            <a:fld id="{2E9C27BB-785A-4FA6-AC3D-C3D175CFBE1F}" type="slidenum">
              <a:rPr lang="he-IL" smtClean="0"/>
              <a:t>10</a:t>
            </a:fld>
            <a:endParaRPr lang="he-IL"/>
          </a:p>
        </p:txBody>
      </p:sp>
    </p:spTree>
    <p:extLst>
      <p:ext uri="{BB962C8B-B14F-4D97-AF65-F5344CB8AC3E}">
        <p14:creationId xmlns:p14="http://schemas.microsoft.com/office/powerpoint/2010/main" val="1196483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he-IL" dirty="0"/>
              </a:p>
            </p:txBody>
          </p:sp>
        </mc:Choice>
        <mc:Fallback xmlns="">
          <p:sp>
            <p:nvSpPr>
              <p:cNvPr id="3" name="Notes Placeholder 2"/>
              <p:cNvSpPr>
                <a:spLocks noGrp="1"/>
              </p:cNvSpPr>
              <p:nvPr>
                <p:ph type="body" idx="1"/>
              </p:nvPr>
            </p:nvSpPr>
            <p:spPr/>
            <p:txBody>
              <a:bodyPr/>
              <a:lstStyle/>
              <a:p>
                <a:r>
                  <a:rPr lang="en-US" dirty="0"/>
                  <a:t>Example: </a:t>
                </a:r>
                <a:r>
                  <a:rPr lang="en-US" sz="1200" b="0" i="0" u="none" strike="noStrike" kern="1200" baseline="0" dirty="0">
                    <a:solidFill>
                      <a:schemeClr val="tx1"/>
                    </a:solidFill>
                    <a:latin typeface="+mn-lt"/>
                    <a:ea typeface="+mn-ea"/>
                    <a:cs typeface="+mn-cs"/>
                  </a:rPr>
                  <a:t>Each </a:t>
                </a:r>
                <a:r>
                  <a:rPr lang="en-US" sz="1200" b="0" i="0" u="none" strike="noStrike" kern="1200" baseline="0">
                    <a:solidFill>
                      <a:schemeClr val="tx1"/>
                    </a:solidFill>
                    <a:latin typeface="Cambria Math" panose="02040503050406030204" pitchFamily="18" charset="0"/>
                    <a:ea typeface="+mn-ea"/>
                    <a:cs typeface="+mn-cs"/>
                  </a:rPr>
                  <a:t>𝑎_𝑖</a:t>
                </a:r>
                <a:r>
                  <a:rPr lang="en-US" sz="1200" b="0" i="0" u="none" strike="noStrike" kern="1200" baseline="0" dirty="0">
                    <a:solidFill>
                      <a:schemeClr val="tx1"/>
                    </a:solidFill>
                    <a:latin typeface="+mn-lt"/>
                    <a:ea typeface="+mn-ea"/>
                    <a:cs typeface="+mn-cs"/>
                  </a:rPr>
                  <a:t> might represent a credit card number extracted from a sequence of</a:t>
                </a:r>
              </a:p>
              <a:p>
                <a:r>
                  <a:rPr lang="en-US" sz="1200" b="0" i="0" u="none" strike="noStrike" kern="1200" baseline="0" dirty="0">
                    <a:solidFill>
                      <a:schemeClr val="tx1"/>
                    </a:solidFill>
                    <a:latin typeface="+mn-lt"/>
                    <a:ea typeface="+mn-ea"/>
                    <a:cs typeface="+mn-cs"/>
                  </a:rPr>
                  <a:t>credit card transactions and we wish to determine how many distinct credit card accounts</a:t>
                </a:r>
              </a:p>
              <a:p>
                <a:r>
                  <a:rPr lang="en-US" sz="1200" b="0" i="0" u="none" strike="noStrike" kern="1200" baseline="0" dirty="0">
                    <a:solidFill>
                      <a:schemeClr val="tx1"/>
                    </a:solidFill>
                    <a:latin typeface="+mn-lt"/>
                    <a:ea typeface="+mn-ea"/>
                    <a:cs typeface="+mn-cs"/>
                  </a:rPr>
                  <a:t>there are.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Lemma: If </a:t>
                </a:r>
                <a:r>
                  <a:rPr lang="en-US" sz="1200" b="0" i="0" u="none" strike="noStrike" kern="1200" baseline="0">
                    <a:solidFill>
                      <a:schemeClr val="tx1"/>
                    </a:solidFill>
                    <a:latin typeface="Cambria Math" panose="02040503050406030204" pitchFamily="18" charset="0"/>
                    <a:ea typeface="+mn-ea"/>
                    <a:cs typeface="+mn-cs"/>
                  </a:rPr>
                  <a:t>𝑆_1,𝑆_2</a:t>
                </a:r>
                <a:r>
                  <a:rPr lang="en-US" dirty="0"/>
                  <a:t> are</a:t>
                </a:r>
                <a:r>
                  <a:rPr lang="en-US" baseline="0" dirty="0"/>
                  <a:t> </a:t>
                </a:r>
                <a:r>
                  <a:rPr lang="en-US" sz="1200" b="0" i="0" u="none" strike="noStrike" kern="1200" baseline="0" dirty="0">
                    <a:solidFill>
                      <a:schemeClr val="tx1"/>
                    </a:solidFill>
                    <a:latin typeface="+mn-lt"/>
                    <a:ea typeface="+mn-ea"/>
                    <a:cs typeface="+mn-cs"/>
                  </a:rPr>
                  <a:t>of different sizes, then clearly this implies an error for one of the input sequences. On the</a:t>
                </a:r>
              </a:p>
              <a:p>
                <a:r>
                  <a:rPr lang="en-US" sz="1200" b="0" i="0" u="none" strike="noStrike" kern="1200" baseline="0" dirty="0">
                    <a:solidFill>
                      <a:schemeClr val="tx1"/>
                    </a:solidFill>
                    <a:latin typeface="+mn-lt"/>
                    <a:ea typeface="+mn-ea"/>
                    <a:cs typeface="+mn-cs"/>
                  </a:rPr>
                  <a:t>other hand, if they are the same size, then if the next symbol is in </a:t>
                </a:r>
                <a:r>
                  <a:rPr lang="en-US" sz="1200" b="0" i="0" u="none" strike="noStrike" kern="1200" baseline="0">
                    <a:solidFill>
                      <a:schemeClr val="tx1"/>
                    </a:solidFill>
                    <a:latin typeface="Cambria Math" panose="02040503050406030204" pitchFamily="18" charset="0"/>
                    <a:ea typeface="+mn-ea"/>
                    <a:cs typeface="+mn-cs"/>
                  </a:rPr>
                  <a:t>𝑆_1</a:t>
                </a:r>
                <a:r>
                  <a:rPr lang="en-US" sz="1200" b="0" i="0" u="none" strike="noStrike" kern="1200" baseline="0" dirty="0">
                    <a:solidFill>
                      <a:schemeClr val="tx1"/>
                    </a:solidFill>
                    <a:latin typeface="+mn-lt"/>
                    <a:ea typeface="+mn-ea"/>
                    <a:cs typeface="+mn-cs"/>
                  </a:rPr>
                  <a:t> but not</a:t>
                </a:r>
                <a:r>
                  <a:rPr lang="en-US" sz="1200" b="0" i="0" u="none" strike="noStrike" kern="1200" baseline="0">
                    <a:solidFill>
                      <a:schemeClr val="tx1"/>
                    </a:solidFill>
                    <a:latin typeface="Cambria Math" panose="02040503050406030204" pitchFamily="18" charset="0"/>
                    <a:ea typeface="+mn-ea"/>
                    <a:cs typeface="+mn-cs"/>
                  </a:rPr>
                  <a:t> 𝑆_2</a:t>
                </a:r>
                <a:r>
                  <a:rPr lang="en-US" sz="1200" b="0" i="0" u="none" strike="noStrike" kern="1200" baseline="0" dirty="0">
                    <a:solidFill>
                      <a:schemeClr val="tx1"/>
                    </a:solidFill>
                    <a:latin typeface="+mn-lt"/>
                    <a:ea typeface="+mn-ea"/>
                    <a:cs typeface="+mn-cs"/>
                  </a:rPr>
                  <a:t>, the</a:t>
                </a:r>
              </a:p>
              <a:p>
                <a:r>
                  <a:rPr lang="en-US" sz="1200" b="0" i="0" u="none" strike="noStrike" kern="1200" baseline="0" dirty="0">
                    <a:solidFill>
                      <a:schemeClr val="tx1"/>
                    </a:solidFill>
                    <a:latin typeface="+mn-lt"/>
                    <a:ea typeface="+mn-ea"/>
                    <a:cs typeface="+mn-cs"/>
                  </a:rPr>
                  <a:t>algorithm will give the same answer in both cases and therefore must give an incorrect</a:t>
                </a:r>
              </a:p>
              <a:p>
                <a:r>
                  <a:rPr lang="en-US" sz="1200" b="0" i="0" u="none" strike="noStrike" kern="1200" baseline="0" dirty="0">
                    <a:solidFill>
                      <a:schemeClr val="tx1"/>
                    </a:solidFill>
                    <a:latin typeface="+mn-lt"/>
                    <a:ea typeface="+mn-ea"/>
                    <a:cs typeface="+mn-cs"/>
                  </a:rPr>
                  <a:t>answer on at least one of them.</a:t>
                </a:r>
                <a:endParaRPr lang="he-IL" dirty="0"/>
              </a:p>
            </p:txBody>
          </p:sp>
        </mc:Fallback>
      </mc:AlternateContent>
      <p:sp>
        <p:nvSpPr>
          <p:cNvPr id="4" name="Slide Number Placeholder 3"/>
          <p:cNvSpPr>
            <a:spLocks noGrp="1"/>
          </p:cNvSpPr>
          <p:nvPr>
            <p:ph type="sldNum" sz="quarter" idx="10"/>
          </p:nvPr>
        </p:nvSpPr>
        <p:spPr/>
        <p:txBody>
          <a:bodyPr/>
          <a:lstStyle/>
          <a:p>
            <a:fld id="{2E9C27BB-785A-4FA6-AC3D-C3D175CFBE1F}" type="slidenum">
              <a:rPr lang="he-IL" smtClean="0"/>
              <a:t>11</a:t>
            </a:fld>
            <a:endParaRPr lang="he-IL"/>
          </a:p>
        </p:txBody>
      </p:sp>
    </p:spTree>
    <p:extLst>
      <p:ext uri="{BB962C8B-B14F-4D97-AF65-F5344CB8AC3E}">
        <p14:creationId xmlns:p14="http://schemas.microsoft.com/office/powerpoint/2010/main" val="3524763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he-IL" dirty="0"/>
              </a:p>
            </p:txBody>
          </p:sp>
        </mc:Choice>
        <mc:Fallback xmlns="">
          <p:sp>
            <p:nvSpPr>
              <p:cNvPr id="3" name="Notes Placeholder 2"/>
              <p:cNvSpPr>
                <a:spLocks noGrp="1"/>
              </p:cNvSpPr>
              <p:nvPr>
                <p:ph type="body" idx="1"/>
              </p:nvPr>
            </p:nvSpPr>
            <p:spPr/>
            <p:txBody>
              <a:bodyPr/>
              <a:lstStyle/>
              <a:p>
                <a:r>
                  <a:rPr lang="en-US" dirty="0"/>
                  <a:t>Example: </a:t>
                </a:r>
                <a:r>
                  <a:rPr lang="en-US" sz="1200" b="0" i="0" u="none" strike="noStrike" kern="1200" baseline="0" dirty="0">
                    <a:solidFill>
                      <a:schemeClr val="tx1"/>
                    </a:solidFill>
                    <a:latin typeface="+mn-lt"/>
                    <a:ea typeface="+mn-ea"/>
                    <a:cs typeface="+mn-cs"/>
                  </a:rPr>
                  <a:t>Each </a:t>
                </a:r>
                <a:r>
                  <a:rPr lang="en-US" sz="1200" b="0" i="0" u="none" strike="noStrike" kern="1200" baseline="0">
                    <a:solidFill>
                      <a:schemeClr val="tx1"/>
                    </a:solidFill>
                    <a:latin typeface="Cambria Math" panose="02040503050406030204" pitchFamily="18" charset="0"/>
                    <a:ea typeface="+mn-ea"/>
                    <a:cs typeface="+mn-cs"/>
                  </a:rPr>
                  <a:t>𝑎_𝑖</a:t>
                </a:r>
                <a:r>
                  <a:rPr lang="en-US" sz="1200" b="0" i="0" u="none" strike="noStrike" kern="1200" baseline="0" dirty="0">
                    <a:solidFill>
                      <a:schemeClr val="tx1"/>
                    </a:solidFill>
                    <a:latin typeface="+mn-lt"/>
                    <a:ea typeface="+mn-ea"/>
                    <a:cs typeface="+mn-cs"/>
                  </a:rPr>
                  <a:t> might represent a credit card number extracted from a sequence of</a:t>
                </a:r>
              </a:p>
              <a:p>
                <a:r>
                  <a:rPr lang="en-US" sz="1200" b="0" i="0" u="none" strike="noStrike" kern="1200" baseline="0" dirty="0">
                    <a:solidFill>
                      <a:schemeClr val="tx1"/>
                    </a:solidFill>
                    <a:latin typeface="+mn-lt"/>
                    <a:ea typeface="+mn-ea"/>
                    <a:cs typeface="+mn-cs"/>
                  </a:rPr>
                  <a:t>credit card transactions and we wish to determine how many distinct credit card accounts</a:t>
                </a:r>
              </a:p>
              <a:p>
                <a:r>
                  <a:rPr lang="en-US" sz="1200" b="0" i="0" u="none" strike="noStrike" kern="1200" baseline="0" dirty="0">
                    <a:solidFill>
                      <a:schemeClr val="tx1"/>
                    </a:solidFill>
                    <a:latin typeface="+mn-lt"/>
                    <a:ea typeface="+mn-ea"/>
                    <a:cs typeface="+mn-cs"/>
                  </a:rPr>
                  <a:t>there are.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Lemma: If </a:t>
                </a:r>
                <a:r>
                  <a:rPr lang="en-US" sz="1200" b="0" i="0" u="none" strike="noStrike" kern="1200" baseline="0">
                    <a:solidFill>
                      <a:schemeClr val="tx1"/>
                    </a:solidFill>
                    <a:latin typeface="Cambria Math" panose="02040503050406030204" pitchFamily="18" charset="0"/>
                    <a:ea typeface="+mn-ea"/>
                    <a:cs typeface="+mn-cs"/>
                  </a:rPr>
                  <a:t>𝑆_1,𝑆_2</a:t>
                </a:r>
                <a:r>
                  <a:rPr lang="en-US" dirty="0"/>
                  <a:t> are</a:t>
                </a:r>
                <a:r>
                  <a:rPr lang="en-US" baseline="0" dirty="0"/>
                  <a:t> </a:t>
                </a:r>
                <a:r>
                  <a:rPr lang="en-US" sz="1200" b="0" i="0" u="none" strike="noStrike" kern="1200" baseline="0" dirty="0">
                    <a:solidFill>
                      <a:schemeClr val="tx1"/>
                    </a:solidFill>
                    <a:latin typeface="+mn-lt"/>
                    <a:ea typeface="+mn-ea"/>
                    <a:cs typeface="+mn-cs"/>
                  </a:rPr>
                  <a:t>of different sizes, then clearly this implies an error for one of the input sequences. On the</a:t>
                </a:r>
              </a:p>
              <a:p>
                <a:r>
                  <a:rPr lang="en-US" sz="1200" b="0" i="0" u="none" strike="noStrike" kern="1200" baseline="0" dirty="0">
                    <a:solidFill>
                      <a:schemeClr val="tx1"/>
                    </a:solidFill>
                    <a:latin typeface="+mn-lt"/>
                    <a:ea typeface="+mn-ea"/>
                    <a:cs typeface="+mn-cs"/>
                  </a:rPr>
                  <a:t>other hand, if they are the same size, then if the next symbol is in </a:t>
                </a:r>
                <a:r>
                  <a:rPr lang="en-US" sz="1200" b="0" i="0" u="none" strike="noStrike" kern="1200" baseline="0">
                    <a:solidFill>
                      <a:schemeClr val="tx1"/>
                    </a:solidFill>
                    <a:latin typeface="Cambria Math" panose="02040503050406030204" pitchFamily="18" charset="0"/>
                    <a:ea typeface="+mn-ea"/>
                    <a:cs typeface="+mn-cs"/>
                  </a:rPr>
                  <a:t>𝑆_1</a:t>
                </a:r>
                <a:r>
                  <a:rPr lang="en-US" sz="1200" b="0" i="0" u="none" strike="noStrike" kern="1200" baseline="0" dirty="0">
                    <a:solidFill>
                      <a:schemeClr val="tx1"/>
                    </a:solidFill>
                    <a:latin typeface="+mn-lt"/>
                    <a:ea typeface="+mn-ea"/>
                    <a:cs typeface="+mn-cs"/>
                  </a:rPr>
                  <a:t> but not</a:t>
                </a:r>
                <a:r>
                  <a:rPr lang="en-US" sz="1200" b="0" i="0" u="none" strike="noStrike" kern="1200" baseline="0">
                    <a:solidFill>
                      <a:schemeClr val="tx1"/>
                    </a:solidFill>
                    <a:latin typeface="Cambria Math" panose="02040503050406030204" pitchFamily="18" charset="0"/>
                    <a:ea typeface="+mn-ea"/>
                    <a:cs typeface="+mn-cs"/>
                  </a:rPr>
                  <a:t> 𝑆_2</a:t>
                </a:r>
                <a:r>
                  <a:rPr lang="en-US" sz="1200" b="0" i="0" u="none" strike="noStrike" kern="1200" baseline="0" dirty="0">
                    <a:solidFill>
                      <a:schemeClr val="tx1"/>
                    </a:solidFill>
                    <a:latin typeface="+mn-lt"/>
                    <a:ea typeface="+mn-ea"/>
                    <a:cs typeface="+mn-cs"/>
                  </a:rPr>
                  <a:t>, the</a:t>
                </a:r>
              </a:p>
              <a:p>
                <a:r>
                  <a:rPr lang="en-US" sz="1200" b="0" i="0" u="none" strike="noStrike" kern="1200" baseline="0" dirty="0">
                    <a:solidFill>
                      <a:schemeClr val="tx1"/>
                    </a:solidFill>
                    <a:latin typeface="+mn-lt"/>
                    <a:ea typeface="+mn-ea"/>
                    <a:cs typeface="+mn-cs"/>
                  </a:rPr>
                  <a:t>algorithm will give the same answer in both cases and therefore must give an incorrect</a:t>
                </a:r>
              </a:p>
              <a:p>
                <a:r>
                  <a:rPr lang="en-US" sz="1200" b="0" i="0" u="none" strike="noStrike" kern="1200" baseline="0" dirty="0">
                    <a:solidFill>
                      <a:schemeClr val="tx1"/>
                    </a:solidFill>
                    <a:latin typeface="+mn-lt"/>
                    <a:ea typeface="+mn-ea"/>
                    <a:cs typeface="+mn-cs"/>
                  </a:rPr>
                  <a:t>answer on at least one of them.</a:t>
                </a:r>
                <a:endParaRPr lang="he-IL" dirty="0"/>
              </a:p>
            </p:txBody>
          </p:sp>
        </mc:Fallback>
      </mc:AlternateContent>
      <p:sp>
        <p:nvSpPr>
          <p:cNvPr id="4" name="Slide Number Placeholder 3"/>
          <p:cNvSpPr>
            <a:spLocks noGrp="1"/>
          </p:cNvSpPr>
          <p:nvPr>
            <p:ph type="sldNum" sz="quarter" idx="10"/>
          </p:nvPr>
        </p:nvSpPr>
        <p:spPr/>
        <p:txBody>
          <a:bodyPr/>
          <a:lstStyle/>
          <a:p>
            <a:fld id="{2E9C27BB-785A-4FA6-AC3D-C3D175CFBE1F}" type="slidenum">
              <a:rPr lang="he-IL" smtClean="0"/>
              <a:t>12</a:t>
            </a:fld>
            <a:endParaRPr lang="he-IL"/>
          </a:p>
        </p:txBody>
      </p:sp>
    </p:spTree>
    <p:extLst>
      <p:ext uri="{BB962C8B-B14F-4D97-AF65-F5344CB8AC3E}">
        <p14:creationId xmlns:p14="http://schemas.microsoft.com/office/powerpoint/2010/main" val="1104444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follows that a set of hash functions H is 2-universal if and</a:t>
                </a:r>
              </a:p>
              <a:p>
                <a:r>
                  <a:rPr lang="en-US" sz="1200" b="0" i="0" u="none" strike="noStrike" kern="1200" baseline="0" dirty="0">
                    <a:solidFill>
                      <a:schemeClr val="tx1"/>
                    </a:solidFill>
                    <a:latin typeface="+mn-lt"/>
                    <a:ea typeface="+mn-ea"/>
                    <a:cs typeface="+mn-cs"/>
                  </a:rPr>
                  <a:t>only if for all x and y in {1,2,…,m} ,x!=y, h(x) and h(y) are each equally likely to be</a:t>
                </a:r>
              </a:p>
              <a:p>
                <a:r>
                  <a:rPr lang="en-US" sz="1200" b="0" i="0" u="none" strike="noStrike" kern="1200" baseline="0" dirty="0">
                    <a:solidFill>
                      <a:schemeClr val="tx1"/>
                    </a:solidFill>
                    <a:latin typeface="+mn-lt"/>
                    <a:ea typeface="+mn-ea"/>
                    <a:cs typeface="+mn-cs"/>
                  </a:rPr>
                  <a:t>any element of {0,1,2,…,M-1} independently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Proof of the example: first half of page 176</a:t>
                </a:r>
              </a:p>
              <a:p>
                <a:endParaRPr lang="he-IL" dirty="0"/>
              </a:p>
            </p:txBody>
          </p:sp>
        </mc:Choice>
        <mc:Fallback xmlns="">
          <p:sp>
            <p:nvSpPr>
              <p:cNvPr id="3" name="Notes Placeholder 2"/>
              <p:cNvSpPr>
                <a:spLocks noGrp="1"/>
              </p:cNvSpPr>
              <p:nvPr>
                <p:ph type="body" idx="1"/>
              </p:nvPr>
            </p:nvSpPr>
            <p:spPr/>
            <p:txBody>
              <a:bodyPr/>
              <a:lstStyle/>
              <a:p>
                <a:r>
                  <a:rPr lang="en-US" dirty="0"/>
                  <a:t>Example: </a:t>
                </a:r>
                <a:r>
                  <a:rPr lang="en-US" sz="1200" b="0" i="0" u="none" strike="noStrike" kern="1200" baseline="0" dirty="0">
                    <a:solidFill>
                      <a:schemeClr val="tx1"/>
                    </a:solidFill>
                    <a:latin typeface="+mn-lt"/>
                    <a:ea typeface="+mn-ea"/>
                    <a:cs typeface="+mn-cs"/>
                  </a:rPr>
                  <a:t>Each </a:t>
                </a:r>
                <a:r>
                  <a:rPr lang="en-US" sz="1200" b="0" i="0" u="none" strike="noStrike" kern="1200" baseline="0">
                    <a:solidFill>
                      <a:schemeClr val="tx1"/>
                    </a:solidFill>
                    <a:latin typeface="Cambria Math" panose="02040503050406030204" pitchFamily="18" charset="0"/>
                    <a:ea typeface="+mn-ea"/>
                    <a:cs typeface="+mn-cs"/>
                  </a:rPr>
                  <a:t>𝑎_𝑖</a:t>
                </a:r>
                <a:r>
                  <a:rPr lang="en-US" sz="1200" b="0" i="0" u="none" strike="noStrike" kern="1200" baseline="0" dirty="0">
                    <a:solidFill>
                      <a:schemeClr val="tx1"/>
                    </a:solidFill>
                    <a:latin typeface="+mn-lt"/>
                    <a:ea typeface="+mn-ea"/>
                    <a:cs typeface="+mn-cs"/>
                  </a:rPr>
                  <a:t> might represent a credit card number extracted from a sequence of</a:t>
                </a:r>
              </a:p>
              <a:p>
                <a:r>
                  <a:rPr lang="en-US" sz="1200" b="0" i="0" u="none" strike="noStrike" kern="1200" baseline="0" dirty="0">
                    <a:solidFill>
                      <a:schemeClr val="tx1"/>
                    </a:solidFill>
                    <a:latin typeface="+mn-lt"/>
                    <a:ea typeface="+mn-ea"/>
                    <a:cs typeface="+mn-cs"/>
                  </a:rPr>
                  <a:t>credit card transactions and we wish to determine how many distinct credit card accounts</a:t>
                </a:r>
              </a:p>
              <a:p>
                <a:r>
                  <a:rPr lang="en-US" sz="1200" b="0" i="0" u="none" strike="noStrike" kern="1200" baseline="0" dirty="0">
                    <a:solidFill>
                      <a:schemeClr val="tx1"/>
                    </a:solidFill>
                    <a:latin typeface="+mn-lt"/>
                    <a:ea typeface="+mn-ea"/>
                    <a:cs typeface="+mn-cs"/>
                  </a:rPr>
                  <a:t>there are.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Lemma: If </a:t>
                </a:r>
                <a:r>
                  <a:rPr lang="en-US" sz="1200" b="0" i="0" u="none" strike="noStrike" kern="1200" baseline="0">
                    <a:solidFill>
                      <a:schemeClr val="tx1"/>
                    </a:solidFill>
                    <a:latin typeface="Cambria Math" panose="02040503050406030204" pitchFamily="18" charset="0"/>
                    <a:ea typeface="+mn-ea"/>
                    <a:cs typeface="+mn-cs"/>
                  </a:rPr>
                  <a:t>𝑆_1,𝑆_2</a:t>
                </a:r>
                <a:r>
                  <a:rPr lang="en-US" dirty="0"/>
                  <a:t> are</a:t>
                </a:r>
                <a:r>
                  <a:rPr lang="en-US" baseline="0" dirty="0"/>
                  <a:t> </a:t>
                </a:r>
                <a:r>
                  <a:rPr lang="en-US" sz="1200" b="0" i="0" u="none" strike="noStrike" kern="1200" baseline="0" dirty="0">
                    <a:solidFill>
                      <a:schemeClr val="tx1"/>
                    </a:solidFill>
                    <a:latin typeface="+mn-lt"/>
                    <a:ea typeface="+mn-ea"/>
                    <a:cs typeface="+mn-cs"/>
                  </a:rPr>
                  <a:t>of different sizes, then clearly this implies an error for one of the input sequences. On the</a:t>
                </a:r>
              </a:p>
              <a:p>
                <a:r>
                  <a:rPr lang="en-US" sz="1200" b="0" i="0" u="none" strike="noStrike" kern="1200" baseline="0" dirty="0">
                    <a:solidFill>
                      <a:schemeClr val="tx1"/>
                    </a:solidFill>
                    <a:latin typeface="+mn-lt"/>
                    <a:ea typeface="+mn-ea"/>
                    <a:cs typeface="+mn-cs"/>
                  </a:rPr>
                  <a:t>other hand, if they are the same size, then if the next symbol is in </a:t>
                </a:r>
                <a:r>
                  <a:rPr lang="en-US" sz="1200" b="0" i="0" u="none" strike="noStrike" kern="1200" baseline="0">
                    <a:solidFill>
                      <a:schemeClr val="tx1"/>
                    </a:solidFill>
                    <a:latin typeface="Cambria Math" panose="02040503050406030204" pitchFamily="18" charset="0"/>
                    <a:ea typeface="+mn-ea"/>
                    <a:cs typeface="+mn-cs"/>
                  </a:rPr>
                  <a:t>𝑆_1</a:t>
                </a:r>
                <a:r>
                  <a:rPr lang="en-US" sz="1200" b="0" i="0" u="none" strike="noStrike" kern="1200" baseline="0" dirty="0">
                    <a:solidFill>
                      <a:schemeClr val="tx1"/>
                    </a:solidFill>
                    <a:latin typeface="+mn-lt"/>
                    <a:ea typeface="+mn-ea"/>
                    <a:cs typeface="+mn-cs"/>
                  </a:rPr>
                  <a:t> but not</a:t>
                </a:r>
                <a:r>
                  <a:rPr lang="en-US" sz="1200" b="0" i="0" u="none" strike="noStrike" kern="1200" baseline="0">
                    <a:solidFill>
                      <a:schemeClr val="tx1"/>
                    </a:solidFill>
                    <a:latin typeface="Cambria Math" panose="02040503050406030204" pitchFamily="18" charset="0"/>
                    <a:ea typeface="+mn-ea"/>
                    <a:cs typeface="+mn-cs"/>
                  </a:rPr>
                  <a:t> 𝑆_2</a:t>
                </a:r>
                <a:r>
                  <a:rPr lang="en-US" sz="1200" b="0" i="0" u="none" strike="noStrike" kern="1200" baseline="0" dirty="0">
                    <a:solidFill>
                      <a:schemeClr val="tx1"/>
                    </a:solidFill>
                    <a:latin typeface="+mn-lt"/>
                    <a:ea typeface="+mn-ea"/>
                    <a:cs typeface="+mn-cs"/>
                  </a:rPr>
                  <a:t>, the</a:t>
                </a:r>
              </a:p>
              <a:p>
                <a:r>
                  <a:rPr lang="en-US" sz="1200" b="0" i="0" u="none" strike="noStrike" kern="1200" baseline="0" dirty="0">
                    <a:solidFill>
                      <a:schemeClr val="tx1"/>
                    </a:solidFill>
                    <a:latin typeface="+mn-lt"/>
                    <a:ea typeface="+mn-ea"/>
                    <a:cs typeface="+mn-cs"/>
                  </a:rPr>
                  <a:t>algorithm will give the same answer in both cases and therefore must give an incorrect</a:t>
                </a:r>
              </a:p>
              <a:p>
                <a:r>
                  <a:rPr lang="en-US" sz="1200" b="0" i="0" u="none" strike="noStrike" kern="1200" baseline="0" dirty="0">
                    <a:solidFill>
                      <a:schemeClr val="tx1"/>
                    </a:solidFill>
                    <a:latin typeface="+mn-lt"/>
                    <a:ea typeface="+mn-ea"/>
                    <a:cs typeface="+mn-cs"/>
                  </a:rPr>
                  <a:t>answer on at least one of them.</a:t>
                </a:r>
                <a:endParaRPr lang="he-IL" dirty="0"/>
              </a:p>
            </p:txBody>
          </p:sp>
        </mc:Fallback>
      </mc:AlternateContent>
      <p:sp>
        <p:nvSpPr>
          <p:cNvPr id="4" name="Slide Number Placeholder 3"/>
          <p:cNvSpPr>
            <a:spLocks noGrp="1"/>
          </p:cNvSpPr>
          <p:nvPr>
            <p:ph type="sldNum" sz="quarter" idx="10"/>
          </p:nvPr>
        </p:nvSpPr>
        <p:spPr/>
        <p:txBody>
          <a:bodyPr/>
          <a:lstStyle/>
          <a:p>
            <a:fld id="{2E9C27BB-785A-4FA6-AC3D-C3D175CFBE1F}" type="slidenum">
              <a:rPr lang="he-IL" smtClean="0"/>
              <a:t>13</a:t>
            </a:fld>
            <a:endParaRPr lang="he-IL"/>
          </a:p>
        </p:txBody>
      </p:sp>
    </p:spTree>
    <p:extLst>
      <p:ext uri="{BB962C8B-B14F-4D97-AF65-F5344CB8AC3E}">
        <p14:creationId xmlns:p14="http://schemas.microsoft.com/office/powerpoint/2010/main" val="3641945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he-IL" dirty="0"/>
              </a:p>
            </p:txBody>
          </p:sp>
        </mc:Choice>
        <mc:Fallback xmlns="">
          <p:sp>
            <p:nvSpPr>
              <p:cNvPr id="3" name="Notes Placeholder 2"/>
              <p:cNvSpPr>
                <a:spLocks noGrp="1"/>
              </p:cNvSpPr>
              <p:nvPr>
                <p:ph type="body" idx="1"/>
              </p:nvPr>
            </p:nvSpPr>
            <p:spPr/>
            <p:txBody>
              <a:bodyPr/>
              <a:lstStyle/>
              <a:p>
                <a:r>
                  <a:rPr lang="en-US" dirty="0"/>
                  <a:t>Example: </a:t>
                </a:r>
                <a:r>
                  <a:rPr lang="en-US" sz="1200" b="0" i="0" u="none" strike="noStrike" kern="1200" baseline="0" dirty="0">
                    <a:solidFill>
                      <a:schemeClr val="tx1"/>
                    </a:solidFill>
                    <a:latin typeface="+mn-lt"/>
                    <a:ea typeface="+mn-ea"/>
                    <a:cs typeface="+mn-cs"/>
                  </a:rPr>
                  <a:t>Each </a:t>
                </a:r>
                <a:r>
                  <a:rPr lang="en-US" sz="1200" b="0" i="0" u="none" strike="noStrike" kern="1200" baseline="0">
                    <a:solidFill>
                      <a:schemeClr val="tx1"/>
                    </a:solidFill>
                    <a:latin typeface="Cambria Math" panose="02040503050406030204" pitchFamily="18" charset="0"/>
                    <a:ea typeface="+mn-ea"/>
                    <a:cs typeface="+mn-cs"/>
                  </a:rPr>
                  <a:t>𝑎_𝑖</a:t>
                </a:r>
                <a:r>
                  <a:rPr lang="en-US" sz="1200" b="0" i="0" u="none" strike="noStrike" kern="1200" baseline="0" dirty="0">
                    <a:solidFill>
                      <a:schemeClr val="tx1"/>
                    </a:solidFill>
                    <a:latin typeface="+mn-lt"/>
                    <a:ea typeface="+mn-ea"/>
                    <a:cs typeface="+mn-cs"/>
                  </a:rPr>
                  <a:t> might represent a credit card number extracted from a sequence of</a:t>
                </a:r>
              </a:p>
              <a:p>
                <a:r>
                  <a:rPr lang="en-US" sz="1200" b="0" i="0" u="none" strike="noStrike" kern="1200" baseline="0" dirty="0">
                    <a:solidFill>
                      <a:schemeClr val="tx1"/>
                    </a:solidFill>
                    <a:latin typeface="+mn-lt"/>
                    <a:ea typeface="+mn-ea"/>
                    <a:cs typeface="+mn-cs"/>
                  </a:rPr>
                  <a:t>credit card transactions and we wish to determine how many distinct credit card accounts</a:t>
                </a:r>
              </a:p>
              <a:p>
                <a:r>
                  <a:rPr lang="en-US" sz="1200" b="0" i="0" u="none" strike="noStrike" kern="1200" baseline="0" dirty="0">
                    <a:solidFill>
                      <a:schemeClr val="tx1"/>
                    </a:solidFill>
                    <a:latin typeface="+mn-lt"/>
                    <a:ea typeface="+mn-ea"/>
                    <a:cs typeface="+mn-cs"/>
                  </a:rPr>
                  <a:t>there are.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Lemma: If </a:t>
                </a:r>
                <a:r>
                  <a:rPr lang="en-US" sz="1200" b="0" i="0" u="none" strike="noStrike" kern="1200" baseline="0">
                    <a:solidFill>
                      <a:schemeClr val="tx1"/>
                    </a:solidFill>
                    <a:latin typeface="Cambria Math" panose="02040503050406030204" pitchFamily="18" charset="0"/>
                    <a:ea typeface="+mn-ea"/>
                    <a:cs typeface="+mn-cs"/>
                  </a:rPr>
                  <a:t>𝑆_1,𝑆_2</a:t>
                </a:r>
                <a:r>
                  <a:rPr lang="en-US" dirty="0"/>
                  <a:t> are</a:t>
                </a:r>
                <a:r>
                  <a:rPr lang="en-US" baseline="0" dirty="0"/>
                  <a:t> </a:t>
                </a:r>
                <a:r>
                  <a:rPr lang="en-US" sz="1200" b="0" i="0" u="none" strike="noStrike" kern="1200" baseline="0" dirty="0">
                    <a:solidFill>
                      <a:schemeClr val="tx1"/>
                    </a:solidFill>
                    <a:latin typeface="+mn-lt"/>
                    <a:ea typeface="+mn-ea"/>
                    <a:cs typeface="+mn-cs"/>
                  </a:rPr>
                  <a:t>of different sizes, then clearly this implies an error for one of the input sequences. On the</a:t>
                </a:r>
              </a:p>
              <a:p>
                <a:r>
                  <a:rPr lang="en-US" sz="1200" b="0" i="0" u="none" strike="noStrike" kern="1200" baseline="0" dirty="0">
                    <a:solidFill>
                      <a:schemeClr val="tx1"/>
                    </a:solidFill>
                    <a:latin typeface="+mn-lt"/>
                    <a:ea typeface="+mn-ea"/>
                    <a:cs typeface="+mn-cs"/>
                  </a:rPr>
                  <a:t>other hand, if they are the same size, then if the next symbol is in </a:t>
                </a:r>
                <a:r>
                  <a:rPr lang="en-US" sz="1200" b="0" i="0" u="none" strike="noStrike" kern="1200" baseline="0">
                    <a:solidFill>
                      <a:schemeClr val="tx1"/>
                    </a:solidFill>
                    <a:latin typeface="Cambria Math" panose="02040503050406030204" pitchFamily="18" charset="0"/>
                    <a:ea typeface="+mn-ea"/>
                    <a:cs typeface="+mn-cs"/>
                  </a:rPr>
                  <a:t>𝑆_1</a:t>
                </a:r>
                <a:r>
                  <a:rPr lang="en-US" sz="1200" b="0" i="0" u="none" strike="noStrike" kern="1200" baseline="0" dirty="0">
                    <a:solidFill>
                      <a:schemeClr val="tx1"/>
                    </a:solidFill>
                    <a:latin typeface="+mn-lt"/>
                    <a:ea typeface="+mn-ea"/>
                    <a:cs typeface="+mn-cs"/>
                  </a:rPr>
                  <a:t> but not</a:t>
                </a:r>
                <a:r>
                  <a:rPr lang="en-US" sz="1200" b="0" i="0" u="none" strike="noStrike" kern="1200" baseline="0">
                    <a:solidFill>
                      <a:schemeClr val="tx1"/>
                    </a:solidFill>
                    <a:latin typeface="Cambria Math" panose="02040503050406030204" pitchFamily="18" charset="0"/>
                    <a:ea typeface="+mn-ea"/>
                    <a:cs typeface="+mn-cs"/>
                  </a:rPr>
                  <a:t> 𝑆_2</a:t>
                </a:r>
                <a:r>
                  <a:rPr lang="en-US" sz="1200" b="0" i="0" u="none" strike="noStrike" kern="1200" baseline="0" dirty="0">
                    <a:solidFill>
                      <a:schemeClr val="tx1"/>
                    </a:solidFill>
                    <a:latin typeface="+mn-lt"/>
                    <a:ea typeface="+mn-ea"/>
                    <a:cs typeface="+mn-cs"/>
                  </a:rPr>
                  <a:t>, the</a:t>
                </a:r>
              </a:p>
              <a:p>
                <a:r>
                  <a:rPr lang="en-US" sz="1200" b="0" i="0" u="none" strike="noStrike" kern="1200" baseline="0" dirty="0">
                    <a:solidFill>
                      <a:schemeClr val="tx1"/>
                    </a:solidFill>
                    <a:latin typeface="+mn-lt"/>
                    <a:ea typeface="+mn-ea"/>
                    <a:cs typeface="+mn-cs"/>
                  </a:rPr>
                  <a:t>algorithm will give the same answer in both cases and therefore must give an incorrect</a:t>
                </a:r>
              </a:p>
              <a:p>
                <a:r>
                  <a:rPr lang="en-US" sz="1200" b="0" i="0" u="none" strike="noStrike" kern="1200" baseline="0" dirty="0">
                    <a:solidFill>
                      <a:schemeClr val="tx1"/>
                    </a:solidFill>
                    <a:latin typeface="+mn-lt"/>
                    <a:ea typeface="+mn-ea"/>
                    <a:cs typeface="+mn-cs"/>
                  </a:rPr>
                  <a:t>answer on at least one of them.</a:t>
                </a:r>
                <a:endParaRPr lang="he-IL" dirty="0"/>
              </a:p>
            </p:txBody>
          </p:sp>
        </mc:Fallback>
      </mc:AlternateContent>
      <p:sp>
        <p:nvSpPr>
          <p:cNvPr id="4" name="Slide Number Placeholder 3"/>
          <p:cNvSpPr>
            <a:spLocks noGrp="1"/>
          </p:cNvSpPr>
          <p:nvPr>
            <p:ph type="sldNum" sz="quarter" idx="10"/>
          </p:nvPr>
        </p:nvSpPr>
        <p:spPr/>
        <p:txBody>
          <a:bodyPr/>
          <a:lstStyle/>
          <a:p>
            <a:fld id="{2E9C27BB-785A-4FA6-AC3D-C3D175CFBE1F}" type="slidenum">
              <a:rPr lang="he-IL" smtClean="0"/>
              <a:t>14</a:t>
            </a:fld>
            <a:endParaRPr lang="he-IL"/>
          </a:p>
        </p:txBody>
      </p:sp>
    </p:spTree>
    <p:extLst>
      <p:ext uri="{BB962C8B-B14F-4D97-AF65-F5344CB8AC3E}">
        <p14:creationId xmlns:p14="http://schemas.microsoft.com/office/powerpoint/2010/main" val="250902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2E9C27BB-785A-4FA6-AC3D-C3D175CFBE1F}" type="slidenum">
              <a:rPr lang="he-IL" smtClean="0"/>
              <a:t>15</a:t>
            </a:fld>
            <a:endParaRPr lang="he-IL"/>
          </a:p>
        </p:txBody>
      </p:sp>
    </p:spTree>
    <p:extLst>
      <p:ext uri="{BB962C8B-B14F-4D97-AF65-F5344CB8AC3E}">
        <p14:creationId xmlns:p14="http://schemas.microsoft.com/office/powerpoint/2010/main" val="424465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2E9C27BB-785A-4FA6-AC3D-C3D175CFBE1F}" type="slidenum">
              <a:rPr lang="he-IL" smtClean="0"/>
              <a:t>16</a:t>
            </a:fld>
            <a:endParaRPr lang="he-IL"/>
          </a:p>
        </p:txBody>
      </p:sp>
    </p:spTree>
    <p:extLst>
      <p:ext uri="{BB962C8B-B14F-4D97-AF65-F5344CB8AC3E}">
        <p14:creationId xmlns:p14="http://schemas.microsoft.com/office/powerpoint/2010/main" val="4138643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2E9C27BB-785A-4FA6-AC3D-C3D175CFBE1F}" type="slidenum">
              <a:rPr lang="he-IL" smtClean="0"/>
              <a:t>17</a:t>
            </a:fld>
            <a:endParaRPr lang="he-IL"/>
          </a:p>
        </p:txBody>
      </p:sp>
    </p:spTree>
    <p:extLst>
      <p:ext uri="{BB962C8B-B14F-4D97-AF65-F5344CB8AC3E}">
        <p14:creationId xmlns:p14="http://schemas.microsoft.com/office/powerpoint/2010/main" val="3932978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1" dirty="0">
                    <a:latin typeface="Cambria Math" panose="02040503050406030204" pitchFamily="18" charset="0"/>
                  </a:rPr>
                  <a:t>Previously: </a:t>
                </a:r>
                <a14:m>
                  <m:oMath xmlns:m="http://schemas.openxmlformats.org/officeDocument/2006/math">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oMath>
                </a14:m>
                <a:endParaRPr lang="en-US" b="0"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𝑣𝑎𝑟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𝑣𝑎𝑟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num>
                      <m:den>
                        <m:r>
                          <a:rPr lang="en-US" b="0" i="1" smtClean="0">
                            <a:latin typeface="Cambria Math" panose="02040503050406030204" pitchFamily="18" charset="0"/>
                          </a:rPr>
                          <m:t>𝑟</m:t>
                        </m:r>
                      </m:den>
                    </m:f>
                    <m:r>
                      <a:rPr lang="en-US" b="0" i="1" smtClean="0">
                        <a:latin typeface="Cambria Math" panose="02040503050406030204" pitchFamily="18" charset="0"/>
                      </a:rPr>
                      <m:t>≤</m:t>
                    </m:r>
                    <m:r>
                      <a:rPr lang="en-US" b="0" i="1" smtClean="0">
                        <a:latin typeface="Cambria Math" panose="02040503050406030204" pitchFamily="18" charset="0"/>
                      </a:rPr>
                      <m:t>𝛿</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𝜀</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=&gt; </a:t>
                </a:r>
                <a14:m>
                  <m:oMath xmlns:m="http://schemas.openxmlformats.org/officeDocument/2006/math">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𝑣𝑎𝑟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rad>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𝛿</m:t>
                        </m:r>
                      </m:e>
                    </m:rad>
                  </m:oMath>
                </a14:m>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using Chebyshev’s inequality.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Chebyshev’s inequality: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&gt;</m:t>
                            </m:r>
                            <m:r>
                              <a:rPr lang="en-US" b="0" i="1" smtClean="0">
                                <a:latin typeface="Cambria Math" panose="02040503050406030204" pitchFamily="18" charset="0"/>
                              </a:rPr>
                              <m:t>𝑘</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𝑣𝑎𝑟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e>
                            </m:rad>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2</m:t>
                            </m:r>
                          </m:sup>
                        </m:sSup>
                      </m:den>
                    </m:f>
                  </m:oMath>
                </a14:m>
                <a:r>
                  <a:rPr lang="en-US" b="0" dirty="0"/>
                  <a:t> =&gt;</a:t>
                </a:r>
                <a:r>
                  <a:rPr lang="en-US" b="0" baseline="0" dirty="0"/>
                  <a:t>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Pr</m:t>
                        </m:r>
                      </m:fName>
                      <m:e>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𝜎</m:t>
                            </m:r>
                          </m:e>
                        </m:d>
                      </m:e>
                    </m:func>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2</m:t>
                            </m:r>
                          </m:sup>
                        </m:sSup>
                      </m:den>
                    </m:f>
                  </m:oMath>
                </a14:m>
                <a:endParaRPr lang="en-US" b="0" dirty="0"/>
              </a:p>
              <a:p>
                <a:endParaRPr lang="en-US" b="0" dirty="0"/>
              </a:p>
              <a:p>
                <a14:m>
                  <m:oMath xmlns:m="http://schemas.openxmlformats.org/officeDocument/2006/math">
                    <m:r>
                      <a:rPr lang="en-US" b="0" i="1" smtClean="0">
                        <a:latin typeface="Cambria Math" panose="02040503050406030204" pitchFamily="18" charset="0"/>
                      </a:rPr>
                      <m:t>𝜀</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𝛿</m:t>
                            </m:r>
                          </m:e>
                        </m:rad>
                      </m:den>
                    </m:f>
                    <m:d>
                      <m:dPr>
                        <m:ctrlPr>
                          <a:rPr lang="en-US" b="0" i="1" smtClean="0">
                            <a:latin typeface="Cambria Math" panose="02040503050406030204" pitchFamily="18" charset="0"/>
                          </a:rPr>
                        </m:ctrlPr>
                      </m:dPr>
                      <m:e>
                        <m:r>
                          <a:rPr lang="en-US" b="0" i="1" smtClean="0">
                            <a:latin typeface="Cambria Math" panose="02040503050406030204" pitchFamily="18" charset="0"/>
                          </a:rPr>
                          <m:t>𝜀</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𝛿</m:t>
                            </m:r>
                          </m:e>
                        </m:rad>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𝛿</m:t>
                            </m:r>
                          </m:e>
                        </m:rad>
                      </m:den>
                    </m:f>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𝑣𝑎𝑟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ra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𝛿</m:t>
                            </m:r>
                          </m:e>
                        </m:rad>
                      </m:den>
                    </m:f>
                    <m:r>
                      <a:rPr lang="en-US" b="0" i="1" smtClean="0">
                        <a:latin typeface="Cambria Math" panose="02040503050406030204" pitchFamily="18" charset="0"/>
                      </a:rPr>
                      <m:t>𝜎</m:t>
                    </m:r>
                  </m:oMath>
                </a14:m>
                <a:r>
                  <a:rPr lang="en-US" dirty="0"/>
                  <a:t> </a:t>
                </a:r>
                <a:endParaRPr lang="he-IL" dirty="0"/>
              </a:p>
            </p:txBody>
          </p:sp>
        </mc:Choice>
        <mc:Fallback xmlns="">
          <p:sp>
            <p:nvSpPr>
              <p:cNvPr id="3" name="Notes Placeholder 2"/>
              <p:cNvSpPr>
                <a:spLocks noGrp="1"/>
              </p:cNvSpPr>
              <p:nvPr>
                <p:ph type="body" idx="1"/>
              </p:nvPr>
            </p:nvSpPr>
            <p:spPr/>
            <p:txBody>
              <a:bodyPr/>
              <a:lstStyle/>
              <a:p>
                <a:r>
                  <a:rPr lang="en-US" b="0" i="1" dirty="0">
                    <a:latin typeface="Cambria Math" panose="02040503050406030204" pitchFamily="18" charset="0"/>
                  </a:rPr>
                  <a:t>Previously: </a:t>
                </a:r>
                <a:r>
                  <a:rPr lang="en-US" b="0" i="0">
                    <a:latin typeface="Cambria Math" panose="02040503050406030204" pitchFamily="18" charset="0"/>
                  </a:rPr>
                  <a:t>𝑉𝑎𝑟(𝑎)≤2𝐸^2 (𝑎)</a:t>
                </a:r>
                <a:endParaRPr lang="en-US" b="0"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𝑣𝑎𝑟(𝑥)=𝑣𝑎𝑟(𝑎)/𝑟≤𝛿𝜀^2 𝐸^2 (𝑥)</a:t>
                </a:r>
                <a:r>
                  <a:rPr lang="en-US" dirty="0"/>
                  <a:t>, =&gt; </a:t>
                </a:r>
                <a:r>
                  <a:rPr lang="en-US" b="0" i="0">
                    <a:latin typeface="Cambria Math" panose="02040503050406030204" pitchFamily="18" charset="0"/>
                  </a:rPr>
                  <a:t>√(𝑣𝑎𝑟(𝑥) )≤𝜀𝐸(𝑥) √𝛿</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using Chebyshev’s inequality.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Chebyshev’s inequality: </a:t>
                </a:r>
                <a:r>
                  <a:rPr lang="en-US" b="0" i="0">
                    <a:latin typeface="Cambria Math" panose="02040503050406030204" pitchFamily="18" charset="0"/>
                  </a:rPr>
                  <a:t>Pr⁡(|𝑋−𝐸(𝑋)|&gt;𝑘√(𝑣𝑎𝑟(𝑋) ))≤1/𝑘^2 </a:t>
                </a:r>
                <a:r>
                  <a:rPr lang="en-US" b="0" dirty="0"/>
                  <a:t> =&gt;</a:t>
                </a:r>
                <a:r>
                  <a:rPr lang="en-US" b="0" baseline="0" dirty="0"/>
                  <a:t> </a:t>
                </a:r>
                <a:r>
                  <a:rPr lang="en-US" b="0" i="0">
                    <a:latin typeface="Cambria Math" panose="02040503050406030204" pitchFamily="18" charset="0"/>
                  </a:rPr>
                  <a:t>Pr⁡(|𝑋−𝐸(𝑋)|≥𝑘𝜎)≤1/𝑘^2 </a:t>
                </a:r>
                <a:endParaRPr lang="en-US" b="0" dirty="0"/>
              </a:p>
              <a:p>
                <a:endParaRPr lang="en-US" b="0" dirty="0"/>
              </a:p>
              <a:p>
                <a:r>
                  <a:rPr lang="en-US" b="0" i="0">
                    <a:latin typeface="Cambria Math" panose="02040503050406030204" pitchFamily="18" charset="0"/>
                  </a:rPr>
                  <a:t>𝜀𝐸(𝑥)=1/√𝛿 (𝜀𝐸(𝑥) √𝛿)≥1/√𝛿 √(𝑣𝑎𝑟(𝑥) )=1/√𝛿 𝜎</a:t>
                </a:r>
                <a:r>
                  <a:rPr lang="en-US" dirty="0"/>
                  <a:t> </a:t>
                </a:r>
                <a:endParaRPr lang="he-IL" dirty="0"/>
              </a:p>
            </p:txBody>
          </p:sp>
        </mc:Fallback>
      </mc:AlternateContent>
      <p:sp>
        <p:nvSpPr>
          <p:cNvPr id="4" name="Slide Number Placeholder 3"/>
          <p:cNvSpPr>
            <a:spLocks noGrp="1"/>
          </p:cNvSpPr>
          <p:nvPr>
            <p:ph type="sldNum" sz="quarter" idx="10"/>
          </p:nvPr>
        </p:nvSpPr>
        <p:spPr/>
        <p:txBody>
          <a:bodyPr/>
          <a:lstStyle/>
          <a:p>
            <a:fld id="{2E9C27BB-785A-4FA6-AC3D-C3D175CFBE1F}" type="slidenum">
              <a:rPr lang="he-IL" smtClean="0"/>
              <a:t>18</a:t>
            </a:fld>
            <a:endParaRPr lang="he-IL"/>
          </a:p>
        </p:txBody>
      </p:sp>
    </p:spTree>
    <p:extLst>
      <p:ext uri="{BB962C8B-B14F-4D97-AF65-F5344CB8AC3E}">
        <p14:creationId xmlns:p14="http://schemas.microsoft.com/office/powerpoint/2010/main" val="1104980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184-186</a:t>
            </a:r>
            <a:endParaRPr lang="he-IL" dirty="0"/>
          </a:p>
        </p:txBody>
      </p:sp>
      <p:sp>
        <p:nvSpPr>
          <p:cNvPr id="4" name="Slide Number Placeholder 3"/>
          <p:cNvSpPr>
            <a:spLocks noGrp="1"/>
          </p:cNvSpPr>
          <p:nvPr>
            <p:ph type="sldNum" sz="quarter" idx="10"/>
          </p:nvPr>
        </p:nvSpPr>
        <p:spPr/>
        <p:txBody>
          <a:bodyPr/>
          <a:lstStyle/>
          <a:p>
            <a:fld id="{2E9C27BB-785A-4FA6-AC3D-C3D175CFBE1F}" type="slidenum">
              <a:rPr lang="he-IL" smtClean="0"/>
              <a:t>21</a:t>
            </a:fld>
            <a:endParaRPr lang="he-IL"/>
          </a:p>
        </p:txBody>
      </p:sp>
    </p:spTree>
    <p:extLst>
      <p:ext uri="{BB962C8B-B14F-4D97-AF65-F5344CB8AC3E}">
        <p14:creationId xmlns:p14="http://schemas.microsoft.com/office/powerpoint/2010/main" val="1311368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2E9C27BB-785A-4FA6-AC3D-C3D175CFBE1F}" type="slidenum">
              <a:rPr lang="he-IL" smtClean="0"/>
              <a:t>2</a:t>
            </a:fld>
            <a:endParaRPr lang="he-IL"/>
          </a:p>
        </p:txBody>
      </p:sp>
    </p:spTree>
    <p:extLst>
      <p:ext uri="{BB962C8B-B14F-4D97-AF65-F5344CB8AC3E}">
        <p14:creationId xmlns:p14="http://schemas.microsoft.com/office/powerpoint/2010/main" val="3439569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184-186</a:t>
            </a:r>
            <a:endParaRPr lang="he-IL" dirty="0"/>
          </a:p>
        </p:txBody>
      </p:sp>
      <p:sp>
        <p:nvSpPr>
          <p:cNvPr id="4" name="Slide Number Placeholder 3"/>
          <p:cNvSpPr>
            <a:spLocks noGrp="1"/>
          </p:cNvSpPr>
          <p:nvPr>
            <p:ph type="sldNum" sz="quarter" idx="10"/>
          </p:nvPr>
        </p:nvSpPr>
        <p:spPr/>
        <p:txBody>
          <a:bodyPr/>
          <a:lstStyle/>
          <a:p>
            <a:fld id="{2E9C27BB-785A-4FA6-AC3D-C3D175CFBE1F}" type="slidenum">
              <a:rPr lang="he-IL" smtClean="0"/>
              <a:t>22</a:t>
            </a:fld>
            <a:endParaRPr lang="he-IL"/>
          </a:p>
        </p:txBody>
      </p:sp>
    </p:spTree>
    <p:extLst>
      <p:ext uri="{BB962C8B-B14F-4D97-AF65-F5344CB8AC3E}">
        <p14:creationId xmlns:p14="http://schemas.microsoft.com/office/powerpoint/2010/main" val="3384564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Page 184-186</a:t>
                </a:r>
              </a:p>
              <a:p>
                <a:r>
                  <a:rPr lang="en-US" dirty="0"/>
                  <a:t>Prove the variance on board.</a:t>
                </a:r>
              </a:p>
              <a:p>
                <a:endParaRPr lang="en-US" dirty="0"/>
              </a:p>
              <a:p>
                <a:r>
                  <a:rPr lang="en-US" sz="1200" b="0" i="0" u="none" strike="noStrike" kern="1200" baseline="0" dirty="0">
                    <a:solidFill>
                      <a:schemeClr val="tx1"/>
                    </a:solidFill>
                    <a:latin typeface="+mn-lt"/>
                    <a:ea typeface="+mn-ea"/>
                    <a:cs typeface="+mn-cs"/>
                  </a:rPr>
                  <a:t>Minimization- In the important special case when </a:t>
                </a:r>
                <a14:m>
                  <m:oMath xmlns:m="http://schemas.openxmlformats.org/officeDocument/2006/math">
                    <m:r>
                      <a:rPr lang="en-US" sz="1200" b="0" i="1" u="none" strike="noStrike" kern="1200" baseline="0" smtClean="0">
                        <a:solidFill>
                          <a:schemeClr val="tx1"/>
                        </a:solidFill>
                        <a:latin typeface="Cambria Math" panose="02040503050406030204" pitchFamily="18" charset="0"/>
                        <a:ea typeface="+mn-ea"/>
                        <a:cs typeface="+mn-cs"/>
                      </a:rPr>
                      <m:t>𝐵</m:t>
                    </m:r>
                    <m:r>
                      <a:rPr lang="en-US" sz="1200" b="0" i="1" u="none" strike="noStrike" kern="1200" baseline="0" smtClean="0">
                        <a:solidFill>
                          <a:schemeClr val="tx1"/>
                        </a:solidFill>
                        <a:latin typeface="Cambria Math" panose="02040503050406030204" pitchFamily="18" charset="0"/>
                        <a:ea typeface="+mn-ea"/>
                        <a:cs typeface="+mn-cs"/>
                      </a:rPr>
                      <m:t>=</m:t>
                    </m:r>
                    <m:sSup>
                      <m:sSupPr>
                        <m:ctrlPr>
                          <a:rPr lang="en-US" sz="1200" b="0" i="1" u="none" strike="noStrike" kern="1200" baseline="0" smtClean="0">
                            <a:solidFill>
                              <a:schemeClr val="tx1"/>
                            </a:solidFill>
                            <a:latin typeface="Cambria Math" panose="02040503050406030204" pitchFamily="18" charset="0"/>
                            <a:ea typeface="+mn-ea"/>
                            <a:cs typeface="+mn-cs"/>
                          </a:rPr>
                        </m:ctrlPr>
                      </m:sSupPr>
                      <m:e>
                        <m:r>
                          <a:rPr lang="en-US" sz="1200" b="0" i="1" u="none" strike="noStrike" kern="1200" baseline="0" smtClean="0">
                            <a:solidFill>
                              <a:schemeClr val="tx1"/>
                            </a:solidFill>
                            <a:latin typeface="Cambria Math" panose="02040503050406030204" pitchFamily="18" charset="0"/>
                            <a:ea typeface="+mn-ea"/>
                            <a:cs typeface="+mn-cs"/>
                          </a:rPr>
                          <m:t>𝐴</m:t>
                        </m:r>
                      </m:e>
                      <m:sup>
                        <m:r>
                          <a:rPr lang="en-US" sz="1200" b="0" i="1" u="none" strike="noStrike" kern="1200" baseline="0" smtClean="0">
                            <a:solidFill>
                              <a:schemeClr val="tx1"/>
                            </a:solidFill>
                            <a:latin typeface="Cambria Math" panose="02040503050406030204" pitchFamily="18" charset="0"/>
                            <a:ea typeface="+mn-ea"/>
                            <a:cs typeface="+mn-cs"/>
                          </a:rPr>
                          <m:t>𝑇</m:t>
                        </m:r>
                      </m:sup>
                    </m:sSup>
                  </m:oMath>
                </a14:m>
                <a:r>
                  <a:rPr lang="en-US" sz="1200" b="0" i="0" u="none" strike="noStrike" kern="1200" baseline="0" dirty="0">
                    <a:solidFill>
                      <a:schemeClr val="tx1"/>
                    </a:solidFill>
                    <a:latin typeface="+mn-lt"/>
                    <a:ea typeface="+mn-ea"/>
                    <a:cs typeface="+mn-cs"/>
                  </a:rPr>
                  <a:t>, pick columns of A with probabilities proportional to the squared length of the</a:t>
                </a:r>
              </a:p>
              <a:p>
                <a:r>
                  <a:rPr lang="en-US" sz="1200" b="0" i="0" u="none" strike="noStrike" kern="1200" baseline="0" dirty="0">
                    <a:solidFill>
                      <a:schemeClr val="tx1"/>
                    </a:solidFill>
                    <a:latin typeface="+mn-lt"/>
                    <a:ea typeface="+mn-ea"/>
                    <a:cs typeface="+mn-cs"/>
                  </a:rPr>
                  <a:t>columns. Even in the general case when B is not </a:t>
                </a:r>
                <a14:m>
                  <m:oMath xmlns:m="http://schemas.openxmlformats.org/officeDocument/2006/math">
                    <m:sSup>
                      <m:sSupPr>
                        <m:ctrlPr>
                          <a:rPr lang="en-US" sz="1200" b="0" i="1" u="none" strike="noStrike" kern="1200" baseline="0" smtClean="0">
                            <a:solidFill>
                              <a:schemeClr val="tx1"/>
                            </a:solidFill>
                            <a:latin typeface="Cambria Math" panose="02040503050406030204" pitchFamily="18" charset="0"/>
                            <a:ea typeface="+mn-ea"/>
                            <a:cs typeface="+mn-cs"/>
                          </a:rPr>
                        </m:ctrlPr>
                      </m:sSupPr>
                      <m:e>
                        <m:r>
                          <a:rPr lang="en-US" sz="1200" b="0" i="1" u="none" strike="noStrike" kern="1200" baseline="0" smtClean="0">
                            <a:solidFill>
                              <a:schemeClr val="tx1"/>
                            </a:solidFill>
                            <a:latin typeface="Cambria Math" panose="02040503050406030204" pitchFamily="18" charset="0"/>
                            <a:ea typeface="+mn-ea"/>
                            <a:cs typeface="+mn-cs"/>
                          </a:rPr>
                          <m:t>𝐴</m:t>
                        </m:r>
                      </m:e>
                      <m:sup>
                        <m:r>
                          <a:rPr lang="en-US" sz="1200" b="0" i="1" u="none" strike="noStrike" kern="1200" baseline="0" smtClean="0">
                            <a:solidFill>
                              <a:schemeClr val="tx1"/>
                            </a:solidFill>
                            <a:latin typeface="Cambria Math" panose="02040503050406030204" pitchFamily="18" charset="0"/>
                            <a:ea typeface="+mn-ea"/>
                            <a:cs typeface="+mn-cs"/>
                          </a:rPr>
                          <m:t>𝑇</m:t>
                        </m:r>
                      </m:sup>
                    </m:sSup>
                  </m:oMath>
                </a14:m>
                <a:r>
                  <a:rPr lang="en-US" sz="1200" b="0" i="0" u="none" strike="noStrike" kern="1200" baseline="0" dirty="0">
                    <a:solidFill>
                      <a:schemeClr val="tx1"/>
                    </a:solidFill>
                    <a:latin typeface="+mn-lt"/>
                    <a:ea typeface="+mn-ea"/>
                    <a:cs typeface="+mn-cs"/>
                  </a:rPr>
                  <a:t>, doing so simplifies the bounds, so we will use it</a:t>
                </a:r>
                <a:endParaRPr lang="he-IL" dirty="0"/>
              </a:p>
            </p:txBody>
          </p:sp>
        </mc:Choice>
        <mc:Fallback xmlns="">
          <p:sp>
            <p:nvSpPr>
              <p:cNvPr id="3" name="Notes Placeholder 2"/>
              <p:cNvSpPr>
                <a:spLocks noGrp="1"/>
              </p:cNvSpPr>
              <p:nvPr>
                <p:ph type="body" idx="1"/>
              </p:nvPr>
            </p:nvSpPr>
            <p:spPr/>
            <p:txBody>
              <a:bodyPr/>
              <a:lstStyle/>
              <a:p>
                <a:r>
                  <a:rPr lang="en-US" dirty="0"/>
                  <a:t>Page 184-186</a:t>
                </a:r>
              </a:p>
              <a:p>
                <a:r>
                  <a:rPr lang="en-US" dirty="0"/>
                  <a:t>Prove the variance on board.</a:t>
                </a:r>
              </a:p>
              <a:p>
                <a:endParaRPr lang="en-US" dirty="0"/>
              </a:p>
              <a:p>
                <a:r>
                  <a:rPr lang="en-US" sz="1200" b="0" i="0" u="none" strike="noStrike" kern="1200" baseline="0" dirty="0">
                    <a:solidFill>
                      <a:schemeClr val="tx1"/>
                    </a:solidFill>
                    <a:latin typeface="+mn-lt"/>
                    <a:ea typeface="+mn-ea"/>
                    <a:cs typeface="+mn-cs"/>
                  </a:rPr>
                  <a:t>Minimization- In the important special case when </a:t>
                </a:r>
                <a:r>
                  <a:rPr lang="en-US" sz="1200" b="0" i="0" u="none" strike="noStrike" kern="1200" baseline="0">
                    <a:solidFill>
                      <a:schemeClr val="tx1"/>
                    </a:solidFill>
                    <a:latin typeface="Cambria Math" panose="02040503050406030204" pitchFamily="18" charset="0"/>
                    <a:ea typeface="+mn-ea"/>
                    <a:cs typeface="+mn-cs"/>
                  </a:rPr>
                  <a:t>𝐵=𝐴^𝑇</a:t>
                </a:r>
                <a:r>
                  <a:rPr lang="en-US" sz="1200" b="0" i="0" u="none" strike="noStrike" kern="1200" baseline="0" dirty="0">
                    <a:solidFill>
                      <a:schemeClr val="tx1"/>
                    </a:solidFill>
                    <a:latin typeface="+mn-lt"/>
                    <a:ea typeface="+mn-ea"/>
                    <a:cs typeface="+mn-cs"/>
                  </a:rPr>
                  <a:t>, pick columns of A with probabilities proportional to the squared length of the</a:t>
                </a:r>
              </a:p>
              <a:p>
                <a:r>
                  <a:rPr lang="en-US" sz="1200" b="0" i="0" u="none" strike="noStrike" kern="1200" baseline="0" dirty="0">
                    <a:solidFill>
                      <a:schemeClr val="tx1"/>
                    </a:solidFill>
                    <a:latin typeface="+mn-lt"/>
                    <a:ea typeface="+mn-ea"/>
                    <a:cs typeface="+mn-cs"/>
                  </a:rPr>
                  <a:t>columns. Even in the general case when B is not </a:t>
                </a:r>
                <a:r>
                  <a:rPr lang="en-US" sz="1200" b="0" i="0" u="none" strike="noStrike" kern="1200" baseline="0">
                    <a:solidFill>
                      <a:schemeClr val="tx1"/>
                    </a:solidFill>
                    <a:latin typeface="Cambria Math" panose="02040503050406030204" pitchFamily="18" charset="0"/>
                    <a:ea typeface="+mn-ea"/>
                    <a:cs typeface="+mn-cs"/>
                  </a:rPr>
                  <a:t>𝐴^𝑇</a:t>
                </a:r>
                <a:r>
                  <a:rPr lang="en-US" sz="1200" b="0" i="0" u="none" strike="noStrike" kern="1200" baseline="0" dirty="0">
                    <a:solidFill>
                      <a:schemeClr val="tx1"/>
                    </a:solidFill>
                    <a:latin typeface="+mn-lt"/>
                    <a:ea typeface="+mn-ea"/>
                    <a:cs typeface="+mn-cs"/>
                  </a:rPr>
                  <a:t>, doing so simplifies the bounds, so we will use it</a:t>
                </a:r>
                <a:endParaRPr lang="he-IL" dirty="0"/>
              </a:p>
            </p:txBody>
          </p:sp>
        </mc:Fallback>
      </mc:AlternateContent>
      <p:sp>
        <p:nvSpPr>
          <p:cNvPr id="4" name="Slide Number Placeholder 3"/>
          <p:cNvSpPr>
            <a:spLocks noGrp="1"/>
          </p:cNvSpPr>
          <p:nvPr>
            <p:ph type="sldNum" sz="quarter" idx="10"/>
          </p:nvPr>
        </p:nvSpPr>
        <p:spPr/>
        <p:txBody>
          <a:bodyPr/>
          <a:lstStyle/>
          <a:p>
            <a:fld id="{2E9C27BB-785A-4FA6-AC3D-C3D175CFBE1F}" type="slidenum">
              <a:rPr lang="he-IL" smtClean="0"/>
              <a:t>23</a:t>
            </a:fld>
            <a:endParaRPr lang="he-IL"/>
          </a:p>
        </p:txBody>
      </p:sp>
    </p:spTree>
    <p:extLst>
      <p:ext uri="{BB962C8B-B14F-4D97-AF65-F5344CB8AC3E}">
        <p14:creationId xmlns:p14="http://schemas.microsoft.com/office/powerpoint/2010/main" val="2037081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2E9C27BB-785A-4FA6-AC3D-C3D175CFBE1F}" type="slidenum">
              <a:rPr lang="he-IL" smtClean="0"/>
              <a:t>24</a:t>
            </a:fld>
            <a:endParaRPr lang="he-IL"/>
          </a:p>
        </p:txBody>
      </p:sp>
    </p:spTree>
    <p:extLst>
      <p:ext uri="{BB962C8B-B14F-4D97-AF65-F5344CB8AC3E}">
        <p14:creationId xmlns:p14="http://schemas.microsoft.com/office/powerpoint/2010/main" val="979302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2E9C27BB-785A-4FA6-AC3D-C3D175CFBE1F}" type="slidenum">
              <a:rPr lang="he-IL" smtClean="0"/>
              <a:t>25</a:t>
            </a:fld>
            <a:endParaRPr lang="he-IL"/>
          </a:p>
        </p:txBody>
      </p:sp>
    </p:spTree>
    <p:extLst>
      <p:ext uri="{BB962C8B-B14F-4D97-AF65-F5344CB8AC3E}">
        <p14:creationId xmlns:p14="http://schemas.microsoft.com/office/powerpoint/2010/main" val="3245045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2E9C27BB-785A-4FA6-AC3D-C3D175CFBE1F}" type="slidenum">
              <a:rPr lang="he-IL" smtClean="0"/>
              <a:t>26</a:t>
            </a:fld>
            <a:endParaRPr lang="he-IL"/>
          </a:p>
        </p:txBody>
      </p:sp>
    </p:spTree>
    <p:extLst>
      <p:ext uri="{BB962C8B-B14F-4D97-AF65-F5344CB8AC3E}">
        <p14:creationId xmlns:p14="http://schemas.microsoft.com/office/powerpoint/2010/main" val="153292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2E9C27BB-785A-4FA6-AC3D-C3D175CFBE1F}" type="slidenum">
              <a:rPr lang="he-IL" smtClean="0"/>
              <a:t>27</a:t>
            </a:fld>
            <a:endParaRPr lang="he-IL"/>
          </a:p>
        </p:txBody>
      </p:sp>
    </p:spTree>
    <p:extLst>
      <p:ext uri="{BB962C8B-B14F-4D97-AF65-F5344CB8AC3E}">
        <p14:creationId xmlns:p14="http://schemas.microsoft.com/office/powerpoint/2010/main" val="3898705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2E9C27BB-785A-4FA6-AC3D-C3D175CFBE1F}" type="slidenum">
              <a:rPr lang="he-IL" smtClean="0"/>
              <a:t>28</a:t>
            </a:fld>
            <a:endParaRPr lang="he-IL"/>
          </a:p>
        </p:txBody>
      </p:sp>
    </p:spTree>
    <p:extLst>
      <p:ext uri="{BB962C8B-B14F-4D97-AF65-F5344CB8AC3E}">
        <p14:creationId xmlns:p14="http://schemas.microsoft.com/office/powerpoint/2010/main" val="368854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2E9C27BB-785A-4FA6-AC3D-C3D175CFBE1F}" type="slidenum">
              <a:rPr lang="he-IL" smtClean="0"/>
              <a:t>29</a:t>
            </a:fld>
            <a:endParaRPr lang="he-IL"/>
          </a:p>
        </p:txBody>
      </p:sp>
    </p:spTree>
    <p:extLst>
      <p:ext uri="{BB962C8B-B14F-4D97-AF65-F5344CB8AC3E}">
        <p14:creationId xmlns:p14="http://schemas.microsoft.com/office/powerpoint/2010/main" val="3913497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10"/>
          </p:nvPr>
        </p:nvSpPr>
        <p:spPr/>
        <p:txBody>
          <a:bodyPr/>
          <a:lstStyle/>
          <a:p>
            <a:fld id="{2E9C27BB-785A-4FA6-AC3D-C3D175CFBE1F}" type="slidenum">
              <a:rPr lang="he-IL" smtClean="0"/>
              <a:t>30</a:t>
            </a:fld>
            <a:endParaRPr lang="he-IL"/>
          </a:p>
        </p:txBody>
      </p:sp>
    </p:spTree>
    <p:extLst>
      <p:ext uri="{BB962C8B-B14F-4D97-AF65-F5344CB8AC3E}">
        <p14:creationId xmlns:p14="http://schemas.microsoft.com/office/powerpoint/2010/main" val="280259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2E9C27BB-785A-4FA6-AC3D-C3D175CFBE1F}" type="slidenum">
              <a:rPr lang="he-IL" smtClean="0"/>
              <a:t>3</a:t>
            </a:fld>
            <a:endParaRPr lang="he-IL"/>
          </a:p>
        </p:txBody>
      </p:sp>
    </p:spTree>
    <p:extLst>
      <p:ext uri="{BB962C8B-B14F-4D97-AF65-F5344CB8AC3E}">
        <p14:creationId xmlns:p14="http://schemas.microsoft.com/office/powerpoint/2010/main" val="2063293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switch example. I can’t save a dictionary of all the macs and their results.</a:t>
            </a:r>
            <a:endParaRPr lang="he-IL" dirty="0"/>
          </a:p>
        </p:txBody>
      </p:sp>
      <p:sp>
        <p:nvSpPr>
          <p:cNvPr id="4" name="Slide Number Placeholder 3"/>
          <p:cNvSpPr>
            <a:spLocks noGrp="1"/>
          </p:cNvSpPr>
          <p:nvPr>
            <p:ph type="sldNum" sz="quarter" idx="10"/>
          </p:nvPr>
        </p:nvSpPr>
        <p:spPr/>
        <p:txBody>
          <a:bodyPr/>
          <a:lstStyle/>
          <a:p>
            <a:fld id="{2E9C27BB-785A-4FA6-AC3D-C3D175CFBE1F}" type="slidenum">
              <a:rPr lang="he-IL" smtClean="0"/>
              <a:t>4</a:t>
            </a:fld>
            <a:endParaRPr lang="he-IL"/>
          </a:p>
        </p:txBody>
      </p:sp>
    </p:spTree>
    <p:extLst>
      <p:ext uri="{BB962C8B-B14F-4D97-AF65-F5344CB8AC3E}">
        <p14:creationId xmlns:p14="http://schemas.microsoft.com/office/powerpoint/2010/main" val="173516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 challenge: on seeing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oMath>
                </a14:m>
                <a:r>
                  <a:rPr lang="en-US" dirty="0"/>
                  <a:t> I don’t know the total sum of numbers. On the other hand I</a:t>
                </a:r>
                <a:r>
                  <a:rPr lang="en-US" baseline="0" dirty="0"/>
                  <a:t> can calculate the sum but I forget the numbers.</a:t>
                </a:r>
                <a:endParaRPr lang="he-IL" dirty="0"/>
              </a:p>
            </p:txBody>
          </p:sp>
        </mc:Choice>
        <mc:Fallback xmlns="">
          <p:sp>
            <p:nvSpPr>
              <p:cNvPr id="3" name="Notes Placeholder 2"/>
              <p:cNvSpPr>
                <a:spLocks noGrp="1"/>
              </p:cNvSpPr>
              <p:nvPr>
                <p:ph type="body" idx="1"/>
              </p:nvPr>
            </p:nvSpPr>
            <p:spPr/>
            <p:txBody>
              <a:bodyPr/>
              <a:lstStyle/>
              <a:p>
                <a:r>
                  <a:rPr lang="en-US" dirty="0"/>
                  <a:t>The challenge: on seeing </a:t>
                </a:r>
                <a:r>
                  <a:rPr lang="en-US" b="0" i="0">
                    <a:latin typeface="Cambria Math" panose="02040503050406030204" pitchFamily="18" charset="0"/>
                  </a:rPr>
                  <a:t>𝑎_𝑗</a:t>
                </a:r>
                <a:r>
                  <a:rPr lang="en-US" dirty="0"/>
                  <a:t> I don’t know the total sum of numbers. On the other hand I</a:t>
                </a:r>
                <a:r>
                  <a:rPr lang="en-US" baseline="0" dirty="0"/>
                  <a:t> can calculate the sum but I forget the numbers.</a:t>
                </a:r>
                <a:endParaRPr lang="he-IL" dirty="0"/>
              </a:p>
            </p:txBody>
          </p:sp>
        </mc:Fallback>
      </mc:AlternateContent>
      <p:sp>
        <p:nvSpPr>
          <p:cNvPr id="4" name="Slide Number Placeholder 3"/>
          <p:cNvSpPr>
            <a:spLocks noGrp="1"/>
          </p:cNvSpPr>
          <p:nvPr>
            <p:ph type="sldNum" sz="quarter" idx="10"/>
          </p:nvPr>
        </p:nvSpPr>
        <p:spPr/>
        <p:txBody>
          <a:bodyPr/>
          <a:lstStyle/>
          <a:p>
            <a:fld id="{2E9C27BB-785A-4FA6-AC3D-C3D175CFBE1F}" type="slidenum">
              <a:rPr lang="he-IL" smtClean="0"/>
              <a:t>5</a:t>
            </a:fld>
            <a:endParaRPr lang="he-IL"/>
          </a:p>
        </p:txBody>
      </p:sp>
    </p:spTree>
    <p:extLst>
      <p:ext uri="{BB962C8B-B14F-4D97-AF65-F5344CB8AC3E}">
        <p14:creationId xmlns:p14="http://schemas.microsoft.com/office/powerpoint/2010/main" val="138627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rtl="0"/>
                <a:r>
                  <a:rPr lang="en-US" dirty="0"/>
                  <a:t>If the index was change to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so clearly the index was chosen with the right probability.</a:t>
                </a:r>
                <a:br>
                  <a:rPr lang="en-US" dirty="0"/>
                </a:br>
                <a:r>
                  <a:rPr lang="en-US" dirty="0"/>
                  <a:t>Otherwise (</a:t>
                </a:r>
                <a14:m>
                  <m:oMath xmlns:m="http://schemas.openxmlformats.org/officeDocument/2006/math">
                    <m:r>
                      <a:rPr lang="en-US" b="0" i="1" smtClean="0">
                        <a:latin typeface="Cambria Math" panose="02040503050406030204" pitchFamily="18" charset="0"/>
                      </a:rPr>
                      <m:t>𝑖</m:t>
                    </m:r>
                  </m:oMath>
                </a14:m>
                <a:r>
                  <a:rPr lang="en-US" dirty="0"/>
                  <a:t> not changed), the index is selected with probability of: </a:t>
                </a:r>
              </a:p>
              <a:p>
                <a:pPr algn="l" rtl="0"/>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sub>
                            </m:sSub>
                          </m:num>
                          <m:den>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sub>
                            </m:sSub>
                          </m:den>
                        </m:f>
                      </m:e>
                    </m:d>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num>
                      <m:den>
                        <m:r>
                          <a:rPr lang="en-US" i="1">
                            <a:latin typeface="Cambria Math" panose="02040503050406030204" pitchFamily="18" charset="0"/>
                          </a:rPr>
                          <m:t>𝑆</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𝑆</m:t>
                        </m:r>
                      </m:num>
                      <m:den>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num>
                      <m:den>
                        <m:r>
                          <a:rPr lang="en-US" i="1">
                            <a:latin typeface="Cambria Math" panose="02040503050406030204" pitchFamily="18" charset="0"/>
                          </a:rPr>
                          <m:t>𝑆</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sub>
                        </m:sSub>
                      </m:den>
                    </m:f>
                  </m:oMath>
                </a14:m>
                <a:r>
                  <a:rPr lang="en-US" dirty="0"/>
                  <a:t> which is also correct</a:t>
                </a:r>
              </a:p>
              <a:p>
                <a:endParaRPr lang="en-US" dirty="0"/>
              </a:p>
              <a:p>
                <a:r>
                  <a:rPr lang="en-US" dirty="0"/>
                  <a:t>Calculating sum is ok – </a:t>
                </a:r>
                <a14:m>
                  <m:oMath xmlns:m="http://schemas.openxmlformats.org/officeDocument/2006/math">
                    <m:r>
                      <m:rPr>
                        <m:sty m:val="p"/>
                      </m:rPr>
                      <a:rPr lang="en-US" b="0" i="0" smtClean="0">
                        <a:latin typeface="Cambria Math" panose="02040503050406030204" pitchFamily="18" charset="0"/>
                      </a:rPr>
                      <m:t>Ο</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e>
                        </m:func>
                      </m:e>
                    </m:d>
                  </m:oMath>
                </a14:m>
                <a:endParaRPr lang="he-IL" dirty="0"/>
              </a:p>
            </p:txBody>
          </p:sp>
        </mc:Choice>
        <mc:Fallback xmlns="">
          <p:sp>
            <p:nvSpPr>
              <p:cNvPr id="3" name="Notes Placeholder 2"/>
              <p:cNvSpPr>
                <a:spLocks noGrp="1"/>
              </p:cNvSpPr>
              <p:nvPr>
                <p:ph type="body" idx="1"/>
              </p:nvPr>
            </p:nvSpPr>
            <p:spPr/>
            <p:txBody>
              <a:bodyPr/>
              <a:lstStyle/>
              <a:p>
                <a:r>
                  <a:rPr lang="en-US" dirty="0"/>
                  <a:t>Calculating sum is ok – </a:t>
                </a:r>
                <a:r>
                  <a:rPr lang="en-US" b="0" i="0">
                    <a:latin typeface="Cambria Math" panose="02040503050406030204" pitchFamily="18" charset="0"/>
                  </a:rPr>
                  <a:t>Ο(𝑏+log⁡(𝑛) )</a:t>
                </a:r>
                <a:endParaRPr lang="he-IL" dirty="0"/>
              </a:p>
            </p:txBody>
          </p:sp>
        </mc:Fallback>
      </mc:AlternateContent>
      <p:sp>
        <p:nvSpPr>
          <p:cNvPr id="4" name="Slide Number Placeholder 3"/>
          <p:cNvSpPr>
            <a:spLocks noGrp="1"/>
          </p:cNvSpPr>
          <p:nvPr>
            <p:ph type="sldNum" sz="quarter" idx="10"/>
          </p:nvPr>
        </p:nvSpPr>
        <p:spPr/>
        <p:txBody>
          <a:bodyPr/>
          <a:lstStyle/>
          <a:p>
            <a:fld id="{2E9C27BB-785A-4FA6-AC3D-C3D175CFBE1F}" type="slidenum">
              <a:rPr lang="he-IL" smtClean="0"/>
              <a:t>6</a:t>
            </a:fld>
            <a:endParaRPr lang="he-IL"/>
          </a:p>
        </p:txBody>
      </p:sp>
    </p:spTree>
    <p:extLst>
      <p:ext uri="{BB962C8B-B14F-4D97-AF65-F5344CB8AC3E}">
        <p14:creationId xmlns:p14="http://schemas.microsoft.com/office/powerpoint/2010/main" val="359786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2E9C27BB-785A-4FA6-AC3D-C3D175CFBE1F}" type="slidenum">
              <a:rPr lang="he-IL" smtClean="0"/>
              <a:t>7</a:t>
            </a:fld>
            <a:endParaRPr lang="he-IL"/>
          </a:p>
        </p:txBody>
      </p:sp>
    </p:spTree>
    <p:extLst>
      <p:ext uri="{BB962C8B-B14F-4D97-AF65-F5344CB8AC3E}">
        <p14:creationId xmlns:p14="http://schemas.microsoft.com/office/powerpoint/2010/main" val="1816636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Variance calculation:</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𝑚</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𝑠</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𝑚</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𝑚</m:t>
                                      </m:r>
                                    </m:den>
                                  </m:f>
                                </m:e>
                              </m:d>
                            </m:e>
                            <m:sup>
                              <m:r>
                                <a:rPr lang="en-US" b="0" i="1" smtClean="0">
                                  <a:latin typeface="Cambria Math" panose="02040503050406030204" pitchFamily="18" charset="0"/>
                                </a:rPr>
                                <m:t>2</m:t>
                              </m:r>
                            </m:sup>
                          </m:sSup>
                        </m:e>
                      </m:nary>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𝑚</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𝑠</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𝑚</m:t>
                          </m:r>
                        </m:sup>
                        <m:e>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𝑠</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𝑚</m:t>
                                  </m:r>
                                </m:den>
                              </m:f>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𝑠</m:t>
                                  </m:r>
                                </m:sub>
                              </m:sSub>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𝑚</m:t>
                                          </m:r>
                                        </m:den>
                                      </m:f>
                                    </m:e>
                                  </m:d>
                                </m:e>
                                <m:sup>
                                  <m:r>
                                    <a:rPr lang="en-US" i="1">
                                      <a:latin typeface="Cambria Math" panose="02040503050406030204" pitchFamily="18" charset="0"/>
                                    </a:rPr>
                                    <m:t>2</m:t>
                                  </m:r>
                                </m:sup>
                              </m:sSup>
                            </m:e>
                          </m:d>
                        </m:e>
                      </m:nary>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𝑚</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𝑠</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𝑚</m:t>
                              </m:r>
                            </m:sup>
                            <m:e>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𝑠</m:t>
                                  </m:r>
                                </m:sub>
                                <m:sup>
                                  <m:r>
                                    <a:rPr lang="en-US" i="1">
                                      <a:latin typeface="Cambria Math" panose="02040503050406030204" pitchFamily="18" charset="0"/>
                                    </a:rPr>
                                    <m:t>2</m:t>
                                  </m:r>
                                </m:sup>
                              </m:sSubSup>
                            </m:e>
                          </m:nary>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den>
                      </m:f>
                    </m:oMath>
                  </m:oMathPara>
                </a14:m>
                <a:endParaRPr lang="en-US" dirty="0"/>
              </a:p>
              <a:p>
                <a:endParaRPr lang="he-IL" dirty="0"/>
              </a:p>
            </p:txBody>
          </p:sp>
        </mc:Choice>
        <mc:Fallback xmlns="">
          <p:sp>
            <p:nvSpPr>
              <p:cNvPr id="3" name="Notes Placeholder 2"/>
              <p:cNvSpPr>
                <a:spLocks noGrp="1"/>
              </p:cNvSpPr>
              <p:nvPr>
                <p:ph type="body" idx="1"/>
              </p:nvPr>
            </p:nvSpPr>
            <p:spPr/>
            <p:txBody>
              <a:bodyPr/>
              <a:lstStyle/>
              <a:p>
                <a:r>
                  <a:rPr lang="en-US" dirty="0"/>
                  <a:t>Variance calculation: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1/𝑚 ∑_(𝑠=1)^𝑚▒(𝑓_𝑠−𝑛/𝑚)^2 =</a:t>
                </a:r>
                <a:r>
                  <a:rPr lang="en-US" i="0">
                    <a:latin typeface="Cambria Math" panose="02040503050406030204" pitchFamily="18" charset="0"/>
                  </a:rPr>
                  <a:t>1/𝑚 ∑_(𝑠=1)^𝑚▒</a:t>
                </a:r>
                <a:r>
                  <a:rPr lang="en-US" b="0" i="0">
                    <a:latin typeface="Cambria Math" panose="02040503050406030204" pitchFamily="18" charset="0"/>
                  </a:rPr>
                  <a:t>(</a:t>
                </a:r>
                <a:r>
                  <a:rPr lang="en-US" i="0">
                    <a:latin typeface="Cambria Math" panose="02040503050406030204" pitchFamily="18" charset="0"/>
                  </a:rPr>
                  <a:t>𝑓_𝑠^2−2 𝑛/𝑚 𝑓_𝑠+(𝑛/𝑚)^2 ) </a:t>
                </a:r>
                <a:r>
                  <a:rPr lang="en-US" b="0" i="0">
                    <a:latin typeface="Cambria Math" panose="02040503050406030204" pitchFamily="18" charset="0"/>
                  </a:rPr>
                  <a:t>=(</a:t>
                </a:r>
                <a:r>
                  <a:rPr lang="en-US" i="0">
                    <a:latin typeface="Cambria Math" panose="02040503050406030204" pitchFamily="18" charset="0"/>
                  </a:rPr>
                  <a:t>1/𝑚 ∑_(𝑠=1)^𝑚▒𝑓_𝑠^2 )</a:t>
                </a:r>
                <a:r>
                  <a:rPr lang="en-US" b="0" i="0">
                    <a:latin typeface="Cambria Math" panose="02040503050406030204" pitchFamily="18" charset="0"/>
                  </a:rPr>
                  <a:t>−𝑛^2/𝑚^2 </a:t>
                </a:r>
                <a:endParaRPr lang="en-US" dirty="0"/>
              </a:p>
              <a:p>
                <a:endParaRPr lang="he-IL" dirty="0"/>
              </a:p>
            </p:txBody>
          </p:sp>
        </mc:Fallback>
      </mc:AlternateContent>
      <p:sp>
        <p:nvSpPr>
          <p:cNvPr id="4" name="Slide Number Placeholder 3"/>
          <p:cNvSpPr>
            <a:spLocks noGrp="1"/>
          </p:cNvSpPr>
          <p:nvPr>
            <p:ph type="sldNum" sz="quarter" idx="10"/>
          </p:nvPr>
        </p:nvSpPr>
        <p:spPr/>
        <p:txBody>
          <a:bodyPr/>
          <a:lstStyle/>
          <a:p>
            <a:fld id="{2E9C27BB-785A-4FA6-AC3D-C3D175CFBE1F}" type="slidenum">
              <a:rPr lang="he-IL" smtClean="0"/>
              <a:t>8</a:t>
            </a:fld>
            <a:endParaRPr lang="he-IL"/>
          </a:p>
        </p:txBody>
      </p:sp>
    </p:spTree>
    <p:extLst>
      <p:ext uri="{BB962C8B-B14F-4D97-AF65-F5344CB8AC3E}">
        <p14:creationId xmlns:p14="http://schemas.microsoft.com/office/powerpoint/2010/main" val="344710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a:p>
        </p:txBody>
      </p:sp>
      <p:sp>
        <p:nvSpPr>
          <p:cNvPr id="4" name="Slide Number Placeholder 3"/>
          <p:cNvSpPr>
            <a:spLocks noGrp="1"/>
          </p:cNvSpPr>
          <p:nvPr>
            <p:ph type="sldNum" sz="quarter" idx="10"/>
          </p:nvPr>
        </p:nvSpPr>
        <p:spPr/>
        <p:txBody>
          <a:bodyPr/>
          <a:lstStyle/>
          <a:p>
            <a:fld id="{2E9C27BB-785A-4FA6-AC3D-C3D175CFBE1F}" type="slidenum">
              <a:rPr lang="he-IL" smtClean="0"/>
              <a:t>9</a:t>
            </a:fld>
            <a:endParaRPr lang="he-IL"/>
          </a:p>
        </p:txBody>
      </p:sp>
    </p:spTree>
    <p:extLst>
      <p:ext uri="{BB962C8B-B14F-4D97-AF65-F5344CB8AC3E}">
        <p14:creationId xmlns:p14="http://schemas.microsoft.com/office/powerpoint/2010/main" val="5021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2DC695-BE34-4095-A449-696A831304ED}" type="datetime8">
              <a:rPr lang="he-IL" smtClean="0"/>
              <a:t>28 מאי 17</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25580A9-44E7-46B7-9211-E71C21ADB1BE}"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004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94A4EC-4837-47DB-8CE7-D996CAC55D5B}" type="datetime8">
              <a:rPr lang="he-IL" smtClean="0"/>
              <a:t>28 מאי 17</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25580A9-44E7-46B7-9211-E71C21ADB1BE}" type="slidenum">
              <a:rPr lang="he-IL" smtClean="0"/>
              <a:t>‹#›</a:t>
            </a:fld>
            <a:endParaRPr lang="he-IL"/>
          </a:p>
        </p:txBody>
      </p:sp>
    </p:spTree>
    <p:extLst>
      <p:ext uri="{BB962C8B-B14F-4D97-AF65-F5344CB8AC3E}">
        <p14:creationId xmlns:p14="http://schemas.microsoft.com/office/powerpoint/2010/main" val="28727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50DF8-2A19-4A59-9180-B9FFF43CFB85}" type="datetime8">
              <a:rPr lang="he-IL" smtClean="0"/>
              <a:t>28 מאי 17</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25580A9-44E7-46B7-9211-E71C21ADB1BE}" type="slidenum">
              <a:rPr lang="he-IL" smtClean="0"/>
              <a:t>‹#›</a:t>
            </a:fld>
            <a:endParaRPr lang="he-IL"/>
          </a:p>
        </p:txBody>
      </p:sp>
    </p:spTree>
    <p:extLst>
      <p:ext uri="{BB962C8B-B14F-4D97-AF65-F5344CB8AC3E}">
        <p14:creationId xmlns:p14="http://schemas.microsoft.com/office/powerpoint/2010/main" val="345692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9135A6-9B20-4501-84CF-4EB710AC2253}" type="datetime8">
              <a:rPr lang="he-IL" smtClean="0"/>
              <a:t>28 מאי 17</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25580A9-44E7-46B7-9211-E71C21ADB1BE}" type="slidenum">
              <a:rPr lang="he-IL" smtClean="0"/>
              <a:t>‹#›</a:t>
            </a:fld>
            <a:endParaRPr lang="he-IL"/>
          </a:p>
        </p:txBody>
      </p:sp>
    </p:spTree>
    <p:extLst>
      <p:ext uri="{BB962C8B-B14F-4D97-AF65-F5344CB8AC3E}">
        <p14:creationId xmlns:p14="http://schemas.microsoft.com/office/powerpoint/2010/main" val="70207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E117F0-B8CE-464A-A434-F79232A07476}" type="datetime8">
              <a:rPr lang="he-IL" smtClean="0"/>
              <a:t>28 מאי 17</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225580A9-44E7-46B7-9211-E71C21ADB1BE}" type="slidenum">
              <a:rPr lang="he-IL" smtClean="0"/>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88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13DA8F-6EA4-43B2-B379-59F016ABD538}" type="datetime8">
              <a:rPr lang="he-IL" smtClean="0"/>
              <a:t>28 מאי 17</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25580A9-44E7-46B7-9211-E71C21ADB1BE}" type="slidenum">
              <a:rPr lang="he-IL" smtClean="0"/>
              <a:t>‹#›</a:t>
            </a:fld>
            <a:endParaRPr lang="he-IL"/>
          </a:p>
        </p:txBody>
      </p:sp>
    </p:spTree>
    <p:extLst>
      <p:ext uri="{BB962C8B-B14F-4D97-AF65-F5344CB8AC3E}">
        <p14:creationId xmlns:p14="http://schemas.microsoft.com/office/powerpoint/2010/main" val="112629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9B4550-0220-4D74-85D2-7A5232EA03DA}" type="datetime8">
              <a:rPr lang="he-IL" smtClean="0"/>
              <a:t>28 מאי 17</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225580A9-44E7-46B7-9211-E71C21ADB1BE}" type="slidenum">
              <a:rPr lang="he-IL" smtClean="0"/>
              <a:t>‹#›</a:t>
            </a:fld>
            <a:endParaRPr lang="he-IL"/>
          </a:p>
        </p:txBody>
      </p:sp>
    </p:spTree>
    <p:extLst>
      <p:ext uri="{BB962C8B-B14F-4D97-AF65-F5344CB8AC3E}">
        <p14:creationId xmlns:p14="http://schemas.microsoft.com/office/powerpoint/2010/main" val="313780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B05DFC-252D-401D-9685-F7EAE2AFA2F0}" type="datetime8">
              <a:rPr lang="he-IL" smtClean="0"/>
              <a:t>28 מאי 17</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225580A9-44E7-46B7-9211-E71C21ADB1BE}" type="slidenum">
              <a:rPr lang="he-IL" smtClean="0"/>
              <a:t>‹#›</a:t>
            </a:fld>
            <a:endParaRPr lang="he-IL"/>
          </a:p>
        </p:txBody>
      </p:sp>
    </p:spTree>
    <p:extLst>
      <p:ext uri="{BB962C8B-B14F-4D97-AF65-F5344CB8AC3E}">
        <p14:creationId xmlns:p14="http://schemas.microsoft.com/office/powerpoint/2010/main" val="1165957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A18A96-3EA1-4C87-918C-3BFAEF07B1F5}" type="datetime8">
              <a:rPr lang="he-IL" smtClean="0"/>
              <a:t>28 מאי 17</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225580A9-44E7-46B7-9211-E71C21ADB1BE}" type="slidenum">
              <a:rPr lang="he-IL" smtClean="0"/>
              <a:t>‹#›</a:t>
            </a:fld>
            <a:endParaRPr lang="he-IL"/>
          </a:p>
        </p:txBody>
      </p:sp>
    </p:spTree>
    <p:extLst>
      <p:ext uri="{BB962C8B-B14F-4D97-AF65-F5344CB8AC3E}">
        <p14:creationId xmlns:p14="http://schemas.microsoft.com/office/powerpoint/2010/main" val="192039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7FA22A8-D479-4932-9D72-2C25770587E0}" type="datetime8">
              <a:rPr lang="he-IL" smtClean="0"/>
              <a:t>28 מאי 17</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25580A9-44E7-46B7-9211-E71C21ADB1BE}" type="slidenum">
              <a:rPr lang="he-IL" smtClean="0"/>
              <a:t>‹#›</a:t>
            </a:fld>
            <a:endParaRPr lang="he-IL"/>
          </a:p>
        </p:txBody>
      </p:sp>
    </p:spTree>
    <p:extLst>
      <p:ext uri="{BB962C8B-B14F-4D97-AF65-F5344CB8AC3E}">
        <p14:creationId xmlns:p14="http://schemas.microsoft.com/office/powerpoint/2010/main" val="62441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A3C40E-E686-458C-B8D2-155AC84B73B7}" type="datetime8">
              <a:rPr lang="he-IL" smtClean="0"/>
              <a:t>28 מאי 17</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225580A9-44E7-46B7-9211-E71C21ADB1BE}" type="slidenum">
              <a:rPr lang="he-IL" smtClean="0"/>
              <a:t>‹#›</a:t>
            </a:fld>
            <a:endParaRPr lang="he-IL"/>
          </a:p>
        </p:txBody>
      </p:sp>
    </p:spTree>
    <p:extLst>
      <p:ext uri="{BB962C8B-B14F-4D97-AF65-F5344CB8AC3E}">
        <p14:creationId xmlns:p14="http://schemas.microsoft.com/office/powerpoint/2010/main" val="233112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A0F923-78D3-42DF-8AAF-0B0C833F5B16}" type="datetime8">
              <a:rPr lang="he-IL" smtClean="0"/>
              <a:t>28 מאי 17</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25580A9-44E7-46B7-9211-E71C21ADB1BE}" type="slidenum">
              <a:rPr lang="he-IL" smtClean="0"/>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590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40.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0.pn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60.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lstStyle/>
          <a:p>
            <a:r>
              <a:rPr lang="en-US" dirty="0"/>
              <a:t>Streaming</a:t>
            </a:r>
            <a:endParaRPr lang="he-IL" dirty="0"/>
          </a:p>
        </p:txBody>
      </p:sp>
      <p:sp>
        <p:nvSpPr>
          <p:cNvPr id="3" name="Subtitle 2"/>
          <p:cNvSpPr>
            <a:spLocks noGrp="1"/>
          </p:cNvSpPr>
          <p:nvPr>
            <p:ph type="subTitle" idx="1"/>
          </p:nvPr>
        </p:nvSpPr>
        <p:spPr>
          <a:xfrm>
            <a:off x="1100051" y="4455620"/>
            <a:ext cx="10058400" cy="1143000"/>
          </a:xfrm>
        </p:spPr>
        <p:txBody>
          <a:bodyPr/>
          <a:lstStyle/>
          <a:p>
            <a:endParaRPr lang="he-IL" dirty="0"/>
          </a:p>
        </p:txBody>
      </p:sp>
      <p:sp>
        <p:nvSpPr>
          <p:cNvPr id="4" name="TextBox 3"/>
          <p:cNvSpPr txBox="1"/>
          <p:nvPr/>
        </p:nvSpPr>
        <p:spPr>
          <a:xfrm>
            <a:off x="5320145" y="3784413"/>
            <a:ext cx="4010891" cy="461665"/>
          </a:xfrm>
          <a:prstGeom prst="rect">
            <a:avLst/>
          </a:prstGeom>
          <a:noFill/>
        </p:spPr>
        <p:txBody>
          <a:bodyPr wrap="square" rtlCol="1">
            <a:spAutoFit/>
          </a:bodyPr>
          <a:lstStyle/>
          <a:p>
            <a:r>
              <a:rPr lang="en-US" sz="2400" dirty="0"/>
              <a:t>&amp; sampling</a:t>
            </a:r>
            <a:endParaRPr lang="he-IL" sz="2400" dirty="0"/>
          </a:p>
        </p:txBody>
      </p:sp>
      <p:sp>
        <p:nvSpPr>
          <p:cNvPr id="5"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1</a:t>
            </a:fld>
            <a:endParaRPr lang="he-IL" dirty="0">
              <a:solidFill>
                <a:schemeClr val="accent1">
                  <a:lumMod val="75000"/>
                </a:schemeClr>
              </a:solidFill>
            </a:endParaRPr>
          </a:p>
        </p:txBody>
      </p:sp>
    </p:spTree>
    <p:extLst>
      <p:ext uri="{BB962C8B-B14F-4D97-AF65-F5344CB8AC3E}">
        <p14:creationId xmlns:p14="http://schemas.microsoft.com/office/powerpoint/2010/main" val="1921235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a:t>#Distinct Elements in a Data Stream</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l" rtl="0">
                  <a:buFont typeface="Arial" panose="020B0604020202020204" pitchFamily="34" charset="0"/>
                  <a:buChar char="•"/>
                </a:pPr>
                <a:r>
                  <a:rPr lang="en-US" dirty="0"/>
                  <a:t>Assume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are very large.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is an integer in the range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𝑚</m:t>
                    </m:r>
                    <m:r>
                      <a:rPr lang="en-US" b="0" i="1" smtClean="0">
                        <a:latin typeface="Cambria Math" panose="02040503050406030204" pitchFamily="18" charset="0"/>
                      </a:rPr>
                      <m:t>]</m:t>
                    </m:r>
                  </m:oMath>
                </a14:m>
                <a:endParaRPr lang="en-US" dirty="0"/>
              </a:p>
              <a:p>
                <a:pPr algn="l" rtl="0">
                  <a:buFont typeface="Arial" panose="020B0604020202020204" pitchFamily="34" charset="0"/>
                  <a:buChar char="•"/>
                </a:pPr>
                <a:r>
                  <a:rPr lang="en-US" dirty="0"/>
                  <a:t>Goal: Determine the number of distinct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in the sequence</a:t>
                </a:r>
              </a:p>
              <a:p>
                <a:pPr algn="l" rtl="0">
                  <a:buFont typeface="Arial" panose="020B0604020202020204" pitchFamily="34" charset="0"/>
                  <a:buChar char="•"/>
                </a:pPr>
                <a:endParaRPr lang="en-US" dirty="0"/>
              </a:p>
              <a:p>
                <a:pPr algn="l" rtl="0">
                  <a:buFont typeface="Arial" panose="020B0604020202020204" pitchFamily="34" charset="0"/>
                  <a:buChar char="•"/>
                </a:pPr>
                <a:r>
                  <a:rPr lang="en-US" dirty="0"/>
                  <a:t>Easy to do in </a:t>
                </a:r>
                <a14:m>
                  <m:oMath xmlns:m="http://schemas.openxmlformats.org/officeDocument/2006/math">
                    <m:r>
                      <m:rPr>
                        <m:sty m:val="p"/>
                      </m:rPr>
                      <a:rPr lang="en-US" b="0" i="0" smtClean="0">
                        <a:latin typeface="Cambria Math" panose="02040503050406030204" pitchFamily="18" charset="0"/>
                      </a:rPr>
                      <m:t>Ο</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oMath>
                </a14:m>
                <a:r>
                  <a:rPr lang="en-US" dirty="0"/>
                  <a:t> space</a:t>
                </a:r>
              </a:p>
              <a:p>
                <a:pPr algn="l" rtl="0">
                  <a:buFont typeface="Arial" panose="020B0604020202020204" pitchFamily="34" charset="0"/>
                  <a:buChar char="•"/>
                </a:pPr>
                <a:r>
                  <a:rPr lang="en-US" dirty="0"/>
                  <a:t>Also easy to do in </a:t>
                </a:r>
                <a14:m>
                  <m:oMath xmlns:m="http://schemas.openxmlformats.org/officeDocument/2006/math">
                    <m:r>
                      <m:rPr>
                        <m:sty m:val="p"/>
                      </m:rPr>
                      <a:rPr lang="en-US" b="0" i="0" smtClean="0">
                        <a:latin typeface="Cambria Math" panose="02040503050406030204" pitchFamily="18" charset="0"/>
                      </a:rPr>
                      <m:t>Ο</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𝑚</m:t>
                            </m:r>
                          </m:e>
                        </m:func>
                      </m:e>
                    </m:d>
                  </m:oMath>
                </a14:m>
                <a:r>
                  <a:rPr lang="en-US" dirty="0"/>
                  <a:t> space</a:t>
                </a:r>
              </a:p>
              <a:p>
                <a:pPr algn="l" rtl="0">
                  <a:buFont typeface="Arial" panose="020B0604020202020204" pitchFamily="34" charset="0"/>
                  <a:buChar char="•"/>
                </a:pPr>
                <a:r>
                  <a:rPr lang="en-US" dirty="0"/>
                  <a:t>Our goal is to use space logarithmic in </a:t>
                </a:r>
                <a14:m>
                  <m:oMath xmlns:m="http://schemas.openxmlformats.org/officeDocument/2006/math">
                    <m:r>
                      <a:rPr lang="en-US" b="0" i="1" smtClean="0">
                        <a:latin typeface="Cambria Math" panose="02040503050406030204" pitchFamily="18" charset="0"/>
                      </a:rPr>
                      <m:t>𝑚</m:t>
                    </m:r>
                  </m:oMath>
                </a14:m>
                <a:r>
                  <a:rPr lang="en-US" dirty="0"/>
                  <a:t> and </a:t>
                </a:r>
                <a14:m>
                  <m:oMath xmlns:m="http://schemas.openxmlformats.org/officeDocument/2006/math">
                    <m:r>
                      <a:rPr lang="en-US" b="0" i="1" smtClean="0">
                        <a:latin typeface="Cambria Math" panose="02040503050406030204" pitchFamily="18" charset="0"/>
                      </a:rPr>
                      <m:t>𝑛</m:t>
                    </m:r>
                  </m:oMath>
                </a14:m>
                <a:endParaRPr lang="en-US" dirty="0"/>
              </a:p>
              <a:p>
                <a:pPr algn="l" rtl="0">
                  <a:buFont typeface="Arial" panose="020B0604020202020204" pitchFamily="34" charset="0"/>
                  <a:buChar char="•"/>
                </a:pPr>
                <a:endParaRPr lang="en-US" dirty="0"/>
              </a:p>
              <a:p>
                <a:pPr algn="l" rtl="0">
                  <a:buFont typeface="Arial" panose="020B0604020202020204" pitchFamily="34" charset="0"/>
                  <a:buChar char="•"/>
                </a:pPr>
                <a:r>
                  <a:rPr lang="en-US" dirty="0"/>
                  <a:t>Lemma: Any deterministic algorithm that determines the number of distinct elements exactly must use at least </a:t>
                </a:r>
                <a14:m>
                  <m:oMath xmlns:m="http://schemas.openxmlformats.org/officeDocument/2006/math">
                    <m:r>
                      <a:rPr lang="en-US" b="0" i="1" smtClean="0">
                        <a:latin typeface="Cambria Math" panose="02040503050406030204" pitchFamily="18" charset="0"/>
                      </a:rPr>
                      <m:t>𝑚</m:t>
                    </m:r>
                  </m:oMath>
                </a14:m>
                <a:r>
                  <a:rPr lang="en-US" dirty="0"/>
                  <a:t> bits of memory on some input sequence of length </a:t>
                </a:r>
                <a14:m>
                  <m:oMath xmlns:m="http://schemas.openxmlformats.org/officeDocument/2006/math">
                    <m:r>
                      <m:rPr>
                        <m:sty m:val="p"/>
                      </m:rPr>
                      <a:rPr lang="en-US" b="0" i="0" smtClean="0">
                        <a:latin typeface="Cambria Math" panose="02040503050406030204" pitchFamily="18" charset="0"/>
                      </a:rPr>
                      <m:t>Ο</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55" t="-166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23396"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23396"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21603"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21603" y="6423931"/>
                <a:ext cx="4057650" cy="341632"/>
              </a:xfrm>
              <a:prstGeom prst="rect">
                <a:avLst/>
              </a:prstGeom>
              <a:blipFill>
                <a:blip r:embed="rId6"/>
                <a:stretch>
                  <a:fillRect t="-16071" b="-3035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767469" y="6422173"/>
                <a:ext cx="3371657" cy="35657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nary>
                      <m:naryPr>
                        <m:chr m:val="∑"/>
                        <m:ctrlPr>
                          <a:rPr lang="en-US" i="1" smtClean="0">
                            <a:solidFill>
                              <a:schemeClr val="bg1"/>
                            </a:solidFill>
                            <a:latin typeface="Cambria Math" panose="02040503050406030204" pitchFamily="18" charset="0"/>
                          </a:rPr>
                        </m:ctrlPr>
                      </m:naryPr>
                      <m:sub>
                        <m:r>
                          <m:rPr>
                            <m:brk m:alnAt="23"/>
                          </m:rP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m:t>
                        </m:r>
                        <m:r>
                          <m:rPr>
                            <m:brk m:alnAt="23"/>
                          </m:rPr>
                          <a:rPr lang="en-US" i="1">
                            <a:solidFill>
                              <a:schemeClr val="bg1"/>
                            </a:solidFill>
                            <a:latin typeface="Cambria Math" panose="02040503050406030204" pitchFamily="18" charset="0"/>
                          </a:rPr>
                          <m:t>1</m:t>
                        </m:r>
                      </m:sub>
                      <m:sup>
                        <m:r>
                          <a:rPr lang="en-US" i="1">
                            <a:solidFill>
                              <a:schemeClr val="bg1"/>
                            </a:solidFill>
                            <a:latin typeface="Cambria Math" panose="02040503050406030204" pitchFamily="18" charset="0"/>
                          </a:rPr>
                          <m:t>𝑚</m:t>
                        </m:r>
                      </m:sup>
                      <m:e>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𝑓</m:t>
                            </m:r>
                          </m:e>
                          <m:sub>
                            <m:r>
                              <a:rPr lang="en-US" i="1">
                                <a:solidFill>
                                  <a:schemeClr val="bg1"/>
                                </a:solidFill>
                                <a:latin typeface="Cambria Math" panose="02040503050406030204" pitchFamily="18" charset="0"/>
                              </a:rPr>
                              <m:t>𝑠</m:t>
                            </m:r>
                          </m:sub>
                          <m:sup>
                            <m:r>
                              <a:rPr lang="en-US" i="1">
                                <a:solidFill>
                                  <a:schemeClr val="bg1"/>
                                </a:solidFill>
                                <a:latin typeface="Cambria Math" panose="02040503050406030204" pitchFamily="18" charset="0"/>
                              </a:rPr>
                              <m:t>𝑝</m:t>
                            </m:r>
                          </m:sup>
                        </m:sSubSup>
                      </m:e>
                    </m:nary>
                  </m:oMath>
                </a14:m>
                <a:r>
                  <a:rPr lang="en-US" dirty="0">
                    <a:solidFill>
                      <a:schemeClr val="bg1"/>
                    </a:solidFill>
                  </a:rPr>
                  <a:t> - the </a:t>
                </a: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𝑝</m:t>
                        </m:r>
                      </m:e>
                      <m:sup>
                        <m:r>
                          <a:rPr lang="en-US" b="0" i="1" smtClean="0">
                            <a:solidFill>
                              <a:schemeClr val="bg1"/>
                            </a:solidFill>
                            <a:latin typeface="Cambria Math" panose="02040503050406030204" pitchFamily="18" charset="0"/>
                          </a:rPr>
                          <m:t>𝑡</m:t>
                        </m:r>
                        <m:r>
                          <a:rPr lang="en-US" b="0" i="1" smtClean="0">
                            <a:solidFill>
                              <a:schemeClr val="bg1"/>
                            </a:solidFill>
                            <a:latin typeface="Cambria Math" panose="02040503050406030204" pitchFamily="18" charset="0"/>
                          </a:rPr>
                          <m:t>h</m:t>
                        </m:r>
                      </m:sup>
                    </m:sSup>
                  </m:oMath>
                </a14:m>
                <a:r>
                  <a:rPr lang="en-US" dirty="0">
                    <a:solidFill>
                      <a:schemeClr val="bg1"/>
                    </a:solidFill>
                  </a:rPr>
                  <a:t> moment</a:t>
                </a:r>
              </a:p>
            </p:txBody>
          </p:sp>
        </mc:Choice>
        <mc:Fallback xmlns="">
          <p:sp>
            <p:nvSpPr>
              <p:cNvPr id="13" name="TextBox 12"/>
              <p:cNvSpPr txBox="1">
                <a:spLocks noRot="1" noChangeAspect="1" noMove="1" noResize="1" noEditPoints="1" noAdjustHandles="1" noChangeArrowheads="1" noChangeShapeType="1" noTextEdit="1"/>
              </p:cNvSpPr>
              <p:nvPr/>
            </p:nvSpPr>
            <p:spPr>
              <a:xfrm>
                <a:off x="8767469" y="6422173"/>
                <a:ext cx="3371657" cy="356572"/>
              </a:xfrm>
              <a:prstGeom prst="rect">
                <a:avLst/>
              </a:prstGeom>
              <a:blipFill>
                <a:blip r:embed="rId7"/>
                <a:stretch>
                  <a:fillRect t="-129310" b="-194828"/>
                </a:stretch>
              </a:blipFill>
            </p:spPr>
            <p:txBody>
              <a:bodyPr/>
              <a:lstStyle/>
              <a:p>
                <a:r>
                  <a:rPr lang="he-IL">
                    <a:noFill/>
                  </a:rPr>
                  <a:t> </a:t>
                </a:r>
              </a:p>
            </p:txBody>
          </p:sp>
        </mc:Fallback>
      </mc:AlternateContent>
      <p:cxnSp>
        <p:nvCxnSpPr>
          <p:cNvPr id="9" name="Straight Connector 8"/>
          <p:cNvCxnSpPr/>
          <p:nvPr/>
        </p:nvCxnSpPr>
        <p:spPr>
          <a:xfrm>
            <a:off x="1097280" y="2932622"/>
            <a:ext cx="100584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10</a:t>
            </a:fld>
            <a:endParaRPr lang="he-IL" dirty="0">
              <a:solidFill>
                <a:schemeClr val="accent1">
                  <a:lumMod val="75000"/>
                </a:schemeClr>
              </a:solidFill>
            </a:endParaRPr>
          </a:p>
        </p:txBody>
      </p:sp>
    </p:spTree>
    <p:extLst>
      <p:ext uri="{BB962C8B-B14F-4D97-AF65-F5344CB8AC3E}">
        <p14:creationId xmlns:p14="http://schemas.microsoft.com/office/powerpoint/2010/main" val="13074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a:t>#Distinct Elements in a Data Stream</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l" rtl="0">
                  <a:buFont typeface="Arial" panose="020B0604020202020204" pitchFamily="34" charset="0"/>
                  <a:buChar char="•"/>
                </a:pPr>
                <a:r>
                  <a:rPr lang="en-US" dirty="0"/>
                  <a:t>Approximate the answer up to a constant factor using randomization with a small probability of failure</a:t>
                </a:r>
              </a:p>
              <a:p>
                <a:pPr algn="l" rtl="0">
                  <a:buFont typeface="Arial" panose="020B0604020202020204" pitchFamily="34" charset="0"/>
                  <a:buChar char="•"/>
                </a:pPr>
                <a:r>
                  <a:rPr lang="en-US" dirty="0"/>
                  <a:t>Intuition:</a:t>
                </a:r>
              </a:p>
              <a:p>
                <a:pPr lvl="1" algn="l" rtl="0">
                  <a:buFont typeface="Arial" panose="020B0604020202020204" pitchFamily="34" charset="0"/>
                  <a:buChar char="•"/>
                </a:pPr>
                <a:r>
                  <a:rPr lang="en-US" dirty="0"/>
                  <a:t>Suppose the set </a:t>
                </a:r>
                <a14:m>
                  <m:oMath xmlns:m="http://schemas.openxmlformats.org/officeDocument/2006/math">
                    <m:r>
                      <a:rPr lang="en-US" b="0" i="1" smtClean="0">
                        <a:latin typeface="Cambria Math" panose="02040503050406030204" pitchFamily="18" charset="0"/>
                      </a:rPr>
                      <m:t>𝑆</m:t>
                    </m:r>
                  </m:oMath>
                </a14:m>
                <a:r>
                  <a:rPr lang="en-US" dirty="0"/>
                  <a:t> of distinct elements was chosen uniformly at random from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𝑚</m:t>
                        </m:r>
                      </m:e>
                    </m:d>
                  </m:oMath>
                </a14:m>
                <a:endParaRPr lang="en-US" dirty="0"/>
              </a:p>
              <a:p>
                <a:pPr lvl="1" algn="l" rtl="0">
                  <a:buFont typeface="Arial" panose="020B0604020202020204" pitchFamily="34" charset="0"/>
                  <a:buChar char="•"/>
                </a:pPr>
                <a:r>
                  <a:rPr lang="en-US" dirty="0"/>
                  <a:t>Let </a:t>
                </a:r>
                <a14:m>
                  <m:oMath xmlns:m="http://schemas.openxmlformats.org/officeDocument/2006/math">
                    <m:r>
                      <a:rPr lang="en-US" b="0" i="1" smtClean="0">
                        <a:latin typeface="Cambria Math" panose="02040503050406030204" pitchFamily="18" charset="0"/>
                      </a:rPr>
                      <m:t>𝑚𝑖𝑛</m:t>
                    </m:r>
                  </m:oMath>
                </a14:m>
                <a:r>
                  <a:rPr lang="en-US" dirty="0"/>
                  <a:t> denote the minimum element in </a:t>
                </a:r>
                <a14:m>
                  <m:oMath xmlns:m="http://schemas.openxmlformats.org/officeDocument/2006/math">
                    <m:r>
                      <a:rPr lang="en-US" b="0" i="1" smtClean="0">
                        <a:latin typeface="Cambria Math" panose="02040503050406030204" pitchFamily="18" charset="0"/>
                      </a:rPr>
                      <m:t>𝑆</m:t>
                    </m:r>
                  </m:oMath>
                </a14:m>
                <a:endParaRPr lang="en-US" dirty="0"/>
              </a:p>
              <a:p>
                <a:pPr lvl="1" algn="l" rtl="0">
                  <a:buFont typeface="Arial" panose="020B0604020202020204" pitchFamily="34" charset="0"/>
                  <a:buChar char="•"/>
                </a:pPr>
                <a:r>
                  <a:rPr lang="en-US" dirty="0"/>
                  <a:t>What is the expected value of </a:t>
                </a:r>
                <a14:m>
                  <m:oMath xmlns:m="http://schemas.openxmlformats.org/officeDocument/2006/math">
                    <m:r>
                      <a:rPr lang="en-US" b="0" i="1" smtClean="0">
                        <a:latin typeface="Cambria Math" panose="02040503050406030204" pitchFamily="18" charset="0"/>
                      </a:rPr>
                      <m:t>𝑚𝑖𝑛</m:t>
                    </m:r>
                  </m:oMath>
                </a14:m>
                <a:r>
                  <a:rPr lang="en-US" dirty="0"/>
                  <a:t>?</a:t>
                </a:r>
              </a:p>
              <a:p>
                <a:pPr lvl="2" algn="l" rtl="0">
                  <a:buFont typeface="Arial" panose="020B0604020202020204" pitchFamily="34" charset="0"/>
                  <a:buChar char="•"/>
                </a:pPr>
                <a:r>
                  <a:rPr lang="en-US" dirty="0"/>
                  <a:t>If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0" smtClean="0">
                        <a:latin typeface="Cambria Math" panose="02040503050406030204" pitchFamily="18" charset="0"/>
                      </a:rPr>
                      <m:t>=</m:t>
                    </m:r>
                    <m:r>
                      <a:rPr lang="en-US" b="0" i="0" smtClean="0">
                        <a:latin typeface="Cambria Math" panose="02040503050406030204" pitchFamily="18" charset="0"/>
                      </a:rPr>
                      <m:t>1</m:t>
                    </m:r>
                  </m:oMath>
                </a14:m>
                <a:r>
                  <a:rPr lang="en-US" dirty="0"/>
                  <a:t>?</a:t>
                </a:r>
              </a:p>
              <a:p>
                <a:pPr lvl="2" algn="l" rtl="0">
                  <a:buFont typeface="Arial" panose="020B0604020202020204" pitchFamily="34" charset="0"/>
                  <a:buChar char="•"/>
                </a:pPr>
                <a:r>
                  <a:rPr lang="en-US" dirty="0"/>
                  <a:t>If there are two distinct elements? </a:t>
                </a:r>
              </a:p>
              <a:p>
                <a:pPr lvl="1" algn="l" rtl="0">
                  <a:buFont typeface="Arial" panose="020B0604020202020204" pitchFamily="34" charset="0"/>
                  <a:buChar char="•"/>
                </a:pPr>
                <a:r>
                  <a:rPr lang="en-US" dirty="0"/>
                  <a:t>Generally – the expected value of </a:t>
                </a:r>
                <a14:m>
                  <m:oMath xmlns:m="http://schemas.openxmlformats.org/officeDocument/2006/math">
                    <m:r>
                      <a:rPr lang="en-US" b="0" i="1" smtClean="0">
                        <a:latin typeface="Cambria Math" panose="02040503050406030204" pitchFamily="18" charset="0"/>
                      </a:rPr>
                      <m:t>𝑚𝑖𝑛</m:t>
                    </m:r>
                  </m:oMath>
                </a14:m>
                <a:r>
                  <a:rPr lang="en-US" dirty="0"/>
                  <a:t> is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1</m:t>
                        </m:r>
                      </m:den>
                    </m:f>
                  </m:oMath>
                </a14:m>
                <a:endParaRPr lang="en-US" dirty="0"/>
              </a:p>
              <a:p>
                <a:pPr lvl="1" algn="l" rtl="0">
                  <a:buFont typeface="Arial" panose="020B0604020202020204" pitchFamily="34" charset="0"/>
                  <a:buChar char="•"/>
                </a:pPr>
                <a:r>
                  <a:rPr lang="en-US" dirty="0"/>
                  <a:t>So… </a:t>
                </a:r>
                <a14:m>
                  <m:oMath xmlns:m="http://schemas.openxmlformats.org/officeDocument/2006/math">
                    <m:r>
                      <a:rPr lang="en-US" b="0" i="1" smtClean="0">
                        <a:latin typeface="Cambria Math" panose="02040503050406030204" pitchFamily="18" charset="0"/>
                      </a:rPr>
                      <m:t>𝑚𝑖𝑛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r>
                          <a:rPr lang="en-US" b="0" i="1" smtClean="0">
                            <a:latin typeface="Cambria Math" panose="02040503050406030204" pitchFamily="18" charset="0"/>
                          </a:rPr>
                          <m:t>1</m:t>
                        </m:r>
                      </m:den>
                    </m:f>
                    <m:r>
                      <a:rPr lang="en-US" b="0" i="1" smtClean="0">
                        <a:latin typeface="Cambria Math" panose="02040503050406030204" pitchFamily="18" charset="0"/>
                      </a:rPr>
                      <m:t>  ⇒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num>
                      <m:den>
                        <m:r>
                          <a:rPr lang="en-US" i="1">
                            <a:latin typeface="Cambria Math" panose="02040503050406030204" pitchFamily="18" charset="0"/>
                          </a:rPr>
                          <m:t>𝑚𝑖𝑛</m:t>
                        </m:r>
                      </m:den>
                    </m:f>
                    <m:r>
                      <a:rPr lang="en-US" b="0" i="1" smtClean="0">
                        <a:latin typeface="Cambria Math" panose="02040503050406030204" pitchFamily="18" charset="0"/>
                      </a:rPr>
                      <m:t>−</m:t>
                    </m:r>
                    <m:r>
                      <a:rPr lang="en-US" b="0" i="1" smtClean="0">
                        <a:latin typeface="Cambria Math" panose="02040503050406030204" pitchFamily="18" charset="0"/>
                      </a:rPr>
                      <m:t>1</m:t>
                    </m:r>
                  </m:oMath>
                </a14:m>
                <a:endParaRPr lang="en-US" dirty="0"/>
              </a:p>
              <a:p>
                <a:pPr lvl="1" algn="l" rtl="0">
                  <a:buFont typeface="Arial" panose="020B0604020202020204" pitchFamily="34" charset="0"/>
                  <a:buChar char="•"/>
                </a:pPr>
                <a:r>
                  <a:rPr lang="en-US" dirty="0"/>
                  <a:t>Solved with </a:t>
                </a:r>
                <a14:m>
                  <m:oMath xmlns:m="http://schemas.openxmlformats.org/officeDocument/2006/math">
                    <m:r>
                      <m:rPr>
                        <m:sty m:val="p"/>
                      </m:rPr>
                      <a:rPr lang="en-US" b="0" i="0" smtClean="0">
                        <a:latin typeface="Cambria Math" panose="02040503050406030204" pitchFamily="18" charset="0"/>
                      </a:rPr>
                      <m:t>Ο</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𝑚</m:t>
                            </m:r>
                          </m:e>
                        </m:func>
                      </m:e>
                    </m:d>
                  </m:oMath>
                </a14:m>
                <a:r>
                  <a:rPr lang="en-US" dirty="0"/>
                  <a:t> space!</a:t>
                </a:r>
              </a:p>
              <a:p>
                <a:pPr lvl="1" algn="l" rtl="0">
                  <a:buFont typeface="Arial" panose="020B0604020202020204" pitchFamily="34" charset="0"/>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55" t="-1667" r="-606"/>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23396"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23396"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21603"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21603" y="6423931"/>
                <a:ext cx="4057650" cy="341632"/>
              </a:xfrm>
              <a:prstGeom prst="rect">
                <a:avLst/>
              </a:prstGeom>
              <a:blipFill>
                <a:blip r:embed="rId6"/>
                <a:stretch>
                  <a:fillRect t="-16071" b="-3035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767469" y="6422173"/>
                <a:ext cx="3371657" cy="35657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nary>
                      <m:naryPr>
                        <m:chr m:val="∑"/>
                        <m:ctrlPr>
                          <a:rPr lang="en-US" i="1" smtClean="0">
                            <a:solidFill>
                              <a:schemeClr val="bg1"/>
                            </a:solidFill>
                            <a:latin typeface="Cambria Math" panose="02040503050406030204" pitchFamily="18" charset="0"/>
                          </a:rPr>
                        </m:ctrlPr>
                      </m:naryPr>
                      <m:sub>
                        <m:r>
                          <m:rPr>
                            <m:brk m:alnAt="23"/>
                          </m:rP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m:t>
                        </m:r>
                        <m:r>
                          <m:rPr>
                            <m:brk m:alnAt="23"/>
                          </m:rPr>
                          <a:rPr lang="en-US" i="1">
                            <a:solidFill>
                              <a:schemeClr val="bg1"/>
                            </a:solidFill>
                            <a:latin typeface="Cambria Math" panose="02040503050406030204" pitchFamily="18" charset="0"/>
                          </a:rPr>
                          <m:t>1</m:t>
                        </m:r>
                      </m:sub>
                      <m:sup>
                        <m:r>
                          <a:rPr lang="en-US" i="1">
                            <a:solidFill>
                              <a:schemeClr val="bg1"/>
                            </a:solidFill>
                            <a:latin typeface="Cambria Math" panose="02040503050406030204" pitchFamily="18" charset="0"/>
                          </a:rPr>
                          <m:t>𝑚</m:t>
                        </m:r>
                      </m:sup>
                      <m:e>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𝑓</m:t>
                            </m:r>
                          </m:e>
                          <m:sub>
                            <m:r>
                              <a:rPr lang="en-US" i="1">
                                <a:solidFill>
                                  <a:schemeClr val="bg1"/>
                                </a:solidFill>
                                <a:latin typeface="Cambria Math" panose="02040503050406030204" pitchFamily="18" charset="0"/>
                              </a:rPr>
                              <m:t>𝑠</m:t>
                            </m:r>
                          </m:sub>
                          <m:sup>
                            <m:r>
                              <a:rPr lang="en-US" i="1">
                                <a:solidFill>
                                  <a:schemeClr val="bg1"/>
                                </a:solidFill>
                                <a:latin typeface="Cambria Math" panose="02040503050406030204" pitchFamily="18" charset="0"/>
                              </a:rPr>
                              <m:t>𝑝</m:t>
                            </m:r>
                          </m:sup>
                        </m:sSubSup>
                      </m:e>
                    </m:nary>
                  </m:oMath>
                </a14:m>
                <a:r>
                  <a:rPr lang="en-US" dirty="0">
                    <a:solidFill>
                      <a:schemeClr val="bg1"/>
                    </a:solidFill>
                  </a:rPr>
                  <a:t> - the </a:t>
                </a: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𝑝</m:t>
                        </m:r>
                      </m:e>
                      <m:sup>
                        <m:r>
                          <a:rPr lang="en-US" b="0" i="1" smtClean="0">
                            <a:solidFill>
                              <a:schemeClr val="bg1"/>
                            </a:solidFill>
                            <a:latin typeface="Cambria Math" panose="02040503050406030204" pitchFamily="18" charset="0"/>
                          </a:rPr>
                          <m:t>𝑡</m:t>
                        </m:r>
                        <m:r>
                          <a:rPr lang="en-US" b="0" i="1" smtClean="0">
                            <a:solidFill>
                              <a:schemeClr val="bg1"/>
                            </a:solidFill>
                            <a:latin typeface="Cambria Math" panose="02040503050406030204" pitchFamily="18" charset="0"/>
                          </a:rPr>
                          <m:t>h</m:t>
                        </m:r>
                      </m:sup>
                    </m:sSup>
                  </m:oMath>
                </a14:m>
                <a:r>
                  <a:rPr lang="en-US" dirty="0">
                    <a:solidFill>
                      <a:schemeClr val="bg1"/>
                    </a:solidFill>
                  </a:rPr>
                  <a:t> moment</a:t>
                </a:r>
              </a:p>
            </p:txBody>
          </p:sp>
        </mc:Choice>
        <mc:Fallback xmlns="">
          <p:sp>
            <p:nvSpPr>
              <p:cNvPr id="13" name="TextBox 12"/>
              <p:cNvSpPr txBox="1">
                <a:spLocks noRot="1" noChangeAspect="1" noMove="1" noResize="1" noEditPoints="1" noAdjustHandles="1" noChangeArrowheads="1" noChangeShapeType="1" noTextEdit="1"/>
              </p:cNvSpPr>
              <p:nvPr/>
            </p:nvSpPr>
            <p:spPr>
              <a:xfrm>
                <a:off x="8767469" y="6422173"/>
                <a:ext cx="3371657" cy="356572"/>
              </a:xfrm>
              <a:prstGeom prst="rect">
                <a:avLst/>
              </a:prstGeom>
              <a:blipFill>
                <a:blip r:embed="rId7"/>
                <a:stretch>
                  <a:fillRect t="-129310" b="-19482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599459" y="3772462"/>
                <a:ext cx="467591" cy="459869"/>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en-US" sz="1400" i="1">
                              <a:solidFill>
                                <a:schemeClr val="tx1">
                                  <a:lumMod val="75000"/>
                                  <a:lumOff val="25000"/>
                                </a:schemeClr>
                              </a:solidFill>
                              <a:latin typeface="Cambria Math" panose="02040503050406030204" pitchFamily="18" charset="0"/>
                              <a:ea typeface="Cambria Math" panose="02040503050406030204" pitchFamily="18" charset="0"/>
                            </a:rPr>
                          </m:ctrlPr>
                        </m:fPr>
                        <m:num>
                          <m:r>
                            <a:rPr lang="en-US" sz="1400">
                              <a:solidFill>
                                <a:schemeClr val="tx1">
                                  <a:lumMod val="75000"/>
                                  <a:lumOff val="25000"/>
                                </a:schemeClr>
                              </a:solidFill>
                              <a:latin typeface="Cambria Math" panose="02040503050406030204" pitchFamily="18" charset="0"/>
                              <a:ea typeface="Cambria Math" panose="02040503050406030204" pitchFamily="18" charset="0"/>
                            </a:rPr>
                            <m:t>𝑚</m:t>
                          </m:r>
                        </m:num>
                        <m:den>
                          <m:r>
                            <a:rPr lang="en-US" sz="1400">
                              <a:solidFill>
                                <a:schemeClr val="tx1">
                                  <a:lumMod val="75000"/>
                                  <a:lumOff val="25000"/>
                                </a:schemeClr>
                              </a:solidFill>
                              <a:latin typeface="Cambria Math" panose="02040503050406030204" pitchFamily="18" charset="0"/>
                              <a:ea typeface="Cambria Math" panose="02040503050406030204" pitchFamily="18" charset="0"/>
                            </a:rPr>
                            <m:t>2</m:t>
                          </m:r>
                        </m:den>
                      </m:f>
                    </m:oMath>
                  </m:oMathPara>
                </a14:m>
                <a:endParaRPr lang="en-US" sz="1400" dirty="0">
                  <a:solidFill>
                    <a:schemeClr val="tx1">
                      <a:lumMod val="75000"/>
                      <a:lumOff val="25000"/>
                    </a:schemeClr>
                  </a:solidFill>
                  <a:latin typeface="Cambria Math" panose="02040503050406030204" pitchFamily="18" charset="0"/>
                  <a:ea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599459" y="3772462"/>
                <a:ext cx="467591" cy="459869"/>
              </a:xfrm>
              <a:prstGeom prst="rect">
                <a:avLst/>
              </a:prstGeom>
              <a:blipFill>
                <a:blip r:embed="rId8"/>
                <a:stretch>
                  <a:fillRect b="-1333"/>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335433" y="4002396"/>
                <a:ext cx="467591" cy="459869"/>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chemeClr val="tx1">
                                  <a:lumMod val="75000"/>
                                  <a:lumOff val="25000"/>
                                </a:schemeClr>
                              </a:solidFill>
                              <a:latin typeface="Cambria Math" panose="02040503050406030204" pitchFamily="18" charset="0"/>
                              <a:ea typeface="Cambria Math" panose="02040503050406030204" pitchFamily="18" charset="0"/>
                            </a:rPr>
                          </m:ctrlPr>
                        </m:fPr>
                        <m:num>
                          <m:r>
                            <a:rPr lang="en-US" sz="1400">
                              <a:solidFill>
                                <a:schemeClr val="tx1">
                                  <a:lumMod val="75000"/>
                                  <a:lumOff val="25000"/>
                                </a:schemeClr>
                              </a:solidFill>
                              <a:latin typeface="Cambria Math" panose="02040503050406030204" pitchFamily="18" charset="0"/>
                              <a:ea typeface="Cambria Math" panose="02040503050406030204" pitchFamily="18" charset="0"/>
                            </a:rPr>
                            <m:t>𝑚</m:t>
                          </m:r>
                        </m:num>
                        <m:den>
                          <m:r>
                            <a:rPr lang="en-US" sz="1400" b="0" i="0" smtClean="0">
                              <a:solidFill>
                                <a:schemeClr val="tx1">
                                  <a:lumMod val="75000"/>
                                  <a:lumOff val="25000"/>
                                </a:schemeClr>
                              </a:solidFill>
                              <a:latin typeface="Cambria Math" panose="02040503050406030204" pitchFamily="18" charset="0"/>
                              <a:ea typeface="Cambria Math" panose="02040503050406030204" pitchFamily="18" charset="0"/>
                            </a:rPr>
                            <m:t>3</m:t>
                          </m:r>
                        </m:den>
                      </m:f>
                    </m:oMath>
                  </m:oMathPara>
                </a14:m>
                <a:endParaRPr lang="en-US" sz="1400" dirty="0">
                  <a:solidFill>
                    <a:schemeClr val="tx1">
                      <a:lumMod val="75000"/>
                      <a:lumOff val="25000"/>
                    </a:schemeClr>
                  </a:solidFill>
                  <a:latin typeface="Cambria Math" panose="02040503050406030204" pitchFamily="18" charset="0"/>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335433" y="4002396"/>
                <a:ext cx="467591" cy="459869"/>
              </a:xfrm>
              <a:prstGeom prst="rect">
                <a:avLst/>
              </a:prstGeom>
              <a:blipFill>
                <a:blip r:embed="rId9"/>
                <a:stretch>
                  <a:fillRect b="-1333"/>
                </a:stretch>
              </a:blipFill>
            </p:spPr>
            <p:txBody>
              <a:bodyPr/>
              <a:lstStyle/>
              <a:p>
                <a:r>
                  <a:rPr lang="he-IL">
                    <a:noFill/>
                  </a:rPr>
                  <a:t> </a:t>
                </a:r>
              </a:p>
            </p:txBody>
          </p:sp>
        </mc:Fallback>
      </mc:AlternateContent>
      <p:sp>
        <p:nvSpPr>
          <p:cNvPr id="11"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11</a:t>
            </a:fld>
            <a:endParaRPr lang="he-IL" dirty="0">
              <a:solidFill>
                <a:schemeClr val="accent1">
                  <a:lumMod val="75000"/>
                </a:schemeClr>
              </a:solidFill>
            </a:endParaRPr>
          </a:p>
        </p:txBody>
      </p:sp>
    </p:spTree>
    <p:extLst>
      <p:ext uri="{BB962C8B-B14F-4D97-AF65-F5344CB8AC3E}">
        <p14:creationId xmlns:p14="http://schemas.microsoft.com/office/powerpoint/2010/main" val="176481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a:t>#Distinct Elements in a Data Stream</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1" algn="l" rtl="0">
                  <a:buFont typeface="Arial" panose="020B0604020202020204" pitchFamily="34" charset="0"/>
                  <a:buChar char="•"/>
                </a:pPr>
                <a:r>
                  <a:rPr lang="en-US" dirty="0"/>
                  <a:t>Generally, the set </a:t>
                </a:r>
                <a14:m>
                  <m:oMath xmlns:m="http://schemas.openxmlformats.org/officeDocument/2006/math">
                    <m:r>
                      <a:rPr lang="en-US" b="0" i="1" smtClean="0">
                        <a:latin typeface="Cambria Math" panose="02040503050406030204" pitchFamily="18" charset="0"/>
                      </a:rPr>
                      <m:t>𝑆</m:t>
                    </m:r>
                  </m:oMath>
                </a14:m>
                <a:r>
                  <a:rPr lang="en-US" dirty="0"/>
                  <a:t> might not have been chosen uniformly at random</a:t>
                </a:r>
              </a:p>
              <a:p>
                <a:pPr lvl="1" algn="l" rtl="0">
                  <a:buFont typeface="Arial" panose="020B0604020202020204" pitchFamily="34" charset="0"/>
                  <a:buChar char="•"/>
                </a:pPr>
                <a:r>
                  <a:rPr lang="en-US" dirty="0"/>
                  <a:t>We can convert our intuition into an algorithm that works well with high probability on every sequence via hashing</a:t>
                </a:r>
              </a:p>
              <a:p>
                <a:pPr marL="201168" lvl="1" indent="0" algn="l"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1</m:t>
                          </m:r>
                        </m:e>
                      </m:d>
                    </m:oMath>
                  </m:oMathPara>
                </a14:m>
                <a:endParaRPr lang="en-US" dirty="0"/>
              </a:p>
              <a:p>
                <a:pPr lvl="1" algn="l" rtl="0"/>
                <a:r>
                  <a:rPr lang="en-US" dirty="0"/>
                  <a:t>Now we keep track of the minimum hash value -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e>
                    </m:d>
                  </m:oMath>
                </a14:m>
                <a:endParaRPr lang="en-US" dirty="0"/>
              </a:p>
              <a:p>
                <a:pPr lvl="1" algn="l" rtl="0"/>
                <a:r>
                  <a:rPr lang="en-US" dirty="0"/>
                  <a:t>So what it left for us to see?</a:t>
                </a:r>
              </a:p>
              <a:p>
                <a:pPr lvl="2" algn="l" rtl="0"/>
                <a:r>
                  <a:rPr lang="en-US" dirty="0"/>
                  <a:t>We need to find an appropriate </a:t>
                </a:r>
                <a14:m>
                  <m:oMath xmlns:m="http://schemas.openxmlformats.org/officeDocument/2006/math">
                    <m:r>
                      <a:rPr lang="en-US" b="0" i="1" smtClean="0">
                        <a:latin typeface="Cambria Math" panose="02040503050406030204" pitchFamily="18" charset="0"/>
                      </a:rPr>
                      <m:t>h</m:t>
                    </m:r>
                  </m:oMath>
                </a14:m>
                <a:r>
                  <a:rPr lang="en-US" dirty="0"/>
                  <a:t> and to store it compactly</a:t>
                </a:r>
              </a:p>
              <a:p>
                <a:pPr lvl="2" algn="l" rtl="0"/>
                <a:r>
                  <a:rPr lang="en-US" dirty="0"/>
                  <a:t>Prove that the algorithm works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515" r="-72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23396"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23396"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21603"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21603" y="6423931"/>
                <a:ext cx="4057650" cy="341632"/>
              </a:xfrm>
              <a:prstGeom prst="rect">
                <a:avLst/>
              </a:prstGeom>
              <a:blipFill>
                <a:blip r:embed="rId6"/>
                <a:stretch>
                  <a:fillRect t="-16071" b="-3035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767469" y="6422173"/>
                <a:ext cx="3371657" cy="35657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nary>
                      <m:naryPr>
                        <m:chr m:val="∑"/>
                        <m:ctrlPr>
                          <a:rPr lang="en-US" i="1" smtClean="0">
                            <a:solidFill>
                              <a:schemeClr val="bg1"/>
                            </a:solidFill>
                            <a:latin typeface="Cambria Math" panose="02040503050406030204" pitchFamily="18" charset="0"/>
                          </a:rPr>
                        </m:ctrlPr>
                      </m:naryPr>
                      <m:sub>
                        <m:r>
                          <m:rPr>
                            <m:brk m:alnAt="23"/>
                          </m:rP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m:t>
                        </m:r>
                        <m:r>
                          <m:rPr>
                            <m:brk m:alnAt="23"/>
                          </m:rPr>
                          <a:rPr lang="en-US" i="1">
                            <a:solidFill>
                              <a:schemeClr val="bg1"/>
                            </a:solidFill>
                            <a:latin typeface="Cambria Math" panose="02040503050406030204" pitchFamily="18" charset="0"/>
                          </a:rPr>
                          <m:t>1</m:t>
                        </m:r>
                      </m:sub>
                      <m:sup>
                        <m:r>
                          <a:rPr lang="en-US" i="1">
                            <a:solidFill>
                              <a:schemeClr val="bg1"/>
                            </a:solidFill>
                            <a:latin typeface="Cambria Math" panose="02040503050406030204" pitchFamily="18" charset="0"/>
                          </a:rPr>
                          <m:t>𝑚</m:t>
                        </m:r>
                      </m:sup>
                      <m:e>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𝑓</m:t>
                            </m:r>
                          </m:e>
                          <m:sub>
                            <m:r>
                              <a:rPr lang="en-US" i="1">
                                <a:solidFill>
                                  <a:schemeClr val="bg1"/>
                                </a:solidFill>
                                <a:latin typeface="Cambria Math" panose="02040503050406030204" pitchFamily="18" charset="0"/>
                              </a:rPr>
                              <m:t>𝑠</m:t>
                            </m:r>
                          </m:sub>
                          <m:sup>
                            <m:r>
                              <a:rPr lang="en-US" i="1">
                                <a:solidFill>
                                  <a:schemeClr val="bg1"/>
                                </a:solidFill>
                                <a:latin typeface="Cambria Math" panose="02040503050406030204" pitchFamily="18" charset="0"/>
                              </a:rPr>
                              <m:t>𝑝</m:t>
                            </m:r>
                          </m:sup>
                        </m:sSubSup>
                      </m:e>
                    </m:nary>
                  </m:oMath>
                </a14:m>
                <a:r>
                  <a:rPr lang="en-US" dirty="0">
                    <a:solidFill>
                      <a:schemeClr val="bg1"/>
                    </a:solidFill>
                  </a:rPr>
                  <a:t> - the </a:t>
                </a: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𝑝</m:t>
                        </m:r>
                      </m:e>
                      <m:sup>
                        <m:r>
                          <a:rPr lang="en-US" b="0" i="1" smtClean="0">
                            <a:solidFill>
                              <a:schemeClr val="bg1"/>
                            </a:solidFill>
                            <a:latin typeface="Cambria Math" panose="02040503050406030204" pitchFamily="18" charset="0"/>
                          </a:rPr>
                          <m:t>𝑡</m:t>
                        </m:r>
                        <m:r>
                          <a:rPr lang="en-US" b="0" i="1" smtClean="0">
                            <a:solidFill>
                              <a:schemeClr val="bg1"/>
                            </a:solidFill>
                            <a:latin typeface="Cambria Math" panose="02040503050406030204" pitchFamily="18" charset="0"/>
                          </a:rPr>
                          <m:t>h</m:t>
                        </m:r>
                      </m:sup>
                    </m:sSup>
                  </m:oMath>
                </a14:m>
                <a:r>
                  <a:rPr lang="en-US" dirty="0">
                    <a:solidFill>
                      <a:schemeClr val="bg1"/>
                    </a:solidFill>
                  </a:rPr>
                  <a:t> moment</a:t>
                </a:r>
              </a:p>
            </p:txBody>
          </p:sp>
        </mc:Choice>
        <mc:Fallback xmlns="">
          <p:sp>
            <p:nvSpPr>
              <p:cNvPr id="13" name="TextBox 12"/>
              <p:cNvSpPr txBox="1">
                <a:spLocks noRot="1" noChangeAspect="1" noMove="1" noResize="1" noEditPoints="1" noAdjustHandles="1" noChangeArrowheads="1" noChangeShapeType="1" noTextEdit="1"/>
              </p:cNvSpPr>
              <p:nvPr/>
            </p:nvSpPr>
            <p:spPr>
              <a:xfrm>
                <a:off x="8767469" y="6422173"/>
                <a:ext cx="3371657" cy="356572"/>
              </a:xfrm>
              <a:prstGeom prst="rect">
                <a:avLst/>
              </a:prstGeom>
              <a:blipFill>
                <a:blip r:embed="rId7"/>
                <a:stretch>
                  <a:fillRect t="-129310" b="-194828"/>
                </a:stretch>
              </a:blipFill>
            </p:spPr>
            <p:txBody>
              <a:bodyPr/>
              <a:lstStyle/>
              <a:p>
                <a:r>
                  <a:rPr lang="he-IL">
                    <a:noFill/>
                  </a:rPr>
                  <a:t> </a:t>
                </a:r>
              </a:p>
            </p:txBody>
          </p:sp>
        </mc:Fallback>
      </mc:AlternateContent>
      <p:sp>
        <p:nvSpPr>
          <p:cNvPr id="9"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12</a:t>
            </a:fld>
            <a:endParaRPr lang="he-IL" dirty="0">
              <a:solidFill>
                <a:schemeClr val="accent1">
                  <a:lumMod val="75000"/>
                </a:schemeClr>
              </a:solidFill>
            </a:endParaRPr>
          </a:p>
        </p:txBody>
      </p:sp>
    </p:spTree>
    <p:extLst>
      <p:ext uri="{BB962C8B-B14F-4D97-AF65-F5344CB8AC3E}">
        <p14:creationId xmlns:p14="http://schemas.microsoft.com/office/powerpoint/2010/main" val="384305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sz="3600" dirty="0"/>
              <a:t>2-Universal (Pairwise Independent) Hash Functions</a:t>
            </a:r>
            <a:endParaRPr lang="he-IL"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1" algn="l" rtl="0">
                  <a:buFont typeface="Arial" panose="020B0604020202020204" pitchFamily="34" charset="0"/>
                  <a:buChar char="•"/>
                </a:pPr>
                <a:r>
                  <a:rPr lang="en-US" dirty="0"/>
                  <a:t>A set of hash functions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h</m:t>
                        </m:r>
                        <m:r>
                          <a:rPr lang="en-US" b="0" i="1" smtClean="0">
                            <a:latin typeface="Cambria Math" panose="02040503050406030204" pitchFamily="18" charset="0"/>
                          </a:rPr>
                          <m:t>| </m:t>
                        </m:r>
                        <m:r>
                          <a:rPr lang="en-US" i="1">
                            <a:latin typeface="Cambria Math" panose="02040503050406030204" pitchFamily="18" charset="0"/>
                          </a:rPr>
                          <m:t>h</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𝑚</m:t>
                            </m:r>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𝑀</m:t>
                            </m:r>
                            <m:r>
                              <a:rPr lang="en-US" i="1">
                                <a:latin typeface="Cambria Math" panose="02040503050406030204" pitchFamily="18" charset="0"/>
                              </a:rPr>
                              <m:t>−</m:t>
                            </m:r>
                            <m:r>
                              <a:rPr lang="en-US" i="1">
                                <a:latin typeface="Cambria Math" panose="02040503050406030204" pitchFamily="18" charset="0"/>
                              </a:rPr>
                              <m:t>1</m:t>
                            </m:r>
                          </m:e>
                        </m:d>
                      </m:e>
                    </m:d>
                    <m:r>
                      <a:rPr lang="en-US" b="0" i="1" smtClean="0">
                        <a:latin typeface="Cambria Math" panose="02040503050406030204" pitchFamily="18" charset="0"/>
                      </a:rPr>
                      <m:t> </m:t>
                    </m:r>
                  </m:oMath>
                </a14:m>
                <a:r>
                  <a:rPr lang="en-US" dirty="0"/>
                  <a:t>is 2-universal if and only if for all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and for all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1</m:t>
                        </m:r>
                      </m:e>
                    </m:d>
                  </m:oMath>
                </a14:m>
                <a:r>
                  <a:rPr lang="en-US" dirty="0"/>
                  <a:t>:</a:t>
                </a:r>
              </a:p>
              <a:p>
                <a:pPr marL="201168" lvl="1" indent="0" algn="l"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𝑃𝑟𝑜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𝐻</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 </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𝑀</m:t>
                              </m:r>
                            </m:e>
                            <m:sup>
                              <m:r>
                                <a:rPr lang="en-US" b="0" i="1" smtClean="0">
                                  <a:latin typeface="Cambria Math" panose="02040503050406030204" pitchFamily="18" charset="0"/>
                                </a:rPr>
                                <m:t>2</m:t>
                              </m:r>
                            </m:sup>
                          </m:sSup>
                        </m:den>
                      </m:f>
                    </m:oMath>
                  </m:oMathPara>
                </a14:m>
                <a:endParaRPr lang="en-US" dirty="0"/>
              </a:p>
              <a:p>
                <a:pPr lvl="1" algn="l" rtl="0"/>
                <a:r>
                  <a:rPr lang="en-US" dirty="0"/>
                  <a:t>Example to </a:t>
                </a:r>
                <a14:m>
                  <m:oMath xmlns:m="http://schemas.openxmlformats.org/officeDocument/2006/math">
                    <m:r>
                      <a:rPr lang="en-US" b="0" i="1" smtClean="0">
                        <a:latin typeface="Cambria Math" panose="02040503050406030204" pitchFamily="18" charset="0"/>
                      </a:rPr>
                      <m:t>𝐻</m:t>
                    </m:r>
                  </m:oMath>
                </a14:m>
                <a:r>
                  <a:rPr lang="en-US" dirty="0"/>
                  <a:t>:</a:t>
                </a:r>
              </a:p>
              <a:p>
                <a:pPr lvl="2" algn="l" rtl="0"/>
                <a:r>
                  <a:rPr lang="en-US" dirty="0"/>
                  <a:t>Let M be a prime greater than m</a:t>
                </a:r>
              </a:p>
              <a:p>
                <a:pPr lvl="2" algn="l" rtl="0"/>
                <a:r>
                  <a:rPr lang="en-US" dirty="0"/>
                  <a:t>For each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1</m:t>
                        </m:r>
                      </m:e>
                    </m:d>
                  </m:oMath>
                </a14:m>
                <a:r>
                  <a:rPr lang="en-US" dirty="0"/>
                  <a:t> define a hash function:</a:t>
                </a: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𝑎𝑥</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𝑀</m:t>
                        </m:r>
                      </m:e>
                    </m:d>
                  </m:oMath>
                </a14:m>
                <a:endParaRPr lang="en-US" dirty="0"/>
              </a:p>
              <a:p>
                <a:pPr lvl="2" algn="l" rtl="0"/>
                <a:r>
                  <a:rPr lang="en-US" dirty="0"/>
                  <a:t>Storage needed: </a:t>
                </a:r>
                <a14:m>
                  <m:oMath xmlns:m="http://schemas.openxmlformats.org/officeDocument/2006/math">
                    <m:r>
                      <m:rPr>
                        <m:sty m:val="p"/>
                      </m:rPr>
                      <a:rPr lang="en-US" b="0" i="0" smtClean="0">
                        <a:latin typeface="Cambria Math" panose="02040503050406030204" pitchFamily="18" charset="0"/>
                      </a:rPr>
                      <m:t>Ο</m:t>
                    </m:r>
                    <m:d>
                      <m:dPr>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𝑀</m:t>
                            </m:r>
                          </m:e>
                        </m:func>
                      </m:e>
                    </m:d>
                  </m:oMath>
                </a14:m>
                <a:endParaRPr lang="en-US" dirty="0"/>
              </a:p>
              <a:p>
                <a:pPr lvl="2" algn="l" rtl="0"/>
                <a:r>
                  <a:rPr lang="en-US" dirty="0"/>
                  <a:t>Why is this 2-universal?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06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23396"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23396"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21603"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21603" y="6423931"/>
                <a:ext cx="4057650" cy="341632"/>
              </a:xfrm>
              <a:prstGeom prst="rect">
                <a:avLst/>
              </a:prstGeom>
              <a:blipFill>
                <a:blip r:embed="rId6"/>
                <a:stretch>
                  <a:fillRect t="-16071" b="-3035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767469" y="6422173"/>
                <a:ext cx="3371657" cy="35657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nary>
                      <m:naryPr>
                        <m:chr m:val="∑"/>
                        <m:ctrlPr>
                          <a:rPr lang="en-US" i="1" smtClean="0">
                            <a:solidFill>
                              <a:schemeClr val="bg1"/>
                            </a:solidFill>
                            <a:latin typeface="Cambria Math" panose="02040503050406030204" pitchFamily="18" charset="0"/>
                          </a:rPr>
                        </m:ctrlPr>
                      </m:naryPr>
                      <m:sub>
                        <m:r>
                          <m:rPr>
                            <m:brk m:alnAt="23"/>
                          </m:rP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m:t>
                        </m:r>
                        <m:r>
                          <m:rPr>
                            <m:brk m:alnAt="23"/>
                          </m:rPr>
                          <a:rPr lang="en-US" i="1">
                            <a:solidFill>
                              <a:schemeClr val="bg1"/>
                            </a:solidFill>
                            <a:latin typeface="Cambria Math" panose="02040503050406030204" pitchFamily="18" charset="0"/>
                          </a:rPr>
                          <m:t>1</m:t>
                        </m:r>
                      </m:sub>
                      <m:sup>
                        <m:r>
                          <a:rPr lang="en-US" i="1">
                            <a:solidFill>
                              <a:schemeClr val="bg1"/>
                            </a:solidFill>
                            <a:latin typeface="Cambria Math" panose="02040503050406030204" pitchFamily="18" charset="0"/>
                          </a:rPr>
                          <m:t>𝑚</m:t>
                        </m:r>
                      </m:sup>
                      <m:e>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𝑓</m:t>
                            </m:r>
                          </m:e>
                          <m:sub>
                            <m:r>
                              <a:rPr lang="en-US" i="1">
                                <a:solidFill>
                                  <a:schemeClr val="bg1"/>
                                </a:solidFill>
                                <a:latin typeface="Cambria Math" panose="02040503050406030204" pitchFamily="18" charset="0"/>
                              </a:rPr>
                              <m:t>𝑠</m:t>
                            </m:r>
                          </m:sub>
                          <m:sup>
                            <m:r>
                              <a:rPr lang="en-US" i="1">
                                <a:solidFill>
                                  <a:schemeClr val="bg1"/>
                                </a:solidFill>
                                <a:latin typeface="Cambria Math" panose="02040503050406030204" pitchFamily="18" charset="0"/>
                              </a:rPr>
                              <m:t>𝑝</m:t>
                            </m:r>
                          </m:sup>
                        </m:sSubSup>
                      </m:e>
                    </m:nary>
                  </m:oMath>
                </a14:m>
                <a:r>
                  <a:rPr lang="en-US" dirty="0">
                    <a:solidFill>
                      <a:schemeClr val="bg1"/>
                    </a:solidFill>
                  </a:rPr>
                  <a:t> - the </a:t>
                </a: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𝑝</m:t>
                        </m:r>
                      </m:e>
                      <m:sup>
                        <m:r>
                          <a:rPr lang="en-US" b="0" i="1" smtClean="0">
                            <a:solidFill>
                              <a:schemeClr val="bg1"/>
                            </a:solidFill>
                            <a:latin typeface="Cambria Math" panose="02040503050406030204" pitchFamily="18" charset="0"/>
                          </a:rPr>
                          <m:t>𝑡</m:t>
                        </m:r>
                        <m:r>
                          <a:rPr lang="en-US" b="0" i="1" smtClean="0">
                            <a:solidFill>
                              <a:schemeClr val="bg1"/>
                            </a:solidFill>
                            <a:latin typeface="Cambria Math" panose="02040503050406030204" pitchFamily="18" charset="0"/>
                          </a:rPr>
                          <m:t>h</m:t>
                        </m:r>
                      </m:sup>
                    </m:sSup>
                  </m:oMath>
                </a14:m>
                <a:r>
                  <a:rPr lang="en-US" dirty="0">
                    <a:solidFill>
                      <a:schemeClr val="bg1"/>
                    </a:solidFill>
                  </a:rPr>
                  <a:t> moment</a:t>
                </a:r>
              </a:p>
            </p:txBody>
          </p:sp>
        </mc:Choice>
        <mc:Fallback xmlns="">
          <p:sp>
            <p:nvSpPr>
              <p:cNvPr id="13" name="TextBox 12"/>
              <p:cNvSpPr txBox="1">
                <a:spLocks noRot="1" noChangeAspect="1" noMove="1" noResize="1" noEditPoints="1" noAdjustHandles="1" noChangeArrowheads="1" noChangeShapeType="1" noTextEdit="1"/>
              </p:cNvSpPr>
              <p:nvPr/>
            </p:nvSpPr>
            <p:spPr>
              <a:xfrm>
                <a:off x="8767469" y="6422173"/>
                <a:ext cx="3371657" cy="356572"/>
              </a:xfrm>
              <a:prstGeom prst="rect">
                <a:avLst/>
              </a:prstGeom>
              <a:blipFill>
                <a:blip r:embed="rId7"/>
                <a:stretch>
                  <a:fillRect t="-129310" b="-194828"/>
                </a:stretch>
              </a:blipFill>
            </p:spPr>
            <p:txBody>
              <a:bodyPr/>
              <a:lstStyle/>
              <a:p>
                <a:r>
                  <a:rPr lang="he-IL">
                    <a:noFill/>
                  </a:rPr>
                  <a:t> </a:t>
                </a:r>
              </a:p>
            </p:txBody>
          </p:sp>
        </mc:Fallback>
      </mc:AlternateContent>
      <p:sp>
        <p:nvSpPr>
          <p:cNvPr id="9"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13</a:t>
            </a:fld>
            <a:endParaRPr lang="he-IL" dirty="0">
              <a:solidFill>
                <a:schemeClr val="accent1">
                  <a:lumMod val="75000"/>
                </a:schemeClr>
              </a:solidFill>
            </a:endParaRPr>
          </a:p>
        </p:txBody>
      </p:sp>
    </p:spTree>
    <p:extLst>
      <p:ext uri="{BB962C8B-B14F-4D97-AF65-F5344CB8AC3E}">
        <p14:creationId xmlns:p14="http://schemas.microsoft.com/office/powerpoint/2010/main" val="9225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r>
              <a:rPr lang="en-US" dirty="0"/>
              <a:t>#Distinct Elements in a Data Stream</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1" algn="l" rtl="0">
                  <a:buFont typeface="Arial" panose="020B0604020202020204" pitchFamily="34" charset="0"/>
                  <a:buChar char="•"/>
                </a:pPr>
                <a:r>
                  <a:rPr lang="en-US" dirty="0"/>
                  <a:t>So all we have to do now is to prove the algorithm is estimates the result in good probability:</a:t>
                </a:r>
              </a:p>
              <a:p>
                <a:pPr lvl="1" algn="l" rtl="0">
                  <a:buFont typeface="Arial" panose="020B0604020202020204" pitchFamily="34" charset="0"/>
                  <a:buChar char="•"/>
                </a:pPr>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𝑑</m:t>
                        </m:r>
                      </m:sub>
                    </m:sSub>
                  </m:oMath>
                </a14:m>
                <a:r>
                  <a:rPr lang="en-US" dirty="0"/>
                  <a:t> be the distinct values that appear in the input</a:t>
                </a:r>
              </a:p>
              <a:p>
                <a:pPr lvl="1" algn="l" rtl="0">
                  <a:buFont typeface="Arial" panose="020B0604020202020204" pitchFamily="34" charset="0"/>
                  <a:buChar char="•"/>
                </a:pPr>
                <a:r>
                  <a:rPr lang="en-US" dirty="0"/>
                  <a:t>So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h</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𝑑</m:t>
                                </m:r>
                              </m:sub>
                            </m:sSub>
                          </m:e>
                        </m:d>
                      </m:e>
                    </m:d>
                  </m:oMath>
                </a14:m>
                <a:r>
                  <a:rPr lang="en-US" dirty="0"/>
                  <a:t> is a set of </a:t>
                </a:r>
                <a14:m>
                  <m:oMath xmlns:m="http://schemas.openxmlformats.org/officeDocument/2006/math">
                    <m:r>
                      <a:rPr lang="en-US" b="0" i="1" smtClean="0">
                        <a:latin typeface="Cambria Math" panose="02040503050406030204" pitchFamily="18" charset="0"/>
                      </a:rPr>
                      <m:t>𝑑</m:t>
                    </m:r>
                  </m:oMath>
                </a14:m>
                <a:r>
                  <a:rPr lang="en-US" dirty="0"/>
                  <a:t> random and pairwise independent values from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1</m:t>
                        </m:r>
                      </m:e>
                    </m:d>
                  </m:oMath>
                </a14:m>
                <a:endParaRPr lang="en-US" b="0" dirty="0"/>
              </a:p>
              <a:p>
                <a:pPr lvl="1" algn="l" rtl="0">
                  <a:buFont typeface="Arial" panose="020B0604020202020204" pitchFamily="34" charset="0"/>
                  <a:buChar char="•"/>
                </a:pPr>
                <a:endParaRPr lang="en-US" dirty="0"/>
              </a:p>
              <a:p>
                <a:pPr lvl="1" algn="l" rtl="0">
                  <a:buFont typeface="Arial" panose="020B0604020202020204" pitchFamily="34" charset="0"/>
                  <a:buChar char="•"/>
                </a:pPr>
                <a:r>
                  <a:rPr lang="en-US" dirty="0"/>
                  <a:t>Lemma: With probability at least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𝑀</m:t>
                        </m:r>
                      </m:den>
                    </m:f>
                  </m:oMath>
                </a14:m>
                <a:r>
                  <a:rPr lang="en-US" dirty="0"/>
                  <a:t>, we have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𝑀</m:t>
                        </m:r>
                      </m:num>
                      <m:den>
                        <m:r>
                          <a:rPr lang="en-US" b="0" i="1" smtClean="0">
                            <a:latin typeface="Cambria Math" panose="02040503050406030204" pitchFamily="18" charset="0"/>
                          </a:rPr>
                          <m:t>𝑚𝑖𝑛</m:t>
                        </m:r>
                      </m:den>
                    </m:f>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𝑑</m:t>
                    </m:r>
                    <m:r>
                      <a:rPr lang="en-US" b="0" i="1" smtClean="0">
                        <a:latin typeface="Cambria Math" panose="02040503050406030204" pitchFamily="18" charset="0"/>
                      </a:rPr>
                      <m:t> </m:t>
                    </m:r>
                  </m:oMath>
                </a14:m>
                <a:endParaRPr lang="en-US" dirty="0"/>
              </a:p>
              <a:p>
                <a:pPr lvl="2" algn="l" rtl="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𝑃𝑟𝑜𝑏</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𝑀</m:t>
                            </m:r>
                          </m:num>
                          <m:den>
                            <m:r>
                              <a:rPr lang="en-US" b="0" i="1" smtClean="0">
                                <a:latin typeface="Cambria Math" panose="02040503050406030204" pitchFamily="18" charset="0"/>
                              </a:rPr>
                              <m:t>𝑚𝑖𝑛</m:t>
                            </m:r>
                          </m:den>
                        </m:f>
                        <m:r>
                          <a:rPr lang="en-US" b="0" i="1" smtClean="0">
                            <a:latin typeface="Cambria Math" panose="02040503050406030204" pitchFamily="18" charset="0"/>
                          </a:rPr>
                          <m:t>&gt;</m:t>
                        </m:r>
                        <m:r>
                          <a:rPr lang="en-US" b="0" i="1" smtClean="0">
                            <a:latin typeface="Cambria Math" panose="02040503050406030204" pitchFamily="18" charset="0"/>
                          </a:rPr>
                          <m:t>6</m:t>
                        </m:r>
                        <m:r>
                          <a:rPr lang="en-US" b="0" i="1" smtClean="0">
                            <a:latin typeface="Cambria Math" panose="02040503050406030204" pitchFamily="18" charset="0"/>
                          </a:rPr>
                          <m:t>𝑑</m:t>
                        </m:r>
                      </m:e>
                    </m:d>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𝑀</m:t>
                        </m:r>
                      </m:den>
                    </m:f>
                  </m:oMath>
                </a14:m>
                <a:endParaRPr lang="en-US" b="0" dirty="0"/>
              </a:p>
              <a:p>
                <a:pPr lvl="2" algn="l" rtl="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𝑃𝑟𝑜𝑏</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𝑀</m:t>
                            </m:r>
                          </m:num>
                          <m:den>
                            <m:r>
                              <a:rPr lang="en-US" b="0" i="1" smtClean="0">
                                <a:latin typeface="Cambria Math" panose="02040503050406030204" pitchFamily="18" charset="0"/>
                              </a:rPr>
                              <m:t>𝑚𝑖𝑛</m:t>
                            </m:r>
                          </m:den>
                        </m:f>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6</m:t>
                            </m:r>
                          </m:den>
                        </m:f>
                      </m:e>
                    </m:d>
                    <m:r>
                      <a:rPr lang="en-US" b="0" i="1" smtClean="0">
                        <a:latin typeface="Cambria Math" panose="02040503050406030204" pitchFamily="18" charset="0"/>
                      </a:rPr>
                      <m:t>&lt;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51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23396"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23396"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21603"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21603" y="6423931"/>
                <a:ext cx="4057650" cy="341632"/>
              </a:xfrm>
              <a:prstGeom prst="rect">
                <a:avLst/>
              </a:prstGeom>
              <a:blipFill>
                <a:blip r:embed="rId6"/>
                <a:stretch>
                  <a:fillRect t="-16071" b="-3035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767469" y="6422173"/>
                <a:ext cx="3371657" cy="35657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nary>
                      <m:naryPr>
                        <m:chr m:val="∑"/>
                        <m:ctrlPr>
                          <a:rPr lang="en-US" i="1" smtClean="0">
                            <a:solidFill>
                              <a:schemeClr val="bg1"/>
                            </a:solidFill>
                            <a:latin typeface="Cambria Math" panose="02040503050406030204" pitchFamily="18" charset="0"/>
                          </a:rPr>
                        </m:ctrlPr>
                      </m:naryPr>
                      <m:sub>
                        <m:r>
                          <m:rPr>
                            <m:brk m:alnAt="23"/>
                          </m:rP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m:t>
                        </m:r>
                        <m:r>
                          <m:rPr>
                            <m:brk m:alnAt="23"/>
                          </m:rPr>
                          <a:rPr lang="en-US" i="1">
                            <a:solidFill>
                              <a:schemeClr val="bg1"/>
                            </a:solidFill>
                            <a:latin typeface="Cambria Math" panose="02040503050406030204" pitchFamily="18" charset="0"/>
                          </a:rPr>
                          <m:t>1</m:t>
                        </m:r>
                      </m:sub>
                      <m:sup>
                        <m:r>
                          <a:rPr lang="en-US" i="1">
                            <a:solidFill>
                              <a:schemeClr val="bg1"/>
                            </a:solidFill>
                            <a:latin typeface="Cambria Math" panose="02040503050406030204" pitchFamily="18" charset="0"/>
                          </a:rPr>
                          <m:t>𝑚</m:t>
                        </m:r>
                      </m:sup>
                      <m:e>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𝑓</m:t>
                            </m:r>
                          </m:e>
                          <m:sub>
                            <m:r>
                              <a:rPr lang="en-US" i="1">
                                <a:solidFill>
                                  <a:schemeClr val="bg1"/>
                                </a:solidFill>
                                <a:latin typeface="Cambria Math" panose="02040503050406030204" pitchFamily="18" charset="0"/>
                              </a:rPr>
                              <m:t>𝑠</m:t>
                            </m:r>
                          </m:sub>
                          <m:sup>
                            <m:r>
                              <a:rPr lang="en-US" i="1">
                                <a:solidFill>
                                  <a:schemeClr val="bg1"/>
                                </a:solidFill>
                                <a:latin typeface="Cambria Math" panose="02040503050406030204" pitchFamily="18" charset="0"/>
                              </a:rPr>
                              <m:t>𝑝</m:t>
                            </m:r>
                          </m:sup>
                        </m:sSubSup>
                      </m:e>
                    </m:nary>
                  </m:oMath>
                </a14:m>
                <a:r>
                  <a:rPr lang="en-US" dirty="0">
                    <a:solidFill>
                      <a:schemeClr val="bg1"/>
                    </a:solidFill>
                  </a:rPr>
                  <a:t> - the </a:t>
                </a: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𝑝</m:t>
                        </m:r>
                      </m:e>
                      <m:sup>
                        <m:r>
                          <a:rPr lang="en-US" b="0" i="1" smtClean="0">
                            <a:solidFill>
                              <a:schemeClr val="bg1"/>
                            </a:solidFill>
                            <a:latin typeface="Cambria Math" panose="02040503050406030204" pitchFamily="18" charset="0"/>
                          </a:rPr>
                          <m:t>𝑡</m:t>
                        </m:r>
                        <m:r>
                          <a:rPr lang="en-US" b="0" i="1" smtClean="0">
                            <a:solidFill>
                              <a:schemeClr val="bg1"/>
                            </a:solidFill>
                            <a:latin typeface="Cambria Math" panose="02040503050406030204" pitchFamily="18" charset="0"/>
                          </a:rPr>
                          <m:t>h</m:t>
                        </m:r>
                      </m:sup>
                    </m:sSup>
                  </m:oMath>
                </a14:m>
                <a:r>
                  <a:rPr lang="en-US" dirty="0">
                    <a:solidFill>
                      <a:schemeClr val="bg1"/>
                    </a:solidFill>
                  </a:rPr>
                  <a:t> moment</a:t>
                </a:r>
              </a:p>
            </p:txBody>
          </p:sp>
        </mc:Choice>
        <mc:Fallback xmlns="">
          <p:sp>
            <p:nvSpPr>
              <p:cNvPr id="13" name="TextBox 12"/>
              <p:cNvSpPr txBox="1">
                <a:spLocks noRot="1" noChangeAspect="1" noMove="1" noResize="1" noEditPoints="1" noAdjustHandles="1" noChangeArrowheads="1" noChangeShapeType="1" noTextEdit="1"/>
              </p:cNvSpPr>
              <p:nvPr/>
            </p:nvSpPr>
            <p:spPr>
              <a:xfrm>
                <a:off x="8767469" y="6422173"/>
                <a:ext cx="3371657" cy="356572"/>
              </a:xfrm>
              <a:prstGeom prst="rect">
                <a:avLst/>
              </a:prstGeom>
              <a:blipFill>
                <a:blip r:embed="rId7"/>
                <a:stretch>
                  <a:fillRect t="-129310" b="-194828"/>
                </a:stretch>
              </a:blipFill>
            </p:spPr>
            <p:txBody>
              <a:bodyPr/>
              <a:lstStyle/>
              <a:p>
                <a:r>
                  <a:rPr lang="he-IL">
                    <a:noFill/>
                  </a:rPr>
                  <a:t> </a:t>
                </a:r>
              </a:p>
            </p:txBody>
          </p:sp>
        </mc:Fallback>
      </mc:AlternateContent>
      <p:sp>
        <p:nvSpPr>
          <p:cNvPr id="9"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14</a:t>
            </a:fld>
            <a:endParaRPr lang="he-IL" dirty="0">
              <a:solidFill>
                <a:schemeClr val="accent1">
                  <a:lumMod val="75000"/>
                </a:schemeClr>
              </a:solidFill>
            </a:endParaRPr>
          </a:p>
        </p:txBody>
      </p:sp>
    </p:spTree>
    <p:extLst>
      <p:ext uri="{BB962C8B-B14F-4D97-AF65-F5344CB8AC3E}">
        <p14:creationId xmlns:p14="http://schemas.microsoft.com/office/powerpoint/2010/main" val="275997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Moment Estimation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rtl="0">
                  <a:buFont typeface="Arial" panose="020B0604020202020204" pitchFamily="34" charset="0"/>
                  <a:buChar char="•"/>
                </a:pPr>
                <a:r>
                  <a:rPr lang="en-US" dirty="0"/>
                  <a:t>Reminder: </a:t>
                </a:r>
              </a:p>
              <a:p>
                <a:pPr lvl="1" algn="l" rtl="0">
                  <a:buFont typeface="Arial" panose="020B0604020202020204" pitchFamily="34" charset="0"/>
                  <a:buChar char="•"/>
                </a:pPr>
                <a:r>
                  <a:rPr lang="en-US" dirty="0"/>
                  <a:t>The second moment of a stream is given by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𝑠</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𝑚</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𝑓</m:t>
                            </m:r>
                          </m:e>
                          <m:sub>
                            <m:r>
                              <a:rPr lang="en-US" b="0" i="1" smtClean="0">
                                <a:latin typeface="Cambria Math" panose="02040503050406030204" pitchFamily="18" charset="0"/>
                              </a:rPr>
                              <m:t>𝑠</m:t>
                            </m:r>
                          </m:sub>
                          <m:sup>
                            <m:r>
                              <a:rPr lang="en-US" b="0" i="1" smtClean="0">
                                <a:latin typeface="Cambria Math" panose="02040503050406030204" pitchFamily="18" charset="0"/>
                              </a:rPr>
                              <m:t>2</m:t>
                            </m:r>
                          </m:sup>
                        </m:sSubSup>
                      </m:e>
                    </m:nary>
                  </m:oMath>
                </a14:m>
                <a:endParaRPr lang="en-US" dirty="0"/>
              </a:p>
              <a:p>
                <a:pPr lvl="1" algn="l" rtl="0">
                  <a:buFont typeface="Arial" panose="020B0604020202020204" pitchFamily="34" charset="0"/>
                  <a:buChar char="•"/>
                </a:pPr>
                <a:r>
                  <a:rPr lang="en-US" dirty="0"/>
                  <a:t>We can’t calculate it straight forward because of memory limitations</a:t>
                </a:r>
              </a:p>
              <a:p>
                <a:pPr lvl="1" algn="l" rtl="0">
                  <a:buFont typeface="Arial" panose="020B0604020202020204" pitchFamily="34" charset="0"/>
                  <a:buChar char="•"/>
                </a:pPr>
                <a:endParaRPr lang="en-US" dirty="0"/>
              </a:p>
              <a:p>
                <a:pPr algn="l" rtl="0">
                  <a:buFont typeface="Arial" panose="020B0604020202020204" pitchFamily="34" charset="0"/>
                  <a:buChar char="•"/>
                </a:pPr>
                <a:r>
                  <a:rPr lang="en-US" dirty="0"/>
                  <a:t>For each symbol </a:t>
                </a:r>
                <a14:m>
                  <m:oMath xmlns:m="http://schemas.openxmlformats.org/officeDocument/2006/math">
                    <m:r>
                      <a:rPr lang="en-US" b="0" i="1" smtClean="0">
                        <a:latin typeface="Cambria Math" panose="02040503050406030204" pitchFamily="18" charset="0"/>
                      </a:rPr>
                      <m:t>𝑠</m:t>
                    </m:r>
                  </m:oMath>
                </a14:m>
                <a:r>
                  <a:rPr lang="en-US" dirty="0"/>
                  <a:t>,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𝑚</m:t>
                    </m:r>
                  </m:oMath>
                </a14:m>
                <a:r>
                  <a:rPr lang="en-US" dirty="0"/>
                  <a:t>, independently set a random variable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𝑠</m:t>
                        </m:r>
                      </m:sub>
                    </m:sSub>
                  </m:oMath>
                </a14:m>
                <a:r>
                  <a:rPr lang="en-US" dirty="0"/>
                  <a: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with probability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endParaRPr lang="en-US" dirty="0"/>
              </a:p>
              <a:p>
                <a:pPr lvl="1" algn="l" rtl="0">
                  <a:buFont typeface="Arial" panose="020B0604020202020204" pitchFamily="34" charset="0"/>
                  <a:buChar char="•"/>
                </a:pPr>
                <a:r>
                  <a:rPr lang="en-US" dirty="0"/>
                  <a:t>Assume we can build these random variables with </a:t>
                </a:r>
                <a14:m>
                  <m:oMath xmlns:m="http://schemas.openxmlformats.org/officeDocument/2006/math">
                    <m:r>
                      <m:rPr>
                        <m:sty m:val="p"/>
                      </m:rPr>
                      <a:rPr lang="en-US">
                        <a:latin typeface="Cambria Math" panose="02040503050406030204" pitchFamily="18" charset="0"/>
                      </a:rPr>
                      <m:t>Ο</m:t>
                    </m:r>
                    <m:d>
                      <m:dPr>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𝑚</m:t>
                            </m:r>
                          </m:e>
                        </m:func>
                      </m:e>
                    </m:d>
                  </m:oMath>
                </a14:m>
                <a:r>
                  <a:rPr lang="en-US" dirty="0"/>
                  <a:t> space</a:t>
                </a:r>
              </a:p>
              <a:p>
                <a:pPr lvl="1" algn="l" rtl="0">
                  <a:buFont typeface="Arial" panose="020B0604020202020204" pitchFamily="34" charset="0"/>
                  <a:buChar char="•"/>
                </a:pPr>
                <a:r>
                  <a:rPr lang="en-US" dirty="0"/>
                  <a:t>Think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𝑠</m:t>
                        </m:r>
                      </m:sub>
                    </m:sSub>
                  </m:oMath>
                </a14:m>
                <a:r>
                  <a:rPr lang="en-US" dirty="0"/>
                  <a:t> as the output of a random hash function </a:t>
                </a:r>
                <a14:m>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oMath>
                </a14:m>
                <a:r>
                  <a:rPr lang="en-US" dirty="0"/>
                  <a:t> whose range is just the two buckets {−1, 1}</a:t>
                </a:r>
              </a:p>
              <a:p>
                <a:pPr lvl="1" algn="l" rtl="0">
                  <a:buFont typeface="Arial" panose="020B0604020202020204" pitchFamily="34" charset="0"/>
                  <a:buChar char="•"/>
                </a:pPr>
                <a:r>
                  <a:rPr lang="en-US" dirty="0"/>
                  <a:t>Assume </a:t>
                </a:r>
                <a14:m>
                  <m:oMath xmlns:m="http://schemas.openxmlformats.org/officeDocument/2006/math">
                    <m:r>
                      <a:rPr lang="en-US" b="0" i="1" smtClean="0">
                        <a:latin typeface="Cambria Math" panose="02040503050406030204" pitchFamily="18" charset="0"/>
                      </a:rPr>
                      <m:t>h</m:t>
                    </m:r>
                  </m:oMath>
                </a14:m>
                <a:r>
                  <a:rPr lang="en-US" dirty="0"/>
                  <a:t> is a 4-independent hash function (every 4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𝑠</m:t>
                        </m:r>
                      </m:sub>
                    </m:sSub>
                  </m:oMath>
                </a14:m>
                <a:r>
                  <a:rPr lang="en-US" dirty="0"/>
                  <a:t>-s are independent)</a:t>
                </a:r>
              </a:p>
              <a:p>
                <a:pPr algn="l" rtl="0">
                  <a:buFont typeface="Arial" panose="020B0604020202020204" pitchFamily="34" charset="0"/>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55" t="-3636"/>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23396"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23396"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21603"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21603" y="6423931"/>
                <a:ext cx="4057650" cy="341632"/>
              </a:xfrm>
              <a:prstGeom prst="rect">
                <a:avLst/>
              </a:prstGeom>
              <a:blipFill>
                <a:blip r:embed="rId6"/>
                <a:stretch>
                  <a:fillRect t="-16071" b="-3035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767469" y="6422173"/>
                <a:ext cx="3371657" cy="35657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nary>
                      <m:naryPr>
                        <m:chr m:val="∑"/>
                        <m:ctrlPr>
                          <a:rPr lang="en-US" i="1" smtClean="0">
                            <a:solidFill>
                              <a:schemeClr val="bg1"/>
                            </a:solidFill>
                            <a:latin typeface="Cambria Math" panose="02040503050406030204" pitchFamily="18" charset="0"/>
                          </a:rPr>
                        </m:ctrlPr>
                      </m:naryPr>
                      <m:sub>
                        <m:r>
                          <m:rPr>
                            <m:brk m:alnAt="23"/>
                          </m:rP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m:t>
                        </m:r>
                        <m:r>
                          <m:rPr>
                            <m:brk m:alnAt="23"/>
                          </m:rPr>
                          <a:rPr lang="en-US" i="1">
                            <a:solidFill>
                              <a:schemeClr val="bg1"/>
                            </a:solidFill>
                            <a:latin typeface="Cambria Math" panose="02040503050406030204" pitchFamily="18" charset="0"/>
                          </a:rPr>
                          <m:t>1</m:t>
                        </m:r>
                      </m:sub>
                      <m:sup>
                        <m:r>
                          <a:rPr lang="en-US" i="1">
                            <a:solidFill>
                              <a:schemeClr val="bg1"/>
                            </a:solidFill>
                            <a:latin typeface="Cambria Math" panose="02040503050406030204" pitchFamily="18" charset="0"/>
                          </a:rPr>
                          <m:t>𝑚</m:t>
                        </m:r>
                      </m:sup>
                      <m:e>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𝑓</m:t>
                            </m:r>
                          </m:e>
                          <m:sub>
                            <m:r>
                              <a:rPr lang="en-US" i="1">
                                <a:solidFill>
                                  <a:schemeClr val="bg1"/>
                                </a:solidFill>
                                <a:latin typeface="Cambria Math" panose="02040503050406030204" pitchFamily="18" charset="0"/>
                              </a:rPr>
                              <m:t>𝑠</m:t>
                            </m:r>
                          </m:sub>
                          <m:sup>
                            <m:r>
                              <a:rPr lang="en-US" i="1">
                                <a:solidFill>
                                  <a:schemeClr val="bg1"/>
                                </a:solidFill>
                                <a:latin typeface="Cambria Math" panose="02040503050406030204" pitchFamily="18" charset="0"/>
                              </a:rPr>
                              <m:t>𝑝</m:t>
                            </m:r>
                          </m:sup>
                        </m:sSubSup>
                      </m:e>
                    </m:nary>
                  </m:oMath>
                </a14:m>
                <a:r>
                  <a:rPr lang="en-US" dirty="0">
                    <a:solidFill>
                      <a:schemeClr val="bg1"/>
                    </a:solidFill>
                  </a:rPr>
                  <a:t> - the </a:t>
                </a: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𝑝</m:t>
                        </m:r>
                      </m:e>
                      <m:sup>
                        <m:r>
                          <a:rPr lang="en-US" b="0" i="1" smtClean="0">
                            <a:solidFill>
                              <a:schemeClr val="bg1"/>
                            </a:solidFill>
                            <a:latin typeface="Cambria Math" panose="02040503050406030204" pitchFamily="18" charset="0"/>
                          </a:rPr>
                          <m:t>𝑡</m:t>
                        </m:r>
                        <m:r>
                          <a:rPr lang="en-US" b="0" i="1" smtClean="0">
                            <a:solidFill>
                              <a:schemeClr val="bg1"/>
                            </a:solidFill>
                            <a:latin typeface="Cambria Math" panose="02040503050406030204" pitchFamily="18" charset="0"/>
                          </a:rPr>
                          <m:t>h</m:t>
                        </m:r>
                      </m:sup>
                    </m:sSup>
                  </m:oMath>
                </a14:m>
                <a:r>
                  <a:rPr lang="en-US" dirty="0">
                    <a:solidFill>
                      <a:schemeClr val="bg1"/>
                    </a:solidFill>
                  </a:rPr>
                  <a:t> moment</a:t>
                </a:r>
              </a:p>
            </p:txBody>
          </p:sp>
        </mc:Choice>
        <mc:Fallback xmlns="">
          <p:sp>
            <p:nvSpPr>
              <p:cNvPr id="13" name="TextBox 12"/>
              <p:cNvSpPr txBox="1">
                <a:spLocks noRot="1" noChangeAspect="1" noMove="1" noResize="1" noEditPoints="1" noAdjustHandles="1" noChangeArrowheads="1" noChangeShapeType="1" noTextEdit="1"/>
              </p:cNvSpPr>
              <p:nvPr/>
            </p:nvSpPr>
            <p:spPr>
              <a:xfrm>
                <a:off x="8767469" y="6422173"/>
                <a:ext cx="3371657" cy="356572"/>
              </a:xfrm>
              <a:prstGeom prst="rect">
                <a:avLst/>
              </a:prstGeom>
              <a:blipFill>
                <a:blip r:embed="rId7"/>
                <a:stretch>
                  <a:fillRect t="-129310" b="-194828"/>
                </a:stretch>
              </a:blipFill>
            </p:spPr>
            <p:txBody>
              <a:bodyPr/>
              <a:lstStyle/>
              <a:p>
                <a:r>
                  <a:rPr lang="he-IL">
                    <a:noFill/>
                  </a:rPr>
                  <a:t> </a:t>
                </a:r>
              </a:p>
            </p:txBody>
          </p:sp>
        </mc:Fallback>
      </mc:AlternateContent>
      <p:sp>
        <p:nvSpPr>
          <p:cNvPr id="9"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15</a:t>
            </a:fld>
            <a:endParaRPr lang="he-IL" dirty="0">
              <a:solidFill>
                <a:schemeClr val="accent1">
                  <a:lumMod val="75000"/>
                </a:schemeClr>
              </a:solidFill>
            </a:endParaRPr>
          </a:p>
        </p:txBody>
      </p:sp>
    </p:spTree>
    <p:extLst>
      <p:ext uri="{BB962C8B-B14F-4D97-AF65-F5344CB8AC3E}">
        <p14:creationId xmlns:p14="http://schemas.microsoft.com/office/powerpoint/2010/main" val="1616315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Moment Estimation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rtl="0">
                  <a:buFont typeface="Arial" panose="020B0604020202020204" pitchFamily="34" charset="0"/>
                  <a:buChar char="•"/>
                </a:pPr>
                <a:r>
                  <a:rPr lang="en-US" dirty="0"/>
                  <a:t>Maintain a sum by adding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𝑠</m:t>
                        </m:r>
                      </m:sub>
                    </m:sSub>
                  </m:oMath>
                </a14:m>
                <a:r>
                  <a:rPr lang="en-US" dirty="0"/>
                  <a:t> to the sum each time the symbol </a:t>
                </a:r>
                <a14:m>
                  <m:oMath xmlns:m="http://schemas.openxmlformats.org/officeDocument/2006/math">
                    <m:r>
                      <a:rPr lang="en-US" b="0" i="1" smtClean="0">
                        <a:latin typeface="Cambria Math" panose="02040503050406030204" pitchFamily="18" charset="0"/>
                      </a:rPr>
                      <m:t>𝑠</m:t>
                    </m:r>
                  </m:oMath>
                </a14:m>
                <a:r>
                  <a:rPr lang="en-US" dirty="0"/>
                  <a:t> occurs in the stream</a:t>
                </a:r>
              </a:p>
              <a:p>
                <a:pPr algn="l" rtl="0">
                  <a:buFont typeface="Arial" panose="020B0604020202020204" pitchFamily="34" charset="0"/>
                  <a:buChar char="•"/>
                </a:pPr>
                <a:r>
                  <a:rPr lang="en-US" dirty="0"/>
                  <a:t>At the end – the sum will equal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𝑠</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𝑚</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𝑠</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e>
                    </m:nary>
                  </m:oMath>
                </a14:m>
                <a:endParaRPr lang="en-US" dirty="0"/>
              </a:p>
              <a:p>
                <a:pPr algn="l" rtl="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𝑠</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𝑠</m:t>
                                </m:r>
                              </m:sub>
                            </m:sSub>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𝑠</m:t>
                                </m:r>
                              </m:sub>
                            </m:sSub>
                          </m:e>
                        </m:nary>
                      </m:e>
                    </m:d>
                    <m:r>
                      <a:rPr lang="en-US" b="0" i="1" smtClean="0">
                        <a:latin typeface="Cambria Math" panose="02040503050406030204" pitchFamily="18" charset="0"/>
                      </a:rPr>
                      <m:t>=</m:t>
                    </m:r>
                    <m:r>
                      <a:rPr lang="en-US" b="0" i="1" smtClean="0">
                        <a:latin typeface="Cambria Math" panose="02040503050406030204" pitchFamily="18" charset="0"/>
                      </a:rPr>
                      <m:t>0</m:t>
                    </m:r>
                  </m:oMath>
                </a14:m>
                <a:endParaRPr lang="en-US" dirty="0"/>
              </a:p>
              <a:p>
                <a:pPr algn="l" rtl="0">
                  <a:buFont typeface="Arial" panose="020B0604020202020204" pitchFamily="34" charset="0"/>
                  <a:buChar char="•"/>
                </a:pPr>
                <a:r>
                  <a:rPr lang="en-US" dirty="0"/>
                  <a:t>Mark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𝑠</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𝑠</m:t>
                                    </m:r>
                                  </m:sub>
                                </m:sSub>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𝑠</m:t>
                                    </m:r>
                                  </m:sub>
                                </m:sSub>
                              </m:e>
                            </m:nary>
                          </m:e>
                        </m:d>
                      </m:e>
                      <m:sup>
                        <m:r>
                          <a:rPr lang="en-US" b="0" i="1" smtClean="0">
                            <a:latin typeface="Cambria Math" panose="02040503050406030204" pitchFamily="18" charset="0"/>
                          </a:rPr>
                          <m:t>2</m:t>
                        </m:r>
                      </m:sup>
                    </m:sSup>
                  </m:oMath>
                </a14:m>
                <a:endParaRPr lang="en-US" dirty="0"/>
              </a:p>
              <a:p>
                <a:pPr algn="l" rtl="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𝑠</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𝑚</m:t>
                        </m:r>
                      </m:sup>
                      <m:e>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𝑠</m:t>
                            </m:r>
                          </m:sub>
                          <m:sup>
                            <m:r>
                              <a:rPr lang="en-US" i="1">
                                <a:latin typeface="Cambria Math" panose="02040503050406030204" pitchFamily="18" charset="0"/>
                              </a:rPr>
                              <m:t>2</m:t>
                            </m:r>
                          </m:sup>
                        </m:sSubSup>
                      </m:e>
                    </m:nary>
                  </m:oMath>
                </a14:m>
                <a:r>
                  <a:rPr lang="en-US" dirty="0"/>
                  <a:t> =&gt; </a:t>
                </a:r>
                <a14:m>
                  <m:oMath xmlns:m="http://schemas.openxmlformats.org/officeDocument/2006/math">
                    <m:r>
                      <a:rPr lang="en-US" b="0" i="1" smtClean="0">
                        <a:latin typeface="Cambria Math" panose="02040503050406030204" pitchFamily="18" charset="0"/>
                      </a:rPr>
                      <m:t>𝑎</m:t>
                    </m:r>
                  </m:oMath>
                </a14:m>
                <a:r>
                  <a:rPr lang="en-US" dirty="0"/>
                  <a:t> is an unbiased estimator of the second moment</a:t>
                </a:r>
              </a:p>
              <a:p>
                <a:pPr algn="l" rtl="0">
                  <a:buFont typeface="Arial" panose="020B0604020202020204" pitchFamily="34" charset="0"/>
                  <a:buChar char="•"/>
                </a:pPr>
                <a:r>
                  <a:rPr lang="en-US" dirty="0"/>
                  <a:t>Using Markov’s inequality we can determine that </a:t>
                </a:r>
                <a14:m>
                  <m:oMath xmlns:m="http://schemas.openxmlformats.org/officeDocument/2006/math">
                    <m:r>
                      <a:rPr lang="en-US" b="0" i="1" smtClean="0">
                        <a:latin typeface="Cambria Math" panose="02040503050406030204" pitchFamily="18" charset="0"/>
                      </a:rPr>
                      <m:t>𝑃𝑟𝑜𝑏</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3</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𝑠</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𝑚</m:t>
                            </m:r>
                          </m:sup>
                          <m:e>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𝑠</m:t>
                                </m:r>
                              </m:sub>
                              <m:sup>
                                <m:r>
                                  <a:rPr lang="en-US" i="1">
                                    <a:latin typeface="Cambria Math" panose="02040503050406030204" pitchFamily="18" charset="0"/>
                                  </a:rPr>
                                  <m:t>2</m:t>
                                </m:r>
                              </m:sup>
                            </m:sSubSup>
                          </m:e>
                        </m:nary>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a14:m>
                <a:r>
                  <a:rPr lang="en-US" dirty="0"/>
                  <a:t>. </a:t>
                </a:r>
                <a:br>
                  <a:rPr lang="en-US" dirty="0"/>
                </a:br>
                <a:r>
                  <a:rPr lang="en-US" dirty="0"/>
                  <a:t>But we can do better!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55" t="-181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23396"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23396"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21603"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21603" y="6423931"/>
                <a:ext cx="4057650" cy="341632"/>
              </a:xfrm>
              <a:prstGeom prst="rect">
                <a:avLst/>
              </a:prstGeom>
              <a:blipFill>
                <a:blip r:embed="rId6"/>
                <a:stretch>
                  <a:fillRect t="-16071" b="-3035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767469" y="6422173"/>
                <a:ext cx="3371657" cy="35657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nary>
                      <m:naryPr>
                        <m:chr m:val="∑"/>
                        <m:ctrlPr>
                          <a:rPr lang="en-US" i="1" smtClean="0">
                            <a:solidFill>
                              <a:schemeClr val="bg1"/>
                            </a:solidFill>
                            <a:latin typeface="Cambria Math" panose="02040503050406030204" pitchFamily="18" charset="0"/>
                          </a:rPr>
                        </m:ctrlPr>
                      </m:naryPr>
                      <m:sub>
                        <m:r>
                          <m:rPr>
                            <m:brk m:alnAt="23"/>
                          </m:rP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m:t>
                        </m:r>
                        <m:r>
                          <m:rPr>
                            <m:brk m:alnAt="23"/>
                          </m:rPr>
                          <a:rPr lang="en-US" i="1">
                            <a:solidFill>
                              <a:schemeClr val="bg1"/>
                            </a:solidFill>
                            <a:latin typeface="Cambria Math" panose="02040503050406030204" pitchFamily="18" charset="0"/>
                          </a:rPr>
                          <m:t>1</m:t>
                        </m:r>
                      </m:sub>
                      <m:sup>
                        <m:r>
                          <a:rPr lang="en-US" i="1">
                            <a:solidFill>
                              <a:schemeClr val="bg1"/>
                            </a:solidFill>
                            <a:latin typeface="Cambria Math" panose="02040503050406030204" pitchFamily="18" charset="0"/>
                          </a:rPr>
                          <m:t>𝑚</m:t>
                        </m:r>
                      </m:sup>
                      <m:e>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𝑓</m:t>
                            </m:r>
                          </m:e>
                          <m:sub>
                            <m:r>
                              <a:rPr lang="en-US" i="1">
                                <a:solidFill>
                                  <a:schemeClr val="bg1"/>
                                </a:solidFill>
                                <a:latin typeface="Cambria Math" panose="02040503050406030204" pitchFamily="18" charset="0"/>
                              </a:rPr>
                              <m:t>𝑠</m:t>
                            </m:r>
                          </m:sub>
                          <m:sup>
                            <m:r>
                              <a:rPr lang="en-US" i="1">
                                <a:solidFill>
                                  <a:schemeClr val="bg1"/>
                                </a:solidFill>
                                <a:latin typeface="Cambria Math" panose="02040503050406030204" pitchFamily="18" charset="0"/>
                              </a:rPr>
                              <m:t>𝑝</m:t>
                            </m:r>
                          </m:sup>
                        </m:sSubSup>
                      </m:e>
                    </m:nary>
                  </m:oMath>
                </a14:m>
                <a:r>
                  <a:rPr lang="en-US" dirty="0">
                    <a:solidFill>
                      <a:schemeClr val="bg1"/>
                    </a:solidFill>
                  </a:rPr>
                  <a:t> - the </a:t>
                </a: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𝑝</m:t>
                        </m:r>
                      </m:e>
                      <m:sup>
                        <m:r>
                          <a:rPr lang="en-US" b="0" i="1" smtClean="0">
                            <a:solidFill>
                              <a:schemeClr val="bg1"/>
                            </a:solidFill>
                            <a:latin typeface="Cambria Math" panose="02040503050406030204" pitchFamily="18" charset="0"/>
                          </a:rPr>
                          <m:t>𝑡</m:t>
                        </m:r>
                        <m:r>
                          <a:rPr lang="en-US" b="0" i="1" smtClean="0">
                            <a:solidFill>
                              <a:schemeClr val="bg1"/>
                            </a:solidFill>
                            <a:latin typeface="Cambria Math" panose="02040503050406030204" pitchFamily="18" charset="0"/>
                          </a:rPr>
                          <m:t>h</m:t>
                        </m:r>
                      </m:sup>
                    </m:sSup>
                  </m:oMath>
                </a14:m>
                <a:r>
                  <a:rPr lang="en-US" dirty="0">
                    <a:solidFill>
                      <a:schemeClr val="bg1"/>
                    </a:solidFill>
                  </a:rPr>
                  <a:t> moment</a:t>
                </a:r>
              </a:p>
            </p:txBody>
          </p:sp>
        </mc:Choice>
        <mc:Fallback xmlns="">
          <p:sp>
            <p:nvSpPr>
              <p:cNvPr id="13" name="TextBox 12"/>
              <p:cNvSpPr txBox="1">
                <a:spLocks noRot="1" noChangeAspect="1" noMove="1" noResize="1" noEditPoints="1" noAdjustHandles="1" noChangeArrowheads="1" noChangeShapeType="1" noTextEdit="1"/>
              </p:cNvSpPr>
              <p:nvPr/>
            </p:nvSpPr>
            <p:spPr>
              <a:xfrm>
                <a:off x="8767469" y="6422173"/>
                <a:ext cx="3371657" cy="356572"/>
              </a:xfrm>
              <a:prstGeom prst="rect">
                <a:avLst/>
              </a:prstGeom>
              <a:blipFill>
                <a:blip r:embed="rId7"/>
                <a:stretch>
                  <a:fillRect t="-129310" b="-194828"/>
                </a:stretch>
              </a:blipFill>
            </p:spPr>
            <p:txBody>
              <a:bodyPr/>
              <a:lstStyle/>
              <a:p>
                <a:r>
                  <a:rPr lang="he-IL">
                    <a:noFill/>
                  </a:rPr>
                  <a:t> </a:t>
                </a:r>
              </a:p>
            </p:txBody>
          </p:sp>
        </mc:Fallback>
      </mc:AlternateContent>
      <p:sp>
        <p:nvSpPr>
          <p:cNvPr id="9"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16</a:t>
            </a:fld>
            <a:endParaRPr lang="he-IL" dirty="0">
              <a:solidFill>
                <a:schemeClr val="accent1">
                  <a:lumMod val="75000"/>
                </a:schemeClr>
              </a:solidFill>
            </a:endParaRPr>
          </a:p>
        </p:txBody>
      </p:sp>
    </p:spTree>
    <p:extLst>
      <p:ext uri="{BB962C8B-B14F-4D97-AF65-F5344CB8AC3E}">
        <p14:creationId xmlns:p14="http://schemas.microsoft.com/office/powerpoint/2010/main" val="228096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Moment Estimation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l" rtl="0">
                  <a:buFont typeface="Arial" panose="020B0604020202020204" pitchFamily="34" charset="0"/>
                  <a:buChar char="•"/>
                </a:pPr>
                <a:r>
                  <a:rPr lang="en-US" dirty="0"/>
                  <a:t>Mark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𝑠</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𝑚</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𝑠</m:t>
                                    </m:r>
                                  </m:sub>
                                </m:sSub>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𝑠</m:t>
                                    </m:r>
                                  </m:sub>
                                </m:sSub>
                              </m:e>
                            </m:nary>
                          </m:e>
                        </m:d>
                      </m:e>
                      <m:sup>
                        <m:r>
                          <a:rPr lang="en-US" b="0" i="1" smtClean="0">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𝑎</m:t>
                        </m:r>
                      </m:e>
                    </m:d>
                    <m:r>
                      <a:rPr lang="en-US" i="1">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𝑠</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𝑚</m:t>
                        </m:r>
                      </m:sup>
                      <m:e>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𝑠</m:t>
                            </m:r>
                          </m:sub>
                          <m:sup>
                            <m:r>
                              <a:rPr lang="en-US" i="1">
                                <a:latin typeface="Cambria Math" panose="02040503050406030204" pitchFamily="18" charset="0"/>
                              </a:rPr>
                              <m:t>2</m:t>
                            </m:r>
                          </m:sup>
                        </m:sSubSup>
                      </m:e>
                    </m:nary>
                  </m:oMath>
                </a14:m>
                <a:endParaRPr lang="en-US" dirty="0"/>
              </a:p>
              <a:p>
                <a:pPr algn="l" rtl="0">
                  <a:buFont typeface="Arial" panose="020B0604020202020204" pitchFamily="34" charset="0"/>
                  <a:buChar char="•"/>
                </a:pPr>
                <a:endParaRPr lang="en-US" b="0" i="1" dirty="0">
                  <a:latin typeface="Cambria Math" panose="02040503050406030204" pitchFamily="18" charset="0"/>
                </a:endParaRPr>
              </a:p>
              <a:p>
                <a:pPr algn="l" rtl="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e>
                    </m:d>
                    <m:r>
                      <a:rPr lang="en-US" b="0" i="1" smtClean="0">
                        <a:latin typeface="Cambria Math" panose="02040503050406030204" pitchFamily="18" charset="0"/>
                      </a:rPr>
                      <m:t>≤</m:t>
                    </m:r>
                    <m:r>
                      <a:rPr lang="en-US" b="0" i="1" smtClean="0">
                        <a:latin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2</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𝑎</m:t>
                        </m:r>
                      </m:e>
                    </m:d>
                  </m:oMath>
                </a14:m>
                <a:r>
                  <a:rPr lang="en-US" dirty="0"/>
                  <a:t> =&gt; </a:t>
                </a:r>
                <a14:m>
                  <m:oMath xmlns:m="http://schemas.openxmlformats.org/officeDocument/2006/math">
                    <m:r>
                      <a:rPr lang="en-US" b="1" i="1" smtClean="0">
                        <a:latin typeface="Cambria Math" panose="02040503050406030204" pitchFamily="18" charset="0"/>
                      </a:rPr>
                      <m:t>𝑽𝒂𝒓</m:t>
                    </m:r>
                    <m:d>
                      <m:dPr>
                        <m:ctrlPr>
                          <a:rPr lang="en-US" b="1" i="1" smtClean="0">
                            <a:latin typeface="Cambria Math" panose="02040503050406030204" pitchFamily="18" charset="0"/>
                          </a:rPr>
                        </m:ctrlPr>
                      </m:dPr>
                      <m:e>
                        <m:r>
                          <a:rPr lang="en-US" b="1" i="1" smtClean="0">
                            <a:latin typeface="Cambria Math" panose="02040503050406030204" pitchFamily="18" charset="0"/>
                          </a:rPr>
                          <m:t>𝒂</m:t>
                        </m:r>
                      </m:e>
                    </m:d>
                    <m:r>
                      <a:rPr lang="en-US" b="1" i="1" smtClean="0">
                        <a:latin typeface="Cambria Math" panose="02040503050406030204" pitchFamily="18" charset="0"/>
                      </a:rPr>
                      <m:t>≤</m:t>
                    </m:r>
                    <m:r>
                      <a:rPr lang="en-US" b="1" i="1" smtClean="0">
                        <a:latin typeface="Cambria Math" panose="02040503050406030204" pitchFamily="18" charset="0"/>
                      </a:rPr>
                      <m:t>𝟐</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𝑬</m:t>
                        </m:r>
                      </m:e>
                      <m:sup>
                        <m:r>
                          <a:rPr lang="en-US" b="1" i="1" smtClean="0">
                            <a:latin typeface="Cambria Math" panose="02040503050406030204" pitchFamily="18" charset="0"/>
                          </a:rPr>
                          <m:t>𝟐</m:t>
                        </m:r>
                      </m:sup>
                    </m:sSup>
                    <m:d>
                      <m:dPr>
                        <m:ctrlPr>
                          <a:rPr lang="en-US" b="1" i="1" smtClean="0">
                            <a:latin typeface="Cambria Math" panose="02040503050406030204" pitchFamily="18" charset="0"/>
                          </a:rPr>
                        </m:ctrlPr>
                      </m:dPr>
                      <m:e>
                        <m:r>
                          <a:rPr lang="en-US" b="1" i="1" smtClean="0">
                            <a:latin typeface="Cambria Math" panose="02040503050406030204" pitchFamily="18" charset="0"/>
                          </a:rPr>
                          <m:t>𝒂</m:t>
                        </m:r>
                      </m:e>
                    </m:d>
                  </m:oMath>
                </a14:m>
                <a:endParaRPr lang="en-US" b="1" dirty="0"/>
              </a:p>
              <a:p>
                <a:pPr algn="l" rtl="0">
                  <a:buFont typeface="Arial" panose="020B0604020202020204" pitchFamily="34" charset="0"/>
                  <a:buChar char="•"/>
                </a:pPr>
                <a:endParaRPr lang="en-US" dirty="0"/>
              </a:p>
              <a:p>
                <a:pPr algn="l" rtl="0">
                  <a:buFont typeface="Arial" panose="020B0604020202020204" pitchFamily="34" charset="0"/>
                  <a:buChar char="•"/>
                </a:pPr>
                <a:r>
                  <a:rPr lang="en-US" dirty="0"/>
                  <a:t>Therefore repeating the process several times and taking the average gives us high accuracy with high probability</a:t>
                </a:r>
              </a:p>
              <a:p>
                <a:pPr algn="l" rtl="0">
                  <a:buFont typeface="Arial" panose="020B0604020202020204" pitchFamily="34" charset="0"/>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55" t="-13030" r="-2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23396"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23396"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21603"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21603" y="6423931"/>
                <a:ext cx="4057650" cy="341632"/>
              </a:xfrm>
              <a:prstGeom prst="rect">
                <a:avLst/>
              </a:prstGeom>
              <a:blipFill>
                <a:blip r:embed="rId6"/>
                <a:stretch>
                  <a:fillRect t="-16071" b="-3035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767469" y="6422173"/>
                <a:ext cx="3371657" cy="35657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nary>
                      <m:naryPr>
                        <m:chr m:val="∑"/>
                        <m:ctrlPr>
                          <a:rPr lang="en-US" i="1" smtClean="0">
                            <a:solidFill>
                              <a:schemeClr val="bg1"/>
                            </a:solidFill>
                            <a:latin typeface="Cambria Math" panose="02040503050406030204" pitchFamily="18" charset="0"/>
                          </a:rPr>
                        </m:ctrlPr>
                      </m:naryPr>
                      <m:sub>
                        <m:r>
                          <m:rPr>
                            <m:brk m:alnAt="23"/>
                          </m:rP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m:t>
                        </m:r>
                        <m:r>
                          <m:rPr>
                            <m:brk m:alnAt="23"/>
                          </m:rPr>
                          <a:rPr lang="en-US" i="1">
                            <a:solidFill>
                              <a:schemeClr val="bg1"/>
                            </a:solidFill>
                            <a:latin typeface="Cambria Math" panose="02040503050406030204" pitchFamily="18" charset="0"/>
                          </a:rPr>
                          <m:t>1</m:t>
                        </m:r>
                      </m:sub>
                      <m:sup>
                        <m:r>
                          <a:rPr lang="en-US" i="1">
                            <a:solidFill>
                              <a:schemeClr val="bg1"/>
                            </a:solidFill>
                            <a:latin typeface="Cambria Math" panose="02040503050406030204" pitchFamily="18" charset="0"/>
                          </a:rPr>
                          <m:t>𝑚</m:t>
                        </m:r>
                      </m:sup>
                      <m:e>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𝑓</m:t>
                            </m:r>
                          </m:e>
                          <m:sub>
                            <m:r>
                              <a:rPr lang="en-US" i="1">
                                <a:solidFill>
                                  <a:schemeClr val="bg1"/>
                                </a:solidFill>
                                <a:latin typeface="Cambria Math" panose="02040503050406030204" pitchFamily="18" charset="0"/>
                              </a:rPr>
                              <m:t>𝑠</m:t>
                            </m:r>
                          </m:sub>
                          <m:sup>
                            <m:r>
                              <a:rPr lang="en-US" i="1">
                                <a:solidFill>
                                  <a:schemeClr val="bg1"/>
                                </a:solidFill>
                                <a:latin typeface="Cambria Math" panose="02040503050406030204" pitchFamily="18" charset="0"/>
                              </a:rPr>
                              <m:t>𝑝</m:t>
                            </m:r>
                          </m:sup>
                        </m:sSubSup>
                      </m:e>
                    </m:nary>
                  </m:oMath>
                </a14:m>
                <a:r>
                  <a:rPr lang="en-US" dirty="0">
                    <a:solidFill>
                      <a:schemeClr val="bg1"/>
                    </a:solidFill>
                  </a:rPr>
                  <a:t> - the </a:t>
                </a: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𝑝</m:t>
                        </m:r>
                      </m:e>
                      <m:sup>
                        <m:r>
                          <a:rPr lang="en-US" b="0" i="1" smtClean="0">
                            <a:solidFill>
                              <a:schemeClr val="bg1"/>
                            </a:solidFill>
                            <a:latin typeface="Cambria Math" panose="02040503050406030204" pitchFamily="18" charset="0"/>
                          </a:rPr>
                          <m:t>𝑡</m:t>
                        </m:r>
                        <m:r>
                          <a:rPr lang="en-US" b="0" i="1" smtClean="0">
                            <a:solidFill>
                              <a:schemeClr val="bg1"/>
                            </a:solidFill>
                            <a:latin typeface="Cambria Math" panose="02040503050406030204" pitchFamily="18" charset="0"/>
                          </a:rPr>
                          <m:t>h</m:t>
                        </m:r>
                      </m:sup>
                    </m:sSup>
                  </m:oMath>
                </a14:m>
                <a:r>
                  <a:rPr lang="en-US" dirty="0">
                    <a:solidFill>
                      <a:schemeClr val="bg1"/>
                    </a:solidFill>
                  </a:rPr>
                  <a:t> moment</a:t>
                </a:r>
              </a:p>
            </p:txBody>
          </p:sp>
        </mc:Choice>
        <mc:Fallback xmlns="">
          <p:sp>
            <p:nvSpPr>
              <p:cNvPr id="13" name="TextBox 12"/>
              <p:cNvSpPr txBox="1">
                <a:spLocks noRot="1" noChangeAspect="1" noMove="1" noResize="1" noEditPoints="1" noAdjustHandles="1" noChangeArrowheads="1" noChangeShapeType="1" noTextEdit="1"/>
              </p:cNvSpPr>
              <p:nvPr/>
            </p:nvSpPr>
            <p:spPr>
              <a:xfrm>
                <a:off x="8767469" y="6422173"/>
                <a:ext cx="3371657" cy="356572"/>
              </a:xfrm>
              <a:prstGeom prst="rect">
                <a:avLst/>
              </a:prstGeom>
              <a:blipFill>
                <a:blip r:embed="rId7"/>
                <a:stretch>
                  <a:fillRect t="-129310" b="-194828"/>
                </a:stretch>
              </a:blipFill>
            </p:spPr>
            <p:txBody>
              <a:bodyPr/>
              <a:lstStyle/>
              <a:p>
                <a:r>
                  <a:rPr lang="he-IL">
                    <a:noFill/>
                  </a:rPr>
                  <a:t> </a:t>
                </a:r>
              </a:p>
            </p:txBody>
          </p:sp>
        </mc:Fallback>
      </mc:AlternateContent>
      <p:sp>
        <p:nvSpPr>
          <p:cNvPr id="9"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17</a:t>
            </a:fld>
            <a:endParaRPr lang="he-IL" dirty="0">
              <a:solidFill>
                <a:schemeClr val="accent1">
                  <a:lumMod val="75000"/>
                </a:schemeClr>
              </a:solidFill>
            </a:endParaRPr>
          </a:p>
        </p:txBody>
      </p:sp>
    </p:spTree>
    <p:extLst>
      <p:ext uri="{BB962C8B-B14F-4D97-AF65-F5344CB8AC3E}">
        <p14:creationId xmlns:p14="http://schemas.microsoft.com/office/powerpoint/2010/main" val="6772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Moment Estimation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24952"/>
                <a:ext cx="10058400" cy="4023360"/>
              </a:xfrm>
            </p:spPr>
            <p:txBody>
              <a:bodyPr>
                <a:normAutofit/>
              </a:bodyPr>
              <a:lstStyle/>
              <a:p>
                <a:pPr marL="0" indent="0" algn="l" rtl="0">
                  <a:buNone/>
                </a:pPr>
                <a:r>
                  <a:rPr lang="en-US" b="1" u="sng" dirty="0"/>
                  <a:t>Theorem</a:t>
                </a:r>
              </a:p>
              <a:p>
                <a:pPr marL="0" indent="0" algn="l" rtl="0">
                  <a:buNone/>
                </a:pPr>
                <a:r>
                  <a:rPr lang="en-US" dirty="0"/>
                  <a:t>If we use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𝜀</m:t>
                            </m:r>
                          </m:e>
                          <m:sup>
                            <m:r>
                              <a:rPr lang="en-US" b="0" i="1" smtClean="0">
                                <a:latin typeface="Cambria Math" panose="02040503050406030204" pitchFamily="18" charset="0"/>
                              </a:rPr>
                              <m:t>2</m:t>
                            </m:r>
                          </m:sup>
                        </m:sSup>
                        <m:r>
                          <a:rPr lang="en-US" b="0" i="1" smtClean="0">
                            <a:latin typeface="Cambria Math" panose="02040503050406030204" pitchFamily="18" charset="0"/>
                          </a:rPr>
                          <m:t>𝛿</m:t>
                        </m:r>
                      </m:den>
                    </m:f>
                  </m:oMath>
                </a14:m>
                <a:r>
                  <a:rPr lang="en-US" dirty="0"/>
                  <a:t> independently chosen 4-way independent sets of random variables, and let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𝐴𝑣𝑒𝑟𝑎𝑔𝑒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𝑟</m:t>
                            </m:r>
                          </m:sub>
                        </m:sSub>
                      </m:e>
                    </m:d>
                  </m:oMath>
                </a14:m>
                <a:r>
                  <a:rPr lang="en-US" dirty="0"/>
                  <a:t>, then</a:t>
                </a:r>
              </a:p>
              <a:p>
                <a:pPr marL="0" indent="0" algn="l" rtl="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𝑃𝑟𝑜𝑏</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𝛿</m:t>
                      </m:r>
                    </m:oMath>
                  </m:oMathPara>
                </a14:m>
                <a:endParaRPr lang="en-US" dirty="0"/>
              </a:p>
              <a:p>
                <a:pPr marL="0" indent="0" algn="l" rtl="0">
                  <a:buNone/>
                </a:pP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p>
              <a:p>
                <a:pPr algn="l" rtl="0">
                  <a:buFont typeface="Arial" panose="020B0604020202020204" pitchFamily="34" charset="0"/>
                  <a:buChar char="•"/>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24952"/>
                <a:ext cx="10058400" cy="4023360"/>
              </a:xfrm>
              <a:blipFill>
                <a:blip r:embed="rId3"/>
                <a:stretch>
                  <a:fillRect l="-1515" t="-151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23396"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23396"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21603"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21603" y="6423931"/>
                <a:ext cx="4057650" cy="341632"/>
              </a:xfrm>
              <a:prstGeom prst="rect">
                <a:avLst/>
              </a:prstGeom>
              <a:blipFill>
                <a:blip r:embed="rId6"/>
                <a:stretch>
                  <a:fillRect t="-16071" b="-3035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767469" y="6422173"/>
                <a:ext cx="3371657" cy="35657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nary>
                      <m:naryPr>
                        <m:chr m:val="∑"/>
                        <m:ctrlPr>
                          <a:rPr lang="en-US" i="1" smtClean="0">
                            <a:solidFill>
                              <a:schemeClr val="bg1"/>
                            </a:solidFill>
                            <a:latin typeface="Cambria Math" panose="02040503050406030204" pitchFamily="18" charset="0"/>
                          </a:rPr>
                        </m:ctrlPr>
                      </m:naryPr>
                      <m:sub>
                        <m:r>
                          <m:rPr>
                            <m:brk m:alnAt="23"/>
                          </m:rP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m:t>
                        </m:r>
                        <m:r>
                          <m:rPr>
                            <m:brk m:alnAt="23"/>
                          </m:rPr>
                          <a:rPr lang="en-US" i="1">
                            <a:solidFill>
                              <a:schemeClr val="bg1"/>
                            </a:solidFill>
                            <a:latin typeface="Cambria Math" panose="02040503050406030204" pitchFamily="18" charset="0"/>
                          </a:rPr>
                          <m:t>1</m:t>
                        </m:r>
                      </m:sub>
                      <m:sup>
                        <m:r>
                          <a:rPr lang="en-US" i="1">
                            <a:solidFill>
                              <a:schemeClr val="bg1"/>
                            </a:solidFill>
                            <a:latin typeface="Cambria Math" panose="02040503050406030204" pitchFamily="18" charset="0"/>
                          </a:rPr>
                          <m:t>𝑚</m:t>
                        </m:r>
                      </m:sup>
                      <m:e>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𝑓</m:t>
                            </m:r>
                          </m:e>
                          <m:sub>
                            <m:r>
                              <a:rPr lang="en-US" i="1">
                                <a:solidFill>
                                  <a:schemeClr val="bg1"/>
                                </a:solidFill>
                                <a:latin typeface="Cambria Math" panose="02040503050406030204" pitchFamily="18" charset="0"/>
                              </a:rPr>
                              <m:t>𝑠</m:t>
                            </m:r>
                          </m:sub>
                          <m:sup>
                            <m:r>
                              <a:rPr lang="en-US" i="1">
                                <a:solidFill>
                                  <a:schemeClr val="bg1"/>
                                </a:solidFill>
                                <a:latin typeface="Cambria Math" panose="02040503050406030204" pitchFamily="18" charset="0"/>
                              </a:rPr>
                              <m:t>𝑝</m:t>
                            </m:r>
                          </m:sup>
                        </m:sSubSup>
                      </m:e>
                    </m:nary>
                  </m:oMath>
                </a14:m>
                <a:r>
                  <a:rPr lang="en-US" dirty="0">
                    <a:solidFill>
                      <a:schemeClr val="bg1"/>
                    </a:solidFill>
                  </a:rPr>
                  <a:t> - the </a:t>
                </a: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𝑝</m:t>
                        </m:r>
                      </m:e>
                      <m:sup>
                        <m:r>
                          <a:rPr lang="en-US" b="0" i="1" smtClean="0">
                            <a:solidFill>
                              <a:schemeClr val="bg1"/>
                            </a:solidFill>
                            <a:latin typeface="Cambria Math" panose="02040503050406030204" pitchFamily="18" charset="0"/>
                          </a:rPr>
                          <m:t>𝑡</m:t>
                        </m:r>
                        <m:r>
                          <a:rPr lang="en-US" b="0" i="1" smtClean="0">
                            <a:solidFill>
                              <a:schemeClr val="bg1"/>
                            </a:solidFill>
                            <a:latin typeface="Cambria Math" panose="02040503050406030204" pitchFamily="18" charset="0"/>
                          </a:rPr>
                          <m:t>h</m:t>
                        </m:r>
                      </m:sup>
                    </m:sSup>
                  </m:oMath>
                </a14:m>
                <a:r>
                  <a:rPr lang="en-US" dirty="0">
                    <a:solidFill>
                      <a:schemeClr val="bg1"/>
                    </a:solidFill>
                  </a:rPr>
                  <a:t> moment</a:t>
                </a:r>
              </a:p>
            </p:txBody>
          </p:sp>
        </mc:Choice>
        <mc:Fallback xmlns="">
          <p:sp>
            <p:nvSpPr>
              <p:cNvPr id="13" name="TextBox 12"/>
              <p:cNvSpPr txBox="1">
                <a:spLocks noRot="1" noChangeAspect="1" noMove="1" noResize="1" noEditPoints="1" noAdjustHandles="1" noChangeArrowheads="1" noChangeShapeType="1" noTextEdit="1"/>
              </p:cNvSpPr>
              <p:nvPr/>
            </p:nvSpPr>
            <p:spPr>
              <a:xfrm>
                <a:off x="8767469" y="6422173"/>
                <a:ext cx="3371657" cy="356572"/>
              </a:xfrm>
              <a:prstGeom prst="rect">
                <a:avLst/>
              </a:prstGeom>
              <a:blipFill>
                <a:blip r:embed="rId7"/>
                <a:stretch>
                  <a:fillRect t="-129310" b="-194828"/>
                </a:stretch>
              </a:blipFill>
            </p:spPr>
            <p:txBody>
              <a:bodyPr/>
              <a:lstStyle/>
              <a:p>
                <a:r>
                  <a:rPr lang="he-IL">
                    <a:noFill/>
                  </a:rPr>
                  <a:t> </a:t>
                </a:r>
              </a:p>
            </p:txBody>
          </p:sp>
        </mc:Fallback>
      </mc:AlternateContent>
      <p:sp>
        <p:nvSpPr>
          <p:cNvPr id="9"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18</a:t>
            </a:fld>
            <a:endParaRPr lang="he-IL" dirty="0">
              <a:solidFill>
                <a:schemeClr val="accent1">
                  <a:lumMod val="75000"/>
                </a:schemeClr>
              </a:solidFill>
            </a:endParaRPr>
          </a:p>
        </p:txBody>
      </p:sp>
    </p:spTree>
    <p:extLst>
      <p:ext uri="{BB962C8B-B14F-4D97-AF65-F5344CB8AC3E}">
        <p14:creationId xmlns:p14="http://schemas.microsoft.com/office/powerpoint/2010/main" val="3454311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Algorithms Using Sampling</a:t>
            </a:r>
            <a:endParaRPr lang="he-IL" dirty="0"/>
          </a:p>
        </p:txBody>
      </p:sp>
      <p:sp>
        <p:nvSpPr>
          <p:cNvPr id="3" name="Content Placeholder 2"/>
          <p:cNvSpPr>
            <a:spLocks noGrp="1"/>
          </p:cNvSpPr>
          <p:nvPr>
            <p:ph idx="1"/>
          </p:nvPr>
        </p:nvSpPr>
        <p:spPr/>
        <p:txBody>
          <a:bodyPr/>
          <a:lstStyle/>
          <a:p>
            <a:pPr algn="l" rtl="0"/>
            <a:r>
              <a:rPr lang="en-US" dirty="0"/>
              <a:t>Different model:</a:t>
            </a:r>
            <a:br>
              <a:rPr lang="en-US" dirty="0"/>
            </a:br>
            <a:r>
              <a:rPr lang="en-US" dirty="0"/>
              <a:t>The input is saved in (a slow) memory, but because it is so large we would like to produce a much smaller approximation to it, or perform an approximate computation on it in low space.</a:t>
            </a:r>
          </a:p>
          <a:p>
            <a:pPr algn="l" rtl="0"/>
            <a:endParaRPr lang="en-US" dirty="0"/>
          </a:p>
          <a:p>
            <a:pPr algn="l" rtl="0"/>
            <a:r>
              <a:rPr lang="en-US" dirty="0"/>
              <a:t>In general- We look for matrix algorithms that have errors that are small compared to the </a:t>
            </a:r>
            <a:r>
              <a:rPr lang="en-US" dirty="0" err="1"/>
              <a:t>Frobenius</a:t>
            </a:r>
            <a:r>
              <a:rPr lang="en-US" dirty="0"/>
              <a:t> norm of the matrix.</a:t>
            </a:r>
          </a:p>
          <a:p>
            <a:pPr algn="l" rtl="0">
              <a:buFont typeface="Arial" panose="020B0604020202020204" pitchFamily="34" charset="0"/>
              <a:buChar char="•"/>
            </a:pPr>
            <a:endParaRPr lang="en-US" dirty="0"/>
          </a:p>
          <a:p>
            <a:pPr algn="l" rtl="0">
              <a:buFont typeface="Arial" panose="020B0604020202020204" pitchFamily="34" charset="0"/>
              <a:buChar char="•"/>
            </a:pPr>
            <a:r>
              <a:rPr lang="en-US" dirty="0"/>
              <a:t>For example: We want to multiply two large matrices. They are stored in a large slow memory and we would like a small “sketch” of them that can be stored in smaller fast memory and yet retains the important properties of the original input.</a:t>
            </a:r>
          </a:p>
          <a:p>
            <a:pPr marL="0" indent="0" algn="l" rtl="0">
              <a:buNone/>
            </a:pPr>
            <a:endParaRPr lang="en-US" dirty="0"/>
          </a:p>
        </p:txBody>
      </p:sp>
      <p:sp>
        <p:nvSpPr>
          <p:cNvPr id="4"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19</a:t>
            </a:fld>
            <a:endParaRPr lang="he-IL" dirty="0">
              <a:solidFill>
                <a:schemeClr val="accent1">
                  <a:lumMod val="75000"/>
                </a:schemeClr>
              </a:solidFill>
            </a:endParaRPr>
          </a:p>
        </p:txBody>
      </p:sp>
    </p:spTree>
    <p:extLst>
      <p:ext uri="{BB962C8B-B14F-4D97-AF65-F5344CB8AC3E}">
        <p14:creationId xmlns:p14="http://schemas.microsoft.com/office/powerpoint/2010/main" val="106606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lstStyle/>
          <a:p>
            <a:pPr rtl="0"/>
            <a:r>
              <a:rPr lang="en-US"/>
              <a:t>Today’s Topics</a:t>
            </a:r>
            <a:endParaRPr lang="he-IL" dirty="0"/>
          </a:p>
        </p:txBody>
      </p:sp>
      <p:sp>
        <p:nvSpPr>
          <p:cNvPr id="3" name="Content Placeholder 2"/>
          <p:cNvSpPr>
            <a:spLocks noGrp="1"/>
          </p:cNvSpPr>
          <p:nvPr>
            <p:ph idx="1"/>
          </p:nvPr>
        </p:nvSpPr>
        <p:spPr>
          <a:xfrm>
            <a:off x="1097280" y="1845734"/>
            <a:ext cx="10058400" cy="4023360"/>
          </a:xfrm>
        </p:spPr>
        <p:txBody>
          <a:bodyPr>
            <a:normAutofit lnSpcReduction="10000"/>
          </a:bodyPr>
          <a:lstStyle/>
          <a:p>
            <a:pPr algn="l" rtl="0">
              <a:buFont typeface="Arial" panose="020B0604020202020204" pitchFamily="34" charset="0"/>
              <a:buChar char="•"/>
            </a:pPr>
            <a:r>
              <a:rPr lang="en-US" dirty="0"/>
              <a:t>Intro – The problem</a:t>
            </a:r>
          </a:p>
          <a:p>
            <a:pPr algn="l" rtl="0">
              <a:buFont typeface="Arial" panose="020B0604020202020204" pitchFamily="34" charset="0"/>
              <a:buChar char="•"/>
            </a:pPr>
            <a:r>
              <a:rPr lang="en-US" dirty="0"/>
              <a:t>The streaming model:</a:t>
            </a:r>
          </a:p>
          <a:p>
            <a:pPr lvl="1" algn="l" rtl="0">
              <a:buFont typeface="Arial" panose="020B0604020202020204" pitchFamily="34" charset="0"/>
              <a:buChar char="•"/>
            </a:pPr>
            <a:r>
              <a:rPr lang="en-US" dirty="0"/>
              <a:t>Definition</a:t>
            </a:r>
          </a:p>
          <a:p>
            <a:pPr lvl="1" algn="l" rtl="0">
              <a:buFont typeface="Arial" panose="020B0604020202020204" pitchFamily="34" charset="0"/>
              <a:buChar char="•"/>
            </a:pPr>
            <a:r>
              <a:rPr lang="en-US" dirty="0"/>
              <a:t>Algorithm example</a:t>
            </a:r>
          </a:p>
          <a:p>
            <a:pPr algn="l" rtl="0">
              <a:buFont typeface="Arial" panose="020B0604020202020204" pitchFamily="34" charset="0"/>
              <a:buChar char="•"/>
            </a:pPr>
            <a:r>
              <a:rPr lang="en-US" dirty="0"/>
              <a:t>Frequency moments of data streams</a:t>
            </a:r>
          </a:p>
          <a:p>
            <a:pPr algn="l" rtl="0">
              <a:buFont typeface="Arial" panose="020B0604020202020204" pitchFamily="34" charset="0"/>
              <a:buChar char="•"/>
            </a:pPr>
            <a:r>
              <a:rPr lang="en-US" dirty="0"/>
              <a:t>#Distinct Elements in a Data Stream</a:t>
            </a:r>
          </a:p>
          <a:p>
            <a:pPr lvl="1" algn="l" rtl="0">
              <a:buFont typeface="Arial" panose="020B0604020202020204" pitchFamily="34" charset="0"/>
              <a:buChar char="•"/>
            </a:pPr>
            <a:r>
              <a:rPr lang="en-US" dirty="0"/>
              <a:t>2-Universal (Pairwise Independent) Hash Functions</a:t>
            </a:r>
          </a:p>
          <a:p>
            <a:pPr algn="l" rtl="0">
              <a:buFont typeface="Arial" panose="020B0604020202020204" pitchFamily="34" charset="0"/>
              <a:buChar char="•"/>
            </a:pPr>
            <a:r>
              <a:rPr lang="en-US" dirty="0"/>
              <a:t>Second moment estimation</a:t>
            </a:r>
          </a:p>
          <a:p>
            <a:pPr algn="l" rtl="0">
              <a:buFont typeface="Arial" panose="020B0604020202020204" pitchFamily="34" charset="0"/>
              <a:buChar char="•"/>
            </a:pPr>
            <a:r>
              <a:rPr lang="en-US" dirty="0"/>
              <a:t>Matrix Multiplication Using Sampling</a:t>
            </a:r>
          </a:p>
          <a:p>
            <a:pPr lvl="1" algn="l" rtl="0">
              <a:buFont typeface="Arial" panose="020B0604020202020204" pitchFamily="34" charset="0"/>
              <a:buChar char="•"/>
            </a:pPr>
            <a:r>
              <a:rPr lang="en-US" dirty="0"/>
              <a:t>Implementing Length Squared Sampling in Two Passes</a:t>
            </a:r>
          </a:p>
          <a:p>
            <a:pPr lvl="1" algn="l" rtl="0">
              <a:buFont typeface="Arial" panose="020B0604020202020204" pitchFamily="34" charset="0"/>
              <a:buChar char="•"/>
            </a:pPr>
            <a:r>
              <a:rPr lang="en-US" dirty="0"/>
              <a:t>Connection to SVD</a:t>
            </a:r>
          </a:p>
        </p:txBody>
      </p:sp>
      <p:sp>
        <p:nvSpPr>
          <p:cNvPr id="4"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2</a:t>
            </a:fld>
            <a:endParaRPr lang="he-IL" dirty="0">
              <a:solidFill>
                <a:schemeClr val="accent1">
                  <a:lumMod val="75000"/>
                </a:schemeClr>
              </a:solidFill>
            </a:endParaRPr>
          </a:p>
        </p:txBody>
      </p:sp>
    </p:spTree>
    <p:extLst>
      <p:ext uri="{BB962C8B-B14F-4D97-AF65-F5344CB8AC3E}">
        <p14:creationId xmlns:p14="http://schemas.microsoft.com/office/powerpoint/2010/main" val="506714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Algorithms Using Sampling</a:t>
            </a:r>
            <a:endParaRPr lang="he-IL" dirty="0"/>
          </a:p>
        </p:txBody>
      </p:sp>
      <p:sp>
        <p:nvSpPr>
          <p:cNvPr id="3" name="Content Placeholder 2"/>
          <p:cNvSpPr>
            <a:spLocks noGrp="1"/>
          </p:cNvSpPr>
          <p:nvPr>
            <p:ph idx="1"/>
          </p:nvPr>
        </p:nvSpPr>
        <p:spPr/>
        <p:txBody>
          <a:bodyPr>
            <a:normAutofit/>
          </a:bodyPr>
          <a:lstStyle/>
          <a:p>
            <a:pPr algn="l" rtl="0"/>
            <a:r>
              <a:rPr lang="en-US" dirty="0"/>
              <a:t>How to create the sketch?</a:t>
            </a:r>
          </a:p>
          <a:p>
            <a:pPr algn="l" rtl="0"/>
            <a:r>
              <a:rPr lang="en-US" dirty="0"/>
              <a:t>A natural solution is to pick a random sub-matrix and compute with that.</a:t>
            </a:r>
          </a:p>
          <a:p>
            <a:pPr algn="l" rtl="0"/>
            <a:r>
              <a:rPr lang="en-US" dirty="0"/>
              <a:t>If the sample size s is the number of columns we are willing to work with, we will do s independent identical trials. In each trial, we select a column of the matrix.</a:t>
            </a:r>
            <a:br>
              <a:rPr lang="en-US" dirty="0"/>
            </a:br>
            <a:r>
              <a:rPr lang="en-US" dirty="0"/>
              <a:t>All that we have to decide is what the probability of picking each column is.</a:t>
            </a:r>
          </a:p>
          <a:p>
            <a:pPr algn="l" rtl="0"/>
            <a:endParaRPr lang="en-US" dirty="0"/>
          </a:p>
          <a:p>
            <a:pPr algn="l" rtl="0"/>
            <a:r>
              <a:rPr lang="en-US" dirty="0"/>
              <a:t>Uniform probability? Nah.. </a:t>
            </a:r>
          </a:p>
          <a:p>
            <a:pPr algn="l" rtl="0"/>
            <a:r>
              <a:rPr lang="en-US" dirty="0">
                <a:solidFill>
                  <a:schemeClr val="accent1">
                    <a:lumMod val="75000"/>
                  </a:schemeClr>
                </a:solidFill>
              </a:rPr>
              <a:t>Length squared sampling!</a:t>
            </a:r>
            <a:r>
              <a:rPr lang="en-US" dirty="0"/>
              <a:t> </a:t>
            </a:r>
            <a:br>
              <a:rPr lang="en-US" dirty="0"/>
            </a:br>
            <a:r>
              <a:rPr lang="en-US" dirty="0"/>
              <a:t>The “optimal” probabilities are proportional to the squared length of columns. </a:t>
            </a:r>
          </a:p>
        </p:txBody>
      </p:sp>
      <p:sp>
        <p:nvSpPr>
          <p:cNvPr id="4"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20</a:t>
            </a:fld>
            <a:endParaRPr lang="he-IL" dirty="0">
              <a:solidFill>
                <a:schemeClr val="accent1">
                  <a:lumMod val="75000"/>
                </a:schemeClr>
              </a:solidFill>
            </a:endParaRPr>
          </a:p>
        </p:txBody>
      </p:sp>
    </p:spTree>
    <p:extLst>
      <p:ext uri="{BB962C8B-B14F-4D97-AF65-F5344CB8AC3E}">
        <p14:creationId xmlns:p14="http://schemas.microsoft.com/office/powerpoint/2010/main" val="222238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Using Sampling</a:t>
            </a:r>
            <a:endParaRPr lang="he-IL" dirty="0"/>
          </a:p>
        </p:txBody>
      </p:sp>
      <p:sp>
        <p:nvSpPr>
          <p:cNvPr id="3" name="Content Placeholder 2"/>
          <p:cNvSpPr>
            <a:spLocks noGrp="1"/>
          </p:cNvSpPr>
          <p:nvPr>
            <p:ph idx="1"/>
          </p:nvPr>
        </p:nvSpPr>
        <p:spPr/>
        <p:txBody>
          <a:bodyPr/>
          <a:lstStyle/>
          <a:p>
            <a:pPr algn="l" rtl="0"/>
            <a:r>
              <a:rPr lang="en-US" dirty="0"/>
              <a:t>Motivation:</a:t>
            </a:r>
          </a:p>
          <a:p>
            <a:pPr algn="l" rtl="0"/>
            <a:endParaRPr lang="he-IL" dirty="0"/>
          </a:p>
        </p:txBody>
      </p:sp>
      <p:pic>
        <p:nvPicPr>
          <p:cNvPr id="7" name="Picture 6"/>
          <p:cNvPicPr>
            <a:picLocks noChangeAspect="1"/>
          </p:cNvPicPr>
          <p:nvPr/>
        </p:nvPicPr>
        <p:blipFill>
          <a:blip r:embed="rId3"/>
          <a:stretch>
            <a:fillRect/>
          </a:stretch>
        </p:blipFill>
        <p:spPr>
          <a:xfrm>
            <a:off x="831272" y="2236210"/>
            <a:ext cx="10583878" cy="3215210"/>
          </a:xfrm>
          <a:prstGeom prst="rect">
            <a:avLst/>
          </a:prstGeom>
        </p:spPr>
      </p:pic>
      <p:sp>
        <p:nvSpPr>
          <p:cNvPr id="5"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21</a:t>
            </a:fld>
            <a:endParaRPr lang="he-IL" dirty="0">
              <a:solidFill>
                <a:schemeClr val="accent1">
                  <a:lumMod val="75000"/>
                </a:schemeClr>
              </a:solidFill>
            </a:endParaRPr>
          </a:p>
        </p:txBody>
      </p:sp>
    </p:spTree>
    <p:extLst>
      <p:ext uri="{BB962C8B-B14F-4D97-AF65-F5344CB8AC3E}">
        <p14:creationId xmlns:p14="http://schemas.microsoft.com/office/powerpoint/2010/main" val="99429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Using Sampling</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lvl="1" algn="l" rtl="0">
                  <a:buFont typeface="Arial" panose="020B0604020202020204" pitchFamily="34" charset="0"/>
                  <a:buChar char="•"/>
                </a:pPr>
                <a:r>
                  <a:rPr lang="en-US" dirty="0"/>
                  <a:t>The problem:</a:t>
                </a:r>
              </a:p>
              <a:p>
                <a:pPr lvl="2" algn="l" rtl="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𝐴</m:t>
                    </m:r>
                  </m:oMath>
                </a14:m>
                <a:r>
                  <a:rPr lang="en-US" dirty="0"/>
                  <a:t> is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matrix, </a:t>
                </a:r>
                <a14:m>
                  <m:oMath xmlns:m="http://schemas.openxmlformats.org/officeDocument/2006/math">
                    <m:r>
                      <a:rPr lang="en-US" b="0" i="1" smtClean="0">
                        <a:latin typeface="Cambria Math" panose="02040503050406030204" pitchFamily="18" charset="0"/>
                      </a:rPr>
                      <m:t>𝐵</m:t>
                    </m:r>
                  </m:oMath>
                </a14:m>
                <a:r>
                  <a:rPr lang="en-US" dirty="0"/>
                  <a:t> is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matrix.</a:t>
                </a:r>
              </a:p>
              <a:p>
                <a:pPr lvl="2" algn="l" rtl="0">
                  <a:buFont typeface="Arial" panose="020B0604020202020204" pitchFamily="34" charset="0"/>
                  <a:buChar char="•"/>
                </a:pPr>
                <a:r>
                  <a:rPr lang="en-US" dirty="0"/>
                  <a:t>We want to calculate </a:t>
                </a:r>
                <a14:m>
                  <m:oMath xmlns:m="http://schemas.openxmlformats.org/officeDocument/2006/math">
                    <m:r>
                      <a:rPr lang="en-US" b="0" i="1" smtClean="0">
                        <a:latin typeface="Cambria Math" panose="02040503050406030204" pitchFamily="18" charset="0"/>
                      </a:rPr>
                      <m:t>𝐴𝐵</m:t>
                    </m:r>
                  </m:oMath>
                </a14:m>
                <a:r>
                  <a:rPr lang="en-US" dirty="0"/>
                  <a:t>.</a:t>
                </a:r>
              </a:p>
              <a:p>
                <a:pPr lvl="1" algn="l" rtl="0">
                  <a:buFont typeface="Arial" panose="020B0604020202020204" pitchFamily="34" charset="0"/>
                  <a:buChar char="•"/>
                </a:pPr>
                <a:endParaRPr lang="en-US" dirty="0"/>
              </a:p>
              <a:p>
                <a:pPr lvl="1" algn="l" rtl="0">
                  <a:buFont typeface="Arial" panose="020B0604020202020204" pitchFamily="34" charset="0"/>
                  <a:buChar char="•"/>
                </a:pPr>
                <a:r>
                  <a:rPr lang="en-US" dirty="0"/>
                  <a:t>Notions:</a:t>
                </a:r>
              </a:p>
              <a:p>
                <a:pPr lvl="2" algn="l" rtl="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𝑘</m:t>
                        </m:r>
                      </m:e>
                    </m:d>
                  </m:oMath>
                </a14:m>
                <a:r>
                  <a:rPr lang="en-US" dirty="0"/>
                  <a:t> -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𝑡</m:t>
                        </m:r>
                        <m:r>
                          <a:rPr lang="en-US" b="0" i="1" smtClean="0">
                            <a:latin typeface="Cambria Math" panose="02040503050406030204" pitchFamily="18" charset="0"/>
                          </a:rPr>
                          <m:t>h</m:t>
                        </m:r>
                      </m:sup>
                    </m:sSup>
                  </m:oMath>
                </a14:m>
                <a:r>
                  <a:rPr lang="en-US" dirty="0"/>
                  <a:t> column of </a:t>
                </a:r>
                <a14:m>
                  <m:oMath xmlns:m="http://schemas.openxmlformats.org/officeDocument/2006/math">
                    <m:r>
                      <a:rPr lang="en-US" b="0" i="1" smtClean="0">
                        <a:latin typeface="Cambria Math" panose="02040503050406030204" pitchFamily="18" charset="0"/>
                      </a:rPr>
                      <m:t>𝐴</m:t>
                    </m:r>
                  </m:oMath>
                </a14:m>
                <a:r>
                  <a:rPr lang="en-US" dirty="0"/>
                  <a:t>. A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matrix.</a:t>
                </a:r>
              </a:p>
              <a:p>
                <a:pPr lvl="2" algn="l" rtl="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oMath>
                </a14:m>
                <a:r>
                  <a:rPr lang="en-US" dirty="0"/>
                  <a:t> -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𝑡</m:t>
                        </m:r>
                        <m:r>
                          <a:rPr lang="en-US" b="0" i="1" smtClean="0">
                            <a:latin typeface="Cambria Math" panose="02040503050406030204" pitchFamily="18" charset="0"/>
                          </a:rPr>
                          <m:t>h</m:t>
                        </m:r>
                      </m:sup>
                    </m:sSup>
                  </m:oMath>
                </a14:m>
                <a:r>
                  <a:rPr lang="en-US" dirty="0"/>
                  <a:t> row of </a:t>
                </a:r>
                <a14:m>
                  <m:oMath xmlns:m="http://schemas.openxmlformats.org/officeDocument/2006/math">
                    <m:r>
                      <a:rPr lang="en-US" b="0" i="1" smtClean="0">
                        <a:latin typeface="Cambria Math" panose="02040503050406030204" pitchFamily="18" charset="0"/>
                      </a:rPr>
                      <m:t>𝐵</m:t>
                    </m:r>
                  </m:oMath>
                </a14:m>
                <a:r>
                  <a:rPr lang="en-US" dirty="0"/>
                  <a:t>. A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matrix</a:t>
                </a:r>
              </a:p>
              <a:p>
                <a:pPr lvl="2" algn="l" rtl="0">
                  <a:buFont typeface="Arial" panose="020B0604020202020204" pitchFamily="34" charset="0"/>
                  <a:buChar char="•"/>
                </a:pPr>
                <a:endParaRPr lang="en-US" dirty="0"/>
              </a:p>
              <a:p>
                <a:pPr lvl="1" algn="l" rtl="0">
                  <a:buFont typeface="Arial" panose="020B0604020202020204" pitchFamily="34" charset="0"/>
                  <a:buChar char="•"/>
                </a:pPr>
                <a:r>
                  <a:rPr lang="en-US" dirty="0"/>
                  <a:t>Easy to see: </a:t>
                </a:r>
                <a14:m>
                  <m:oMath xmlns:m="http://schemas.openxmlformats.org/officeDocument/2006/math">
                    <m:r>
                      <a:rPr lang="en-US" b="0" i="1" smtClean="0">
                        <a:latin typeface="Cambria Math" panose="02040503050406030204" pitchFamily="18" charset="0"/>
                      </a:rPr>
                      <m:t>𝐴𝐵</m:t>
                    </m:r>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𝐵</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e>
                        </m:d>
                      </m:e>
                    </m:nary>
                  </m:oMath>
                </a14:m>
                <a:endParaRPr lang="en-US" b="0" dirty="0"/>
              </a:p>
              <a:p>
                <a:pPr lvl="1" algn="l" rtl="0">
                  <a:buFont typeface="Arial" panose="020B0604020202020204" pitchFamily="34" charset="0"/>
                  <a:buChar char="•"/>
                </a:pPr>
                <a:r>
                  <a:rPr lang="en-US" dirty="0"/>
                  <a:t>Using nonuniform probability: </a:t>
                </a:r>
              </a:p>
              <a:p>
                <a:pPr lvl="2" algn="l" rtl="0">
                  <a:buFont typeface="Arial" panose="020B0604020202020204" pitchFamily="34" charset="0"/>
                  <a:buChar char="•"/>
                </a:pPr>
                <a:r>
                  <a:rPr lang="en-US" dirty="0"/>
                  <a:t>Define a random variable </a:t>
                </a:r>
                <a14:m>
                  <m:oMath xmlns:m="http://schemas.openxmlformats.org/officeDocument/2006/math">
                    <m:r>
                      <a:rPr lang="en-US" b="0" i="1" smtClean="0">
                        <a:latin typeface="Cambria Math" panose="02040503050406030204" pitchFamily="18" charset="0"/>
                      </a:rPr>
                      <m:t>𝑧</m:t>
                    </m:r>
                  </m:oMath>
                </a14:m>
                <a:r>
                  <a:rPr lang="en-US" dirty="0"/>
                  <a:t> that takes on values in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𝑛</m:t>
                        </m:r>
                      </m:e>
                    </m:d>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m:t>
                        </m:r>
                      </m:sub>
                    </m:sSub>
                    <m:r>
                      <a:rPr lang="en-US" b="0" i="1" smtClean="0">
                        <a:latin typeface="Cambria Math" panose="02040503050406030204" pitchFamily="18" charset="0"/>
                      </a:rPr>
                      <m:t>=</m:t>
                    </m:r>
                    <m:r>
                      <a:rPr lang="en-US" b="0" i="1" smtClean="0">
                        <a:latin typeface="Cambria Math" panose="02040503050406030204" pitchFamily="18" charset="0"/>
                      </a:rPr>
                      <m:t>𝑃𝑟𝑜𝑏</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𝑘</m:t>
                        </m:r>
                      </m:e>
                    </m:d>
                  </m:oMath>
                </a14:m>
                <a:endParaRPr lang="en-US" dirty="0"/>
              </a:p>
              <a:p>
                <a:pPr lvl="2" algn="l" rtl="0">
                  <a:buFont typeface="Arial" panose="020B0604020202020204" pitchFamily="34" charset="0"/>
                  <a:buChar char="•"/>
                </a:pPr>
                <a:r>
                  <a:rPr lang="en-US" dirty="0"/>
                  <a:t>Choose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m:t>
                            </m:r>
                          </m:sub>
                        </m:sSub>
                      </m:den>
                    </m:f>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𝑘</m:t>
                        </m:r>
                      </m:e>
                    </m:d>
                    <m:r>
                      <a:rPr lang="en-US" b="0" i="1" smtClean="0">
                        <a:latin typeface="Cambria Math" panose="02040503050406030204" pitchFamily="18" charset="0"/>
                      </a:rPr>
                      <m:t>𝐵</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e>
                    </m:d>
                  </m:oMath>
                </a14:m>
                <a:r>
                  <a:rPr lang="en-US" dirty="0"/>
                  <a:t> with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m:t>
                        </m:r>
                      </m:sub>
                    </m:sSub>
                  </m:oMath>
                </a14:m>
                <a:endParaRPr lang="en-US" dirty="0"/>
              </a:p>
              <a:p>
                <a:pPr lvl="1" algn="l" rtl="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𝑘</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𝑃𝑟𝑜𝑏</m:t>
                        </m:r>
                        <m:d>
                          <m:dPr>
                            <m:ctrlPr>
                              <a:rPr lang="en-US" b="0" i="1" smtClean="0">
                                <a:latin typeface="Cambria Math" panose="02040503050406030204" pitchFamily="18" charset="0"/>
                              </a:rPr>
                            </m:ctrlPr>
                          </m:dPr>
                          <m:e>
                            <m:r>
                              <a:rPr lang="en-US" b="0" i="1" smtClean="0">
                                <a:latin typeface="Cambria Math" panose="02040503050406030204" pitchFamily="18" charset="0"/>
                              </a:rPr>
                              <m:t>𝑧</m:t>
                            </m:r>
                            <m:r>
                              <a:rPr lang="en-US" b="0" i="1" smtClean="0">
                                <a:latin typeface="Cambria Math" panose="02040503050406030204" pitchFamily="18" charset="0"/>
                              </a:rPr>
                              <m:t>=</m:t>
                            </m:r>
                            <m:r>
                              <a:rPr lang="en-US" b="0" i="1" smtClean="0">
                                <a:latin typeface="Cambria Math" panose="02040503050406030204" pitchFamily="18" charset="0"/>
                              </a:rPr>
                              <m:t>𝑘</m:t>
                            </m:r>
                          </m:e>
                        </m:d>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𝑘</m:t>
                                </m:r>
                              </m:sub>
                            </m:sSub>
                          </m:den>
                        </m:f>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m:t>
                            </m:r>
                          </m:e>
                        </m:d>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𝑘</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𝑛</m:t>
                            </m:r>
                          </m:sup>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m:t>
                                </m:r>
                              </m:e>
                            </m:d>
                          </m:e>
                        </m:nary>
                        <m:r>
                          <a:rPr lang="en-US" b="0" i="1" smtClean="0">
                            <a:latin typeface="Cambria Math" panose="02040503050406030204" pitchFamily="18" charset="0"/>
                          </a:rPr>
                          <m:t>=</m:t>
                        </m:r>
                        <m:r>
                          <a:rPr lang="en-US" b="0" i="1" smtClean="0">
                            <a:latin typeface="Cambria Math" panose="02040503050406030204" pitchFamily="18" charset="0"/>
                          </a:rPr>
                          <m:t>𝐴𝐵</m:t>
                        </m:r>
                      </m:e>
                    </m:nary>
                  </m:oMath>
                </a14:m>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2121" b="-8182"/>
                </a:stretch>
              </a:blipFill>
            </p:spPr>
            <p:txBody>
              <a:bodyPr/>
              <a:lstStyle/>
              <a:p>
                <a:r>
                  <a:rPr lang="he-IL">
                    <a:noFill/>
                  </a:rPr>
                  <a:t> </a:t>
                </a:r>
              </a:p>
            </p:txBody>
          </p:sp>
        </mc:Fallback>
      </mc:AlternateContent>
      <p:sp>
        <p:nvSpPr>
          <p:cNvPr id="4"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22</a:t>
            </a:fld>
            <a:endParaRPr lang="he-IL" dirty="0">
              <a:solidFill>
                <a:schemeClr val="accent1">
                  <a:lumMod val="75000"/>
                </a:schemeClr>
              </a:solidFill>
            </a:endParaRPr>
          </a:p>
        </p:txBody>
      </p:sp>
    </p:spTree>
    <p:extLst>
      <p:ext uri="{BB962C8B-B14F-4D97-AF65-F5344CB8AC3E}">
        <p14:creationId xmlns:p14="http://schemas.microsoft.com/office/powerpoint/2010/main" val="205862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Using Sampling</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lvl="1" algn="l" rtl="0">
                  <a:buFont typeface="Arial" panose="020B0604020202020204" pitchFamily="34" charset="0"/>
                  <a:buChar char="•"/>
                </a:pPr>
                <a:r>
                  <a:rPr lang="en-US" dirty="0"/>
                  <a:t>It’s nice that </a:t>
                </a: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𝐴𝐵</m:t>
                    </m:r>
                  </m:oMath>
                </a14:m>
                <a:r>
                  <a:rPr lang="en-US" dirty="0"/>
                  <a:t>, but what about its variance?</a:t>
                </a:r>
              </a:p>
              <a:p>
                <a:pPr lvl="1" algn="l" rtl="0">
                  <a:buFont typeface="Arial" panose="020B0604020202020204" pitchFamily="34" charset="0"/>
                  <a:buChar char="•"/>
                </a:pPr>
                <a:endParaRPr lang="en-US" b="0" i="1" dirty="0">
                  <a:latin typeface="Cambria Math" panose="02040503050406030204" pitchFamily="18" charset="0"/>
                </a:endParaRPr>
              </a:p>
              <a:p>
                <a:pPr lvl="1" algn="l" rtl="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𝑋</m:t>
                                </m:r>
                              </m:e>
                            </m:d>
                          </m:e>
                          <m:sub>
                            <m:r>
                              <a:rPr lang="en-US" b="0" i="1" smtClean="0">
                                <a:latin typeface="Cambria Math" panose="02040503050406030204" pitchFamily="18" charset="0"/>
                              </a:rPr>
                              <m:t>𝐹</m:t>
                            </m:r>
                          </m:sub>
                          <m:sup>
                            <m:r>
                              <a:rPr lang="en-US" b="0" i="1" smtClean="0">
                                <a:latin typeface="Cambria Math" panose="02040503050406030204" pitchFamily="18" charset="0"/>
                              </a:rPr>
                              <m:t>2</m:t>
                            </m:r>
                          </m:sup>
                        </m:sSubSup>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𝑚</m:t>
                        </m:r>
                      </m:sup>
                      <m:e>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𝑝</m:t>
                            </m:r>
                          </m:sup>
                          <m:e>
                            <m:r>
                              <a:rPr lang="en-US" b="0" i="1" smtClean="0">
                                <a:latin typeface="Cambria Math" panose="02040503050406030204" pitchFamily="18" charset="0"/>
                              </a:rPr>
                              <m:t>𝑉𝑎𝑟</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e>
                        </m:nary>
                      </m:e>
                    </m:nary>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𝑗</m:t>
                        </m:r>
                      </m:sub>
                      <m:sup/>
                      <m:e>
                        <m:d>
                          <m:dPr>
                            <m:ctrlPr>
                              <a:rPr lang="en-US" b="0" i="1" smtClean="0">
                                <a:latin typeface="Cambria Math" panose="02040503050406030204" pitchFamily="18" charset="0"/>
                              </a:rPr>
                            </m:ctrlPr>
                          </m:dPr>
                          <m:e>
                            <m:r>
                              <a:rPr lang="en-US" b="0" i="1" smtClean="0">
                                <a:latin typeface="Cambria Math" panose="02040503050406030204" pitchFamily="18" charset="0"/>
                              </a:rPr>
                              <m:t>𝐸</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up>
                                    <m:r>
                                      <a:rPr lang="en-US" b="0" i="1" smtClean="0">
                                        <a:latin typeface="Cambria Math" panose="02040503050406030204" pitchFamily="18" charset="0"/>
                                      </a:rPr>
                                      <m:t>2</m:t>
                                    </m:r>
                                  </m:sup>
                                </m:sSubSup>
                              </m:e>
                            </m:d>
                            <m:r>
                              <a:rPr lang="en-US" b="0" i="1" smtClean="0">
                                <a:latin typeface="Cambria Math" panose="02040503050406030204" pitchFamily="18" charset="0"/>
                              </a:rPr>
                              <m:t>−</m:t>
                            </m:r>
                            <m:r>
                              <a:rPr lang="en-US" b="0" i="1" smtClean="0">
                                <a:latin typeface="Cambria Math" panose="02040503050406030204" pitchFamily="18" charset="0"/>
                              </a:rPr>
                              <m:t>𝐸</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𝑖𝑗</m:t>
                                        </m:r>
                                      </m:sub>
                                    </m:sSub>
                                  </m:e>
                                </m:d>
                              </m:e>
                              <m:sup>
                                <m:r>
                                  <a:rPr lang="en-US" b="0" i="1" smtClean="0">
                                    <a:latin typeface="Cambria Math" panose="02040503050406030204" pitchFamily="18" charset="0"/>
                                  </a:rPr>
                                  <m:t>2</m:t>
                                </m:r>
                              </m:sup>
                            </m:sSup>
                          </m:e>
                        </m:d>
                      </m:e>
                    </m:nary>
                    <m:r>
                      <a:rPr lang="en-US" b="0" i="1" smtClean="0">
                        <a:latin typeface="Cambria Math" panose="02040503050406030204" pitchFamily="18" charset="0"/>
                      </a:rPr>
                      <m:t>=</m:t>
                    </m:r>
                  </m:oMath>
                </a14:m>
                <a:br>
                  <a:rPr lang="en-US" b="0" i="1" dirty="0">
                    <a:latin typeface="Cambria Math" panose="02040503050406030204" pitchFamily="18" charset="0"/>
                  </a:rPr>
                </a:br>
                <a14:m>
                  <m:oMath xmlns:m="http://schemas.openxmlformats.org/officeDocument/2006/math">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sub>
                      <m:sup/>
                      <m:e>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𝑘</m:t>
                                </m:r>
                              </m:sub>
                            </m:sSub>
                          </m:den>
                        </m:f>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𝑘</m:t>
                                    </m:r>
                                  </m:e>
                                </m:d>
                              </m:e>
                            </m:d>
                          </m:e>
                          <m:sup>
                            <m:r>
                              <a:rPr lang="en-US" i="1">
                                <a:latin typeface="Cambria Math" panose="02040503050406030204" pitchFamily="18" charset="0"/>
                              </a:rPr>
                              <m:t>2</m:t>
                            </m:r>
                          </m:sup>
                        </m:sSup>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m:t>
                                    </m:r>
                                  </m:e>
                                </m:d>
                              </m:e>
                            </m:d>
                          </m:e>
                          <m:sup>
                            <m:r>
                              <a:rPr lang="en-US" i="1">
                                <a:latin typeface="Cambria Math" panose="02040503050406030204" pitchFamily="18" charset="0"/>
                              </a:rPr>
                              <m:t>2</m:t>
                            </m:r>
                          </m:sup>
                        </m:sSup>
                      </m:e>
                    </m:nary>
                    <m:r>
                      <a:rPr lang="en-US" i="1">
                        <a:latin typeface="Cambria Math" panose="02040503050406030204" pitchFamily="18" charset="0"/>
                      </a:rPr>
                      <m:t>−</m:t>
                    </m:r>
                    <m:sSubSup>
                      <m:sSubSupPr>
                        <m:ctrlPr>
                          <a:rPr lang="en-US" b="0"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𝐴𝐵</m:t>
                            </m:r>
                          </m:e>
                        </m:d>
                      </m:e>
                      <m:sub>
                        <m:r>
                          <a:rPr lang="en-US" b="0" i="1" smtClean="0">
                            <a:latin typeface="Cambria Math" panose="02040503050406030204" pitchFamily="18" charset="0"/>
                          </a:rPr>
                          <m:t>𝐹</m:t>
                        </m:r>
                      </m:sub>
                      <m:sup>
                        <m:r>
                          <a:rPr lang="en-US" b="0" i="1" smtClean="0">
                            <a:latin typeface="Cambria Math" panose="02040503050406030204" pitchFamily="18" charset="0"/>
                          </a:rPr>
                          <m:t>2</m:t>
                        </m:r>
                      </m:sup>
                    </m:sSubSup>
                  </m:oMath>
                </a14:m>
                <a:endParaRPr lang="en-US" dirty="0"/>
              </a:p>
              <a:p>
                <a:pPr lvl="1" algn="l" rtl="0">
                  <a:buFont typeface="Arial" panose="020B0604020202020204" pitchFamily="34" charset="0"/>
                  <a:buChar char="•"/>
                </a:pPr>
                <a:endParaRPr lang="en-US" dirty="0"/>
              </a:p>
              <a:p>
                <a:pPr lvl="1" algn="l" rtl="0">
                  <a:buFont typeface="Arial" panose="020B0604020202020204" pitchFamily="34" charset="0"/>
                  <a:buChar char="•"/>
                </a:pPr>
                <a:r>
                  <a:rPr lang="en-US" dirty="0"/>
                  <a:t>We want to minimize it</a:t>
                </a:r>
                <a:endParaRPr lang="he-IL" dirty="0"/>
              </a:p>
              <a:p>
                <a:pPr lvl="1" algn="l" rtl="0">
                  <a:buFont typeface="Arial" panose="020B0604020202020204" pitchFamily="34" charset="0"/>
                  <a:buChar char="•"/>
                </a:pPr>
                <a:endParaRPr lang="en-US" b="0" dirty="0">
                  <a:latin typeface="Cambria Math" panose="02040503050406030204" pitchFamily="18" charset="0"/>
                </a:endParaRPr>
              </a:p>
              <a:p>
                <a:pPr lvl="1" algn="l" rtl="0">
                  <a:buFont typeface="Arial" panose="020B0604020202020204" pitchFamily="34" charset="0"/>
                  <a:buChar char="•"/>
                </a:pPr>
                <a:r>
                  <a:rPr lang="en-US" b="0" dirty="0">
                    <a:latin typeface="Cambria Math" panose="02040503050406030204" pitchFamily="18" charset="0"/>
                  </a:rPr>
                  <a:t>Length squared sampling: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𝑘</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𝑘</m:t>
                                    </m:r>
                                  </m:e>
                                </m:d>
                              </m:e>
                            </m:d>
                          </m:e>
                          <m:sup>
                            <m:r>
                              <a:rPr lang="en-US" b="0" i="1" smtClean="0">
                                <a:latin typeface="Cambria Math" panose="02040503050406030204" pitchFamily="18" charset="0"/>
                              </a:rPr>
                              <m:t>2</m:t>
                            </m:r>
                          </m:sup>
                        </m:sSup>
                      </m:num>
                      <m:den>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e>
                          <m:sub>
                            <m:r>
                              <a:rPr lang="en-US" b="0" i="1" smtClean="0">
                                <a:latin typeface="Cambria Math" panose="02040503050406030204" pitchFamily="18" charset="0"/>
                              </a:rPr>
                              <m:t>𝐹</m:t>
                            </m:r>
                          </m:sub>
                          <m:sup>
                            <m:r>
                              <a:rPr lang="en-US" b="0" i="1" smtClean="0">
                                <a:latin typeface="Cambria Math" panose="02040503050406030204" pitchFamily="18" charset="0"/>
                              </a:rPr>
                              <m:t>2</m:t>
                            </m:r>
                          </m:sup>
                        </m:sSubSup>
                      </m:den>
                    </m:f>
                  </m:oMath>
                </a14:m>
                <a:endParaRPr lang="en-US" b="0" dirty="0">
                  <a:latin typeface="Cambria Math" panose="02040503050406030204" pitchFamily="18" charset="0"/>
                </a:endParaRPr>
              </a:p>
              <a:p>
                <a:pPr lvl="1" algn="l" rtl="0">
                  <a:buFont typeface="Arial" panose="020B0604020202020204" pitchFamily="34" charset="0"/>
                  <a:buChar char="•"/>
                </a:pPr>
                <a:endParaRPr lang="en-US" i="1" dirty="0">
                  <a:latin typeface="Cambria Math" panose="02040503050406030204" pitchFamily="18" charset="0"/>
                </a:endParaRPr>
              </a:p>
              <a:p>
                <a:pPr lvl="1" algn="l" rtl="0">
                  <a:buFont typeface="Arial" panose="020B0604020202020204" pitchFamily="34" charset="0"/>
                  <a:buChar char="•"/>
                </a:pPr>
                <a14:m>
                  <m:oMath xmlns:m="http://schemas.openxmlformats.org/officeDocument/2006/math">
                    <m:r>
                      <a:rPr lang="en-US" i="1">
                        <a:latin typeface="Cambria Math" panose="02040503050406030204" pitchFamily="18" charset="0"/>
                      </a:rPr>
                      <m:t>𝑉𝑎𝑟</m:t>
                    </m:r>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r>
                      <a:rPr lang="en-US" i="1">
                        <a:latin typeface="Cambria Math" panose="02040503050406030204" pitchFamily="18" charset="0"/>
                      </a:rPr>
                      <m:t>𝐸</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𝑋</m:t>
                                </m:r>
                              </m:e>
                            </m:d>
                          </m:e>
                          <m:sub>
                            <m:r>
                              <a:rPr lang="en-US" i="1">
                                <a:latin typeface="Cambria Math" panose="02040503050406030204" pitchFamily="18" charset="0"/>
                              </a:rPr>
                              <m:t>𝐹</m:t>
                            </m:r>
                          </m:sub>
                          <m:sup>
                            <m:r>
                              <a:rPr lang="en-US" i="1">
                                <a:latin typeface="Cambria Math" panose="02040503050406030204" pitchFamily="18" charset="0"/>
                              </a:rPr>
                              <m:t>2</m:t>
                            </m:r>
                          </m:sup>
                        </m:sSubSup>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e>
                      <m:sub>
                        <m:r>
                          <a:rPr lang="en-US" i="1">
                            <a:latin typeface="Cambria Math" panose="02040503050406030204" pitchFamily="18" charset="0"/>
                          </a:rPr>
                          <m:t>𝐹</m:t>
                        </m:r>
                      </m:sub>
                      <m:sup>
                        <m:r>
                          <a:rPr lang="en-US" i="1">
                            <a:latin typeface="Cambria Math" panose="02040503050406030204" pitchFamily="18" charset="0"/>
                          </a:rPr>
                          <m:t>2</m:t>
                        </m:r>
                      </m:sup>
                    </m:sSubSup>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𝑘</m:t>
                        </m:r>
                      </m:sub>
                      <m:sup/>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m:t>
                                    </m:r>
                                  </m:e>
                                </m:d>
                              </m:e>
                            </m:d>
                          </m:e>
                          <m:sup>
                            <m:r>
                              <a:rPr lang="en-US" i="1">
                                <a:latin typeface="Cambria Math" panose="02040503050406030204" pitchFamily="18" charset="0"/>
                              </a:rPr>
                              <m:t>2</m:t>
                            </m:r>
                          </m:sup>
                        </m:sSup>
                      </m:e>
                    </m:nary>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e>
                      <m:sub>
                        <m:r>
                          <a:rPr lang="en-US" b="0" i="1" smtClean="0">
                            <a:latin typeface="Cambria Math" panose="02040503050406030204" pitchFamily="18" charset="0"/>
                          </a:rPr>
                          <m:t>𝐹</m:t>
                        </m:r>
                      </m:sub>
                      <m:sup>
                        <m:r>
                          <a:rPr lang="en-US" b="0" i="1" smtClean="0">
                            <a:latin typeface="Cambria Math" panose="02040503050406030204" pitchFamily="18" charset="0"/>
                          </a:rPr>
                          <m:t>2</m:t>
                        </m:r>
                      </m:sup>
                    </m:sSubSup>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𝐵</m:t>
                            </m:r>
                          </m:e>
                        </m:d>
                      </m:e>
                      <m:sub>
                        <m:r>
                          <a:rPr lang="en-US" i="1">
                            <a:latin typeface="Cambria Math" panose="02040503050406030204" pitchFamily="18" charset="0"/>
                          </a:rPr>
                          <m:t>𝐹</m:t>
                        </m:r>
                      </m:sub>
                      <m:sup>
                        <m:r>
                          <a:rPr lang="en-US" i="1">
                            <a:latin typeface="Cambria Math" panose="02040503050406030204" pitchFamily="18" charset="0"/>
                          </a:rPr>
                          <m:t>2</m:t>
                        </m:r>
                      </m:sup>
                    </m:sSubSup>
                  </m:oMath>
                </a14:m>
                <a:endParaRPr lang="en-US" b="0" dirty="0">
                  <a:latin typeface="Cambria Math" panose="02040503050406030204" pitchFamily="18" charset="0"/>
                </a:endParaRPr>
              </a:p>
              <a:p>
                <a:pPr lvl="1" algn="l" rtl="0">
                  <a:buFont typeface="Arial" panose="020B0604020202020204" pitchFamily="34" charset="0"/>
                  <a:buChar char="•"/>
                </a:pPr>
                <a:endParaRPr lang="en-US" b="0"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515" b="-12576"/>
                </a:stretch>
              </a:blipFill>
            </p:spPr>
            <p:txBody>
              <a:bodyPr/>
              <a:lstStyle/>
              <a:p>
                <a:r>
                  <a:rPr lang="he-IL">
                    <a:noFill/>
                  </a:rPr>
                  <a:t> </a:t>
                </a:r>
              </a:p>
            </p:txBody>
          </p:sp>
        </mc:Fallback>
      </mc:AlternateContent>
      <p:sp>
        <p:nvSpPr>
          <p:cNvPr id="5" name="Left Bracket 4"/>
          <p:cNvSpPr/>
          <p:nvPr/>
        </p:nvSpPr>
        <p:spPr>
          <a:xfrm rot="16200000">
            <a:off x="5262997" y="2197675"/>
            <a:ext cx="218210" cy="2493820"/>
          </a:xfrm>
          <a:prstGeom prst="lef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23</a:t>
            </a:fld>
            <a:endParaRPr lang="he-IL" dirty="0">
              <a:solidFill>
                <a:schemeClr val="accent1">
                  <a:lumMod val="75000"/>
                </a:schemeClr>
              </a:solidFill>
            </a:endParaRPr>
          </a:p>
        </p:txBody>
      </p:sp>
    </p:spTree>
    <p:extLst>
      <p:ext uri="{BB962C8B-B14F-4D97-AF65-F5344CB8AC3E}">
        <p14:creationId xmlns:p14="http://schemas.microsoft.com/office/powerpoint/2010/main" val="254435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Using Sampling</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201168" lvl="1" indent="0" algn="l" rtl="0">
                  <a:buNone/>
                </a:pPr>
                <a:r>
                  <a:rPr lang="en-US" b="0" dirty="0">
                    <a:latin typeface="Cambria Math" panose="02040503050406030204" pitchFamily="18" charset="0"/>
                  </a:rPr>
                  <a:t>Let’s try to reduce the variance:</a:t>
                </a:r>
              </a:p>
              <a:p>
                <a:pPr lvl="1" algn="l" rtl="0">
                  <a:buFont typeface="Arial" panose="020B0604020202020204" pitchFamily="34" charset="0"/>
                  <a:buChar char="•"/>
                </a:pPr>
                <a:r>
                  <a:rPr lang="en-US" b="0" dirty="0">
                    <a:latin typeface="Cambria Math" panose="02040503050406030204" pitchFamily="18" charset="0"/>
                  </a:rPr>
                  <a:t>Again, we can perform </a:t>
                </a:r>
                <a14:m>
                  <m:oMath xmlns:m="http://schemas.openxmlformats.org/officeDocument/2006/math">
                    <m:r>
                      <a:rPr lang="en-US" b="0" i="1" smtClean="0">
                        <a:latin typeface="Cambria Math" panose="02040503050406030204" pitchFamily="18" charset="0"/>
                      </a:rPr>
                      <m:t>𝑠</m:t>
                    </m:r>
                  </m:oMath>
                </a14:m>
                <a:r>
                  <a:rPr lang="en-US" b="0" dirty="0">
                    <a:latin typeface="Cambria Math" panose="02040503050406030204" pitchFamily="18" charset="0"/>
                  </a:rPr>
                  <a:t> independent trials and take their “average”</a:t>
                </a:r>
              </a:p>
              <a:p>
                <a:pPr lvl="2" algn="l" rtl="0">
                  <a:buFont typeface="Arial" panose="020B0604020202020204" pitchFamily="34" charset="0"/>
                  <a:buChar char="•"/>
                </a:pPr>
                <a:r>
                  <a:rPr lang="en-US" dirty="0">
                    <a:latin typeface="Cambria Math" panose="02040503050406030204" pitchFamily="18" charset="0"/>
                  </a:rPr>
                  <a:t>Each trial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 </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oMath>
                </a14:m>
                <a:r>
                  <a:rPr lang="en-US" b="0" dirty="0">
                    <a:latin typeface="Cambria Math" panose="02040503050406030204" pitchFamily="18" charset="0"/>
                  </a:rPr>
                  <a:t>yields a matrix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𝑘</m:t>
                            </m:r>
                          </m:sub>
                        </m:sSub>
                      </m:den>
                    </m:f>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𝐵</m:t>
                    </m:r>
                    <m:d>
                      <m:dPr>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m:t>
                        </m:r>
                      </m:e>
                    </m:d>
                  </m:oMath>
                </a14:m>
                <a:r>
                  <a:rPr lang="en-US" dirty="0"/>
                  <a:t> </a:t>
                </a:r>
              </a:p>
              <a:p>
                <a:pPr lvl="2" algn="l" rtl="0">
                  <a:buFont typeface="Arial" panose="020B0604020202020204" pitchFamily="34" charset="0"/>
                  <a:buChar char="•"/>
                </a:pPr>
                <a:r>
                  <a:rPr lang="en-US" b="0" dirty="0">
                    <a:latin typeface="Cambria Math" panose="02040503050406030204" pitchFamily="18" charset="0"/>
                  </a:rPr>
                  <a:t>Take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𝑠</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𝑠</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e>
                    </m:nary>
                  </m:oMath>
                </a14:m>
                <a:r>
                  <a:rPr lang="en-US" b="0" dirty="0">
                    <a:latin typeface="Cambria Math" panose="02040503050406030204" pitchFamily="18" charset="0"/>
                  </a:rPr>
                  <a:t> as our estimation to </a:t>
                </a:r>
                <a14:m>
                  <m:oMath xmlns:m="http://schemas.openxmlformats.org/officeDocument/2006/math">
                    <m:r>
                      <a:rPr lang="en-US" b="0" i="1" smtClean="0">
                        <a:latin typeface="Cambria Math" panose="02040503050406030204" pitchFamily="18" charset="0"/>
                      </a:rPr>
                      <m:t>𝐴𝐵</m:t>
                    </m:r>
                  </m:oMath>
                </a14:m>
                <a:endParaRPr lang="en-US" b="0" dirty="0">
                  <a:latin typeface="Cambria Math" panose="02040503050406030204" pitchFamily="18" charset="0"/>
                </a:endParaRPr>
              </a:p>
              <a:p>
                <a:pPr lvl="2" algn="l" rtl="0">
                  <a:buFont typeface="Arial" panose="020B0604020202020204" pitchFamily="34" charset="0"/>
                  <a:buChar char="•"/>
                </a:pPr>
                <a:r>
                  <a:rPr lang="en-US" dirty="0">
                    <a:latin typeface="Cambria Math" panose="02040503050406030204" pitchFamily="18" charset="0"/>
                  </a:rPr>
                  <a:t>We get </a:t>
                </a:r>
                <a14:m>
                  <m:oMath xmlns:m="http://schemas.openxmlformats.org/officeDocument/2006/math">
                    <m:r>
                      <a:rPr lang="en-US" b="0" i="1" smtClean="0">
                        <a:latin typeface="Cambria Math" panose="02040503050406030204" pitchFamily="18" charset="0"/>
                      </a:rPr>
                      <m:t>𝑉𝑎𝑟</m:t>
                    </m:r>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𝑠</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𝑠</m:t>
                            </m:r>
                          </m:sup>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nary>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m:rPr>
                            <m:sty m:val="p"/>
                          </m:rPr>
                          <a:rPr lang="en-US" b="0" i="0" smtClean="0">
                            <a:latin typeface="Cambria Math" panose="02040503050406030204" pitchFamily="18" charset="0"/>
                          </a:rPr>
                          <m:t>s</m:t>
                        </m:r>
                      </m:den>
                    </m:f>
                    <m:r>
                      <m:rPr>
                        <m:sty m:val="p"/>
                      </m:rPr>
                      <a:rPr lang="en-US" b="0" i="0" smtClean="0">
                        <a:latin typeface="Cambria Math" panose="02040503050406030204" pitchFamily="18" charset="0"/>
                      </a:rPr>
                      <m:t>Var</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m:rPr>
                            <m:sty m:val="p"/>
                          </m:rPr>
                          <a:rPr lang="en-US" b="0" i="0" smtClean="0">
                            <a:latin typeface="Cambria Math" panose="02040503050406030204" pitchFamily="18" charset="0"/>
                          </a:rPr>
                          <m:t>s</m:t>
                        </m:r>
                      </m:den>
                    </m:f>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e>
                      <m:sub>
                        <m:r>
                          <a:rPr lang="en-US" i="1">
                            <a:latin typeface="Cambria Math" panose="02040503050406030204" pitchFamily="18" charset="0"/>
                          </a:rPr>
                          <m:t>𝐹</m:t>
                        </m:r>
                      </m:sub>
                      <m:sup>
                        <m:r>
                          <a:rPr lang="en-US" i="1">
                            <a:latin typeface="Cambria Math" panose="02040503050406030204" pitchFamily="18" charset="0"/>
                          </a:rPr>
                          <m:t>2</m:t>
                        </m:r>
                      </m:sup>
                    </m:sSubSup>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𝐵</m:t>
                            </m:r>
                          </m:e>
                        </m:d>
                      </m:e>
                      <m:sub>
                        <m:r>
                          <a:rPr lang="en-US" i="1">
                            <a:latin typeface="Cambria Math" panose="02040503050406030204" pitchFamily="18" charset="0"/>
                          </a:rPr>
                          <m:t>𝐹</m:t>
                        </m:r>
                      </m:sub>
                      <m:sup>
                        <m:r>
                          <a:rPr lang="en-US" i="1">
                            <a:latin typeface="Cambria Math" panose="02040503050406030204" pitchFamily="18" charset="0"/>
                          </a:rPr>
                          <m:t>2</m:t>
                        </m:r>
                      </m:sup>
                    </m:sSubSup>
                  </m:oMath>
                </a14:m>
                <a:endParaRPr lang="en-US" b="0" dirty="0">
                  <a:latin typeface="Cambria Math" panose="02040503050406030204" pitchFamily="18" charset="0"/>
                </a:endParaRPr>
              </a:p>
              <a:p>
                <a:pPr marL="201168" lvl="1" indent="0" algn="l" rtl="0">
                  <a:buNone/>
                </a:pPr>
                <a:r>
                  <a:rPr lang="en-US" b="0" dirty="0">
                    <a:latin typeface="Cambria Math" panose="02040503050406030204" pitchFamily="18" charset="0"/>
                  </a:rPr>
                  <a:t>We now represent it differently;</a:t>
                </a:r>
              </a:p>
              <a:p>
                <a:pPr lvl="1" algn="l" rtl="0">
                  <a:buFont typeface="Arial" panose="020B0604020202020204" pitchFamily="34" charset="0"/>
                  <a:buChar char="•"/>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𝑠</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𝑠</m:t>
                        </m:r>
                      </m:sup>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𝑠</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e>
                            </m:d>
                            <m:r>
                              <a:rPr lang="en-US" b="0" i="1" smtClean="0">
                                <a:latin typeface="Cambria Math" panose="02040503050406030204" pitchFamily="18" charset="0"/>
                              </a:rPr>
                              <m:t>𝐵</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e>
                            </m:d>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2</m:t>
                                    </m:r>
                                  </m:sub>
                                </m:sSub>
                              </m:e>
                            </m:d>
                            <m:r>
                              <a:rPr lang="en-US" i="1">
                                <a:latin typeface="Cambria Math" panose="02040503050406030204" pitchFamily="18" charset="0"/>
                              </a:rPr>
                              <m:t>𝐵</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2</m:t>
                                    </m:r>
                                  </m:sub>
                                </m:sSub>
                                <m:r>
                                  <a:rPr lang="en-US" i="1">
                                    <a:latin typeface="Cambria Math" panose="02040503050406030204" pitchFamily="18" charset="0"/>
                                  </a:rPr>
                                  <m:t>,:</m:t>
                                </m:r>
                              </m:e>
                            </m:d>
                          </m:num>
                          <m:den>
                            <m:sSub>
                              <m:sSubPr>
                                <m:ctrlPr>
                                  <a:rPr lang="en-US" i="1">
                                    <a:latin typeface="Cambria Math" panose="02040503050406030204" pitchFamily="18" charset="0"/>
                                  </a:rPr>
                                </m:ctrlPr>
                              </m:sSubPr>
                              <m:e>
                                <m:r>
                                  <a:rPr lang="en-US" i="1">
                                    <a:latin typeface="Cambria Math" panose="02040503050406030204" pitchFamily="18" charset="0"/>
                                  </a:rPr>
                                  <m:t>𝑝</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2</m:t>
                                    </m:r>
                                  </m:sub>
                                </m:sSub>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𝑠</m:t>
                                    </m:r>
                                  </m:sub>
                                </m:sSub>
                              </m:e>
                            </m:d>
                            <m:r>
                              <a:rPr lang="en-US" i="1">
                                <a:latin typeface="Cambria Math" panose="02040503050406030204" pitchFamily="18" charset="0"/>
                              </a:rPr>
                              <m:t>𝐵</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𝑠</m:t>
                                    </m:r>
                                  </m:sub>
                                </m:sSub>
                                <m:r>
                                  <a:rPr lang="en-US" i="1">
                                    <a:latin typeface="Cambria Math" panose="02040503050406030204" pitchFamily="18" charset="0"/>
                                  </a:rPr>
                                  <m:t>,:</m:t>
                                </m:r>
                              </m:e>
                            </m:d>
                          </m:num>
                          <m:den>
                            <m:sSub>
                              <m:sSubPr>
                                <m:ctrlPr>
                                  <a:rPr lang="en-US" i="1">
                                    <a:latin typeface="Cambria Math" panose="02040503050406030204" pitchFamily="18" charset="0"/>
                                  </a:rPr>
                                </m:ctrlPr>
                              </m:sSubPr>
                              <m:e>
                                <m:r>
                                  <a:rPr lang="en-US" i="1">
                                    <a:latin typeface="Cambria Math" panose="02040503050406030204" pitchFamily="18" charset="0"/>
                                  </a:rPr>
                                  <m:t>𝑝</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𝑠</m:t>
                                    </m:r>
                                  </m:sub>
                                </m:sSub>
                              </m:sub>
                            </m:sSub>
                          </m:den>
                        </m:f>
                      </m:e>
                    </m:d>
                  </m:oMath>
                </a14:m>
                <a:endParaRPr lang="en-US" b="0" dirty="0">
                  <a:latin typeface="Cambria Math" panose="02040503050406030204" pitchFamily="18" charset="0"/>
                </a:endParaRPr>
              </a:p>
              <a:p>
                <a:pPr lvl="1" algn="l" rtl="0">
                  <a:buFont typeface="Arial" panose="020B0604020202020204" pitchFamily="34" charset="0"/>
                  <a:buChar char="•"/>
                </a:pPr>
                <a:r>
                  <a:rPr lang="en-US" dirty="0">
                    <a:latin typeface="Cambria Math" panose="02040503050406030204" pitchFamily="18" charset="0"/>
                  </a:rPr>
                  <a:t>It is more convenient to write this as a product of an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a14:m>
                <a:r>
                  <a:rPr lang="en-US" b="0" dirty="0">
                    <a:latin typeface="Cambria Math" panose="02040503050406030204" pitchFamily="18" charset="0"/>
                  </a:rPr>
                  <a:t> matrix with a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b="0" dirty="0">
                    <a:latin typeface="Cambria Math" panose="02040503050406030204" pitchFamily="18" charset="0"/>
                  </a:rPr>
                  <a:t> matrix:</a:t>
                </a:r>
              </a:p>
              <a:p>
                <a:pPr lvl="2" algn="l" rtl="0">
                  <a:buFont typeface="Arial" panose="020B0604020202020204" pitchFamily="34" charset="0"/>
                  <a:buChar char="•"/>
                </a:pPr>
                <a:r>
                  <a:rPr lang="en-US" dirty="0">
                    <a:latin typeface="Cambria Math" panose="02040503050406030204" pitchFamily="18" charset="0"/>
                  </a:rPr>
                  <a:t>C =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a14:m>
                <a:r>
                  <a:rPr lang="en-US" b="0" dirty="0">
                    <a:latin typeface="Cambria Math" panose="02040503050406030204" pitchFamily="18" charset="0"/>
                  </a:rPr>
                  <a:t> matrix = </a:t>
                </a:r>
                <a14:m>
                  <m:oMath xmlns:m="http://schemas.openxmlformats.org/officeDocument/2006/math">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𝐴</m:t>
                            </m:r>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e>
                            </m:d>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sub>
                                </m:sSub>
                              </m:e>
                            </m:rad>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2</m:t>
                                    </m:r>
                                  </m:sub>
                                </m:sSub>
                              </m:e>
                            </m:d>
                          </m:num>
                          <m:den>
                            <m:rad>
                              <m:radPr>
                                <m:degHide m:val="on"/>
                                <m:ctrlPr>
                                  <a:rPr lang="en-US" i="1">
                                    <a:latin typeface="Cambria Math" panose="02040503050406030204" pitchFamily="18" charset="0"/>
                                  </a:rPr>
                                </m:ctrlPr>
                              </m:radPr>
                              <m:deg/>
                              <m:e>
                                <m:r>
                                  <a:rPr lang="en-US" i="1">
                                    <a:latin typeface="Cambria Math" panose="02040503050406030204" pitchFamily="18" charset="0"/>
                                  </a:rPr>
                                  <m:t>𝑠</m:t>
                                </m:r>
                                <m:sSub>
                                  <m:sSubPr>
                                    <m:ctrlPr>
                                      <a:rPr lang="en-US" i="1">
                                        <a:latin typeface="Cambria Math" panose="02040503050406030204" pitchFamily="18" charset="0"/>
                                      </a:rPr>
                                    </m:ctrlPr>
                                  </m:sSubPr>
                                  <m:e>
                                    <m:r>
                                      <a:rPr lang="en-US" i="1">
                                        <a:latin typeface="Cambria Math" panose="02040503050406030204" pitchFamily="18" charset="0"/>
                                      </a:rPr>
                                      <m:t>𝑝</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2</m:t>
                                        </m:r>
                                      </m:sub>
                                    </m:sSub>
                                  </m:sub>
                                </m:sSub>
                              </m:e>
                            </m:rad>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𝐴</m:t>
                            </m:r>
                            <m:d>
                              <m:dPr>
                                <m:ctrlPr>
                                  <a:rPr lang="en-US" i="1">
                                    <a:latin typeface="Cambria Math" panose="02040503050406030204" pitchFamily="18" charset="0"/>
                                  </a:rPr>
                                </m:ctrlPr>
                              </m:d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𝑠</m:t>
                                    </m:r>
                                  </m:sub>
                                </m:sSub>
                              </m:e>
                            </m:d>
                          </m:num>
                          <m:den>
                            <m:rad>
                              <m:radPr>
                                <m:degHide m:val="on"/>
                                <m:ctrlPr>
                                  <a:rPr lang="en-US" i="1">
                                    <a:latin typeface="Cambria Math" panose="02040503050406030204" pitchFamily="18" charset="0"/>
                                  </a:rPr>
                                </m:ctrlPr>
                              </m:radPr>
                              <m:deg/>
                              <m:e>
                                <m:r>
                                  <a:rPr lang="en-US" i="1">
                                    <a:latin typeface="Cambria Math" panose="02040503050406030204" pitchFamily="18" charset="0"/>
                                  </a:rPr>
                                  <m:t>𝑠</m:t>
                                </m:r>
                                <m:sSub>
                                  <m:sSubPr>
                                    <m:ctrlPr>
                                      <a:rPr lang="en-US" i="1">
                                        <a:latin typeface="Cambria Math" panose="02040503050406030204" pitchFamily="18" charset="0"/>
                                      </a:rPr>
                                    </m:ctrlPr>
                                  </m:sSubPr>
                                  <m:e>
                                    <m:r>
                                      <a:rPr lang="en-US" i="1">
                                        <a:latin typeface="Cambria Math" panose="02040503050406030204" pitchFamily="18" charset="0"/>
                                      </a:rPr>
                                      <m:t>𝑝</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𝑠</m:t>
                                        </m:r>
                                      </m:sub>
                                    </m:sSub>
                                  </m:sub>
                                </m:sSub>
                              </m:e>
                            </m:rad>
                          </m:den>
                        </m:f>
                      </m:e>
                    </m:d>
                  </m:oMath>
                </a14:m>
                <a:r>
                  <a:rPr lang="en-US" b="0" dirty="0">
                    <a:latin typeface="Cambria Math" panose="02040503050406030204" pitchFamily="18" charset="0"/>
                  </a:rPr>
                  <a:t>.  </a:t>
                </a:r>
                <a14:m>
                  <m:oMath xmlns:m="http://schemas.openxmlformats.org/officeDocument/2006/math">
                    <m:r>
                      <a:rPr lang="en-US" b="0" i="1" dirty="0" smtClean="0">
                        <a:latin typeface="Cambria Math" panose="02040503050406030204" pitchFamily="18" charset="0"/>
                      </a:rPr>
                      <m:t>𝐸</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𝐶</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𝐶</m:t>
                            </m:r>
                          </m:e>
                          <m:sup>
                            <m:r>
                              <a:rPr lang="en-US" b="0" i="1" dirty="0" smtClean="0">
                                <a:latin typeface="Cambria Math" panose="02040503050406030204" pitchFamily="18" charset="0"/>
                              </a:rPr>
                              <m:t>𝑇</m:t>
                            </m:r>
                          </m:sup>
                        </m:sSup>
                      </m:e>
                    </m:d>
                    <m:r>
                      <a:rPr lang="en-US" b="0" i="1" dirty="0" smtClean="0">
                        <a:latin typeface="Cambria Math" panose="02040503050406030204" pitchFamily="18" charset="0"/>
                      </a:rPr>
                      <m:t>=</m:t>
                    </m:r>
                    <m:r>
                      <a:rPr lang="en-US" b="0" i="1" dirty="0" smtClean="0">
                        <a:latin typeface="Cambria Math" panose="02040503050406030204" pitchFamily="18" charset="0"/>
                      </a:rPr>
                      <m:t>𝐴</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𝐴</m:t>
                        </m:r>
                      </m:e>
                      <m:sup>
                        <m:r>
                          <a:rPr lang="en-US" b="0" i="1" dirty="0" smtClean="0">
                            <a:latin typeface="Cambria Math" panose="02040503050406030204" pitchFamily="18" charset="0"/>
                          </a:rPr>
                          <m:t>𝑇</m:t>
                        </m:r>
                      </m:sup>
                    </m:sSup>
                  </m:oMath>
                </a14:m>
                <a:endParaRPr lang="en-US" b="0" dirty="0">
                  <a:latin typeface="Cambria Math" panose="02040503050406030204" pitchFamily="18" charset="0"/>
                </a:endParaRPr>
              </a:p>
              <a:p>
                <a:pPr lvl="2" algn="l" rtl="0">
                  <a:buFont typeface="Arial" panose="020B0604020202020204" pitchFamily="34" charset="0"/>
                  <a:buChar char="•"/>
                </a:pPr>
                <a:r>
                  <a:rPr lang="en-US" dirty="0">
                    <a:latin typeface="Cambria Math" panose="02040503050406030204" pitchFamily="18" charset="0"/>
                  </a:rPr>
                  <a:t>R =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b="0" dirty="0">
                    <a:latin typeface="Cambria Math" panose="02040503050406030204" pitchFamily="18" charset="0"/>
                  </a:rPr>
                  <a:t> matrix = </a:t>
                </a:r>
                <a14:m>
                  <m:oMath xmlns:m="http://schemas.openxmlformats.org/officeDocument/2006/math">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𝐵</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e>
                            </m:d>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sub>
                                </m:sSub>
                              </m:e>
                            </m:rad>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𝐵</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2</m:t>
                                    </m:r>
                                  </m:sub>
                                </m:sSub>
                                <m:r>
                                  <a:rPr lang="en-US" i="1">
                                    <a:latin typeface="Cambria Math" panose="02040503050406030204" pitchFamily="18" charset="0"/>
                                  </a:rPr>
                                  <m:t>,:</m:t>
                                </m:r>
                              </m:e>
                            </m:d>
                          </m:num>
                          <m:den>
                            <m:rad>
                              <m:radPr>
                                <m:degHide m:val="on"/>
                                <m:ctrlPr>
                                  <a:rPr lang="en-US" i="1">
                                    <a:latin typeface="Cambria Math" panose="02040503050406030204" pitchFamily="18" charset="0"/>
                                  </a:rPr>
                                </m:ctrlPr>
                              </m:radPr>
                              <m:deg/>
                              <m:e>
                                <m:r>
                                  <a:rPr lang="en-US" i="1">
                                    <a:latin typeface="Cambria Math" panose="02040503050406030204" pitchFamily="18" charset="0"/>
                                  </a:rPr>
                                  <m:t>𝑠</m:t>
                                </m:r>
                                <m:sSub>
                                  <m:sSubPr>
                                    <m:ctrlPr>
                                      <a:rPr lang="en-US" i="1">
                                        <a:latin typeface="Cambria Math" panose="02040503050406030204" pitchFamily="18" charset="0"/>
                                      </a:rPr>
                                    </m:ctrlPr>
                                  </m:sSubPr>
                                  <m:e>
                                    <m:r>
                                      <a:rPr lang="en-US" i="1">
                                        <a:latin typeface="Cambria Math" panose="02040503050406030204" pitchFamily="18" charset="0"/>
                                      </a:rPr>
                                      <m:t>𝑝</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2</m:t>
                                        </m:r>
                                      </m:sub>
                                    </m:sSub>
                                  </m:sub>
                                </m:sSub>
                              </m:e>
                            </m:rad>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𝐵</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𝑠</m:t>
                                    </m:r>
                                  </m:sub>
                                </m:sSub>
                                <m:r>
                                  <a:rPr lang="en-US" i="1">
                                    <a:latin typeface="Cambria Math" panose="02040503050406030204" pitchFamily="18" charset="0"/>
                                  </a:rPr>
                                  <m:t>,:</m:t>
                                </m:r>
                              </m:e>
                            </m:d>
                          </m:num>
                          <m:den>
                            <m:rad>
                              <m:radPr>
                                <m:degHide m:val="on"/>
                                <m:ctrlPr>
                                  <a:rPr lang="en-US" i="1">
                                    <a:latin typeface="Cambria Math" panose="02040503050406030204" pitchFamily="18" charset="0"/>
                                  </a:rPr>
                                </m:ctrlPr>
                              </m:radPr>
                              <m:deg/>
                              <m:e>
                                <m:r>
                                  <a:rPr lang="en-US" i="1">
                                    <a:latin typeface="Cambria Math" panose="02040503050406030204" pitchFamily="18" charset="0"/>
                                  </a:rPr>
                                  <m:t>𝑠</m:t>
                                </m:r>
                                <m:sSub>
                                  <m:sSubPr>
                                    <m:ctrlPr>
                                      <a:rPr lang="en-US" i="1">
                                        <a:latin typeface="Cambria Math" panose="02040503050406030204" pitchFamily="18" charset="0"/>
                                      </a:rPr>
                                    </m:ctrlPr>
                                  </m:sSubPr>
                                  <m:e>
                                    <m:r>
                                      <a:rPr lang="en-US" i="1">
                                        <a:latin typeface="Cambria Math" panose="02040503050406030204" pitchFamily="18" charset="0"/>
                                      </a:rPr>
                                      <m:t>𝑝</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𝑠</m:t>
                                        </m:r>
                                      </m:sub>
                                    </m:sSub>
                                  </m:sub>
                                </m:sSub>
                              </m:e>
                            </m:rad>
                          </m:den>
                        </m:f>
                      </m:e>
                    </m:d>
                  </m:oMath>
                </a14:m>
                <a:r>
                  <a:rPr lang="en-US" b="0"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𝑇</m:t>
                            </m:r>
                          </m:sup>
                        </m:sSup>
                        <m:r>
                          <a:rPr lang="en-US" b="0" i="1" smtClean="0">
                            <a:latin typeface="Cambria Math" panose="02040503050406030204" pitchFamily="18" charset="0"/>
                          </a:rPr>
                          <m:t>𝑅</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𝑇</m:t>
                        </m:r>
                      </m:sup>
                    </m:sSup>
                    <m:r>
                      <a:rPr lang="en-US" b="0" i="1" smtClean="0">
                        <a:latin typeface="Cambria Math" panose="02040503050406030204" pitchFamily="18" charset="0"/>
                      </a:rPr>
                      <m:t>𝐵</m:t>
                    </m:r>
                  </m:oMath>
                </a14:m>
                <a:endParaRPr lang="en-US" b="0" dirty="0">
                  <a:latin typeface="Cambria Math" panose="02040503050406030204" pitchFamily="18" charset="0"/>
                </a:endParaRPr>
              </a:p>
              <a:p>
                <a:pPr lvl="1" algn="l" rtl="0">
                  <a:buFont typeface="Arial" panose="020B0604020202020204" pitchFamily="34" charset="0"/>
                  <a:buChar char="•"/>
                </a:pPr>
                <a:r>
                  <a:rPr lang="en-US" dirty="0">
                    <a:latin typeface="Cambria Math" panose="02040503050406030204" pitchFamily="18" charset="0"/>
                  </a:rPr>
                  <a:t>We can see that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𝑠</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𝑠</m:t>
                        </m:r>
                      </m:sup>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e>
                    </m:nary>
                    <m:r>
                      <a:rPr lang="en-US" b="0" i="1" smtClean="0">
                        <a:latin typeface="Cambria Math" panose="02040503050406030204" pitchFamily="18" charset="0"/>
                      </a:rPr>
                      <m:t>=</m:t>
                    </m:r>
                    <m:r>
                      <a:rPr lang="en-US" b="0" i="1" smtClean="0">
                        <a:latin typeface="Cambria Math" panose="02040503050406030204" pitchFamily="18" charset="0"/>
                      </a:rPr>
                      <m:t>𝐶𝑅</m:t>
                    </m:r>
                  </m:oMath>
                </a14:m>
                <a:endParaRPr lang="en-US" b="0" dirty="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2424" b="-14848"/>
                </a:stretch>
              </a:blipFill>
            </p:spPr>
            <p:txBody>
              <a:bodyPr/>
              <a:lstStyle/>
              <a:p>
                <a:r>
                  <a:rPr lang="he-IL">
                    <a:noFill/>
                  </a:rPr>
                  <a:t> </a:t>
                </a:r>
              </a:p>
            </p:txBody>
          </p:sp>
        </mc:Fallback>
      </mc:AlternateContent>
      <p:sp>
        <p:nvSpPr>
          <p:cNvPr id="4"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24</a:t>
            </a:fld>
            <a:endParaRPr lang="he-IL" dirty="0">
              <a:solidFill>
                <a:schemeClr val="accent1">
                  <a:lumMod val="75000"/>
                </a:schemeClr>
              </a:solidFill>
            </a:endParaRPr>
          </a:p>
        </p:txBody>
      </p:sp>
    </p:spTree>
    <p:extLst>
      <p:ext uri="{BB962C8B-B14F-4D97-AF65-F5344CB8AC3E}">
        <p14:creationId xmlns:p14="http://schemas.microsoft.com/office/powerpoint/2010/main" val="302288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Using Sampling</a:t>
            </a:r>
            <a:endParaRPr lang="he-IL" dirty="0"/>
          </a:p>
        </p:txBody>
      </p:sp>
      <p:pic>
        <p:nvPicPr>
          <p:cNvPr id="4" name="Content Placeholder 3"/>
          <p:cNvPicPr>
            <a:picLocks noGrp="1" noChangeAspect="1"/>
          </p:cNvPicPr>
          <p:nvPr>
            <p:ph idx="1"/>
          </p:nvPr>
        </p:nvPicPr>
        <p:blipFill>
          <a:blip r:embed="rId3"/>
          <a:stretch>
            <a:fillRect/>
          </a:stretch>
        </p:blipFill>
        <p:spPr>
          <a:xfrm>
            <a:off x="914403" y="1958254"/>
            <a:ext cx="10110354" cy="2065637"/>
          </a:xfrm>
          <a:prstGeom prst="rect">
            <a:avLst/>
          </a:prstGeom>
        </p:spPr>
      </p:pic>
      <p:sp>
        <p:nvSpPr>
          <p:cNvPr id="5" name="Left Bracket 4"/>
          <p:cNvSpPr/>
          <p:nvPr/>
        </p:nvSpPr>
        <p:spPr>
          <a:xfrm rot="16200000">
            <a:off x="7551594" y="3442000"/>
            <a:ext cx="109105" cy="1163781"/>
          </a:xfrm>
          <a:prstGeom prst="lef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 name="Left Bracket 5"/>
          <p:cNvSpPr/>
          <p:nvPr/>
        </p:nvSpPr>
        <p:spPr>
          <a:xfrm rot="16200000">
            <a:off x="9557201" y="1888708"/>
            <a:ext cx="105320" cy="1998516"/>
          </a:xfrm>
          <a:prstGeom prst="lef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mc:AlternateContent xmlns:mc="http://schemas.openxmlformats.org/markup-compatibility/2006" xmlns:a14="http://schemas.microsoft.com/office/drawing/2010/main">
        <mc:Choice Requires="a14">
          <p:sp>
            <p:nvSpPr>
              <p:cNvPr id="7" name="TextBox 6"/>
              <p:cNvSpPr txBox="1"/>
              <p:nvPr/>
            </p:nvSpPr>
            <p:spPr>
              <a:xfrm>
                <a:off x="7413914" y="4078443"/>
                <a:ext cx="384463"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he-IL" dirty="0"/>
              </a:p>
            </p:txBody>
          </p:sp>
        </mc:Choice>
        <mc:Fallback xmlns="">
          <p:sp>
            <p:nvSpPr>
              <p:cNvPr id="7" name="TextBox 6"/>
              <p:cNvSpPr txBox="1">
                <a:spLocks noRot="1" noChangeAspect="1" noMove="1" noResize="1" noEditPoints="1" noAdjustHandles="1" noChangeArrowheads="1" noChangeShapeType="1" noTextEdit="1"/>
              </p:cNvSpPr>
              <p:nvPr/>
            </p:nvSpPr>
            <p:spPr>
              <a:xfrm>
                <a:off x="7413914" y="4078443"/>
                <a:ext cx="384463" cy="369332"/>
              </a:xfrm>
              <a:prstGeom prst="rect">
                <a:avLst/>
              </a:prstGeom>
              <a:blipFill>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417629" y="2943945"/>
                <a:ext cx="384463"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oMath>
                  </m:oMathPara>
                </a14:m>
                <a:endParaRPr lang="he-IL" dirty="0"/>
              </a:p>
            </p:txBody>
          </p:sp>
        </mc:Choice>
        <mc:Fallback xmlns="">
          <p:sp>
            <p:nvSpPr>
              <p:cNvPr id="8" name="TextBox 7"/>
              <p:cNvSpPr txBox="1">
                <a:spLocks noRot="1" noChangeAspect="1" noMove="1" noResize="1" noEditPoints="1" noAdjustHandles="1" noChangeArrowheads="1" noChangeShapeType="1" noTextEdit="1"/>
              </p:cNvSpPr>
              <p:nvPr/>
            </p:nvSpPr>
            <p:spPr>
              <a:xfrm>
                <a:off x="9417629" y="2943945"/>
                <a:ext cx="384463" cy="369332"/>
              </a:xfrm>
              <a:prstGeom prst="rect">
                <a:avLst/>
              </a:prstGeom>
              <a:blipFill>
                <a:blip r:embed="rId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97280" y="4561609"/>
                <a:ext cx="10058400" cy="1483611"/>
              </a:xfrm>
              <a:prstGeom prst="rect">
                <a:avLst/>
              </a:prstGeom>
              <a:noFill/>
            </p:spPr>
            <p:txBody>
              <a:bodyPr wrap="square" rtlCol="1">
                <a:spAutoFit/>
              </a:bodyPr>
              <a:lstStyle/>
              <a:p>
                <a14:m>
                  <m:oMath xmlns:m="http://schemas.openxmlformats.org/officeDocument/2006/math">
                    <m:r>
                      <a:rPr lang="en-US" b="0" i="1" smtClean="0">
                        <a:latin typeface="Cambria Math" panose="02040503050406030204" pitchFamily="18" charset="0"/>
                      </a:rPr>
                      <m:t>𝐴𝐵</m:t>
                    </m:r>
                  </m:oMath>
                </a14:m>
                <a:r>
                  <a:rPr lang="en-US" dirty="0"/>
                  <a:t> can be estimated By </a:t>
                </a:r>
                <a14:m>
                  <m:oMath xmlns:m="http://schemas.openxmlformats.org/officeDocument/2006/math">
                    <m:r>
                      <a:rPr lang="en-US" b="0" i="1" smtClean="0">
                        <a:latin typeface="Cambria Math" panose="02040503050406030204" pitchFamily="18" charset="0"/>
                      </a:rPr>
                      <m:t>𝐶𝑅</m:t>
                    </m:r>
                  </m:oMath>
                </a14:m>
                <a:r>
                  <a:rPr lang="en-US" dirty="0"/>
                  <a:t>, where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is an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a14:m>
                <a:r>
                  <a:rPr lang="en-US" dirty="0"/>
                  <a:t> matrix consisting of </a:t>
                </a:r>
                <a14:m>
                  <m:oMath xmlns:m="http://schemas.openxmlformats.org/officeDocument/2006/math">
                    <m:r>
                      <a:rPr lang="en-US" b="0" i="1" smtClean="0">
                        <a:latin typeface="Cambria Math" panose="02040503050406030204" pitchFamily="18" charset="0"/>
                      </a:rPr>
                      <m:t>𝑠</m:t>
                    </m:r>
                  </m:oMath>
                </a14:m>
                <a:r>
                  <a:rPr lang="en-US" dirty="0"/>
                  <a:t> scaled columns of </a:t>
                </a:r>
                <a14:m>
                  <m:oMath xmlns:m="http://schemas.openxmlformats.org/officeDocument/2006/math">
                    <m:r>
                      <a:rPr lang="en-US" b="0" i="1" smtClean="0">
                        <a:latin typeface="Cambria Math" panose="02040503050406030204" pitchFamily="18" charset="0"/>
                      </a:rPr>
                      <m:t>𝐴</m:t>
                    </m:r>
                  </m:oMath>
                </a14:m>
                <a:r>
                  <a:rPr lang="en-US" dirty="0"/>
                  <a:t> picked according to length-squared distribution and </a:t>
                </a:r>
                <a14:m>
                  <m:oMath xmlns:m="http://schemas.openxmlformats.org/officeDocument/2006/math">
                    <m:r>
                      <a:rPr lang="en-US" b="0" i="1" smtClean="0">
                        <a:latin typeface="Cambria Math" panose="02040503050406030204" pitchFamily="18" charset="0"/>
                      </a:rPr>
                      <m:t>𝑅</m:t>
                    </m:r>
                  </m:oMath>
                </a14:m>
                <a:r>
                  <a:rPr lang="en-US" dirty="0"/>
                  <a:t> is the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 </m:t>
                    </m:r>
                  </m:oMath>
                </a14:m>
                <a:r>
                  <a:rPr lang="en-US" dirty="0"/>
                  <a:t>matrix consisting of the corresponding scaled rows of </a:t>
                </a:r>
                <a14:m>
                  <m:oMath xmlns:m="http://schemas.openxmlformats.org/officeDocument/2006/math">
                    <m:r>
                      <a:rPr lang="en-US" b="0" i="1" smtClean="0">
                        <a:latin typeface="Cambria Math" panose="02040503050406030204" pitchFamily="18" charset="0"/>
                      </a:rPr>
                      <m:t>𝐵</m:t>
                    </m:r>
                  </m:oMath>
                </a14:m>
                <a:r>
                  <a:rPr lang="en-US" dirty="0"/>
                  <a:t>. The error is bounded by:</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𝐶𝑅</m:t>
                                  </m:r>
                                </m:e>
                              </m:d>
                            </m:e>
                            <m:sub>
                              <m:r>
                                <a:rPr lang="en-US" i="1">
                                  <a:latin typeface="Cambria Math" panose="02040503050406030204" pitchFamily="18" charset="0"/>
                                </a:rPr>
                                <m:t>𝐹</m:t>
                              </m:r>
                            </m:sub>
                            <m:sup>
                              <m:r>
                                <a:rPr lang="en-US" i="1">
                                  <a:latin typeface="Cambria Math" panose="02040503050406030204" pitchFamily="18" charset="0"/>
                                </a:rPr>
                                <m:t>2</m:t>
                              </m:r>
                            </m:sup>
                          </m:sSubSup>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e>
                            <m:sub>
                              <m:r>
                                <a:rPr lang="en-US" i="1">
                                  <a:latin typeface="Cambria Math" panose="02040503050406030204" pitchFamily="18" charset="0"/>
                                </a:rPr>
                                <m:t>𝐹</m:t>
                              </m:r>
                            </m:sub>
                            <m:sup>
                              <m:r>
                                <a:rPr lang="en-US" i="1">
                                  <a:latin typeface="Cambria Math" panose="02040503050406030204" pitchFamily="18" charset="0"/>
                                </a:rPr>
                                <m:t>2</m:t>
                              </m:r>
                            </m:sup>
                          </m:sSubSup>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𝐵</m:t>
                                  </m:r>
                                </m:e>
                              </m:d>
                            </m:e>
                            <m:sub>
                              <m:r>
                                <a:rPr lang="en-US" i="1">
                                  <a:latin typeface="Cambria Math" panose="02040503050406030204" pitchFamily="18" charset="0"/>
                                </a:rPr>
                                <m:t>𝐹</m:t>
                              </m:r>
                            </m:sub>
                            <m:sup>
                              <m:r>
                                <a:rPr lang="en-US" i="1">
                                  <a:latin typeface="Cambria Math" panose="02040503050406030204" pitchFamily="18" charset="0"/>
                                </a:rPr>
                                <m:t>2</m:t>
                              </m:r>
                            </m:sup>
                          </m:sSubSup>
                        </m:num>
                        <m:den>
                          <m:r>
                            <a:rPr lang="en-US" b="0" i="1" smtClean="0">
                              <a:latin typeface="Cambria Math" panose="02040503050406030204" pitchFamily="18" charset="0"/>
                            </a:rPr>
                            <m:t>𝑠</m:t>
                          </m:r>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097280" y="4561609"/>
                <a:ext cx="10058400" cy="1483611"/>
              </a:xfrm>
              <a:prstGeom prst="rect">
                <a:avLst/>
              </a:prstGeom>
              <a:blipFill>
                <a:blip r:embed="rId6"/>
                <a:stretch>
                  <a:fillRect l="-485" t="-2049"/>
                </a:stretch>
              </a:blipFill>
            </p:spPr>
            <p:txBody>
              <a:bodyPr/>
              <a:lstStyle/>
              <a:p>
                <a:r>
                  <a:rPr lang="he-IL">
                    <a:noFill/>
                  </a:rPr>
                  <a:t> </a:t>
                </a:r>
              </a:p>
            </p:txBody>
          </p:sp>
        </mc:Fallback>
      </mc:AlternateContent>
      <p:sp>
        <p:nvSpPr>
          <p:cNvPr id="9"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25</a:t>
            </a:fld>
            <a:endParaRPr lang="he-IL" dirty="0">
              <a:solidFill>
                <a:schemeClr val="accent1">
                  <a:lumMod val="75000"/>
                </a:schemeClr>
              </a:solidFill>
            </a:endParaRPr>
          </a:p>
        </p:txBody>
      </p:sp>
    </p:spTree>
    <p:extLst>
      <p:ext uri="{BB962C8B-B14F-4D97-AF65-F5344CB8AC3E}">
        <p14:creationId xmlns:p14="http://schemas.microsoft.com/office/powerpoint/2010/main" val="298527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Using Sampling</a:t>
            </a:r>
            <a:endParaRPr lang="he-IL"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pPr algn="l" rtl="0"/>
                <a:r>
                  <a:rPr lang="en-US" dirty="0"/>
                  <a:t>So when does </a:t>
                </a: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𝐴𝐵</m:t>
                                </m:r>
                                <m:r>
                                  <a:rPr lang="en-US" i="1">
                                    <a:latin typeface="Cambria Math" panose="02040503050406030204" pitchFamily="18" charset="0"/>
                                  </a:rPr>
                                  <m:t>−</m:t>
                                </m:r>
                                <m:r>
                                  <a:rPr lang="en-US" i="1">
                                    <a:latin typeface="Cambria Math" panose="02040503050406030204" pitchFamily="18" charset="0"/>
                                  </a:rPr>
                                  <m:t>𝐶𝑅</m:t>
                                </m:r>
                              </m:e>
                            </m:d>
                          </m:e>
                          <m:sub>
                            <m:r>
                              <a:rPr lang="en-US" i="1">
                                <a:latin typeface="Cambria Math" panose="02040503050406030204" pitchFamily="18" charset="0"/>
                              </a:rPr>
                              <m:t>𝐹</m:t>
                            </m:r>
                          </m:sub>
                          <m:sup>
                            <m:r>
                              <a:rPr lang="en-US" i="1">
                                <a:latin typeface="Cambria Math" panose="02040503050406030204" pitchFamily="18" charset="0"/>
                              </a:rPr>
                              <m:t>2</m:t>
                            </m:r>
                          </m:sup>
                        </m:sSubSup>
                      </m:e>
                    </m:d>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e>
                          <m:sub>
                            <m:r>
                              <a:rPr lang="en-US" i="1">
                                <a:latin typeface="Cambria Math" panose="02040503050406030204" pitchFamily="18" charset="0"/>
                              </a:rPr>
                              <m:t>𝐹</m:t>
                            </m:r>
                          </m:sub>
                          <m:sup>
                            <m:r>
                              <a:rPr lang="en-US" i="1">
                                <a:latin typeface="Cambria Math" panose="02040503050406030204" pitchFamily="18" charset="0"/>
                              </a:rPr>
                              <m:t>2</m:t>
                            </m:r>
                          </m:sup>
                        </m:sSubSup>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𝐵</m:t>
                                </m:r>
                              </m:e>
                            </m:d>
                          </m:e>
                          <m:sub>
                            <m:r>
                              <a:rPr lang="en-US" i="1">
                                <a:latin typeface="Cambria Math" panose="02040503050406030204" pitchFamily="18" charset="0"/>
                              </a:rPr>
                              <m:t>𝐹</m:t>
                            </m:r>
                          </m:sub>
                          <m:sup>
                            <m:r>
                              <a:rPr lang="en-US" i="1">
                                <a:latin typeface="Cambria Math" panose="02040503050406030204" pitchFamily="18" charset="0"/>
                              </a:rPr>
                              <m:t>2</m:t>
                            </m:r>
                          </m:sup>
                        </m:sSubSup>
                      </m:num>
                      <m:den>
                        <m:r>
                          <a:rPr lang="en-US" i="1">
                            <a:latin typeface="Cambria Math" panose="02040503050406030204" pitchFamily="18" charset="0"/>
                          </a:rPr>
                          <m:t>𝑠</m:t>
                        </m:r>
                      </m:den>
                    </m:f>
                  </m:oMath>
                </a14:m>
                <a:r>
                  <a:rPr lang="en-US" dirty="0"/>
                  <a:t> help us? Let’s focus on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oMath>
                </a14:m>
                <a:r>
                  <a:rPr lang="en-US" b="0" dirty="0"/>
                  <a:t>. </a:t>
                </a:r>
              </a:p>
              <a:p>
                <a:pPr algn="l" rtl="0">
                  <a:buFont typeface="Arial" panose="020B0604020202020204" pitchFamily="34" charset="0"/>
                  <a:buChar char="•"/>
                </a:pPr>
                <a:r>
                  <a:rPr lang="en-US" dirty="0"/>
                  <a:t>If A is the identity matrix:</a:t>
                </a:r>
              </a:p>
              <a:p>
                <a:pPr lvl="1" algn="l" rtl="0">
                  <a:buFont typeface="Arial" panose="020B0604020202020204" pitchFamily="34" charset="0"/>
                  <a:buChar char="•"/>
                </a:pPr>
                <a14:m>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e>
                        </m:d>
                      </m:e>
                      <m:sub>
                        <m:r>
                          <a:rPr lang="en-US" b="0" i="1" smtClean="0">
                            <a:latin typeface="Cambria Math" panose="02040503050406030204" pitchFamily="18" charset="0"/>
                          </a:rPr>
                          <m:t>𝐹</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 but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e>
                          <m:sub>
                            <m:r>
                              <a:rPr lang="en-US" i="1">
                                <a:latin typeface="Cambria Math" panose="02040503050406030204" pitchFamily="18" charset="0"/>
                              </a:rPr>
                              <m:t>𝐹</m:t>
                            </m:r>
                          </m:sub>
                          <m:sup>
                            <m:r>
                              <a:rPr lang="en-US" i="1">
                                <a:latin typeface="Cambria Math" panose="02040503050406030204" pitchFamily="18" charset="0"/>
                              </a:rPr>
                              <m:t>2</m:t>
                            </m:r>
                          </m:sup>
                        </m:sSubSup>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𝐵</m:t>
                                </m:r>
                              </m:e>
                            </m:d>
                          </m:e>
                          <m:sub>
                            <m:r>
                              <a:rPr lang="en-US" i="1">
                                <a:latin typeface="Cambria Math" panose="02040503050406030204" pitchFamily="18" charset="0"/>
                              </a:rPr>
                              <m:t>𝐹</m:t>
                            </m:r>
                          </m:sub>
                          <m:sup>
                            <m:r>
                              <a:rPr lang="en-US" i="1">
                                <a:latin typeface="Cambria Math" panose="02040503050406030204" pitchFamily="18" charset="0"/>
                              </a:rPr>
                              <m:t>2</m:t>
                            </m:r>
                          </m:sup>
                        </m:sSubSup>
                      </m:num>
                      <m:den>
                        <m:r>
                          <a:rPr lang="en-US" i="1">
                            <a:latin typeface="Cambria Math" panose="02040503050406030204" pitchFamily="18" charset="0"/>
                          </a:rPr>
                          <m:t>𝑠</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𝑠</m:t>
                        </m:r>
                      </m:den>
                    </m:f>
                  </m:oMath>
                </a14:m>
                <a:endParaRPr lang="en-US" dirty="0"/>
              </a:p>
              <a:p>
                <a:pPr lvl="1" algn="l" rtl="0">
                  <a:buFont typeface="Arial" panose="020B0604020202020204" pitchFamily="34" charset="0"/>
                  <a:buChar char="•"/>
                </a:pPr>
                <a:r>
                  <a:rPr lang="en-US" dirty="0"/>
                  <a:t>So we need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&gt;</m:t>
                    </m:r>
                    <m:r>
                      <a:rPr lang="en-US" b="0" i="1" smtClean="0">
                        <a:latin typeface="Cambria Math" panose="02040503050406030204" pitchFamily="18" charset="0"/>
                      </a:rPr>
                      <m:t>𝑛</m:t>
                    </m:r>
                  </m:oMath>
                </a14:m>
                <a:r>
                  <a:rPr lang="en-US" dirty="0"/>
                  <a:t> for the bound to be better that approximating with the zero matrix. Not so helpful</a:t>
                </a:r>
              </a:p>
              <a:p>
                <a:pPr algn="l" rtl="0">
                  <a:buFont typeface="Arial" panose="020B0604020202020204" pitchFamily="34" charset="0"/>
                  <a:buChar char="•"/>
                </a:pPr>
                <a:r>
                  <a:rPr lang="en-US" dirty="0"/>
                  <a:t>Generally the trivial estimate of the zero matrix for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oMath>
                </a14:m>
                <a:r>
                  <a:rPr lang="en-US" dirty="0"/>
                  <a:t> provides error of </a:t>
                </a:r>
                <a14:m>
                  <m:oMath xmlns:m="http://schemas.openxmlformats.org/officeDocument/2006/math">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e>
                        </m:d>
                      </m:e>
                      <m:sub>
                        <m:r>
                          <a:rPr lang="en-US" i="1">
                            <a:latin typeface="Cambria Math" panose="02040503050406030204" pitchFamily="18" charset="0"/>
                          </a:rPr>
                          <m:t>𝐹</m:t>
                        </m:r>
                      </m:sub>
                      <m:sup>
                        <m:r>
                          <a:rPr lang="en-US" i="1">
                            <a:latin typeface="Cambria Math" panose="02040503050406030204" pitchFamily="18" charset="0"/>
                          </a:rPr>
                          <m:t>2</m:t>
                        </m:r>
                      </m:sup>
                    </m:sSubSup>
                  </m:oMath>
                </a14:m>
                <a:endParaRPr lang="en-US" dirty="0"/>
              </a:p>
              <a:p>
                <a:pPr algn="l" rtl="0">
                  <a:buFont typeface="Arial" panose="020B0604020202020204" pitchFamily="34" charset="0"/>
                  <a:buChar char="•"/>
                </a:pPr>
                <a:r>
                  <a:rPr lang="en-US" dirty="0"/>
                  <a:t>What </a:t>
                </a:r>
                <a14:m>
                  <m:oMath xmlns:m="http://schemas.openxmlformats.org/officeDocument/2006/math">
                    <m:r>
                      <a:rPr lang="en-US" b="0" i="1" smtClean="0">
                        <a:latin typeface="Cambria Math" panose="02040503050406030204" pitchFamily="18" charset="0"/>
                      </a:rPr>
                      <m:t>𝑠</m:t>
                    </m:r>
                  </m:oMath>
                </a14:m>
                <a:r>
                  <a:rPr lang="en-US" dirty="0"/>
                  <a:t> do we need to ensure the error is at most this?</a:t>
                </a:r>
              </a:p>
              <a:p>
                <a:pPr algn="l" rtl="0"/>
                <a:endParaRPr lang="he-IL"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a:blip r:embed="rId3"/>
                <a:stretch>
                  <a:fillRect l="-1455"/>
                </a:stretch>
              </a:blipFill>
            </p:spPr>
            <p:txBody>
              <a:bodyPr/>
              <a:lstStyle/>
              <a:p>
                <a:r>
                  <a:rPr lang="he-IL">
                    <a:noFill/>
                  </a:rPr>
                  <a:t> </a:t>
                </a:r>
              </a:p>
            </p:txBody>
          </p:sp>
        </mc:Fallback>
      </mc:AlternateContent>
      <p:sp>
        <p:nvSpPr>
          <p:cNvPr id="4"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26</a:t>
            </a:fld>
            <a:endParaRPr lang="he-IL" dirty="0">
              <a:solidFill>
                <a:schemeClr val="accent1">
                  <a:lumMod val="75000"/>
                </a:schemeClr>
              </a:solidFill>
            </a:endParaRPr>
          </a:p>
        </p:txBody>
      </p:sp>
    </p:spTree>
    <p:extLst>
      <p:ext uri="{BB962C8B-B14F-4D97-AF65-F5344CB8AC3E}">
        <p14:creationId xmlns:p14="http://schemas.microsoft.com/office/powerpoint/2010/main" val="2294568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Using Sampling</a:t>
            </a:r>
            <a:endParaRPr lang="he-IL"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1107671" y="1845734"/>
                <a:ext cx="10058400" cy="4023360"/>
              </a:xfrm>
            </p:spPr>
            <p:txBody>
              <a:bodyPr>
                <a:normAutofit lnSpcReduction="10000"/>
              </a:bodyPr>
              <a:lstStyle/>
              <a:p>
                <a:pPr algn="l" rtl="0">
                  <a:buFont typeface="Arial" panose="020B0604020202020204" pitchFamily="34" charset="0"/>
                  <a:buChar char="•"/>
                </a:pPr>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be the singular values of </a:t>
                </a:r>
                <a14:m>
                  <m:oMath xmlns:m="http://schemas.openxmlformats.org/officeDocument/2006/math">
                    <m:r>
                      <a:rPr lang="en-US" b="0" i="1" smtClean="0">
                        <a:latin typeface="Cambria Math" panose="02040503050406030204" pitchFamily="18" charset="0"/>
                      </a:rPr>
                      <m:t>𝐴</m:t>
                    </m:r>
                  </m:oMath>
                </a14:m>
                <a:r>
                  <a:rPr lang="en-US" dirty="0"/>
                  <a:t>, then:</a:t>
                </a:r>
              </a:p>
              <a:p>
                <a:pPr lvl="1" algn="l" rtl="0">
                  <a:buFont typeface="Arial" panose="020B0604020202020204" pitchFamily="34" charset="0"/>
                  <a:buChar char="•"/>
                </a:pPr>
                <a:r>
                  <a:rPr lang="en-US" dirty="0"/>
                  <a:t>The singular values of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oMath>
                </a14:m>
                <a:r>
                  <a:rPr lang="en-US" dirty="0"/>
                  <a:t> are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oMath>
                </a14:m>
                <a:endParaRPr lang="en-US" dirty="0"/>
              </a:p>
              <a:p>
                <a:pPr lvl="1" algn="l" rtl="0">
                  <a:buFont typeface="Arial" panose="020B0604020202020204" pitchFamily="34" charset="0"/>
                  <a:buChar char="•"/>
                </a:pPr>
                <a14:m>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e>
                      <m:sub>
                        <m:r>
                          <a:rPr lang="en-US" b="0" i="1" smtClean="0">
                            <a:latin typeface="Cambria Math" panose="02040503050406030204" pitchFamily="18" charset="0"/>
                          </a:rPr>
                          <m:t>𝐹</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𝑡</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𝑡</m:t>
                            </m:r>
                          </m:sub>
                          <m:sup>
                            <m:r>
                              <a:rPr lang="en-US" b="0" i="1" smtClean="0">
                                <a:latin typeface="Cambria Math" panose="02040503050406030204" pitchFamily="18" charset="0"/>
                              </a:rPr>
                              <m:t>2</m:t>
                            </m:r>
                          </m:sup>
                        </m:sSubSup>
                      </m:e>
                    </m:nary>
                  </m:oMath>
                </a14:m>
                <a:endParaRPr lang="en-US" b="0" i="1" dirty="0">
                  <a:latin typeface="Cambria Math" panose="02040503050406030204" pitchFamily="18" charset="0"/>
                </a:endParaRPr>
              </a:p>
              <a:p>
                <a:pPr lvl="1" algn="l" rtl="0">
                  <a:buFont typeface="Arial" panose="020B0604020202020204" pitchFamily="34" charset="0"/>
                  <a:buChar char="•"/>
                </a:pPr>
                <a14:m>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e>
                        </m:d>
                      </m:e>
                      <m:sub>
                        <m:r>
                          <a:rPr lang="en-US" b="0" i="1" smtClean="0">
                            <a:latin typeface="Cambria Math" panose="02040503050406030204" pitchFamily="18" charset="0"/>
                          </a:rPr>
                          <m:t>𝐹</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𝑡</m:t>
                        </m:r>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𝑡</m:t>
                            </m:r>
                          </m:sub>
                          <m:sup>
                            <m:r>
                              <a:rPr lang="en-US" b="0" i="1" smtClean="0">
                                <a:latin typeface="Cambria Math" panose="02040503050406030204" pitchFamily="18" charset="0"/>
                              </a:rPr>
                              <m:t>4</m:t>
                            </m:r>
                          </m:sup>
                        </m:sSubSup>
                      </m:e>
                    </m:nary>
                  </m:oMath>
                </a14:m>
                <a:endParaRPr lang="en-US" dirty="0"/>
              </a:p>
              <a:p>
                <a:pPr algn="l" rtl="0">
                  <a:buFont typeface="Arial" panose="020B0604020202020204" pitchFamily="34" charset="0"/>
                  <a:buChar char="•"/>
                </a:pPr>
                <a:r>
                  <a:rPr lang="en-US" dirty="0"/>
                  <a:t>We want our error to be better than the zero matrix error - </a:t>
                </a:r>
                <a14:m>
                  <m:oMath xmlns:m="http://schemas.openxmlformats.org/officeDocument/2006/math">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e>
                        </m:d>
                      </m:e>
                      <m:sub>
                        <m:r>
                          <a:rPr lang="en-US" i="1">
                            <a:latin typeface="Cambria Math" panose="02040503050406030204" pitchFamily="18" charset="0"/>
                          </a:rPr>
                          <m:t>𝐹</m:t>
                        </m:r>
                      </m:sub>
                      <m:sup>
                        <m:r>
                          <a:rPr lang="en-US" i="1">
                            <a:latin typeface="Cambria Math" panose="02040503050406030204" pitchFamily="18" charset="0"/>
                          </a:rPr>
                          <m:t>2</m:t>
                        </m:r>
                      </m:sup>
                    </m:sSubSup>
                  </m:oMath>
                </a14:m>
                <a:endParaRPr lang="en-US" dirty="0"/>
              </a:p>
              <a:p>
                <a:pPr algn="l" rtl="0">
                  <a:buFont typeface="Arial" panose="020B0604020202020204" pitchFamily="34" charset="0"/>
                  <a:buChar char="•"/>
                </a:pPr>
                <a14:m>
                  <m:oMath xmlns:m="http://schemas.openxmlformats.org/officeDocument/2006/math">
                    <m:r>
                      <a:rPr lang="en-US" i="1">
                        <a:latin typeface="Cambria Math" panose="02040503050406030204" pitchFamily="18" charset="0"/>
                      </a:rPr>
                      <m:t>𝐸</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r>
                                  <a:rPr lang="en-US" i="1">
                                    <a:latin typeface="Cambria Math" panose="02040503050406030204" pitchFamily="18" charset="0"/>
                                  </a:rPr>
                                  <m:t>−</m:t>
                                </m:r>
                                <m:r>
                                  <a:rPr lang="en-US" i="1">
                                    <a:latin typeface="Cambria Math" panose="02040503050406030204" pitchFamily="18" charset="0"/>
                                  </a:rPr>
                                  <m:t>𝐶𝑅</m:t>
                                </m:r>
                              </m:e>
                            </m:d>
                          </m:e>
                          <m:sub>
                            <m:r>
                              <a:rPr lang="en-US" i="1">
                                <a:latin typeface="Cambria Math" panose="02040503050406030204" pitchFamily="18" charset="0"/>
                              </a:rPr>
                              <m:t>𝐹</m:t>
                            </m:r>
                          </m:sub>
                          <m:sup>
                            <m:r>
                              <a:rPr lang="en-US" i="1">
                                <a:latin typeface="Cambria Math" panose="02040503050406030204" pitchFamily="18" charset="0"/>
                              </a:rPr>
                              <m:t>2</m:t>
                            </m:r>
                          </m:sup>
                        </m:sSubSup>
                      </m:e>
                    </m:d>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e>
                          <m:sub>
                            <m:r>
                              <a:rPr lang="en-US" i="1">
                                <a:latin typeface="Cambria Math" panose="02040503050406030204" pitchFamily="18" charset="0"/>
                              </a:rPr>
                              <m:t>𝐹</m:t>
                            </m:r>
                          </m:sub>
                          <m:sup>
                            <m:r>
                              <a:rPr lang="en-US" i="1">
                                <a:latin typeface="Cambria Math" panose="02040503050406030204" pitchFamily="18" charset="0"/>
                              </a:rPr>
                              <m:t>2</m:t>
                            </m:r>
                          </m:sup>
                        </m:sSubSup>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𝑇</m:t>
                                    </m:r>
                                  </m:sup>
                                </m:sSup>
                              </m:e>
                            </m:d>
                          </m:e>
                          <m:sub>
                            <m:r>
                              <a:rPr lang="en-US" i="1">
                                <a:latin typeface="Cambria Math" panose="02040503050406030204" pitchFamily="18" charset="0"/>
                              </a:rPr>
                              <m:t>𝐹</m:t>
                            </m:r>
                          </m:sub>
                          <m:sup>
                            <m:r>
                              <a:rPr lang="en-US" i="1">
                                <a:latin typeface="Cambria Math" panose="02040503050406030204" pitchFamily="18" charset="0"/>
                              </a:rPr>
                              <m:t>2</m:t>
                            </m:r>
                          </m:sup>
                        </m:sSubSup>
                      </m:num>
                      <m:den>
                        <m:r>
                          <a:rPr lang="en-US" i="1">
                            <a:latin typeface="Cambria Math" panose="02040503050406030204" pitchFamily="18" charset="0"/>
                          </a:rPr>
                          <m:t>𝑠</m:t>
                        </m:r>
                      </m:den>
                    </m:f>
                  </m:oMath>
                </a14:m>
                <a:r>
                  <a:rPr lang="en-US" dirty="0"/>
                  <a:t>  - therefore we want that </a:t>
                </a:r>
                <a14:m>
                  <m:oMath xmlns:m="http://schemas.openxmlformats.org/officeDocument/2006/math">
                    <m:sSubSup>
                      <m:sSubSupPr>
                        <m:ctrlPr>
                          <a:rPr lang="en-US" i="1">
                            <a:latin typeface="Cambria Math" panose="02040503050406030204" pitchFamily="18" charset="0"/>
                          </a:rPr>
                        </m:ctrlPr>
                      </m:sSubSupPr>
                      <m:e>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e>
                              <m:sub>
                                <m:r>
                                  <a:rPr lang="en-US" i="1">
                                    <a:latin typeface="Cambria Math" panose="02040503050406030204" pitchFamily="18" charset="0"/>
                                  </a:rPr>
                                  <m:t>𝐹</m:t>
                                </m:r>
                              </m:sub>
                              <m:sup>
                                <m:r>
                                  <a:rPr lang="en-US" i="1">
                                    <a:latin typeface="Cambria Math" panose="02040503050406030204" pitchFamily="18" charset="0"/>
                                  </a:rPr>
                                  <m:t>2</m:t>
                                </m:r>
                              </m:sup>
                            </m:sSubSup>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e>
                                </m:d>
                              </m:e>
                              <m:sub>
                                <m:r>
                                  <a:rPr lang="en-US" i="1">
                                    <a:latin typeface="Cambria Math" panose="02040503050406030204" pitchFamily="18" charset="0"/>
                                  </a:rPr>
                                  <m:t>𝐹</m:t>
                                </m:r>
                              </m:sub>
                              <m:sup>
                                <m:r>
                                  <a:rPr lang="en-US" i="1">
                                    <a:latin typeface="Cambria Math" panose="02040503050406030204" pitchFamily="18" charset="0"/>
                                  </a:rPr>
                                  <m:t>2</m:t>
                                </m:r>
                              </m:sup>
                            </m:sSubSup>
                          </m:num>
                          <m:den>
                            <m:r>
                              <a:rPr lang="en-US" i="1">
                                <a:latin typeface="Cambria Math" panose="02040503050406030204" pitchFamily="18" charset="0"/>
                              </a:rPr>
                              <m:t>𝑠</m:t>
                            </m:r>
                          </m:den>
                        </m:f>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𝑇</m:t>
                                </m:r>
                              </m:sup>
                            </m:sSup>
                          </m:e>
                        </m:d>
                      </m:e>
                      <m:sub>
                        <m:r>
                          <a:rPr lang="en-US" i="1">
                            <a:latin typeface="Cambria Math" panose="02040503050406030204" pitchFamily="18" charset="0"/>
                          </a:rPr>
                          <m:t>𝐹</m:t>
                        </m:r>
                      </m:sub>
                      <m:sup>
                        <m:r>
                          <a:rPr lang="en-US" i="1">
                            <a:latin typeface="Cambria Math" panose="02040503050406030204" pitchFamily="18" charset="0"/>
                          </a:rPr>
                          <m:t>2</m:t>
                        </m:r>
                      </m:sup>
                    </m:sSubSup>
                  </m:oMath>
                </a14:m>
                <a:r>
                  <a:rPr lang="en-US" dirty="0"/>
                  <a:t> </a:t>
                </a:r>
              </a:p>
              <a:p>
                <a:pPr lvl="1" algn="l" rtl="0">
                  <a:buFont typeface="Arial" panose="020B0604020202020204" pitchFamily="34" charset="0"/>
                  <a:buChar char="•"/>
                </a:pP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m:t>
                                </m:r>
                              </m:e>
                            </m:d>
                          </m:e>
                          <m:sup>
                            <m:r>
                              <a:rPr lang="en-US" i="1">
                                <a:latin typeface="Cambria Math" panose="02040503050406030204" pitchFamily="18" charset="0"/>
                              </a:rPr>
                              <m:t>2</m:t>
                            </m:r>
                          </m:sup>
                        </m:sSup>
                      </m:num>
                      <m:den>
                        <m:r>
                          <a:rPr lang="en-US" i="1">
                            <a:latin typeface="Cambria Math" panose="02040503050406030204" pitchFamily="18" charset="0"/>
                          </a:rPr>
                          <m:t>𝑠</m:t>
                        </m:r>
                      </m:den>
                    </m:f>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4</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4</m:t>
                        </m:r>
                      </m:sup>
                    </m:sSubSup>
                    <m:r>
                      <a:rPr lang="en-US" i="1">
                        <a:latin typeface="Cambria Math" panose="02040503050406030204" pitchFamily="18" charset="0"/>
                      </a:rPr>
                      <m:t>+…</m:t>
                    </m:r>
                  </m:oMath>
                </a14:m>
                <a:r>
                  <a:rPr lang="en-US" dirty="0"/>
                  <a:t> </a:t>
                </a:r>
              </a:p>
              <a:p>
                <a:pPr lvl="1" algn="l" rtl="0">
                  <a:buFont typeface="Arial" panose="020B0604020202020204" pitchFamily="34" charset="0"/>
                  <a:buChar char="•"/>
                </a:pP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m:t>
                                </m:r>
                              </m:e>
                            </m:d>
                          </m:e>
                          <m:sup>
                            <m:r>
                              <a:rPr lang="en-US" i="1">
                                <a:latin typeface="Cambria Math" panose="02040503050406030204" pitchFamily="18" charset="0"/>
                              </a:rPr>
                              <m:t>2</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4</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4</m:t>
                            </m:r>
                          </m:sup>
                        </m:sSubSup>
                        <m:r>
                          <a:rPr lang="en-US" i="1">
                            <a:latin typeface="Cambria Math" panose="02040503050406030204" pitchFamily="18" charset="0"/>
                          </a:rPr>
                          <m:t>+…</m:t>
                        </m:r>
                      </m:den>
                    </m:f>
                    <m:r>
                      <a:rPr lang="en-US" i="1">
                        <a:latin typeface="Cambria Math" panose="02040503050406030204" pitchFamily="18" charset="0"/>
                      </a:rPr>
                      <m:t>≤</m:t>
                    </m:r>
                    <m:r>
                      <a:rPr lang="en-US" b="0" i="1" smtClean="0">
                        <a:latin typeface="Cambria Math" panose="02040503050406030204" pitchFamily="18" charset="0"/>
                      </a:rPr>
                      <m:t>𝑠</m:t>
                    </m:r>
                  </m:oMath>
                </a14:m>
                <a:endParaRPr lang="en-US" dirty="0"/>
              </a:p>
              <a:p>
                <a:pPr algn="l" rtl="0">
                  <a:buFont typeface="Arial" panose="020B0604020202020204" pitchFamily="34" charset="0"/>
                  <a:buChar char="•"/>
                </a:pPr>
                <a:r>
                  <a:rPr lang="en-US" dirty="0"/>
                  <a:t>If </a:t>
                </a:r>
                <a14:m>
                  <m:oMath xmlns:m="http://schemas.openxmlformats.org/officeDocument/2006/math">
                    <m:r>
                      <a:rPr lang="en-US" b="0" i="1" smtClean="0">
                        <a:latin typeface="Cambria Math" panose="02040503050406030204" pitchFamily="18" charset="0"/>
                      </a:rPr>
                      <m:t>𝑟𝑎𝑛𝑘</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a:t> there are </a:t>
                </a:r>
                <a14:m>
                  <m:oMath xmlns:m="http://schemas.openxmlformats.org/officeDocument/2006/math">
                    <m:r>
                      <a:rPr lang="en-US" b="0" i="1" smtClean="0">
                        <a:latin typeface="Cambria Math" panose="02040503050406030204" pitchFamily="18" charset="0"/>
                      </a:rPr>
                      <m:t>𝑟</m:t>
                    </m:r>
                  </m:oMath>
                </a14:m>
                <a:r>
                  <a:rPr lang="en-US" dirty="0"/>
                  <a:t> non zero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𝑡</m:t>
                        </m:r>
                      </m:sub>
                    </m:sSub>
                  </m:oMath>
                </a14:m>
                <a:r>
                  <a:rPr lang="en-US" dirty="0"/>
                  <a:t>-s .  So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m:t>
                                </m:r>
                              </m:e>
                            </m:d>
                          </m:e>
                          <m:sup>
                            <m:r>
                              <a:rPr lang="en-US" i="1">
                                <a:latin typeface="Cambria Math" panose="02040503050406030204" pitchFamily="18" charset="0"/>
                              </a:rPr>
                              <m:t>2</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4</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4</m:t>
                            </m:r>
                          </m:sup>
                        </m:sSubSup>
                        <m:r>
                          <a:rPr lang="en-US" i="1">
                            <a:latin typeface="Cambria Math" panose="02040503050406030204" pitchFamily="18" charset="0"/>
                          </a:rPr>
                          <m:t>+…</m:t>
                        </m:r>
                      </m:den>
                    </m:f>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a:t>. </a:t>
                </a:r>
              </a:p>
              <a:p>
                <a:pPr lvl="1" algn="l" rtl="0">
                  <a:buFont typeface="Arial" panose="020B0604020202020204" pitchFamily="34" charset="0"/>
                  <a:buChar char="•"/>
                </a:pPr>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1107671" y="1845734"/>
                <a:ext cx="10058400" cy="4023360"/>
              </a:xfrm>
              <a:blipFill>
                <a:blip r:embed="rId3"/>
                <a:stretch>
                  <a:fillRect l="-1455" t="-2273"/>
                </a:stretch>
              </a:blipFill>
            </p:spPr>
            <p:txBody>
              <a:bodyPr/>
              <a:lstStyle/>
              <a:p>
                <a:r>
                  <a:rPr lang="he-IL">
                    <a:noFill/>
                  </a:rPr>
                  <a:t> </a:t>
                </a:r>
              </a:p>
            </p:txBody>
          </p:sp>
        </mc:Fallback>
      </mc:AlternateContent>
      <p:sp>
        <p:nvSpPr>
          <p:cNvPr id="4"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27</a:t>
            </a:fld>
            <a:endParaRPr lang="he-IL" dirty="0">
              <a:solidFill>
                <a:schemeClr val="accent1">
                  <a:lumMod val="75000"/>
                </a:schemeClr>
              </a:solidFill>
            </a:endParaRPr>
          </a:p>
        </p:txBody>
      </p:sp>
    </p:spTree>
    <p:extLst>
      <p:ext uri="{BB962C8B-B14F-4D97-AF65-F5344CB8AC3E}">
        <p14:creationId xmlns:p14="http://schemas.microsoft.com/office/powerpoint/2010/main" val="935303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Using Sampling</a:t>
            </a:r>
            <a:endParaRPr lang="he-IL"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1107671" y="1845734"/>
                <a:ext cx="10058400" cy="4023360"/>
              </a:xfrm>
            </p:spPr>
            <p:txBody>
              <a:bodyPr>
                <a:normAutofit/>
              </a:bodyPr>
              <a:lstStyle/>
              <a:p>
                <a:pPr algn="l" rtl="0">
                  <a:buFont typeface="Arial" panose="020B0604020202020204" pitchFamily="34" charset="0"/>
                  <a:buChar char="•"/>
                </a:pPr>
                <a:r>
                  <a:rPr lang="en-US" dirty="0"/>
                  <a:t>Therefore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𝑟𝑎𝑛𝑘</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oMath>
                </a14:m>
                <a:r>
                  <a:rPr lang="en-US" dirty="0"/>
                  <a:t>! </a:t>
                </a:r>
              </a:p>
              <a:p>
                <a:pPr algn="l" rtl="0">
                  <a:buFont typeface="Arial" panose="020B0604020202020204" pitchFamily="34" charset="0"/>
                  <a:buChar char="•"/>
                </a:pPr>
                <a:r>
                  <a:rPr lang="en-US" dirty="0"/>
                  <a:t>If </a:t>
                </a:r>
                <a14:m>
                  <m:oMath xmlns:m="http://schemas.openxmlformats.org/officeDocument/2006/math">
                    <m:r>
                      <a:rPr lang="en-US" b="0" i="1" smtClean="0">
                        <a:latin typeface="Cambria Math" panose="02040503050406030204" pitchFamily="18" charset="0"/>
                      </a:rPr>
                      <m:t>𝐴</m:t>
                    </m:r>
                  </m:oMath>
                </a14:m>
                <a:r>
                  <a:rPr lang="en-US" dirty="0"/>
                  <a:t> is full rank sampling will not gain us anything over taking the whole matrix!</a:t>
                </a:r>
              </a:p>
              <a:p>
                <a:pPr algn="l" rtl="0">
                  <a:buFont typeface="Arial" panose="020B0604020202020204" pitchFamily="34" charset="0"/>
                  <a:buChar char="•"/>
                </a:pPr>
                <a:r>
                  <a:rPr lang="en-US" dirty="0"/>
                  <a:t>But if we there is a constant </a:t>
                </a:r>
                <a14:m>
                  <m:oMath xmlns:m="http://schemas.openxmlformats.org/officeDocument/2006/math">
                    <m:r>
                      <a:rPr lang="en-US" b="0" i="1" smtClean="0">
                        <a:latin typeface="Cambria Math" panose="02040503050406030204" pitchFamily="18" charset="0"/>
                      </a:rPr>
                      <m:t>𝑐</m:t>
                    </m:r>
                  </m:oMath>
                </a14:m>
                <a:r>
                  <a:rPr lang="en-US" dirty="0"/>
                  <a:t> and a small </a:t>
                </a:r>
                <a14:m>
                  <m:oMath xmlns:m="http://schemas.openxmlformats.org/officeDocument/2006/math">
                    <m:r>
                      <a:rPr lang="en-US" b="0" i="1" smtClean="0">
                        <a:latin typeface="Cambria Math" panose="02040503050406030204" pitchFamily="18" charset="0"/>
                      </a:rPr>
                      <m:t>𝑝</m:t>
                    </m:r>
                  </m:oMath>
                </a14:m>
                <a:r>
                  <a:rPr lang="en-US" dirty="0"/>
                  <a:t> such that: </a:t>
                </a:r>
                <a14:m>
                  <m:oMath xmlns:m="http://schemas.openxmlformats.org/officeDocument/2006/math">
                    <m:r>
                      <m:rPr>
                        <m:sty m:val="p"/>
                      </m:rPr>
                      <a:rPr lang="en-US" b="0" i="0" smtClean="0">
                        <a:latin typeface="Cambria Math" panose="02040503050406030204" pitchFamily="18" charset="0"/>
                      </a:rPr>
                      <m:t>c</m:t>
                    </m:r>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m:t>
                        </m:r>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𝑝</m:t>
                            </m:r>
                          </m:sub>
                          <m:sup>
                            <m:r>
                              <a:rPr lang="en-US" b="0" i="1" smtClean="0">
                                <a:latin typeface="Cambria Math" panose="02040503050406030204" pitchFamily="18" charset="0"/>
                              </a:rPr>
                              <m:t>2</m:t>
                            </m:r>
                          </m:sup>
                        </m:sSubSup>
                      </m:e>
                    </m:d>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 </m:t>
                    </m:r>
                  </m:oMath>
                </a14:m>
                <a:r>
                  <a:rPr lang="en-US" dirty="0"/>
                  <a:t>:</a:t>
                </a:r>
              </a:p>
              <a:p>
                <a:pPr lvl="1" algn="l" rtl="0">
                  <a:buFont typeface="Arial" panose="020B0604020202020204" pitchFamily="34" charset="0"/>
                  <a:buChar char="•"/>
                </a:pP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m:t>
                                </m:r>
                              </m:e>
                            </m:d>
                          </m:e>
                          <m:sup>
                            <m:r>
                              <a:rPr lang="en-US" i="1">
                                <a:latin typeface="Cambria Math" panose="02040503050406030204" pitchFamily="18" charset="0"/>
                              </a:rPr>
                              <m:t>2</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4</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4</m:t>
                            </m:r>
                          </m:sup>
                        </m:sSubSup>
                        <m:r>
                          <a:rPr lang="en-US" i="1">
                            <a:latin typeface="Cambria Math" panose="02040503050406030204" pitchFamily="18" charset="0"/>
                          </a:rPr>
                          <m:t>+…</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𝑝</m:t>
                                    </m:r>
                                  </m:sub>
                                  <m:sup>
                                    <m:r>
                                      <a:rPr lang="en-US" i="1">
                                        <a:latin typeface="Cambria Math" panose="02040503050406030204" pitchFamily="18" charset="0"/>
                                      </a:rPr>
                                      <m:t>2</m:t>
                                    </m:r>
                                  </m:sup>
                                </m:sSubSup>
                              </m:e>
                            </m:d>
                          </m:e>
                          <m:sup>
                            <m:r>
                              <a:rPr lang="en-US" b="0" i="0" smtClean="0">
                                <a:latin typeface="Cambria Math" panose="02040503050406030204" pitchFamily="18" charset="0"/>
                              </a:rPr>
                              <m:t>2</m:t>
                            </m:r>
                          </m:sup>
                        </m:sSup>
                      </m:num>
                      <m:den>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4</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2</m:t>
                            </m:r>
                          </m:sub>
                          <m:sup>
                            <m:r>
                              <a:rPr lang="en-US" b="0" i="1" smtClean="0">
                                <a:latin typeface="Cambria Math" panose="02040503050406030204" pitchFamily="18" charset="0"/>
                              </a:rPr>
                              <m:t>4</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𝜎</m:t>
                            </m:r>
                          </m:e>
                          <m:sub>
                            <m:r>
                              <a:rPr lang="en-US" b="0" i="1" smtClean="0">
                                <a:latin typeface="Cambria Math" panose="02040503050406030204" pitchFamily="18" charset="0"/>
                              </a:rPr>
                              <m:t>𝑝</m:t>
                            </m:r>
                          </m:sub>
                          <m:sup>
                            <m:r>
                              <a:rPr lang="en-US" b="0" i="1" smtClean="0">
                                <a:latin typeface="Cambria Math" panose="02040503050406030204" pitchFamily="18" charset="0"/>
                              </a:rPr>
                              <m:t>4</m:t>
                            </m:r>
                          </m:sup>
                        </m:sSubSup>
                      </m:den>
                    </m:f>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c</m:t>
                        </m:r>
                      </m:e>
                      <m:sup>
                        <m:r>
                          <a:rPr lang="en-US" b="0" i="0" smtClean="0">
                            <a:latin typeface="Cambria Math" panose="02040503050406030204" pitchFamily="18" charset="0"/>
                          </a:rPr>
                          <m:t>2</m:t>
                        </m:r>
                      </m:sup>
                    </m:sSup>
                    <m:r>
                      <m:rPr>
                        <m:sty m:val="p"/>
                      </m:rPr>
                      <a:rPr lang="en-US" b="0" i="0" smtClean="0">
                        <a:latin typeface="Cambria Math" panose="02040503050406030204" pitchFamily="18" charset="0"/>
                      </a:rPr>
                      <m:t>p</m:t>
                    </m:r>
                  </m:oMath>
                </a14:m>
                <a:endParaRPr lang="en-US" dirty="0"/>
              </a:p>
              <a:p>
                <a:pPr algn="l" rtl="0">
                  <a:buFont typeface="Arial" panose="020B0604020202020204" pitchFamily="34" charset="0"/>
                  <a:buChar char="•"/>
                </a:pPr>
                <a:r>
                  <a:rPr lang="en-US" dirty="0"/>
                  <a:t>So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sSup>
                      <m:sSupPr>
                        <m:ctrlPr>
                          <a:rPr lang="en-US" i="1">
                            <a:latin typeface="Cambria Math" panose="02040503050406030204" pitchFamily="18" charset="0"/>
                          </a:rPr>
                        </m:ctrlPr>
                      </m:sSupPr>
                      <m:e>
                        <m:r>
                          <m:rPr>
                            <m:sty m:val="p"/>
                          </m:rPr>
                          <a:rPr lang="en-US">
                            <a:latin typeface="Cambria Math" panose="02040503050406030204" pitchFamily="18" charset="0"/>
                          </a:rPr>
                          <m:t>c</m:t>
                        </m:r>
                      </m:e>
                      <m:sup>
                        <m:r>
                          <a:rPr lang="en-US">
                            <a:latin typeface="Cambria Math" panose="02040503050406030204" pitchFamily="18" charset="0"/>
                          </a:rPr>
                          <m:t>2</m:t>
                        </m:r>
                      </m:sup>
                    </m:sSup>
                    <m:r>
                      <m:rPr>
                        <m:sty m:val="p"/>
                      </m:rPr>
                      <a:rPr lang="en-US" b="0" i="0" smtClean="0">
                        <a:latin typeface="Cambria Math" panose="02040503050406030204" pitchFamily="18" charset="0"/>
                      </a:rPr>
                      <m:t>p</m:t>
                    </m:r>
                    <m:r>
                      <a:rPr lang="en-US" b="0" i="0" smtClean="0">
                        <a:latin typeface="Cambria Math" panose="02040503050406030204" pitchFamily="18" charset="0"/>
                      </a:rPr>
                      <m:t> </m:t>
                    </m:r>
                  </m:oMath>
                </a14:m>
                <a:r>
                  <a:rPr lang="en-US" dirty="0"/>
                  <a:t>gives us a better estimation than the zero matrix.</a:t>
                </a:r>
              </a:p>
              <a:p>
                <a:pPr algn="l" rtl="0">
                  <a:buFont typeface="Arial" panose="020B0604020202020204" pitchFamily="34" charset="0"/>
                  <a:buChar char="•"/>
                </a:pPr>
                <a:r>
                  <a:rPr lang="en-US" dirty="0"/>
                  <a:t>Increasing </a:t>
                </a:r>
                <a14:m>
                  <m:oMath xmlns:m="http://schemas.openxmlformats.org/officeDocument/2006/math">
                    <m:r>
                      <a:rPr lang="en-US" i="1" dirty="0" smtClean="0">
                        <a:latin typeface="Cambria Math" panose="02040503050406030204" pitchFamily="18" charset="0"/>
                      </a:rPr>
                      <m:t>𝑠</m:t>
                    </m:r>
                  </m:oMath>
                </a14:m>
                <a:r>
                  <a:rPr lang="en-US" dirty="0"/>
                  <a:t> by a factor decreases the error by the same factor</a:t>
                </a: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1107671" y="1845734"/>
                <a:ext cx="10058400" cy="4023360"/>
              </a:xfrm>
              <a:blipFill>
                <a:blip r:embed="rId3"/>
                <a:stretch>
                  <a:fillRect l="-1455" t="-1667"/>
                </a:stretch>
              </a:blipFill>
            </p:spPr>
            <p:txBody>
              <a:bodyPr/>
              <a:lstStyle/>
              <a:p>
                <a:r>
                  <a:rPr lang="he-IL">
                    <a:noFill/>
                  </a:rPr>
                  <a:t> </a:t>
                </a:r>
              </a:p>
            </p:txBody>
          </p:sp>
        </mc:Fallback>
      </mc:AlternateContent>
      <p:sp>
        <p:nvSpPr>
          <p:cNvPr id="4"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28</a:t>
            </a:fld>
            <a:endParaRPr lang="he-IL" dirty="0">
              <a:solidFill>
                <a:schemeClr val="accent1">
                  <a:lumMod val="75000"/>
                </a:schemeClr>
              </a:solidFill>
            </a:endParaRPr>
          </a:p>
        </p:txBody>
      </p:sp>
    </p:spTree>
    <p:extLst>
      <p:ext uri="{BB962C8B-B14F-4D97-AF65-F5344CB8AC3E}">
        <p14:creationId xmlns:p14="http://schemas.microsoft.com/office/powerpoint/2010/main" val="165015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Implementing Length Squared Sampling In Two Passes</a:t>
            </a:r>
            <a:endParaRPr lang="he-IL"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1107671" y="1845734"/>
                <a:ext cx="10058400" cy="4023360"/>
              </a:xfrm>
            </p:spPr>
            <p:txBody>
              <a:bodyPr>
                <a:normAutofit/>
              </a:bodyPr>
              <a:lstStyle/>
              <a:p>
                <a:pPr algn="l" rtl="0">
                  <a:buFont typeface="Arial" panose="020B0604020202020204" pitchFamily="34" charset="0"/>
                  <a:buChar char="•"/>
                </a:pPr>
                <a:r>
                  <a:rPr lang="en-US" dirty="0"/>
                  <a:t>We want to draw a sample of columns of </a:t>
                </a:r>
                <a14:m>
                  <m:oMath xmlns:m="http://schemas.openxmlformats.org/officeDocument/2006/math">
                    <m:r>
                      <a:rPr lang="en-US" i="1" dirty="0" smtClean="0">
                        <a:latin typeface="Cambria Math" panose="02040503050406030204" pitchFamily="18" charset="0"/>
                      </a:rPr>
                      <m:t>𝐴</m:t>
                    </m:r>
                  </m:oMath>
                </a14:m>
                <a:r>
                  <a:rPr lang="en-US" dirty="0"/>
                  <a:t> according to length squared probabilities, even if the matrix is not in row-order or column-order:</a:t>
                </a:r>
              </a:p>
              <a:p>
                <a:pPr lvl="1" algn="l" rtl="0">
                  <a:buFont typeface="Arial" panose="020B0604020202020204" pitchFamily="34" charset="0"/>
                  <a:buChar char="•"/>
                </a:pPr>
                <a:r>
                  <a:rPr lang="en-US" dirty="0"/>
                  <a:t>First pass: compute the length squared of each column and store this information in RAM- </a:t>
                </a:r>
                <a:br>
                  <a:rPr lang="en-US" b="0" i="0" dirty="0">
                    <a:latin typeface="Cambria Math" panose="02040503050406030204" pitchFamily="18" charset="0"/>
                  </a:rPr>
                </a:br>
                <a14:m>
                  <m:oMath xmlns:m="http://schemas.openxmlformats.org/officeDocument/2006/math">
                    <m:r>
                      <m:rPr>
                        <m:sty m:val="p"/>
                      </m:rPr>
                      <a:rPr lang="en-US" b="0" i="0" smtClean="0">
                        <a:latin typeface="Cambria Math" panose="02040503050406030204" pitchFamily="18" charset="0"/>
                      </a:rPr>
                      <m:t>Ο</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𝑚</m:t>
                            </m:r>
                          </m:e>
                        </m:func>
                      </m:e>
                    </m:d>
                    <m:r>
                      <a:rPr lang="en-US" b="0" i="1" smtClean="0">
                        <a:latin typeface="Cambria Math" panose="02040503050406030204" pitchFamily="18" charset="0"/>
                      </a:rPr>
                      <m:t>=</m:t>
                    </m:r>
                    <m:r>
                      <m:rPr>
                        <m:sty m:val="p"/>
                      </m:rPr>
                      <a:rPr lang="en-US" b="0" i="0" smtClean="0">
                        <a:latin typeface="Cambria Math" panose="02040503050406030204" pitchFamily="18" charset="0"/>
                      </a:rPr>
                      <m:t>Ο</m:t>
                    </m:r>
                    <m:d>
                      <m:dPr>
                        <m:ctrlPr>
                          <a:rPr lang="en-US" b="0" i="1" smtClean="0">
                            <a:latin typeface="Cambria Math" panose="02040503050406030204" pitchFamily="18" charset="0"/>
                          </a:rPr>
                        </m:ctrlPr>
                      </m:dPr>
                      <m:e>
                        <m:r>
                          <a:rPr lang="en-US" b="0" i="1" smtClean="0">
                            <a:latin typeface="Cambria Math" panose="02040503050406030204" pitchFamily="18" charset="0"/>
                          </a:rPr>
                          <m:t>𝑛𝑏</m:t>
                        </m:r>
                      </m:e>
                    </m:d>
                  </m:oMath>
                </a14:m>
                <a:r>
                  <a:rPr lang="en-US" dirty="0"/>
                  <a:t> space</a:t>
                </a:r>
              </a:p>
              <a:p>
                <a:pPr lvl="1" algn="l" rtl="0">
                  <a:buFont typeface="Arial" panose="020B0604020202020204" pitchFamily="34" charset="0"/>
                  <a:buChar char="•"/>
                </a:pPr>
                <a:r>
                  <a:rPr lang="en-US" dirty="0"/>
                  <a:t>Second: calculate the probabilities and pick the columns to be sampled</a:t>
                </a:r>
              </a:p>
              <a:p>
                <a:pPr algn="l" rtl="0">
                  <a:buFont typeface="Arial" panose="020B0604020202020204" pitchFamily="34" charset="0"/>
                  <a:buChar char="•"/>
                </a:pPr>
                <a:r>
                  <a:rPr lang="en-US"/>
                  <a:t>What if </a:t>
                </a:r>
                <a:r>
                  <a:rPr lang="en-US" dirty="0"/>
                  <a:t>the matrix is already presented in external memory in column-order? Then one pass is enough, using the first example in the lesson:</a:t>
                </a:r>
                <a:br>
                  <a:rPr lang="en-US" dirty="0"/>
                </a:br>
                <a:r>
                  <a:rPr lang="en-US" dirty="0"/>
                  <a:t>Selecting an index </a:t>
                </a:r>
                <a14:m>
                  <m:oMath xmlns:m="http://schemas.openxmlformats.org/officeDocument/2006/math">
                    <m:r>
                      <a:rPr lang="en-US" i="1">
                        <a:latin typeface="Cambria Math" panose="02040503050406030204" pitchFamily="18" charset="0"/>
                      </a:rPr>
                      <m:t>𝑖</m:t>
                    </m:r>
                  </m:oMath>
                </a14:m>
                <a:r>
                  <a:rPr lang="en-US" dirty="0"/>
                  <a:t> with probability proportional to the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oMath>
                </a14:m>
                <a:r>
                  <a:rPr lang="en-US" dirty="0"/>
                  <a:t> (</a:t>
                </a:r>
                <a14:m>
                  <m:oMath xmlns:m="http://schemas.openxmlformats.org/officeDocument/2006/math">
                    <m:r>
                      <a:rPr lang="en-US" i="1">
                        <a:latin typeface="Cambria Math" panose="02040503050406030204" pitchFamily="18" charset="0"/>
                      </a:rPr>
                      <m:t>𝑃𝑟𝑜𝑏</m:t>
                    </m:r>
                    <m:d>
                      <m:dPr>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num>
                      <m:den>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m:t>
                                </m:r>
                              </m:sub>
                            </m:sSub>
                          </m:e>
                        </m:nary>
                      </m:den>
                    </m:f>
                  </m:oMath>
                </a14:m>
                <a:r>
                  <a:rPr lang="en-US" dirty="0"/>
                  <a:t>) </a:t>
                </a:r>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1107671" y="1845734"/>
                <a:ext cx="10058400" cy="4023360"/>
              </a:xfrm>
              <a:blipFill>
                <a:blip r:embed="rId3"/>
                <a:stretch>
                  <a:fillRect l="-1455" t="-1667" r="-1636"/>
                </a:stretch>
              </a:blipFill>
            </p:spPr>
            <p:txBody>
              <a:bodyPr/>
              <a:lstStyle/>
              <a:p>
                <a:r>
                  <a:rPr lang="he-IL">
                    <a:noFill/>
                  </a:rPr>
                  <a:t> </a:t>
                </a:r>
              </a:p>
            </p:txBody>
          </p:sp>
        </mc:Fallback>
      </mc:AlternateContent>
      <p:sp>
        <p:nvSpPr>
          <p:cNvPr id="4"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29</a:t>
            </a:fld>
            <a:endParaRPr lang="he-IL" dirty="0">
              <a:solidFill>
                <a:schemeClr val="accent1">
                  <a:lumMod val="75000"/>
                </a:schemeClr>
              </a:solidFill>
            </a:endParaRPr>
          </a:p>
        </p:txBody>
      </p:sp>
    </p:spTree>
    <p:extLst>
      <p:ext uri="{BB962C8B-B14F-4D97-AF65-F5344CB8AC3E}">
        <p14:creationId xmlns:p14="http://schemas.microsoft.com/office/powerpoint/2010/main" val="2760404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Intro – The Problem</a:t>
            </a:r>
            <a:endParaRPr lang="he-IL" dirty="0"/>
          </a:p>
        </p:txBody>
      </p:sp>
      <p:sp>
        <p:nvSpPr>
          <p:cNvPr id="3" name="Content Placeholder 2"/>
          <p:cNvSpPr>
            <a:spLocks noGrp="1"/>
          </p:cNvSpPr>
          <p:nvPr>
            <p:ph idx="1"/>
          </p:nvPr>
        </p:nvSpPr>
        <p:spPr>
          <a:xfrm>
            <a:off x="1097280" y="1845734"/>
            <a:ext cx="10058400" cy="4023360"/>
          </a:xfrm>
        </p:spPr>
        <p:txBody>
          <a:bodyPr/>
          <a:lstStyle/>
          <a:p>
            <a:pPr algn="l" rtl="0"/>
            <a:r>
              <a:rPr lang="en-US" dirty="0"/>
              <a:t>Massive data problems where the input data is too large to be stored in RAM</a:t>
            </a:r>
          </a:p>
          <a:p>
            <a:pPr algn="l" rtl="0"/>
            <a:endParaRPr lang="en-US" dirty="0"/>
          </a:p>
          <a:p>
            <a:pPr algn="l" rtl="0"/>
            <a:endParaRPr lang="en-US" dirty="0"/>
          </a:p>
        </p:txBody>
      </p:sp>
      <p:pic>
        <p:nvPicPr>
          <p:cNvPr id="1026" name="Picture 2" descr="Image result for hard dis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8020" y="5028579"/>
            <a:ext cx="1621693" cy="1203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ame of thrones m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142" y="2461260"/>
            <a:ext cx="1833231" cy="21907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elevision game of thrones"/>
          <p:cNvPicPr>
            <a:picLocks noChangeAspect="1" noChangeArrowheads="1"/>
          </p:cNvPicPr>
          <p:nvPr/>
        </p:nvPicPr>
        <p:blipFill rotWithShape="1">
          <a:blip r:embed="rId5">
            <a:clrChange>
              <a:clrFrom>
                <a:srgbClr val="FEFFFF"/>
              </a:clrFrom>
              <a:clrTo>
                <a:srgbClr val="FEFFFF">
                  <a:alpha val="0"/>
                </a:srgbClr>
              </a:clrTo>
            </a:clrChange>
            <a:extLst>
              <a:ext uri="{28A0092B-C50C-407E-A947-70E740481C1C}">
                <a14:useLocalDpi xmlns:a14="http://schemas.microsoft.com/office/drawing/2010/main" val="0"/>
              </a:ext>
            </a:extLst>
          </a:blip>
          <a:srcRect b="9784"/>
          <a:stretch/>
        </p:blipFill>
        <p:spPr bwMode="auto">
          <a:xfrm>
            <a:off x="8123833" y="2413437"/>
            <a:ext cx="3711947" cy="228639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ndroid box"/>
          <p:cNvPicPr>
            <a:picLocks noChangeAspect="1" noChangeArrowheads="1"/>
          </p:cNvPicPr>
          <p:nvPr/>
        </p:nvPicPr>
        <p:blipFill>
          <a:blip r:embed="rId6">
            <a:clrChange>
              <a:clrFrom>
                <a:srgbClr val="EDECF1"/>
              </a:clrFrom>
              <a:clrTo>
                <a:srgbClr val="EDECF1">
                  <a:alpha val="0"/>
                </a:srgbClr>
              </a:clrTo>
            </a:clrChange>
            <a:extLst>
              <a:ext uri="{28A0092B-C50C-407E-A947-70E740481C1C}">
                <a14:useLocalDpi xmlns:a14="http://schemas.microsoft.com/office/drawing/2010/main" val="0"/>
              </a:ext>
            </a:extLst>
          </a:blip>
          <a:srcRect/>
          <a:stretch>
            <a:fillRect/>
          </a:stretch>
        </p:blipFill>
        <p:spPr bwMode="auto">
          <a:xfrm>
            <a:off x="4500854" y="2726147"/>
            <a:ext cx="1995970" cy="160899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cxnSpLocks/>
            <a:stCxn id="1028" idx="2"/>
            <a:endCxn id="1026" idx="1"/>
          </p:cNvCxnSpPr>
          <p:nvPr/>
        </p:nvCxnSpPr>
        <p:spPr>
          <a:xfrm>
            <a:off x="2124758" y="4652009"/>
            <a:ext cx="2473262" cy="978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a:endCxn id="1030" idx="2"/>
          </p:cNvCxnSpPr>
          <p:nvPr/>
        </p:nvCxnSpPr>
        <p:spPr>
          <a:xfrm flipV="1">
            <a:off x="6126480" y="4699834"/>
            <a:ext cx="3853327" cy="817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40" name="Picture 16" descr="animated-arrow-image-029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5113804" y="4447245"/>
            <a:ext cx="665152" cy="2032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descr="animated-arrow-image-029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647312" y="3264621"/>
            <a:ext cx="665152" cy="2032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754880" y="3342380"/>
            <a:ext cx="1586496" cy="369332"/>
          </a:xfrm>
          <a:prstGeom prst="rect">
            <a:avLst/>
          </a:prstGeom>
          <a:noFill/>
        </p:spPr>
        <p:txBody>
          <a:bodyPr wrap="square" rtlCol="1">
            <a:spAutoFit/>
          </a:bodyPr>
          <a:lstStyle/>
          <a:p>
            <a:r>
              <a:rPr lang="en-US" dirty="0">
                <a:solidFill>
                  <a:schemeClr val="bg1"/>
                </a:solidFill>
              </a:rPr>
              <a:t>500 MB RAM</a:t>
            </a:r>
            <a:endParaRPr lang="he-IL" dirty="0">
              <a:solidFill>
                <a:schemeClr val="bg1"/>
              </a:solidFill>
            </a:endParaRPr>
          </a:p>
        </p:txBody>
      </p:sp>
      <p:sp>
        <p:nvSpPr>
          <p:cNvPr id="14" name="TextBox 13"/>
          <p:cNvSpPr txBox="1"/>
          <p:nvPr/>
        </p:nvSpPr>
        <p:spPr>
          <a:xfrm>
            <a:off x="1874328" y="4659247"/>
            <a:ext cx="738875" cy="369332"/>
          </a:xfrm>
          <a:prstGeom prst="rect">
            <a:avLst/>
          </a:prstGeom>
          <a:noFill/>
        </p:spPr>
        <p:txBody>
          <a:bodyPr wrap="square" rtlCol="1">
            <a:spAutoFit/>
          </a:bodyPr>
          <a:lstStyle/>
          <a:p>
            <a:r>
              <a:rPr lang="en-US" dirty="0"/>
              <a:t>5 GB</a:t>
            </a:r>
            <a:endParaRPr lang="he-IL" dirty="0"/>
          </a:p>
        </p:txBody>
      </p:sp>
      <p:sp>
        <p:nvSpPr>
          <p:cNvPr id="15"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3</a:t>
            </a:fld>
            <a:endParaRPr lang="he-IL" dirty="0">
              <a:solidFill>
                <a:schemeClr val="accent1">
                  <a:lumMod val="75000"/>
                </a:schemeClr>
              </a:solidFill>
            </a:endParaRPr>
          </a:p>
        </p:txBody>
      </p:sp>
    </p:spTree>
    <p:extLst>
      <p:ext uri="{BB962C8B-B14F-4D97-AF65-F5344CB8AC3E}">
        <p14:creationId xmlns:p14="http://schemas.microsoft.com/office/powerpoint/2010/main" val="196657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0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Connection to SVD</a:t>
            </a:r>
            <a:endParaRPr lang="he-IL"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normAutofit fontScale="92500" lnSpcReduction="20000"/>
              </a:bodyPr>
              <a:lstStyle/>
              <a:p>
                <a:pPr algn="l" rtl="0">
                  <a:buFont typeface="Arial" panose="020B0604020202020204" pitchFamily="34" charset="0"/>
                  <a:buChar char="•"/>
                </a:pPr>
                <a:r>
                  <a:rPr lang="en-US" dirty="0"/>
                  <a:t>Result: Given matrix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 </m:t>
                    </m:r>
                  </m:oMath>
                </a14:m>
                <a:r>
                  <a:rPr lang="en-US" dirty="0"/>
                  <a:t>, we can create a good sketch of it by sampling</a:t>
                </a:r>
              </a:p>
              <a:p>
                <a:pPr lvl="1" algn="l" rtl="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 </a:t>
                </a:r>
                <a14:m>
                  <m:oMath xmlns:m="http://schemas.openxmlformats.org/officeDocument/2006/math">
                    <m:r>
                      <a:rPr lang="en-US" b="0" i="1" smtClean="0">
                        <a:latin typeface="Cambria Math" panose="02040503050406030204" pitchFamily="18" charset="0"/>
                      </a:rPr>
                      <m:t>𝑠</m:t>
                    </m:r>
                  </m:oMath>
                </a14:m>
                <a:r>
                  <a:rPr lang="en-US" dirty="0"/>
                  <a:t> scaled columns of </a:t>
                </a:r>
                <a14:m>
                  <m:oMath xmlns:m="http://schemas.openxmlformats.org/officeDocument/2006/math">
                    <m:r>
                      <a:rPr lang="en-US" b="0" i="1" smtClean="0">
                        <a:latin typeface="Cambria Math" panose="02040503050406030204" pitchFamily="18" charset="0"/>
                      </a:rPr>
                      <m:t>𝐴</m:t>
                    </m:r>
                  </m:oMath>
                </a14:m>
                <a:endParaRPr lang="en-US" dirty="0"/>
              </a:p>
              <a:p>
                <a:pPr lvl="1" algn="l" rtl="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𝑅</m:t>
                    </m:r>
                    <m:r>
                      <a:rPr lang="en-US" i="1">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𝑚</m:t>
                    </m:r>
                    <m:r>
                      <a:rPr lang="en-US" i="1">
                        <a:latin typeface="Cambria Math" panose="02040503050406030204" pitchFamily="18" charset="0"/>
                      </a:rPr>
                      <m:t>)</m:t>
                    </m:r>
                  </m:oMath>
                </a14:m>
                <a:r>
                  <a:rPr lang="en-US" dirty="0"/>
                  <a:t> = </a:t>
                </a:r>
                <a14:m>
                  <m:oMath xmlns:m="http://schemas.openxmlformats.org/officeDocument/2006/math">
                    <m:r>
                      <a:rPr lang="en-US" b="0" i="1" smtClean="0">
                        <a:latin typeface="Cambria Math" panose="02040503050406030204" pitchFamily="18" charset="0"/>
                      </a:rPr>
                      <m:t>𝑟</m:t>
                    </m:r>
                  </m:oMath>
                </a14:m>
                <a:r>
                  <a:rPr lang="en-US" dirty="0"/>
                  <a:t> scaled columns of </a:t>
                </a:r>
                <a14:m>
                  <m:oMath xmlns:m="http://schemas.openxmlformats.org/officeDocument/2006/math">
                    <m:r>
                      <a:rPr lang="en-US" i="1">
                        <a:latin typeface="Cambria Math" panose="02040503050406030204" pitchFamily="18" charset="0"/>
                      </a:rPr>
                      <m:t>𝐴</m:t>
                    </m:r>
                  </m:oMath>
                </a14:m>
                <a:endParaRPr lang="en-US" dirty="0"/>
              </a:p>
              <a:p>
                <a:pPr lvl="1" algn="l" rtl="0">
                  <a:buFont typeface="Arial" panose="020B0604020202020204" pitchFamily="34" charset="0"/>
                  <a:buChar char="•"/>
                </a:pPr>
                <a:r>
                  <a:rPr lang="en-US" dirty="0"/>
                  <a:t>We can find </a:t>
                </a:r>
                <a14:m>
                  <m:oMath xmlns:m="http://schemas.openxmlformats.org/officeDocument/2006/math">
                    <m:r>
                      <a:rPr lang="en-US" b="0" i="1" smtClean="0">
                        <a:latin typeface="Cambria Math" panose="02040503050406030204" pitchFamily="18" charset="0"/>
                      </a:rPr>
                      <m:t>𝑈</m:t>
                    </m:r>
                  </m:oMath>
                </a14:m>
                <a:r>
                  <a:rPr lang="en-US" dirty="0"/>
                  <a:t> such that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𝐶𝑈𝑅</m:t>
                    </m:r>
                  </m:oMath>
                </a14:m>
                <a:endParaRPr lang="en-US" dirty="0"/>
              </a:p>
              <a:p>
                <a:pPr lvl="1" algn="l" rtl="0">
                  <a:buFont typeface="Arial" panose="020B0604020202020204" pitchFamily="34" charset="0"/>
                  <a:buChar char="•"/>
                </a:pPr>
                <a:endParaRPr lang="en-US" dirty="0"/>
              </a:p>
              <a:p>
                <a:pPr algn="l" rtl="0">
                  <a:buFont typeface="Arial" panose="020B0604020202020204" pitchFamily="34" charset="0"/>
                  <a:buChar char="•"/>
                </a:pPr>
                <a:r>
                  <a:rPr lang="en-US" dirty="0"/>
                  <a:t>Compared to SVD:</a:t>
                </a:r>
              </a:p>
              <a:p>
                <a:pPr lvl="1" algn="l" rtl="0">
                  <a:buFont typeface="Arial" panose="020B0604020202020204" pitchFamily="34" charset="0"/>
                  <a:buChar char="•"/>
                </a:pPr>
                <a:r>
                  <a:rPr lang="en-US" dirty="0"/>
                  <a:t>Pros:</a:t>
                </a:r>
              </a:p>
              <a:p>
                <a:pPr lvl="2" algn="l" rtl="0">
                  <a:buFont typeface="Arial" panose="020B0604020202020204" pitchFamily="34" charset="0"/>
                  <a:buChar char="•"/>
                </a:pPr>
                <a:r>
                  <a:rPr lang="en-US" dirty="0"/>
                  <a:t>SVD takes more time to compute</a:t>
                </a:r>
              </a:p>
              <a:p>
                <a:pPr lvl="2" algn="l" rtl="0">
                  <a:buFont typeface="Arial" panose="020B0604020202020204" pitchFamily="34" charset="0"/>
                  <a:buChar char="•"/>
                </a:pPr>
                <a:r>
                  <a:rPr lang="en-US" dirty="0"/>
                  <a:t>SVD requires all of A to be stored in RAM</a:t>
                </a:r>
              </a:p>
              <a:p>
                <a:pPr lvl="2" algn="l" rtl="0">
                  <a:buFont typeface="Arial" panose="020B0604020202020204" pitchFamily="34" charset="0"/>
                  <a:buChar char="•"/>
                </a:pPr>
                <a:r>
                  <a:rPr lang="en-US" dirty="0"/>
                  <a:t>SVD does not have the property that the rows and columns are directly from A</a:t>
                </a:r>
              </a:p>
              <a:p>
                <a:pPr lvl="3" algn="l" rtl="0">
                  <a:buFont typeface="Arial" panose="020B0604020202020204" pitchFamily="34" charset="0"/>
                  <a:buChar char="•"/>
                </a:pPr>
                <a:r>
                  <a:rPr lang="en-US" dirty="0"/>
                  <a:t>CUR saves properties of the origin matrix, like sparsity</a:t>
                </a:r>
              </a:p>
              <a:p>
                <a:pPr lvl="3" algn="l" rtl="0">
                  <a:buFont typeface="Arial" panose="020B0604020202020204" pitchFamily="34" charset="0"/>
                  <a:buChar char="•"/>
                </a:pPr>
                <a:r>
                  <a:rPr lang="en-US" dirty="0"/>
                  <a:t>Logically more easy to interpret</a:t>
                </a:r>
              </a:p>
              <a:p>
                <a:pPr lvl="1" algn="l" rtl="0">
                  <a:buFont typeface="Arial" panose="020B0604020202020204" pitchFamily="34" charset="0"/>
                  <a:buChar char="•"/>
                </a:pPr>
                <a:r>
                  <a:rPr lang="en-US" dirty="0"/>
                  <a:t>Cons:</a:t>
                </a:r>
              </a:p>
              <a:p>
                <a:pPr lvl="2" algn="l" rtl="0">
                  <a:buFont typeface="Arial" panose="020B0604020202020204" pitchFamily="34" charset="0"/>
                  <a:buChar char="•"/>
                </a:pPr>
                <a:r>
                  <a:rPr lang="en-US" dirty="0"/>
                  <a:t>SVD has the best 2-norm approximation</a:t>
                </a:r>
              </a:p>
              <a:p>
                <a:pPr lvl="2" algn="l" rtl="0">
                  <a:buFont typeface="Arial" panose="020B0604020202020204" pitchFamily="34" charset="0"/>
                  <a:buChar char="•"/>
                </a:pPr>
                <a:r>
                  <a:rPr lang="en-US" dirty="0"/>
                  <a:t>Error bounds on for the CUR approximation are weaker</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a:blip r:embed="rId3"/>
                <a:stretch>
                  <a:fillRect l="-1333" t="-2576"/>
                </a:stretch>
              </a:blipFill>
            </p:spPr>
            <p:txBody>
              <a:bodyPr/>
              <a:lstStyle/>
              <a:p>
                <a:r>
                  <a:rPr lang="he-IL">
                    <a:noFill/>
                  </a:rPr>
                  <a:t> </a:t>
                </a:r>
              </a:p>
            </p:txBody>
          </p:sp>
        </mc:Fallback>
      </mc:AlternateContent>
      <p:pic>
        <p:nvPicPr>
          <p:cNvPr id="6" name="Content Placeholder 2"/>
          <p:cNvPicPr>
            <a:picLocks noChangeAspect="1"/>
          </p:cNvPicPr>
          <p:nvPr/>
        </p:nvPicPr>
        <p:blipFill>
          <a:blip r:embed="rId4">
            <a:clrChange>
              <a:clrFrom>
                <a:srgbClr val="FFFFFF"/>
              </a:clrFrom>
              <a:clrTo>
                <a:srgbClr val="FFFFFF">
                  <a:alpha val="0"/>
                </a:srgbClr>
              </a:clrTo>
            </a:clrChange>
          </a:blip>
          <a:stretch>
            <a:fillRect/>
          </a:stretch>
        </p:blipFill>
        <p:spPr>
          <a:xfrm>
            <a:off x="5458136" y="1897547"/>
            <a:ext cx="5500111" cy="2194232"/>
          </a:xfrm>
          <a:prstGeom prst="rect">
            <a:avLst/>
          </a:prstGeom>
        </p:spPr>
      </p:pic>
      <p:sp>
        <p:nvSpPr>
          <p:cNvPr id="7" name="Left Bracket 6"/>
          <p:cNvSpPr/>
          <p:nvPr/>
        </p:nvSpPr>
        <p:spPr>
          <a:xfrm rot="16200000">
            <a:off x="8242300" y="3462480"/>
            <a:ext cx="57732" cy="893617"/>
          </a:xfrm>
          <a:prstGeom prst="lef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8" name="Left Bracket 7"/>
          <p:cNvSpPr/>
          <p:nvPr/>
        </p:nvSpPr>
        <p:spPr>
          <a:xfrm rot="16200000">
            <a:off x="10035540" y="2307447"/>
            <a:ext cx="45719" cy="1101437"/>
          </a:xfrm>
          <a:prstGeom prst="lef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mc:AlternateContent xmlns:mc="http://schemas.openxmlformats.org/markup-compatibility/2006" xmlns:a14="http://schemas.microsoft.com/office/drawing/2010/main">
        <mc:Choice Requires="a14">
          <p:sp>
            <p:nvSpPr>
              <p:cNvPr id="10" name="TextBox 9"/>
              <p:cNvSpPr txBox="1"/>
              <p:nvPr/>
            </p:nvSpPr>
            <p:spPr>
              <a:xfrm>
                <a:off x="9866167" y="2881025"/>
                <a:ext cx="384463"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oMath>
                  </m:oMathPara>
                </a14:m>
                <a:endParaRPr lang="he-IL" dirty="0"/>
              </a:p>
            </p:txBody>
          </p:sp>
        </mc:Choice>
        <mc:Fallback xmlns="">
          <p:sp>
            <p:nvSpPr>
              <p:cNvPr id="10" name="TextBox 9"/>
              <p:cNvSpPr txBox="1">
                <a:spLocks noRot="1" noChangeAspect="1" noMove="1" noResize="1" noEditPoints="1" noAdjustHandles="1" noChangeArrowheads="1" noChangeShapeType="1" noTextEdit="1"/>
              </p:cNvSpPr>
              <p:nvPr/>
            </p:nvSpPr>
            <p:spPr>
              <a:xfrm>
                <a:off x="9866167" y="2881025"/>
                <a:ext cx="384463" cy="369332"/>
              </a:xfrm>
              <a:prstGeom prst="rect">
                <a:avLst/>
              </a:prstGeom>
              <a:blipFill>
                <a:blip r:embed="rId5"/>
                <a:stretch>
                  <a:fillRect/>
                </a:stretch>
              </a:blipFill>
            </p:spPr>
            <p:txBody>
              <a:bodyPr/>
              <a:lstStyle/>
              <a:p>
                <a:r>
                  <a:rPr lang="he-IL">
                    <a:noFill/>
                  </a:rPr>
                  <a:t> </a:t>
                </a:r>
              </a:p>
            </p:txBody>
          </p:sp>
        </mc:Fallback>
      </mc:AlternateContent>
      <p:sp>
        <p:nvSpPr>
          <p:cNvPr id="11" name="Left Bracket 10"/>
          <p:cNvSpPr/>
          <p:nvPr/>
        </p:nvSpPr>
        <p:spPr>
          <a:xfrm rot="16200000">
            <a:off x="9063989" y="2607047"/>
            <a:ext cx="45719" cy="661561"/>
          </a:xfrm>
          <a:prstGeom prst="lef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mc:AlternateContent xmlns:mc="http://schemas.openxmlformats.org/markup-compatibility/2006" xmlns:a14="http://schemas.microsoft.com/office/drawing/2010/main">
        <mc:Choice Requires="a14">
          <p:sp>
            <p:nvSpPr>
              <p:cNvPr id="12" name="TextBox 11"/>
              <p:cNvSpPr txBox="1"/>
              <p:nvPr/>
            </p:nvSpPr>
            <p:spPr>
              <a:xfrm>
                <a:off x="8894616" y="2958982"/>
                <a:ext cx="384463"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oMath>
                  </m:oMathPara>
                </a14:m>
                <a:endParaRPr lang="he-IL" dirty="0"/>
              </a:p>
            </p:txBody>
          </p:sp>
        </mc:Choice>
        <mc:Fallback xmlns="">
          <p:sp>
            <p:nvSpPr>
              <p:cNvPr id="12" name="TextBox 11"/>
              <p:cNvSpPr txBox="1">
                <a:spLocks noRot="1" noChangeAspect="1" noMove="1" noResize="1" noEditPoints="1" noAdjustHandles="1" noChangeArrowheads="1" noChangeShapeType="1" noTextEdit="1"/>
              </p:cNvSpPr>
              <p:nvPr/>
            </p:nvSpPr>
            <p:spPr>
              <a:xfrm>
                <a:off x="8894616" y="2958982"/>
                <a:ext cx="384463" cy="369332"/>
              </a:xfrm>
              <a:prstGeom prst="rect">
                <a:avLst/>
              </a:prstGeom>
              <a:blipFill>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8096409" y="3938155"/>
                <a:ext cx="349512" cy="3693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oMath>
                  </m:oMathPara>
                </a14:m>
                <a:endParaRPr lang="he-IL" dirty="0"/>
              </a:p>
            </p:txBody>
          </p:sp>
        </mc:Choice>
        <mc:Fallback xmlns="">
          <p:sp>
            <p:nvSpPr>
              <p:cNvPr id="14" name="TextBox 13"/>
              <p:cNvSpPr txBox="1">
                <a:spLocks noRot="1" noChangeAspect="1" noMove="1" noResize="1" noEditPoints="1" noAdjustHandles="1" noChangeArrowheads="1" noChangeShapeType="1" noTextEdit="1"/>
              </p:cNvSpPr>
              <p:nvPr/>
            </p:nvSpPr>
            <p:spPr>
              <a:xfrm>
                <a:off x="8096409" y="3938155"/>
                <a:ext cx="349512" cy="369332"/>
              </a:xfrm>
              <a:prstGeom prst="rect">
                <a:avLst/>
              </a:prstGeom>
              <a:blipFill>
                <a:blip r:embed="rId7"/>
                <a:stretch>
                  <a:fillRect/>
                </a:stretch>
              </a:blipFill>
            </p:spPr>
            <p:txBody>
              <a:bodyPr/>
              <a:lstStyle/>
              <a:p>
                <a:r>
                  <a:rPr lang="he-IL">
                    <a:noFill/>
                  </a:rPr>
                  <a:t> </a:t>
                </a:r>
              </a:p>
            </p:txBody>
          </p:sp>
        </mc:Fallback>
      </mc:AlternateContent>
      <p:sp>
        <p:nvSpPr>
          <p:cNvPr id="13"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30</a:t>
            </a:fld>
            <a:endParaRPr lang="he-IL" dirty="0">
              <a:solidFill>
                <a:schemeClr val="accent1">
                  <a:lumMod val="75000"/>
                </a:schemeClr>
              </a:solidFill>
            </a:endParaRPr>
          </a:p>
        </p:txBody>
      </p:sp>
    </p:spTree>
    <p:extLst>
      <p:ext uri="{BB962C8B-B14F-4D97-AF65-F5344CB8AC3E}">
        <p14:creationId xmlns:p14="http://schemas.microsoft.com/office/powerpoint/2010/main" val="369039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The Streaming Model - Definition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1" algn="l" rtl="0"/>
                <a14:m>
                  <m:oMath xmlns:m="http://schemas.openxmlformats.org/officeDocument/2006/math">
                    <m:r>
                      <a:rPr lang="en-US" i="1">
                        <a:latin typeface="Cambria Math" panose="02040503050406030204" pitchFamily="18" charset="0"/>
                      </a:rPr>
                      <m:t>𝑛</m:t>
                    </m:r>
                  </m:oMath>
                </a14:m>
                <a:r>
                  <a:rPr lang="he-IL" dirty="0"/>
                  <a:t> </a:t>
                </a:r>
                <a:r>
                  <a:rPr lang="en-US" dirty="0"/>
                  <a:t>data items arrive one at a time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oMath>
                </a14:m>
                <a:endParaRPr lang="en-US" dirty="0"/>
              </a:p>
              <a:p>
                <a:pPr lvl="1" algn="l" rtl="0"/>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is from an alphabet of </a:t>
                </a:r>
                <a14:m>
                  <m:oMath xmlns:m="http://schemas.openxmlformats.org/officeDocument/2006/math">
                    <m:r>
                      <a:rPr lang="en-US" b="0" i="1" smtClean="0">
                        <a:latin typeface="Cambria Math" panose="02040503050406030204" pitchFamily="18" charset="0"/>
                      </a:rPr>
                      <m:t>𝑚</m:t>
                    </m:r>
                  </m:oMath>
                </a14:m>
                <a:r>
                  <a:rPr lang="en-US" dirty="0"/>
                  <a:t> possible symbols. For convenience: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𝑚</m:t>
                        </m:r>
                      </m:e>
                    </m:d>
                  </m:oMath>
                </a14:m>
                <a:endParaRPr lang="en-US" b="0" dirty="0"/>
              </a:p>
              <a:p>
                <a:pPr lvl="1" algn="l" rtl="0"/>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𝑖</m:t>
                        </m:r>
                      </m:sub>
                    </m:sSub>
                  </m:oMath>
                </a14:m>
                <a:r>
                  <a:rPr lang="en-US" dirty="0"/>
                  <a:t> is a </a:t>
                </a:r>
                <a14:m>
                  <m:oMath xmlns:m="http://schemas.openxmlformats.org/officeDocument/2006/math">
                    <m:r>
                      <a:rPr lang="en-US" i="1">
                        <a:latin typeface="Cambria Math" panose="02040503050406030204" pitchFamily="18" charset="0"/>
                      </a:rPr>
                      <m:t>𝑏</m:t>
                    </m:r>
                  </m:oMath>
                </a14:m>
                <a:r>
                  <a:rPr lang="en-US" dirty="0"/>
                  <a:t>-bit quantity, </a:t>
                </a:r>
                <a14:m>
                  <m:oMath xmlns:m="http://schemas.openxmlformats.org/officeDocument/2006/math">
                    <m:r>
                      <a:rPr lang="en-US" i="1">
                        <a:latin typeface="Cambria Math" panose="02040503050406030204" pitchFamily="18" charset="0"/>
                      </a:rPr>
                      <m:t>𝑏</m:t>
                    </m:r>
                  </m:oMath>
                </a14:m>
                <a:r>
                  <a:rPr lang="en-US" dirty="0"/>
                  <a:t> is not too large</a:t>
                </a:r>
              </a:p>
              <a:p>
                <a:pPr lvl="1" algn="l" rtl="0"/>
                <a14:m>
                  <m:oMath xmlns:m="http://schemas.openxmlformats.org/officeDocument/2006/math">
                    <m:r>
                      <a:rPr lang="en-US" b="0" i="1" smtClean="0">
                        <a:latin typeface="Cambria Math" panose="02040503050406030204" pitchFamily="18" charset="0"/>
                      </a:rPr>
                      <m:t>𝑠</m:t>
                    </m:r>
                  </m:oMath>
                </a14:m>
                <a:r>
                  <a:rPr lang="en-US" dirty="0"/>
                  <a:t> – a generic element of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𝑚</m:t>
                        </m:r>
                      </m:e>
                    </m:d>
                  </m:oMath>
                </a14:m>
                <a:endParaRPr lang="en-US" dirty="0"/>
              </a:p>
              <a:p>
                <a:pPr lvl="1" algn="l" rtl="0"/>
                <a:endParaRPr lang="en-US" dirty="0"/>
              </a:p>
              <a:p>
                <a:pPr lvl="1" algn="l" rtl="0"/>
                <a:r>
                  <a:rPr lang="en-US" dirty="0"/>
                  <a:t>The goal: compute some statistics, property, or summary of these data items without using too much memory (much less than </a:t>
                </a:r>
                <a14:m>
                  <m:oMath xmlns:m="http://schemas.openxmlformats.org/officeDocument/2006/math">
                    <m:r>
                      <a:rPr lang="en-US" b="0" i="1" smtClean="0">
                        <a:latin typeface="Cambria Math" panose="02040503050406030204" pitchFamily="18" charset="0"/>
                      </a:rPr>
                      <m:t>𝑛</m:t>
                    </m:r>
                  </m:oMath>
                </a14:m>
                <a:r>
                  <a:rPr lang="en-US" dirty="0"/>
                  <a:t>)</a:t>
                </a:r>
              </a:p>
              <a:p>
                <a:endParaRPr lang="he-IL"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1667"/>
                </a:stretch>
              </a:blipFill>
            </p:spPr>
            <p:txBody>
              <a:bodyPr/>
              <a:lstStyle/>
              <a:p>
                <a:r>
                  <a:rPr lang="he-IL">
                    <a:noFill/>
                  </a:rPr>
                  <a:t> </a:t>
                </a:r>
              </a:p>
            </p:txBody>
          </p:sp>
        </mc:Fallback>
      </mc:AlternateContent>
      <p:pic>
        <p:nvPicPr>
          <p:cNvPr id="5" name="Picture 4"/>
          <p:cNvPicPr>
            <a:picLocks noChangeAspect="1"/>
          </p:cNvPicPr>
          <p:nvPr/>
        </p:nvPicPr>
        <p:blipFill>
          <a:blip r:embed="rId4"/>
          <a:stretch>
            <a:fillRect/>
          </a:stretch>
        </p:blipFill>
        <p:spPr>
          <a:xfrm>
            <a:off x="2721483" y="4840394"/>
            <a:ext cx="5048250" cy="1028700"/>
          </a:xfrm>
          <a:prstGeom prst="rect">
            <a:avLst/>
          </a:prstGeom>
        </p:spPr>
      </p:pic>
      <p:sp>
        <p:nvSpPr>
          <p:cNvPr id="6"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4</a:t>
            </a:fld>
            <a:endParaRPr lang="he-IL" dirty="0">
              <a:solidFill>
                <a:schemeClr val="accent1">
                  <a:lumMod val="75000"/>
                </a:schemeClr>
              </a:solidFill>
            </a:endParaRPr>
          </a:p>
        </p:txBody>
      </p:sp>
    </p:spTree>
    <p:extLst>
      <p:ext uri="{BB962C8B-B14F-4D97-AF65-F5344CB8AC3E}">
        <p14:creationId xmlns:p14="http://schemas.microsoft.com/office/powerpoint/2010/main" val="373709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The Streaming Model - Example</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l" rtl="0"/>
                <a:r>
                  <a:rPr lang="en-US" dirty="0"/>
                  <a:t>Input: Stream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oMath>
                </a14:m>
                <a:endParaRPr lang="en-US" dirty="0"/>
              </a:p>
              <a:p>
                <a:pPr algn="l" rtl="0"/>
                <a:r>
                  <a:rPr lang="en-US" dirty="0"/>
                  <a:t>Output: Select an index </a:t>
                </a:r>
                <a14:m>
                  <m:oMath xmlns:m="http://schemas.openxmlformats.org/officeDocument/2006/math">
                    <m:r>
                      <a:rPr lang="en-US" b="0" i="1" smtClean="0">
                        <a:latin typeface="Cambria Math" panose="02040503050406030204" pitchFamily="18" charset="0"/>
                      </a:rPr>
                      <m:t>𝑖</m:t>
                    </m:r>
                  </m:oMath>
                </a14:m>
                <a:r>
                  <a:rPr lang="en-US" dirty="0"/>
                  <a:t> with probability proportional to the value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t>
                </a:r>
                <a14:m>
                  <m:oMath xmlns:m="http://schemas.openxmlformats.org/officeDocument/2006/math">
                    <m:r>
                      <a:rPr lang="en-US" b="0" i="1" smtClean="0">
                        <a:latin typeface="Cambria Math" panose="02040503050406030204" pitchFamily="18" charset="0"/>
                      </a:rPr>
                      <m:t>𝑃𝑟𝑜𝑏</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num>
                      <m:den>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e>
                        </m:nary>
                      </m:den>
                    </m:f>
                  </m:oMath>
                </a14:m>
                <a:r>
                  <a:rPr lang="en-US" dirty="0"/>
                  <a:t>)</a:t>
                </a:r>
              </a:p>
              <a:p>
                <a:pPr algn="l" rtl="0"/>
                <a:r>
                  <a:rPr lang="en-US" dirty="0"/>
                  <a:t>Challenge: When we see an element, we do not know the probability with which to select it since the normalizing constant depends on all of the elements including those we have not yet seen</a:t>
                </a:r>
                <a:br>
                  <a:rPr lang="en-US" dirty="0"/>
                </a:br>
                <a:endParaRPr lang="en-US" dirty="0"/>
              </a:p>
              <a:p>
                <a:pPr algn="l" rtl="0"/>
                <a:r>
                  <a:rPr lang="en-US" dirty="0"/>
                  <a:t>Solution: maintain the following variables</a:t>
                </a:r>
              </a:p>
              <a:p>
                <a:pPr algn="l" rtl="0"/>
                <a14:m>
                  <m:oMath xmlns:m="http://schemas.openxmlformats.org/officeDocument/2006/math">
                    <m:r>
                      <a:rPr lang="en-US" b="0" i="1" smtClean="0">
                        <a:latin typeface="Cambria Math" panose="02040503050406030204" pitchFamily="18" charset="0"/>
                      </a:rPr>
                      <m:t>𝑆</m:t>
                    </m:r>
                  </m:oMath>
                </a14:m>
                <a:r>
                  <a:rPr lang="en-US" dirty="0"/>
                  <a:t> – the sum of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’s seen so far</a:t>
                </a:r>
                <a:br>
                  <a:rPr lang="en-US" dirty="0"/>
                </a:b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 index selected with probability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𝑆</m:t>
                        </m:r>
                      </m:den>
                    </m:f>
                  </m:oMath>
                </a14:m>
                <a:endParaRPr lang="en-US" dirty="0"/>
              </a:p>
              <a:p>
                <a:pPr algn="l" rtl="0"/>
                <a:r>
                  <a:rPr lang="en-US" dirty="0"/>
                  <a:t>At start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1</m:t>
                    </m:r>
                  </m:oMath>
                </a14:m>
                <a:endParaRPr lang="en-US" dirty="0"/>
              </a:p>
              <a:p>
                <a:pPr algn="l" rtl="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15" t="-1667" b="-1970"/>
                </a:stretch>
              </a:blipFill>
            </p:spPr>
            <p:txBody>
              <a:bodyPr/>
              <a:lstStyle/>
              <a:p>
                <a:r>
                  <a:rPr lang="he-IL">
                    <a:noFill/>
                  </a:rPr>
                  <a:t> </a:t>
                </a:r>
              </a:p>
            </p:txBody>
          </p:sp>
        </mc:Fallback>
      </mc:AlternateContent>
      <p:cxnSp>
        <p:nvCxnSpPr>
          <p:cNvPr id="5" name="Straight Connector 4"/>
          <p:cNvCxnSpPr>
            <a:stCxn id="3" idx="1"/>
            <a:endCxn id="3" idx="3"/>
          </p:cNvCxnSpPr>
          <p:nvPr/>
        </p:nvCxnSpPr>
        <p:spPr>
          <a:xfrm>
            <a:off x="1097280" y="3857414"/>
            <a:ext cx="1005840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34958"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434958"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203347"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203347" y="6423931"/>
                <a:ext cx="4057650" cy="341632"/>
              </a:xfrm>
              <a:prstGeom prst="rect">
                <a:avLst/>
              </a:prstGeom>
              <a:blipFill>
                <a:blip r:embed="rId6"/>
                <a:stretch>
                  <a:fillRect t="-16071" b="-30357"/>
                </a:stretch>
              </a:blipFill>
            </p:spPr>
            <p:txBody>
              <a:bodyPr/>
              <a:lstStyle/>
              <a:p>
                <a:r>
                  <a:rPr lang="he-IL">
                    <a:noFill/>
                  </a:rPr>
                  <a:t> </a:t>
                </a:r>
              </a:p>
            </p:txBody>
          </p:sp>
        </mc:Fallback>
      </mc:AlternateContent>
      <p:sp>
        <p:nvSpPr>
          <p:cNvPr id="8"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5</a:t>
            </a:fld>
            <a:endParaRPr lang="he-IL" dirty="0">
              <a:solidFill>
                <a:schemeClr val="accent1">
                  <a:lumMod val="75000"/>
                </a:schemeClr>
              </a:solidFill>
            </a:endParaRPr>
          </a:p>
        </p:txBody>
      </p:sp>
    </p:spTree>
    <p:extLst>
      <p:ext uri="{BB962C8B-B14F-4D97-AF65-F5344CB8AC3E}">
        <p14:creationId xmlns:p14="http://schemas.microsoft.com/office/powerpoint/2010/main" val="232506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Example – “on the fly” concept</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rtl="0"/>
                <a:r>
                  <a:rPr lang="en-US" dirty="0"/>
                  <a:t>Algorithm: after </a:t>
                </a:r>
                <a14:m>
                  <m:oMath xmlns:m="http://schemas.openxmlformats.org/officeDocument/2006/math">
                    <m:r>
                      <a:rPr lang="en-US" b="0" i="1" smtClean="0">
                        <a:latin typeface="Cambria Math" panose="02040503050406030204" pitchFamily="18" charset="0"/>
                      </a:rPr>
                      <m:t>𝑗</m:t>
                    </m:r>
                  </m:oMath>
                </a14:m>
                <a:r>
                  <a:rPr lang="en-US" dirty="0"/>
                  <a:t> items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sub>
                    </m:sSub>
                  </m:oMath>
                </a14:m>
                <a:r>
                  <a:rPr lang="en-US" dirty="0"/>
                  <a:t> and for each </a:t>
                </a:r>
                <a14:m>
                  <m:oMath xmlns:m="http://schemas.openxmlformats.org/officeDocument/2006/math">
                    <m:r>
                      <a:rPr lang="en-US" b="0" i="1" smtClean="0">
                        <a:latin typeface="Cambria Math" panose="02040503050406030204" pitchFamily="18" charset="0"/>
                      </a:rPr>
                      <m:t>𝑖</m:t>
                    </m:r>
                  </m:oMath>
                </a14:m>
                <a:r>
                  <a:rPr lang="en-US" dirty="0"/>
                  <a:t> in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 the selected index will be </a:t>
                </a:r>
                <a14:m>
                  <m:oMath xmlns:m="http://schemas.openxmlformats.org/officeDocument/2006/math">
                    <m:r>
                      <a:rPr lang="en-US" b="0" i="1" smtClean="0">
                        <a:latin typeface="Cambria Math" panose="02040503050406030204" pitchFamily="18" charset="0"/>
                      </a:rPr>
                      <m:t>𝑖</m:t>
                    </m:r>
                  </m:oMath>
                </a14:m>
                <a:r>
                  <a:rPr lang="en-US" dirty="0"/>
                  <a:t> with probability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num>
                      <m:den>
                        <m:r>
                          <a:rPr lang="en-US" b="0" i="1" smtClean="0">
                            <a:latin typeface="Cambria Math" panose="02040503050406030204" pitchFamily="18" charset="0"/>
                          </a:rPr>
                          <m:t>𝑆</m:t>
                        </m:r>
                      </m:den>
                    </m:f>
                  </m:oMath>
                </a14:m>
                <a:endParaRPr lang="en-US" dirty="0"/>
              </a:p>
              <a:p>
                <a:pPr algn="l" rtl="0"/>
                <a:r>
                  <a:rPr lang="en-US" dirty="0"/>
                  <a:t>On seeing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 </a:t>
                </a:r>
              </a:p>
              <a:p>
                <a:pPr lvl="1" algn="l" rtl="0"/>
                <a:r>
                  <a:rPr lang="en-US" dirty="0"/>
                  <a:t>Change </a:t>
                </a:r>
                <a14:m>
                  <m:oMath xmlns:m="http://schemas.openxmlformats.org/officeDocument/2006/math">
                    <m:r>
                      <a:rPr lang="en-US" b="0" i="1" smtClean="0">
                        <a:latin typeface="Cambria Math" panose="02040503050406030204" pitchFamily="18" charset="0"/>
                      </a:rPr>
                      <m:t>𝑖</m:t>
                    </m:r>
                  </m:oMath>
                </a14:m>
                <a:r>
                  <a:rPr lang="en-US" dirty="0"/>
                  <a:t> to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oMath>
                </a14:m>
                <a:r>
                  <a:rPr lang="en-US" dirty="0"/>
                  <a:t> with probability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sub>
                        </m:sSub>
                      </m:num>
                      <m:den>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sub>
                        </m:sSub>
                      </m:den>
                    </m:f>
                  </m:oMath>
                </a14:m>
                <a:r>
                  <a:rPr lang="en-US" dirty="0"/>
                  <a:t>, or save the same index with probability of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1</m:t>
                            </m:r>
                          </m:sub>
                        </m:sSub>
                      </m:num>
                      <m:den>
                        <m:r>
                          <a:rPr lang="en-US" i="1">
                            <a:latin typeface="Cambria Math" panose="02040503050406030204" pitchFamily="18" charset="0"/>
                          </a:rPr>
                          <m:t>𝑆</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1</m:t>
                            </m:r>
                          </m:sub>
                        </m:sSub>
                      </m:den>
                    </m:f>
                  </m:oMath>
                </a14:m>
                <a:endParaRPr lang="en-US" i="1" dirty="0">
                  <a:latin typeface="Cambria Math" panose="02040503050406030204" pitchFamily="18" charset="0"/>
                </a:endParaRPr>
              </a:p>
              <a:p>
                <a:pPr lvl="1" algn="l" rtl="0"/>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1</m:t>
                        </m:r>
                      </m:sub>
                    </m:sSub>
                  </m:oMath>
                </a14:m>
                <a:r>
                  <a:rPr lang="en-US" dirty="0"/>
                  <a:t> </a:t>
                </a:r>
              </a:p>
              <a:p>
                <a:pPr algn="l" rtl="0"/>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06" t="-1364"/>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34958"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434958"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203347"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203347" y="6423931"/>
                <a:ext cx="4057650" cy="341632"/>
              </a:xfrm>
              <a:prstGeom prst="rect">
                <a:avLst/>
              </a:prstGeom>
              <a:blipFill>
                <a:blip r:embed="rId6"/>
                <a:stretch>
                  <a:fillRect t="-16071" b="-30357"/>
                </a:stretch>
              </a:blipFill>
            </p:spPr>
            <p:txBody>
              <a:bodyPr/>
              <a:lstStyle/>
              <a:p>
                <a:r>
                  <a:rPr lang="he-IL">
                    <a:noFill/>
                  </a:rPr>
                  <a:t> </a:t>
                </a:r>
              </a:p>
            </p:txBody>
          </p:sp>
        </mc:Fallback>
      </mc:AlternateContent>
      <p:sp>
        <p:nvSpPr>
          <p:cNvPr id="10"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6</a:t>
            </a:fld>
            <a:endParaRPr lang="he-IL" dirty="0">
              <a:solidFill>
                <a:schemeClr val="accent1">
                  <a:lumMod val="75000"/>
                </a:schemeClr>
              </a:solidFill>
            </a:endParaRPr>
          </a:p>
        </p:txBody>
      </p:sp>
    </p:spTree>
    <p:extLst>
      <p:ext uri="{BB962C8B-B14F-4D97-AF65-F5344CB8AC3E}">
        <p14:creationId xmlns:p14="http://schemas.microsoft.com/office/powerpoint/2010/main" val="332767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Moments Of Data Streams</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rtl="0">
                  <a:buFont typeface="Arial" panose="020B0604020202020204" pitchFamily="34" charset="0"/>
                  <a:buChar char="•"/>
                </a:pPr>
                <a:r>
                  <a:rPr lang="en-US" dirty="0"/>
                  <a:t>The frequency of a symbol </a:t>
                </a:r>
                <a14:m>
                  <m:oMath xmlns:m="http://schemas.openxmlformats.org/officeDocument/2006/math">
                    <m:r>
                      <a:rPr lang="en-US" b="0" i="1" smtClean="0">
                        <a:latin typeface="Cambria Math" panose="02040503050406030204" pitchFamily="18" charset="0"/>
                      </a:rPr>
                      <m:t>𝑠</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oMath>
                </a14:m>
                <a:r>
                  <a:rPr lang="en-US" dirty="0"/>
                  <a:t>, is the number of occurrences of </a:t>
                </a:r>
                <a14:m>
                  <m:oMath xmlns:m="http://schemas.openxmlformats.org/officeDocument/2006/math">
                    <m:r>
                      <a:rPr lang="en-US" b="0" i="1" smtClean="0">
                        <a:latin typeface="Cambria Math" panose="02040503050406030204" pitchFamily="18" charset="0"/>
                      </a:rPr>
                      <m:t>𝑠</m:t>
                    </m:r>
                  </m:oMath>
                </a14:m>
                <a:r>
                  <a:rPr lang="en-US" dirty="0"/>
                  <a:t> in the stream</a:t>
                </a:r>
              </a:p>
              <a:p>
                <a:pPr algn="l" rtl="0">
                  <a:buFont typeface="Arial" panose="020B0604020202020204" pitchFamily="34" charset="0"/>
                  <a:buChar char="•"/>
                </a:pPr>
                <a:r>
                  <a:rPr lang="en-US" dirty="0"/>
                  <a:t>For a non negative integer </a:t>
                </a:r>
                <a14:m>
                  <m:oMath xmlns:m="http://schemas.openxmlformats.org/officeDocument/2006/math">
                    <m:r>
                      <a:rPr lang="en-US" b="0" i="1" smtClean="0">
                        <a:latin typeface="Cambria Math" panose="02040503050406030204" pitchFamily="18" charset="0"/>
                      </a:rPr>
                      <m:t>𝑝</m:t>
                    </m:r>
                  </m:oMath>
                </a14:m>
                <a:r>
                  <a:rPr lang="he-IL" dirty="0"/>
                  <a:t> </a:t>
                </a:r>
                <a:r>
                  <a:rPr lang="en-US" dirty="0"/>
                  <a:t>,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𝑡</m:t>
                        </m:r>
                        <m:r>
                          <a:rPr lang="en-US" b="0" i="1" smtClean="0">
                            <a:latin typeface="Cambria Math" panose="02040503050406030204" pitchFamily="18" charset="0"/>
                          </a:rPr>
                          <m:t>h</m:t>
                        </m:r>
                      </m:sup>
                    </m:sSup>
                  </m:oMath>
                </a14:m>
                <a:r>
                  <a:rPr lang="en-US" dirty="0"/>
                  <a:t> frequency moment of the stream is</a:t>
                </a:r>
                <a:br>
                  <a:rPr lang="en-US" dirty="0"/>
                </a:b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𝑠</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𝑚</m:t>
                        </m:r>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𝑓</m:t>
                            </m:r>
                          </m:e>
                          <m:sub>
                            <m:r>
                              <a:rPr lang="en-US" b="0" i="1" smtClean="0">
                                <a:latin typeface="Cambria Math" panose="02040503050406030204" pitchFamily="18" charset="0"/>
                              </a:rPr>
                              <m:t>𝑠</m:t>
                            </m:r>
                          </m:sub>
                          <m:sup>
                            <m:r>
                              <a:rPr lang="en-US" b="0" i="1" smtClean="0">
                                <a:latin typeface="Cambria Math" panose="02040503050406030204" pitchFamily="18" charset="0"/>
                              </a:rPr>
                              <m:t>𝑝</m:t>
                            </m:r>
                          </m:sup>
                        </m:sSubSup>
                      </m:e>
                    </m:nary>
                  </m:oMath>
                </a14:m>
                <a:endParaRPr lang="en-US" dirty="0"/>
              </a:p>
              <a:p>
                <a:pPr algn="l" rtl="0">
                  <a:buFont typeface="Arial" panose="020B0604020202020204" pitchFamily="34" charset="0"/>
                  <a:buChar char="•"/>
                </a:pPr>
                <a:r>
                  <a:rPr lang="en-US" dirty="0"/>
                  <a:t>When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a14:m>
                <a:r>
                  <a:rPr lang="en-US" dirty="0"/>
                  <a:t> we get that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𝑠</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𝑚</m:t>
                                </m:r>
                              </m:sup>
                              <m:e>
                                <m:sSubSup>
                                  <m:sSubSupPr>
                                    <m:ctrlPr>
                                      <a:rPr lang="en-US" i="1">
                                        <a:latin typeface="Cambria Math" panose="02040503050406030204" pitchFamily="18" charset="0"/>
                                      </a:rPr>
                                    </m:ctrlPr>
                                  </m:sSubSupPr>
                                  <m:e>
                                    <m:r>
                                      <a:rPr lang="en-US" i="1">
                                        <a:latin typeface="Cambria Math" panose="02040503050406030204" pitchFamily="18" charset="0"/>
                                      </a:rPr>
                                      <m:t>𝑓</m:t>
                                    </m:r>
                                  </m:e>
                                  <m:sub>
                                    <m:r>
                                      <a:rPr lang="en-US" i="1">
                                        <a:latin typeface="Cambria Math" panose="02040503050406030204" pitchFamily="18" charset="0"/>
                                      </a:rPr>
                                      <m:t>𝑠</m:t>
                                    </m:r>
                                  </m:sub>
                                  <m:sup>
                                    <m:r>
                                      <a:rPr lang="en-US" i="1">
                                        <a:latin typeface="Cambria Math" panose="02040503050406030204" pitchFamily="18" charset="0"/>
                                      </a:rPr>
                                      <m:t>𝑝</m:t>
                                    </m:r>
                                  </m:sup>
                                </m:sSubSup>
                              </m:e>
                            </m:nary>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𝑝</m:t>
                            </m:r>
                          </m:den>
                        </m:f>
                      </m:sup>
                    </m:sSup>
                  </m:oMath>
                </a14:m>
                <a:r>
                  <a:rPr lang="en-US" dirty="0"/>
                  <a:t> is the frequency of the most frequent element(s)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55" t="-166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34958"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434958"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203347"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8203347" y="6423931"/>
                <a:ext cx="4057650" cy="341632"/>
              </a:xfrm>
              <a:prstGeom prst="rect">
                <a:avLst/>
              </a:prstGeom>
              <a:blipFill>
                <a:blip r:embed="rId6"/>
                <a:stretch>
                  <a:fillRect t="-16071" b="-30357"/>
                </a:stretch>
              </a:blipFill>
            </p:spPr>
            <p:txBody>
              <a:bodyPr/>
              <a:lstStyle/>
              <a:p>
                <a:r>
                  <a:rPr lang="he-IL">
                    <a:noFill/>
                  </a:rPr>
                  <a:t> </a:t>
                </a:r>
              </a:p>
            </p:txBody>
          </p:sp>
        </mc:Fallback>
      </mc:AlternateContent>
      <p:sp>
        <p:nvSpPr>
          <p:cNvPr id="7"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7</a:t>
            </a:fld>
            <a:endParaRPr lang="he-IL" dirty="0">
              <a:solidFill>
                <a:schemeClr val="accent1">
                  <a:lumMod val="75000"/>
                </a:schemeClr>
              </a:solidFill>
            </a:endParaRPr>
          </a:p>
        </p:txBody>
      </p:sp>
    </p:spTree>
    <p:extLst>
      <p:ext uri="{BB962C8B-B14F-4D97-AF65-F5344CB8AC3E}">
        <p14:creationId xmlns:p14="http://schemas.microsoft.com/office/powerpoint/2010/main" val="259752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Moments Of Data Streams</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45734"/>
                <a:ext cx="10058400" cy="4023360"/>
              </a:xfrm>
            </p:spPr>
            <p:txBody>
              <a:bodyPr>
                <a:normAutofit/>
              </a:bodyPr>
              <a:lstStyle/>
              <a:p>
                <a:pPr algn="l" rtl="0"/>
                <a:r>
                  <a:rPr lang="en-US" dirty="0">
                    <a:solidFill>
                      <a:schemeClr val="accent1"/>
                    </a:solidFill>
                  </a:rPr>
                  <a:t>What is the frequency moment for </a:t>
                </a:r>
                <a14:m>
                  <m:oMath xmlns:m="http://schemas.openxmlformats.org/officeDocument/2006/math">
                    <m:r>
                      <a:rPr lang="en-US" b="0" i="1" smtClean="0">
                        <a:solidFill>
                          <a:schemeClr val="accent1"/>
                        </a:solidFill>
                        <a:latin typeface="Cambria Math" panose="02040503050406030204" pitchFamily="18" charset="0"/>
                      </a:rPr>
                      <m:t>𝑝</m:t>
                    </m:r>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0</m:t>
                    </m:r>
                  </m:oMath>
                </a14:m>
                <a:r>
                  <a:rPr lang="en-US" dirty="0">
                    <a:solidFill>
                      <a:schemeClr val="accent1"/>
                    </a:solidFill>
                  </a:rPr>
                  <a:t>? Assume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0</m:t>
                        </m:r>
                      </m:e>
                      <m:sup>
                        <m:r>
                          <a:rPr lang="en-US" b="0" i="1" smtClean="0">
                            <a:solidFill>
                              <a:schemeClr val="accent1"/>
                            </a:solidFill>
                            <a:latin typeface="Cambria Math" panose="02040503050406030204" pitchFamily="18" charset="0"/>
                          </a:rPr>
                          <m:t>0</m:t>
                        </m:r>
                      </m:sup>
                    </m:sSup>
                    <m:r>
                      <a:rPr lang="en-US" b="0" i="1" smtClean="0">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0</m:t>
                    </m:r>
                  </m:oMath>
                </a14:m>
                <a:endParaRPr lang="en-US" dirty="0">
                  <a:solidFill>
                    <a:schemeClr val="accent1"/>
                  </a:solidFill>
                </a:endParaRPr>
              </a:p>
              <a:p>
                <a:pPr algn="l" rtl="0"/>
                <a:r>
                  <a:rPr lang="en-US" dirty="0"/>
                  <a:t>Number of distinct symbols in the stream</a:t>
                </a:r>
              </a:p>
              <a:p>
                <a:pPr algn="l" rtl="0"/>
                <a:r>
                  <a:rPr lang="en-US" dirty="0">
                    <a:solidFill>
                      <a:schemeClr val="accent1"/>
                    </a:solidFill>
                  </a:rPr>
                  <a:t>What is the first frequency moment?</a:t>
                </a:r>
              </a:p>
              <a:p>
                <a:pPr algn="l" rtl="0"/>
                <a14:m>
                  <m:oMath xmlns:m="http://schemas.openxmlformats.org/officeDocument/2006/math">
                    <m:r>
                      <a:rPr lang="en-US" i="1">
                        <a:latin typeface="Cambria Math" panose="02040503050406030204" pitchFamily="18" charset="0"/>
                      </a:rPr>
                      <m:t>𝑛</m:t>
                    </m:r>
                  </m:oMath>
                </a14:m>
                <a:r>
                  <a:rPr lang="en-US" dirty="0"/>
                  <a:t> – the length of the stream</a:t>
                </a:r>
              </a:p>
              <a:p>
                <a:pPr algn="l" rtl="0"/>
                <a:endParaRPr lang="en-US" dirty="0"/>
              </a:p>
              <a:p>
                <a:pPr algn="l" rtl="0"/>
                <a:r>
                  <a:rPr lang="en-US" dirty="0"/>
                  <a:t>What is the second moment good for? </a:t>
                </a:r>
                <a:br>
                  <a:rPr lang="en-US" dirty="0"/>
                </a:br>
                <a:r>
                  <a:rPr lang="en-US" dirty="0"/>
                  <a:t>In computing the stream’s variance (the average squared difference from the average frequency).</a:t>
                </a:r>
                <a:br>
                  <a:rPr lang="en-US" dirty="0"/>
                </a:br>
                <a:r>
                  <a:rPr lang="en-US" dirty="0"/>
                  <a:t>The variance is a skew indicator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45734"/>
                <a:ext cx="10058400" cy="4023360"/>
              </a:xfrm>
              <a:blipFill>
                <a:blip r:embed="rId3"/>
                <a:stretch>
                  <a:fillRect l="-1515" t="-166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923396"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923396"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021603"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021603" y="6423931"/>
                <a:ext cx="4057650" cy="341632"/>
              </a:xfrm>
              <a:prstGeom prst="rect">
                <a:avLst/>
              </a:prstGeom>
              <a:blipFill>
                <a:blip r:embed="rId6"/>
                <a:stretch>
                  <a:fillRect t="-16071" b="-3035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767469" y="6422173"/>
                <a:ext cx="3371657" cy="35657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nary>
                      <m:naryPr>
                        <m:chr m:val="∑"/>
                        <m:ctrlPr>
                          <a:rPr lang="en-US" i="1" smtClean="0">
                            <a:solidFill>
                              <a:schemeClr val="bg1"/>
                            </a:solidFill>
                            <a:latin typeface="Cambria Math" panose="02040503050406030204" pitchFamily="18" charset="0"/>
                          </a:rPr>
                        </m:ctrlPr>
                      </m:naryPr>
                      <m:sub>
                        <m:r>
                          <m:rPr>
                            <m:brk m:alnAt="23"/>
                          </m:rP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m:t>
                        </m:r>
                        <m:r>
                          <m:rPr>
                            <m:brk m:alnAt="23"/>
                          </m:rPr>
                          <a:rPr lang="en-US" i="1">
                            <a:solidFill>
                              <a:schemeClr val="bg1"/>
                            </a:solidFill>
                            <a:latin typeface="Cambria Math" panose="02040503050406030204" pitchFamily="18" charset="0"/>
                          </a:rPr>
                          <m:t>1</m:t>
                        </m:r>
                      </m:sub>
                      <m:sup>
                        <m:r>
                          <a:rPr lang="en-US" i="1">
                            <a:solidFill>
                              <a:schemeClr val="bg1"/>
                            </a:solidFill>
                            <a:latin typeface="Cambria Math" panose="02040503050406030204" pitchFamily="18" charset="0"/>
                          </a:rPr>
                          <m:t>𝑚</m:t>
                        </m:r>
                      </m:sup>
                      <m:e>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𝑓</m:t>
                            </m:r>
                          </m:e>
                          <m:sub>
                            <m:r>
                              <a:rPr lang="en-US" i="1">
                                <a:solidFill>
                                  <a:schemeClr val="bg1"/>
                                </a:solidFill>
                                <a:latin typeface="Cambria Math" panose="02040503050406030204" pitchFamily="18" charset="0"/>
                              </a:rPr>
                              <m:t>𝑠</m:t>
                            </m:r>
                          </m:sub>
                          <m:sup>
                            <m:r>
                              <a:rPr lang="en-US" i="1">
                                <a:solidFill>
                                  <a:schemeClr val="bg1"/>
                                </a:solidFill>
                                <a:latin typeface="Cambria Math" panose="02040503050406030204" pitchFamily="18" charset="0"/>
                              </a:rPr>
                              <m:t>𝑝</m:t>
                            </m:r>
                          </m:sup>
                        </m:sSubSup>
                      </m:e>
                    </m:nary>
                  </m:oMath>
                </a14:m>
                <a:r>
                  <a:rPr lang="en-US" dirty="0">
                    <a:solidFill>
                      <a:schemeClr val="bg1"/>
                    </a:solidFill>
                  </a:rPr>
                  <a:t> - the </a:t>
                </a: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𝑝</m:t>
                        </m:r>
                      </m:e>
                      <m:sup>
                        <m:r>
                          <a:rPr lang="en-US" b="0" i="1" smtClean="0">
                            <a:solidFill>
                              <a:schemeClr val="bg1"/>
                            </a:solidFill>
                            <a:latin typeface="Cambria Math" panose="02040503050406030204" pitchFamily="18" charset="0"/>
                          </a:rPr>
                          <m:t>𝑡</m:t>
                        </m:r>
                        <m:r>
                          <a:rPr lang="en-US" b="0" i="1" smtClean="0">
                            <a:solidFill>
                              <a:schemeClr val="bg1"/>
                            </a:solidFill>
                            <a:latin typeface="Cambria Math" panose="02040503050406030204" pitchFamily="18" charset="0"/>
                          </a:rPr>
                          <m:t>h</m:t>
                        </m:r>
                      </m:sup>
                    </m:sSup>
                  </m:oMath>
                </a14:m>
                <a:r>
                  <a:rPr lang="en-US" dirty="0">
                    <a:solidFill>
                      <a:schemeClr val="bg1"/>
                    </a:solidFill>
                  </a:rPr>
                  <a:t> moment</a:t>
                </a:r>
              </a:p>
            </p:txBody>
          </p:sp>
        </mc:Choice>
        <mc:Fallback xmlns="">
          <p:sp>
            <p:nvSpPr>
              <p:cNvPr id="7" name="TextBox 6"/>
              <p:cNvSpPr txBox="1">
                <a:spLocks noRot="1" noChangeAspect="1" noMove="1" noResize="1" noEditPoints="1" noAdjustHandles="1" noChangeArrowheads="1" noChangeShapeType="1" noTextEdit="1"/>
              </p:cNvSpPr>
              <p:nvPr/>
            </p:nvSpPr>
            <p:spPr>
              <a:xfrm>
                <a:off x="8767469" y="6422173"/>
                <a:ext cx="3371657" cy="356572"/>
              </a:xfrm>
              <a:prstGeom prst="rect">
                <a:avLst/>
              </a:prstGeom>
              <a:blipFill>
                <a:blip r:embed="rId7"/>
                <a:stretch>
                  <a:fillRect t="-129310" b="-194828"/>
                </a:stretch>
              </a:blipFill>
            </p:spPr>
            <p:txBody>
              <a:bodyPr/>
              <a:lstStyle/>
              <a:p>
                <a:r>
                  <a:rPr lang="he-IL">
                    <a:noFill/>
                  </a:rPr>
                  <a:t> </a:t>
                </a:r>
              </a:p>
            </p:txBody>
          </p:sp>
        </mc:Fallback>
      </mc:AlternateContent>
      <p:sp>
        <p:nvSpPr>
          <p:cNvPr id="8"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8</a:t>
            </a:fld>
            <a:endParaRPr lang="he-IL" dirty="0">
              <a:solidFill>
                <a:schemeClr val="accent1">
                  <a:lumMod val="75000"/>
                </a:schemeClr>
              </a:solidFill>
            </a:endParaRPr>
          </a:p>
        </p:txBody>
      </p:sp>
    </p:spTree>
    <p:extLst>
      <p:ext uri="{BB962C8B-B14F-4D97-AF65-F5344CB8AC3E}">
        <p14:creationId xmlns:p14="http://schemas.microsoft.com/office/powerpoint/2010/main" val="237979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Moments - Motivation</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l" rtl="0">
                  <a:buFont typeface="Arial" panose="020B0604020202020204" pitchFamily="34" charset="0"/>
                  <a:buChar char="•"/>
                </a:pPr>
                <a:r>
                  <a:rPr lang="en-US" dirty="0"/>
                  <a:t>The identity and frequency of the most frequent item, or more generally, items whose frequency exceeds a given fraction of </a:t>
                </a:r>
                <a14:m>
                  <m:oMath xmlns:m="http://schemas.openxmlformats.org/officeDocument/2006/math">
                    <m:r>
                      <a:rPr lang="en-US" b="0" i="1" smtClean="0">
                        <a:latin typeface="Cambria Math" panose="02040503050406030204" pitchFamily="18" charset="0"/>
                      </a:rPr>
                      <m:t>𝑛</m:t>
                    </m:r>
                  </m:oMath>
                </a14:m>
                <a:r>
                  <a:rPr lang="en-US" dirty="0"/>
                  <a:t>, is clearly important in many applications</a:t>
                </a:r>
              </a:p>
              <a:p>
                <a:pPr algn="l" rtl="0">
                  <a:buFont typeface="Arial" panose="020B0604020202020204" pitchFamily="34" charset="0"/>
                  <a:buChar char="•"/>
                </a:pPr>
                <a:r>
                  <a:rPr lang="en-US" dirty="0"/>
                  <a:t>“Real life” example - let’s look on a routers example:</a:t>
                </a:r>
              </a:p>
              <a:p>
                <a:pPr lvl="1" algn="l" rtl="0">
                  <a:buFont typeface="Arial" panose="020B0604020202020204" pitchFamily="34" charset="0"/>
                  <a:buChar char="•"/>
                </a:pPr>
                <a:r>
                  <a:rPr lang="en-US" dirty="0"/>
                  <a:t>The data items are network packets with source/</a:t>
                </a:r>
                <a:r>
                  <a:rPr lang="en-US" dirty="0" err="1"/>
                  <a:t>dest</a:t>
                </a:r>
                <a:r>
                  <a:rPr lang="en-US" dirty="0"/>
                  <a:t> IP addresses</a:t>
                </a:r>
              </a:p>
              <a:p>
                <a:pPr lvl="1" algn="l" rtl="0">
                  <a:buFont typeface="Arial" panose="020B0604020202020204" pitchFamily="34" charset="0"/>
                  <a:buChar char="•"/>
                </a:pPr>
                <a:r>
                  <a:rPr lang="en-US" dirty="0"/>
                  <a:t>Even if router could have log the massive amount of data passing through it (</a:t>
                </a:r>
                <a:r>
                  <a:rPr lang="en-US" dirty="0" err="1"/>
                  <a:t>source+dest</a:t>
                </a:r>
                <a:r>
                  <a:rPr lang="en-US" dirty="0"/>
                  <a:t>+#packets) it cannot be easily sorted or process</a:t>
                </a:r>
              </a:p>
              <a:p>
                <a:pPr lvl="1" algn="l" rtl="0">
                  <a:buFont typeface="Arial" panose="020B0604020202020204" pitchFamily="34" charset="0"/>
                  <a:buChar char="•"/>
                </a:pPr>
                <a:r>
                  <a:rPr lang="en-US" dirty="0"/>
                  <a:t>The high frequency items identify the heavy bandwidth users</a:t>
                </a:r>
              </a:p>
              <a:p>
                <a:pPr lvl="1" algn="l" rtl="0">
                  <a:buFont typeface="Arial" panose="020B0604020202020204" pitchFamily="34" charset="0"/>
                  <a:buChar char="•"/>
                </a:pPr>
                <a:r>
                  <a:rPr lang="en-US" dirty="0"/>
                  <a:t>It is important to know if some popular source-destination pairs have a lot of traffic </a:t>
                </a:r>
              </a:p>
              <a:p>
                <a:pPr lvl="2" algn="l" rtl="0">
                  <a:buFont typeface="Arial" panose="020B0604020202020204" pitchFamily="34" charset="0"/>
                  <a:buChar char="•"/>
                </a:pPr>
                <a:r>
                  <a:rPr lang="en-US" dirty="0"/>
                  <a:t>We can use the stream variance for this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55" t="-1667" r="-2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67174" y="6433262"/>
                <a:ext cx="3234224"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r>
                  <a:rPr lang="en-US" dirty="0">
                    <a:solidFill>
                      <a:schemeClr val="bg1"/>
                    </a:solidFill>
                  </a:rPr>
                  <a:t>Input stream - </a:t>
                </a:r>
                <a14:m>
                  <m:oMath xmlns:m="http://schemas.openxmlformats.org/officeDocument/2006/math">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1</m:t>
                        </m:r>
                      </m:sub>
                    </m:sSub>
                    <m:r>
                      <a:rPr lang="en-US" i="1">
                        <a:solidFill>
                          <a:schemeClr val="bg1"/>
                        </a:solidFill>
                        <a:latin typeface="Cambria Math" panose="02040503050406030204" pitchFamily="18" charset="0"/>
                      </a:rPr>
                      <m:t>,</m:t>
                    </m:r>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2</m:t>
                        </m:r>
                      </m:sub>
                    </m:sSub>
                    <m:r>
                      <a:rPr lang="en-US" i="1">
                        <a:solidFill>
                          <a:schemeClr val="bg1"/>
                        </a:solidFill>
                        <a:latin typeface="Cambria Math" panose="02040503050406030204" pitchFamily="18" charset="0"/>
                      </a:rPr>
                      <m:t>,…,</m:t>
                    </m:r>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𝑛</m:t>
                        </m:r>
                      </m:sub>
                    </m:sSub>
                  </m:oMath>
                </a14:m>
                <a:endParaRPr lang="en-US" dirty="0">
                  <a:solidFill>
                    <a:schemeClr val="bg1"/>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7174" y="6433262"/>
                <a:ext cx="3234224" cy="341632"/>
              </a:xfrm>
              <a:prstGeom prst="rect">
                <a:avLst/>
              </a:prstGeom>
              <a:blipFill>
                <a:blip r:embed="rId4"/>
                <a:stretch>
                  <a:fillRect t="-16071"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23396" y="6428400"/>
                <a:ext cx="2257425"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sSub>
                      <m:sSubPr>
                        <m:ctrlPr>
                          <a:rPr lang="en-US" i="1" smtClean="0">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en-US"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23396" y="6428400"/>
                <a:ext cx="2257425" cy="341632"/>
              </a:xfrm>
              <a:prstGeom prst="rect">
                <a:avLst/>
              </a:prstGeom>
              <a:blipFill>
                <a:blip r:embed="rId5"/>
                <a:stretch>
                  <a:fillRect t="-17857" b="-28571"/>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021603" y="6423931"/>
                <a:ext cx="4057650" cy="34163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r>
                      <a:rPr lang="en-US" i="1" smtClean="0">
                        <a:solidFill>
                          <a:schemeClr val="bg1"/>
                        </a:solidFill>
                        <a:latin typeface="Cambria Math" panose="02040503050406030204" pitchFamily="18" charset="0"/>
                      </a:rPr>
                      <m:t>𝑠</m:t>
                    </m:r>
                    <m:r>
                      <m:rPr>
                        <m:nor/>
                      </m:rPr>
                      <a:rPr lang="en-US" dirty="0">
                        <a:solidFill>
                          <a:schemeClr val="bg1"/>
                        </a:solidFill>
                      </a:rPr>
                      <m:t> – </m:t>
                    </m:r>
                    <m:r>
                      <m:rPr>
                        <m:nor/>
                      </m:rPr>
                      <a:rPr lang="en-US" dirty="0">
                        <a:solidFill>
                          <a:schemeClr val="bg1"/>
                        </a:solidFill>
                      </a:rPr>
                      <m:t>a</m:t>
                    </m:r>
                    <m:r>
                      <m:rPr>
                        <m:nor/>
                      </m:rPr>
                      <a:rPr lang="en-US" dirty="0">
                        <a:solidFill>
                          <a:schemeClr val="bg1"/>
                        </a:solidFill>
                      </a:rPr>
                      <m:t> </m:t>
                    </m:r>
                    <m:r>
                      <m:rPr>
                        <m:nor/>
                      </m:rPr>
                      <a:rPr lang="en-US" dirty="0">
                        <a:solidFill>
                          <a:schemeClr val="bg1"/>
                        </a:solidFill>
                      </a:rPr>
                      <m:t>generic</m:t>
                    </m:r>
                    <m:r>
                      <m:rPr>
                        <m:nor/>
                      </m:rPr>
                      <a:rPr lang="en-US" dirty="0">
                        <a:solidFill>
                          <a:schemeClr val="bg1"/>
                        </a:solidFill>
                      </a:rPr>
                      <m:t> </m:t>
                    </m:r>
                    <m:r>
                      <m:rPr>
                        <m:nor/>
                      </m:rPr>
                      <a:rPr lang="en-US" dirty="0">
                        <a:solidFill>
                          <a:schemeClr val="bg1"/>
                        </a:solidFill>
                      </a:rPr>
                      <m:t>symbol</m:t>
                    </m:r>
                    <m:r>
                      <m:rPr>
                        <m:nor/>
                      </m:rPr>
                      <a:rPr lang="en-US" dirty="0">
                        <a:solidFill>
                          <a:schemeClr val="bg1"/>
                        </a:solidFill>
                      </a:rPr>
                      <m:t> </m:t>
                    </m:r>
                    <m:r>
                      <m:rPr>
                        <m:nor/>
                      </m:rPr>
                      <a:rPr lang="en-US" dirty="0">
                        <a:solidFill>
                          <a:schemeClr val="bg1"/>
                        </a:solidFill>
                      </a:rPr>
                      <m:t>of</m:t>
                    </m:r>
                    <m:r>
                      <m:rPr>
                        <m:nor/>
                      </m:rPr>
                      <a:rPr lang="en-US" dirty="0">
                        <a:solidFill>
                          <a:schemeClr val="bg1"/>
                        </a:solidFill>
                      </a:rPr>
                      <m:t> </m:t>
                    </m:r>
                    <m:d>
                      <m:dPr>
                        <m:begChr m:val="{"/>
                        <m:endChr m:val="}"/>
                        <m:ctrlPr>
                          <a:rPr lang="en-US" i="1">
                            <a:solidFill>
                              <a:schemeClr val="bg1"/>
                            </a:solidFill>
                            <a:latin typeface="Cambria Math" panose="02040503050406030204" pitchFamily="18" charset="0"/>
                          </a:rPr>
                        </m:ctrlPr>
                      </m:dPr>
                      <m:e>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m:t>
                        </m:r>
                        <m:r>
                          <a:rPr lang="en-US" i="1">
                            <a:solidFill>
                              <a:schemeClr val="bg1"/>
                            </a:solidFill>
                            <a:latin typeface="Cambria Math" panose="02040503050406030204" pitchFamily="18" charset="0"/>
                          </a:rPr>
                          <m:t>𝑚</m:t>
                        </m:r>
                      </m:e>
                    </m:d>
                  </m:oMath>
                </a14:m>
                <a:endParaRPr lang="he-IL"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021603" y="6423931"/>
                <a:ext cx="4057650" cy="341632"/>
              </a:xfrm>
              <a:prstGeom prst="rect">
                <a:avLst/>
              </a:prstGeom>
              <a:blipFill>
                <a:blip r:embed="rId6"/>
                <a:stretch>
                  <a:fillRect t="-16071" b="-3035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767469" y="6422173"/>
                <a:ext cx="3371657" cy="356572"/>
              </a:xfrm>
              <a:prstGeom prst="rect">
                <a:avLst/>
              </a:prstGeom>
              <a:noFill/>
            </p:spPr>
            <p:txBody>
              <a:bodyPr wrap="square" rtlCol="1">
                <a:spAutoFit/>
              </a:bodyPr>
              <a:lstStyle/>
              <a:p>
                <a:pPr marL="384048" lvl="1" indent="-182880" defTabSz="914400">
                  <a:lnSpc>
                    <a:spcPct val="90000"/>
                  </a:lnSpc>
                  <a:spcBef>
                    <a:spcPts val="200"/>
                  </a:spcBef>
                  <a:spcAft>
                    <a:spcPts val="400"/>
                  </a:spcAft>
                  <a:buClr>
                    <a:srgbClr val="E48312"/>
                  </a:buClr>
                  <a:buFont typeface="Calibri" pitchFamily="34" charset="0"/>
                  <a:buChar char="◦"/>
                </a:pPr>
                <a14:m>
                  <m:oMath xmlns:m="http://schemas.openxmlformats.org/officeDocument/2006/math">
                    <m:nary>
                      <m:naryPr>
                        <m:chr m:val="∑"/>
                        <m:ctrlPr>
                          <a:rPr lang="en-US" i="1" smtClean="0">
                            <a:solidFill>
                              <a:schemeClr val="bg1"/>
                            </a:solidFill>
                            <a:latin typeface="Cambria Math" panose="02040503050406030204" pitchFamily="18" charset="0"/>
                          </a:rPr>
                        </m:ctrlPr>
                      </m:naryPr>
                      <m:sub>
                        <m:r>
                          <m:rPr>
                            <m:brk m:alnAt="23"/>
                          </m:rP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m:t>
                        </m:r>
                        <m:r>
                          <m:rPr>
                            <m:brk m:alnAt="23"/>
                          </m:rPr>
                          <a:rPr lang="en-US" i="1">
                            <a:solidFill>
                              <a:schemeClr val="bg1"/>
                            </a:solidFill>
                            <a:latin typeface="Cambria Math" panose="02040503050406030204" pitchFamily="18" charset="0"/>
                          </a:rPr>
                          <m:t>1</m:t>
                        </m:r>
                      </m:sub>
                      <m:sup>
                        <m:r>
                          <a:rPr lang="en-US" i="1">
                            <a:solidFill>
                              <a:schemeClr val="bg1"/>
                            </a:solidFill>
                            <a:latin typeface="Cambria Math" panose="02040503050406030204" pitchFamily="18" charset="0"/>
                          </a:rPr>
                          <m:t>𝑚</m:t>
                        </m:r>
                      </m:sup>
                      <m:e>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𝑓</m:t>
                            </m:r>
                          </m:e>
                          <m:sub>
                            <m:r>
                              <a:rPr lang="en-US" i="1">
                                <a:solidFill>
                                  <a:schemeClr val="bg1"/>
                                </a:solidFill>
                                <a:latin typeface="Cambria Math" panose="02040503050406030204" pitchFamily="18" charset="0"/>
                              </a:rPr>
                              <m:t>𝑠</m:t>
                            </m:r>
                          </m:sub>
                          <m:sup>
                            <m:r>
                              <a:rPr lang="en-US" i="1">
                                <a:solidFill>
                                  <a:schemeClr val="bg1"/>
                                </a:solidFill>
                                <a:latin typeface="Cambria Math" panose="02040503050406030204" pitchFamily="18" charset="0"/>
                              </a:rPr>
                              <m:t>𝑝</m:t>
                            </m:r>
                          </m:sup>
                        </m:sSubSup>
                      </m:e>
                    </m:nary>
                  </m:oMath>
                </a14:m>
                <a:r>
                  <a:rPr lang="en-US" dirty="0">
                    <a:solidFill>
                      <a:schemeClr val="bg1"/>
                    </a:solidFill>
                  </a:rPr>
                  <a:t> - the </a:t>
                </a:r>
                <a14:m>
                  <m:oMath xmlns:m="http://schemas.openxmlformats.org/officeDocument/2006/math">
                    <m:sSup>
                      <m:sSupPr>
                        <m:ctrlPr>
                          <a:rPr lang="en-US" b="0" i="1" smtClean="0">
                            <a:solidFill>
                              <a:schemeClr val="bg1"/>
                            </a:solidFill>
                            <a:latin typeface="Cambria Math" panose="02040503050406030204" pitchFamily="18" charset="0"/>
                          </a:rPr>
                        </m:ctrlPr>
                      </m:sSupPr>
                      <m:e>
                        <m:r>
                          <a:rPr lang="en-US" b="0" i="1" smtClean="0">
                            <a:solidFill>
                              <a:schemeClr val="bg1"/>
                            </a:solidFill>
                            <a:latin typeface="Cambria Math" panose="02040503050406030204" pitchFamily="18" charset="0"/>
                          </a:rPr>
                          <m:t>𝑝</m:t>
                        </m:r>
                      </m:e>
                      <m:sup>
                        <m:r>
                          <a:rPr lang="en-US" b="0" i="1" smtClean="0">
                            <a:solidFill>
                              <a:schemeClr val="bg1"/>
                            </a:solidFill>
                            <a:latin typeface="Cambria Math" panose="02040503050406030204" pitchFamily="18" charset="0"/>
                          </a:rPr>
                          <m:t>𝑡</m:t>
                        </m:r>
                        <m:r>
                          <a:rPr lang="en-US" b="0" i="1" smtClean="0">
                            <a:solidFill>
                              <a:schemeClr val="bg1"/>
                            </a:solidFill>
                            <a:latin typeface="Cambria Math" panose="02040503050406030204" pitchFamily="18" charset="0"/>
                          </a:rPr>
                          <m:t>h</m:t>
                        </m:r>
                      </m:sup>
                    </m:sSup>
                  </m:oMath>
                </a14:m>
                <a:r>
                  <a:rPr lang="en-US" dirty="0">
                    <a:solidFill>
                      <a:schemeClr val="bg1"/>
                    </a:solidFill>
                  </a:rPr>
                  <a:t> moment</a:t>
                </a:r>
              </a:p>
            </p:txBody>
          </p:sp>
        </mc:Choice>
        <mc:Fallback xmlns="">
          <p:sp>
            <p:nvSpPr>
              <p:cNvPr id="13" name="TextBox 12"/>
              <p:cNvSpPr txBox="1">
                <a:spLocks noRot="1" noChangeAspect="1" noMove="1" noResize="1" noEditPoints="1" noAdjustHandles="1" noChangeArrowheads="1" noChangeShapeType="1" noTextEdit="1"/>
              </p:cNvSpPr>
              <p:nvPr/>
            </p:nvSpPr>
            <p:spPr>
              <a:xfrm>
                <a:off x="8767469" y="6422173"/>
                <a:ext cx="3371657" cy="356572"/>
              </a:xfrm>
              <a:prstGeom prst="rect">
                <a:avLst/>
              </a:prstGeom>
              <a:blipFill>
                <a:blip r:embed="rId7"/>
                <a:stretch>
                  <a:fillRect t="-129310" b="-194828"/>
                </a:stretch>
              </a:blipFill>
            </p:spPr>
            <p:txBody>
              <a:bodyPr/>
              <a:lstStyle/>
              <a:p>
                <a:r>
                  <a:rPr lang="he-IL">
                    <a:noFill/>
                  </a:rPr>
                  <a:t> </a:t>
                </a:r>
              </a:p>
            </p:txBody>
          </p:sp>
        </mc:Fallback>
      </mc:AlternateContent>
      <p:sp>
        <p:nvSpPr>
          <p:cNvPr id="9" name="Slide Number Placeholder 4"/>
          <p:cNvSpPr>
            <a:spLocks noGrp="1"/>
          </p:cNvSpPr>
          <p:nvPr>
            <p:ph type="sldNum" sz="quarter" idx="12"/>
          </p:nvPr>
        </p:nvSpPr>
        <p:spPr>
          <a:xfrm>
            <a:off x="9843655" y="628444"/>
            <a:ext cx="1312025" cy="365125"/>
          </a:xfrm>
        </p:spPr>
        <p:txBody>
          <a:bodyPr/>
          <a:lstStyle/>
          <a:p>
            <a:fld id="{225580A9-44E7-46B7-9211-E71C21ADB1BE}" type="slidenum">
              <a:rPr lang="he-IL" smtClean="0">
                <a:solidFill>
                  <a:schemeClr val="accent1">
                    <a:lumMod val="75000"/>
                  </a:schemeClr>
                </a:solidFill>
              </a:rPr>
              <a:t>9</a:t>
            </a:fld>
            <a:endParaRPr lang="he-IL" dirty="0">
              <a:solidFill>
                <a:schemeClr val="accent1">
                  <a:lumMod val="75000"/>
                </a:schemeClr>
              </a:solidFill>
            </a:endParaRPr>
          </a:p>
        </p:txBody>
      </p:sp>
    </p:spTree>
    <p:extLst>
      <p:ext uri="{BB962C8B-B14F-4D97-AF65-F5344CB8AC3E}">
        <p14:creationId xmlns:p14="http://schemas.microsoft.com/office/powerpoint/2010/main" val="339220933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1541</TotalTime>
  <Words>2725</Words>
  <Application>Microsoft Office PowerPoint</Application>
  <PresentationFormat>Widescreen</PresentationFormat>
  <Paragraphs>378</Paragraphs>
  <Slides>30</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Cambria Math</vt:lpstr>
      <vt:lpstr>Times New Roman</vt:lpstr>
      <vt:lpstr>Retrospect</vt:lpstr>
      <vt:lpstr>Streaming</vt:lpstr>
      <vt:lpstr>Today’s Topics</vt:lpstr>
      <vt:lpstr>Intro – The Problem</vt:lpstr>
      <vt:lpstr>The Streaming Model - Definition</vt:lpstr>
      <vt:lpstr>The Streaming Model - Example</vt:lpstr>
      <vt:lpstr>Example – “on the fly” concept</vt:lpstr>
      <vt:lpstr>Frequency Moments Of Data Streams</vt:lpstr>
      <vt:lpstr>Frequency Moments Of Data Streams</vt:lpstr>
      <vt:lpstr>Frequency Moments - Motivation</vt:lpstr>
      <vt:lpstr>#Distinct Elements in a Data Stream</vt:lpstr>
      <vt:lpstr>#Distinct Elements in a Data Stream</vt:lpstr>
      <vt:lpstr>#Distinct Elements in a Data Stream</vt:lpstr>
      <vt:lpstr>2-Universal (Pairwise Independent) Hash Functions</vt:lpstr>
      <vt:lpstr>#Distinct Elements in a Data Stream</vt:lpstr>
      <vt:lpstr>Second Moment Estimation</vt:lpstr>
      <vt:lpstr>Second Moment Estimation</vt:lpstr>
      <vt:lpstr>Second Moment Estimation</vt:lpstr>
      <vt:lpstr>Second Moment Estimation</vt:lpstr>
      <vt:lpstr>Matrix Algorithms Using Sampling</vt:lpstr>
      <vt:lpstr>Matrix Algorithms Using Sampling</vt:lpstr>
      <vt:lpstr>Matrix Multiplication Using Sampling</vt:lpstr>
      <vt:lpstr>Matrix Multiplication Using Sampling</vt:lpstr>
      <vt:lpstr>Matrix Multiplication Using Sampling</vt:lpstr>
      <vt:lpstr>Matrix Multiplication Using Sampling</vt:lpstr>
      <vt:lpstr>Matrix Multiplication Using Sampling</vt:lpstr>
      <vt:lpstr>Matrix Multiplication Using Sampling</vt:lpstr>
      <vt:lpstr>Matrix Multiplication Using Sampling</vt:lpstr>
      <vt:lpstr>Matrix Multiplication Using Sampling</vt:lpstr>
      <vt:lpstr>Implementing Length Squared Sampling In Two Passes</vt:lpstr>
      <vt:lpstr>Connection to SVD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Streaming</dc:title>
  <dc:creator>Shai</dc:creator>
  <cp:lastModifiedBy>Shai</cp:lastModifiedBy>
  <cp:revision>249</cp:revision>
  <dcterms:created xsi:type="dcterms:W3CDTF">2017-05-19T06:25:39Z</dcterms:created>
  <dcterms:modified xsi:type="dcterms:W3CDTF">2017-05-28T19:44:11Z</dcterms:modified>
</cp:coreProperties>
</file>