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notesMasterIdLst>
    <p:notesMasterId r:id="rId33"/>
  </p:notesMasterIdLst>
  <p:sldIdLst>
    <p:sldId id="256" r:id="rId2"/>
    <p:sldId id="257" r:id="rId3"/>
    <p:sldId id="258" r:id="rId4"/>
    <p:sldId id="282" r:id="rId5"/>
    <p:sldId id="283" r:id="rId6"/>
    <p:sldId id="259" r:id="rId7"/>
    <p:sldId id="277" r:id="rId8"/>
    <p:sldId id="278" r:id="rId9"/>
    <p:sldId id="279" r:id="rId10"/>
    <p:sldId id="260" r:id="rId11"/>
    <p:sldId id="261" r:id="rId12"/>
    <p:sldId id="285" r:id="rId13"/>
    <p:sldId id="262" r:id="rId14"/>
    <p:sldId id="281" r:id="rId15"/>
    <p:sldId id="263" r:id="rId16"/>
    <p:sldId id="264" r:id="rId17"/>
    <p:sldId id="287" r:id="rId18"/>
    <p:sldId id="266" r:id="rId19"/>
    <p:sldId id="286" r:id="rId20"/>
    <p:sldId id="265" r:id="rId21"/>
    <p:sldId id="284" r:id="rId22"/>
    <p:sldId id="268" r:id="rId23"/>
    <p:sldId id="267" r:id="rId24"/>
    <p:sldId id="269" r:id="rId25"/>
    <p:sldId id="270" r:id="rId26"/>
    <p:sldId id="271" r:id="rId27"/>
    <p:sldId id="272" r:id="rId28"/>
    <p:sldId id="273" r:id="rId29"/>
    <p:sldId id="274" r:id="rId30"/>
    <p:sldId id="288" r:id="rId31"/>
    <p:sldId id="276" r:id="rId3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914" autoAdjust="0"/>
    <p:restoredTop sz="92883" autoAdjust="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0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D47A0C2-E2DC-4DDD-B74A-374419A905AF}" type="datetimeFigureOut">
              <a:rPr lang="he-IL" smtClean="0"/>
              <a:t>ט"ז/סיון/תשע"ז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898E5DF-3D99-41E8-AE7F-13F80FCACA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980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Connected= </a:t>
            </a:r>
            <a:r>
              <a:rPr lang="en-US" dirty="0" err="1" smtClean="0"/>
              <a:t>adjecent</a:t>
            </a:r>
            <a:endParaRPr lang="he-IL" dirty="0" smtClean="0"/>
          </a:p>
          <a:p>
            <a:r>
              <a:rPr lang="en-US" dirty="0" smtClean="0"/>
              <a:t>First we will introduce a recursive algorithm based on sparse cuts.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8426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that</a:t>
            </a:r>
            <a:r>
              <a:rPr lang="en-US" baseline="0" dirty="0" smtClean="0"/>
              <a:t> if an edge is in S, both vertices must be in S, otherwise the cut would include an edge of value infinity.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3428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do we get a true subgraph? Why better with large subsets?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31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421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3293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100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:r>
                  <a:rPr lang="en-US" dirty="0" smtClean="0"/>
                  <a:t>We will choose an appropriate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, and initiate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𝐶𝑙𝑢𝑠𝑡𝑒𝑟𝑠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b="0" dirty="0" smtClean="0"/>
                  <a:t>. </a:t>
                </a:r>
              </a:p>
              <a:p>
                <a:pPr marL="0" indent="0" algn="l" rtl="0">
                  <a:buNone/>
                </a:pPr>
                <a:r>
                  <a:rPr lang="en-US" b="0" dirty="0" smtClean="0"/>
                  <a:t>In other words, at each stage we will cut a cluster into two, when the connectivity isn’t strong enough</a:t>
                </a:r>
              </a:p>
              <a:p>
                <a:pPr marL="0" indent="0" algn="l" rtl="0">
                  <a:buNone/>
                </a:pPr>
                <a:r>
                  <a:rPr lang="en-US" b="0" dirty="0" smtClean="0"/>
                  <a:t>Notice that Phi</a:t>
                </a:r>
                <a:r>
                  <a:rPr lang="en-US" b="0" baseline="0" dirty="0" smtClean="0"/>
                  <a:t> here talks about edges in W in the denominator</a:t>
                </a:r>
              </a:p>
              <a:p>
                <a:pPr marL="0" indent="0" algn="l" rtl="0">
                  <a:buNone/>
                </a:pPr>
                <a:r>
                  <a:rPr lang="en-US" b="0" baseline="0" dirty="0" smtClean="0"/>
                  <a:t>Change order of condition</a:t>
                </a:r>
                <a:endParaRPr lang="en-US" b="0" dirty="0" smtClean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:r>
                  <a:rPr lang="en-US" dirty="0" smtClean="0"/>
                  <a:t>We will choose an appropriate </a:t>
                </a:r>
                <a:r>
                  <a:rPr lang="en-US" i="0" smtClean="0">
                    <a:latin typeface="Cambria Math"/>
                    <a:ea typeface="Cambria Math"/>
                  </a:rPr>
                  <a:t>𝜀</a:t>
                </a:r>
                <a:r>
                  <a:rPr lang="en-US" b="0" i="0" smtClean="0">
                    <a:latin typeface="Cambria Math"/>
                    <a:ea typeface="Cambria Math"/>
                  </a:rPr>
                  <a:t>&gt;0</a:t>
                </a:r>
                <a:r>
                  <a:rPr lang="en-US" dirty="0" smtClean="0"/>
                  <a:t>, and initiate </a:t>
                </a:r>
                <a:r>
                  <a:rPr lang="en-US" i="0">
                    <a:latin typeface="Cambria Math"/>
                  </a:rPr>
                  <a:t>𝐶𝑙𝑢𝑠𝑡𝑒𝑟𝑠(𝐺)</a:t>
                </a:r>
                <a:r>
                  <a:rPr lang="en-US" b="0" i="0" smtClean="0">
                    <a:latin typeface="Cambria Math"/>
                  </a:rPr>
                  <a:t>=𝑉</a:t>
                </a:r>
                <a:r>
                  <a:rPr lang="en-US" b="0" dirty="0" smtClean="0"/>
                  <a:t>. </a:t>
                </a:r>
              </a:p>
              <a:p>
                <a:pPr marL="0" indent="0" algn="l" rtl="0">
                  <a:buNone/>
                </a:pPr>
                <a:r>
                  <a:rPr lang="en-US" b="0" dirty="0" smtClean="0"/>
                  <a:t>In other words, at each stage we will cut a cluster into two, when the connectivity isn’t strong enough</a:t>
                </a:r>
              </a:p>
              <a:p>
                <a:endParaRPr lang="he-IL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7956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can approximate the answer using eigenvalues and </a:t>
                </a:r>
                <a:r>
                  <a:rPr lang="en-US" i="1" dirty="0" err="1" smtClean="0"/>
                  <a:t>Cheeger’s</a:t>
                </a:r>
                <a:r>
                  <a:rPr lang="en-US" i="1" dirty="0" smtClean="0"/>
                  <a:t> Inequality</a:t>
                </a:r>
                <a:r>
                  <a:rPr lang="en-US" dirty="0" smtClean="0"/>
                  <a:t>, we will not discuss this here.</a:t>
                </a:r>
                <a:endParaRPr lang="he-IL" dirty="0" smtClean="0"/>
              </a:p>
              <a:p>
                <a:pPr marL="0" indent="0" algn="l" rtl="0">
                  <a:buFont typeface="Wingdings 2"/>
                  <a:buNone/>
                </a:pPr>
                <a:r>
                  <a:rPr lang="en-US" sz="1200" b="1" dirty="0" smtClean="0"/>
                  <a:t>Conclusion</a:t>
                </a:r>
              </a:p>
              <a:p>
                <a:pPr marL="0" indent="0" algn="l" rtl="0">
                  <a:buFont typeface="Wingdings 2"/>
                  <a:buNone/>
                </a:pPr>
                <a:r>
                  <a:rPr lang="en-US" sz="1200" dirty="0"/>
                  <a:t>At each stage, we are required to compute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200">
                                <a:latin typeface="Cambria Math"/>
                              </a:rPr>
                              <m:t>min</m:t>
                            </m:r>
                          </m:e>
                          <m:lim>
                            <m:r>
                              <a:rPr lang="en-US" sz="12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1200" i="1">
                                <a:latin typeface="Cambria Math"/>
                                <a:ea typeface="Cambria Math"/>
                              </a:rPr>
                              <m:t>⊆</m:t>
                            </m:r>
                            <m:r>
                              <a:rPr lang="en-US" sz="1200" i="1">
                                <a:latin typeface="Cambria Math"/>
                                <a:ea typeface="Cambria Math"/>
                              </a:rPr>
                              <m:t>𝑊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l-GR" sz="1200" i="1">
                            <a:latin typeface="Cambria Math"/>
                            <a:ea typeface="Cambria Math"/>
                          </a:rPr>
                          <m:t>Φ</m:t>
                        </m:r>
                        <m:d>
                          <m:dPr>
                            <m:ctrlPr>
                              <a:rPr lang="en-US" sz="12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200" i="1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  <m:r>
                              <a:rPr lang="en-US" sz="1200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1200" i="1">
                                <a:latin typeface="Cambria Math"/>
                                <a:ea typeface="Cambria Math"/>
                              </a:rPr>
                              <m:t>𝑊</m:t>
                            </m:r>
                            <m:r>
                              <a:rPr lang="en-US" sz="1200" i="1">
                                <a:latin typeface="Cambria Math"/>
                                <a:ea typeface="Cambria Math"/>
                              </a:rPr>
                              <m:t>\</m:t>
                            </m:r>
                            <m:r>
                              <m:rPr>
                                <m:sty m:val="p"/>
                              </m:rPr>
                              <a:rPr lang="en-US" sz="1200" i="1">
                                <a:latin typeface="Cambria Math"/>
                                <a:ea typeface="Cambria Math"/>
                              </a:rPr>
                              <m:t>S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200" dirty="0"/>
                  <a:t>, which is NP-Hard. </a:t>
                </a:r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can approximate the answer using eigenvalues and </a:t>
                </a:r>
                <a:r>
                  <a:rPr lang="en-US" i="1" dirty="0" err="1" smtClean="0"/>
                  <a:t>Cheeger’s</a:t>
                </a:r>
                <a:r>
                  <a:rPr lang="en-US" i="1" dirty="0" smtClean="0"/>
                  <a:t> Inequality</a:t>
                </a:r>
                <a:r>
                  <a:rPr lang="en-US" dirty="0" smtClean="0"/>
                  <a:t>, we will not discuss this here.</a:t>
                </a:r>
                <a:endParaRPr lang="he-IL" dirty="0" smtClean="0"/>
              </a:p>
              <a:p>
                <a:pPr marL="0" indent="0" algn="l" rtl="0">
                  <a:buFont typeface="Wingdings 2"/>
                  <a:buNone/>
                </a:pPr>
                <a:r>
                  <a:rPr lang="en-US" sz="1200" b="1" dirty="0" smtClean="0"/>
                  <a:t>Conclusion</a:t>
                </a:r>
              </a:p>
              <a:p>
                <a:pPr marL="0" indent="0" algn="l" rtl="0">
                  <a:buFont typeface="Wingdings 2"/>
                  <a:buNone/>
                </a:pPr>
                <a:r>
                  <a:rPr lang="en-US" sz="1200" dirty="0"/>
                  <a:t>At each stage, we are required to compute </a:t>
                </a:r>
                <a:r>
                  <a:rPr lang="en-US" sz="1200" i="0">
                    <a:latin typeface="Cambria Math"/>
                  </a:rPr>
                  <a:t>min┬(𝑆</a:t>
                </a:r>
                <a:r>
                  <a:rPr lang="en-US" sz="1200" i="0">
                    <a:latin typeface="Cambria Math"/>
                    <a:ea typeface="Cambria Math"/>
                  </a:rPr>
                  <a:t>⊆𝑊)⁡</a:t>
                </a:r>
                <a:r>
                  <a:rPr lang="el-GR" sz="1200" i="0">
                    <a:latin typeface="Cambria Math"/>
                    <a:ea typeface="Cambria Math"/>
                  </a:rPr>
                  <a:t>Φ</a:t>
                </a:r>
                <a:r>
                  <a:rPr lang="en-US" sz="1200" i="0">
                    <a:latin typeface="Cambria Math"/>
                    <a:ea typeface="Cambria Math"/>
                  </a:rPr>
                  <a:t>(𝑆,𝑊\S)</a:t>
                </a:r>
                <a:r>
                  <a:rPr lang="en-US" sz="1200" dirty="0"/>
                  <a:t>, which is NP-Hard. </a:t>
                </a:r>
              </a:p>
              <a:p>
                <a:endParaRPr lang="he-IL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8850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Of Course, without limitations on the size of S,T, we will take S=Rows, T= Columns. We want a maximization criterion that takes into account the size of S,T.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1846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case, D(S,S) is the average degree of S!</a:t>
            </a:r>
            <a:endParaRPr lang="he-IL" baseline="0" dirty="0" smtClean="0"/>
          </a:p>
          <a:p>
            <a:pPr marL="0" indent="0" algn="l" rtl="0">
              <a:buFont typeface="Wingdings 2"/>
              <a:buNone/>
            </a:pPr>
            <a:r>
              <a:rPr lang="en-US" sz="1200" dirty="0" smtClean="0"/>
              <a:t>We will solve this case with Network-Flow. </a:t>
            </a:r>
          </a:p>
          <a:p>
            <a:pPr marL="0" indent="0" algn="l" rtl="0">
              <a:buFont typeface="Wingdings 2"/>
              <a:buNone/>
            </a:pPr>
            <a:r>
              <a:rPr lang="en-US" sz="1200" dirty="0" smtClean="0"/>
              <a:t>The general case of finding d(A) is hard. We will however bound d(A).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404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the goal what we want?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1023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Equivalent</a:t>
            </a:r>
            <a:r>
              <a:rPr lang="en-US" baseline="0" dirty="0" smtClean="0"/>
              <a:t> ton finding a tight knit community inside G(the most tight knit~ highest average degree).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E5DF-3D99-41E8-AE7F-13F80FCACA7A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454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FF5F-1D31-4992-8A97-155724C1990C}" type="datetime8">
              <a:rPr lang="he-IL" smtClean="0"/>
              <a:t>10 יוני 17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3B43-A186-4A4A-8CD6-F5678754C4EA}" type="datetime8">
              <a:rPr lang="he-IL" smtClean="0"/>
              <a:t>10 יוני 17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F438-1543-4C28-86BE-1E2872DCF99B}" type="datetime8">
              <a:rPr lang="he-IL" smtClean="0"/>
              <a:t>10 יוני 17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4210-ADDA-4111-BCC2-5B638ABC2646}" type="datetime8">
              <a:rPr lang="he-IL" smtClean="0"/>
              <a:t>10 יוני 17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2239-D15B-41F1-9359-3301E088EE7C}" type="datetime8">
              <a:rPr lang="he-IL" smtClean="0"/>
              <a:t>10 יוני 17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A0C5-805C-4076-9E36-7381A86B9E6C}" type="datetime8">
              <a:rPr lang="he-IL" smtClean="0"/>
              <a:t>10 יוני 17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9BB3-E1A0-467C-9924-203BC9DE64D5}" type="datetime8">
              <a:rPr lang="he-IL" smtClean="0"/>
              <a:t>10 יוני 17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58A9-A16A-4AA0-8A3F-B312FDD15829}" type="datetime8">
              <a:rPr lang="he-IL" smtClean="0"/>
              <a:t>10 יוני 17</a:t>
            </a:fld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A3C0-6322-42DF-961C-95338778248D}" type="datetime8">
              <a:rPr lang="he-IL" smtClean="0"/>
              <a:t>10 יוני 17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702B4-CCF4-47E7-BE6C-9267063A4148}" type="datetime8">
              <a:rPr lang="he-IL" smtClean="0"/>
              <a:t>10 יוני 17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CD7C54E-4B15-47C8-A045-13AD01F98568}" type="datetime8">
              <a:rPr lang="he-IL" smtClean="0"/>
              <a:t>10 יוני 17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14A2CB-BD57-45DF-B5BD-BBD27A4E0C12}" type="datetime8">
              <a:rPr lang="he-IL" smtClean="0"/>
              <a:t>10 יוני 17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259130-5B28-4959-97F6-7E1FD470F1B7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210.png"/><Relationship Id="rId7" Type="http://schemas.openxmlformats.org/officeDocument/2006/relationships/image" Target="../media/image25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11" Type="http://schemas.openxmlformats.org/officeDocument/2006/relationships/image" Target="../media/image290.png"/><Relationship Id="rId5" Type="http://schemas.openxmlformats.org/officeDocument/2006/relationships/image" Target="../media/image230.png"/><Relationship Id="rId10" Type="http://schemas.openxmlformats.org/officeDocument/2006/relationships/image" Target="../media/image280.png"/><Relationship Id="rId4" Type="http://schemas.openxmlformats.org/officeDocument/2006/relationships/image" Target="../media/image220.png"/><Relationship Id="rId9" Type="http://schemas.openxmlformats.org/officeDocument/2006/relationships/image" Target="../media/image27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210.png"/><Relationship Id="rId7" Type="http://schemas.openxmlformats.org/officeDocument/2006/relationships/image" Target="../media/image25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11" Type="http://schemas.openxmlformats.org/officeDocument/2006/relationships/image" Target="../media/image290.png"/><Relationship Id="rId5" Type="http://schemas.openxmlformats.org/officeDocument/2006/relationships/image" Target="../media/image230.png"/><Relationship Id="rId10" Type="http://schemas.openxmlformats.org/officeDocument/2006/relationships/image" Target="../media/image280.png"/><Relationship Id="rId4" Type="http://schemas.openxmlformats.org/officeDocument/2006/relationships/image" Target="../media/image220.png"/><Relationship Id="rId9" Type="http://schemas.openxmlformats.org/officeDocument/2006/relationships/image" Target="../media/image27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210.png"/><Relationship Id="rId7" Type="http://schemas.openxmlformats.org/officeDocument/2006/relationships/image" Target="../media/image250.png"/><Relationship Id="rId12" Type="http://schemas.openxmlformats.org/officeDocument/2006/relationships/image" Target="../media/image30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11" Type="http://schemas.openxmlformats.org/officeDocument/2006/relationships/image" Target="../media/image290.png"/><Relationship Id="rId5" Type="http://schemas.openxmlformats.org/officeDocument/2006/relationships/image" Target="../media/image230.png"/><Relationship Id="rId10" Type="http://schemas.openxmlformats.org/officeDocument/2006/relationships/image" Target="../media/image280.png"/><Relationship Id="rId4" Type="http://schemas.openxmlformats.org/officeDocument/2006/relationships/image" Target="../media/image220.png"/><Relationship Id="rId9" Type="http://schemas.openxmlformats.org/officeDocument/2006/relationships/image" Target="../media/image27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31.png"/><Relationship Id="rId3" Type="http://schemas.openxmlformats.org/officeDocument/2006/relationships/image" Target="../media/image200.png"/><Relationship Id="rId7" Type="http://schemas.openxmlformats.org/officeDocument/2006/relationships/image" Target="../media/image240.png"/><Relationship Id="rId12" Type="http://schemas.openxmlformats.org/officeDocument/2006/relationships/image" Target="../media/image29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11" Type="http://schemas.openxmlformats.org/officeDocument/2006/relationships/image" Target="../media/image280.png"/><Relationship Id="rId5" Type="http://schemas.openxmlformats.org/officeDocument/2006/relationships/image" Target="../media/image220.png"/><Relationship Id="rId10" Type="http://schemas.openxmlformats.org/officeDocument/2006/relationships/image" Target="../media/image270.png"/><Relationship Id="rId4" Type="http://schemas.openxmlformats.org/officeDocument/2006/relationships/image" Target="../media/image210.png"/><Relationship Id="rId9" Type="http://schemas.openxmlformats.org/officeDocument/2006/relationships/image" Target="../media/image26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High Density Clusters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June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322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Recursive Clustering-Sparse Cuts	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980728"/>
                <a:ext cx="8424936" cy="5688632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dirty="0" smtClean="0"/>
                  <a:t>Clusters(G)- List of current clusters</a:t>
                </a:r>
              </a:p>
              <a:p>
                <a:pPr marL="0" indent="0" algn="l" rtl="0">
                  <a:buNone/>
                </a:pPr>
                <a:r>
                  <a:rPr lang="en-US" dirty="0" err="1" smtClean="0"/>
                  <a:t>Initiailization</a:t>
                </a:r>
                <a:r>
                  <a:rPr lang="en-US" dirty="0" smtClean="0"/>
                  <a:t>: </a:t>
                </a:r>
              </a:p>
              <a:p>
                <a:pPr algn="l" rtl="0"/>
                <a:r>
                  <a:rPr lang="en-US" dirty="0"/>
                  <a:t>Clusters(G</a:t>
                </a:r>
                <a:r>
                  <a:rPr lang="en-US" dirty="0" smtClean="0"/>
                  <a:t>) = {V}    (One cluster- the graph)</a:t>
                </a:r>
              </a:p>
              <a:p>
                <a:pPr algn="l" rtl="0"/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en-US" dirty="0" smtClean="0"/>
                  <a:t> &gt; 0</a:t>
                </a:r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sz="2100" b="1" dirty="0" smtClean="0"/>
                  <a:t>Rec_Clustering</a:t>
                </a:r>
                <a:r>
                  <a:rPr lang="en-US" sz="2100" dirty="0" smtClean="0"/>
                  <a:t>(G,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en-US" sz="2100" dirty="0" smtClean="0"/>
                  <a:t>, </a:t>
                </a:r>
                <a14:m>
                  <m:oMath xmlns:m="http://schemas.openxmlformats.org/officeDocument/2006/math">
                    <m:r>
                      <a:rPr lang="en-US" sz="2100" i="1" smtClean="0">
                        <a:latin typeface="Cambria Math"/>
                      </a:rPr>
                      <m:t>𝐶</m:t>
                    </m:r>
                    <m:r>
                      <a:rPr lang="en-US" sz="2100" b="0" i="1" smtClean="0">
                        <a:latin typeface="Cambria Math"/>
                      </a:rPr>
                      <m:t>𝑙𝑢𝑠𝑡𝑒𝑟𝑠</m:t>
                    </m:r>
                    <m:r>
                      <a:rPr lang="en-US" sz="2100" b="0" i="1" smtClean="0">
                        <a:latin typeface="Cambria Math"/>
                      </a:rPr>
                      <m:t>(</m:t>
                    </m:r>
                    <m:r>
                      <a:rPr lang="en-US" sz="2100" b="0" i="1" smtClean="0">
                        <a:latin typeface="Cambria Math"/>
                      </a:rPr>
                      <m:t>𝐺</m:t>
                    </m:r>
                    <m:r>
                      <a:rPr lang="en-US" sz="21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100" dirty="0" smtClean="0"/>
                  <a:t>)</a:t>
                </a:r>
              </a:p>
              <a:p>
                <a:pPr marL="0" indent="0" algn="l" rtl="0">
                  <a:buNone/>
                </a:pPr>
                <a:r>
                  <a:rPr lang="en-US" sz="2100" dirty="0"/>
                  <a:t>	</a:t>
                </a:r>
                <a:r>
                  <a:rPr lang="en-US" sz="2100" dirty="0" smtClean="0"/>
                  <a:t>for each cluster W in Clusters(G) do</a:t>
                </a:r>
              </a:p>
              <a:p>
                <a:pPr marL="0" indent="0" algn="l" rtl="0">
                  <a:buNone/>
                </a:pPr>
                <a:r>
                  <a:rPr lang="en-US" sz="2100" dirty="0"/>
                  <a:t>	</a:t>
                </a:r>
                <a:r>
                  <a:rPr lang="en-US" sz="2100" dirty="0" smtClean="0"/>
                  <a:t>	if </a:t>
                </a:r>
                <a14:m>
                  <m:oMath xmlns:m="http://schemas.openxmlformats.org/officeDocument/2006/math">
                    <m:r>
                      <a:rPr lang="en-US" sz="2100" b="0" i="0" smtClean="0">
                        <a:latin typeface="Cambria Math"/>
                      </a:rPr>
                      <m:t>(</m:t>
                    </m:r>
                    <m:r>
                      <a:rPr lang="en-US" sz="2100" b="0" i="1" smtClean="0">
                        <a:latin typeface="Cambria Math"/>
                      </a:rPr>
                      <m:t>𝑆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𝑊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1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l-GR" sz="2100" b="1" i="1" smtClean="0">
                        <a:solidFill>
                          <a:srgbClr val="FFC000"/>
                        </a:solidFill>
                        <a:latin typeface="Cambria Math"/>
                        <a:ea typeface="Cambria Math"/>
                      </a:rPr>
                      <m:t>𝜱</m:t>
                    </m:r>
                    <m:d>
                      <m:dPr>
                        <m:ctrlPr>
                          <a:rPr lang="en-US" sz="2100" b="1" i="1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100" b="1" i="1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𝑺</m:t>
                        </m:r>
                        <m:r>
                          <a:rPr lang="en-US" sz="2100" b="1" i="1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100" b="1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𝑾</m:t>
                        </m:r>
                        <m:r>
                          <a:rPr lang="en-US" sz="2100" b="1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\</m:t>
                        </m:r>
                        <m:r>
                          <a:rPr lang="en-US" sz="2100" b="1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𝑺</m:t>
                        </m:r>
                      </m:e>
                    </m:d>
                    <m:r>
                      <a:rPr lang="en-US" sz="2100" b="1" i="1" smtClean="0">
                        <a:solidFill>
                          <a:srgbClr val="FFC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100" b="1" i="1" smtClean="0">
                        <a:solidFill>
                          <a:srgbClr val="FFC000"/>
                        </a:solidFill>
                        <a:latin typeface="Cambria Math"/>
                        <a:ea typeface="Cambria Math"/>
                      </a:rPr>
                      <m:t>𝜺</m:t>
                    </m:r>
                    <m:r>
                      <a:rPr lang="en-US" sz="2100" i="1">
                        <a:latin typeface="Cambria Math"/>
                        <a:ea typeface="Cambria Math"/>
                      </a:rPr>
                      <m:t>∧|</m:t>
                    </m:r>
                    <m:r>
                      <a:rPr lang="en-US" sz="2100" i="1">
                        <a:latin typeface="Cambria Math"/>
                        <a:ea typeface="Cambria Math"/>
                      </a:rPr>
                      <m:t>𝑉</m:t>
                    </m:r>
                    <m:d>
                      <m:dPr>
                        <m:ctrlPr>
                          <a:rPr lang="en-US" sz="21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100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</m:d>
                    <m:r>
                      <a:rPr lang="en-US" sz="2100" i="1">
                        <a:latin typeface="Cambria Math"/>
                        <a:ea typeface="Cambria Math"/>
                      </a:rPr>
                      <m:t>|≤</m:t>
                    </m:r>
                    <m:f>
                      <m:fPr>
                        <m:ctrlPr>
                          <a:rPr lang="en-US" sz="21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1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1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100" i="1">
                        <a:latin typeface="Cambria Math"/>
                        <a:ea typeface="Cambria Math"/>
                      </a:rPr>
                      <m:t>|</m:t>
                    </m:r>
                    <m:r>
                      <a:rPr lang="en-US" sz="2100" i="1">
                        <a:latin typeface="Cambria Math"/>
                        <a:ea typeface="Cambria Math"/>
                      </a:rPr>
                      <m:t>𝑉</m:t>
                    </m:r>
                    <m:d>
                      <m:dPr>
                        <m:ctrlPr>
                          <a:rPr lang="en-US" sz="21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100" i="1">
                            <a:latin typeface="Cambria Math"/>
                            <a:ea typeface="Cambria Math"/>
                          </a:rPr>
                          <m:t>𝑊</m:t>
                        </m:r>
                      </m:e>
                    </m:d>
                    <m:r>
                      <a:rPr lang="en-US" sz="2100" i="1">
                        <a:latin typeface="Cambria Math"/>
                        <a:ea typeface="Cambria Math"/>
                      </a:rPr>
                      <m:t>|)</m:t>
                    </m:r>
                  </m:oMath>
                </a14:m>
                <a:r>
                  <a:rPr lang="en-US" sz="2100" dirty="0" smtClean="0"/>
                  <a:t> do</a:t>
                </a:r>
              </a:p>
              <a:p>
                <a:pPr marL="0" indent="0" algn="l" rtl="0">
                  <a:buNone/>
                </a:pPr>
                <a:r>
                  <a:rPr lang="en-US" sz="2100" dirty="0"/>
                  <a:t>	</a:t>
                </a:r>
                <a:r>
                  <a:rPr lang="en-US" sz="2100" dirty="0" smtClean="0"/>
                  <a:t>		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𝐶𝑙𝑢𝑠𝑡𝑒𝑟𝑠</m:t>
                    </m:r>
                    <m:d>
                      <m:d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/>
                          </a:rPr>
                          <m:t>𝐺</m:t>
                        </m:r>
                      </m:e>
                    </m:d>
                    <m:r>
                      <a:rPr lang="en-US" sz="21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/>
                          </a:rPr>
                          <m:t>𝐶𝑙𝑢𝑠𝑡𝑒𝑟𝑠</m:t>
                        </m:r>
                        <m:d>
                          <m:dPr>
                            <m:ctrlPr>
                              <a:rPr lang="en-US" sz="21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100" b="0" i="1" smtClean="0">
                                <a:latin typeface="Cambria Math"/>
                              </a:rPr>
                              <m:t>𝐺</m:t>
                            </m:r>
                          </m:e>
                        </m:d>
                        <m:r>
                          <a:rPr lang="en-US" sz="2100" b="0" i="0" smtClean="0">
                            <a:latin typeface="Cambria Math"/>
                          </a:rPr>
                          <m:t>\</m:t>
                        </m:r>
                        <m:r>
                          <m:rPr>
                            <m:lit/>
                          </m:rPr>
                          <a:rPr lang="en-US" sz="2100" b="0" i="0" smtClean="0">
                            <a:latin typeface="Cambria Math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sz="2100" b="0" i="0" smtClean="0">
                            <a:latin typeface="Cambria Math"/>
                          </a:rPr>
                          <m:t>W</m:t>
                        </m:r>
                        <m:r>
                          <a:rPr lang="en-US" sz="2100" b="0" i="0" smtClean="0">
                            <a:latin typeface="Cambria Math"/>
                          </a:rPr>
                          <m:t>}</m:t>
                        </m:r>
                      </m:e>
                    </m:d>
                    <m:r>
                      <a:rPr lang="en-US" sz="2100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sz="21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  <m:r>
                          <a:rPr lang="en-US" sz="2100" b="0" i="1" smtClean="0">
                            <a:latin typeface="Cambria Math"/>
                            <a:ea typeface="Cambria Math"/>
                          </a:rPr>
                          <m:t>\</m:t>
                        </m:r>
                        <m:r>
                          <m:rPr>
                            <m:sty m:val="p"/>
                          </m:rPr>
                          <a:rPr lang="en-US" sz="2100" b="0" i="1" smtClean="0">
                            <a:latin typeface="Cambria Math"/>
                            <a:ea typeface="Cambria Math"/>
                          </a:rPr>
                          <m:t>S</m:t>
                        </m:r>
                        <m:r>
                          <a:rPr lang="en-US" sz="2100" b="0" i="1" smtClean="0">
                            <a:latin typeface="Cambria Math"/>
                            <a:ea typeface="Cambria Math"/>
                          </a:rPr>
                          <m:t>,  </m:t>
                        </m:r>
                        <m:r>
                          <a:rPr lang="en-US" sz="21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</m:d>
                  </m:oMath>
                </a14:m>
                <a:endParaRPr lang="en-US" sz="2100" b="0" dirty="0" smtClean="0">
                  <a:ea typeface="Cambria Math"/>
                </a:endParaRPr>
              </a:p>
              <a:p>
                <a:pPr marL="0" indent="0" algn="l" rtl="0">
                  <a:buNone/>
                </a:pPr>
                <a:r>
                  <a:rPr lang="en-US" sz="2100" dirty="0" smtClean="0"/>
                  <a:t>			</a:t>
                </a:r>
                <a:r>
                  <a:rPr lang="en-US" sz="2100" b="1" dirty="0" err="1" smtClean="0"/>
                  <a:t>Rec_Clustering</a:t>
                </a:r>
                <a:r>
                  <a:rPr lang="en-US" sz="2100" dirty="0" smtClean="0"/>
                  <a:t>(G</a:t>
                </a:r>
                <a:r>
                  <a:rPr lang="en-US" sz="2100" dirty="0"/>
                  <a:t>,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en-US" sz="2100" dirty="0" smtClean="0"/>
                  <a:t>,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𝐶𝑙𝑢𝑠𝑡𝑒𝑟𝑠</m:t>
                    </m:r>
                    <m:r>
                      <a:rPr lang="en-US" sz="2100" b="0" i="1" smtClean="0">
                        <a:latin typeface="Cambria Math"/>
                      </a:rPr>
                      <m:t>(</m:t>
                    </m:r>
                    <m:r>
                      <a:rPr lang="en-US" sz="2100" b="0" i="1" smtClean="0">
                        <a:latin typeface="Cambria Math"/>
                      </a:rPr>
                      <m:t>𝐺</m:t>
                    </m:r>
                    <m:r>
                      <a:rPr lang="en-US" sz="21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100" dirty="0" smtClean="0"/>
                  <a:t>)</a:t>
                </a:r>
              </a:p>
              <a:p>
                <a:pPr marL="0" indent="0" algn="l" rtl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980728"/>
                <a:ext cx="8424936" cy="5688632"/>
              </a:xfrm>
              <a:blipFill rotWithShape="1">
                <a:blip r:embed="rId3"/>
                <a:stretch>
                  <a:fillRect l="-1664" t="-139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08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Recursive Clustering-Sparse Cuts	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1152128"/>
              </a:xfrm>
            </p:spPr>
            <p:txBody>
              <a:bodyPr>
                <a:noAutofit/>
              </a:bodyPr>
              <a:lstStyle/>
              <a:p>
                <a:pPr marL="0" indent="0" algn="l" rtl="0">
                  <a:buNone/>
                </a:pPr>
                <a:r>
                  <a:rPr lang="en-US" sz="2600" b="1" dirty="0" smtClean="0">
                    <a:latin typeface="+mj-lt"/>
                  </a:rPr>
                  <a:t>Theorem 7.9 </a:t>
                </a:r>
                <a:r>
                  <a:rPr lang="en-US" sz="2600" dirty="0" smtClean="0">
                    <a:latin typeface="+mj-lt"/>
                  </a:rPr>
                  <a:t> At the </a:t>
                </a:r>
                <a:r>
                  <a:rPr lang="en-US" sz="2600" i="1" dirty="0" smtClean="0">
                    <a:latin typeface="+mj-lt"/>
                  </a:rPr>
                  <a:t>termination </a:t>
                </a:r>
                <a:r>
                  <a:rPr lang="en-US" sz="2600" dirty="0" smtClean="0">
                    <a:latin typeface="+mj-lt"/>
                  </a:rPr>
                  <a:t>of </a:t>
                </a:r>
                <a:r>
                  <a:rPr lang="en-US" sz="2600" b="1" dirty="0" smtClean="0">
                    <a:latin typeface="+mj-lt"/>
                  </a:rPr>
                  <a:t>Recursive Clustering, </a:t>
                </a:r>
                <a:r>
                  <a:rPr lang="en-US" sz="2600" dirty="0" smtClean="0">
                    <a:latin typeface="+mj-lt"/>
                  </a:rPr>
                  <a:t>the total number of edges between vertices in different clusters is at most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600" i="1" smtClean="0">
                        <a:latin typeface="Cambria Math"/>
                        <a:ea typeface="Cambria Math"/>
                      </a:rPr>
                      <m:t>Ο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  <m:func>
                          <m:funcPr>
                            <m:ctrlPr>
                              <a:rPr lang="en-US" sz="26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2600" b="0" dirty="0" smtClean="0">
                  <a:latin typeface="+mj-lt"/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1152128"/>
              </a:xfrm>
              <a:blipFill rotWithShape="1">
                <a:blip r:embed="rId3"/>
                <a:stretch>
                  <a:fillRect l="-1259" t="-4233" b="-248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11</a:t>
            </a:fld>
            <a:endParaRPr lang="he-IL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5048" y="4943106"/>
            <a:ext cx="7799360" cy="1296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Wingdings 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74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12</a:t>
            </a:fld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1187624" y="2564904"/>
                <a:ext cx="7416824" cy="1010376"/>
              </a:xfrm>
              <a:prstGeom prst="rect">
                <a:avLst/>
              </a:prstGeom>
            </p:spPr>
            <p:txBody>
              <a:bodyPr vert="horz" lIns="0" rIns="0" bIns="0" anchor="b">
                <a:normAutofit fontScale="92500"/>
              </a:bodyPr>
              <a:lstStyle>
                <a:lvl1pPr algn="l" rtl="1" eaLnBrk="1" latinLnBrk="0" hangingPunct="1">
                  <a:spcBef>
                    <a:spcPct val="0"/>
                  </a:spcBef>
                  <a:buNone/>
                  <a:defRPr kumimoji="0" sz="5000" b="0" kern="120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/>
                  <a:t>Part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Ι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Ι</m:t>
                    </m:r>
                  </m:oMath>
                </a14:m>
                <a:r>
                  <a:rPr lang="en-US" dirty="0" smtClean="0"/>
                  <a:t>: Dense Submatrices</a:t>
                </a:r>
                <a:endParaRPr lang="he-IL" dirty="0"/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564904"/>
                <a:ext cx="7416824" cy="1010376"/>
              </a:xfrm>
              <a:prstGeom prst="rect">
                <a:avLst/>
              </a:prstGeom>
              <a:blipFill rotWithShape="1">
                <a:blip r:embed="rId2"/>
                <a:stretch>
                  <a:fillRect l="-5099" b="-3878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1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 smtClean="0"/>
              <a:t>Dense Submatrices	</a:t>
            </a:r>
            <a:r>
              <a:rPr lang="en-US" sz="3600" dirty="0"/>
              <a:t>- Different </a:t>
            </a:r>
            <a:r>
              <a:rPr lang="en-US" sz="3600" dirty="0" smtClean="0"/>
              <a:t>Approach</a:t>
            </a:r>
            <a:endParaRPr lang="he-I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1368152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sz="2000" dirty="0" smtClean="0"/>
                  <a:t>Let n data points in d-space be represented as 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000" dirty="0" smtClean="0"/>
                  <a:t> Matrix (We will assume that A is non negative).</a:t>
                </a:r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1368152"/>
              </a:xfrm>
              <a:blipFill rotWithShape="1">
                <a:blip r:embed="rId2"/>
                <a:stretch>
                  <a:fillRect l="-741" t="-223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13</a:t>
            </a:fld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530816" y="2921367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i="1" dirty="0" smtClean="0"/>
              <a:t>Example: </a:t>
            </a:r>
            <a:r>
              <a:rPr lang="en-US" sz="2000" dirty="0" smtClean="0"/>
              <a:t>The Document-Term matrix.</a:t>
            </a:r>
          </a:p>
          <a:p>
            <a:pPr algn="l" rtl="0"/>
            <a:r>
              <a:rPr lang="en-US" sz="2000" dirty="0" smtClean="0"/>
              <a:t>Let </a:t>
            </a:r>
            <a:r>
              <a:rPr lang="en-US" sz="2000" i="1" dirty="0" smtClean="0"/>
              <a:t>D1 </a:t>
            </a:r>
            <a:r>
              <a:rPr lang="en-US" sz="2000" dirty="0" smtClean="0"/>
              <a:t>be the statement </a:t>
            </a:r>
            <a:r>
              <a:rPr lang="en-US" sz="2000" b="1" dirty="0" smtClean="0"/>
              <a:t>“I really </a:t>
            </a:r>
            <a:r>
              <a:rPr lang="en-US" sz="2000" b="1" dirty="0" err="1" smtClean="0"/>
              <a:t>really</a:t>
            </a:r>
            <a:r>
              <a:rPr lang="en-US" sz="2000" b="1" dirty="0" smtClean="0"/>
              <a:t> like Clustering”</a:t>
            </a:r>
          </a:p>
          <a:p>
            <a:pPr algn="l" rtl="0"/>
            <a:r>
              <a:rPr lang="en-US" sz="2000" dirty="0" smtClean="0"/>
              <a:t>and Let </a:t>
            </a:r>
            <a:r>
              <a:rPr lang="en-US" sz="2000" i="1" dirty="0" smtClean="0"/>
              <a:t>D2 </a:t>
            </a:r>
            <a:r>
              <a:rPr lang="en-US" sz="2000" dirty="0" smtClean="0"/>
              <a:t>be the </a:t>
            </a:r>
            <a:r>
              <a:rPr lang="en-US" sz="2000" dirty="0"/>
              <a:t>statement</a:t>
            </a:r>
            <a:r>
              <a:rPr lang="en-US" sz="2000" dirty="0" smtClean="0"/>
              <a:t> </a:t>
            </a:r>
            <a:r>
              <a:rPr lang="en-US" sz="2000" b="1" dirty="0" smtClean="0"/>
              <a:t>“I love Clustering”</a:t>
            </a:r>
            <a:endParaRPr lang="en-US" sz="2000" dirty="0">
              <a:solidFill>
                <a:srgbClr val="FF0000"/>
              </a:solidFill>
            </a:endParaRPr>
          </a:p>
          <a:p>
            <a:pPr algn="l" rtl="0"/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782569"/>
              </p:ext>
            </p:extLst>
          </p:nvPr>
        </p:nvGraphicFramePr>
        <p:xfrm>
          <a:off x="530813" y="4357618"/>
          <a:ext cx="7929618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1603"/>
                <a:gridCol w="1321603"/>
                <a:gridCol w="1321603"/>
                <a:gridCol w="1321603"/>
                <a:gridCol w="1321603"/>
                <a:gridCol w="1321603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Clustering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really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love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like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i="1" dirty="0" smtClean="0"/>
                        <a:t>D1</a:t>
                      </a:r>
                      <a:endParaRPr lang="he-IL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i="1" dirty="0" smtClean="0"/>
                        <a:t>D2</a:t>
                      </a:r>
                      <a:endParaRPr lang="he-IL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059832" y="4653136"/>
            <a:ext cx="1512168" cy="864096"/>
          </a:xfrm>
          <a:prstGeom prst="ellipse">
            <a:avLst/>
          </a:prstGeom>
          <a:solidFill>
            <a:srgbClr val="FFC000">
              <a:alpha val="14000"/>
            </a:srgbClr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2" name="Oval 11"/>
          <p:cNvSpPr/>
          <p:nvPr/>
        </p:nvSpPr>
        <p:spPr>
          <a:xfrm>
            <a:off x="5666380" y="4653136"/>
            <a:ext cx="1512168" cy="864096"/>
          </a:xfrm>
          <a:prstGeom prst="ellipse">
            <a:avLst/>
          </a:prstGeom>
          <a:solidFill>
            <a:srgbClr val="FFC000">
              <a:alpha val="14000"/>
            </a:srgbClr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6482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743733" y="1484784"/>
            <a:ext cx="1204130" cy="1204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Like</a:t>
            </a:r>
            <a:endParaRPr lang="he-IL" dirty="0"/>
          </a:p>
        </p:txBody>
      </p:sp>
      <p:sp>
        <p:nvSpPr>
          <p:cNvPr id="5" name="Oval 4"/>
          <p:cNvSpPr/>
          <p:nvPr/>
        </p:nvSpPr>
        <p:spPr>
          <a:xfrm>
            <a:off x="5743733" y="188640"/>
            <a:ext cx="1204130" cy="1204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</a:t>
            </a:r>
            <a:endParaRPr lang="he-IL" dirty="0"/>
          </a:p>
        </p:txBody>
      </p:sp>
      <p:sp>
        <p:nvSpPr>
          <p:cNvPr id="6" name="Oval 5"/>
          <p:cNvSpPr/>
          <p:nvPr/>
        </p:nvSpPr>
        <p:spPr>
          <a:xfrm>
            <a:off x="5743733" y="4097078"/>
            <a:ext cx="1204130" cy="1204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/>
              <a:t>Really</a:t>
            </a:r>
            <a:endParaRPr lang="he-IL" sz="1400" dirty="0"/>
          </a:p>
        </p:txBody>
      </p:sp>
      <p:sp>
        <p:nvSpPr>
          <p:cNvPr id="7" name="Oval 6"/>
          <p:cNvSpPr/>
          <p:nvPr/>
        </p:nvSpPr>
        <p:spPr>
          <a:xfrm>
            <a:off x="5744134" y="2780928"/>
            <a:ext cx="1204130" cy="1204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Love</a:t>
            </a:r>
            <a:endParaRPr lang="he-IL" dirty="0"/>
          </a:p>
        </p:txBody>
      </p:sp>
      <p:sp>
        <p:nvSpPr>
          <p:cNvPr id="8" name="Oval 7"/>
          <p:cNvSpPr/>
          <p:nvPr/>
        </p:nvSpPr>
        <p:spPr>
          <a:xfrm>
            <a:off x="2493952" y="2264298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dirty="0" smtClean="0"/>
              <a:t>1</a:t>
            </a:r>
            <a:endParaRPr lang="he-IL" sz="1300" dirty="0"/>
          </a:p>
        </p:txBody>
      </p:sp>
      <p:sp>
        <p:nvSpPr>
          <p:cNvPr id="9" name="Oval 8"/>
          <p:cNvSpPr/>
          <p:nvPr/>
        </p:nvSpPr>
        <p:spPr>
          <a:xfrm>
            <a:off x="2493952" y="4244408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2</a:t>
            </a:r>
            <a:endParaRPr lang="he-IL" sz="1300" dirty="0"/>
          </a:p>
        </p:txBody>
      </p:sp>
      <p:sp>
        <p:nvSpPr>
          <p:cNvPr id="11" name="Oval 10"/>
          <p:cNvSpPr/>
          <p:nvPr/>
        </p:nvSpPr>
        <p:spPr>
          <a:xfrm>
            <a:off x="1979712" y="1141356"/>
            <a:ext cx="1728192" cy="5238109"/>
          </a:xfrm>
          <a:prstGeom prst="ellipse">
            <a:avLst/>
          </a:prstGeom>
          <a:solidFill>
            <a:schemeClr val="tx1">
              <a:alpha val="2000"/>
            </a:schemeClr>
          </a:solidFill>
          <a:ln>
            <a:solidFill>
              <a:schemeClr val="tx1"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6781" y="188640"/>
                <a:ext cx="2758283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𝑹𝒐𝒘𝒔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𝑫𝒐𝒄𝒖𝒎𝒆𝒏𝒕𝒔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81" y="188640"/>
                <a:ext cx="2758283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35422" y="188640"/>
                <a:ext cx="2758283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𝑪𝒐𝒍𝒖𝒎𝒏𝒔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𝑾𝒐𝒓𝒅𝒔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422" y="188640"/>
                <a:ext cx="275828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>
            <a:stCxn id="9" idx="6"/>
            <a:endCxn id="5" idx="2"/>
          </p:cNvCxnSpPr>
          <p:nvPr/>
        </p:nvCxnSpPr>
        <p:spPr>
          <a:xfrm flipV="1">
            <a:off x="3250036" y="790705"/>
            <a:ext cx="2493697" cy="3831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6"/>
            <a:endCxn id="7" idx="2"/>
          </p:cNvCxnSpPr>
          <p:nvPr/>
        </p:nvCxnSpPr>
        <p:spPr>
          <a:xfrm>
            <a:off x="3250036" y="2642340"/>
            <a:ext cx="2494098" cy="740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6"/>
            <a:endCxn id="5" idx="2"/>
          </p:cNvCxnSpPr>
          <p:nvPr/>
        </p:nvCxnSpPr>
        <p:spPr>
          <a:xfrm flipV="1">
            <a:off x="3250036" y="790705"/>
            <a:ext cx="2493697" cy="1851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006196" y="557971"/>
                <a:ext cx="2758283" cy="39562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𝐂𝐚𝐧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𝐛𝐞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𝐰𝐞𝐢𝐠𝐡𝐭𝐞𝐝</m:t>
                      </m:r>
                    </m:oMath>
                  </m:oMathPara>
                </a14:m>
                <a:endParaRPr lang="he-IL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196" y="557971"/>
                <a:ext cx="2758283" cy="395621"/>
              </a:xfrm>
              <a:prstGeom prst="rect">
                <a:avLst/>
              </a:prstGeom>
              <a:blipFill rotWithShape="1">
                <a:blip r:embed="rId4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/>
          <p:cNvSpPr/>
          <p:nvPr/>
        </p:nvSpPr>
        <p:spPr>
          <a:xfrm>
            <a:off x="2123728" y="2095744"/>
            <a:ext cx="1512168" cy="3140472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6" name="Oval 45"/>
          <p:cNvSpPr/>
          <p:nvPr/>
        </p:nvSpPr>
        <p:spPr>
          <a:xfrm>
            <a:off x="5634399" y="3951893"/>
            <a:ext cx="1423600" cy="1462217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11560" y="2866763"/>
                <a:ext cx="1199297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={</m:t>
                      </m:r>
                      <m:r>
                        <a:rPr lang="en-US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he-IL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66763"/>
                <a:ext cx="119929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030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596336" y="2780029"/>
                <a:ext cx="1199297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b="0" dirty="0" smtClean="0">
                    <a:solidFill>
                      <a:srgbClr val="FFC000"/>
                    </a:solidFill>
                  </a:rPr>
                  <a:t>T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/>
                      </a:rPr>
                      <m:t>={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/>
                      </a:rPr>
                      <m:t>2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/>
                      </a:rPr>
                      <m:t>4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he-IL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780029"/>
                <a:ext cx="1199297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4061" t="-9836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14</a:t>
            </a:fld>
            <a:endParaRPr lang="he-IL"/>
          </a:p>
        </p:txBody>
      </p:sp>
      <p:sp>
        <p:nvSpPr>
          <p:cNvPr id="61" name="Oval 60"/>
          <p:cNvSpPr/>
          <p:nvPr/>
        </p:nvSpPr>
        <p:spPr>
          <a:xfrm>
            <a:off x="5730141" y="5445224"/>
            <a:ext cx="1263025" cy="126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/>
              <a:t>Clustering</a:t>
            </a:r>
            <a:endParaRPr lang="he-IL" sz="1200" dirty="0"/>
          </a:p>
        </p:txBody>
      </p:sp>
      <p:cxnSp>
        <p:nvCxnSpPr>
          <p:cNvPr id="71" name="Straight Connector 70"/>
          <p:cNvCxnSpPr>
            <a:stCxn id="8" idx="6"/>
            <a:endCxn id="61" idx="2"/>
          </p:cNvCxnSpPr>
          <p:nvPr/>
        </p:nvCxnSpPr>
        <p:spPr>
          <a:xfrm>
            <a:off x="3250036" y="2642340"/>
            <a:ext cx="2480105" cy="3434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9" idx="6"/>
            <a:endCxn id="61" idx="2"/>
          </p:cNvCxnSpPr>
          <p:nvPr/>
        </p:nvCxnSpPr>
        <p:spPr>
          <a:xfrm>
            <a:off x="3250036" y="4622450"/>
            <a:ext cx="2480105" cy="145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5614783" y="1298754"/>
            <a:ext cx="1462029" cy="1501689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29" name="Straight Connector 28"/>
          <p:cNvCxnSpPr>
            <a:stCxn id="9" idx="6"/>
            <a:endCxn id="7" idx="2"/>
          </p:cNvCxnSpPr>
          <p:nvPr/>
        </p:nvCxnSpPr>
        <p:spPr>
          <a:xfrm flipV="1">
            <a:off x="3250036" y="3382993"/>
            <a:ext cx="2494098" cy="1239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6"/>
            <a:endCxn id="4" idx="2"/>
          </p:cNvCxnSpPr>
          <p:nvPr/>
        </p:nvCxnSpPr>
        <p:spPr>
          <a:xfrm flipV="1">
            <a:off x="3250036" y="2086849"/>
            <a:ext cx="2493697" cy="2535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6"/>
            <a:endCxn id="6" idx="2"/>
          </p:cNvCxnSpPr>
          <p:nvPr/>
        </p:nvCxnSpPr>
        <p:spPr>
          <a:xfrm>
            <a:off x="3250036" y="4622450"/>
            <a:ext cx="2493697" cy="76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6"/>
            <a:endCxn id="6" idx="2"/>
          </p:cNvCxnSpPr>
          <p:nvPr/>
        </p:nvCxnSpPr>
        <p:spPr>
          <a:xfrm>
            <a:off x="3250036" y="2642340"/>
            <a:ext cx="2493697" cy="2056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6"/>
            <a:endCxn id="4" idx="2"/>
          </p:cNvCxnSpPr>
          <p:nvPr/>
        </p:nvCxnSpPr>
        <p:spPr>
          <a:xfrm flipV="1">
            <a:off x="3250036" y="2086849"/>
            <a:ext cx="2493697" cy="555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265677" y="188639"/>
            <a:ext cx="2160240" cy="6519609"/>
          </a:xfrm>
          <a:prstGeom prst="ellipse">
            <a:avLst/>
          </a:prstGeom>
          <a:solidFill>
            <a:schemeClr val="tx1">
              <a:alpha val="2000"/>
            </a:schemeClr>
          </a:solidFill>
          <a:ln>
            <a:solidFill>
              <a:schemeClr val="tx1"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639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58" grpId="0"/>
      <p:bldP spid="59" grpId="0"/>
      <p:bldP spid="9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Dense Submatrices		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7"/>
                <a:ext cx="8229600" cy="4962467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dirty="0" smtClean="0"/>
                  <a:t>Say we look at A as a bipartite graph, where one side represents </a:t>
                </a:r>
                <a:r>
                  <a:rPr lang="en-US" i="1" dirty="0" smtClean="0"/>
                  <a:t>Rows(A) </a:t>
                </a:r>
                <a:r>
                  <a:rPr lang="en-US" dirty="0" smtClean="0"/>
                  <a:t>and the other </a:t>
                </a:r>
                <a:r>
                  <a:rPr lang="en-US" i="1" dirty="0" smtClean="0"/>
                  <a:t>Col(A), where the edge (</a:t>
                </a:r>
                <a:r>
                  <a:rPr lang="en-US" i="1" dirty="0" err="1" smtClean="0"/>
                  <a:t>i</a:t>
                </a:r>
                <a:r>
                  <a:rPr lang="en-US" i="1" dirty="0"/>
                  <a:t> </a:t>
                </a:r>
                <a:r>
                  <a:rPr lang="en-US" i="1" dirty="0" smtClean="0"/>
                  <a:t>, j) is given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 smtClean="0"/>
                  <a:t>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𝑅𝑜𝑤𝑠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𝐶𝑜𝑙𝑢𝑚𝑛𝑠</m:t>
                    </m:r>
                  </m:oMath>
                </a14:m>
                <a:r>
                  <a:rPr lang="en-US" dirty="0" smtClean="0"/>
                  <a:t> s.t :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 smtClean="0"/>
                  <a:t>	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𝑚𝑎𝑥𝑖𝑚𝑖𝑧𝑒</m:t>
                      </m:r>
                      <m:r>
                        <a:rPr lang="en-US" b="0" i="1" smtClean="0">
                          <a:latin typeface="Cambria Math"/>
                        </a:rPr>
                        <m:t>:      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≔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7"/>
                <a:ext cx="8229600" cy="4962467"/>
              </a:xfrm>
              <a:blipFill rotWithShape="1">
                <a:blip r:embed="rId3"/>
                <a:stretch>
                  <a:fillRect l="-1259" t="-983" r="-140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15</a:t>
            </a:fld>
            <a:endParaRPr lang="he-IL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5223115"/>
            <a:ext cx="8443664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Wingdings 2"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201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Dense Submatrices		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864096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ctr" rtl="0">
                  <a:buNone/>
                </a:pPr>
                <a:r>
                  <a:rPr lang="en-US" sz="2600" dirty="0" smtClean="0"/>
                  <a:t>First Try: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𝑚𝑎𝑥𝑖𝑚𝑖𝑧𝑒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2600" b="0" i="1" smtClean="0">
                            <a:latin typeface="Cambria Math"/>
                          </a:rPr>
                          <m:t>,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𝑇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US" sz="2600" b="0" i="1" smtClean="0">
                            <a:latin typeface="Cambria Math"/>
                          </a:rPr>
                          <m:t>|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𝑇</m:t>
                        </m:r>
                        <m:r>
                          <a:rPr lang="en-US" sz="2600" b="0" i="1" smtClean="0">
                            <a:latin typeface="Cambria Math"/>
                          </a:rPr>
                          <m:t>|</m:t>
                        </m:r>
                      </m:den>
                    </m:f>
                  </m:oMath>
                </a14:m>
                <a:endParaRPr lang="en-US" sz="2600" dirty="0" smtClean="0"/>
              </a:p>
              <a:p>
                <a:pPr marL="0" indent="0" algn="ctr" rtl="0">
                  <a:buNone/>
                </a:pPr>
                <a:r>
                  <a:rPr lang="en-US" sz="2600" dirty="0"/>
                  <a:t>(The average size in the submatrix)</a:t>
                </a:r>
              </a:p>
              <a:p>
                <a:pPr marL="0" indent="0" algn="l" rtl="0">
                  <a:buNone/>
                </a:pPr>
                <a:endParaRPr lang="he-IL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864096"/>
              </a:xfrm>
              <a:blipFill rotWithShape="1">
                <a:blip r:embed="rId2"/>
                <a:stretch>
                  <a:fillRect t="-4225" b="-126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16</a:t>
            </a:fld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85192" y="1988840"/>
                <a:ext cx="8229600" cy="864096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r" rtl="1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r" rtl="1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r" rtl="1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r" rtl="1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r" rtl="1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:r>
                  <a:rPr lang="en-US" dirty="0" smtClean="0"/>
                  <a:t>Second Try: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𝑚𝑎𝑥𝑖𝑚𝑖𝑧𝑒</m:t>
                    </m:r>
                    <m:r>
                      <a:rPr lang="en-US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𝐴</m:t>
                        </m:r>
                        <m:r>
                          <a:rPr lang="en-US" i="1" smtClean="0">
                            <a:latin typeface="Cambria Math"/>
                          </a:rPr>
                          <m:t>(</m:t>
                        </m:r>
                        <m:r>
                          <a:rPr lang="en-US" i="1" smtClean="0">
                            <a:latin typeface="Cambria Math"/>
                          </a:rPr>
                          <m:t>𝑆</m:t>
                        </m:r>
                        <m:r>
                          <a:rPr lang="en-US" i="1" smtClean="0">
                            <a:latin typeface="Cambria Math"/>
                          </a:rPr>
                          <m:t>,</m:t>
                        </m:r>
                        <m:r>
                          <a:rPr lang="en-US" i="1" smtClean="0">
                            <a:latin typeface="Cambria Math"/>
                          </a:rPr>
                          <m:t>𝑇</m:t>
                        </m:r>
                        <m:r>
                          <a:rPr lang="en-US" i="1" smtClean="0">
                            <a:latin typeface="Cambria Math"/>
                          </a:rPr>
                          <m:t>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|</m:t>
                            </m:r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i="1">
                                <a:latin typeface="Cambria Math"/>
                              </a:rPr>
                              <m:t>|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0" indent="0" algn="ctr" rtl="0">
                  <a:buFont typeface="Wingdings 2"/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" y="1988840"/>
                <a:ext cx="8229600" cy="8640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44704" y="3501008"/>
                <a:ext cx="8591792" cy="2808311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r" rtl="1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r" rtl="1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r" rtl="1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r" rtl="1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r" rtl="1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dirty="0" smtClean="0"/>
                  <a:t>D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efine</m:t>
                    </m:r>
                    <m:r>
                      <a:rPr lang="en-US" b="0" i="0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𝐴</m:t>
                        </m:r>
                        <m:r>
                          <a:rPr lang="en-US" i="1" smtClean="0">
                            <a:latin typeface="Cambria Math"/>
                          </a:rPr>
                          <m:t>(</m:t>
                        </m:r>
                        <m:r>
                          <a:rPr lang="en-US" i="1" smtClean="0">
                            <a:latin typeface="Cambria Math"/>
                          </a:rPr>
                          <m:t>𝑆</m:t>
                        </m:r>
                        <m:r>
                          <a:rPr lang="en-US" i="1" smtClean="0">
                            <a:latin typeface="Cambria Math"/>
                          </a:rPr>
                          <m:t>,</m:t>
                        </m:r>
                        <m:r>
                          <a:rPr lang="en-US" i="1" smtClean="0">
                            <a:latin typeface="Cambria Math"/>
                          </a:rPr>
                          <m:t>𝑇</m:t>
                        </m:r>
                        <m:r>
                          <a:rPr lang="en-US" i="1" smtClean="0">
                            <a:latin typeface="Cambria Math"/>
                          </a:rPr>
                          <m:t>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|</m:t>
                            </m:r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i="1">
                                <a:latin typeface="Cambria Math"/>
                              </a:rPr>
                              <m:t>|</m:t>
                            </m:r>
                          </m:e>
                        </m:rad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, and let </a:t>
                </a:r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i="1" dirty="0" smtClean="0"/>
                  <a:t>the density of A.</a:t>
                </a:r>
              </a:p>
              <a:p>
                <a:pPr marL="0" indent="0" algn="l" rtl="0">
                  <a:buFont typeface="Wingdings 2"/>
                  <a:buNone/>
                </a:pPr>
                <a:endParaRPr lang="he-IL" sz="20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04" y="3501008"/>
                <a:ext cx="8591792" cy="2808311"/>
              </a:xfrm>
              <a:prstGeom prst="rect">
                <a:avLst/>
              </a:prstGeom>
              <a:blipFill rotWithShape="1">
                <a:blip r:embed="rId4"/>
                <a:stretch>
                  <a:fillRect l="-127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88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17</a:t>
            </a:fld>
            <a:endParaRPr lang="he-IL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Dense Submatrices		</a:t>
            </a:r>
            <a:endParaRPr lang="he-IL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20614"/>
              </p:ext>
            </p:extLst>
          </p:nvPr>
        </p:nvGraphicFramePr>
        <p:xfrm>
          <a:off x="1369113" y="1124744"/>
          <a:ext cx="6696745" cy="38164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39349"/>
                <a:gridCol w="1339349"/>
                <a:gridCol w="1339349"/>
                <a:gridCol w="1339349"/>
                <a:gridCol w="1339349"/>
              </a:tblGrid>
              <a:tr h="1423398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Clustering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Love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Like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1196513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i="1" dirty="0" smtClean="0"/>
                        <a:t>D1</a:t>
                      </a:r>
                      <a:endParaRPr lang="he-IL" i="1" dirty="0"/>
                    </a:p>
                  </a:txBody>
                  <a:tcPr/>
                </a:tc>
              </a:tr>
              <a:tr h="1196513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i="1" dirty="0" smtClean="0"/>
                        <a:t>D2</a:t>
                      </a:r>
                      <a:endParaRPr lang="he-IL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393758" y="2222867"/>
            <a:ext cx="2484276" cy="2412266"/>
          </a:xfrm>
          <a:prstGeom prst="ellipse">
            <a:avLst/>
          </a:prstGeom>
          <a:solidFill>
            <a:srgbClr val="92D050">
              <a:alpha val="45000"/>
            </a:srgbClr>
          </a:solidFill>
          <a:ln>
            <a:solidFill>
              <a:srgbClr val="92D05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92D05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627784" y="3429000"/>
            <a:ext cx="4877072" cy="1080120"/>
          </a:xfrm>
          <a:prstGeom prst="ellipse">
            <a:avLst/>
          </a:prstGeom>
          <a:solidFill>
            <a:srgbClr val="FFC000">
              <a:alpha val="14000"/>
            </a:srgbClr>
          </a:solidFill>
          <a:ln>
            <a:solidFill>
              <a:srgbClr val="FFC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5719998"/>
                <a:ext cx="2952328" cy="66460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92D050"/>
                          </a:solidFill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𝑃𝑢𝑟𝑝𝑙𝑒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92D05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dirty="0" smtClean="0">
                                  <a:solidFill>
                                    <a:srgbClr val="92D05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solidFill>
                                    <a:srgbClr val="92D05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dirty="0" smtClean="0">
                                  <a:solidFill>
                                    <a:srgbClr val="92D050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b="0" i="1" dirty="0" smtClean="0">
                                  <a:solidFill>
                                    <a:srgbClr val="92D05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b="0" i="1" dirty="0" smtClean="0">
                          <a:solidFill>
                            <a:srgbClr val="92D050"/>
                          </a:solidFill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719998"/>
                <a:ext cx="2952328" cy="6646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68044" y="5696346"/>
                <a:ext cx="2952328" cy="66460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C000"/>
                          </a:solidFill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i="1" dirty="0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C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dirty="0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dirty="0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b="0" i="1" dirty="0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e>
                          </m:rad>
                        </m:den>
                      </m:f>
                      <m:r>
                        <a:rPr lang="en-US" b="0" i="1" dirty="0" smtClean="0">
                          <a:solidFill>
                            <a:srgbClr val="FFC000"/>
                          </a:solidFill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44" y="5696346"/>
                <a:ext cx="2952328" cy="6646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60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Dense Submatrices		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52736"/>
                <a:ext cx="8568952" cy="5271864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000" b="1" dirty="0" smtClean="0"/>
                  <a:t>Theorem 7.10 </a:t>
                </a:r>
                <a:r>
                  <a:rPr lang="en-US" sz="2000" i="1" dirty="0" smtClean="0"/>
                  <a:t>Let A be 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𝑑</m:t>
                    </m:r>
                  </m:oMath>
                </a14:m>
                <a:r>
                  <a:rPr lang="en-US" sz="2000" dirty="0" smtClean="0"/>
                  <a:t> Matrix with entries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then</a:t>
                </a:r>
              </a:p>
              <a:p>
                <a:pPr marL="0" indent="0" algn="l" rtl="0">
                  <a:buNone/>
                </a:pPr>
                <a:endParaRPr lang="en-US" sz="20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e-IL" sz="20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he-IL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)≥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e-I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e-IL" sz="2000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e-IL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r>
                            <a:rPr lang="en-US" sz="2000" i="1"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 marL="0" indent="0" algn="l" rtl="0">
                  <a:buNone/>
                </a:pPr>
                <a:endParaRPr lang="en-US" sz="2000" dirty="0" smtClean="0"/>
              </a:p>
              <a:p>
                <a:pPr marL="0" indent="0" algn="l" rtl="0">
                  <a:buNone/>
                </a:pPr>
                <a:r>
                  <a:rPr lang="en-US" sz="2000" dirty="0" smtClean="0"/>
                  <a:t>Furthermore, we can find S,T such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e-IL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e-IL" sz="20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he-IL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4</m:t>
                        </m:r>
                        <m:func>
                          <m:func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func>
                      </m:den>
                    </m:f>
                    <m:r>
                      <a:rPr lang="en-US" sz="2000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 using the top singular vector</a:t>
                </a:r>
                <a:endParaRPr lang="he-IL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52736"/>
                <a:ext cx="8568952" cy="5271864"/>
              </a:xfrm>
              <a:blipFill rotWithShape="1">
                <a:blip r:embed="rId2"/>
                <a:stretch>
                  <a:fillRect l="-711" t="-57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92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19</a:t>
            </a:fld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971600" y="2564904"/>
                <a:ext cx="7416824" cy="1010376"/>
              </a:xfrm>
              <a:prstGeom prst="rect">
                <a:avLst/>
              </a:prstGeom>
            </p:spPr>
            <p:txBody>
              <a:bodyPr vert="horz" lIns="0" rIns="0" bIns="0" anchor="b">
                <a:normAutofit fontScale="92500"/>
              </a:bodyPr>
              <a:lstStyle>
                <a:lvl1pPr algn="l" rtl="1" eaLnBrk="1" latinLnBrk="0" hangingPunct="1">
                  <a:spcBef>
                    <a:spcPct val="0"/>
                  </a:spcBef>
                  <a:buNone/>
                  <a:defRPr kumimoji="0" sz="5000" b="0" kern="120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/>
                  <a:t>Part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Ι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ΙΙ</m:t>
                    </m:r>
                  </m:oMath>
                </a14:m>
                <a:r>
                  <a:rPr lang="en-US" dirty="0" smtClean="0"/>
                  <a:t>: Community Finding</a:t>
                </a:r>
                <a:endParaRPr lang="he-IL" dirty="0"/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564904"/>
                <a:ext cx="7416824" cy="1010376"/>
              </a:xfrm>
              <a:prstGeom prst="rect">
                <a:avLst/>
              </a:prstGeom>
              <a:blipFill rotWithShape="1">
                <a:blip r:embed="rId2"/>
                <a:stretch>
                  <a:fillRect l="-5012" r="-1890" b="-3878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6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66360"/>
          </a:xfrm>
        </p:spPr>
        <p:txBody>
          <a:bodyPr/>
          <a:lstStyle/>
          <a:p>
            <a:r>
              <a:rPr lang="en-US" dirty="0" smtClean="0"/>
              <a:t>Idea Shift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204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 smtClean="0"/>
              <a:t>Density-Based Clustering VS Center-Based.</a:t>
            </a:r>
            <a:endParaRPr lang="he-IL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</a:t>
            </a:fld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4211944" y="376435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9" name="Oval 28"/>
          <p:cNvSpPr/>
          <p:nvPr/>
        </p:nvSpPr>
        <p:spPr>
          <a:xfrm>
            <a:off x="4512783" y="375216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0" name="Oval 29"/>
          <p:cNvSpPr/>
          <p:nvPr/>
        </p:nvSpPr>
        <p:spPr>
          <a:xfrm>
            <a:off x="4272001" y="408380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1" name="Oval 30"/>
          <p:cNvSpPr/>
          <p:nvPr/>
        </p:nvSpPr>
        <p:spPr>
          <a:xfrm>
            <a:off x="4629796" y="407145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2" name="Oval 31"/>
          <p:cNvSpPr/>
          <p:nvPr/>
        </p:nvSpPr>
        <p:spPr>
          <a:xfrm>
            <a:off x="4837347" y="383743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5" name="Oval 34"/>
          <p:cNvSpPr/>
          <p:nvPr/>
        </p:nvSpPr>
        <p:spPr>
          <a:xfrm>
            <a:off x="2799096" y="5366770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6" name="Oval 35"/>
          <p:cNvSpPr/>
          <p:nvPr/>
        </p:nvSpPr>
        <p:spPr>
          <a:xfrm>
            <a:off x="1920741" y="450909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7" name="Oval 36"/>
          <p:cNvSpPr/>
          <p:nvPr/>
        </p:nvSpPr>
        <p:spPr>
          <a:xfrm>
            <a:off x="2411760" y="510455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8" name="Oval 37"/>
          <p:cNvSpPr/>
          <p:nvPr/>
        </p:nvSpPr>
        <p:spPr>
          <a:xfrm>
            <a:off x="6763197" y="246251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9" name="Oval 38"/>
          <p:cNvSpPr/>
          <p:nvPr/>
        </p:nvSpPr>
        <p:spPr>
          <a:xfrm>
            <a:off x="7512146" y="267911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0" name="Oval 39"/>
          <p:cNvSpPr/>
          <p:nvPr/>
        </p:nvSpPr>
        <p:spPr>
          <a:xfrm>
            <a:off x="7456656" y="311234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1" name="Oval 40"/>
          <p:cNvSpPr/>
          <p:nvPr/>
        </p:nvSpPr>
        <p:spPr>
          <a:xfrm>
            <a:off x="7884368" y="314734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2" name="Oval 41"/>
          <p:cNvSpPr/>
          <p:nvPr/>
        </p:nvSpPr>
        <p:spPr>
          <a:xfrm>
            <a:off x="7707985" y="348083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3" name="Oval 42"/>
          <p:cNvSpPr/>
          <p:nvPr/>
        </p:nvSpPr>
        <p:spPr>
          <a:xfrm>
            <a:off x="7690682" y="402015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4" name="Oval 43"/>
          <p:cNvSpPr/>
          <p:nvPr/>
        </p:nvSpPr>
        <p:spPr>
          <a:xfrm>
            <a:off x="3132104" y="543754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5" name="Oval 44"/>
          <p:cNvSpPr/>
          <p:nvPr/>
        </p:nvSpPr>
        <p:spPr>
          <a:xfrm>
            <a:off x="3482539" y="550314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6" name="Oval 45"/>
          <p:cNvSpPr/>
          <p:nvPr/>
        </p:nvSpPr>
        <p:spPr>
          <a:xfrm>
            <a:off x="4603321" y="559045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7" name="Oval 46"/>
          <p:cNvSpPr/>
          <p:nvPr/>
        </p:nvSpPr>
        <p:spPr>
          <a:xfrm>
            <a:off x="3901273" y="548378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8" name="Oval 47"/>
          <p:cNvSpPr/>
          <p:nvPr/>
        </p:nvSpPr>
        <p:spPr>
          <a:xfrm>
            <a:off x="4224955" y="571754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9" name="Oval 48"/>
          <p:cNvSpPr/>
          <p:nvPr/>
        </p:nvSpPr>
        <p:spPr>
          <a:xfrm>
            <a:off x="6597225" y="562015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0" name="Oval 49"/>
          <p:cNvSpPr/>
          <p:nvPr/>
        </p:nvSpPr>
        <p:spPr>
          <a:xfrm>
            <a:off x="6997223" y="534838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1" name="Oval 50"/>
          <p:cNvSpPr/>
          <p:nvPr/>
        </p:nvSpPr>
        <p:spPr>
          <a:xfrm>
            <a:off x="4795762" y="579270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2" name="Oval 51"/>
          <p:cNvSpPr/>
          <p:nvPr/>
        </p:nvSpPr>
        <p:spPr>
          <a:xfrm>
            <a:off x="6014798" y="583455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3" name="Oval 52"/>
          <p:cNvSpPr/>
          <p:nvPr/>
        </p:nvSpPr>
        <p:spPr>
          <a:xfrm>
            <a:off x="5214496" y="577333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4" name="Oval 53"/>
          <p:cNvSpPr/>
          <p:nvPr/>
        </p:nvSpPr>
        <p:spPr>
          <a:xfrm>
            <a:off x="5538178" y="578236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5" name="Oval 54"/>
          <p:cNvSpPr/>
          <p:nvPr/>
        </p:nvSpPr>
        <p:spPr>
          <a:xfrm>
            <a:off x="7538422" y="4307802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6" name="Oval 55"/>
          <p:cNvSpPr/>
          <p:nvPr/>
        </p:nvSpPr>
        <p:spPr>
          <a:xfrm>
            <a:off x="7650342" y="480685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7" name="Oval 56"/>
          <p:cNvSpPr/>
          <p:nvPr/>
        </p:nvSpPr>
        <p:spPr>
          <a:xfrm>
            <a:off x="7304396" y="504807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8" name="Oval 57"/>
          <p:cNvSpPr/>
          <p:nvPr/>
        </p:nvSpPr>
        <p:spPr>
          <a:xfrm>
            <a:off x="1875654" y="380721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9" name="Oval 58"/>
          <p:cNvSpPr/>
          <p:nvPr/>
        </p:nvSpPr>
        <p:spPr>
          <a:xfrm>
            <a:off x="1569702" y="348083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0" name="Oval 59"/>
          <p:cNvSpPr/>
          <p:nvPr/>
        </p:nvSpPr>
        <p:spPr>
          <a:xfrm>
            <a:off x="1803728" y="420602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1" name="Oval 60"/>
          <p:cNvSpPr/>
          <p:nvPr/>
        </p:nvSpPr>
        <p:spPr>
          <a:xfrm>
            <a:off x="1819400" y="3222512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2" name="Oval 61"/>
          <p:cNvSpPr/>
          <p:nvPr/>
        </p:nvSpPr>
        <p:spPr>
          <a:xfrm>
            <a:off x="2294747" y="468154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3" name="Oval 62"/>
          <p:cNvSpPr/>
          <p:nvPr/>
        </p:nvSpPr>
        <p:spPr>
          <a:xfrm>
            <a:off x="1803728" y="269653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4" name="Oval 63"/>
          <p:cNvSpPr/>
          <p:nvPr/>
        </p:nvSpPr>
        <p:spPr>
          <a:xfrm>
            <a:off x="2360932" y="236844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5" name="Oval 64"/>
          <p:cNvSpPr/>
          <p:nvPr/>
        </p:nvSpPr>
        <p:spPr>
          <a:xfrm>
            <a:off x="2666295" y="215524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6" name="Oval 65"/>
          <p:cNvSpPr/>
          <p:nvPr/>
        </p:nvSpPr>
        <p:spPr>
          <a:xfrm>
            <a:off x="3977918" y="230681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7" name="Oval 66"/>
          <p:cNvSpPr/>
          <p:nvPr/>
        </p:nvSpPr>
        <p:spPr>
          <a:xfrm>
            <a:off x="3275870" y="220014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8" name="Oval 67"/>
          <p:cNvSpPr/>
          <p:nvPr/>
        </p:nvSpPr>
        <p:spPr>
          <a:xfrm>
            <a:off x="3667247" y="210249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9" name="Oval 68"/>
          <p:cNvSpPr/>
          <p:nvPr/>
        </p:nvSpPr>
        <p:spPr>
          <a:xfrm>
            <a:off x="6303220" y="218572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0" name="Oval 69"/>
          <p:cNvSpPr/>
          <p:nvPr/>
        </p:nvSpPr>
        <p:spPr>
          <a:xfrm>
            <a:off x="5304046" y="203689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1" name="Oval 70"/>
          <p:cNvSpPr/>
          <p:nvPr/>
        </p:nvSpPr>
        <p:spPr>
          <a:xfrm>
            <a:off x="5655191" y="213442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2" name="Oval 71"/>
          <p:cNvSpPr/>
          <p:nvPr/>
        </p:nvSpPr>
        <p:spPr>
          <a:xfrm>
            <a:off x="4328957" y="225143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3" name="Oval 72"/>
          <p:cNvSpPr/>
          <p:nvPr/>
        </p:nvSpPr>
        <p:spPr>
          <a:xfrm>
            <a:off x="4837347" y="215390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4" name="Oval 73"/>
          <p:cNvSpPr/>
          <p:nvPr/>
        </p:nvSpPr>
        <p:spPr>
          <a:xfrm>
            <a:off x="8215700" y="3307805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5" name="Oval 74"/>
          <p:cNvSpPr/>
          <p:nvPr/>
        </p:nvSpPr>
        <p:spPr>
          <a:xfrm>
            <a:off x="8063440" y="359544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6" name="Oval 75"/>
          <p:cNvSpPr/>
          <p:nvPr/>
        </p:nvSpPr>
        <p:spPr>
          <a:xfrm>
            <a:off x="8175360" y="4094500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7" name="Oval 76"/>
          <p:cNvSpPr/>
          <p:nvPr/>
        </p:nvSpPr>
        <p:spPr>
          <a:xfrm>
            <a:off x="7829414" y="433572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8" name="Oval 77"/>
          <p:cNvSpPr/>
          <p:nvPr/>
        </p:nvSpPr>
        <p:spPr>
          <a:xfrm>
            <a:off x="1569702" y="461404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9" name="Oval 78"/>
          <p:cNvSpPr/>
          <p:nvPr/>
        </p:nvSpPr>
        <p:spPr>
          <a:xfrm>
            <a:off x="1452689" y="431097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80" name="Oval 79"/>
          <p:cNvSpPr/>
          <p:nvPr/>
        </p:nvSpPr>
        <p:spPr>
          <a:xfrm>
            <a:off x="1943708" y="478649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81" name="Oval 80"/>
          <p:cNvSpPr/>
          <p:nvPr/>
        </p:nvSpPr>
        <p:spPr>
          <a:xfrm>
            <a:off x="2037754" y="294611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" name="Oval 3"/>
          <p:cNvSpPr/>
          <p:nvPr/>
        </p:nvSpPr>
        <p:spPr>
          <a:xfrm>
            <a:off x="6916091" y="3571066"/>
            <a:ext cx="753928" cy="760525"/>
          </a:xfrm>
          <a:prstGeom prst="ellipse">
            <a:avLst/>
          </a:prstGeom>
          <a:solidFill>
            <a:srgbClr val="FFC000">
              <a:alpha val="25000"/>
            </a:srgbClr>
          </a:solidFill>
          <a:ln>
            <a:solidFill>
              <a:srgbClr val="7030A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Oval 81"/>
          <p:cNvSpPr/>
          <p:nvPr/>
        </p:nvSpPr>
        <p:spPr>
          <a:xfrm>
            <a:off x="1449142" y="4137171"/>
            <a:ext cx="753928" cy="760525"/>
          </a:xfrm>
          <a:prstGeom prst="ellipse">
            <a:avLst/>
          </a:prstGeom>
          <a:solidFill>
            <a:srgbClr val="FFC000">
              <a:alpha val="25000"/>
            </a:srgbClr>
          </a:solidFill>
          <a:ln>
            <a:solidFill>
              <a:srgbClr val="7030A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Oval 82"/>
          <p:cNvSpPr/>
          <p:nvPr/>
        </p:nvSpPr>
        <p:spPr>
          <a:xfrm>
            <a:off x="2021308" y="461213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84" name="Oval 83"/>
          <p:cNvSpPr/>
          <p:nvPr/>
        </p:nvSpPr>
        <p:spPr>
          <a:xfrm>
            <a:off x="8189168" y="345214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86" name="Oval 85"/>
          <p:cNvSpPr/>
          <p:nvPr/>
        </p:nvSpPr>
        <p:spPr>
          <a:xfrm>
            <a:off x="7090333" y="252429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87" name="Oval 86"/>
          <p:cNvSpPr/>
          <p:nvPr/>
        </p:nvSpPr>
        <p:spPr>
          <a:xfrm>
            <a:off x="8493968" y="375694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88" name="Oval 87"/>
          <p:cNvSpPr/>
          <p:nvPr/>
        </p:nvSpPr>
        <p:spPr>
          <a:xfrm>
            <a:off x="7395133" y="282909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89" name="Oval 88"/>
          <p:cNvSpPr/>
          <p:nvPr/>
        </p:nvSpPr>
        <p:spPr>
          <a:xfrm>
            <a:off x="2783308" y="537413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0" name="Oval 89"/>
          <p:cNvSpPr/>
          <p:nvPr/>
        </p:nvSpPr>
        <p:spPr>
          <a:xfrm>
            <a:off x="1938648" y="232848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1" name="Oval 90"/>
          <p:cNvSpPr/>
          <p:nvPr/>
        </p:nvSpPr>
        <p:spPr>
          <a:xfrm>
            <a:off x="2243448" y="263328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2" name="Oval 91"/>
          <p:cNvSpPr/>
          <p:nvPr/>
        </p:nvSpPr>
        <p:spPr>
          <a:xfrm>
            <a:off x="2137850" y="495711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3" name="Oval 92"/>
          <p:cNvSpPr/>
          <p:nvPr/>
        </p:nvSpPr>
        <p:spPr>
          <a:xfrm>
            <a:off x="2442650" y="526191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4" name="Oval 93"/>
          <p:cNvSpPr/>
          <p:nvPr/>
        </p:nvSpPr>
        <p:spPr>
          <a:xfrm>
            <a:off x="4307680" y="194111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5" name="Oval 94"/>
          <p:cNvSpPr/>
          <p:nvPr/>
        </p:nvSpPr>
        <p:spPr>
          <a:xfrm>
            <a:off x="4612480" y="224591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6" name="Oval 95"/>
          <p:cNvSpPr/>
          <p:nvPr/>
        </p:nvSpPr>
        <p:spPr>
          <a:xfrm>
            <a:off x="3859347" y="185620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7" name="Oval 96"/>
          <p:cNvSpPr/>
          <p:nvPr/>
        </p:nvSpPr>
        <p:spPr>
          <a:xfrm>
            <a:off x="4164147" y="216100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8" name="Oval 97"/>
          <p:cNvSpPr/>
          <p:nvPr/>
        </p:nvSpPr>
        <p:spPr>
          <a:xfrm>
            <a:off x="2751110" y="193078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9" name="Oval 98"/>
          <p:cNvSpPr/>
          <p:nvPr/>
        </p:nvSpPr>
        <p:spPr>
          <a:xfrm>
            <a:off x="3055910" y="223558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0" name="Oval 99"/>
          <p:cNvSpPr/>
          <p:nvPr/>
        </p:nvSpPr>
        <p:spPr>
          <a:xfrm>
            <a:off x="6480212" y="193066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1" name="Oval 100"/>
          <p:cNvSpPr/>
          <p:nvPr/>
        </p:nvSpPr>
        <p:spPr>
          <a:xfrm>
            <a:off x="6785012" y="223546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2" name="Oval 101"/>
          <p:cNvSpPr/>
          <p:nvPr/>
        </p:nvSpPr>
        <p:spPr>
          <a:xfrm>
            <a:off x="5758313" y="177278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3" name="Oval 102"/>
          <p:cNvSpPr/>
          <p:nvPr/>
        </p:nvSpPr>
        <p:spPr>
          <a:xfrm>
            <a:off x="6063113" y="207758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4" name="Oval 103"/>
          <p:cNvSpPr/>
          <p:nvPr/>
        </p:nvSpPr>
        <p:spPr>
          <a:xfrm>
            <a:off x="6051606" y="5585440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5" name="Oval 104"/>
          <p:cNvSpPr/>
          <p:nvPr/>
        </p:nvSpPr>
        <p:spPr>
          <a:xfrm>
            <a:off x="6356406" y="5890240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6" name="Oval 105"/>
          <p:cNvSpPr/>
          <p:nvPr/>
        </p:nvSpPr>
        <p:spPr>
          <a:xfrm>
            <a:off x="6611291" y="531316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7" name="Oval 106"/>
          <p:cNvSpPr/>
          <p:nvPr/>
        </p:nvSpPr>
        <p:spPr>
          <a:xfrm>
            <a:off x="6916091" y="561796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8" name="Oval 107"/>
          <p:cNvSpPr/>
          <p:nvPr/>
        </p:nvSpPr>
        <p:spPr>
          <a:xfrm>
            <a:off x="7324359" y="4689840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9" name="Oval 108"/>
          <p:cNvSpPr/>
          <p:nvPr/>
        </p:nvSpPr>
        <p:spPr>
          <a:xfrm>
            <a:off x="7629159" y="4994640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10" name="Oval 109"/>
          <p:cNvSpPr/>
          <p:nvPr/>
        </p:nvSpPr>
        <p:spPr>
          <a:xfrm>
            <a:off x="1563621" y="321239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11" name="Oval 110"/>
          <p:cNvSpPr/>
          <p:nvPr/>
        </p:nvSpPr>
        <p:spPr>
          <a:xfrm>
            <a:off x="1868421" y="351719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</p:spTree>
    <p:extLst>
      <p:ext uri="{BB962C8B-B14F-4D97-AF65-F5344CB8AC3E}">
        <p14:creationId xmlns:p14="http://schemas.microsoft.com/office/powerpoint/2010/main" val="289244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50" fill="hold"/>
                                        <p:tgtEl>
                                          <p:spTgt spid="8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Dense Submatrices		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44464"/>
                <a:ext cx="8229600" cy="1800200"/>
              </a:xfrm>
            </p:spPr>
            <p:txBody>
              <a:bodyPr>
                <a:noAutofit/>
              </a:bodyPr>
              <a:lstStyle/>
              <a:p>
                <a:pPr marL="0" indent="0" algn="l" rtl="0">
                  <a:buNone/>
                </a:pPr>
                <a:r>
                  <a:rPr lang="en-US" sz="2400" b="1" dirty="0" smtClean="0"/>
                  <a:t>Special Case: Similarity </a:t>
                </a:r>
                <a:r>
                  <a:rPr lang="en-US" sz="2400" b="1" dirty="0"/>
                  <a:t> </a:t>
                </a:r>
                <a:r>
                  <a:rPr lang="en-US" sz="2400" b="1" dirty="0" smtClean="0"/>
                  <a:t>of the Set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𝑠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𝑅𝑜𝑤𝑠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𝑎𝑛𝑑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𝐶𝑜𝑙𝑢𝑚𝑛𝑠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𝑏𝑜𝑡</m:t>
                    </m:r>
                    <m:r>
                      <a:rPr lang="en-US" sz="2400" i="1">
                        <a:latin typeface="Cambria Math"/>
                      </a:rPr>
                      <m:t>h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𝑟𝑒𝑝𝑟𝑒𝑠𝑒𝑛𝑡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</m:t>
                    </m:r>
                    <m:r>
                      <a:rPr lang="en-US" sz="2400" i="1">
                        <a:latin typeface="Cambria Math"/>
                      </a:rPr>
                      <m:t>h</m:t>
                    </m:r>
                    <m:r>
                      <a:rPr lang="en-US" sz="2400" i="1">
                        <a:latin typeface="Cambria Math"/>
                      </a:rPr>
                      <m:t>𝑒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𝑠𝑎𝑚𝑒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𝑠𝑒𝑡</m:t>
                    </m:r>
                    <m:r>
                      <a:rPr lang="en-US" sz="240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𝑉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𝒊</m:t>
                        </m:r>
                        <m:r>
                          <a:rPr lang="en-US" sz="2400" i="1">
                            <a:latin typeface="Cambria Math"/>
                          </a:rPr>
                          <m:t>, </m:t>
                        </m:r>
                        <m:r>
                          <a:rPr lang="en-US" sz="2400" i="1">
                            <a:latin typeface="Cambria Math"/>
                          </a:rPr>
                          <m:t>𝒋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𝜖</m:t>
                    </m:r>
                    <m:r>
                      <a:rPr lang="en-US" sz="2400" i="1">
                        <a:latin typeface="Cambria Math"/>
                      </a:rPr>
                      <m:t>{</m:t>
                    </m:r>
                    <m:r>
                      <a:rPr lang="en-US" sz="2400" i="1">
                        <a:latin typeface="Cambria Math"/>
                      </a:rPr>
                      <m:t>0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1</m:t>
                    </m:r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endParaRPr lang="en-US" sz="2400" dirty="0"/>
              </a:p>
              <a:p>
                <a:pPr marL="0" indent="0" algn="l" rtl="0">
                  <a:buNone/>
                </a:pPr>
                <a:r>
                  <a:rPr lang="en-US" sz="2400" i="1" dirty="0" smtClean="0"/>
                  <a:t>For S subgroup of V, What does D(S,S) represent?</a:t>
                </a:r>
                <a:r>
                  <a:rPr lang="en-US" sz="2400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44464"/>
                <a:ext cx="8229600" cy="1800200"/>
              </a:xfrm>
              <a:blipFill rotWithShape="1">
                <a:blip r:embed="rId3"/>
                <a:stretch>
                  <a:fillRect l="-1111" t="-2365" r="-70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20</a:t>
            </a:fld>
            <a:endParaRPr lang="he-IL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341182"/>
              </p:ext>
            </p:extLst>
          </p:nvPr>
        </p:nvGraphicFramePr>
        <p:xfrm>
          <a:off x="4788024" y="2564904"/>
          <a:ext cx="3528390" cy="3970691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705678"/>
                <a:gridCol w="705678"/>
                <a:gridCol w="705678"/>
                <a:gridCol w="705678"/>
                <a:gridCol w="705678"/>
              </a:tblGrid>
              <a:tr h="720080"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0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0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1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1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0</a:t>
                      </a:r>
                      <a:endParaRPr lang="he-IL" b="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  <a:tr h="943803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  <a:tr h="793364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i="1" dirty="0"/>
                    </a:p>
                  </a:txBody>
                  <a:tcPr/>
                </a:tc>
              </a:tr>
              <a:tr h="793364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211960" y="2610683"/>
            <a:ext cx="432048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4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5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4668093" y="2239838"/>
            <a:ext cx="41192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    1           2         3        4         5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4088010"/>
            <a:ext cx="2520280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600" b="1" dirty="0" smtClean="0"/>
              <a:t>Let S= {3,4,5}</a:t>
            </a:r>
            <a:endParaRPr lang="he-IL" sz="2600" b="1" dirty="0"/>
          </a:p>
        </p:txBody>
      </p:sp>
    </p:spTree>
    <p:extLst>
      <p:ext uri="{BB962C8B-B14F-4D97-AF65-F5344CB8AC3E}">
        <p14:creationId xmlns:p14="http://schemas.microsoft.com/office/powerpoint/2010/main" val="59053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21</a:t>
            </a:fld>
            <a:endParaRPr lang="he-IL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070295"/>
              </p:ext>
            </p:extLst>
          </p:nvPr>
        </p:nvGraphicFramePr>
        <p:xfrm>
          <a:off x="827586" y="1613569"/>
          <a:ext cx="3888430" cy="4911774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777686"/>
                <a:gridCol w="777686"/>
                <a:gridCol w="777686"/>
                <a:gridCol w="777686"/>
                <a:gridCol w="777686"/>
              </a:tblGrid>
              <a:tr h="1049254"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0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0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1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1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/>
                        <a:t>0</a:t>
                      </a:r>
                      <a:endParaRPr lang="he-IL" b="0" dirty="0"/>
                    </a:p>
                  </a:txBody>
                  <a:tcPr/>
                </a:tc>
              </a:tr>
              <a:tr h="1049254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  <a:tr h="1049254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  <a:tr h="88200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i="1" dirty="0"/>
                    </a:p>
                  </a:txBody>
                  <a:tcPr/>
                </a:tc>
              </a:tr>
              <a:tr h="88200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5421308" y="3165888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1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61521" y="3199121"/>
            <a:ext cx="468052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bg1"/>
                </a:solidFill>
              </a:rPr>
              <a:t>3</a:t>
            </a:r>
            <a:endParaRPr lang="he-IL" sz="1300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56944" y="2195508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2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22104" y="3942875"/>
            <a:ext cx="468052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bg1"/>
                </a:solidFill>
              </a:rPr>
              <a:t>4</a:t>
            </a:r>
            <a:endParaRPr lang="he-IL" sz="1300" dirty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167730" y="4084484"/>
            <a:ext cx="468052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5</a:t>
            </a:r>
            <a:endParaRPr lang="he-IL" sz="1300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>
            <a:stCxn id="18" idx="6"/>
            <a:endCxn id="19" idx="1"/>
          </p:cNvCxnSpPr>
          <p:nvPr/>
        </p:nvCxnSpPr>
        <p:spPr>
          <a:xfrm flipV="1">
            <a:off x="5889360" y="3267666"/>
            <a:ext cx="1140706" cy="1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4"/>
            <a:endCxn id="19" idx="0"/>
          </p:cNvCxnSpPr>
          <p:nvPr/>
        </p:nvCxnSpPr>
        <p:spPr>
          <a:xfrm>
            <a:off x="6890970" y="2663560"/>
            <a:ext cx="304577" cy="535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8" idx="7"/>
            <a:endCxn id="20" idx="2"/>
          </p:cNvCxnSpPr>
          <p:nvPr/>
        </p:nvCxnSpPr>
        <p:spPr>
          <a:xfrm flipV="1">
            <a:off x="5820815" y="2429534"/>
            <a:ext cx="836129" cy="804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5"/>
            <a:endCxn id="22" idx="1"/>
          </p:cNvCxnSpPr>
          <p:nvPr/>
        </p:nvCxnSpPr>
        <p:spPr>
          <a:xfrm>
            <a:off x="7361028" y="3598628"/>
            <a:ext cx="875247" cy="554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9" idx="3"/>
            <a:endCxn id="21" idx="7"/>
          </p:cNvCxnSpPr>
          <p:nvPr/>
        </p:nvCxnSpPr>
        <p:spPr>
          <a:xfrm flipH="1">
            <a:off x="6021611" y="3598628"/>
            <a:ext cx="1008455" cy="412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6"/>
            <a:endCxn id="22" idx="2"/>
          </p:cNvCxnSpPr>
          <p:nvPr/>
        </p:nvCxnSpPr>
        <p:spPr>
          <a:xfrm>
            <a:off x="6090156" y="4176901"/>
            <a:ext cx="2077574" cy="141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1520" y="1608554"/>
            <a:ext cx="432048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5</a:t>
            </a:r>
            <a:endParaRPr lang="he-IL" dirty="0"/>
          </a:p>
        </p:txBody>
      </p:sp>
      <p:sp>
        <p:nvSpPr>
          <p:cNvPr id="32" name="TextBox 31"/>
          <p:cNvSpPr txBox="1"/>
          <p:nvPr/>
        </p:nvSpPr>
        <p:spPr>
          <a:xfrm>
            <a:off x="812796" y="1165394"/>
            <a:ext cx="41192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1            2            3            4           5</a:t>
            </a:r>
            <a:endParaRPr lang="he-IL" dirty="0"/>
          </a:p>
        </p:txBody>
      </p:sp>
      <p:sp>
        <p:nvSpPr>
          <p:cNvPr id="33" name="Rectangle 32"/>
          <p:cNvSpPr/>
          <p:nvPr/>
        </p:nvSpPr>
        <p:spPr>
          <a:xfrm>
            <a:off x="2411760" y="3741952"/>
            <a:ext cx="2304256" cy="2783392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67858" y="4939605"/>
                <a:ext cx="1914276" cy="8897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B050"/>
                    </a:solidFill>
                  </a:rPr>
                  <a:t>S= Green</a:t>
                </a: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𝒅</m:t>
                      </m:r>
                      <m:d>
                        <m:dPr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𝑺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𝑺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he-IL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858" y="4939605"/>
                <a:ext cx="1914276" cy="889731"/>
              </a:xfrm>
              <a:prstGeom prst="rect">
                <a:avLst/>
              </a:prstGeom>
              <a:blipFill rotWithShape="1">
                <a:blip r:embed="rId2"/>
                <a:stretch>
                  <a:fillRect t="-342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Dense Submatrices		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5041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dirty="0" smtClean="0"/>
              <a:t>Community Finding- </a:t>
            </a:r>
            <a:r>
              <a:rPr lang="en-US" sz="4000" b="1" dirty="0"/>
              <a:t>Similarity  of the Set</a:t>
            </a:r>
            <a:r>
              <a:rPr lang="en-US" sz="4800" b="1" dirty="0"/>
              <a:t/>
            </a:r>
            <a:br>
              <a:rPr lang="en-US" sz="4800" b="1" dirty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Goal: Find the subgraph with maximum average degree in graph G.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3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Community Finding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3024336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sz="2600" dirty="0" smtClean="0"/>
                  <a:t>Let G=(V,E) a weighted graph. We define:</a:t>
                </a:r>
              </a:p>
              <a:p>
                <a:pPr marL="0" indent="0" algn="l" rtl="0">
                  <a:buNone/>
                </a:pPr>
                <a:endParaRPr lang="en-US" sz="2600" dirty="0" smtClean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m:rPr>
                              <m:brk m:alnAt="7"/>
                            </m:rP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brk m:alnAt="7"/>
                            </m:rP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600" dirty="0" smtClean="0"/>
              </a:p>
              <a:p>
                <a:pPr marL="0" indent="0" algn="l" rtl="0">
                  <a:buNone/>
                </a:pPr>
                <a:endParaRPr lang="en-US" sz="2600" dirty="0" smtClean="0"/>
              </a:p>
              <a:p>
                <a:pPr marL="0" indent="0" algn="l" rtl="0">
                  <a:buNone/>
                </a:pPr>
                <a:r>
                  <a:rPr lang="en-US" sz="2600" dirty="0" smtClean="0"/>
                  <a:t>Where S,T are two sets of nodes. </a:t>
                </a:r>
              </a:p>
              <a:p>
                <a:pPr marL="0" indent="0" algn="l" rtl="0">
                  <a:buNone/>
                </a:pPr>
                <a:endParaRPr lang="he-IL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3024336"/>
              </a:xfrm>
              <a:blipFill rotWithShape="1">
                <a:blip r:embed="rId3"/>
                <a:stretch>
                  <a:fillRect l="-1259" t="-1815" b="-161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23</a:t>
            </a:fld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69798" y="3789040"/>
                <a:ext cx="8229600" cy="2232248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r" rtl="1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r" rtl="1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r" rtl="1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r" rtl="1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r" rtl="1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dirty="0"/>
                  <a:t>The density of S will be: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98" y="3789040"/>
                <a:ext cx="8229600" cy="2232248"/>
              </a:xfrm>
              <a:prstGeom prst="rect">
                <a:avLst/>
              </a:prstGeom>
              <a:blipFill rotWithShape="1">
                <a:blip r:embed="rId4"/>
                <a:stretch>
                  <a:fillRect l="-1259" t="-245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445571" y="6004633"/>
            <a:ext cx="822960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Wingdings 2"/>
              <a:buNone/>
            </a:pPr>
            <a:r>
              <a:rPr lang="en-US" sz="2000" b="1" i="1" dirty="0" smtClean="0"/>
              <a:t>What are we looking for in terms of density?</a:t>
            </a:r>
            <a:endParaRPr lang="he-IL" sz="2000" b="1" i="1" dirty="0"/>
          </a:p>
        </p:txBody>
      </p:sp>
    </p:spTree>
    <p:extLst>
      <p:ext uri="{BB962C8B-B14F-4D97-AF65-F5344CB8AC3E}">
        <p14:creationId xmlns:p14="http://schemas.microsoft.com/office/powerpoint/2010/main" val="180349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Flow technique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2232248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400" b="1" dirty="0" smtClean="0"/>
                  <a:t>Sub-Problem</a:t>
                </a:r>
              </a:p>
              <a:p>
                <a:pPr marL="0" indent="0" algn="l" rtl="0">
                  <a:buNone/>
                </a:pPr>
                <a:r>
                  <a:rPr lang="en-US" sz="24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sz="2400" b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400" b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Find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subgraph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with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𝐚𝐯𝐞𝐫𝐚𝐠𝐞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𝐝𝐞𝐠𝐫𝐞𝐞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of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at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least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 algn="l" rtl="0">
                  <a:buNone/>
                </a:pPr>
                <a:r>
                  <a:rPr lang="en-US" sz="2000" b="0" i="1" dirty="0" smtClean="0">
                    <a:latin typeface="Cambria Math"/>
                  </a:rPr>
                  <a:t>(Or claim it does not exist!)</a:t>
                </a:r>
              </a:p>
              <a:p>
                <a:pPr marL="0" indent="0" algn="l" rtl="0">
                  <a:buNone/>
                </a:pPr>
                <a:endParaRPr lang="en-US" sz="20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2232248"/>
              </a:xfrm>
              <a:blipFill rotWithShape="1">
                <a:blip r:embed="rId2"/>
                <a:stretch>
                  <a:fillRect l="-1111" t="-1913" r="-74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24</a:t>
            </a:fld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1971776" y="3885519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" name="Oval 6"/>
          <p:cNvSpPr/>
          <p:nvPr/>
        </p:nvSpPr>
        <p:spPr>
          <a:xfrm>
            <a:off x="3479201" y="4260600"/>
            <a:ext cx="468052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8" name="Oval 7"/>
          <p:cNvSpPr/>
          <p:nvPr/>
        </p:nvSpPr>
        <p:spPr>
          <a:xfrm>
            <a:off x="3534323" y="3225016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" name="Oval 8"/>
          <p:cNvSpPr/>
          <p:nvPr/>
        </p:nvSpPr>
        <p:spPr>
          <a:xfrm>
            <a:off x="2511114" y="4996059"/>
            <a:ext cx="468052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" name="Oval 9"/>
          <p:cNvSpPr/>
          <p:nvPr/>
        </p:nvSpPr>
        <p:spPr>
          <a:xfrm>
            <a:off x="3463986" y="5922239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1" name="Oval 10"/>
          <p:cNvSpPr/>
          <p:nvPr/>
        </p:nvSpPr>
        <p:spPr>
          <a:xfrm>
            <a:off x="4882234" y="4683221"/>
            <a:ext cx="468052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2" name="Oval 11"/>
          <p:cNvSpPr/>
          <p:nvPr/>
        </p:nvSpPr>
        <p:spPr>
          <a:xfrm>
            <a:off x="4970291" y="3192444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3" name="Oval 12"/>
          <p:cNvSpPr/>
          <p:nvPr/>
        </p:nvSpPr>
        <p:spPr>
          <a:xfrm>
            <a:off x="5589456" y="5899668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4" name="Oval 13"/>
          <p:cNvSpPr/>
          <p:nvPr/>
        </p:nvSpPr>
        <p:spPr>
          <a:xfrm>
            <a:off x="6687578" y="4985268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5" name="Oval 14"/>
          <p:cNvSpPr/>
          <p:nvPr/>
        </p:nvSpPr>
        <p:spPr>
          <a:xfrm>
            <a:off x="6119989" y="4119545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cxnSp>
        <p:nvCxnSpPr>
          <p:cNvPr id="16" name="Straight Connector 15"/>
          <p:cNvCxnSpPr>
            <a:stCxn id="6" idx="6"/>
            <a:endCxn id="7" idx="1"/>
          </p:cNvCxnSpPr>
          <p:nvPr/>
        </p:nvCxnSpPr>
        <p:spPr>
          <a:xfrm>
            <a:off x="2439828" y="4119545"/>
            <a:ext cx="1107918" cy="2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4"/>
            <a:endCxn id="7" idx="0"/>
          </p:cNvCxnSpPr>
          <p:nvPr/>
        </p:nvCxnSpPr>
        <p:spPr>
          <a:xfrm flipH="1">
            <a:off x="3713227" y="3693068"/>
            <a:ext cx="55122" cy="567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2"/>
            <a:endCxn id="7" idx="7"/>
          </p:cNvCxnSpPr>
          <p:nvPr/>
        </p:nvCxnSpPr>
        <p:spPr>
          <a:xfrm flipH="1">
            <a:off x="3878708" y="3426470"/>
            <a:ext cx="1091583" cy="902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2"/>
            <a:endCxn id="11" idx="7"/>
          </p:cNvCxnSpPr>
          <p:nvPr/>
        </p:nvCxnSpPr>
        <p:spPr>
          <a:xfrm flipH="1">
            <a:off x="5281741" y="4353571"/>
            <a:ext cx="838248" cy="398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15" idx="2"/>
          </p:cNvCxnSpPr>
          <p:nvPr/>
        </p:nvCxnSpPr>
        <p:spPr>
          <a:xfrm>
            <a:off x="5438343" y="3426470"/>
            <a:ext cx="681646" cy="927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5"/>
            <a:endCxn id="10" idx="7"/>
          </p:cNvCxnSpPr>
          <p:nvPr/>
        </p:nvCxnSpPr>
        <p:spPr>
          <a:xfrm flipH="1">
            <a:off x="3863493" y="3591951"/>
            <a:ext cx="1506305" cy="2398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7"/>
            <a:endCxn id="8" idx="2"/>
          </p:cNvCxnSpPr>
          <p:nvPr/>
        </p:nvCxnSpPr>
        <p:spPr>
          <a:xfrm flipV="1">
            <a:off x="2371283" y="3459042"/>
            <a:ext cx="1163040" cy="495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7"/>
            <a:endCxn id="14" idx="3"/>
          </p:cNvCxnSpPr>
          <p:nvPr/>
        </p:nvCxnSpPr>
        <p:spPr>
          <a:xfrm flipV="1">
            <a:off x="5988963" y="5384775"/>
            <a:ext cx="767160" cy="583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4"/>
            <a:endCxn id="10" idx="2"/>
          </p:cNvCxnSpPr>
          <p:nvPr/>
        </p:nvCxnSpPr>
        <p:spPr>
          <a:xfrm>
            <a:off x="2745140" y="5464111"/>
            <a:ext cx="718846" cy="692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13" idx="1"/>
          </p:cNvCxnSpPr>
          <p:nvPr/>
        </p:nvCxnSpPr>
        <p:spPr>
          <a:xfrm>
            <a:off x="2979166" y="5230085"/>
            <a:ext cx="2678835" cy="738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  <a:endCxn id="13" idx="2"/>
          </p:cNvCxnSpPr>
          <p:nvPr/>
        </p:nvCxnSpPr>
        <p:spPr>
          <a:xfrm flipV="1">
            <a:off x="3932038" y="6133694"/>
            <a:ext cx="1657418" cy="22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5"/>
            <a:endCxn id="14" idx="0"/>
          </p:cNvCxnSpPr>
          <p:nvPr/>
        </p:nvCxnSpPr>
        <p:spPr>
          <a:xfrm>
            <a:off x="6519496" y="4519052"/>
            <a:ext cx="402108" cy="466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762180" y="3428149"/>
                <a:ext cx="1914276" cy="8897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B050"/>
                    </a:solidFill>
                  </a:rPr>
                  <a:t>S= Green</a:t>
                </a: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𝒅</m:t>
                      </m:r>
                      <m:d>
                        <m:dPr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𝑺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𝑺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he-IL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180" y="3428149"/>
                <a:ext cx="1914276" cy="889731"/>
              </a:xfrm>
              <a:prstGeom prst="rect">
                <a:avLst/>
              </a:prstGeom>
              <a:blipFill rotWithShape="1">
                <a:blip r:embed="rId3"/>
                <a:stretch>
                  <a:fillRect t="-3425" r="-6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>
            <a:stCxn id="7" idx="6"/>
            <a:endCxn id="11" idx="1"/>
          </p:cNvCxnSpPr>
          <p:nvPr/>
        </p:nvCxnSpPr>
        <p:spPr>
          <a:xfrm>
            <a:off x="3947253" y="4494626"/>
            <a:ext cx="1003526" cy="257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1" idx="2"/>
            <a:endCxn id="9" idx="6"/>
          </p:cNvCxnSpPr>
          <p:nvPr/>
        </p:nvCxnSpPr>
        <p:spPr>
          <a:xfrm flipH="1">
            <a:off x="2979166" y="4917247"/>
            <a:ext cx="1903068" cy="3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9" idx="7"/>
          </p:cNvCxnSpPr>
          <p:nvPr/>
        </p:nvCxnSpPr>
        <p:spPr>
          <a:xfrm flipH="1">
            <a:off x="2910621" y="4494626"/>
            <a:ext cx="568580" cy="56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918810" y="18477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</a:t>
            </a:r>
            <a:endParaRPr lang="he-IL" dirty="0"/>
          </a:p>
        </p:txBody>
      </p:sp>
      <p:sp>
        <p:nvSpPr>
          <p:cNvPr id="18" name="Oval 17"/>
          <p:cNvSpPr/>
          <p:nvPr/>
        </p:nvSpPr>
        <p:spPr>
          <a:xfrm>
            <a:off x="5918810" y="946433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21" name="Oval 20"/>
          <p:cNvSpPr/>
          <p:nvPr/>
        </p:nvSpPr>
        <p:spPr>
          <a:xfrm>
            <a:off x="5899292" y="45480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x</a:t>
            </a:r>
            <a:endParaRPr lang="he-IL" dirty="0"/>
          </a:p>
        </p:txBody>
      </p:sp>
      <p:sp>
        <p:nvSpPr>
          <p:cNvPr id="22" name="Oval 21"/>
          <p:cNvSpPr/>
          <p:nvPr/>
        </p:nvSpPr>
        <p:spPr>
          <a:xfrm>
            <a:off x="5899292" y="320071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</a:t>
            </a:r>
            <a:endParaRPr lang="he-IL" dirty="0"/>
          </a:p>
        </p:txBody>
      </p:sp>
      <p:sp>
        <p:nvSpPr>
          <p:cNvPr id="23" name="Oval 22"/>
          <p:cNvSpPr/>
          <p:nvPr/>
        </p:nvSpPr>
        <p:spPr>
          <a:xfrm>
            <a:off x="688089" y="221849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</a:t>
            </a:r>
            <a:endParaRPr lang="he-IL" dirty="0"/>
          </a:p>
        </p:txBody>
      </p:sp>
      <p:sp>
        <p:nvSpPr>
          <p:cNvPr id="24" name="Oval 23"/>
          <p:cNvSpPr/>
          <p:nvPr/>
        </p:nvSpPr>
        <p:spPr>
          <a:xfrm>
            <a:off x="7960897" y="221849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</a:t>
            </a:r>
            <a:endParaRPr lang="he-IL" dirty="0"/>
          </a:p>
        </p:txBody>
      </p:sp>
      <p:sp>
        <p:nvSpPr>
          <p:cNvPr id="25" name="Oval 24"/>
          <p:cNvSpPr/>
          <p:nvPr/>
        </p:nvSpPr>
        <p:spPr>
          <a:xfrm>
            <a:off x="2271126" y="1091632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u,v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sp>
        <p:nvSpPr>
          <p:cNvPr id="26" name="Oval 25"/>
          <p:cNvSpPr/>
          <p:nvPr/>
        </p:nvSpPr>
        <p:spPr>
          <a:xfrm>
            <a:off x="2272265" y="2760729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v,w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sp>
        <p:nvSpPr>
          <p:cNvPr id="27" name="Oval 26"/>
          <p:cNvSpPr/>
          <p:nvPr/>
        </p:nvSpPr>
        <p:spPr>
          <a:xfrm>
            <a:off x="2272265" y="4531147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w,x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cxnSp>
        <p:nvCxnSpPr>
          <p:cNvPr id="29" name="Straight Arrow Connector 28"/>
          <p:cNvCxnSpPr>
            <a:stCxn id="23" idx="7"/>
            <a:endCxn id="25" idx="2"/>
          </p:cNvCxnSpPr>
          <p:nvPr/>
        </p:nvCxnSpPr>
        <p:spPr>
          <a:xfrm flipV="1">
            <a:off x="1241253" y="1469674"/>
            <a:ext cx="1029873" cy="84372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3" idx="6"/>
            <a:endCxn id="26" idx="1"/>
          </p:cNvCxnSpPr>
          <p:nvPr/>
        </p:nvCxnSpPr>
        <p:spPr>
          <a:xfrm>
            <a:off x="1336161" y="2542531"/>
            <a:ext cx="1046830" cy="3289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5"/>
            <a:endCxn id="27" idx="1"/>
          </p:cNvCxnSpPr>
          <p:nvPr/>
        </p:nvCxnSpPr>
        <p:spPr>
          <a:xfrm>
            <a:off x="1241253" y="2771659"/>
            <a:ext cx="1141738" cy="187021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7"/>
            <a:endCxn id="18" idx="2"/>
          </p:cNvCxnSpPr>
          <p:nvPr/>
        </p:nvCxnSpPr>
        <p:spPr>
          <a:xfrm>
            <a:off x="2916484" y="1202358"/>
            <a:ext cx="3002326" cy="6811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6"/>
            <a:endCxn id="17" idx="1"/>
          </p:cNvCxnSpPr>
          <p:nvPr/>
        </p:nvCxnSpPr>
        <p:spPr>
          <a:xfrm>
            <a:off x="3027210" y="1469674"/>
            <a:ext cx="2986508" cy="4729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7"/>
            <a:endCxn id="17" idx="2"/>
          </p:cNvCxnSpPr>
          <p:nvPr/>
        </p:nvCxnSpPr>
        <p:spPr>
          <a:xfrm flipV="1">
            <a:off x="2917623" y="2171752"/>
            <a:ext cx="3001187" cy="6997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6" idx="6"/>
            <a:endCxn id="22" idx="1"/>
          </p:cNvCxnSpPr>
          <p:nvPr/>
        </p:nvCxnSpPr>
        <p:spPr>
          <a:xfrm>
            <a:off x="3028349" y="3138771"/>
            <a:ext cx="2965851" cy="1568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7" idx="7"/>
            <a:endCxn id="22" idx="2"/>
          </p:cNvCxnSpPr>
          <p:nvPr/>
        </p:nvCxnSpPr>
        <p:spPr>
          <a:xfrm flipV="1">
            <a:off x="2917623" y="3524747"/>
            <a:ext cx="2981669" cy="1117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6"/>
            <a:endCxn id="21" idx="2"/>
          </p:cNvCxnSpPr>
          <p:nvPr/>
        </p:nvCxnSpPr>
        <p:spPr>
          <a:xfrm flipV="1">
            <a:off x="3028349" y="4872052"/>
            <a:ext cx="2870943" cy="371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8" idx="6"/>
            <a:endCxn id="24" idx="1"/>
          </p:cNvCxnSpPr>
          <p:nvPr/>
        </p:nvCxnSpPr>
        <p:spPr>
          <a:xfrm>
            <a:off x="6566882" y="1270469"/>
            <a:ext cx="1488923" cy="10429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7" idx="6"/>
            <a:endCxn id="24" idx="2"/>
          </p:cNvCxnSpPr>
          <p:nvPr/>
        </p:nvCxnSpPr>
        <p:spPr>
          <a:xfrm>
            <a:off x="6566882" y="2171752"/>
            <a:ext cx="1394015" cy="3707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2" idx="6"/>
            <a:endCxn id="24" idx="3"/>
          </p:cNvCxnSpPr>
          <p:nvPr/>
        </p:nvCxnSpPr>
        <p:spPr>
          <a:xfrm flipV="1">
            <a:off x="6547364" y="2771659"/>
            <a:ext cx="1508441" cy="753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1" idx="6"/>
            <a:endCxn id="24" idx="4"/>
          </p:cNvCxnSpPr>
          <p:nvPr/>
        </p:nvCxnSpPr>
        <p:spPr>
          <a:xfrm flipV="1">
            <a:off x="6547364" y="2866567"/>
            <a:ext cx="1737569" cy="20054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574141" y="1469674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1574141" y="2218495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1574141" y="3724024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99225" y="2895509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225" y="2895509"/>
                <a:ext cx="237981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299225" y="214242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225" y="2142421"/>
                <a:ext cx="237981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89466" y="1306039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466" y="1306039"/>
                <a:ext cx="237981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11538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312124" y="83454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124" y="834541"/>
                <a:ext cx="237981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260589" y="112363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1123631"/>
                <a:ext cx="237981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289465" y="4471942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465" y="4471942"/>
                <a:ext cx="237981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115385" b="-276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312124" y="3683200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124" y="3683200"/>
                <a:ext cx="237981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260589" y="4152950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4152950"/>
                <a:ext cx="237981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60588" y="2095678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8" y="2095678"/>
                <a:ext cx="237981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84615" b="-276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260589" y="2731137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2731137"/>
                <a:ext cx="237981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2236261" y="5645169"/>
            <a:ext cx="8280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edges</a:t>
            </a:r>
            <a:endParaRPr lang="he-IL" dirty="0"/>
          </a:p>
        </p:txBody>
      </p:sp>
      <p:sp>
        <p:nvSpPr>
          <p:cNvPr id="70" name="TextBox 69"/>
          <p:cNvSpPr txBox="1"/>
          <p:nvPr/>
        </p:nvSpPr>
        <p:spPr>
          <a:xfrm>
            <a:off x="5716099" y="5667878"/>
            <a:ext cx="10534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vertices</a:t>
            </a:r>
            <a:endParaRPr lang="he-IL" dirty="0"/>
          </a:p>
        </p:txBody>
      </p:sp>
      <p:sp>
        <p:nvSpPr>
          <p:cNvPr id="76" name="TextBox 75"/>
          <p:cNvSpPr txBox="1"/>
          <p:nvPr/>
        </p:nvSpPr>
        <p:spPr>
          <a:xfrm>
            <a:off x="203324" y="6260105"/>
            <a:ext cx="56868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i="1" dirty="0" smtClean="0"/>
              <a:t>What kinds of Cuts exist in H?</a:t>
            </a:r>
            <a:endParaRPr lang="he-IL" b="1" i="1" dirty="0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174665" y="107671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Flow technique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18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18810" y="18477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</a:t>
            </a:r>
            <a:endParaRPr lang="he-IL" dirty="0"/>
          </a:p>
        </p:txBody>
      </p:sp>
      <p:sp>
        <p:nvSpPr>
          <p:cNvPr id="5" name="Oval 4"/>
          <p:cNvSpPr/>
          <p:nvPr/>
        </p:nvSpPr>
        <p:spPr>
          <a:xfrm>
            <a:off x="5918810" y="946433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6" name="Oval 5"/>
          <p:cNvSpPr/>
          <p:nvPr/>
        </p:nvSpPr>
        <p:spPr>
          <a:xfrm>
            <a:off x="5899292" y="45480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x</a:t>
            </a:r>
            <a:endParaRPr lang="he-IL" dirty="0"/>
          </a:p>
        </p:txBody>
      </p:sp>
      <p:sp>
        <p:nvSpPr>
          <p:cNvPr id="7" name="Oval 6"/>
          <p:cNvSpPr/>
          <p:nvPr/>
        </p:nvSpPr>
        <p:spPr>
          <a:xfrm>
            <a:off x="5899292" y="320071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</a:t>
            </a:r>
            <a:endParaRPr lang="he-IL" dirty="0"/>
          </a:p>
        </p:txBody>
      </p:sp>
      <p:sp>
        <p:nvSpPr>
          <p:cNvPr id="8" name="Oval 7"/>
          <p:cNvSpPr/>
          <p:nvPr/>
        </p:nvSpPr>
        <p:spPr>
          <a:xfrm>
            <a:off x="688089" y="221849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</a:t>
            </a:r>
            <a:endParaRPr lang="he-IL" dirty="0"/>
          </a:p>
        </p:txBody>
      </p:sp>
      <p:sp>
        <p:nvSpPr>
          <p:cNvPr id="9" name="Oval 8"/>
          <p:cNvSpPr/>
          <p:nvPr/>
        </p:nvSpPr>
        <p:spPr>
          <a:xfrm>
            <a:off x="7960897" y="221849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</a:t>
            </a:r>
            <a:endParaRPr lang="he-IL" dirty="0"/>
          </a:p>
        </p:txBody>
      </p:sp>
      <p:sp>
        <p:nvSpPr>
          <p:cNvPr id="10" name="Oval 9"/>
          <p:cNvSpPr/>
          <p:nvPr/>
        </p:nvSpPr>
        <p:spPr>
          <a:xfrm>
            <a:off x="2271126" y="1091632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u,v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sp>
        <p:nvSpPr>
          <p:cNvPr id="11" name="Oval 10"/>
          <p:cNvSpPr/>
          <p:nvPr/>
        </p:nvSpPr>
        <p:spPr>
          <a:xfrm>
            <a:off x="2272265" y="2760729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v,w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sp>
        <p:nvSpPr>
          <p:cNvPr id="12" name="Oval 11"/>
          <p:cNvSpPr/>
          <p:nvPr/>
        </p:nvSpPr>
        <p:spPr>
          <a:xfrm>
            <a:off x="2272265" y="4531147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w,x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cxnSp>
        <p:nvCxnSpPr>
          <p:cNvPr id="13" name="Straight Arrow Connector 12"/>
          <p:cNvCxnSpPr>
            <a:stCxn id="8" idx="7"/>
            <a:endCxn id="10" idx="2"/>
          </p:cNvCxnSpPr>
          <p:nvPr/>
        </p:nvCxnSpPr>
        <p:spPr>
          <a:xfrm flipV="1">
            <a:off x="1241253" y="1469674"/>
            <a:ext cx="1029873" cy="84372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  <a:endCxn id="11" idx="1"/>
          </p:cNvCxnSpPr>
          <p:nvPr/>
        </p:nvCxnSpPr>
        <p:spPr>
          <a:xfrm>
            <a:off x="1336161" y="2542531"/>
            <a:ext cx="1046830" cy="3289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5"/>
            <a:endCxn id="12" idx="1"/>
          </p:cNvCxnSpPr>
          <p:nvPr/>
        </p:nvCxnSpPr>
        <p:spPr>
          <a:xfrm>
            <a:off x="1241253" y="2771659"/>
            <a:ext cx="1141738" cy="187021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7"/>
            <a:endCxn id="5" idx="2"/>
          </p:cNvCxnSpPr>
          <p:nvPr/>
        </p:nvCxnSpPr>
        <p:spPr>
          <a:xfrm>
            <a:off x="2916484" y="1202358"/>
            <a:ext cx="3002326" cy="6811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6"/>
            <a:endCxn id="4" idx="1"/>
          </p:cNvCxnSpPr>
          <p:nvPr/>
        </p:nvCxnSpPr>
        <p:spPr>
          <a:xfrm>
            <a:off x="3027210" y="1469674"/>
            <a:ext cx="2986508" cy="4729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7"/>
            <a:endCxn id="4" idx="2"/>
          </p:cNvCxnSpPr>
          <p:nvPr/>
        </p:nvCxnSpPr>
        <p:spPr>
          <a:xfrm flipV="1">
            <a:off x="2917623" y="2171752"/>
            <a:ext cx="3001187" cy="6997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6"/>
            <a:endCxn id="7" idx="1"/>
          </p:cNvCxnSpPr>
          <p:nvPr/>
        </p:nvCxnSpPr>
        <p:spPr>
          <a:xfrm>
            <a:off x="3028349" y="3138771"/>
            <a:ext cx="2965851" cy="1568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7"/>
            <a:endCxn id="7" idx="2"/>
          </p:cNvCxnSpPr>
          <p:nvPr/>
        </p:nvCxnSpPr>
        <p:spPr>
          <a:xfrm flipV="1">
            <a:off x="2917623" y="3524747"/>
            <a:ext cx="2981669" cy="1117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6" idx="2"/>
          </p:cNvCxnSpPr>
          <p:nvPr/>
        </p:nvCxnSpPr>
        <p:spPr>
          <a:xfrm flipV="1">
            <a:off x="3028349" y="4872052"/>
            <a:ext cx="2870943" cy="371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6"/>
            <a:endCxn id="9" idx="1"/>
          </p:cNvCxnSpPr>
          <p:nvPr/>
        </p:nvCxnSpPr>
        <p:spPr>
          <a:xfrm>
            <a:off x="6566882" y="1270469"/>
            <a:ext cx="1488923" cy="10429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6"/>
            <a:endCxn id="9" idx="2"/>
          </p:cNvCxnSpPr>
          <p:nvPr/>
        </p:nvCxnSpPr>
        <p:spPr>
          <a:xfrm>
            <a:off x="6566882" y="2171752"/>
            <a:ext cx="1394015" cy="3707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6"/>
            <a:endCxn id="9" idx="3"/>
          </p:cNvCxnSpPr>
          <p:nvPr/>
        </p:nvCxnSpPr>
        <p:spPr>
          <a:xfrm flipV="1">
            <a:off x="6547364" y="2771659"/>
            <a:ext cx="1508441" cy="753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6"/>
            <a:endCxn id="9" idx="4"/>
          </p:cNvCxnSpPr>
          <p:nvPr/>
        </p:nvCxnSpPr>
        <p:spPr>
          <a:xfrm flipV="1">
            <a:off x="6547364" y="2866567"/>
            <a:ext cx="1737569" cy="20054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74141" y="1469674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74141" y="2218495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574141" y="3724024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99225" y="2895509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225" y="2895509"/>
                <a:ext cx="237981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99225" y="214242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225" y="2142421"/>
                <a:ext cx="237981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89466" y="1306039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466" y="1306039"/>
                <a:ext cx="237981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11538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12124" y="83454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124" y="834541"/>
                <a:ext cx="237981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60589" y="112363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1123631"/>
                <a:ext cx="237981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89465" y="4471942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465" y="4471942"/>
                <a:ext cx="237981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115385" b="-276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12124" y="3683200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124" y="3683200"/>
                <a:ext cx="237981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260589" y="4152950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4152950"/>
                <a:ext cx="237981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260588" y="2095678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8" y="2095678"/>
                <a:ext cx="237981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84615" b="-276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260589" y="2731137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2731137"/>
                <a:ext cx="237981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236261" y="5645169"/>
            <a:ext cx="8280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edges</a:t>
            </a:r>
            <a:endParaRPr lang="he-IL" dirty="0"/>
          </a:p>
        </p:txBody>
      </p:sp>
      <p:sp>
        <p:nvSpPr>
          <p:cNvPr id="40" name="TextBox 39"/>
          <p:cNvSpPr txBox="1"/>
          <p:nvPr/>
        </p:nvSpPr>
        <p:spPr>
          <a:xfrm>
            <a:off x="5716099" y="5667878"/>
            <a:ext cx="10534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vertices</a:t>
            </a:r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232002" y="6037210"/>
            <a:ext cx="56868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i="1" dirty="0" smtClean="0"/>
              <a:t>C(S,T) = |E|</a:t>
            </a:r>
            <a:endParaRPr lang="he-IL" sz="2800" b="1" i="1" dirty="0"/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174665" y="107671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Type 1 Cut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170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18810" y="18477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</a:t>
            </a:r>
            <a:endParaRPr lang="he-IL" dirty="0"/>
          </a:p>
        </p:txBody>
      </p:sp>
      <p:sp>
        <p:nvSpPr>
          <p:cNvPr id="5" name="Oval 4"/>
          <p:cNvSpPr/>
          <p:nvPr/>
        </p:nvSpPr>
        <p:spPr>
          <a:xfrm>
            <a:off x="5918810" y="946433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6" name="Oval 5"/>
          <p:cNvSpPr/>
          <p:nvPr/>
        </p:nvSpPr>
        <p:spPr>
          <a:xfrm>
            <a:off x="5899292" y="45480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x</a:t>
            </a:r>
            <a:endParaRPr lang="he-IL" dirty="0"/>
          </a:p>
        </p:txBody>
      </p:sp>
      <p:sp>
        <p:nvSpPr>
          <p:cNvPr id="7" name="Oval 6"/>
          <p:cNvSpPr/>
          <p:nvPr/>
        </p:nvSpPr>
        <p:spPr>
          <a:xfrm>
            <a:off x="5899292" y="320071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</a:t>
            </a:r>
            <a:endParaRPr lang="he-IL" dirty="0"/>
          </a:p>
        </p:txBody>
      </p:sp>
      <p:sp>
        <p:nvSpPr>
          <p:cNvPr id="8" name="Oval 7"/>
          <p:cNvSpPr/>
          <p:nvPr/>
        </p:nvSpPr>
        <p:spPr>
          <a:xfrm>
            <a:off x="688089" y="221849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</a:t>
            </a:r>
            <a:endParaRPr lang="he-IL" dirty="0"/>
          </a:p>
        </p:txBody>
      </p:sp>
      <p:sp>
        <p:nvSpPr>
          <p:cNvPr id="9" name="Oval 8"/>
          <p:cNvSpPr/>
          <p:nvPr/>
        </p:nvSpPr>
        <p:spPr>
          <a:xfrm>
            <a:off x="7960897" y="221849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</a:t>
            </a:r>
            <a:endParaRPr lang="he-IL" dirty="0"/>
          </a:p>
        </p:txBody>
      </p:sp>
      <p:sp>
        <p:nvSpPr>
          <p:cNvPr id="10" name="Oval 9"/>
          <p:cNvSpPr/>
          <p:nvPr/>
        </p:nvSpPr>
        <p:spPr>
          <a:xfrm>
            <a:off x="2271126" y="1091632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u,v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sp>
        <p:nvSpPr>
          <p:cNvPr id="11" name="Oval 10"/>
          <p:cNvSpPr/>
          <p:nvPr/>
        </p:nvSpPr>
        <p:spPr>
          <a:xfrm>
            <a:off x="2272265" y="2760729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v,w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sp>
        <p:nvSpPr>
          <p:cNvPr id="12" name="Oval 11"/>
          <p:cNvSpPr/>
          <p:nvPr/>
        </p:nvSpPr>
        <p:spPr>
          <a:xfrm>
            <a:off x="2272265" y="4531147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w,x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cxnSp>
        <p:nvCxnSpPr>
          <p:cNvPr id="13" name="Straight Arrow Connector 12"/>
          <p:cNvCxnSpPr>
            <a:stCxn id="8" idx="7"/>
            <a:endCxn id="10" idx="2"/>
          </p:cNvCxnSpPr>
          <p:nvPr/>
        </p:nvCxnSpPr>
        <p:spPr>
          <a:xfrm flipV="1">
            <a:off x="1241253" y="1469674"/>
            <a:ext cx="1029873" cy="84372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  <a:endCxn id="11" idx="1"/>
          </p:cNvCxnSpPr>
          <p:nvPr/>
        </p:nvCxnSpPr>
        <p:spPr>
          <a:xfrm>
            <a:off x="1336161" y="2542531"/>
            <a:ext cx="1046830" cy="3289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5"/>
            <a:endCxn id="12" idx="1"/>
          </p:cNvCxnSpPr>
          <p:nvPr/>
        </p:nvCxnSpPr>
        <p:spPr>
          <a:xfrm>
            <a:off x="1241253" y="2771659"/>
            <a:ext cx="1141738" cy="187021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7"/>
            <a:endCxn id="5" idx="2"/>
          </p:cNvCxnSpPr>
          <p:nvPr/>
        </p:nvCxnSpPr>
        <p:spPr>
          <a:xfrm>
            <a:off x="2916484" y="1202358"/>
            <a:ext cx="3002326" cy="6811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6"/>
            <a:endCxn id="4" idx="1"/>
          </p:cNvCxnSpPr>
          <p:nvPr/>
        </p:nvCxnSpPr>
        <p:spPr>
          <a:xfrm>
            <a:off x="3027210" y="1469674"/>
            <a:ext cx="2986508" cy="4729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7"/>
            <a:endCxn id="4" idx="2"/>
          </p:cNvCxnSpPr>
          <p:nvPr/>
        </p:nvCxnSpPr>
        <p:spPr>
          <a:xfrm flipV="1">
            <a:off x="2917623" y="2171752"/>
            <a:ext cx="3001187" cy="6997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6"/>
            <a:endCxn id="7" idx="1"/>
          </p:cNvCxnSpPr>
          <p:nvPr/>
        </p:nvCxnSpPr>
        <p:spPr>
          <a:xfrm>
            <a:off x="3028349" y="3138771"/>
            <a:ext cx="2965851" cy="1568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7"/>
            <a:endCxn id="7" idx="2"/>
          </p:cNvCxnSpPr>
          <p:nvPr/>
        </p:nvCxnSpPr>
        <p:spPr>
          <a:xfrm flipV="1">
            <a:off x="2917623" y="3524747"/>
            <a:ext cx="2981669" cy="1117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6" idx="2"/>
          </p:cNvCxnSpPr>
          <p:nvPr/>
        </p:nvCxnSpPr>
        <p:spPr>
          <a:xfrm flipV="1">
            <a:off x="3028349" y="4872052"/>
            <a:ext cx="2870943" cy="371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6"/>
            <a:endCxn id="9" idx="1"/>
          </p:cNvCxnSpPr>
          <p:nvPr/>
        </p:nvCxnSpPr>
        <p:spPr>
          <a:xfrm>
            <a:off x="6566882" y="1270469"/>
            <a:ext cx="1488923" cy="10429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6"/>
            <a:endCxn id="9" idx="2"/>
          </p:cNvCxnSpPr>
          <p:nvPr/>
        </p:nvCxnSpPr>
        <p:spPr>
          <a:xfrm>
            <a:off x="6566882" y="2171752"/>
            <a:ext cx="1394015" cy="3707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6"/>
            <a:endCxn id="9" idx="3"/>
          </p:cNvCxnSpPr>
          <p:nvPr/>
        </p:nvCxnSpPr>
        <p:spPr>
          <a:xfrm flipV="1">
            <a:off x="6547364" y="2771659"/>
            <a:ext cx="1508441" cy="753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6"/>
            <a:endCxn id="9" idx="4"/>
          </p:cNvCxnSpPr>
          <p:nvPr/>
        </p:nvCxnSpPr>
        <p:spPr>
          <a:xfrm flipV="1">
            <a:off x="6547364" y="2866567"/>
            <a:ext cx="1737569" cy="20054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74141" y="1469674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74141" y="2218495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574141" y="3724024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99225" y="2895509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225" y="2895509"/>
                <a:ext cx="237981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99225" y="214242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225" y="2142421"/>
                <a:ext cx="237981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89466" y="1306039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466" y="1306039"/>
                <a:ext cx="237981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11538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12124" y="83454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124" y="834541"/>
                <a:ext cx="237981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60589" y="112363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1123631"/>
                <a:ext cx="237981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89465" y="4471942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465" y="4471942"/>
                <a:ext cx="237981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115385" b="-276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12124" y="3683200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124" y="3683200"/>
                <a:ext cx="237981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260589" y="4152950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4152950"/>
                <a:ext cx="237981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260588" y="2095678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8" y="2095678"/>
                <a:ext cx="237981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84615" b="-276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260589" y="2731137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2731137"/>
                <a:ext cx="237981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236261" y="5645169"/>
            <a:ext cx="8280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edges</a:t>
            </a:r>
            <a:endParaRPr lang="he-IL" dirty="0"/>
          </a:p>
        </p:txBody>
      </p:sp>
      <p:sp>
        <p:nvSpPr>
          <p:cNvPr id="40" name="TextBox 39"/>
          <p:cNvSpPr txBox="1"/>
          <p:nvPr/>
        </p:nvSpPr>
        <p:spPr>
          <a:xfrm>
            <a:off x="5716099" y="5667878"/>
            <a:ext cx="10534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vertices</a:t>
            </a:r>
            <a:endParaRPr lang="he-IL" dirty="0"/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174665" y="107671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Type 2 Cut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27</a:t>
            </a:fld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32002" y="6037210"/>
                <a:ext cx="5686808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b="1" i="1" dirty="0" smtClean="0"/>
                  <a:t>C(S,T)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sz="2800" b="1" i="1" dirty="0" smtClean="0"/>
                  <a:t>|V|</a:t>
                </a:r>
                <a:endParaRPr lang="he-IL" sz="2800" b="1" i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02" y="6037210"/>
                <a:ext cx="5686808" cy="523220"/>
              </a:xfrm>
              <a:prstGeom prst="rect">
                <a:avLst/>
              </a:prstGeom>
              <a:blipFill rotWithShape="1">
                <a:blip r:embed="rId12"/>
                <a:stretch>
                  <a:fillRect l="-2144" t="-12791" b="-3139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2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18810" y="18477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</a:t>
            </a:r>
            <a:endParaRPr lang="he-IL" dirty="0"/>
          </a:p>
        </p:txBody>
      </p:sp>
      <p:sp>
        <p:nvSpPr>
          <p:cNvPr id="5" name="Oval 4"/>
          <p:cNvSpPr/>
          <p:nvPr/>
        </p:nvSpPr>
        <p:spPr>
          <a:xfrm>
            <a:off x="5918810" y="946433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6" name="Oval 5"/>
          <p:cNvSpPr/>
          <p:nvPr/>
        </p:nvSpPr>
        <p:spPr>
          <a:xfrm>
            <a:off x="5899292" y="45480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x</a:t>
            </a:r>
            <a:endParaRPr lang="he-IL" dirty="0"/>
          </a:p>
        </p:txBody>
      </p:sp>
      <p:sp>
        <p:nvSpPr>
          <p:cNvPr id="7" name="Oval 6"/>
          <p:cNvSpPr/>
          <p:nvPr/>
        </p:nvSpPr>
        <p:spPr>
          <a:xfrm>
            <a:off x="5899292" y="320071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</a:t>
            </a:r>
            <a:endParaRPr lang="he-IL" dirty="0"/>
          </a:p>
        </p:txBody>
      </p:sp>
      <p:sp>
        <p:nvSpPr>
          <p:cNvPr id="8" name="Oval 7"/>
          <p:cNvSpPr/>
          <p:nvPr/>
        </p:nvSpPr>
        <p:spPr>
          <a:xfrm>
            <a:off x="688089" y="221849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</a:t>
            </a:r>
            <a:endParaRPr lang="he-IL" dirty="0"/>
          </a:p>
        </p:txBody>
      </p:sp>
      <p:sp>
        <p:nvSpPr>
          <p:cNvPr id="9" name="Oval 8"/>
          <p:cNvSpPr/>
          <p:nvPr/>
        </p:nvSpPr>
        <p:spPr>
          <a:xfrm>
            <a:off x="7960897" y="221849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</a:t>
            </a:r>
            <a:endParaRPr lang="he-IL" dirty="0"/>
          </a:p>
        </p:txBody>
      </p:sp>
      <p:sp>
        <p:nvSpPr>
          <p:cNvPr id="10" name="Oval 9"/>
          <p:cNvSpPr/>
          <p:nvPr/>
        </p:nvSpPr>
        <p:spPr>
          <a:xfrm>
            <a:off x="2271126" y="1091632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u,v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sp>
        <p:nvSpPr>
          <p:cNvPr id="11" name="Oval 10"/>
          <p:cNvSpPr/>
          <p:nvPr/>
        </p:nvSpPr>
        <p:spPr>
          <a:xfrm>
            <a:off x="2272265" y="2760729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v,w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sp>
        <p:nvSpPr>
          <p:cNvPr id="12" name="Oval 11"/>
          <p:cNvSpPr/>
          <p:nvPr/>
        </p:nvSpPr>
        <p:spPr>
          <a:xfrm>
            <a:off x="2272265" y="4531147"/>
            <a:ext cx="75608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/>
              <a:t>(</a:t>
            </a:r>
            <a:r>
              <a:rPr lang="en-US" sz="1300" dirty="0" err="1" smtClean="0"/>
              <a:t>w,x</a:t>
            </a:r>
            <a:r>
              <a:rPr lang="en-US" sz="1300" dirty="0" smtClean="0"/>
              <a:t>)</a:t>
            </a:r>
            <a:endParaRPr lang="he-IL" sz="1300" dirty="0"/>
          </a:p>
        </p:txBody>
      </p:sp>
      <p:cxnSp>
        <p:nvCxnSpPr>
          <p:cNvPr id="13" name="Straight Arrow Connector 12"/>
          <p:cNvCxnSpPr>
            <a:stCxn id="8" idx="7"/>
            <a:endCxn id="10" idx="2"/>
          </p:cNvCxnSpPr>
          <p:nvPr/>
        </p:nvCxnSpPr>
        <p:spPr>
          <a:xfrm flipV="1">
            <a:off x="1241253" y="1469674"/>
            <a:ext cx="1029873" cy="84372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  <a:endCxn id="11" idx="1"/>
          </p:cNvCxnSpPr>
          <p:nvPr/>
        </p:nvCxnSpPr>
        <p:spPr>
          <a:xfrm>
            <a:off x="1336161" y="2542531"/>
            <a:ext cx="1046830" cy="3289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5"/>
            <a:endCxn id="12" idx="1"/>
          </p:cNvCxnSpPr>
          <p:nvPr/>
        </p:nvCxnSpPr>
        <p:spPr>
          <a:xfrm>
            <a:off x="1241253" y="2771659"/>
            <a:ext cx="1141738" cy="187021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7"/>
            <a:endCxn id="5" idx="2"/>
          </p:cNvCxnSpPr>
          <p:nvPr/>
        </p:nvCxnSpPr>
        <p:spPr>
          <a:xfrm>
            <a:off x="2916484" y="1202358"/>
            <a:ext cx="3002326" cy="6811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6"/>
            <a:endCxn id="4" idx="1"/>
          </p:cNvCxnSpPr>
          <p:nvPr/>
        </p:nvCxnSpPr>
        <p:spPr>
          <a:xfrm>
            <a:off x="3027210" y="1469674"/>
            <a:ext cx="2986508" cy="4729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7"/>
            <a:endCxn id="4" idx="2"/>
          </p:cNvCxnSpPr>
          <p:nvPr/>
        </p:nvCxnSpPr>
        <p:spPr>
          <a:xfrm flipV="1">
            <a:off x="2917623" y="2171752"/>
            <a:ext cx="3001187" cy="6997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6"/>
            <a:endCxn id="7" idx="1"/>
          </p:cNvCxnSpPr>
          <p:nvPr/>
        </p:nvCxnSpPr>
        <p:spPr>
          <a:xfrm>
            <a:off x="3028349" y="3138771"/>
            <a:ext cx="2965851" cy="1568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7"/>
            <a:endCxn id="7" idx="2"/>
          </p:cNvCxnSpPr>
          <p:nvPr/>
        </p:nvCxnSpPr>
        <p:spPr>
          <a:xfrm flipV="1">
            <a:off x="2917623" y="3524747"/>
            <a:ext cx="2981669" cy="1117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6" idx="2"/>
          </p:cNvCxnSpPr>
          <p:nvPr/>
        </p:nvCxnSpPr>
        <p:spPr>
          <a:xfrm flipV="1">
            <a:off x="3028349" y="4872052"/>
            <a:ext cx="2870943" cy="371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6"/>
            <a:endCxn id="9" idx="1"/>
          </p:cNvCxnSpPr>
          <p:nvPr/>
        </p:nvCxnSpPr>
        <p:spPr>
          <a:xfrm>
            <a:off x="6566882" y="1270469"/>
            <a:ext cx="1488923" cy="10429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6"/>
            <a:endCxn id="9" idx="2"/>
          </p:cNvCxnSpPr>
          <p:nvPr/>
        </p:nvCxnSpPr>
        <p:spPr>
          <a:xfrm>
            <a:off x="6566882" y="2171752"/>
            <a:ext cx="1394015" cy="3707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6"/>
            <a:endCxn id="9" idx="3"/>
          </p:cNvCxnSpPr>
          <p:nvPr/>
        </p:nvCxnSpPr>
        <p:spPr>
          <a:xfrm flipV="1">
            <a:off x="6547364" y="2771659"/>
            <a:ext cx="1508441" cy="753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6"/>
            <a:endCxn id="9" idx="4"/>
          </p:cNvCxnSpPr>
          <p:nvPr/>
        </p:nvCxnSpPr>
        <p:spPr>
          <a:xfrm flipV="1">
            <a:off x="6547364" y="2866567"/>
            <a:ext cx="1737569" cy="20054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74141" y="1469674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74141" y="2218495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574141" y="3724024"/>
            <a:ext cx="2379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</a:t>
            </a:r>
            <a:endParaRPr lang="he-I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99225" y="2895509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225" y="2895509"/>
                <a:ext cx="237981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99225" y="214242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225" y="2142421"/>
                <a:ext cx="237981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89466" y="1306039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466" y="1306039"/>
                <a:ext cx="237981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11538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12124" y="83454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124" y="834541"/>
                <a:ext cx="237981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60589" y="1123631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1123631"/>
                <a:ext cx="237981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89465" y="4471942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465" y="4471942"/>
                <a:ext cx="237981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692" r="-115385" b="-276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12124" y="3683200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124" y="3683200"/>
                <a:ext cx="237981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117949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260589" y="4152950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4152950"/>
                <a:ext cx="237981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260588" y="2095678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8" y="2095678"/>
                <a:ext cx="237981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692" r="-84615" b="-276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260589" y="2731137"/>
                <a:ext cx="237981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589" y="2731137"/>
                <a:ext cx="237981" cy="400110"/>
              </a:xfrm>
              <a:prstGeom prst="rect">
                <a:avLst/>
              </a:prstGeom>
              <a:blipFill rotWithShape="1">
                <a:blip r:embed="rId12"/>
                <a:stretch>
                  <a:fillRect t="-7576" r="-84615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236261" y="5645169"/>
            <a:ext cx="8280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edges</a:t>
            </a:r>
            <a:endParaRPr lang="he-IL" dirty="0"/>
          </a:p>
        </p:txBody>
      </p:sp>
      <p:sp>
        <p:nvSpPr>
          <p:cNvPr id="40" name="TextBox 39"/>
          <p:cNvSpPr txBox="1"/>
          <p:nvPr/>
        </p:nvSpPr>
        <p:spPr>
          <a:xfrm>
            <a:off x="5716099" y="5667878"/>
            <a:ext cx="10534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vertices</a:t>
            </a:r>
            <a:endParaRPr lang="he-IL" dirty="0"/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174665" y="150066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Type 3 Cut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28</a:t>
            </a:fld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32002" y="6037210"/>
                <a:ext cx="5686808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b="1" i="1" dirty="0" smtClean="0"/>
                  <a:t>C(S,T)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−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ea typeface="Cambria Math"/>
                      </a:rPr>
                      <m:t>+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he-IL" sz="2800" b="1" i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02" y="6037210"/>
                <a:ext cx="5686808" cy="523220"/>
              </a:xfrm>
              <a:prstGeom prst="rect">
                <a:avLst/>
              </a:prstGeom>
              <a:blipFill rotWithShape="1">
                <a:blip r:embed="rId13"/>
                <a:stretch>
                  <a:fillRect l="-2144" t="-12791" b="-3139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8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4A838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4665" y="107671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Flow technique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08720"/>
                <a:ext cx="8229600" cy="5472608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b="1" dirty="0" smtClean="0"/>
                  <a:t>Theorem:</a:t>
                </a:r>
              </a:p>
              <a:p>
                <a:pPr marL="0" indent="0" algn="l" rtl="0">
                  <a:buNone/>
                </a:pPr>
                <a:endParaRPr lang="en-US" b="1" dirty="0" smtClean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b="1" i="1" smtClean="0">
                          <a:latin typeface="Cambria Math"/>
                          <a:ea typeface="Cambria Math"/>
                        </a:rPr>
                        <m:t>∃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𝑺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⊆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𝑮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𝒘𝒊𝒕𝒉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𝒅𝒆𝒏𝒔𝒊𝒕𝒚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 ≥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𝝀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800" b="1" i="1" dirty="0" smtClean="0">
                  <a:latin typeface="Cambria Math"/>
                  <a:ea typeface="Cambria Math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⟺</m:t>
                      </m:r>
                    </m:oMath>
                  </m:oMathPara>
                </a14:m>
                <a:endParaRPr lang="en-US" sz="2800" b="1" i="1" dirty="0" smtClean="0">
                  <a:latin typeface="Cambria Math"/>
                  <a:ea typeface="Cambria Math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𝑴𝒊𝒏𝒊𝒎𝒂𝒍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𝑪𝒖𝒕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𝒊𝒔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𝒐𝒇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𝒕𝒚𝒑𝒆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he-IL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08720"/>
                <a:ext cx="8229600" cy="5472608"/>
              </a:xfrm>
              <a:blipFill rotWithShape="1">
                <a:blip r:embed="rId2"/>
                <a:stretch>
                  <a:fillRect l="-1778" t="-144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62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550" y="116632"/>
            <a:ext cx="8229600" cy="650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Objective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025" y="750921"/>
            <a:ext cx="8229600" cy="80587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 smtClean="0"/>
              <a:t>Objective: find a clustering of tight knit groups in 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3</a:t>
            </a:fld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4028851" y="3799072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" name="Oval 5"/>
          <p:cNvSpPr/>
          <p:nvPr/>
        </p:nvSpPr>
        <p:spPr>
          <a:xfrm>
            <a:off x="4329690" y="378688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" name="Oval 6"/>
          <p:cNvSpPr/>
          <p:nvPr/>
        </p:nvSpPr>
        <p:spPr>
          <a:xfrm>
            <a:off x="4088908" y="411851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8" name="Oval 7"/>
          <p:cNvSpPr/>
          <p:nvPr/>
        </p:nvSpPr>
        <p:spPr>
          <a:xfrm>
            <a:off x="4446703" y="4106175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" name="Oval 8"/>
          <p:cNvSpPr/>
          <p:nvPr/>
        </p:nvSpPr>
        <p:spPr>
          <a:xfrm>
            <a:off x="4654254" y="387214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" name="Oval 9"/>
          <p:cNvSpPr/>
          <p:nvPr/>
        </p:nvSpPr>
        <p:spPr>
          <a:xfrm>
            <a:off x="2616003" y="540148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1" name="Oval 10"/>
          <p:cNvSpPr/>
          <p:nvPr/>
        </p:nvSpPr>
        <p:spPr>
          <a:xfrm>
            <a:off x="1737648" y="454381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2" name="Oval 11"/>
          <p:cNvSpPr/>
          <p:nvPr/>
        </p:nvSpPr>
        <p:spPr>
          <a:xfrm>
            <a:off x="2228667" y="5139272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3" name="Oval 12"/>
          <p:cNvSpPr/>
          <p:nvPr/>
        </p:nvSpPr>
        <p:spPr>
          <a:xfrm>
            <a:off x="6580104" y="249722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4" name="Oval 13"/>
          <p:cNvSpPr/>
          <p:nvPr/>
        </p:nvSpPr>
        <p:spPr>
          <a:xfrm>
            <a:off x="7329053" y="2713832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5" name="Oval 14"/>
          <p:cNvSpPr/>
          <p:nvPr/>
        </p:nvSpPr>
        <p:spPr>
          <a:xfrm>
            <a:off x="7273563" y="314706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6" name="Oval 15"/>
          <p:cNvSpPr/>
          <p:nvPr/>
        </p:nvSpPr>
        <p:spPr>
          <a:xfrm>
            <a:off x="7701275" y="318206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7" name="Oval 16"/>
          <p:cNvSpPr/>
          <p:nvPr/>
        </p:nvSpPr>
        <p:spPr>
          <a:xfrm>
            <a:off x="7524892" y="351555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8" name="Oval 17"/>
          <p:cNvSpPr/>
          <p:nvPr/>
        </p:nvSpPr>
        <p:spPr>
          <a:xfrm>
            <a:off x="7507589" y="405487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9" name="Oval 18"/>
          <p:cNvSpPr/>
          <p:nvPr/>
        </p:nvSpPr>
        <p:spPr>
          <a:xfrm>
            <a:off x="2949011" y="5472262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0" name="Oval 19"/>
          <p:cNvSpPr/>
          <p:nvPr/>
        </p:nvSpPr>
        <p:spPr>
          <a:xfrm>
            <a:off x="3299446" y="553786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1" name="Oval 20"/>
          <p:cNvSpPr/>
          <p:nvPr/>
        </p:nvSpPr>
        <p:spPr>
          <a:xfrm>
            <a:off x="4420228" y="562517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2" name="Oval 21"/>
          <p:cNvSpPr/>
          <p:nvPr/>
        </p:nvSpPr>
        <p:spPr>
          <a:xfrm>
            <a:off x="3718180" y="551850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3" name="Oval 22"/>
          <p:cNvSpPr/>
          <p:nvPr/>
        </p:nvSpPr>
        <p:spPr>
          <a:xfrm>
            <a:off x="4041862" y="5752262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4" name="Oval 23"/>
          <p:cNvSpPr/>
          <p:nvPr/>
        </p:nvSpPr>
        <p:spPr>
          <a:xfrm>
            <a:off x="6414132" y="565487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5" name="Oval 24"/>
          <p:cNvSpPr/>
          <p:nvPr/>
        </p:nvSpPr>
        <p:spPr>
          <a:xfrm>
            <a:off x="6814130" y="538310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6" name="Oval 25"/>
          <p:cNvSpPr/>
          <p:nvPr/>
        </p:nvSpPr>
        <p:spPr>
          <a:xfrm>
            <a:off x="4612669" y="582741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7" name="Oval 26"/>
          <p:cNvSpPr/>
          <p:nvPr/>
        </p:nvSpPr>
        <p:spPr>
          <a:xfrm>
            <a:off x="5831705" y="5869275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8" name="Oval 27"/>
          <p:cNvSpPr/>
          <p:nvPr/>
        </p:nvSpPr>
        <p:spPr>
          <a:xfrm>
            <a:off x="5031403" y="580805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9" name="Oval 28"/>
          <p:cNvSpPr/>
          <p:nvPr/>
        </p:nvSpPr>
        <p:spPr>
          <a:xfrm>
            <a:off x="5355085" y="581708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0" name="Oval 29"/>
          <p:cNvSpPr/>
          <p:nvPr/>
        </p:nvSpPr>
        <p:spPr>
          <a:xfrm>
            <a:off x="7355329" y="4342520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1" name="Oval 30"/>
          <p:cNvSpPr/>
          <p:nvPr/>
        </p:nvSpPr>
        <p:spPr>
          <a:xfrm>
            <a:off x="7467249" y="484157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2" name="Oval 31"/>
          <p:cNvSpPr/>
          <p:nvPr/>
        </p:nvSpPr>
        <p:spPr>
          <a:xfrm>
            <a:off x="7121303" y="508279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3" name="Oval 32"/>
          <p:cNvSpPr/>
          <p:nvPr/>
        </p:nvSpPr>
        <p:spPr>
          <a:xfrm>
            <a:off x="1692561" y="3841932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4" name="Oval 33"/>
          <p:cNvSpPr/>
          <p:nvPr/>
        </p:nvSpPr>
        <p:spPr>
          <a:xfrm>
            <a:off x="1386609" y="351555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5" name="Oval 34"/>
          <p:cNvSpPr/>
          <p:nvPr/>
        </p:nvSpPr>
        <p:spPr>
          <a:xfrm>
            <a:off x="1620635" y="424074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6" name="Oval 35"/>
          <p:cNvSpPr/>
          <p:nvPr/>
        </p:nvSpPr>
        <p:spPr>
          <a:xfrm>
            <a:off x="1636307" y="3257230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7" name="Oval 36"/>
          <p:cNvSpPr/>
          <p:nvPr/>
        </p:nvSpPr>
        <p:spPr>
          <a:xfrm>
            <a:off x="2111654" y="4716265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8" name="Oval 37"/>
          <p:cNvSpPr/>
          <p:nvPr/>
        </p:nvSpPr>
        <p:spPr>
          <a:xfrm>
            <a:off x="1620635" y="2731255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9" name="Oval 38"/>
          <p:cNvSpPr/>
          <p:nvPr/>
        </p:nvSpPr>
        <p:spPr>
          <a:xfrm>
            <a:off x="2177839" y="240316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0" name="Oval 39"/>
          <p:cNvSpPr/>
          <p:nvPr/>
        </p:nvSpPr>
        <p:spPr>
          <a:xfrm>
            <a:off x="2483202" y="218996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1" name="Oval 40"/>
          <p:cNvSpPr/>
          <p:nvPr/>
        </p:nvSpPr>
        <p:spPr>
          <a:xfrm>
            <a:off x="3794825" y="234153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2" name="Oval 41"/>
          <p:cNvSpPr/>
          <p:nvPr/>
        </p:nvSpPr>
        <p:spPr>
          <a:xfrm>
            <a:off x="3092777" y="223486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3" name="Oval 42"/>
          <p:cNvSpPr/>
          <p:nvPr/>
        </p:nvSpPr>
        <p:spPr>
          <a:xfrm>
            <a:off x="3484154" y="213721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4" name="Oval 43"/>
          <p:cNvSpPr/>
          <p:nvPr/>
        </p:nvSpPr>
        <p:spPr>
          <a:xfrm>
            <a:off x="6120127" y="222043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5" name="Oval 44"/>
          <p:cNvSpPr/>
          <p:nvPr/>
        </p:nvSpPr>
        <p:spPr>
          <a:xfrm>
            <a:off x="5120953" y="207160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6" name="Oval 45"/>
          <p:cNvSpPr/>
          <p:nvPr/>
        </p:nvSpPr>
        <p:spPr>
          <a:xfrm>
            <a:off x="5472098" y="216914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7" name="Oval 46"/>
          <p:cNvSpPr/>
          <p:nvPr/>
        </p:nvSpPr>
        <p:spPr>
          <a:xfrm>
            <a:off x="4145864" y="228615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8" name="Oval 47"/>
          <p:cNvSpPr/>
          <p:nvPr/>
        </p:nvSpPr>
        <p:spPr>
          <a:xfrm>
            <a:off x="4654254" y="2188622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49" name="Oval 48"/>
          <p:cNvSpPr/>
          <p:nvPr/>
        </p:nvSpPr>
        <p:spPr>
          <a:xfrm>
            <a:off x="8032607" y="3342523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0" name="Oval 49"/>
          <p:cNvSpPr/>
          <p:nvPr/>
        </p:nvSpPr>
        <p:spPr>
          <a:xfrm>
            <a:off x="7880347" y="3630167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1" name="Oval 50"/>
          <p:cNvSpPr/>
          <p:nvPr/>
        </p:nvSpPr>
        <p:spPr>
          <a:xfrm>
            <a:off x="7992267" y="412921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2" name="Oval 51"/>
          <p:cNvSpPr/>
          <p:nvPr/>
        </p:nvSpPr>
        <p:spPr>
          <a:xfrm>
            <a:off x="7646321" y="4370441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3" name="Oval 52"/>
          <p:cNvSpPr/>
          <p:nvPr/>
        </p:nvSpPr>
        <p:spPr>
          <a:xfrm>
            <a:off x="1386609" y="4648765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4" name="Oval 53"/>
          <p:cNvSpPr/>
          <p:nvPr/>
        </p:nvSpPr>
        <p:spPr>
          <a:xfrm>
            <a:off x="1269596" y="4345696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5" name="Oval 54"/>
          <p:cNvSpPr/>
          <p:nvPr/>
        </p:nvSpPr>
        <p:spPr>
          <a:xfrm>
            <a:off x="1760615" y="4821214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56" name="Oval 55"/>
          <p:cNvSpPr/>
          <p:nvPr/>
        </p:nvSpPr>
        <p:spPr>
          <a:xfrm>
            <a:off x="1854661" y="2980829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048" name="Donut 2047"/>
          <p:cNvSpPr/>
          <p:nvPr/>
        </p:nvSpPr>
        <p:spPr>
          <a:xfrm>
            <a:off x="1095100" y="1798705"/>
            <a:ext cx="7344816" cy="4320480"/>
          </a:xfrm>
          <a:prstGeom prst="donut">
            <a:avLst>
              <a:gd name="adj" fmla="val 21454"/>
            </a:avLst>
          </a:prstGeom>
          <a:solidFill>
            <a:schemeClr val="accent2">
              <a:alpha val="22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049" name="Oval 2048"/>
          <p:cNvSpPr/>
          <p:nvPr/>
        </p:nvSpPr>
        <p:spPr>
          <a:xfrm>
            <a:off x="3794825" y="3416087"/>
            <a:ext cx="1236578" cy="1071367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solidFill>
              <a:srgbClr val="FFC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71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36576" indent="0" algn="l" rtl="0">
                  <a:buNone/>
                </a:pPr>
                <a:r>
                  <a:rPr lang="en-US" dirty="0" smtClean="0"/>
                  <a:t>Algorithm:</a:t>
                </a:r>
              </a:p>
              <a:p>
                <a:pPr algn="l" rtl="0"/>
                <a:r>
                  <a:rPr lang="en-US" dirty="0" smtClean="0"/>
                  <a:t>Start with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</a:rPr>
                      <m:t>𝝀</m:t>
                    </m:r>
                    <m:r>
                      <a:rPr lang="en-US" sz="3200" b="1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sz="32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3200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latin typeface="Cambria Math"/>
                                <a:ea typeface="Cambria Math"/>
                              </a:rPr>
                              <m:t>𝒆</m:t>
                            </m:r>
                          </m:num>
                          <m:den>
                            <m:r>
                              <a:rPr lang="en-US" sz="3200" b="1" i="1" smtClean="0">
                                <a:latin typeface="Cambria Math"/>
                                <a:ea typeface="Cambria Math"/>
                              </a:rPr>
                              <m:t>𝒗</m:t>
                            </m:r>
                          </m:den>
                        </m:f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+(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𝒗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algn="l" rtl="0"/>
                <a:r>
                  <a:rPr lang="en-US" dirty="0" smtClean="0"/>
                  <a:t>Build Network, and run </a:t>
                </a:r>
                <a:r>
                  <a:rPr lang="en-US" dirty="0" err="1" smtClean="0"/>
                  <a:t>MaxFlow</a:t>
                </a:r>
                <a:endParaRPr lang="en-US" dirty="0" smtClean="0"/>
              </a:p>
              <a:p>
                <a:pPr lvl="1" algn="l" rtl="0"/>
                <a:r>
                  <a:rPr lang="en-US" dirty="0" smtClean="0"/>
                  <a:t>If we get Type 3 Cut: Look for bigger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𝝀</m:t>
                    </m:r>
                  </m:oMath>
                </a14:m>
                <a:endParaRPr lang="en-US" dirty="0" smtClean="0"/>
              </a:p>
              <a:p>
                <a:pPr lvl="1" algn="l" rtl="0"/>
                <a:r>
                  <a:rPr lang="en-US" dirty="0" smtClean="0"/>
                  <a:t>Else: Look for a smaller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𝝀</m:t>
                    </m:r>
                  </m:oMath>
                </a14:m>
                <a:endParaRPr lang="en-US" sz="2400" b="1" dirty="0" smtClean="0">
                  <a:ea typeface="Cambria Math"/>
                </a:endParaRPr>
              </a:p>
              <a:p>
                <a:pPr marL="448056" lvl="1" indent="0" algn="l" rtl="0">
                  <a:buNone/>
                </a:pPr>
                <a:endParaRPr lang="en-US" dirty="0" smtClean="0"/>
              </a:p>
              <a:p>
                <a:pPr marL="448056" lvl="1" indent="0" algn="l" rtl="0">
                  <a:buNone/>
                </a:pPr>
                <a:r>
                  <a:rPr lang="en-US" dirty="0" smtClean="0"/>
                  <a:t>Complexity</a:t>
                </a:r>
                <a:r>
                  <a:rPr lang="en-US" b="1" dirty="0" smtClean="0"/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𝒏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𝒆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𝒗</m:t>
                                    </m:r>
                                  </m:den>
                                </m:f>
                                <m:r>
                                  <a:rPr lang="en-US" b="1" i="1" smtClean="0">
                                    <a:latin typeface="Cambria Math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𝒗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×(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𝑻𝒊𝒎𝒆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𝒐𝒇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𝑴𝒂𝒙𝑭𝒍𝒐𝒘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88" t="-283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30</a:t>
            </a:fld>
            <a:endParaRPr lang="he-IL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4665" y="107671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Flow technique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5454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4665" y="116632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Flow technique - Questions		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/>
              <a:t>When do we stop?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31</a:t>
            </a:fld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20" y="1557099"/>
                <a:ext cx="8983036" cy="526708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𝐿𝑒𝑡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𝑏𝑒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𝑡𝑤𝑜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𝑓𝑜𝑙𝑙𝑜𝑤𝑖𝑛𝑔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𝑠𝑡𝑎𝑔𝑒𝑠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𝑎𝑙𝑔𝑜𝑖𝑡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</a:rPr>
                        <m:t>then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endParaRPr lang="en-US" sz="2400" dirty="0" smtClean="0"/>
              </a:p>
              <a:p>
                <a:pPr marL="457200" indent="-457200" algn="l" rtl="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 smtClean="0"/>
              </a:p>
              <a:p>
                <a:pPr marL="457200" indent="-457200" algn="l" rtl="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457200" indent="-457200" algn="l" rtl="0">
                  <a:lnSpc>
                    <a:spcPct val="150000"/>
                  </a:lnSpc>
                  <a:buAutoNum type="arabicPeriod"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 &gt; 0 (different stages of algorithm) and whole, </a:t>
                </a:r>
              </a:p>
              <a:p>
                <a:pPr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         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                        </m:t>
                        </m:r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⇒</m:t>
                        </m:r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sz="2400" dirty="0"/>
                  <a:t> </a:t>
                </a:r>
                <a:endParaRPr lang="en-US" sz="2400" dirty="0" smtClean="0"/>
              </a:p>
              <a:p>
                <a:pPr algn="l" rtl="0">
                  <a:lnSpc>
                    <a:spcPct val="150000"/>
                  </a:lnSpc>
                </a:pPr>
                <a:endParaRPr lang="en-US" sz="2400" dirty="0" smtClean="0"/>
              </a:p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e-IL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557099"/>
                <a:ext cx="8983036" cy="5267083"/>
              </a:xfrm>
              <a:prstGeom prst="rect">
                <a:avLst/>
              </a:prstGeom>
              <a:blipFill rotWithShape="1">
                <a:blip r:embed="rId3"/>
                <a:stretch>
                  <a:fillRect l="-950" r="-13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4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Clustering Algorithm</a:t>
            </a:r>
            <a:r>
              <a:rPr lang="en-US" dirty="0" smtClean="0"/>
              <a:t>: Recursive Algorithm based on Sparse Cuts</a:t>
            </a:r>
          </a:p>
          <a:p>
            <a:pPr algn="l" rtl="0"/>
            <a:r>
              <a:rPr lang="en-US" dirty="0" smtClean="0"/>
              <a:t>Finding “</a:t>
            </a:r>
            <a:r>
              <a:rPr lang="en-US" b="1" dirty="0" smtClean="0"/>
              <a:t>Dense Submatrices</a:t>
            </a:r>
            <a:r>
              <a:rPr lang="en-US" dirty="0" smtClean="0"/>
              <a:t>” </a:t>
            </a:r>
          </a:p>
          <a:p>
            <a:pPr algn="l" rtl="0"/>
            <a:r>
              <a:rPr lang="en-US" b="1" dirty="0" smtClean="0"/>
              <a:t>Community Finding: </a:t>
            </a:r>
            <a:r>
              <a:rPr lang="en-US" dirty="0" smtClean="0"/>
              <a:t>Network Flow</a:t>
            </a:r>
            <a:endParaRPr lang="en-US" b="1" dirty="0" smtClean="0"/>
          </a:p>
          <a:p>
            <a:pPr algn="l" rtl="0"/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4</a:t>
            </a:fld>
            <a:endParaRPr lang="he-IL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332656"/>
            <a:ext cx="8229600" cy="86636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Outline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36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5</a:t>
            </a:fld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1187624" y="2708920"/>
                <a:ext cx="6981056" cy="866360"/>
              </a:xfrm>
              <a:prstGeom prst="rect">
                <a:avLst/>
              </a:prstGeom>
            </p:spPr>
            <p:txBody>
              <a:bodyPr vert="horz" lIns="0" rIns="0" bIns="0" anchor="b">
                <a:normAutofit fontScale="92500"/>
              </a:bodyPr>
              <a:lstStyle>
                <a:lvl1pPr algn="l" rtl="1" eaLnBrk="1" latinLnBrk="0" hangingPunct="1">
                  <a:spcBef>
                    <a:spcPct val="0"/>
                  </a:spcBef>
                  <a:buNone/>
                  <a:defRPr kumimoji="0" sz="5000" b="0" kern="120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/>
                  <a:t>Part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Ι</m:t>
                    </m:r>
                  </m:oMath>
                </a14:m>
                <a:r>
                  <a:rPr lang="en-US" dirty="0" smtClean="0"/>
                  <a:t>: Recursive Clustering </a:t>
                </a:r>
                <a:endParaRPr lang="he-IL" dirty="0"/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708920"/>
                <a:ext cx="6981056" cy="866360"/>
              </a:xfrm>
              <a:prstGeom prst="rect">
                <a:avLst/>
              </a:prstGeom>
              <a:blipFill rotWithShape="1">
                <a:blip r:embed="rId2"/>
                <a:stretch>
                  <a:fillRect l="-4978" b="-4154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7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Recursive Clustering-Sparse Cuts	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95100"/>
                <a:ext cx="8229600" cy="1541812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000" dirty="0" smtClean="0"/>
                  <a:t>For two disjoint sets of nodes S,T, we will define:</a:t>
                </a:r>
              </a:p>
              <a:p>
                <a:pPr marL="0" indent="0" algn="l" rtl="0">
                  <a:buNone/>
                </a:pPr>
                <a:endParaRPr lang="en-US" sz="20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/>
                          <a:ea typeface="Cambria Math"/>
                        </a:rPr>
                        <m:t>Φ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𝑒𝑑𝑔𝑒𝑠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𝑓𝑟𝑜𝑚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𝑡𝑜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𝑒𝑑𝑔𝑒𝑠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𝑖𝑛𝑐𝑖𝑑𝑒𝑛𝑡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𝑡𝑜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𝐺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 marL="0" indent="0" algn="l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endParaRPr lang="en-US" b="0" dirty="0" smtClean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5100"/>
                <a:ext cx="8229600" cy="1541812"/>
              </a:xfrm>
              <a:blipFill rotWithShape="1">
                <a:blip r:embed="rId3"/>
                <a:stretch>
                  <a:fillRect l="-741" t="-19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6</a:t>
            </a:fld>
            <a:endParaRPr lang="he-IL"/>
          </a:p>
        </p:txBody>
      </p:sp>
      <p:sp>
        <p:nvSpPr>
          <p:cNvPr id="4" name="Oval 3"/>
          <p:cNvSpPr/>
          <p:nvPr/>
        </p:nvSpPr>
        <p:spPr>
          <a:xfrm>
            <a:off x="2138956" y="3715304"/>
            <a:ext cx="468052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" name="Oval 8"/>
          <p:cNvSpPr/>
          <p:nvPr/>
        </p:nvSpPr>
        <p:spPr>
          <a:xfrm>
            <a:off x="3526650" y="4462647"/>
            <a:ext cx="468052" cy="4680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" name="Oval 9"/>
          <p:cNvSpPr/>
          <p:nvPr/>
        </p:nvSpPr>
        <p:spPr>
          <a:xfrm>
            <a:off x="3374250" y="3434126"/>
            <a:ext cx="468052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1" name="Oval 10"/>
          <p:cNvSpPr/>
          <p:nvPr/>
        </p:nvSpPr>
        <p:spPr>
          <a:xfrm>
            <a:off x="2339752" y="4492291"/>
            <a:ext cx="468052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2" name="Oval 11"/>
          <p:cNvSpPr/>
          <p:nvPr/>
        </p:nvSpPr>
        <p:spPr>
          <a:xfrm>
            <a:off x="3292624" y="5418471"/>
            <a:ext cx="468052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3" name="Oval 12"/>
          <p:cNvSpPr/>
          <p:nvPr/>
        </p:nvSpPr>
        <p:spPr>
          <a:xfrm>
            <a:off x="4885378" y="4633900"/>
            <a:ext cx="468052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4" name="Oval 13"/>
          <p:cNvSpPr/>
          <p:nvPr/>
        </p:nvSpPr>
        <p:spPr>
          <a:xfrm>
            <a:off x="4651352" y="3433131"/>
            <a:ext cx="468052" cy="4680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5" name="Oval 14"/>
          <p:cNvSpPr/>
          <p:nvPr/>
        </p:nvSpPr>
        <p:spPr>
          <a:xfrm>
            <a:off x="5418094" y="5395900"/>
            <a:ext cx="468052" cy="4680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6" name="Oval 15"/>
          <p:cNvSpPr/>
          <p:nvPr/>
        </p:nvSpPr>
        <p:spPr>
          <a:xfrm>
            <a:off x="6516216" y="4481500"/>
            <a:ext cx="468052" cy="468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7" name="Oval 16"/>
          <p:cNvSpPr/>
          <p:nvPr/>
        </p:nvSpPr>
        <p:spPr>
          <a:xfrm>
            <a:off x="5948627" y="3615777"/>
            <a:ext cx="468052" cy="4680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cxnSp>
        <p:nvCxnSpPr>
          <p:cNvPr id="19" name="Straight Connector 18"/>
          <p:cNvCxnSpPr>
            <a:stCxn id="4" idx="6"/>
            <a:endCxn id="9" idx="1"/>
          </p:cNvCxnSpPr>
          <p:nvPr/>
        </p:nvCxnSpPr>
        <p:spPr>
          <a:xfrm>
            <a:off x="2607008" y="3949330"/>
            <a:ext cx="988187" cy="581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4"/>
            <a:endCxn id="9" idx="0"/>
          </p:cNvCxnSpPr>
          <p:nvPr/>
        </p:nvCxnSpPr>
        <p:spPr>
          <a:xfrm>
            <a:off x="3608276" y="3902178"/>
            <a:ext cx="152400" cy="560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2"/>
            <a:endCxn id="9" idx="7"/>
          </p:cNvCxnSpPr>
          <p:nvPr/>
        </p:nvCxnSpPr>
        <p:spPr>
          <a:xfrm flipH="1">
            <a:off x="3926157" y="3667157"/>
            <a:ext cx="725195" cy="864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2"/>
            <a:endCxn id="13" idx="7"/>
          </p:cNvCxnSpPr>
          <p:nvPr/>
        </p:nvCxnSpPr>
        <p:spPr>
          <a:xfrm flipH="1">
            <a:off x="5284885" y="3849803"/>
            <a:ext cx="663742" cy="852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6"/>
            <a:endCxn id="17" idx="2"/>
          </p:cNvCxnSpPr>
          <p:nvPr/>
        </p:nvCxnSpPr>
        <p:spPr>
          <a:xfrm>
            <a:off x="5119404" y="3667157"/>
            <a:ext cx="829223" cy="182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5"/>
            <a:endCxn id="12" idx="7"/>
          </p:cNvCxnSpPr>
          <p:nvPr/>
        </p:nvCxnSpPr>
        <p:spPr>
          <a:xfrm flipH="1">
            <a:off x="3692131" y="3832638"/>
            <a:ext cx="1358728" cy="1654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7"/>
            <a:endCxn id="10" idx="2"/>
          </p:cNvCxnSpPr>
          <p:nvPr/>
        </p:nvCxnSpPr>
        <p:spPr>
          <a:xfrm flipV="1">
            <a:off x="2538463" y="3668152"/>
            <a:ext cx="835787" cy="115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5" idx="7"/>
            <a:endCxn id="16" idx="3"/>
          </p:cNvCxnSpPr>
          <p:nvPr/>
        </p:nvCxnSpPr>
        <p:spPr>
          <a:xfrm flipV="1">
            <a:off x="5817601" y="4881007"/>
            <a:ext cx="767160" cy="583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4"/>
            <a:endCxn id="12" idx="2"/>
          </p:cNvCxnSpPr>
          <p:nvPr/>
        </p:nvCxnSpPr>
        <p:spPr>
          <a:xfrm>
            <a:off x="2573778" y="4960343"/>
            <a:ext cx="718846" cy="692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1" idx="6"/>
            <a:endCxn id="15" idx="1"/>
          </p:cNvCxnSpPr>
          <p:nvPr/>
        </p:nvCxnSpPr>
        <p:spPr>
          <a:xfrm>
            <a:off x="2807804" y="4726317"/>
            <a:ext cx="2678835" cy="738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2" idx="6"/>
            <a:endCxn id="15" idx="2"/>
          </p:cNvCxnSpPr>
          <p:nvPr/>
        </p:nvCxnSpPr>
        <p:spPr>
          <a:xfrm flipV="1">
            <a:off x="3760676" y="5629926"/>
            <a:ext cx="1657418" cy="22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5"/>
            <a:endCxn id="16" idx="0"/>
          </p:cNvCxnSpPr>
          <p:nvPr/>
        </p:nvCxnSpPr>
        <p:spPr>
          <a:xfrm>
            <a:off x="6348134" y="4015284"/>
            <a:ext cx="402108" cy="466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452320" y="2097502"/>
                <a:ext cx="1512168" cy="188301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sz="2000" b="1" dirty="0" smtClean="0">
                    <a:solidFill>
                      <a:srgbClr val="00B050"/>
                    </a:solidFill>
                  </a:rPr>
                  <a:t>S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T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latin typeface="Cambria Math"/>
                          <a:ea typeface="Cambria Math"/>
                        </a:rPr>
                        <m:t>𝜱</m:t>
                      </m:r>
                      <m:d>
                        <m:dPr>
                          <m:ctrlPr>
                            <a:rPr lang="en-US" sz="2000" b="1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𝑺</m:t>
                          </m:r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𝑻</m:t>
                          </m:r>
                        </m:e>
                      </m:d>
                      <m:r>
                        <a:rPr lang="en-US" sz="2000" b="1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he-IL" sz="20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097502"/>
                <a:ext cx="1512168" cy="1883016"/>
              </a:xfrm>
              <a:prstGeom prst="rect">
                <a:avLst/>
              </a:prstGeom>
              <a:blipFill rotWithShape="1">
                <a:blip r:embed="rId4"/>
                <a:stretch>
                  <a:fillRect l="-3614" r="-682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8100392" y="233087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29" name="Oval 28"/>
          <p:cNvSpPr/>
          <p:nvPr/>
        </p:nvSpPr>
        <p:spPr>
          <a:xfrm>
            <a:off x="8100392" y="2708920"/>
            <a:ext cx="249905" cy="249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</p:spTree>
    <p:extLst>
      <p:ext uri="{BB962C8B-B14F-4D97-AF65-F5344CB8AC3E}">
        <p14:creationId xmlns:p14="http://schemas.microsoft.com/office/powerpoint/2010/main" val="5490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Recursive Clustering-Sparse Cuts	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415880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sz="2600" dirty="0"/>
                  <a:t>For a set S, we will define:</a:t>
                </a:r>
              </a:p>
              <a:p>
                <a:pPr marL="0" indent="0" algn="l" rtl="0">
                  <a:buNone/>
                </a:pPr>
                <a:endParaRPr lang="en-US" sz="2600" dirty="0"/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sz="2600" i="1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sz="2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600" i="1">
                            <a:latin typeface="Cambria Math"/>
                          </a:rPr>
                          <m:t>𝑘</m:t>
                        </m:r>
                        <m:r>
                          <a:rPr lang="en-US" sz="2600" i="1">
                            <a:latin typeface="Cambria Math"/>
                            <a:ea typeface="Cambria Math"/>
                          </a:rPr>
                          <m:t>𝜖</m:t>
                        </m:r>
                        <m:r>
                          <a:rPr lang="en-US" sz="2600" i="1">
                            <a:latin typeface="Cambria Math"/>
                            <a:ea typeface="Cambria Math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600" i="1">
                            <a:latin typeface="Cambria Math"/>
                          </a:rPr>
                          <m:t>𝑑</m:t>
                        </m:r>
                        <m:r>
                          <a:rPr lang="en-US" sz="2600" i="1">
                            <a:latin typeface="Cambria Math"/>
                          </a:rPr>
                          <m:t>(</m:t>
                        </m:r>
                        <m:r>
                          <a:rPr lang="en-US" sz="2600" i="1">
                            <a:latin typeface="Cambria Math"/>
                          </a:rPr>
                          <m:t>𝑘</m:t>
                        </m:r>
                        <m:r>
                          <a:rPr lang="en-US" sz="2600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600" dirty="0"/>
                  <a:t> </a:t>
                </a:r>
              </a:p>
              <a:p>
                <a:pPr marL="0" indent="0" algn="ctr" rtl="0">
                  <a:buNone/>
                </a:pPr>
                <a:endParaRPr lang="en-US" sz="2000" dirty="0"/>
              </a:p>
              <a:p>
                <a:pPr marL="0" indent="0" algn="l" rtl="0">
                  <a:buNone/>
                </a:pPr>
                <a:endParaRPr lang="he-IL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415880"/>
              </a:xfrm>
              <a:blipFill rotWithShape="1">
                <a:blip r:embed="rId2"/>
                <a:stretch>
                  <a:fillRect l="-1259" t="-101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7</a:t>
            </a:fld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1736848" y="3930477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6" name="Oval 5"/>
          <p:cNvSpPr/>
          <p:nvPr/>
        </p:nvSpPr>
        <p:spPr>
          <a:xfrm>
            <a:off x="3124542" y="4677820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7" name="Oval 6"/>
          <p:cNvSpPr/>
          <p:nvPr/>
        </p:nvSpPr>
        <p:spPr>
          <a:xfrm>
            <a:off x="2972142" y="3649299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8" name="Oval 7"/>
          <p:cNvSpPr/>
          <p:nvPr/>
        </p:nvSpPr>
        <p:spPr>
          <a:xfrm>
            <a:off x="1937644" y="4707464"/>
            <a:ext cx="468052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9" name="Oval 8"/>
          <p:cNvSpPr/>
          <p:nvPr/>
        </p:nvSpPr>
        <p:spPr>
          <a:xfrm>
            <a:off x="2890516" y="5633644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0" name="Oval 9"/>
          <p:cNvSpPr/>
          <p:nvPr/>
        </p:nvSpPr>
        <p:spPr>
          <a:xfrm>
            <a:off x="4483270" y="4849073"/>
            <a:ext cx="468052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1" name="Oval 10"/>
          <p:cNvSpPr/>
          <p:nvPr/>
        </p:nvSpPr>
        <p:spPr>
          <a:xfrm>
            <a:off x="4249244" y="3648304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2" name="Oval 11"/>
          <p:cNvSpPr/>
          <p:nvPr/>
        </p:nvSpPr>
        <p:spPr>
          <a:xfrm>
            <a:off x="5015986" y="5611073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3" name="Oval 12"/>
          <p:cNvSpPr/>
          <p:nvPr/>
        </p:nvSpPr>
        <p:spPr>
          <a:xfrm>
            <a:off x="6114108" y="4696673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14" name="Oval 13"/>
          <p:cNvSpPr/>
          <p:nvPr/>
        </p:nvSpPr>
        <p:spPr>
          <a:xfrm>
            <a:off x="5546519" y="3830950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cxnSp>
        <p:nvCxnSpPr>
          <p:cNvPr id="15" name="Straight Connector 14"/>
          <p:cNvCxnSpPr>
            <a:stCxn id="5" idx="6"/>
            <a:endCxn id="6" idx="1"/>
          </p:cNvCxnSpPr>
          <p:nvPr/>
        </p:nvCxnSpPr>
        <p:spPr>
          <a:xfrm>
            <a:off x="2204900" y="4164503"/>
            <a:ext cx="988187" cy="581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4"/>
            <a:endCxn id="6" idx="0"/>
          </p:cNvCxnSpPr>
          <p:nvPr/>
        </p:nvCxnSpPr>
        <p:spPr>
          <a:xfrm>
            <a:off x="3206168" y="4117351"/>
            <a:ext cx="152400" cy="560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2"/>
            <a:endCxn id="6" idx="7"/>
          </p:cNvCxnSpPr>
          <p:nvPr/>
        </p:nvCxnSpPr>
        <p:spPr>
          <a:xfrm flipH="1">
            <a:off x="3524049" y="3882330"/>
            <a:ext cx="725195" cy="864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2"/>
            <a:endCxn id="10" idx="7"/>
          </p:cNvCxnSpPr>
          <p:nvPr/>
        </p:nvCxnSpPr>
        <p:spPr>
          <a:xfrm flipH="1">
            <a:off x="4882777" y="4064976"/>
            <a:ext cx="663742" cy="852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6"/>
            <a:endCxn id="14" idx="2"/>
          </p:cNvCxnSpPr>
          <p:nvPr/>
        </p:nvCxnSpPr>
        <p:spPr>
          <a:xfrm>
            <a:off x="4717296" y="3882330"/>
            <a:ext cx="829223" cy="182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5"/>
            <a:endCxn id="9" idx="7"/>
          </p:cNvCxnSpPr>
          <p:nvPr/>
        </p:nvCxnSpPr>
        <p:spPr>
          <a:xfrm flipH="1">
            <a:off x="3290023" y="4047811"/>
            <a:ext cx="1358728" cy="1654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7"/>
            <a:endCxn id="7" idx="2"/>
          </p:cNvCxnSpPr>
          <p:nvPr/>
        </p:nvCxnSpPr>
        <p:spPr>
          <a:xfrm flipV="1">
            <a:off x="2136355" y="3883325"/>
            <a:ext cx="835787" cy="115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7"/>
            <a:endCxn id="13" idx="3"/>
          </p:cNvCxnSpPr>
          <p:nvPr/>
        </p:nvCxnSpPr>
        <p:spPr>
          <a:xfrm flipV="1">
            <a:off x="5415493" y="5096180"/>
            <a:ext cx="767160" cy="583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4"/>
            <a:endCxn id="9" idx="2"/>
          </p:cNvCxnSpPr>
          <p:nvPr/>
        </p:nvCxnSpPr>
        <p:spPr>
          <a:xfrm>
            <a:off x="2171670" y="5175516"/>
            <a:ext cx="718846" cy="692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6"/>
            <a:endCxn id="12" idx="1"/>
          </p:cNvCxnSpPr>
          <p:nvPr/>
        </p:nvCxnSpPr>
        <p:spPr>
          <a:xfrm>
            <a:off x="2405696" y="4941490"/>
            <a:ext cx="2678835" cy="738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12" idx="2"/>
          </p:cNvCxnSpPr>
          <p:nvPr/>
        </p:nvCxnSpPr>
        <p:spPr>
          <a:xfrm flipV="1">
            <a:off x="3358568" y="5845099"/>
            <a:ext cx="1657418" cy="22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5"/>
            <a:endCxn id="13" idx="0"/>
          </p:cNvCxnSpPr>
          <p:nvPr/>
        </p:nvCxnSpPr>
        <p:spPr>
          <a:xfrm>
            <a:off x="5946026" y="4230457"/>
            <a:ext cx="402108" cy="466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128284" y="3445527"/>
                <a:ext cx="1512168" cy="49244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600" b="1" i="1">
                        <a:latin typeface="Cambria Math"/>
                      </a:rPr>
                      <m:t>𝒅</m:t>
                    </m:r>
                    <m:d>
                      <m:dPr>
                        <m:ctrlPr>
                          <a:rPr lang="en-US" sz="26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1" i="1">
                            <a:latin typeface="Cambria Math"/>
                          </a:rPr>
                          <m:t>𝑺</m:t>
                        </m:r>
                      </m:e>
                    </m:d>
                  </m:oMath>
                </a14:m>
                <a:r>
                  <a:rPr lang="en-US" sz="2600" b="1" dirty="0" smtClean="0"/>
                  <a:t> = 3</a:t>
                </a:r>
                <a:endParaRPr lang="he-IL" sz="2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284" y="3445527"/>
                <a:ext cx="1512168" cy="492443"/>
              </a:xfrm>
              <a:prstGeom prst="rect">
                <a:avLst/>
              </a:prstGeom>
              <a:blipFill rotWithShape="1">
                <a:blip r:embed="rId3"/>
                <a:stretch>
                  <a:fillRect t="-18519" r="-5242" b="-2222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452320" y="2893091"/>
            <a:ext cx="1512168" cy="9679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</a:rPr>
              <a:t>S</a:t>
            </a:r>
          </a:p>
          <a:p>
            <a:pPr algn="l">
              <a:lnSpc>
                <a:spcPct val="150000"/>
              </a:lnSpc>
            </a:pP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8028384" y="3068960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</p:spTree>
    <p:extLst>
      <p:ext uri="{BB962C8B-B14F-4D97-AF65-F5344CB8AC3E}">
        <p14:creationId xmlns:p14="http://schemas.microsoft.com/office/powerpoint/2010/main" val="22945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033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Recursive Clustering-Sparse Cuts	</a:t>
            </a:r>
            <a:endParaRPr lang="he-IL" dirty="0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8</a:t>
            </a:fld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1034770" y="2212345"/>
            <a:ext cx="586366" cy="5863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1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98763" y="2472273"/>
            <a:ext cx="570233" cy="57023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6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75618" y="1078438"/>
            <a:ext cx="586366" cy="5863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2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15166" y="3905207"/>
            <a:ext cx="619111" cy="61911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5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890516" y="5373216"/>
            <a:ext cx="578904" cy="5789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9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57635" y="3058582"/>
            <a:ext cx="558302" cy="55830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7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61915" y="1078438"/>
            <a:ext cx="586366" cy="5863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3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405939" y="5035348"/>
            <a:ext cx="571893" cy="5718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10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386908" y="2968752"/>
            <a:ext cx="586366" cy="5863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8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80545" y="1885907"/>
            <a:ext cx="586366" cy="5863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4</a:t>
            </a:r>
            <a:endParaRPr lang="he-IL" sz="13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5" idx="6"/>
            <a:endCxn id="6" idx="1"/>
          </p:cNvCxnSpPr>
          <p:nvPr/>
        </p:nvCxnSpPr>
        <p:spPr>
          <a:xfrm>
            <a:off x="1621136" y="2505528"/>
            <a:ext cx="1661136" cy="50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4"/>
            <a:endCxn id="6" idx="0"/>
          </p:cNvCxnSpPr>
          <p:nvPr/>
        </p:nvCxnSpPr>
        <p:spPr>
          <a:xfrm>
            <a:off x="3168801" y="1664804"/>
            <a:ext cx="315079" cy="807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2"/>
            <a:endCxn id="6" idx="7"/>
          </p:cNvCxnSpPr>
          <p:nvPr/>
        </p:nvCxnSpPr>
        <p:spPr>
          <a:xfrm flipH="1">
            <a:off x="3685487" y="1371621"/>
            <a:ext cx="976428" cy="1184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2"/>
            <a:endCxn id="10" idx="7"/>
          </p:cNvCxnSpPr>
          <p:nvPr/>
        </p:nvCxnSpPr>
        <p:spPr>
          <a:xfrm flipH="1">
            <a:off x="5534176" y="2179090"/>
            <a:ext cx="246369" cy="961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6"/>
            <a:endCxn id="14" idx="2"/>
          </p:cNvCxnSpPr>
          <p:nvPr/>
        </p:nvCxnSpPr>
        <p:spPr>
          <a:xfrm>
            <a:off x="5248281" y="1371621"/>
            <a:ext cx="532264" cy="807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5"/>
            <a:endCxn id="9" idx="7"/>
          </p:cNvCxnSpPr>
          <p:nvPr/>
        </p:nvCxnSpPr>
        <p:spPr>
          <a:xfrm flipH="1">
            <a:off x="3384641" y="1578933"/>
            <a:ext cx="1777769" cy="3879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7"/>
            <a:endCxn id="7" idx="2"/>
          </p:cNvCxnSpPr>
          <p:nvPr/>
        </p:nvCxnSpPr>
        <p:spPr>
          <a:xfrm flipV="1">
            <a:off x="1535265" y="1371621"/>
            <a:ext cx="1340353" cy="926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7"/>
            <a:endCxn id="13" idx="3"/>
          </p:cNvCxnSpPr>
          <p:nvPr/>
        </p:nvCxnSpPr>
        <p:spPr>
          <a:xfrm flipV="1">
            <a:off x="5894080" y="3469247"/>
            <a:ext cx="578699" cy="1649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4"/>
            <a:endCxn id="9" idx="2"/>
          </p:cNvCxnSpPr>
          <p:nvPr/>
        </p:nvCxnSpPr>
        <p:spPr>
          <a:xfrm>
            <a:off x="1124722" y="4524318"/>
            <a:ext cx="1765794" cy="1138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6"/>
            <a:endCxn id="12" idx="1"/>
          </p:cNvCxnSpPr>
          <p:nvPr/>
        </p:nvCxnSpPr>
        <p:spPr>
          <a:xfrm>
            <a:off x="1434277" y="4214763"/>
            <a:ext cx="4055414" cy="90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12" idx="2"/>
          </p:cNvCxnSpPr>
          <p:nvPr/>
        </p:nvCxnSpPr>
        <p:spPr>
          <a:xfrm flipV="1">
            <a:off x="3469420" y="5321295"/>
            <a:ext cx="1936519" cy="34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5"/>
            <a:endCxn id="13" idx="0"/>
          </p:cNvCxnSpPr>
          <p:nvPr/>
        </p:nvCxnSpPr>
        <p:spPr>
          <a:xfrm>
            <a:off x="6281040" y="2386402"/>
            <a:ext cx="399051" cy="58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20934" y="1274372"/>
                <a:ext cx="2199538" cy="10100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B050"/>
                    </a:solidFill>
                  </a:rPr>
                  <a:t>S             </a:t>
                </a:r>
                <a:endParaRPr lang="en-US" b="1" i="1" dirty="0" smtClean="0">
                  <a:latin typeface="Cambria Math"/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1" i="1">
                          <a:latin typeface="Cambria Math"/>
                          <a:ea typeface="Cambria Math"/>
                        </a:rPr>
                        <m:t>𝜱</m:t>
                      </m:r>
                      <m:d>
                        <m:dPr>
                          <m:ctrlPr>
                            <a:rPr lang="en-US" sz="2200" b="1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200" b="1" i="1">
                              <a:latin typeface="Cambria Math"/>
                              <a:ea typeface="Cambria Math"/>
                            </a:rPr>
                            <m:t>𝑺</m:t>
                          </m:r>
                          <m:r>
                            <a:rPr lang="en-US" sz="2200" b="1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200" b="1" i="1" smtClean="0">
                              <a:latin typeface="Cambria Math"/>
                              <a:ea typeface="Cambria Math"/>
                            </a:rPr>
                            <m:t>𝑾</m:t>
                          </m:r>
                          <m:r>
                            <a:rPr lang="en-US" sz="2200" b="1" i="1" smtClean="0">
                              <a:latin typeface="Cambria Math"/>
                              <a:ea typeface="Cambria Math"/>
                            </a:rPr>
                            <m:t>\</m:t>
                          </m:r>
                          <m:r>
                            <a:rPr lang="en-US" sz="22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e>
                      </m:d>
                      <m:r>
                        <a:rPr lang="en-US" sz="22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200" b="1" i="1" smtClean="0">
                              <a:latin typeface="Cambria Math"/>
                              <a:ea typeface="Cambria Math"/>
                            </a:rPr>
                            <m:t>𝟒𝟐</m:t>
                          </m:r>
                        </m:den>
                      </m:f>
                    </m:oMath>
                  </m:oMathPara>
                </a14:m>
                <a:endParaRPr lang="he-IL" sz="22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934" y="1274372"/>
                <a:ext cx="2199538" cy="1010020"/>
              </a:xfrm>
              <a:prstGeom prst="rect">
                <a:avLst/>
              </a:prstGeom>
              <a:blipFill rotWithShape="1">
                <a:blip r:embed="rId3"/>
                <a:stretch>
                  <a:fillRect t="-301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stCxn id="6" idx="2"/>
            <a:endCxn id="8" idx="7"/>
          </p:cNvCxnSpPr>
          <p:nvPr/>
        </p:nvCxnSpPr>
        <p:spPr>
          <a:xfrm flipH="1">
            <a:off x="1343610" y="2757390"/>
            <a:ext cx="1855153" cy="1238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12" idx="0"/>
          </p:cNvCxnSpPr>
          <p:nvPr/>
        </p:nvCxnSpPr>
        <p:spPr>
          <a:xfrm>
            <a:off x="3768996" y="2757390"/>
            <a:ext cx="1922890" cy="227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" idx="6"/>
            <a:endCxn id="10" idx="2"/>
          </p:cNvCxnSpPr>
          <p:nvPr/>
        </p:nvCxnSpPr>
        <p:spPr>
          <a:xfrm>
            <a:off x="3768996" y="2757390"/>
            <a:ext cx="1288639" cy="58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5"/>
            <a:endCxn id="12" idx="0"/>
          </p:cNvCxnSpPr>
          <p:nvPr/>
        </p:nvCxnSpPr>
        <p:spPr>
          <a:xfrm>
            <a:off x="5534176" y="3535123"/>
            <a:ext cx="157710" cy="1500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" idx="4"/>
            <a:endCxn id="9" idx="0"/>
          </p:cNvCxnSpPr>
          <p:nvPr/>
        </p:nvCxnSpPr>
        <p:spPr>
          <a:xfrm flipH="1">
            <a:off x="3179968" y="3042506"/>
            <a:ext cx="303912" cy="2330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9" idx="6"/>
            <a:endCxn id="10" idx="3"/>
          </p:cNvCxnSpPr>
          <p:nvPr/>
        </p:nvCxnSpPr>
        <p:spPr>
          <a:xfrm flipV="1">
            <a:off x="3469420" y="3535123"/>
            <a:ext cx="1669976" cy="2127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0" idx="2"/>
            <a:endCxn id="8" idx="6"/>
          </p:cNvCxnSpPr>
          <p:nvPr/>
        </p:nvCxnSpPr>
        <p:spPr>
          <a:xfrm flipH="1">
            <a:off x="1434277" y="3337733"/>
            <a:ext cx="3623358" cy="877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956376" y="1340768"/>
            <a:ext cx="234026" cy="2340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00" dirty="0"/>
          </a:p>
        </p:txBody>
      </p:sp>
      <p:sp>
        <p:nvSpPr>
          <p:cNvPr id="34" name="Oval 33"/>
          <p:cNvSpPr/>
          <p:nvPr/>
        </p:nvSpPr>
        <p:spPr>
          <a:xfrm>
            <a:off x="1614269" y="2807330"/>
            <a:ext cx="531545" cy="53154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11</a:t>
            </a:r>
            <a:endParaRPr lang="he-IL" sz="13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>
            <a:stCxn id="34" idx="6"/>
            <a:endCxn id="6" idx="2"/>
          </p:cNvCxnSpPr>
          <p:nvPr/>
        </p:nvCxnSpPr>
        <p:spPr>
          <a:xfrm flipV="1">
            <a:off x="2145814" y="2757390"/>
            <a:ext cx="1052949" cy="315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4" idx="5"/>
            <a:endCxn id="10" idx="2"/>
          </p:cNvCxnSpPr>
          <p:nvPr/>
        </p:nvCxnSpPr>
        <p:spPr>
          <a:xfrm>
            <a:off x="2067971" y="3261032"/>
            <a:ext cx="2989664" cy="76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4" idx="5"/>
            <a:endCxn id="12" idx="1"/>
          </p:cNvCxnSpPr>
          <p:nvPr/>
        </p:nvCxnSpPr>
        <p:spPr>
          <a:xfrm>
            <a:off x="2067971" y="3261032"/>
            <a:ext cx="3421720" cy="1858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4"/>
            <a:endCxn id="8" idx="7"/>
          </p:cNvCxnSpPr>
          <p:nvPr/>
        </p:nvCxnSpPr>
        <p:spPr>
          <a:xfrm flipH="1">
            <a:off x="1343610" y="3338875"/>
            <a:ext cx="536432" cy="65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4" idx="5"/>
            <a:endCxn id="9" idx="1"/>
          </p:cNvCxnSpPr>
          <p:nvPr/>
        </p:nvCxnSpPr>
        <p:spPr>
          <a:xfrm>
            <a:off x="2067971" y="3261032"/>
            <a:ext cx="907324" cy="2196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1434277" y="5036664"/>
            <a:ext cx="570578" cy="57057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12</a:t>
            </a:r>
            <a:endParaRPr lang="he-IL" sz="1300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51" idx="0"/>
            <a:endCxn id="8" idx="4"/>
          </p:cNvCxnSpPr>
          <p:nvPr/>
        </p:nvCxnSpPr>
        <p:spPr>
          <a:xfrm flipH="1" flipV="1">
            <a:off x="1124722" y="4524318"/>
            <a:ext cx="594844" cy="512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0"/>
            <a:endCxn id="34" idx="5"/>
          </p:cNvCxnSpPr>
          <p:nvPr/>
        </p:nvCxnSpPr>
        <p:spPr>
          <a:xfrm flipV="1">
            <a:off x="1719566" y="3261032"/>
            <a:ext cx="348405" cy="1775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" idx="3"/>
            <a:endCxn id="51" idx="7"/>
          </p:cNvCxnSpPr>
          <p:nvPr/>
        </p:nvCxnSpPr>
        <p:spPr>
          <a:xfrm flipH="1">
            <a:off x="1921296" y="2958997"/>
            <a:ext cx="1360976" cy="2161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1" idx="7"/>
            <a:endCxn id="10" idx="3"/>
          </p:cNvCxnSpPr>
          <p:nvPr/>
        </p:nvCxnSpPr>
        <p:spPr>
          <a:xfrm flipV="1">
            <a:off x="1921296" y="3535123"/>
            <a:ext cx="3218100" cy="158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2" idx="1"/>
            <a:endCxn id="51" idx="6"/>
          </p:cNvCxnSpPr>
          <p:nvPr/>
        </p:nvCxnSpPr>
        <p:spPr>
          <a:xfrm flipH="1">
            <a:off x="2004855" y="5119100"/>
            <a:ext cx="3484836" cy="202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9" idx="2"/>
            <a:endCxn id="51" idx="6"/>
          </p:cNvCxnSpPr>
          <p:nvPr/>
        </p:nvCxnSpPr>
        <p:spPr>
          <a:xfrm flipH="1" flipV="1">
            <a:off x="2004855" y="5321953"/>
            <a:ext cx="885661" cy="340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7" idx="6"/>
            <a:endCxn id="14" idx="2"/>
          </p:cNvCxnSpPr>
          <p:nvPr/>
        </p:nvCxnSpPr>
        <p:spPr>
          <a:xfrm>
            <a:off x="3461984" y="1371621"/>
            <a:ext cx="2318561" cy="807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7" idx="6"/>
            <a:endCxn id="11" idx="2"/>
          </p:cNvCxnSpPr>
          <p:nvPr/>
        </p:nvCxnSpPr>
        <p:spPr>
          <a:xfrm>
            <a:off x="3461984" y="1371621"/>
            <a:ext cx="1199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1" idx="2"/>
            <a:endCxn id="5" idx="7"/>
          </p:cNvCxnSpPr>
          <p:nvPr/>
        </p:nvCxnSpPr>
        <p:spPr>
          <a:xfrm flipH="1">
            <a:off x="1535265" y="1371621"/>
            <a:ext cx="3126650" cy="926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" idx="6"/>
            <a:endCxn id="13" idx="0"/>
          </p:cNvCxnSpPr>
          <p:nvPr/>
        </p:nvCxnSpPr>
        <p:spPr>
          <a:xfrm>
            <a:off x="3461984" y="1371621"/>
            <a:ext cx="3218107" cy="1597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0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03648" y="2802739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dirty="0" smtClean="0">
                <a:solidFill>
                  <a:schemeClr val="tx1"/>
                </a:solidFill>
              </a:rPr>
              <a:t>1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98328" y="3152198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dirty="0" smtClean="0">
                <a:solidFill>
                  <a:schemeClr val="tx1"/>
                </a:solidFill>
              </a:rPr>
              <a:t>3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98328" y="1844824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dirty="0" smtClean="0">
                <a:solidFill>
                  <a:schemeClr val="tx1"/>
                </a:solidFill>
              </a:rPr>
              <a:t>2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61339" y="5445224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" name="Oval 7"/>
          <p:cNvSpPr/>
          <p:nvPr/>
        </p:nvSpPr>
        <p:spPr>
          <a:xfrm>
            <a:off x="4119914" y="3217940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4320486" y="1610798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dirty="0" smtClean="0">
                <a:solidFill>
                  <a:schemeClr val="tx1"/>
                </a:solidFill>
              </a:rPr>
              <a:t>4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43954" y="5513769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dirty="0" smtClean="0">
                <a:solidFill>
                  <a:schemeClr val="tx1"/>
                </a:solidFill>
              </a:rPr>
              <a:t>9</a:t>
            </a:r>
            <a:endParaRPr lang="he-IL" sz="13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15369" y="3685992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3" name="Oval 12"/>
          <p:cNvSpPr/>
          <p:nvPr/>
        </p:nvSpPr>
        <p:spPr>
          <a:xfrm>
            <a:off x="5932282" y="2513391"/>
            <a:ext cx="468052" cy="4680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4" name="Straight Connector 13"/>
          <p:cNvCxnSpPr>
            <a:stCxn id="4" idx="6"/>
            <a:endCxn id="5" idx="2"/>
          </p:cNvCxnSpPr>
          <p:nvPr/>
        </p:nvCxnSpPr>
        <p:spPr>
          <a:xfrm>
            <a:off x="1871700" y="3036765"/>
            <a:ext cx="1026628" cy="349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4"/>
            <a:endCxn id="5" idx="0"/>
          </p:cNvCxnSpPr>
          <p:nvPr/>
        </p:nvCxnSpPr>
        <p:spPr>
          <a:xfrm>
            <a:off x="3132354" y="2312876"/>
            <a:ext cx="0" cy="839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2"/>
            <a:endCxn id="6" idx="7"/>
          </p:cNvCxnSpPr>
          <p:nvPr/>
        </p:nvCxnSpPr>
        <p:spPr>
          <a:xfrm flipH="1">
            <a:off x="3297835" y="1844824"/>
            <a:ext cx="1022651" cy="68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2"/>
            <a:endCxn id="8" idx="7"/>
          </p:cNvCxnSpPr>
          <p:nvPr/>
        </p:nvCxnSpPr>
        <p:spPr>
          <a:xfrm flipH="1">
            <a:off x="4519421" y="2747417"/>
            <a:ext cx="1412861" cy="539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3" idx="2"/>
          </p:cNvCxnSpPr>
          <p:nvPr/>
        </p:nvCxnSpPr>
        <p:spPr>
          <a:xfrm>
            <a:off x="4788538" y="1844824"/>
            <a:ext cx="1143744" cy="902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4"/>
            <a:endCxn id="8" idx="7"/>
          </p:cNvCxnSpPr>
          <p:nvPr/>
        </p:nvCxnSpPr>
        <p:spPr>
          <a:xfrm flipH="1">
            <a:off x="4519421" y="2078850"/>
            <a:ext cx="35091" cy="1207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7"/>
            <a:endCxn id="6" idx="2"/>
          </p:cNvCxnSpPr>
          <p:nvPr/>
        </p:nvCxnSpPr>
        <p:spPr>
          <a:xfrm flipV="1">
            <a:off x="1803155" y="2078850"/>
            <a:ext cx="1095173" cy="792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0"/>
            <a:endCxn id="12" idx="4"/>
          </p:cNvCxnSpPr>
          <p:nvPr/>
        </p:nvCxnSpPr>
        <p:spPr>
          <a:xfrm flipV="1">
            <a:off x="6677980" y="4154044"/>
            <a:ext cx="271415" cy="135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5"/>
            <a:endCxn id="8" idx="2"/>
          </p:cNvCxnSpPr>
          <p:nvPr/>
        </p:nvCxnSpPr>
        <p:spPr>
          <a:xfrm flipV="1">
            <a:off x="3297835" y="3451966"/>
            <a:ext cx="822079" cy="99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6"/>
            <a:endCxn id="11" idx="1"/>
          </p:cNvCxnSpPr>
          <p:nvPr/>
        </p:nvCxnSpPr>
        <p:spPr>
          <a:xfrm flipV="1">
            <a:off x="4429391" y="5582314"/>
            <a:ext cx="2083108" cy="96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0"/>
            <a:endCxn id="12" idx="2"/>
          </p:cNvCxnSpPr>
          <p:nvPr/>
        </p:nvCxnSpPr>
        <p:spPr>
          <a:xfrm flipV="1">
            <a:off x="4195365" y="3920018"/>
            <a:ext cx="2520004" cy="1525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5"/>
            <a:endCxn id="12" idx="0"/>
          </p:cNvCxnSpPr>
          <p:nvPr/>
        </p:nvCxnSpPr>
        <p:spPr>
          <a:xfrm>
            <a:off x="6331789" y="2912898"/>
            <a:ext cx="617606" cy="773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" idx="0"/>
            <a:endCxn id="8" idx="4"/>
          </p:cNvCxnSpPr>
          <p:nvPr/>
        </p:nvCxnSpPr>
        <p:spPr>
          <a:xfrm flipV="1">
            <a:off x="4195365" y="3685992"/>
            <a:ext cx="158575" cy="1759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92557" y="5017498"/>
                <a:ext cx="2758283" cy="132350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he-IL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he-IL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l-GR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𝜱</m:t>
                    </m:r>
                    <m:d>
                      <m:d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e>
                    </m:d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b="1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rtl="0"/>
                <a:r>
                  <a:rPr lang="en-US" b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|S| = 3</a:t>
                </a:r>
              </a:p>
              <a:p>
                <a:pPr algn="l" rtl="0"/>
                <a:r>
                  <a:rPr lang="en-US" b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|W| =  </a:t>
                </a:r>
                <a:r>
                  <a:rPr lang="en-US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9</a:t>
                </a:r>
                <a:endParaRPr lang="he-IL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rtl="0"/>
                <a:endParaRPr lang="he-IL" b="1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57" y="5017498"/>
                <a:ext cx="2758283" cy="1323504"/>
              </a:xfrm>
              <a:prstGeom prst="rect">
                <a:avLst/>
              </a:prstGeom>
              <a:blipFill rotWithShape="1">
                <a:blip r:embed="rId2"/>
                <a:stretch>
                  <a:fillRect l="-19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142332" y="755346"/>
                <a:ext cx="2758283" cy="132350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he-IL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he-IL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FFC000"/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l-GR" b="1" i="1">
                        <a:solidFill>
                          <a:srgbClr val="FFC000"/>
                        </a:solidFill>
                        <a:latin typeface="Cambria Math"/>
                        <a:ea typeface="Cambria Math"/>
                      </a:rPr>
                      <m:t>𝜱</m:t>
                    </m:r>
                    <m:d>
                      <m:dPr>
                        <m:ctrlPr>
                          <a:rPr lang="en-US" b="1" i="1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𝑺</m:t>
                        </m:r>
                        <m:r>
                          <a:rPr lang="en-US" b="1" i="1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𝑻</m:t>
                        </m:r>
                      </m:e>
                    </m:d>
                    <m:r>
                      <a:rPr lang="en-US" b="1" i="1">
                        <a:solidFill>
                          <a:srgbClr val="FFC00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he-IL" b="1" dirty="0">
                  <a:solidFill>
                    <a:srgbClr val="FFC000"/>
                  </a:solidFill>
                </a:endParaRPr>
              </a:p>
              <a:p>
                <a:pPr algn="l" rtl="0"/>
                <a:r>
                  <a:rPr lang="en-US" b="1" dirty="0" smtClean="0">
                    <a:solidFill>
                      <a:srgbClr val="FFC000"/>
                    </a:solidFill>
                  </a:rPr>
                  <a:t>|S| = 3</a:t>
                </a:r>
                <a:endParaRPr lang="en-US" b="1" dirty="0">
                  <a:solidFill>
                    <a:srgbClr val="FFC000"/>
                  </a:solidFill>
                </a:endParaRPr>
              </a:p>
              <a:p>
                <a:pPr algn="l" rtl="0"/>
                <a:r>
                  <a:rPr lang="en-US" b="1" dirty="0" smtClean="0">
                    <a:solidFill>
                      <a:srgbClr val="FFC000"/>
                    </a:solidFill>
                  </a:rPr>
                  <a:t>|W| = 6</a:t>
                </a:r>
                <a:endParaRPr lang="he-IL" b="1" dirty="0">
                  <a:solidFill>
                    <a:srgbClr val="FFC000"/>
                  </a:solidFill>
                </a:endParaRPr>
              </a:p>
              <a:p>
                <a:pPr algn="l" rtl="0"/>
                <a:endParaRPr lang="he-IL" b="1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332" y="755346"/>
                <a:ext cx="2758283" cy="1323504"/>
              </a:xfrm>
              <a:prstGeom prst="rect">
                <a:avLst/>
              </a:prstGeom>
              <a:blipFill rotWithShape="1">
                <a:blip r:embed="rId3"/>
                <a:stretch>
                  <a:fillRect l="-1991" b="-645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Oval 77"/>
          <p:cNvSpPr/>
          <p:nvPr/>
        </p:nvSpPr>
        <p:spPr>
          <a:xfrm>
            <a:off x="528151" y="1304775"/>
            <a:ext cx="6058111" cy="2885284"/>
          </a:xfrm>
          <a:prstGeom prst="ellipse">
            <a:avLst/>
          </a:prstGeom>
          <a:solidFill>
            <a:schemeClr val="tx1">
              <a:alpha val="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Oval 78"/>
          <p:cNvSpPr/>
          <p:nvPr/>
        </p:nvSpPr>
        <p:spPr>
          <a:xfrm rot="19664701">
            <a:off x="3307854" y="3932952"/>
            <a:ext cx="5263588" cy="2455231"/>
          </a:xfrm>
          <a:prstGeom prst="ellipse">
            <a:avLst/>
          </a:prstGeom>
          <a:solidFill>
            <a:schemeClr val="tx1">
              <a:alpha val="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Oval 79"/>
          <p:cNvSpPr/>
          <p:nvPr/>
        </p:nvSpPr>
        <p:spPr>
          <a:xfrm>
            <a:off x="1039973" y="1577927"/>
            <a:ext cx="2621536" cy="2309220"/>
          </a:xfrm>
          <a:prstGeom prst="ellipse">
            <a:avLst/>
          </a:prstGeom>
          <a:solidFill>
            <a:srgbClr val="FFC000">
              <a:alpha val="14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Oval 80"/>
          <p:cNvSpPr/>
          <p:nvPr/>
        </p:nvSpPr>
        <p:spPr>
          <a:xfrm>
            <a:off x="3809160" y="1563228"/>
            <a:ext cx="2621536" cy="2309220"/>
          </a:xfrm>
          <a:prstGeom prst="ellipse">
            <a:avLst/>
          </a:prstGeom>
          <a:solidFill>
            <a:srgbClr val="FFC000">
              <a:alpha val="14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2557" y="404664"/>
                <a:ext cx="2405771" cy="49244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b="1" dirty="0" smtClean="0"/>
                  <a:t>Let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𝜺</m:t>
                    </m:r>
                  </m:oMath>
                </a14:m>
                <a:r>
                  <a:rPr lang="en-US" b="1" dirty="0" smtClean="0"/>
                  <a:t>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he-IL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57" y="404664"/>
                <a:ext cx="2405771" cy="492443"/>
              </a:xfrm>
              <a:prstGeom prst="rect">
                <a:avLst/>
              </a:prstGeom>
              <a:blipFill rotWithShape="1">
                <a:blip r:embed="rId4"/>
                <a:stretch>
                  <a:fillRect l="-2284" b="-864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521473" y="3920018"/>
                <a:ext cx="722935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he-IL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e-IL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473" y="3920018"/>
                <a:ext cx="72293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175393" y="897107"/>
                <a:ext cx="722935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he-IL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e-IL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393" y="897107"/>
                <a:ext cx="72293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411911" y="2290401"/>
                <a:ext cx="722935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he-IL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e-IL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911" y="2290401"/>
                <a:ext cx="72293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72507" y="2324219"/>
                <a:ext cx="722935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he-IL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e-IL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507" y="2324219"/>
                <a:ext cx="72293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9130-5B28-4959-97F6-7E1FD470F1B7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856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12" grpId="0" animBg="1"/>
      <p:bldP spid="12" grpId="1" animBg="1"/>
      <p:bldP spid="73" grpId="0"/>
      <p:bldP spid="74" grpId="0"/>
      <p:bldP spid="78" grpId="0" animBg="1"/>
      <p:bldP spid="79" grpId="0" animBg="1"/>
      <p:bldP spid="80" grpId="0" animBg="1"/>
      <p:bldP spid="81" grpId="0" animBg="1"/>
      <p:bldP spid="2" grpId="0"/>
      <p:bldP spid="3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8383</TotalTime>
  <Words>1565</Words>
  <Application>Microsoft Office PowerPoint</Application>
  <PresentationFormat>On-screen Show (4:3)</PresentationFormat>
  <Paragraphs>448</Paragraphs>
  <Slides>31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Technic</vt:lpstr>
      <vt:lpstr>High Density Clusters</vt:lpstr>
      <vt:lpstr>Idea Shift</vt:lpstr>
      <vt:lpstr>Main Objective</vt:lpstr>
      <vt:lpstr>PowerPoint Presentation</vt:lpstr>
      <vt:lpstr>PowerPoint Presentation</vt:lpstr>
      <vt:lpstr>Recursive Clustering-Sparse Cuts </vt:lpstr>
      <vt:lpstr>Recursive Clustering-Sparse Cuts </vt:lpstr>
      <vt:lpstr>Recursive Clustering-Sparse Cuts </vt:lpstr>
      <vt:lpstr>PowerPoint Presentation</vt:lpstr>
      <vt:lpstr>Recursive Clustering-Sparse Cuts </vt:lpstr>
      <vt:lpstr>Recursive Clustering-Sparse Cuts </vt:lpstr>
      <vt:lpstr>PowerPoint Presentation</vt:lpstr>
      <vt:lpstr>Dense Submatrices - Different Approach</vt:lpstr>
      <vt:lpstr>PowerPoint Presentation</vt:lpstr>
      <vt:lpstr>Dense Submatrices  </vt:lpstr>
      <vt:lpstr>Dense Submatrices  </vt:lpstr>
      <vt:lpstr>Dense Submatrices  </vt:lpstr>
      <vt:lpstr>Dense Submatrices  </vt:lpstr>
      <vt:lpstr>PowerPoint Presentation</vt:lpstr>
      <vt:lpstr>Dense Submatrices  </vt:lpstr>
      <vt:lpstr>Dense Submatrices  </vt:lpstr>
      <vt:lpstr>Community Finding- Similarity  of the Set </vt:lpstr>
      <vt:lpstr>Community Finding</vt:lpstr>
      <vt:lpstr>Flow technique</vt:lpstr>
      <vt:lpstr>Flow technique</vt:lpstr>
      <vt:lpstr>Type 1 Cut</vt:lpstr>
      <vt:lpstr>Type 2 Cut</vt:lpstr>
      <vt:lpstr>Type 3 Cut</vt:lpstr>
      <vt:lpstr>Flow technique</vt:lpstr>
      <vt:lpstr>Flow technique</vt:lpstr>
      <vt:lpstr>Flow technique - Questions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Density Clusters</dc:title>
  <dc:creator>Ido</dc:creator>
  <cp:lastModifiedBy>Ido</cp:lastModifiedBy>
  <cp:revision>315</cp:revision>
  <dcterms:created xsi:type="dcterms:W3CDTF">2017-05-05T11:48:28Z</dcterms:created>
  <dcterms:modified xsi:type="dcterms:W3CDTF">2017-06-10T18:14:30Z</dcterms:modified>
</cp:coreProperties>
</file>