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47"/>
  </p:notesMasterIdLst>
  <p:sldIdLst>
    <p:sldId id="300" r:id="rId2"/>
    <p:sldId id="256" r:id="rId3"/>
    <p:sldId id="301" r:id="rId4"/>
    <p:sldId id="257" r:id="rId5"/>
    <p:sldId id="259" r:id="rId6"/>
    <p:sldId id="260" r:id="rId7"/>
    <p:sldId id="261" r:id="rId8"/>
    <p:sldId id="263" r:id="rId9"/>
    <p:sldId id="289" r:id="rId10"/>
    <p:sldId id="302" r:id="rId11"/>
    <p:sldId id="307" r:id="rId12"/>
    <p:sldId id="311" r:id="rId13"/>
    <p:sldId id="312" r:id="rId14"/>
    <p:sldId id="314" r:id="rId15"/>
    <p:sldId id="303" r:id="rId16"/>
    <p:sldId id="304" r:id="rId17"/>
    <p:sldId id="319" r:id="rId18"/>
    <p:sldId id="306" r:id="rId19"/>
    <p:sldId id="265" r:id="rId20"/>
    <p:sldId id="266" r:id="rId21"/>
    <p:sldId id="315" r:id="rId22"/>
    <p:sldId id="316" r:id="rId23"/>
    <p:sldId id="317" r:id="rId24"/>
    <p:sldId id="268" r:id="rId25"/>
    <p:sldId id="272" r:id="rId26"/>
    <p:sldId id="271" r:id="rId27"/>
    <p:sldId id="270" r:id="rId28"/>
    <p:sldId id="276" r:id="rId29"/>
    <p:sldId id="277" r:id="rId30"/>
    <p:sldId id="278" r:id="rId31"/>
    <p:sldId id="279" r:id="rId32"/>
    <p:sldId id="274" r:id="rId33"/>
    <p:sldId id="318" r:id="rId34"/>
    <p:sldId id="280" r:id="rId35"/>
    <p:sldId id="320" r:id="rId36"/>
    <p:sldId id="282" r:id="rId37"/>
    <p:sldId id="283" r:id="rId38"/>
    <p:sldId id="284" r:id="rId39"/>
    <p:sldId id="299" r:id="rId40"/>
    <p:sldId id="285" r:id="rId41"/>
    <p:sldId id="286" r:id="rId42"/>
    <p:sldId id="322" r:id="rId43"/>
    <p:sldId id="287" r:id="rId44"/>
    <p:sldId id="288" r:id="rId45"/>
    <p:sldId id="31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42508751-F6C1-4217-B502-CBB6B4B44C6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716DCD2B-47B5-4692-9526-87A8D7A68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6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DCD2B-47B5-4692-9526-87A8D7A687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DCD2B-47B5-4692-9526-87A8D7A687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1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DCD2B-47B5-4692-9526-87A8D7A6875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5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DCD2B-47B5-4692-9526-87A8D7A6875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1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DCD2B-47B5-4692-9526-87A8D7A6875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5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2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5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5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13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7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69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1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16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4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6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3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4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5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9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7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5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01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TOMER BEN MOSHE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/>
              <a:t>MACHINE LEARNING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4016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622174"/>
                  </p:ext>
                </p:extLst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622174"/>
                  </p:ext>
                </p:extLst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00898" b="-60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5185" r="-1201" b="-60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300599" b="-9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300599" b="-8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300599" b="-7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2895" r="-300599" b="-6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90667" r="-300599" b="-5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300599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300599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300599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990667" r="-300599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990667" r="-10089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990667" r="-1201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3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00898" b="-60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5185" r="-1201" b="-60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300599" b="-9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300599" b="-8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300599" b="-7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2895" r="-300599" b="-6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90667" r="-300599" b="-5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300599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300599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300599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990667" r="-300599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990667" r="-10089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990667" r="-1201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אליפסה 2"/>
          <p:cNvSpPr/>
          <p:nvPr/>
        </p:nvSpPr>
        <p:spPr>
          <a:xfrm>
            <a:off x="1550773" y="2415745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00898" b="-60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5185" r="-1201" b="-60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300599" b="-9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300599" b="-8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300599" b="-7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2895" r="-300599" b="-6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90667" r="-300599" b="-5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300599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300599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300599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990667" r="-300599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990667" r="-10089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990667" r="-1201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אליפסה 2"/>
          <p:cNvSpPr/>
          <p:nvPr/>
        </p:nvSpPr>
        <p:spPr>
          <a:xfrm>
            <a:off x="1550773" y="2415745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אליפסה 3"/>
          <p:cNvSpPr/>
          <p:nvPr/>
        </p:nvSpPr>
        <p:spPr>
          <a:xfrm>
            <a:off x="1486929" y="4211594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062416"/>
                  </p:ext>
                </p:extLst>
              </p:nvPr>
            </p:nvGraphicFramePr>
            <p:xfrm>
              <a:off x="2032000" y="719668"/>
              <a:ext cx="8128000" cy="539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25869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062416"/>
                  </p:ext>
                </p:extLst>
              </p:nvPr>
            </p:nvGraphicFramePr>
            <p:xfrm>
              <a:off x="2032000" y="719668"/>
              <a:ext cx="8128000" cy="539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00898" b="-60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5185" r="-1201" b="-60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300599" b="-9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300599" b="-8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300599" b="-7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9333" r="-300599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81579" r="-300599" b="-5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300599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300599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300599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990667" r="-300599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990667" r="-10089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990667" r="-1201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090667" r="-300599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25869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אליפסה 2"/>
          <p:cNvSpPr/>
          <p:nvPr/>
        </p:nvSpPr>
        <p:spPr>
          <a:xfrm>
            <a:off x="1550773" y="2415745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אליפסה 3"/>
          <p:cNvSpPr/>
          <p:nvPr/>
        </p:nvSpPr>
        <p:spPr>
          <a:xfrm>
            <a:off x="1486929" y="4211594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622174"/>
                  </p:ext>
                </p:extLst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00898" b="-60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5185" r="-1201" b="-60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300599" b="-9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300599" b="-8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300599" b="-7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2895" r="-300599" b="-6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90667" r="-300599" b="-5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300599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300599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300599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990667" r="-300599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990667" r="-10089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990667" r="-1201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40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00898" b="-60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5185" r="-1201" b="-60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300599" b="-9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300599" b="-8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300599" b="-7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2895" r="-300599" b="-6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90667" r="-300599" b="-5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300599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300599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300599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990667" r="-300599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990667" r="-10089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990667" r="-1201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אליפסה 2"/>
          <p:cNvSpPr/>
          <p:nvPr/>
        </p:nvSpPr>
        <p:spPr>
          <a:xfrm>
            <a:off x="1705232" y="1933832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00898" b="-60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5185" r="-1201" b="-60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300599" b="-9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300599" b="-8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300599" b="-7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2895" r="-300599" b="-6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90667" r="-300599" b="-5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300599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300599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300599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990667" r="-300599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990667" r="-10089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990667" r="-1201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אליפסה 2"/>
          <p:cNvSpPr/>
          <p:nvPr/>
        </p:nvSpPr>
        <p:spPr>
          <a:xfrm>
            <a:off x="1705232" y="1933832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אליפסה 4"/>
          <p:cNvSpPr/>
          <p:nvPr/>
        </p:nvSpPr>
        <p:spPr>
          <a:xfrm>
            <a:off x="1604318" y="3795630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548585"/>
                  </p:ext>
                </p:extLst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548585"/>
                  </p:ext>
                </p:extLst>
              </p:nvPr>
            </p:nvGraphicFramePr>
            <p:xfrm>
              <a:off x="2032000" y="719668"/>
              <a:ext cx="8128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00898" b="-60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5185" r="-1201" b="-60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300599" b="-9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300599" b="-8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300599" b="-7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2895" r="-300599" b="-6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90667" r="-300599" b="-5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300599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300599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300599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990667" r="-300599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990667" r="-10089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990667" r="-1201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אליפסה 2"/>
          <p:cNvSpPr/>
          <p:nvPr/>
        </p:nvSpPr>
        <p:spPr>
          <a:xfrm>
            <a:off x="1705232" y="1933832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אליפסה 4"/>
          <p:cNvSpPr/>
          <p:nvPr/>
        </p:nvSpPr>
        <p:spPr>
          <a:xfrm>
            <a:off x="1604318" y="3795630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אליפסה 5"/>
          <p:cNvSpPr/>
          <p:nvPr/>
        </p:nvSpPr>
        <p:spPr>
          <a:xfrm>
            <a:off x="1604317" y="4230152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6050182"/>
                  </p:ext>
                </p:extLst>
              </p:nvPr>
            </p:nvGraphicFramePr>
            <p:xfrm>
              <a:off x="2032000" y="719668"/>
              <a:ext cx="8128000" cy="539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149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6050182"/>
                  </p:ext>
                </p:extLst>
              </p:nvPr>
            </p:nvGraphicFramePr>
            <p:xfrm>
              <a:off x="2032000" y="719668"/>
              <a:ext cx="8128000" cy="539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00898" b="-6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5185" r="-1201" b="-66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300599" b="-10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300599" b="-9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300599" b="-8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9333" r="-300599" b="-7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81579" r="-300599" b="-6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300599" b="-5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300599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300599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990667" r="-300599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990667" r="-100898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990667" r="-1201" b="-2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090667" r="-300599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90667" r="-10089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1090667" r="-1201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496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אליפסה 2"/>
          <p:cNvSpPr/>
          <p:nvPr/>
        </p:nvSpPr>
        <p:spPr>
          <a:xfrm>
            <a:off x="1705232" y="1933832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אליפסה 4"/>
          <p:cNvSpPr/>
          <p:nvPr/>
        </p:nvSpPr>
        <p:spPr>
          <a:xfrm>
            <a:off x="1604318" y="3795630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אליפסה 5"/>
          <p:cNvSpPr/>
          <p:nvPr/>
        </p:nvSpPr>
        <p:spPr>
          <a:xfrm>
            <a:off x="1604317" y="4230152"/>
            <a:ext cx="9218141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overfitting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2048720"/>
            <a:ext cx="8999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 training error but bad true error</a:t>
            </a:r>
            <a:b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big should the sample group be in order to promise good true error?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GOALS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2077656"/>
            <a:ext cx="8999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Define the problem.</a:t>
            </a:r>
            <a:b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Prove some basic bounds.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thEorEm</a:t>
            </a:r>
            <a:r>
              <a:rPr lang="en-US" sz="4000" dirty="0" smtClean="0"/>
              <a:t> 5.1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2048720"/>
                <a:ext cx="8999317" cy="247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Let H be a hypothesis class and let </a:t>
                </a:r>
                <a:r>
                  <a:rPr lang="el-GR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&gt; 0.</a:t>
                </a:r>
                <a:b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If S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 </m:t>
                    </m:r>
                    <m:f>
                      <m:f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n w="0"/>
                                    <a:solidFill>
                                      <a:schemeClr val="accent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n w="0"/>
                                    <a:solidFill>
                                      <a:schemeClr val="accent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n w="0"/>
                                    <a:solidFill>
                                      <a:schemeClr val="accent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n w="0"/>
                                        <a:solidFill>
                                          <a:schemeClr val="accent1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n w="0"/>
                                        <a:solidFill>
                                          <a:schemeClr val="accent1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n w="0"/>
                                        <a:solidFill>
                                          <a:schemeClr val="accent1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is drawn from distribution D.</a:t>
                </a:r>
                <a:b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Then </a:t>
                </a:r>
                <a:r>
                  <a:rPr lang="en-US" sz="28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w.p</a:t>
                </a: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≥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)≥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)&gt;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048720"/>
                <a:ext cx="8999317" cy="2474267"/>
              </a:xfrm>
              <a:prstGeom prst="rect">
                <a:avLst/>
              </a:prstGeom>
              <a:blipFill>
                <a:blip r:embed="rId2"/>
                <a:stretch>
                  <a:fillRect l="-1422" t="-2709" b="-6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9215978"/>
                  </p:ext>
                </p:extLst>
              </p:nvPr>
            </p:nvGraphicFramePr>
            <p:xfrm>
              <a:off x="2032000" y="719668"/>
              <a:ext cx="6096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9215978"/>
                  </p:ext>
                </p:extLst>
              </p:nvPr>
            </p:nvGraphicFramePr>
            <p:xfrm>
              <a:off x="2032000" y="719668"/>
              <a:ext cx="6096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198" b="-60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200898" b="-9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200898" b="-8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200898" b="-7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2895" r="-200898" b="-6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90667" r="-200898" b="-5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200898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200898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200898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990667" r="-20089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990667" r="-1198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67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623815"/>
                  </p:ext>
                </p:extLst>
              </p:nvPr>
            </p:nvGraphicFramePr>
            <p:xfrm>
              <a:off x="2032000" y="719668"/>
              <a:ext cx="6096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623815"/>
                  </p:ext>
                </p:extLst>
              </p:nvPr>
            </p:nvGraphicFramePr>
            <p:xfrm>
              <a:off x="2032000" y="719668"/>
              <a:ext cx="6096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198" b="-60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200898" b="-9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200898" b="-8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200898" b="-7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2895" r="-200898" b="-6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90667" r="-200898" b="-5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200898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200898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200898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990667" r="-20089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990667" r="-1198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אליפסה 2"/>
          <p:cNvSpPr/>
          <p:nvPr/>
        </p:nvSpPr>
        <p:spPr>
          <a:xfrm>
            <a:off x="1705233" y="1933832"/>
            <a:ext cx="6518190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1069067"/>
                  </p:ext>
                </p:extLst>
              </p:nvPr>
            </p:nvGraphicFramePr>
            <p:xfrm>
              <a:off x="2032000" y="719668"/>
              <a:ext cx="6096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𝑒𝑟𝑟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1069067"/>
                  </p:ext>
                </p:extLst>
              </p:nvPr>
            </p:nvGraphicFramePr>
            <p:xfrm>
              <a:off x="2032000" y="719668"/>
              <a:ext cx="6096000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198" b="-60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200898" b="-9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200898" b="-8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200898" b="-7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2895" r="-200898" b="-6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90667" r="-200898" b="-5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200898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200898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200898" b="-2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990667" r="-20089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990667" r="-1198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953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אליפסה 2"/>
          <p:cNvSpPr/>
          <p:nvPr/>
        </p:nvSpPr>
        <p:spPr>
          <a:xfrm>
            <a:off x="1705233" y="1933832"/>
            <a:ext cx="6524368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אליפסה 4"/>
          <p:cNvSpPr/>
          <p:nvPr/>
        </p:nvSpPr>
        <p:spPr>
          <a:xfrm>
            <a:off x="1604318" y="3795630"/>
            <a:ext cx="6625283" cy="5869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overfitting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2048720"/>
                <a:ext cx="8999317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PAC-Learning Guarantee.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It guarantees a Hypothesis that is Probably Approximately Correct.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The theorem only addresses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800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8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048720"/>
                <a:ext cx="8999317" cy="3108543"/>
              </a:xfrm>
              <a:prstGeom prst="rect">
                <a:avLst/>
              </a:prstGeom>
              <a:blipFill>
                <a:blip r:embed="rId2"/>
                <a:stretch>
                  <a:fillRect l="-1422" t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0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OVERFITTING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2048720"/>
            <a:ext cx="8999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S is Sufficiently large, with high Probability, Good Performance on S will Translate to Good Performance on 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thEoREM</a:t>
            </a:r>
            <a:r>
              <a:rPr lang="en-US" sz="4000" dirty="0" smtClean="0"/>
              <a:t> 5.3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2048720"/>
                <a:ext cx="8999317" cy="2440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Let H be a hypothesis class and 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n w="0"/>
                                    <a:solidFill>
                                      <a:schemeClr val="accent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n w="0"/>
                                    <a:solidFill>
                                      <a:schemeClr val="accent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ln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f>
                      <m:f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den>
                    </m:f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is drawn from distribution D.</a:t>
                </a:r>
                <a:b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W.p</a:t>
                </a: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≥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 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 satisfies</a:t>
                </a:r>
                <a:b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𝑒𝑟𝑟</m:t>
                            </m:r>
                          </m:e>
                          <m:sub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</m:d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𝑒𝑟𝑟</m:t>
                            </m:r>
                          </m:e>
                          <m:sub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  <m:r>
                      <a:rPr lang="en-US" sz="28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endPara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048720"/>
                <a:ext cx="8999317" cy="2440989"/>
              </a:xfrm>
              <a:prstGeom prst="rect">
                <a:avLst/>
              </a:prstGeom>
              <a:blipFill>
                <a:blip r:embed="rId2"/>
                <a:stretch>
                  <a:fillRect l="-1422" t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6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/>
              <a:t>Hoeffding</a:t>
            </a:r>
            <a:r>
              <a:rPr lang="en-US" sz="5400" dirty="0" smtClean="0"/>
              <a:t> bound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2048720"/>
                <a:ext cx="8999317" cy="4315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be independent {0,1}-valued randomly variables </a:t>
                </a:r>
                <a:r>
                  <a:rPr lang="en-US" sz="28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w.p</a:t>
                </a: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p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= 1.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𝑃𝑟𝑜𝑏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)≤</m:t>
                    </m:r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𝑃𝑟𝑜𝑏</m:t>
                    </m:r>
                    <m:r>
                      <a:rPr lang="en-US" sz="28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en-US" sz="28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sz="28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)≤</m:t>
                    </m:r>
                    <m:sSup>
                      <m:sSupPr>
                        <m:ctrlP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8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8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048720"/>
                <a:ext cx="8999317" cy="4315733"/>
              </a:xfrm>
              <a:prstGeom prst="rect">
                <a:avLst/>
              </a:prstGeom>
              <a:blipFill>
                <a:blip r:embed="rId2"/>
                <a:stretch>
                  <a:fillRect l="-1422" t="-1554" r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7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Learning disjunctions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1979272"/>
                <a:ext cx="8999317" cy="459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b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b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b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 be the class of all possible disjunctions.</a:t>
                </a:r>
                <a:br>
                  <a:rPr lang="en-US" sz="2800" b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b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d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800" b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b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box>
                      <m:box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den>
                        </m:f>
                      </m:e>
                    </m:box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func>
                      <m:func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ln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f>
                      <m:f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den>
                    </m:f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endParaRPr lang="en-US" sz="2800" b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But how can we efficiently </a:t>
                </a: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build </a:t>
                </a:r>
                <a:r>
                  <a:rPr lang="en-US" sz="2800" b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 consistent disjunction when one exists?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1979272"/>
                <a:ext cx="8999317" cy="4596386"/>
              </a:xfrm>
              <a:prstGeom prst="rect">
                <a:avLst/>
              </a:prstGeom>
              <a:blipFill>
                <a:blip r:embed="rId2"/>
                <a:stretch>
                  <a:fillRect l="-1422" t="-1459" b="-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Simple disjunction learner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1979272"/>
            <a:ext cx="8999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Given sample S, discard all features that are set to 1 in any negative example in S. </a:t>
            </a:r>
            <a:endParaRPr lang="he-IL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Output the concept h that is the OR of all features that remain.</a:t>
            </a:r>
            <a:endParaRPr lang="en-US" sz="2800" b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MACHINE LEARNING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2077656"/>
            <a:ext cx="899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machine learning?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1281896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Simple disjunction learner</a:t>
            </a:r>
            <a:r>
              <a:rPr lang="he-IL" sz="5400" dirty="0" smtClean="0"/>
              <a:t/>
            </a:r>
            <a:br>
              <a:rPr lang="he-IL" sz="5400" dirty="0" smtClean="0"/>
            </a:br>
            <a:r>
              <a:rPr lang="en-US" sz="3600" dirty="0" smtClean="0"/>
              <a:t>(Lemma 5.4)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2505920"/>
                <a:ext cx="899931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The simple disjunction learner produces  a disjunction h that is consistent with the sample 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 whenever the target concept is indeed a disjunction.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b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b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505920"/>
                <a:ext cx="8999317" cy="2246769"/>
              </a:xfrm>
              <a:prstGeom prst="rect">
                <a:avLst/>
              </a:prstGeom>
              <a:blipFill>
                <a:blip r:embed="rId2"/>
                <a:stretch>
                  <a:fillRect l="-1422" t="-2981" r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8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870995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Simple disjunction learner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2505920"/>
            <a:ext cx="8999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it is proven that this algorithm is efficient for PAC-Learning the class of disjunction.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344346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Occam’s razor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2048720"/>
            <a:ext cx="8999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should prefer simpler explanations over more complicated ones.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what does “Simple” mean?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bits.</a:t>
            </a:r>
          </a:p>
        </p:txBody>
      </p:sp>
    </p:spTree>
    <p:extLst>
      <p:ext uri="{BB962C8B-B14F-4D97-AF65-F5344CB8AC3E}">
        <p14:creationId xmlns:p14="http://schemas.microsoft.com/office/powerpoint/2010/main" val="16060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298047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Occam’s razor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1539434"/>
            <a:ext cx="89993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most simple method?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 h or nothing in 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one bit.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performance on 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most complicated method?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any input in 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training error.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true error.</a:t>
            </a:r>
          </a:p>
        </p:txBody>
      </p:sp>
    </p:spTree>
    <p:extLst>
      <p:ext uri="{BB962C8B-B14F-4D97-AF65-F5344CB8AC3E}">
        <p14:creationId xmlns:p14="http://schemas.microsoft.com/office/powerpoint/2010/main" val="35006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0511" y="367496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Occam’s razor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2048720"/>
                <a:ext cx="8999317" cy="230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:r>
                  <a:rPr lang="en-US" sz="2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 H to be the set of all h that can be described using at most b bits.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d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Plugging that into theorem 5.1.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048720"/>
                <a:ext cx="8999317" cy="2302233"/>
              </a:xfrm>
              <a:prstGeom prst="rect">
                <a:avLst/>
              </a:prstGeom>
              <a:blipFill>
                <a:blip r:embed="rId2"/>
                <a:stretch>
                  <a:fillRect l="-1219" t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3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Reminder - </a:t>
            </a:r>
            <a:r>
              <a:rPr lang="en-US" sz="4000" dirty="0" err="1" smtClean="0"/>
              <a:t>thEorEm</a:t>
            </a:r>
            <a:r>
              <a:rPr lang="en-US" sz="4000" dirty="0" smtClean="0"/>
              <a:t> 5.1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2048720"/>
                <a:ext cx="8999317" cy="247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Let H be a hypothesis class and let </a:t>
                </a:r>
                <a:r>
                  <a:rPr lang="el-GR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&gt; 0.</a:t>
                </a:r>
                <a:b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If S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 </m:t>
                    </m:r>
                    <m:f>
                      <m:f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n w="0"/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n w="0"/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n w="0"/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n w="0"/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n w="0"/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n w="0"/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n w="0"/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n w="0"/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is drawn from distribution D.</a:t>
                </a:r>
                <a:b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Then </a:t>
                </a:r>
                <a:r>
                  <a:rPr lang="en-US" sz="2800" dirty="0" err="1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w.p</a:t>
                </a: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≥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n w="0"/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)≥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n w="0"/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)&gt;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048720"/>
                <a:ext cx="8999317" cy="2474267"/>
              </a:xfrm>
              <a:prstGeom prst="rect">
                <a:avLst/>
              </a:prstGeom>
              <a:blipFill>
                <a:blip r:embed="rId2"/>
                <a:stretch>
                  <a:fillRect l="-1219" t="-2463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8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564265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Occam’s razor</a:t>
            </a:r>
            <a:br>
              <a:rPr lang="en-US" sz="5400" dirty="0" smtClean="0"/>
            </a:br>
            <a:r>
              <a:rPr lang="en-US" sz="4000" dirty="0" smtClean="0"/>
              <a:t>(theorem 5.5)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1539434"/>
                <a:ext cx="8999317" cy="3688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W.p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any rule h consistent with S that can be described in this language using fewer than b bits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other words, </a:t>
                </a:r>
                <a:r>
                  <a:rPr lang="en-US" sz="2800" i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w.p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all rules consistent </a:t>
                </a:r>
                <a:r>
                  <a:rPr lang="en-US" sz="2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S 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can be described in fewer than b Bits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)≤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⁡(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1539434"/>
                <a:ext cx="8999317" cy="3688767"/>
              </a:xfrm>
              <a:prstGeom prst="rect">
                <a:avLst/>
              </a:prstGeom>
              <a:blipFill>
                <a:blip r:embed="rId2"/>
                <a:stretch>
                  <a:fillRect l="-1219" t="-1818" r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3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298047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Occam’s razor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1539434"/>
            <a:ext cx="8999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matter what method of ordering the bits is being used, the theorem can be applied.</a:t>
            </a:r>
            <a:b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approach of picking good and simple rules.</a:t>
            </a:r>
          </a:p>
        </p:txBody>
      </p:sp>
    </p:spTree>
    <p:extLst>
      <p:ext uri="{BB962C8B-B14F-4D97-AF65-F5344CB8AC3E}">
        <p14:creationId xmlns:p14="http://schemas.microsoft.com/office/powerpoint/2010/main" val="8262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אליפסה 5"/>
              <p:cNvSpPr/>
              <p:nvPr/>
            </p:nvSpPr>
            <p:spPr>
              <a:xfrm>
                <a:off x="6201032" y="881906"/>
                <a:ext cx="1000897" cy="92057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אליפסה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32" y="881906"/>
                <a:ext cx="1000897" cy="92057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מחבר חץ ישר 21"/>
          <p:cNvCxnSpPr/>
          <p:nvPr/>
        </p:nvCxnSpPr>
        <p:spPr>
          <a:xfrm flipH="1">
            <a:off x="5719653" y="1736581"/>
            <a:ext cx="717279" cy="648271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29715" y="1673480"/>
            <a:ext cx="24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1" name="מחבר חץ ישר 30"/>
          <p:cNvCxnSpPr/>
          <p:nvPr/>
        </p:nvCxnSpPr>
        <p:spPr>
          <a:xfrm>
            <a:off x="6952735" y="1641621"/>
            <a:ext cx="928816" cy="740885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89054" y="1703119"/>
            <a:ext cx="24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אליפסה 59"/>
              <p:cNvSpPr/>
              <p:nvPr/>
            </p:nvSpPr>
            <p:spPr>
              <a:xfrm>
                <a:off x="5006545" y="2382506"/>
                <a:ext cx="1000897" cy="92057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אליפסה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45" y="2382506"/>
                <a:ext cx="1000897" cy="920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מחבר חץ ישר 60"/>
          <p:cNvCxnSpPr/>
          <p:nvPr/>
        </p:nvCxnSpPr>
        <p:spPr>
          <a:xfrm flipH="1">
            <a:off x="4525166" y="3237181"/>
            <a:ext cx="717279" cy="648271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35228" y="3174080"/>
            <a:ext cx="24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3" name="מחבר חץ ישר 62"/>
          <p:cNvCxnSpPr/>
          <p:nvPr/>
        </p:nvCxnSpPr>
        <p:spPr>
          <a:xfrm>
            <a:off x="5758248" y="3142221"/>
            <a:ext cx="928816" cy="740885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4567" y="3203719"/>
            <a:ext cx="24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אליפסה 64"/>
              <p:cNvSpPr/>
              <p:nvPr/>
            </p:nvSpPr>
            <p:spPr>
              <a:xfrm>
                <a:off x="7721357" y="2382506"/>
                <a:ext cx="1000897" cy="92057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אליפסה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357" y="2382506"/>
                <a:ext cx="1000897" cy="920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מחבר חץ ישר 65"/>
          <p:cNvCxnSpPr/>
          <p:nvPr/>
        </p:nvCxnSpPr>
        <p:spPr>
          <a:xfrm flipH="1">
            <a:off x="7239978" y="3237181"/>
            <a:ext cx="717279" cy="648271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150040" y="3174080"/>
            <a:ext cx="24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8" name="מחבר חץ ישר 67"/>
          <p:cNvCxnSpPr/>
          <p:nvPr/>
        </p:nvCxnSpPr>
        <p:spPr>
          <a:xfrm>
            <a:off x="8473060" y="3142221"/>
            <a:ext cx="928816" cy="740885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809379" y="3203719"/>
            <a:ext cx="24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אליפסה 69"/>
              <p:cNvSpPr/>
              <p:nvPr/>
            </p:nvSpPr>
            <p:spPr>
              <a:xfrm>
                <a:off x="9214021" y="3883106"/>
                <a:ext cx="1000897" cy="92057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אליפסה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021" y="3883106"/>
                <a:ext cx="1000897" cy="920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מחבר חץ ישר 70"/>
          <p:cNvCxnSpPr/>
          <p:nvPr/>
        </p:nvCxnSpPr>
        <p:spPr>
          <a:xfrm flipH="1">
            <a:off x="8732642" y="4737781"/>
            <a:ext cx="717279" cy="648271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642704" y="4674680"/>
            <a:ext cx="24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3" name="מחבר חץ ישר 72"/>
          <p:cNvCxnSpPr/>
          <p:nvPr/>
        </p:nvCxnSpPr>
        <p:spPr>
          <a:xfrm>
            <a:off x="9965724" y="4642821"/>
            <a:ext cx="928816" cy="740885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0302043" y="4704319"/>
            <a:ext cx="24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5" name="כותרת 1"/>
          <p:cNvSpPr>
            <a:spLocks noGrp="1"/>
          </p:cNvSpPr>
          <p:nvPr>
            <p:ph type="ctrTitle"/>
          </p:nvPr>
        </p:nvSpPr>
        <p:spPr>
          <a:xfrm>
            <a:off x="684212" y="298047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DECISION TREE</a:t>
            </a:r>
            <a:endParaRPr lang="en-US" sz="4000" dirty="0"/>
          </a:p>
        </p:txBody>
      </p:sp>
      <p:sp>
        <p:nvSpPr>
          <p:cNvPr id="76" name="מלבן 75"/>
          <p:cNvSpPr/>
          <p:nvPr/>
        </p:nvSpPr>
        <p:spPr>
          <a:xfrm>
            <a:off x="3963521" y="3960598"/>
            <a:ext cx="712220" cy="437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8" name="מלבן 77"/>
          <p:cNvSpPr/>
          <p:nvPr/>
        </p:nvSpPr>
        <p:spPr>
          <a:xfrm>
            <a:off x="6588771" y="3946207"/>
            <a:ext cx="712220" cy="437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9" name="מלבן 78"/>
          <p:cNvSpPr/>
          <p:nvPr/>
        </p:nvSpPr>
        <p:spPr>
          <a:xfrm>
            <a:off x="8329102" y="5449153"/>
            <a:ext cx="712220" cy="437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0" name="מלבן 79"/>
          <p:cNvSpPr/>
          <p:nvPr/>
        </p:nvSpPr>
        <p:spPr>
          <a:xfrm>
            <a:off x="10619221" y="5449153"/>
            <a:ext cx="712220" cy="437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1" y="298047"/>
            <a:ext cx="10826811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Learning decision trees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4211" y="1539434"/>
                <a:ext cx="8999317" cy="466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Finding the smallest decision tree is NP-Hard.</a:t>
                </a:r>
                <a:b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are heuristic methods.</a:t>
                </a:r>
                <a:b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Suppose that we run such a method and got a tree with </a:t>
                </a:r>
                <a:r>
                  <a:rPr lang="en-US" sz="2800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  <a:r>
                  <a:rPr lang="en-US" sz="2800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nodes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O(k log d) 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bits </a:t>
                </a:r>
                <a:r>
                  <a:rPr lang="en-US" sz="2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describe </a:t>
                </a:r>
                <a:r>
                  <a:rPr lang="en-US" sz="2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such a 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tree</a:t>
                </a:r>
                <a:r>
                  <a:rPr lang="en-US" sz="2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2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he-IL" sz="28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 theorem </a:t>
                </a:r>
                <a:r>
                  <a:rPr lang="he-IL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5.5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good true error if we</a:t>
                </a:r>
                <a:b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find consistent tree with</a:t>
                </a:r>
                <a:b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fewer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⁡(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nodes.</a:t>
                </a:r>
                <a:endParaRPr lang="he-IL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1" y="1539434"/>
                <a:ext cx="8999317" cy="4665508"/>
              </a:xfrm>
              <a:prstGeom prst="rect">
                <a:avLst/>
              </a:prstGeom>
              <a:blipFill>
                <a:blip r:embed="rId2"/>
                <a:stretch>
                  <a:fillRect l="-1219" t="-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8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Core PROBLEM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2089230"/>
                <a:ext cx="8999317" cy="2254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he-IL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b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The</m:t>
                    </m:r>
                    <m:r>
                      <a:rPr lang="en-US" sz="2800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instance</m:t>
                    </m:r>
                    <m:r>
                      <a:rPr lang="en-US" sz="2800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space</m:t>
                    </m:r>
                  </m:oMath>
                </a14:m>
                <a:endParaRPr lang="en-US" sz="2800" b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– The labeled training examples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b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Main goal: Classification rule</a:t>
                </a:r>
                <a:endParaRPr lang="en-US" sz="2800" b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089230"/>
                <a:ext cx="8999317" cy="2254463"/>
              </a:xfrm>
              <a:prstGeom prst="rect">
                <a:avLst/>
              </a:prstGeom>
              <a:blipFill>
                <a:blip r:embed="rId2"/>
                <a:stretch>
                  <a:fillRect l="-1422" t="-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4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1" y="298047"/>
            <a:ext cx="10826811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Regularization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1" y="1539434"/>
            <a:ext cx="8999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we have very simple rule with training error of 20%, or a complicated rule with 10%.</a:t>
            </a:r>
            <a:b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something that’s called “Regularization”, also called “Complexity Penalization”.</a:t>
            </a:r>
            <a:b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general, we need to penalize any complication.</a:t>
            </a:r>
          </a:p>
        </p:txBody>
      </p:sp>
    </p:spTree>
    <p:extLst>
      <p:ext uri="{BB962C8B-B14F-4D97-AF65-F5344CB8AC3E}">
        <p14:creationId xmlns:p14="http://schemas.microsoft.com/office/powerpoint/2010/main" val="1103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1" y="298047"/>
            <a:ext cx="10826811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Regularization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1" y="1539434"/>
                <a:ext cx="8999317" cy="4334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denote The hypotheses that can be describes in </a:t>
                </a:r>
                <a:r>
                  <a:rPr lang="en-US" sz="2800" i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bits.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𝑃𝑟𝑜𝑏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𝑒𝑟𝑟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𝑒𝑟𝑟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𝐻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sz="28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  <a:cs typeface="Arial" panose="020B0604020202020204" pitchFamily="34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28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  <a:cs typeface="Arial" panose="020B0604020202020204" pitchFamily="34" charset="0"/>
                                                      </a:rPr>
                                                      <m:t>2</m:t>
                                                    </m:r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n-US" sz="2800" b="0" i="1" smtClean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  <a:cs typeface="Arial" panose="020B0604020202020204" pitchFamily="34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2800" b="0" i="1" smtClean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  <a:cs typeface="Arial" panose="020B0604020202020204" pitchFamily="34" charset="0"/>
                                                          </a:rPr>
                                                          <m:t>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2800" b="0" i="1" smtClean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  <a:cs typeface="Arial" panose="020B0604020202020204" pitchFamily="34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𝑆</m:t>
                                    </m:r>
                                  </m:e>
                                </m:d>
                              </m:den>
                            </m:f>
                          </m:e>
                        </m:rad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1" y="1539434"/>
                <a:ext cx="8999317" cy="4334072"/>
              </a:xfrm>
              <a:prstGeom prst="rect">
                <a:avLst/>
              </a:prstGeom>
              <a:blipFill>
                <a:blip r:embed="rId3"/>
                <a:stretch>
                  <a:fillRect l="-1219" t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1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Reminder - </a:t>
            </a:r>
            <a:r>
              <a:rPr lang="en-US" sz="4000" dirty="0" err="1" smtClean="0"/>
              <a:t>thEoREM</a:t>
            </a:r>
            <a:r>
              <a:rPr lang="en-US" sz="4000" dirty="0" smtClean="0"/>
              <a:t> 5.3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2048720"/>
                <a:ext cx="8999317" cy="2440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Let H be a hypothesis class and 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n w="0"/>
                                    <a:solidFill>
                                      <a:schemeClr val="accent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n w="0"/>
                                    <a:solidFill>
                                      <a:schemeClr val="accent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ln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f>
                      <m:fPr>
                        <m:ctrlP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den>
                    </m:f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is drawn from distribution D.</a:t>
                </a:r>
                <a:b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W.p</a:t>
                </a: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≥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 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 satisfies</a:t>
                </a:r>
                <a:b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𝑒𝑟𝑟</m:t>
                            </m:r>
                          </m:e>
                          <m:sub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</m:d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𝑒𝑟𝑟</m:t>
                            </m:r>
                          </m:e>
                          <m:sub>
                            <m:r>
                              <a:rPr lang="en-US" sz="28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  <m:r>
                      <a:rPr lang="en-US" sz="28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endPara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048720"/>
                <a:ext cx="8999317" cy="2440989"/>
              </a:xfrm>
              <a:prstGeom prst="rect">
                <a:avLst/>
              </a:prstGeom>
              <a:blipFill>
                <a:blip r:embed="rId2"/>
                <a:stretch>
                  <a:fillRect l="-1422" t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6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1" y="298047"/>
            <a:ext cx="10826811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Regularization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1" y="1539434"/>
                <a:ext cx="8999317" cy="4732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sz="2800" b="0" i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en-US" sz="2800" b="0" i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</a:br>
                <a:endParaRPr lang="en-US" sz="2800" b="0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800" b="0" i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en-US" sz="2800" b="0" i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</a:br>
                <a:endParaRPr lang="en-US" sz="2800" b="0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By all that and the union bound gives us the following corollary:</a:t>
                </a:r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1" y="1539434"/>
                <a:ext cx="8999317" cy="4732258"/>
              </a:xfrm>
              <a:prstGeom prst="rect">
                <a:avLst/>
              </a:prstGeom>
              <a:blipFill>
                <a:blip r:embed="rId3"/>
                <a:stretch>
                  <a:fillRect l="-1219" t="-1418" r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8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1" y="477220"/>
            <a:ext cx="10826811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Regularization</a:t>
            </a:r>
            <a:br>
              <a:rPr lang="en-US" sz="5400" dirty="0" smtClean="0"/>
            </a:br>
            <a:r>
              <a:rPr lang="en-US" sz="4000" dirty="0" smtClean="0"/>
              <a:t>(Corollary 5.6)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1" y="1687715"/>
                <a:ext cx="8999317" cy="478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W.p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≥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all hypotheses h satisfy: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en-US" sz="280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𝑠𝑖𝑧𝑒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𝑆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gives us a good tradeoff between complexity and training error.</a:t>
                </a:r>
              </a:p>
              <a:p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1" y="1687715"/>
                <a:ext cx="8999317" cy="4784836"/>
              </a:xfrm>
              <a:prstGeom prst="rect">
                <a:avLst/>
              </a:prstGeom>
              <a:blipFill>
                <a:blip r:embed="rId3"/>
                <a:stretch>
                  <a:fillRect l="-1354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4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1" y="477220"/>
            <a:ext cx="10826811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The END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1" y="1687715"/>
            <a:ext cx="8999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 Questions?</a:t>
            </a:r>
          </a:p>
          <a:p>
            <a:endParaRPr lang="en-US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DEFINITIONS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2089231"/>
            <a:ext cx="8999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Distribution D over X.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is taken independently at random from 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 goal : Predict well on new points that are also drawn from D.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DEFINITIONS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2089231"/>
                <a:ext cx="8999317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sz="2800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- Target Concept.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8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⊆</m:t>
                    </m:r>
                    <m:r>
                      <a:rPr lang="en-US" sz="28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hypothesis</a:t>
                </a:r>
              </a:p>
              <a:p>
                <a:pPr algn="l"/>
                <a:endPara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Main goal: Produce hypothesis, close as possible to c* (with respect to D).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089231"/>
                <a:ext cx="8999317" cy="3970318"/>
              </a:xfrm>
              <a:prstGeom prst="rect">
                <a:avLst/>
              </a:prstGeom>
              <a:blipFill>
                <a:blip r:embed="rId2"/>
                <a:stretch>
                  <a:fillRect l="-1422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2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DEFINITIONS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212" y="2089231"/>
                <a:ext cx="8999317" cy="3793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b="0" i="1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r>
                      <a:rPr lang="en-US" sz="2800" b="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800" b="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2800" b="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𝑃𝑟𝑜𝑏</m:t>
                    </m:r>
                    <m:d>
                      <m:dPr>
                        <m:ctrlPr>
                          <a:rPr lang="en-US" sz="2800" b="0" i="1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sz="2800" b="0" i="1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△</m:t>
                        </m:r>
                        <m:sSup>
                          <m:sSupPr>
                            <m:ctrlPr>
                              <a:rPr lang="en-US" sz="2800" b="0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b="0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- True error of h.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Main goal: Produce h with true error as low as possible.</a:t>
                </a:r>
                <a:endParaRPr lang="en-US" sz="2800" b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𝑒𝑟𝑟</m:t>
                        </m:r>
                      </m:e>
                      <m:sub>
                        <m:r>
                          <a:rPr lang="en-US" sz="2800" b="0" i="1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</m:d>
                    <m:r>
                      <a:rPr lang="en-US" sz="2800" i="1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800" b="0" i="1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  <m:r>
                              <a:rPr lang="en-US" sz="2800" i="1" dirty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∩(</m:t>
                            </m:r>
                            <m:r>
                              <a:rPr lang="en-US" sz="2800" i="1" dirty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  <m:r>
                              <a:rPr lang="en-US" sz="2800" i="1" dirty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△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ln w="0"/>
                                    <a:solidFill>
                                      <a:schemeClr val="accent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n w="0"/>
                                    <a:solidFill>
                                      <a:schemeClr val="accent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n w="0"/>
                                    <a:solidFill>
                                      <a:schemeClr val="accent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800" i="1" dirty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b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- Training error of h.</a:t>
                </a:r>
                <a:endPara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Overfitting.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089231"/>
                <a:ext cx="8999317" cy="3793603"/>
              </a:xfrm>
              <a:prstGeom prst="rect">
                <a:avLst/>
              </a:prstGeom>
              <a:blipFill>
                <a:blip r:embed="rId2"/>
                <a:stretch>
                  <a:fillRect l="-1422" t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0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41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Formalizing the problem</a:t>
            </a:r>
            <a:endParaRPr lang="en-US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4212" y="2089231"/>
                <a:ext cx="8999317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Hypothesis class over 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Main goal : Given H and S, find the hypothesis in H that most closely agree with c* over </a:t>
                </a:r>
                <a:r>
                  <a:rPr lang="en-US" sz="2800" dirty="0" smtClean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800" dirty="0" smtClean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Assume H to be finite.</a:t>
                </a:r>
                <a:br>
                  <a:rPr lang="en-US" sz="2800" dirty="0" smtClean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endParaRPr lang="en-US" sz="28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endParaRPr lang="en-US" sz="28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rtl="1"/>
                <a:endParaRPr lang="he-IL" sz="28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endParaRPr lang="en-US" sz="28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089231"/>
                <a:ext cx="8999317" cy="5262979"/>
              </a:xfrm>
              <a:prstGeom prst="rect">
                <a:avLst/>
              </a:prstGeom>
              <a:blipFill>
                <a:blip r:embed="rId2"/>
                <a:stretch>
                  <a:fillRect l="-1422" t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3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766947"/>
                  </p:ext>
                </p:extLst>
              </p:nvPr>
            </p:nvGraphicFramePr>
            <p:xfrm>
              <a:off x="2032000" y="719668"/>
              <a:ext cx="8128000" cy="448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431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Hypothesis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(0,0,1)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0,1,0)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(0,1,1)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313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(1,1,1)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766947"/>
                  </p:ext>
                </p:extLst>
              </p:nvPr>
            </p:nvGraphicFramePr>
            <p:xfrm>
              <a:off x="2032000" y="719668"/>
              <a:ext cx="8128000" cy="448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94757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649597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36009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671487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Emails(X)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 Concept(c*)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85" r="-100898" b="-46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5185" r="-1201" b="-46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808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89333" r="-300599" b="-7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2949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89333" r="-300599" b="-6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68417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89333" r="-300599" b="-5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3478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2895" r="-30059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9667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590667" r="-300599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1266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90667" r="-300599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819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790667" r="-300599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617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90667" r="-300599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276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60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958</TotalTime>
  <Words>885</Words>
  <Application>Microsoft Office PowerPoint</Application>
  <PresentationFormat>מסך רחב</PresentationFormat>
  <Paragraphs>639</Paragraphs>
  <Slides>45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Century Gothic</vt:lpstr>
      <vt:lpstr>Gisha</vt:lpstr>
      <vt:lpstr>Wingdings 3</vt:lpstr>
      <vt:lpstr>פרוסה</vt:lpstr>
      <vt:lpstr>TOMER BEN MOSHE  May 2017</vt:lpstr>
      <vt:lpstr>GOALS</vt:lpstr>
      <vt:lpstr>MACHINE LEARNING</vt:lpstr>
      <vt:lpstr>Core PROBLEM</vt:lpstr>
      <vt:lpstr>DEFINITIONS</vt:lpstr>
      <vt:lpstr>DEFINITIONS</vt:lpstr>
      <vt:lpstr>DEFINITIONS</vt:lpstr>
      <vt:lpstr>Formalizing the problem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overfitting</vt:lpstr>
      <vt:lpstr>thEorEm 5.1</vt:lpstr>
      <vt:lpstr>מצגת של PowerPoint‏</vt:lpstr>
      <vt:lpstr>מצגת של PowerPoint‏</vt:lpstr>
      <vt:lpstr>מצגת של PowerPoint‏</vt:lpstr>
      <vt:lpstr>overfitting</vt:lpstr>
      <vt:lpstr>OVERFITTING</vt:lpstr>
      <vt:lpstr>thEoREM 5.3</vt:lpstr>
      <vt:lpstr>Hoeffding bound</vt:lpstr>
      <vt:lpstr>Learning disjunctions</vt:lpstr>
      <vt:lpstr>Simple disjunction learner</vt:lpstr>
      <vt:lpstr>Simple disjunction learner (Lemma 5.4)</vt:lpstr>
      <vt:lpstr>Simple disjunction learner</vt:lpstr>
      <vt:lpstr>Occam’s razor</vt:lpstr>
      <vt:lpstr>Occam’s razor</vt:lpstr>
      <vt:lpstr>Occam’s razor</vt:lpstr>
      <vt:lpstr>Reminder - thEorEm 5.1</vt:lpstr>
      <vt:lpstr>Occam’s razor (theorem 5.5)</vt:lpstr>
      <vt:lpstr>Occam’s razor</vt:lpstr>
      <vt:lpstr>DECISION TREE</vt:lpstr>
      <vt:lpstr>Learning decision trees</vt:lpstr>
      <vt:lpstr>Regularization</vt:lpstr>
      <vt:lpstr>Regularization</vt:lpstr>
      <vt:lpstr>Reminder - thEoREM 5.3</vt:lpstr>
      <vt:lpstr>Regularization</vt:lpstr>
      <vt:lpstr>Regularization (Corollary 5.6)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Tomer Ben Moshe</dc:creator>
  <cp:lastModifiedBy>Tomer Ben Moshe</cp:lastModifiedBy>
  <cp:revision>124</cp:revision>
  <dcterms:created xsi:type="dcterms:W3CDTF">2017-04-11T08:20:18Z</dcterms:created>
  <dcterms:modified xsi:type="dcterms:W3CDTF">2017-05-08T11:03:55Z</dcterms:modified>
</cp:coreProperties>
</file>