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60" r:id="rId4"/>
    <p:sldId id="261" r:id="rId5"/>
    <p:sldId id="290" r:id="rId6"/>
    <p:sldId id="262" r:id="rId7"/>
    <p:sldId id="263" r:id="rId8"/>
    <p:sldId id="264" r:id="rId9"/>
    <p:sldId id="265" r:id="rId10"/>
    <p:sldId id="291" r:id="rId11"/>
    <p:sldId id="266" r:id="rId12"/>
    <p:sldId id="267" r:id="rId13"/>
    <p:sldId id="268" r:id="rId14"/>
    <p:sldId id="269" r:id="rId15"/>
    <p:sldId id="270" r:id="rId16"/>
    <p:sldId id="292" r:id="rId17"/>
    <p:sldId id="271" r:id="rId18"/>
    <p:sldId id="302" r:id="rId19"/>
    <p:sldId id="272" r:id="rId20"/>
    <p:sldId id="274" r:id="rId21"/>
    <p:sldId id="275" r:id="rId22"/>
    <p:sldId id="276" r:id="rId23"/>
    <p:sldId id="277" r:id="rId24"/>
    <p:sldId id="278" r:id="rId25"/>
    <p:sldId id="280" r:id="rId26"/>
    <p:sldId id="282" r:id="rId27"/>
    <p:sldId id="283" r:id="rId28"/>
    <p:sldId id="281" r:id="rId29"/>
    <p:sldId id="293" r:id="rId30"/>
    <p:sldId id="284" r:id="rId31"/>
    <p:sldId id="289" r:id="rId32"/>
    <p:sldId id="294" r:id="rId33"/>
    <p:sldId id="295" r:id="rId34"/>
    <p:sldId id="301" r:id="rId35"/>
    <p:sldId id="297" r:id="rId36"/>
    <p:sldId id="298" r:id="rId37"/>
    <p:sldId id="299" r:id="rId38"/>
    <p:sldId id="300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4B83-5719-4964-BD0F-7DDDFEEC3B00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345C35D-9DB4-4588-A62F-EC3EE0391F7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682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4B83-5719-4964-BD0F-7DDDFEEC3B00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C35D-9DB4-4588-A62F-EC3EE0391F7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45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4B83-5719-4964-BD0F-7DDDFEEC3B00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C35D-9DB4-4588-A62F-EC3EE0391F7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35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4B83-5719-4964-BD0F-7DDDFEEC3B00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C35D-9DB4-4588-A62F-EC3EE0391F7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2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4B83-5719-4964-BD0F-7DDDFEEC3B00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C35D-9DB4-4588-A62F-EC3EE0391F7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75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4B83-5719-4964-BD0F-7DDDFEEC3B00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C35D-9DB4-4588-A62F-EC3EE0391F7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68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4B83-5719-4964-BD0F-7DDDFEEC3B00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C35D-9DB4-4588-A62F-EC3EE0391F7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49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4B83-5719-4964-BD0F-7DDDFEEC3B00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C35D-9DB4-4588-A62F-EC3EE0391F7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42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4B83-5719-4964-BD0F-7DDDFEEC3B00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C35D-9DB4-4588-A62F-EC3EE0391F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580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4B83-5719-4964-BD0F-7DDDFEEC3B00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C35D-9DB4-4588-A62F-EC3EE0391F7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34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0C64B83-5719-4964-BD0F-7DDDFEEC3B00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C35D-9DB4-4588-A62F-EC3EE0391F7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339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64B83-5719-4964-BD0F-7DDDFEEC3B00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345C35D-9DB4-4588-A62F-EC3EE0391F7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29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3540E-0F85-4B9E-B6B6-22F329B65C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Online Convex Optimization in the Bandit Setting: Gradient Descent without a Gradient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FDF42D-D914-4C16-BFEF-3184C43347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Aviv Rosenberg</a:t>
            </a:r>
          </a:p>
          <a:p>
            <a:r>
              <a:rPr lang="en-US" dirty="0"/>
              <a:t>10/01/18</a:t>
            </a:r>
          </a:p>
          <a:p>
            <a:r>
              <a:rPr lang="en-US" dirty="0"/>
              <a:t>Seminar on Experts and Bandits</a:t>
            </a:r>
          </a:p>
        </p:txBody>
      </p:sp>
    </p:spTree>
    <p:extLst>
      <p:ext uri="{BB962C8B-B14F-4D97-AF65-F5344CB8AC3E}">
        <p14:creationId xmlns:p14="http://schemas.microsoft.com/office/powerpoint/2010/main" val="2240743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3540E-0F85-4B9E-B6B6-22F329B65C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2</a:t>
            </a:r>
            <a:br>
              <a:rPr lang="en-US" dirty="0"/>
            </a:br>
            <a:r>
              <a:rPr lang="en-US" dirty="0"/>
              <a:t>Regret Bound for</a:t>
            </a:r>
            <a:br>
              <a:rPr lang="en-US" dirty="0"/>
            </a:br>
            <a:r>
              <a:rPr lang="en-US" dirty="0"/>
              <a:t>Estimated Gradients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FDF42D-D914-4C16-BFEF-3184C43347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05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DB1B4-8349-44CB-A83A-7E82463A2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Zinkevich’s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D5E417-4D84-4A2C-903E-098E419929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be convex, differentiable functions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defined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𝛻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Then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 and for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𝑅𝐺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D5E417-4D84-4A2C-903E-098E419929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1371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F6588-3867-4B33-8302-A30CE001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Zinkevich’s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FA7B01-BE5A-4B60-AF20-58B17A6406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be convex, differentiable functions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be random vectors such that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𝛻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(also implies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defined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𝜂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 and for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𝑅𝐺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FA7B01-BE5A-4B60-AF20-58B17A6406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7" t="-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5382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38E5C-12C0-45D5-BB21-DE5359C82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2CCE0D-38CF-4F19-8FFB-B0BA14BC3B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where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𝛻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Notice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𝛻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 our updates are the same as running regular gradient descent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From Zinkevich’s Theorem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𝑅𝐺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2CCE0D-38CF-4F19-8FFB-B0BA14BC3B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315DFD-F35E-46DF-887E-1214D244162A}"/>
                  </a:ext>
                </a:extLst>
              </p:cNvPr>
              <p:cNvSpPr txBox="1"/>
              <p:nvPr/>
            </p:nvSpPr>
            <p:spPr>
              <a:xfrm>
                <a:off x="8229600" y="804519"/>
                <a:ext cx="2825254" cy="67300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315DFD-F35E-46DF-887E-1214D2441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804519"/>
                <a:ext cx="2825254" cy="673005"/>
              </a:xfrm>
              <a:prstGeom prst="rect">
                <a:avLst/>
              </a:prstGeom>
              <a:blipFill>
                <a:blip r:embed="rId3"/>
                <a:stretch>
                  <a:fillRect b="-267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7799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B6A3F-2E20-475D-B995-7BA105066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D63EFE-3CCA-41F7-B6A5-D12EB90F53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Notice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𝛻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Therefore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We get the following connections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D63EFE-3CCA-41F7-B6A5-D12EB90F53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8EAAD3-69EB-4355-B877-00A2F16F5521}"/>
                  </a:ext>
                </a:extLst>
              </p:cNvPr>
              <p:cNvSpPr txBox="1"/>
              <p:nvPr/>
            </p:nvSpPr>
            <p:spPr>
              <a:xfrm>
                <a:off x="8044070" y="221423"/>
                <a:ext cx="3342089" cy="14773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𝛻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𝛻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8EAAD3-69EB-4355-B877-00A2F16F5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070" y="221423"/>
                <a:ext cx="3342089" cy="1477328"/>
              </a:xfrm>
              <a:prstGeom prst="rect">
                <a:avLst/>
              </a:prstGeom>
              <a:blipFill>
                <a:blip r:embed="rId3"/>
                <a:stretch>
                  <a:fillRect t="-816" b="-81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979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EE2E5-2738-4D77-AE7E-31835136C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6CDCC6-412A-455E-B11C-3F89CC9C1D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51579" y="1975975"/>
                <a:ext cx="9603275" cy="3450613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(3)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acc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nary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𝑅𝐺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6CDCC6-412A-455E-B11C-3F89CC9C1D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1579" y="1975975"/>
                <a:ext cx="9603275" cy="34506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4B8D6B-D772-4801-9AA7-B38CFD626787}"/>
                  </a:ext>
                </a:extLst>
              </p:cNvPr>
              <p:cNvSpPr txBox="1"/>
              <p:nvPr/>
            </p:nvSpPr>
            <p:spPr>
              <a:xfrm>
                <a:off x="7460973" y="339538"/>
                <a:ext cx="4465983" cy="19791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𝑅𝐺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4B8D6B-D772-4801-9AA7-B38CFD626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973" y="339538"/>
                <a:ext cx="4465983" cy="1979196"/>
              </a:xfrm>
              <a:prstGeom prst="rect">
                <a:avLst/>
              </a:prstGeom>
              <a:blipFill>
                <a:blip r:embed="rId3"/>
                <a:stretch>
                  <a:fillRect b="-184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6154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3540E-0F85-4B9E-B6B6-22F329B65C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 3</a:t>
            </a:r>
            <a:br>
              <a:rPr lang="en-US" dirty="0"/>
            </a:br>
            <a:r>
              <a:rPr lang="en-US" dirty="0"/>
              <a:t>BGD Algorithm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FDF42D-D914-4C16-BFEF-3184C43347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147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C7D4E-464C-4C28-BB2D-E0E8B6D64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World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C3C960-01CA-4AD7-BC0B-7A1C998EB5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}: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Select unit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uniformly at random</a:t>
                </a:r>
              </a:p>
              <a:p>
                <a:pPr lvl="1"/>
                <a:r>
                  <a:rPr lang="en-US" dirty="0"/>
                  <a:t>Play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and observe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C3C960-01CA-4AD7-BC0B-7A1C998EB5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9BDE99-33FF-470F-84F1-86F936EB6D91}"/>
                  </a:ext>
                </a:extLst>
              </p:cNvPr>
              <p:cNvSpPr txBox="1"/>
              <p:nvPr/>
            </p:nvSpPr>
            <p:spPr>
              <a:xfrm>
                <a:off x="6599582" y="3002374"/>
                <a:ext cx="5168347" cy="17543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we 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So we need to play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instead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But now we have problems: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</m:t>
                    </m:r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regret is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although we are doing Estimated Gradient Descent for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9BDE99-33FF-470F-84F1-86F936EB6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582" y="3002374"/>
                <a:ext cx="5168347" cy="1754326"/>
              </a:xfrm>
              <a:prstGeom prst="rect">
                <a:avLst/>
              </a:prstGeom>
              <a:blipFill>
                <a:blip r:embed="rId3"/>
                <a:stretch>
                  <a:fillRect l="-707" t="-1730" b="-44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332568-30FC-4C60-8C31-ADEAB27021D6}"/>
                  </a:ext>
                </a:extLst>
              </p:cNvPr>
              <p:cNvSpPr txBox="1"/>
              <p:nvPr/>
            </p:nvSpPr>
            <p:spPr>
              <a:xfrm>
                <a:off x="8203096" y="582717"/>
                <a:ext cx="3037289" cy="117224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𝛻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332568-30FC-4C60-8C31-ADEAB2702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096" y="582717"/>
                <a:ext cx="3037289" cy="1172244"/>
              </a:xfrm>
              <a:prstGeom prst="rect">
                <a:avLst/>
              </a:prstGeom>
              <a:blipFill>
                <a:blip r:embed="rId4"/>
                <a:stretch>
                  <a:fillRect b="-103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225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C7D4E-464C-4C28-BB2D-E0E8B6D64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Bandit Gradient Descent Algorithm (BGD)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C3C960-01CA-4AD7-BC0B-7A1C998EB5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b="0" i="1" dirty="0">
                    <a:latin typeface="Cambria Math" panose="02040503050406030204" pitchFamily="18" charset="0"/>
                  </a:rPr>
                  <a:t>Parameters: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&gt;0,0&lt;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}: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Select unit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uniformly at random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Play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b="0" dirty="0"/>
                  <a:t> and o</a:t>
                </a:r>
                <a:r>
                  <a:rPr lang="en-US" dirty="0"/>
                  <a:t>bserve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C3C960-01CA-4AD7-BC0B-7A1C998EB5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504587-E449-435E-BFCF-9FEA6B0D340E}"/>
                  </a:ext>
                </a:extLst>
              </p:cNvPr>
              <p:cNvSpPr txBox="1"/>
              <p:nvPr/>
            </p:nvSpPr>
            <p:spPr>
              <a:xfrm>
                <a:off x="5449183" y="2759255"/>
                <a:ext cx="1842053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504587-E449-435E-BFCF-9FEA6B0D3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183" y="2759255"/>
                <a:ext cx="184205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03B780DB-C65A-4164-B7A6-B4CD400224A8}"/>
              </a:ext>
            </a:extLst>
          </p:cNvPr>
          <p:cNvCxnSpPr>
            <a:cxnSpLocks/>
            <a:stCxn id="4" idx="2"/>
          </p:cNvCxnSpPr>
          <p:nvPr/>
        </p:nvCxnSpPr>
        <p:spPr>
          <a:xfrm rot="5400000">
            <a:off x="4570495" y="2149432"/>
            <a:ext cx="820561" cy="277887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80D76E-4915-41B8-B429-642B40EFED3A}"/>
                  </a:ext>
                </a:extLst>
              </p:cNvPr>
              <p:cNvSpPr txBox="1"/>
              <p:nvPr/>
            </p:nvSpPr>
            <p:spPr>
              <a:xfrm>
                <a:off x="8044070" y="2295935"/>
                <a:ext cx="3763618" cy="17543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←0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∈{1,…,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}:</m:t>
                    </m:r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Select random unit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Play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and observe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𝜂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80D76E-4915-41B8-B429-642B40EFE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070" y="2295935"/>
                <a:ext cx="3763618" cy="1754326"/>
              </a:xfrm>
              <a:prstGeom prst="rect">
                <a:avLst/>
              </a:prstGeom>
              <a:blipFill>
                <a:blip r:embed="rId4"/>
                <a:stretch>
                  <a:fillRect l="-969" t="-346" b="-346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0B4253-0EC2-4D67-940E-41A38B1607C6}"/>
                  </a:ext>
                </a:extLst>
              </p:cNvPr>
              <p:cNvSpPr txBox="1"/>
              <p:nvPr/>
            </p:nvSpPr>
            <p:spPr>
              <a:xfrm>
                <a:off x="6798365" y="4585252"/>
                <a:ext cx="4518992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We have low regret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Need to convert it to</a:t>
                </a:r>
                <a:br>
                  <a:rPr lang="en-US" dirty="0"/>
                </a:br>
                <a:r>
                  <a:rPr lang="en-US" dirty="0"/>
                  <a:t>low regret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0B4253-0EC2-4D67-940E-41A38B160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365" y="4585252"/>
                <a:ext cx="4518992" cy="923330"/>
              </a:xfrm>
              <a:prstGeom prst="rect">
                <a:avLst/>
              </a:prstGeom>
              <a:blipFill>
                <a:blip r:embed="rId5"/>
                <a:stretch>
                  <a:fillRect l="-672" t="-2597" b="-84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569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66B0C-7C5F-45B2-862A-A39FE8FB8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4F51F5-8B52-4563-BCEC-4C1D928A34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𝐶𝑇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Proof.</a:t>
                </a:r>
                <a:r>
                  <a:rPr lang="en-US" dirty="0"/>
                  <a:t> From convexity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4F51F5-8B52-4563-BCEC-4C1D928A34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993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9CEF0-5613-486C-9828-A8D6396E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Convex Optimization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7F3575-7A73-4CB2-B2C0-888176DB06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Convex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every iteration we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then get a convex cost function 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want to minimize the regret </a:t>
                </a:r>
                <a:br>
                  <a:rPr lang="en-US" dirty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func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7F3575-7A73-4CB2-B2C0-888176DB06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282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5CF46-3BF4-44AB-9AE2-1CC6DF099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CDA3DA-5E9B-4902-A057-5B7ABB2FDE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For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Proof.</a:t>
                </a:r>
                <a:r>
                  <a:rPr lang="en-US" dirty="0"/>
                  <a:t> Denote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the observation follows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Otherwise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from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CDA3DA-5E9B-4902-A057-5B7ABB2FDE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0256106-C255-4064-AC64-91EB29CD792E}"/>
                  </a:ext>
                </a:extLst>
              </p:cNvPr>
              <p:cNvSpPr txBox="1"/>
              <p:nvPr/>
            </p:nvSpPr>
            <p:spPr>
              <a:xfrm>
                <a:off x="8309113" y="2584173"/>
                <a:ext cx="3286539" cy="149040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𝔹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0256106-C255-4064-AC64-91EB29CD7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113" y="2584173"/>
                <a:ext cx="3286539" cy="14904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71687F6B-9F16-471F-8559-CC3DC5023682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7832035" y="4074581"/>
            <a:ext cx="2120348" cy="94799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156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88828-AEA2-4DD9-BD2D-4B95761FE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B47A85-787F-48FB-8056-47CD5AB8B4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Notice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from convexity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Other direction is also true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B47A85-787F-48FB-8056-47CD5AB8B4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06D527-49A8-4A3E-B4F6-BFE8C86C7150}"/>
                  </a:ext>
                </a:extLst>
              </p:cNvPr>
              <p:cNvSpPr txBox="1"/>
              <p:nvPr/>
            </p:nvSpPr>
            <p:spPr>
              <a:xfrm>
                <a:off x="8497184" y="2015732"/>
                <a:ext cx="2557670" cy="121340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06D527-49A8-4A3E-B4F6-BFE8C86C7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7184" y="2015732"/>
                <a:ext cx="2557670" cy="1213409"/>
              </a:xfrm>
              <a:prstGeom prst="rect">
                <a:avLst/>
              </a:prstGeom>
              <a:blipFill>
                <a:blip r:embed="rId3"/>
                <a:stretch>
                  <a:fillRect b="-4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6441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54622-B469-4523-87FB-AAC6FE1DF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BGD Regret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6DAE4D-60E2-4558-8336-4719B5BF21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𝑅𝑑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and for the following parameters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𝑑𝐶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𝑅𝑑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rad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 BGD achieves regret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5/6</m:t>
                          </m:r>
                        </m:sup>
                      </m:sSup>
                      <m:rad>
                        <m:ra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𝑑𝑅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6DAE4D-60E2-4558-8336-4719B5BF21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876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80FB9-0EC5-464F-B852-EE7A575BF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7A4E77-4DD3-4FAC-B9E3-C7081EA225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First we need to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Notice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we just need 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𝑅𝑑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rad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rad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is true because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𝑅𝑑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7A4E77-4DD3-4FAC-B9E3-C7081EA225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4" t="-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9FDECE-6917-42BA-B622-7F7A80EC816D}"/>
                  </a:ext>
                </a:extLst>
              </p:cNvPr>
              <p:cNvSpPr txBox="1"/>
              <p:nvPr/>
            </p:nvSpPr>
            <p:spPr>
              <a:xfrm>
                <a:off x="7566991" y="518755"/>
                <a:ext cx="3763617" cy="17457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9FDECE-6917-42BA-B622-7F7A80EC8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991" y="518755"/>
                <a:ext cx="3763617" cy="17457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415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BC955-BA65-4CAA-89C5-721301199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Cont.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2F5BD2-AD4C-4AB4-98E1-1816A811B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Now we want to bound the regret</a:t>
                </a:r>
              </a:p>
              <a:p>
                <a:r>
                  <a:rPr lang="en-US" dirty="0"/>
                  <a:t>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𝛻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𝑑𝐶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Expected Zinkevich’s Theorem says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𝑅𝐺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𝑅𝑑𝐶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𝑑𝐶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2F5BD2-AD4C-4AB4-98E1-1816A811B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7" t="-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2DFF500-88F0-4EC7-B99A-DAD653AF9B7B}"/>
                  </a:ext>
                </a:extLst>
              </p:cNvPr>
              <p:cNvSpPr txBox="1"/>
              <p:nvPr/>
            </p:nvSpPr>
            <p:spPr>
              <a:xfrm>
                <a:off x="8309113" y="638329"/>
                <a:ext cx="3458817" cy="310270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𝔹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𝛻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𝕊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2DFF500-88F0-4EC7-B99A-DAD653AF9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113" y="638329"/>
                <a:ext cx="3458817" cy="3102709"/>
              </a:xfrm>
              <a:prstGeom prst="rect">
                <a:avLst/>
              </a:prstGeom>
              <a:blipFill>
                <a:blip r:embed="rId3"/>
                <a:stretch>
                  <a:fillRect t="-3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843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FED36-D1FF-4D62-A165-0AEBB61EB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6975E6-69B6-4BAE-8D29-690A2D26B6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From observation 2 we get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Now we get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acc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e>
                      </m:nary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6975E6-69B6-4BAE-8D29-690A2D26B6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518CF5-68C8-4F6F-A7AA-9F0EB2ABACD7}"/>
                  </a:ext>
                </a:extLst>
              </p:cNvPr>
              <p:cNvSpPr txBox="1"/>
              <p:nvPr/>
            </p:nvSpPr>
            <p:spPr>
              <a:xfrm>
                <a:off x="8481390" y="804519"/>
                <a:ext cx="3101009" cy="14437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𝔹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518CF5-68C8-4F6F-A7AA-9F0EB2ABA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390" y="804519"/>
                <a:ext cx="3101009" cy="1443729"/>
              </a:xfrm>
              <a:prstGeom prst="rect">
                <a:avLst/>
              </a:prstGeom>
              <a:blipFill>
                <a:blip r:embed="rId3"/>
                <a:stretch>
                  <a:fillRect l="-1370" b="-251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190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D747B-DE95-46AB-9BCD-B1A19DDBB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CBDDCE-B08D-4639-920B-F2F813E11E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acc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e>
                      </m:nary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acc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𝑅𝑑𝐶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CBDDCE-B08D-4639-920B-F2F813E11E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588837-778A-4CDA-BBF8-C1828BB1B40B}"/>
                  </a:ext>
                </a:extLst>
              </p:cNvPr>
              <p:cNvSpPr txBox="1"/>
              <p:nvPr/>
            </p:nvSpPr>
            <p:spPr>
              <a:xfrm>
                <a:off x="6983896" y="569843"/>
                <a:ext cx="4227443" cy="97270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𝑅𝑑𝐶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588837-778A-4CDA-BBF8-C1828BB1B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896" y="569843"/>
                <a:ext cx="4227443" cy="9727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302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0A6B-67B1-44E2-91CA-3EF9309C7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843C9B-CCC3-40B5-82F5-FA7906611D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so we can use observation 1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𝑅𝑑𝐶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𝐶𝑇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Substituting the parameters finishes the proof.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843C9B-CCC3-40B5-82F5-FA7906611D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172388-E812-4FE4-9860-88B78967BC18}"/>
                  </a:ext>
                </a:extLst>
              </p:cNvPr>
              <p:cNvSpPr txBox="1"/>
              <p:nvPr/>
            </p:nvSpPr>
            <p:spPr>
              <a:xfrm>
                <a:off x="5976731" y="147720"/>
                <a:ext cx="5327374" cy="186801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𝐶𝑇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𝑅𝑑𝐶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172388-E812-4FE4-9860-88B78967B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731" y="147720"/>
                <a:ext cx="5327374" cy="18680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4FC09D-EE6E-49FA-852B-56F7B03A3388}"/>
                  </a:ext>
                </a:extLst>
              </p:cNvPr>
              <p:cNvSpPr txBox="1"/>
              <p:nvPr/>
            </p:nvSpPr>
            <p:spPr>
              <a:xfrm>
                <a:off x="7779026" y="4797287"/>
                <a:ext cx="3856383" cy="94487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𝑅𝑑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rad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4FC09D-EE6E-49FA-852B-56F7B03A3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026" y="4797287"/>
                <a:ext cx="3856383" cy="9448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1693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30E9E-C49E-4F10-B6F1-C680638E2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BGD with Lipschitz Regret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48D6D1-BA68-453E-AF54-E887443D7B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Lipschitz then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sufficiently large and the parameters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ra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−1/4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𝑅𝑑𝐶𝑟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BGD achieves regret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𝑅𝑑𝐶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48D6D1-BA68-453E-AF54-E887443D7B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927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3540E-0F85-4B9E-B6B6-22F329B65C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 4</a:t>
            </a:r>
            <a:br>
              <a:rPr lang="en-US" dirty="0"/>
            </a:br>
            <a:r>
              <a:rPr lang="en-US" dirty="0"/>
              <a:t>Reshaping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FDF42D-D914-4C16-BFEF-3184C43347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9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4C991-B5FD-4A5A-B85F-ABABDEC1D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Bandit Setting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7F8F47-2995-485D-A928-15738DCD79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Gradient Descent approach: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Last week we saw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regret bound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But now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we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Can’t compute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!</a:t>
                </a:r>
              </a:p>
              <a:p>
                <a:r>
                  <a:rPr lang="en-US" dirty="0"/>
                  <a:t>But we still want to use Gradient Descent</a:t>
                </a:r>
              </a:p>
              <a:p>
                <a:r>
                  <a:rPr lang="en-US" dirty="0"/>
                  <a:t>Solution: estimate gradient using one point</a:t>
                </a:r>
              </a:p>
              <a:p>
                <a:r>
                  <a:rPr lang="en-US" dirty="0"/>
                  <a:t>We will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3/4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regret bound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7F8F47-2995-485D-A928-15738DCD79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1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706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9CBEC2-B1CA-4167-BFEB-72E89541484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Removing Dependence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9CBEC2-B1CA-4167-BFEB-72E8954148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87" t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BCA2F5-F168-4C2C-B45B-1FEA7D4189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algorithms that for a convex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𝔹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𝔹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find an affine transformation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that puts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in near-isotropic position and run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𝑝𝑜𝑙𝑦𝑙𝑜𝑔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is in isotropic position if the covariance matrix of a random sample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/>
                  <a:t> is the identity matrix</a:t>
                </a:r>
              </a:p>
              <a:p>
                <a:r>
                  <a:rPr lang="en-US" dirty="0"/>
                  <a:t>This gives us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𝔹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𝔹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we have new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Also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Lipschitz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⃘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Lipschitz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BCA2F5-F168-4C2C-B45B-1FEA7D4189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71" t="-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6029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FAB2BC1-3B84-40BA-8643-B8E64D6CC9D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Removing Dependence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FAB2BC1-3B84-40BA-8643-B8E64D6CC9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87" t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F7DFFF-0141-4656-AB21-CC37B03B28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 if we first 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in near-isotropic position we get the regret bound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𝐶𝐿𝑅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And without the Lipschitz condition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F7DFFF-0141-4656-AB21-CC37B03B28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71" t="-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FD83BB-C610-45A6-81BB-F8A4B20B3F11}"/>
                  </a:ext>
                </a:extLst>
              </p:cNvPr>
              <p:cNvSpPr txBox="1"/>
              <p:nvPr/>
            </p:nvSpPr>
            <p:spPr>
              <a:xfrm>
                <a:off x="9628974" y="4293706"/>
                <a:ext cx="1420524" cy="9106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5/6</m:t>
                          </m:r>
                        </m:sup>
                      </m:sSup>
                      <m:rad>
                        <m:ra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𝑑𝑅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FD83BB-C610-45A6-81BB-F8A4B20B3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8974" y="4293706"/>
                <a:ext cx="1420524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27E3F5-4A8C-4354-A124-2EBC75CE6179}"/>
                  </a:ext>
                </a:extLst>
              </p:cNvPr>
              <p:cNvSpPr txBox="1"/>
              <p:nvPr/>
            </p:nvSpPr>
            <p:spPr>
              <a:xfrm>
                <a:off x="8878957" y="2564294"/>
                <a:ext cx="2170541" cy="9106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3/4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𝑅𝑑𝐶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27E3F5-4A8C-4354-A124-2EBC75CE6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957" y="2564294"/>
                <a:ext cx="2170541" cy="91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307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3540E-0F85-4B9E-B6B6-22F329B65C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 5</a:t>
            </a:r>
            <a:br>
              <a:rPr lang="en-US" dirty="0"/>
            </a:br>
            <a:r>
              <a:rPr lang="en-US" dirty="0"/>
              <a:t>Adaptive Adversary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FDF42D-D914-4C16-BFEF-3184C43347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885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F6588-3867-4B33-8302-A30CE001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Adaptive Zinkevich’s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FA7B01-BE5A-4B60-AF20-58B17A6406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Let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be convex, differentiable functions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be random vectors such that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𝛻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(also implies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defined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𝜂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 and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acc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𝑅𝐺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FA7B01-BE5A-4B60-AF20-58B17A6406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7" t="-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5322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38E5C-12C0-45D5-BB21-DE5359C82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2CCE0D-38CF-4F19-8FFB-B0BA14BC3B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where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𝛻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Notice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𝛻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 our updates are the same as running regular gradient descent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From Zinkevich’s Theorem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𝑅𝐺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2CCE0D-38CF-4F19-8FFB-B0BA14BC3B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315DFD-F35E-46DF-887E-1214D244162A}"/>
                  </a:ext>
                </a:extLst>
              </p:cNvPr>
              <p:cNvSpPr txBox="1"/>
              <p:nvPr/>
            </p:nvSpPr>
            <p:spPr>
              <a:xfrm>
                <a:off x="8229600" y="804519"/>
                <a:ext cx="2825254" cy="67300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315DFD-F35E-46DF-887E-1214D2441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804519"/>
                <a:ext cx="2825254" cy="673005"/>
              </a:xfrm>
              <a:prstGeom prst="rect">
                <a:avLst/>
              </a:prstGeom>
              <a:blipFill>
                <a:blip r:embed="rId3"/>
                <a:stretch>
                  <a:fillRect b="-267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9837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B6A3F-2E20-475D-B995-7BA105066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Cont.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D63EFE-3CCA-41F7-B6A5-D12EB90F53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Notice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𝛻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𝛻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,…,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,…,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We get the following connection between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D63EFE-3CCA-41F7-B6A5-D12EB90F53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8EAAD3-69EB-4355-B877-00A2F16F5521}"/>
                  </a:ext>
                </a:extLst>
              </p:cNvPr>
              <p:cNvSpPr txBox="1"/>
              <p:nvPr/>
            </p:nvSpPr>
            <p:spPr>
              <a:xfrm>
                <a:off x="7964557" y="804519"/>
                <a:ext cx="3342089" cy="14773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𝛻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𝛻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8EAAD3-69EB-4355-B877-00A2F16F5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557" y="804519"/>
                <a:ext cx="3342089" cy="1477328"/>
              </a:xfrm>
              <a:prstGeom prst="rect">
                <a:avLst/>
              </a:prstGeom>
              <a:blipFill>
                <a:blip r:embed="rId3"/>
                <a:stretch>
                  <a:fillRect t="-820" b="-8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40791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A4ECF-8EF8-4D48-8916-8DE4CE006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4D1EE0-D0A9-4BCA-A1EA-0F4A01304F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,…,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we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(so also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 and therefore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,…,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use it to get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𝜉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4D1EE0-D0A9-4BCA-A1EA-0F4A01304F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4" t="-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543FC5-6ADC-4BEA-AC14-0F677C0F3EDC}"/>
                  </a:ext>
                </a:extLst>
              </p:cNvPr>
              <p:cNvSpPr txBox="1"/>
              <p:nvPr/>
            </p:nvSpPr>
            <p:spPr>
              <a:xfrm>
                <a:off x="8057322" y="804519"/>
                <a:ext cx="3233530" cy="2057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𝛻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𝛻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𝛻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543FC5-6ADC-4BEA-AC14-0F677C0F3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322" y="804519"/>
                <a:ext cx="3233530" cy="2057999"/>
              </a:xfrm>
              <a:prstGeom prst="rect">
                <a:avLst/>
              </a:prstGeom>
              <a:blipFill>
                <a:blip r:embed="rId3"/>
                <a:stretch>
                  <a:fillRect b="-117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9257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5807B-1CF8-443B-8212-8C7FAA257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Cont.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470353-ACFC-4B5E-AEBE-0849D5BFDA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Now we connect between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d>
                            <m:dPr>
                              <m:begChr m:val="‖"/>
                              <m:endChr m:val="‖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𝑅𝐺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470353-ACFC-4B5E-AEBE-0849D5BFDA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1EFB55-1851-4E09-9BF4-17F0A4ED446D}"/>
                  </a:ext>
                </a:extLst>
              </p:cNvPr>
              <p:cNvSpPr txBox="1"/>
              <p:nvPr/>
            </p:nvSpPr>
            <p:spPr>
              <a:xfrm>
                <a:off x="8563445" y="351306"/>
                <a:ext cx="2676939" cy="20806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ra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𝔹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1EFB55-1851-4E09-9BF4-17F0A4ED4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445" y="351306"/>
                <a:ext cx="2676939" cy="2080698"/>
              </a:xfrm>
              <a:prstGeom prst="rect">
                <a:avLst/>
              </a:prstGeom>
              <a:blipFill>
                <a:blip r:embed="rId3"/>
                <a:stretch>
                  <a:fillRect t="-58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3074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EE2E5-2738-4D77-AE7E-31835136C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Cont.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6CDCC6-412A-455E-B11C-3F89CC9C1D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51579" y="1975975"/>
                <a:ext cx="9603275" cy="3450613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acc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acc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(3)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𝑅𝐺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𝑅𝐺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ra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𝑅𝐺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6CDCC6-412A-455E-B11C-3F89CC9C1D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1579" y="1975975"/>
                <a:ext cx="9603275" cy="34506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4B8D6B-D772-4801-9AA7-B38CFD626787}"/>
                  </a:ext>
                </a:extLst>
              </p:cNvPr>
              <p:cNvSpPr txBox="1"/>
              <p:nvPr/>
            </p:nvSpPr>
            <p:spPr>
              <a:xfrm>
                <a:off x="7315199" y="233521"/>
                <a:ext cx="4465983" cy="202856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𝑅𝐺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𝑅𝐺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4B8D6B-D772-4801-9AA7-B38CFD626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199" y="233521"/>
                <a:ext cx="4465983" cy="2028569"/>
              </a:xfrm>
              <a:prstGeom prst="rect">
                <a:avLst/>
              </a:prstGeom>
              <a:blipFill>
                <a:blip r:embed="rId3"/>
                <a:stretch>
                  <a:fillRect b="-17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2870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13164-8C1A-462F-8317-6B4F7CCAE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 and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0D391E-6A31-46D0-B6FE-DE7C505587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𝔹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≤1</m:t>
                        </m:r>
                      </m:e>
                    </m:d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;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𝕊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Expected regret 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Projection of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onto convex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convex set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𝔹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𝔹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also convex and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∈(1−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𝔹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0D391E-6A31-46D0-B6FE-DE7C505587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7" t="-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F63377-1181-4BCA-91C2-9146ECA0BB4B}"/>
                  </a:ext>
                </a:extLst>
              </p:cNvPr>
              <p:cNvSpPr txBox="1"/>
              <p:nvPr/>
            </p:nvSpPr>
            <p:spPr>
              <a:xfrm>
                <a:off x="8454888" y="3429000"/>
                <a:ext cx="2411895" cy="119398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F63377-1181-4BCA-91C2-9146ECA0B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888" y="3429000"/>
                <a:ext cx="2411895" cy="11939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50DCA6-53B6-4A99-B390-B0897AE56108}"/>
              </a:ext>
            </a:extLst>
          </p:cNvPr>
          <p:cNvCxnSpPr>
            <a:stCxn id="4" idx="2"/>
          </p:cNvCxnSpPr>
          <p:nvPr/>
        </p:nvCxnSpPr>
        <p:spPr>
          <a:xfrm flipH="1">
            <a:off x="4704522" y="4622981"/>
            <a:ext cx="4956314" cy="399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936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3540E-0F85-4B9E-B6B6-22F329B65C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1</a:t>
            </a:r>
            <a:br>
              <a:rPr lang="en-US" dirty="0"/>
            </a:br>
            <a:r>
              <a:rPr lang="en-US" dirty="0"/>
              <a:t>Gradient Estimation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FDF42D-D914-4C16-BFEF-3184C43347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250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1A1DF-BB94-4984-A805-4188B52E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Estimation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3097B2-1C9C-4CEC-B537-0CD1F9ADE3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For a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define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𝔹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b="1" u="sng" dirty="0"/>
                  <a:t>Lemma: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𝛻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𝕊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To get and unbiased estimator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we can sample a unit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uniformly and compute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3097B2-1C9C-4CEC-B537-0CD1F9ADE3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1896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C89D7-5A07-4844-B777-96485875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98CF48-B27D-4833-93CA-83D3DD2BE9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∈[−1,1]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∈[−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Differentiate using the fundamental theorem of calculus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𝛻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∈{−1,1}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98CF48-B27D-4833-93CA-83D3DD2BE9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F653E9B-AAF8-422B-B58E-DFF8138A86A1}"/>
                  </a:ext>
                </a:extLst>
              </p:cNvPr>
              <p:cNvSpPr txBox="1"/>
              <p:nvPr/>
            </p:nvSpPr>
            <p:spPr>
              <a:xfrm>
                <a:off x="8110330" y="1136679"/>
                <a:ext cx="3127513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𝔹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F653E9B-AAF8-422B-B58E-DFF8138A8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330" y="1136679"/>
                <a:ext cx="3127513" cy="369332"/>
              </a:xfrm>
              <a:prstGeom prst="rect">
                <a:avLst/>
              </a:prstGeom>
              <a:blipFill>
                <a:blip r:embed="rId3"/>
                <a:stretch>
                  <a:fillRect t="-3175" b="-126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261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19C1C-3B23-44FD-8633-4938351C2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Cont.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E9FE9B-4EB4-4A9D-8D37-BFA0188ACC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 Stoke’s theorem gives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𝔹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Vol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𝔹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𝛻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𝔹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𝑑𝑣</m:t>
                                  </m:r>
                                </m:e>
                              </m:nary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Vol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𝔹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Vol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𝕊</m:t>
                          </m:r>
                        </m:e>
                      </m:d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𝕊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Vol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𝕊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Vol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𝔹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𝛻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𝔹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Vol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𝕊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𝕊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Vol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𝔹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𝔹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Vol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𝕊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𝕊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b="0" i="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E9FE9B-4EB4-4A9D-8D37-BFA0188ACC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1827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8F460-FC88-4DDF-836E-56A7D2D00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2B979-2BAF-4D3A-BC1A-1ACBB4233E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Vol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𝔹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𝔹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Vol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𝕊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𝕊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Vol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𝔹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𝛻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Vol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𝕊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𝕊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𝛻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Vol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𝕊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Vol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𝔹</m:t>
                              </m:r>
                            </m:e>
                          </m:d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𝕊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following fact concludes the proof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Vol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𝕊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Vol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𝔹</m:t>
                              </m:r>
                            </m:e>
                          </m:d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2B979-2BAF-4D3A-BC1A-1ACBB4233E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0F35D8-B366-40B7-9AE7-D458EB44EAD5}"/>
                  </a:ext>
                </a:extLst>
              </p:cNvPr>
              <p:cNvSpPr txBox="1"/>
              <p:nvPr/>
            </p:nvSpPr>
            <p:spPr>
              <a:xfrm>
                <a:off x="8110330" y="1136679"/>
                <a:ext cx="3127513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𝔹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0F35D8-B366-40B7-9AE7-D458EB44E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330" y="1136679"/>
                <a:ext cx="3127513" cy="369332"/>
              </a:xfrm>
              <a:prstGeom prst="rect">
                <a:avLst/>
              </a:prstGeom>
              <a:blipFill>
                <a:blip r:embed="rId3"/>
                <a:stretch>
                  <a:fillRect t="-3175" b="-126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03996D-40AB-4720-B855-7AF4BECDEB47}"/>
                  </a:ext>
                </a:extLst>
              </p:cNvPr>
              <p:cNvSpPr txBox="1"/>
              <p:nvPr/>
            </p:nvSpPr>
            <p:spPr>
              <a:xfrm>
                <a:off x="8004313" y="4558748"/>
                <a:ext cx="2736108" cy="8959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example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𝜋𝛿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03996D-40AB-4720-B855-7AF4BECDE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313" y="4558748"/>
                <a:ext cx="2736108" cy="895951"/>
              </a:xfrm>
              <a:prstGeom prst="rect">
                <a:avLst/>
              </a:prstGeom>
              <a:blipFill>
                <a:blip r:embed="rId4"/>
                <a:stretch>
                  <a:fillRect l="-1552" t="-33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76556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4001</TotalTime>
  <Words>2111</Words>
  <Application>Microsoft Office PowerPoint</Application>
  <PresentationFormat>Widescreen</PresentationFormat>
  <Paragraphs>308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Cambria Math</vt:lpstr>
      <vt:lpstr>Gill Sans MT</vt:lpstr>
      <vt:lpstr>Gallery</vt:lpstr>
      <vt:lpstr>Online Convex Optimization in the Bandit Setting: Gradient Descent without a Gradient</vt:lpstr>
      <vt:lpstr>Online Convex Optimization Problem</vt:lpstr>
      <vt:lpstr>Bandit Setting</vt:lpstr>
      <vt:lpstr>Notation and Assumptions</vt:lpstr>
      <vt:lpstr>Part 1 Gradient Estimation</vt:lpstr>
      <vt:lpstr>Gradient Estimation</vt:lpstr>
      <vt:lpstr>Proof</vt:lpstr>
      <vt:lpstr>Proof Cont.</vt:lpstr>
      <vt:lpstr>Proof Cont.</vt:lpstr>
      <vt:lpstr>Part 2 Regret Bound for Estimated Gradients</vt:lpstr>
      <vt:lpstr>Zinkevich’s Theorem</vt:lpstr>
      <vt:lpstr>Expected Zinkevich’s Theorem</vt:lpstr>
      <vt:lpstr>Proof</vt:lpstr>
      <vt:lpstr>Proof Cont.</vt:lpstr>
      <vt:lpstr>Proof Cont.</vt:lpstr>
      <vt:lpstr>Part 3 BGD Algorithm</vt:lpstr>
      <vt:lpstr>Ideal World Algorithm</vt:lpstr>
      <vt:lpstr>Bandit Gradient Descent Algorithm (BGD)</vt:lpstr>
      <vt:lpstr>Observation 1</vt:lpstr>
      <vt:lpstr>Observation 2</vt:lpstr>
      <vt:lpstr>Proof Cont.</vt:lpstr>
      <vt:lpstr>BGD Regret Theorem</vt:lpstr>
      <vt:lpstr>Proof</vt:lpstr>
      <vt:lpstr>Proof Cont.</vt:lpstr>
      <vt:lpstr>Proof Cont.</vt:lpstr>
      <vt:lpstr>Proof Cont.</vt:lpstr>
      <vt:lpstr>Proof Cont.</vt:lpstr>
      <vt:lpstr>BGD with Lipschitz Regret Theorem</vt:lpstr>
      <vt:lpstr>Part 4 Reshaping</vt:lpstr>
      <vt:lpstr>Removing Dependence in 1/r</vt:lpstr>
      <vt:lpstr>Removing Dependence in 1/r</vt:lpstr>
      <vt:lpstr>Part 5 Adaptive Adversary</vt:lpstr>
      <vt:lpstr>Expected Adaptive Zinkevich’s Theorem</vt:lpstr>
      <vt:lpstr>Proof</vt:lpstr>
      <vt:lpstr>Proof Cont.</vt:lpstr>
      <vt:lpstr>Proof Cont.</vt:lpstr>
      <vt:lpstr>Proof Cont.</vt:lpstr>
      <vt:lpstr>Proof Cont.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Convex Optimization in the Bandit Setting: Gradient Descent without a Gradient</dc:title>
  <dc:creator>Aviv Rosenberg</dc:creator>
  <cp:lastModifiedBy>Aviv Rosenberg</cp:lastModifiedBy>
  <cp:revision>214</cp:revision>
  <dcterms:created xsi:type="dcterms:W3CDTF">2017-11-24T14:20:46Z</dcterms:created>
  <dcterms:modified xsi:type="dcterms:W3CDTF">2018-01-10T20:51:59Z</dcterms:modified>
</cp:coreProperties>
</file>