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2" r:id="rId2"/>
    <p:sldId id="495" r:id="rId3"/>
    <p:sldId id="496" r:id="rId4"/>
    <p:sldId id="500" r:id="rId5"/>
    <p:sldId id="501" r:id="rId6"/>
    <p:sldId id="497" r:id="rId7"/>
    <p:sldId id="502" r:id="rId8"/>
    <p:sldId id="498" r:id="rId9"/>
    <p:sldId id="499" r:id="rId10"/>
    <p:sldId id="503" r:id="rId11"/>
    <p:sldId id="504" r:id="rId12"/>
    <p:sldId id="505" r:id="rId13"/>
    <p:sldId id="506" r:id="rId14"/>
    <p:sldId id="507" r:id="rId15"/>
    <p:sldId id="508" r:id="rId16"/>
    <p:sldId id="509" r:id="rId17"/>
    <p:sldId id="510" r:id="rId18"/>
    <p:sldId id="5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B09810-AE49-4C42-9AA4-0699E5A855D9}">
          <p14:sldIdLst/>
        </p14:section>
        <p14:section name="Untitled Section" id="{23DF0A4C-39CA-40CC-A41F-C5BD32F59BD9}">
          <p14:sldIdLst>
            <p14:sldId id="382"/>
            <p14:sldId id="495"/>
            <p14:sldId id="496"/>
            <p14:sldId id="500"/>
            <p14:sldId id="501"/>
            <p14:sldId id="497"/>
            <p14:sldId id="502"/>
            <p14:sldId id="498"/>
            <p14:sldId id="499"/>
            <p14:sldId id="503"/>
            <p14:sldId id="504"/>
            <p14:sldId id="505"/>
            <p14:sldId id="506"/>
            <p14:sldId id="507"/>
            <p14:sldId id="508"/>
            <p14:sldId id="509"/>
            <p14:sldId id="510"/>
            <p14:sldId id="51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609" y="4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8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27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8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49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1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74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89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5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51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7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F2E4-CCDF-404B-AED1-82BA7884651A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B16AC-79F7-4DDC-9973-941761F3F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408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21.png"/><Relationship Id="rId7" Type="http://schemas.openxmlformats.org/officeDocument/2006/relationships/image" Target="../media/image2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</p:spPr>
            <p:txBody>
              <a:bodyPr>
                <a:normAutofit/>
              </a:bodyPr>
              <a:lstStyle/>
              <a:p>
                <a:r>
                  <a:rPr lang="en-US" sz="3200" dirty="0" smtClean="0"/>
                  <a:t>Solves SSSP when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∀</m:t>
                    </m:r>
                    <m:d>
                      <m:dPr>
                        <m:ctrlPr>
                          <a:rPr lang="en-US" sz="32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3200" b="0" i="1" dirty="0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sz="3200" b="0" dirty="0" smtClean="0"/>
              </a:p>
              <a:p>
                <a:r>
                  <a:rPr lang="en-US" sz="3200" dirty="0" smtClean="0"/>
                  <a:t>A greedy strategy</a:t>
                </a: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11087"/>
                <a:ext cx="10515600" cy="4826000"/>
              </a:xfrm>
              <a:blipFill>
                <a:blip r:embed="rId2"/>
                <a:stretch>
                  <a:fillRect l="-1333" t="-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1541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2137360" y="487277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pSp>
        <p:nvGrpSpPr>
          <p:cNvPr id="89" name="Group 88"/>
          <p:cNvGrpSpPr/>
          <p:nvPr/>
        </p:nvGrpSpPr>
        <p:grpSpPr>
          <a:xfrm>
            <a:off x="2130956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399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2130956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641944" y="4880135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26776" y="4880135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47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2653468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641944" y="4880135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626776" y="4880135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4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2653468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135000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45988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5992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78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3160612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135000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645988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5992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37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3160612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645988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5992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55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∞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3660072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3645988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115992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7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Oval 3"/>
              <p:cNvSpPr>
                <a:spLocks noChangeAspec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solidFill>
                <a:schemeClr val="bg2">
                  <a:lumMod val="90000"/>
                </a:schemeClr>
              </a:solidFill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Oval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0954" y="2147601"/>
                <a:ext cx="465002" cy="463405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Oval 4"/>
              <p:cNvSpPr>
                <a:spLocks noChangeAspec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Oval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1298673"/>
                <a:ext cx="465002" cy="46340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Oval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9878" y="3127809"/>
                <a:ext cx="465002" cy="463405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Oval 6"/>
              <p:cNvSpPr>
                <a:spLocks noChangeAspec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Oval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1306357"/>
                <a:ext cx="465002" cy="463405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val 7"/>
              <p:cNvSpPr>
                <a:spLocks noChangeAspec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Oval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6630" y="3135493"/>
                <a:ext cx="465002" cy="463405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Oval 8"/>
              <p:cNvSpPr>
                <a:spLocks noChangeAspec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noFill/>
              <a:ln w="25400">
                <a:solidFill>
                  <a:schemeClr val="accent1"/>
                </a:solidFill>
                <a:tailEnd type="arrow" w="med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Oval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9278" y="2147601"/>
                <a:ext cx="465002" cy="463405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accent1"/>
                </a:solidFill>
                <a:tailEnd type="arrow" w="med" len="lg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>
            <a:stCxn id="4" idx="0"/>
            <a:endCxn id="5" idx="2"/>
          </p:cNvCxnSpPr>
          <p:nvPr/>
        </p:nvCxnSpPr>
        <p:spPr>
          <a:xfrm flipV="1">
            <a:off x="4343455" y="1530376"/>
            <a:ext cx="886423" cy="617225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4" idx="4"/>
            <a:endCxn id="6" idx="2"/>
          </p:cNvCxnSpPr>
          <p:nvPr/>
        </p:nvCxnSpPr>
        <p:spPr>
          <a:xfrm>
            <a:off x="4343455" y="2611006"/>
            <a:ext cx="886423" cy="74850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4"/>
            <a:endCxn id="6" idx="0"/>
          </p:cNvCxnSpPr>
          <p:nvPr/>
        </p:nvCxnSpPr>
        <p:spPr>
          <a:xfrm>
            <a:off x="5462379" y="1762078"/>
            <a:ext cx="0" cy="1365731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6"/>
            <a:endCxn id="7" idx="2"/>
          </p:cNvCxnSpPr>
          <p:nvPr/>
        </p:nvCxnSpPr>
        <p:spPr>
          <a:xfrm>
            <a:off x="5694880" y="1530376"/>
            <a:ext cx="1201750" cy="7684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5"/>
            <a:endCxn id="8" idx="1"/>
          </p:cNvCxnSpPr>
          <p:nvPr/>
        </p:nvCxnSpPr>
        <p:spPr>
          <a:xfrm>
            <a:off x="5626782" y="1694214"/>
            <a:ext cx="1337946" cy="1509143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615910" y="150449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87469" y="1158714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45280" y="218837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686209" y="1558282"/>
            <a:ext cx="380166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184064" y="2225630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161071" y="335398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455008" y="2726667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1" name="Straight Arrow Connector 50"/>
          <p:cNvCxnSpPr>
            <a:stCxn id="6" idx="6"/>
            <a:endCxn id="8" idx="2"/>
          </p:cNvCxnSpPr>
          <p:nvPr/>
        </p:nvCxnSpPr>
        <p:spPr>
          <a:xfrm>
            <a:off x="5694880" y="3359512"/>
            <a:ext cx="1201750" cy="768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8" idx="0"/>
            <a:endCxn id="7" idx="4"/>
          </p:cNvCxnSpPr>
          <p:nvPr/>
        </p:nvCxnSpPr>
        <p:spPr>
          <a:xfrm flipV="1">
            <a:off x="7129131" y="1769762"/>
            <a:ext cx="0" cy="1365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7" idx="6"/>
            <a:endCxn id="9" idx="0"/>
          </p:cNvCxnSpPr>
          <p:nvPr/>
        </p:nvCxnSpPr>
        <p:spPr>
          <a:xfrm>
            <a:off x="7361632" y="1538060"/>
            <a:ext cx="720147" cy="60954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8" idx="6"/>
            <a:endCxn id="9" idx="4"/>
          </p:cNvCxnSpPr>
          <p:nvPr/>
        </p:nvCxnSpPr>
        <p:spPr>
          <a:xfrm flipV="1">
            <a:off x="7361632" y="2611006"/>
            <a:ext cx="720147" cy="756190"/>
          </a:xfrm>
          <a:prstGeom prst="straightConnector1">
            <a:avLst/>
          </a:prstGeom>
          <a:ln w="698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4545012" y="2938962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089555" y="2238525"/>
            <a:ext cx="242270" cy="374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036588" y="249969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s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341588" y="350501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x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32494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y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975720" y="894380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997492" y="3501178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u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317860" y="2170566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2519862"/>
              </p:ext>
            </p:extLst>
          </p:nvPr>
        </p:nvGraphicFramePr>
        <p:xfrm>
          <a:off x="2032000" y="5360802"/>
          <a:ext cx="8128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79180119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21787722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223627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8452620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621282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42593417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8750276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761736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861568077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13153782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0262131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82249684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73493004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05540830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368664696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754574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3237931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59154" y="5801447"/>
                <a:ext cx="1390810" cy="369332"/>
              </a:xfrm>
              <a:prstGeom prst="rect">
                <a:avLst/>
              </a:prstGeom>
              <a:blipFill>
                <a:blip r:embed="rId8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TextBox 82"/>
          <p:cNvSpPr txBox="1"/>
          <p:nvPr/>
        </p:nvSpPr>
        <p:spPr>
          <a:xfrm>
            <a:off x="9566621" y="6193332"/>
            <a:ext cx="622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W=3</a:t>
            </a:r>
            <a:endParaRPr lang="en-US" dirty="0"/>
          </a:p>
        </p:txBody>
      </p:sp>
      <p:grpSp>
        <p:nvGrpSpPr>
          <p:cNvPr id="89" name="Group 88"/>
          <p:cNvGrpSpPr/>
          <p:nvPr/>
        </p:nvGrpSpPr>
        <p:grpSpPr>
          <a:xfrm>
            <a:off x="3660072" y="5847550"/>
            <a:ext cx="242270" cy="607233"/>
            <a:chOff x="2130956" y="5847550"/>
            <a:chExt cx="242270" cy="607233"/>
          </a:xfrm>
        </p:grpSpPr>
        <p:sp>
          <p:nvSpPr>
            <p:cNvPr id="87" name="Up Arrow 86"/>
            <p:cNvSpPr/>
            <p:nvPr/>
          </p:nvSpPr>
          <p:spPr>
            <a:xfrm>
              <a:off x="2213002" y="5847550"/>
              <a:ext cx="135892" cy="245890"/>
            </a:xfrm>
            <a:prstGeom prst="upArrow">
              <a:avLst/>
            </a:prstGeom>
            <a:noFill/>
            <a:ln w="25400">
              <a:solidFill>
                <a:schemeClr val="accent1"/>
              </a:solidFill>
              <a:tailEnd type="arrow" w="med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130956" y="6080438"/>
              <a:ext cx="242270" cy="3743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/>
                  </a:solidFill>
                </a:rPr>
                <a:t>p</a:t>
              </a:r>
              <a:endParaRPr lang="en-US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4115992" y="4872932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z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628260" y="4874054"/>
            <a:ext cx="24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10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Analysis of Dial’s implementation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52124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𝑛𝑊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Space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𝑛𝑊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dirty="0" smtClean="0"/>
                  <a:t>Very fast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 smtClean="0"/>
                  <a:t> is small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52124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7477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933" y="1590594"/>
            <a:ext cx="6118325" cy="382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05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16" y="1791559"/>
            <a:ext cx="5486832" cy="3657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9543" y="1923149"/>
            <a:ext cx="5302931" cy="3517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04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902" y="1638094"/>
            <a:ext cx="5613432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1793" y="1638094"/>
            <a:ext cx="578239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7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56" y="1595294"/>
            <a:ext cx="5997874" cy="3657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5152" y="1595294"/>
            <a:ext cx="5776244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5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Correctness (1)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THM: When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added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Proof.</a:t>
                </a: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CC00"/>
                    </a:solidFill>
                  </a:rPr>
                  <a:t>Induction on adding vertices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CC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 smtClean="0">
                  <a:solidFill>
                    <a:srgbClr val="00CC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Base: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Step: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/>
                  <a:t> then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dirty="0" smtClean="0"/>
                  <a:t> (upper bound property)</a:t>
                </a:r>
              </a:p>
              <a:p>
                <a:pPr marL="0" indent="0">
                  <a:buNone/>
                </a:pPr>
                <a:r>
                  <a:rPr lang="en-US" dirty="0" smtClean="0"/>
                  <a:t>Assume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b="0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b="0" dirty="0" smtClean="0"/>
                  <a:t> be a shortest path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b="0" dirty="0" smtClean="0"/>
                  <a:t>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2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Correctness (2)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360" y="1383128"/>
            <a:ext cx="6457067" cy="338021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22832" y="4710315"/>
                <a:ext cx="10933739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/>
                  <a:t>Let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800" dirty="0" smtClean="0"/>
                  <a:t> be the first vertex on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sz="2800" dirty="0" smtClean="0"/>
                  <a:t> which is not in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sz="2800" dirty="0" smtClean="0"/>
              </a:p>
              <a:p>
                <a:r>
                  <a:rPr lang="en-US" sz="2800" dirty="0" smtClean="0"/>
                  <a:t>By the induction assumption: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𝛿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pPr marL="457200" indent="-457200">
                  <a:buFont typeface="Wingdings" panose="05000000000000000000" pitchFamily="2" charset="2"/>
                  <a:buChar char="è"/>
                </a:pP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𝑥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𝑤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r>
                  <a:rPr lang="en-US" sz="2800" dirty="0" smtClean="0"/>
                  <a:t> </a:t>
                </a:r>
              </a:p>
              <a:p>
                <a:r>
                  <a:rPr lang="en-US" sz="2800" dirty="0" smtClean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𝑦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𝑠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,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𝑢</m:t>
                        </m:r>
                      </m:e>
                    </m:d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 smtClean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.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𝛿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,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𝑢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)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832" y="4710315"/>
                <a:ext cx="10933739" cy="1815882"/>
              </a:xfrm>
              <a:prstGeom prst="rect">
                <a:avLst/>
              </a:prstGeom>
              <a:blipFill>
                <a:blip r:embed="rId3"/>
                <a:stretch>
                  <a:fillRect l="-1171" t="-3356" b="-77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10327341" y="6124175"/>
            <a:ext cx="238205" cy="199785"/>
          </a:xfrm>
          <a:prstGeom prst="rect">
            <a:avLst/>
          </a:prstGeom>
          <a:noFill/>
          <a:ln w="25400">
            <a:solidFill>
              <a:schemeClr val="accent1"/>
            </a:solidFill>
            <a:tailEnd type="arrow" w="med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8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Running time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4584429"/>
                <a:ext cx="10515600" cy="1931632"/>
              </a:xfrm>
            </p:spPr>
            <p:txBody>
              <a:bodyPr/>
              <a:lstStyle/>
              <a:p>
                <a:r>
                  <a:rPr lang="en-US" dirty="0" smtClean="0"/>
                  <a:t>We perform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delete </a:t>
                </a:r>
                <a:r>
                  <a:rPr lang="en-US" dirty="0" smtClean="0"/>
                  <a:t>operations from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decrease-key operations (implicit in relax)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/>
                  <a:t> with binary heaps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dirty="0" smtClean="0"/>
                  <a:t> with Fibonacci heaps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4584429"/>
                <a:ext cx="10515600" cy="1931632"/>
              </a:xfrm>
              <a:blipFill>
                <a:blip r:embed="rId2"/>
                <a:stretch>
                  <a:fillRect l="-1043" t="-5047" b="-25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3705" y="1683813"/>
            <a:ext cx="4379899" cy="273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90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Dial’s implementation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552124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algorithm is similar to BFS which take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 time</a:t>
                </a:r>
              </a:p>
              <a:p>
                <a:r>
                  <a:rPr lang="en-US" dirty="0" smtClean="0"/>
                  <a:t>Can we speed it up if all weights are small integers say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 smtClean="0"/>
                  <a:t> ?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>
                    <a:solidFill>
                      <a:srgbClr val="FF0000"/>
                    </a:solidFill>
                  </a:rPr>
                  <a:t>Lem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(monotonicity):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is added to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before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0000"/>
                    </a:solidFill>
                  </a:rPr>
                  <a:t> then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𝛿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Allocate an array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:r>
                  <a:rPr lang="en-US" dirty="0" smtClean="0"/>
                  <a:t>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 smtClean="0"/>
                  <a:t>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Maintain a pointer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to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 smtClean="0"/>
                  <a:t> 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is the last node added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Extract-min: Increment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dirty="0" smtClean="0"/>
                  <a:t> until reaching a nonempty cell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 smtClean="0"/>
                  <a:t> return an element from this cell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552124"/>
              </a:xfrm>
              <a:blipFill>
                <a:blip r:embed="rId2"/>
                <a:stretch>
                  <a:fillRect l="-1043" t="-2945" b="-1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46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accent1"/>
          </a:solidFill>
          <a:tailEnd type="arrow" w="med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14747</TotalTime>
  <Words>523</Words>
  <Application>Microsoft Office PowerPoint</Application>
  <PresentationFormat>Widescreen</PresentationFormat>
  <Paragraphs>371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Wingdings</vt:lpstr>
      <vt:lpstr>Office Theme</vt:lpstr>
      <vt:lpstr>Dijkstra’s algorithm</vt:lpstr>
      <vt:lpstr>PowerPoint Presentation</vt:lpstr>
      <vt:lpstr>Example</vt:lpstr>
      <vt:lpstr>PowerPoint Presentation</vt:lpstr>
      <vt:lpstr>PowerPoint Presentation</vt:lpstr>
      <vt:lpstr>Correctness (1)</vt:lpstr>
      <vt:lpstr>Correctness (2)</vt:lpstr>
      <vt:lpstr>Running time</vt:lpstr>
      <vt:lpstr>Dial’s implementation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Analysis of Dial’s 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Dijkstra</dc:title>
  <dc:creator>Windows User</dc:creator>
  <cp:lastModifiedBy>Windows User</cp:lastModifiedBy>
  <cp:revision>269</cp:revision>
  <dcterms:created xsi:type="dcterms:W3CDTF">2020-02-22T18:44:50Z</dcterms:created>
  <dcterms:modified xsi:type="dcterms:W3CDTF">2020-05-02T10:08:35Z</dcterms:modified>
</cp:coreProperties>
</file>