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52" r:id="rId2"/>
    <p:sldId id="533" r:id="rId3"/>
    <p:sldId id="534" r:id="rId4"/>
    <p:sldId id="545" r:id="rId5"/>
    <p:sldId id="535" r:id="rId6"/>
    <p:sldId id="536" r:id="rId7"/>
    <p:sldId id="546" r:id="rId8"/>
    <p:sldId id="547" r:id="rId9"/>
    <p:sldId id="548" r:id="rId10"/>
    <p:sldId id="549" r:id="rId11"/>
    <p:sldId id="553" r:id="rId12"/>
    <p:sldId id="55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EB09810-AE49-4C42-9AA4-0699E5A855D9}">
          <p14:sldIdLst/>
        </p14:section>
        <p14:section name="Untitled Section" id="{23DF0A4C-39CA-40CC-A41F-C5BD32F59BD9}">
          <p14:sldIdLst>
            <p14:sldId id="552"/>
            <p14:sldId id="533"/>
            <p14:sldId id="534"/>
            <p14:sldId id="545"/>
            <p14:sldId id="535"/>
            <p14:sldId id="536"/>
            <p14:sldId id="546"/>
            <p14:sldId id="547"/>
            <p14:sldId id="548"/>
            <p14:sldId id="549"/>
            <p14:sldId id="553"/>
            <p14:sldId id="5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687" y="48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8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2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8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4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12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4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91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3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2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5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7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F2E4-CCDF-404B-AED1-82BA7884651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0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All pair shortest paths (APSP)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11087"/>
                <a:ext cx="10515600" cy="4826000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 smtClean="0"/>
                  <a:t>We want to compute the distance between every pair of vertices</a:t>
                </a:r>
              </a:p>
              <a:p>
                <a:r>
                  <a:rPr lang="en-US" sz="3200" dirty="0" smtClean="0">
                    <a:solidFill>
                      <a:srgbClr val="FF0000"/>
                    </a:solidFill>
                  </a:rPr>
                  <a:t>Output</a:t>
                </a:r>
                <a:r>
                  <a:rPr lang="en-US" sz="3200" dirty="0" smtClean="0"/>
                  <a:t> is a matrix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32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𝑢𝑣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dirty="0" smtClean="0"/>
              </a:p>
              <a:p>
                <a:r>
                  <a:rPr lang="en-US" sz="3200" dirty="0" smtClean="0"/>
                  <a:t>For the shortest paths themselves we also compute a matrix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𝑢𝑣</m:t>
                        </m:r>
                      </m:sub>
                    </m:sSub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3200" dirty="0" smtClean="0"/>
                  <a:t> </a:t>
                </a:r>
                <a:r>
                  <a:rPr lang="en-US" sz="3200" dirty="0" smtClean="0"/>
                  <a:t>iff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/>
                  <a:t> is in the shortest path tree rooted by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US" sz="3200" dirty="0" smtClean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11087"/>
                <a:ext cx="10515600" cy="4826000"/>
              </a:xfrm>
              <a:blipFill>
                <a:blip r:embed="rId2"/>
                <a:stretch>
                  <a:fillRect l="-1333" t="-2652" r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748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Use an artificial source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 smtClean="0"/>
                  <a:t> every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 smtClean="0"/>
                  <a:t> is reachable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dirty="0" smtClean="0"/>
                  <a:t> a negative cycle reachable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 smtClean="0"/>
                  <a:t>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iff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dirty="0" smtClean="0"/>
                  <a:t> a negative cycle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eeform 3"/>
          <p:cNvSpPr/>
          <p:nvPr/>
        </p:nvSpPr>
        <p:spPr>
          <a:xfrm>
            <a:off x="6833959" y="3192710"/>
            <a:ext cx="2465532" cy="3009570"/>
          </a:xfrm>
          <a:custGeom>
            <a:avLst/>
            <a:gdLst>
              <a:gd name="connsiteX0" fmla="*/ 125641 w 2465532"/>
              <a:gd name="connsiteY0" fmla="*/ 1491050 h 3009570"/>
              <a:gd name="connsiteX1" fmla="*/ 125641 w 2465532"/>
              <a:gd name="connsiteY1" fmla="*/ 1541850 h 3009570"/>
              <a:gd name="connsiteX2" fmla="*/ 96612 w 2465532"/>
              <a:gd name="connsiteY2" fmla="*/ 489564 h 3009570"/>
              <a:gd name="connsiteX3" fmla="*/ 1511755 w 2465532"/>
              <a:gd name="connsiteY3" fmla="*/ 3336 h 3009570"/>
              <a:gd name="connsiteX4" fmla="*/ 2251984 w 2465532"/>
              <a:gd name="connsiteY4" fmla="*/ 707279 h 3009570"/>
              <a:gd name="connsiteX5" fmla="*/ 2339070 w 2465532"/>
              <a:gd name="connsiteY5" fmla="*/ 1955507 h 3009570"/>
              <a:gd name="connsiteX6" fmla="*/ 655412 w 2465532"/>
              <a:gd name="connsiteY6" fmla="*/ 2986021 h 3009570"/>
              <a:gd name="connsiteX7" fmla="*/ 227241 w 2465532"/>
              <a:gd name="connsiteY7" fmla="*/ 2637679 h 3009570"/>
              <a:gd name="connsiteX8" fmla="*/ 82098 w 2465532"/>
              <a:gd name="connsiteY8" fmla="*/ 2180479 h 3009570"/>
              <a:gd name="connsiteX9" fmla="*/ 132898 w 2465532"/>
              <a:gd name="connsiteY9" fmla="*/ 1636193 h 300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65532" h="3009570">
                <a:moveTo>
                  <a:pt x="125641" y="1491050"/>
                </a:moveTo>
                <a:cubicBezTo>
                  <a:pt x="128060" y="1599907"/>
                  <a:pt x="130479" y="1708764"/>
                  <a:pt x="125641" y="1541850"/>
                </a:cubicBezTo>
                <a:cubicBezTo>
                  <a:pt x="120803" y="1374936"/>
                  <a:pt x="-134407" y="745983"/>
                  <a:pt x="96612" y="489564"/>
                </a:cubicBezTo>
                <a:cubicBezTo>
                  <a:pt x="327631" y="233145"/>
                  <a:pt x="1152526" y="-32950"/>
                  <a:pt x="1511755" y="3336"/>
                </a:cubicBezTo>
                <a:cubicBezTo>
                  <a:pt x="1870984" y="39622"/>
                  <a:pt x="2114098" y="381917"/>
                  <a:pt x="2251984" y="707279"/>
                </a:cubicBezTo>
                <a:cubicBezTo>
                  <a:pt x="2389870" y="1032641"/>
                  <a:pt x="2605165" y="1575717"/>
                  <a:pt x="2339070" y="1955507"/>
                </a:cubicBezTo>
                <a:cubicBezTo>
                  <a:pt x="2072975" y="2335297"/>
                  <a:pt x="1007384" y="2872326"/>
                  <a:pt x="655412" y="2986021"/>
                </a:cubicBezTo>
                <a:cubicBezTo>
                  <a:pt x="303441" y="3099716"/>
                  <a:pt x="322793" y="2771936"/>
                  <a:pt x="227241" y="2637679"/>
                </a:cubicBezTo>
                <a:cubicBezTo>
                  <a:pt x="131689" y="2503422"/>
                  <a:pt x="97822" y="2347393"/>
                  <a:pt x="82098" y="2180479"/>
                </a:cubicBezTo>
                <a:cubicBezTo>
                  <a:pt x="66374" y="2013565"/>
                  <a:pt x="99636" y="1824879"/>
                  <a:pt x="132898" y="1636193"/>
                </a:cubicBezTo>
              </a:path>
            </a:pathLst>
          </a:custGeom>
          <a:noFill/>
          <a:ln w="25400">
            <a:solidFill>
              <a:schemeClr val="accent1"/>
            </a:solidFill>
            <a:tailEnd type="non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7180962" y="3677578"/>
            <a:ext cx="465002" cy="46340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accent1"/>
            </a:solidFill>
            <a:tailEnd type="arrow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5001642" y="4386238"/>
            <a:ext cx="465002" cy="463405"/>
          </a:xfrm>
          <a:prstGeom prst="ellipse">
            <a:avLst/>
          </a:prstGeom>
          <a:solidFill>
            <a:schemeClr val="accent6"/>
          </a:solidFill>
          <a:ln w="25400">
            <a:solidFill>
              <a:schemeClr val="accent1"/>
            </a:solidFill>
            <a:tailEnd type="arrow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27536" y="4018979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207296" y="4742879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</a:t>
            </a:r>
            <a:endParaRPr lang="en-US" sz="2400" b="1" dirty="0"/>
          </a:p>
        </p:txBody>
      </p:sp>
      <p:cxnSp>
        <p:nvCxnSpPr>
          <p:cNvPr id="10" name="Straight Arrow Connector 9"/>
          <p:cNvCxnSpPr>
            <a:stCxn id="6" idx="7"/>
          </p:cNvCxnSpPr>
          <p:nvPr/>
        </p:nvCxnSpPr>
        <p:spPr>
          <a:xfrm flipV="1">
            <a:off x="5398546" y="3916680"/>
            <a:ext cx="1728990" cy="5374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466644" y="4686300"/>
            <a:ext cx="2282896" cy="565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>
            <a:spLocks noChangeAspect="1"/>
          </p:cNvSpPr>
          <p:nvPr/>
        </p:nvSpPr>
        <p:spPr>
          <a:xfrm>
            <a:off x="7836282" y="4538638"/>
            <a:ext cx="465002" cy="46340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accent1"/>
            </a:solidFill>
            <a:tailEnd type="arrow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90260" y="3843719"/>
            <a:ext cx="205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65520" y="4377119"/>
            <a:ext cx="205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4218582" y="2926942"/>
            <a:ext cx="5672316" cy="3680017"/>
          </a:xfrm>
          <a:custGeom>
            <a:avLst/>
            <a:gdLst>
              <a:gd name="connsiteX0" fmla="*/ 4041498 w 5672316"/>
              <a:gd name="connsiteY0" fmla="*/ 14378 h 3680017"/>
              <a:gd name="connsiteX1" fmla="*/ 1808838 w 5672316"/>
              <a:gd name="connsiteY1" fmla="*/ 136298 h 3680017"/>
              <a:gd name="connsiteX2" fmla="*/ 185778 w 5672316"/>
              <a:gd name="connsiteY2" fmla="*/ 944018 h 3680017"/>
              <a:gd name="connsiteX3" fmla="*/ 86718 w 5672316"/>
              <a:gd name="connsiteY3" fmla="*/ 2125118 h 3680017"/>
              <a:gd name="connsiteX4" fmla="*/ 642978 w 5672316"/>
              <a:gd name="connsiteY4" fmla="*/ 3031898 h 3680017"/>
              <a:gd name="connsiteX5" fmla="*/ 2944218 w 5672316"/>
              <a:gd name="connsiteY5" fmla="*/ 3679598 h 3680017"/>
              <a:gd name="connsiteX6" fmla="*/ 5367378 w 5672316"/>
              <a:gd name="connsiteY6" fmla="*/ 2940458 h 3680017"/>
              <a:gd name="connsiteX7" fmla="*/ 5588358 w 5672316"/>
              <a:gd name="connsiteY7" fmla="*/ 1172618 h 3680017"/>
              <a:gd name="connsiteX8" fmla="*/ 4917798 w 5672316"/>
              <a:gd name="connsiteY8" fmla="*/ 174398 h 3680017"/>
              <a:gd name="connsiteX9" fmla="*/ 3957678 w 5672316"/>
              <a:gd name="connsiteY9" fmla="*/ 6758 h 368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72316" h="3680017">
                <a:moveTo>
                  <a:pt x="4041498" y="14378"/>
                </a:moveTo>
                <a:cubicBezTo>
                  <a:pt x="3246478" y="-2132"/>
                  <a:pt x="2451458" y="-18642"/>
                  <a:pt x="1808838" y="136298"/>
                </a:cubicBezTo>
                <a:cubicBezTo>
                  <a:pt x="1166218" y="291238"/>
                  <a:pt x="472798" y="612548"/>
                  <a:pt x="185778" y="944018"/>
                </a:cubicBezTo>
                <a:cubicBezTo>
                  <a:pt x="-101242" y="1275488"/>
                  <a:pt x="10518" y="1777138"/>
                  <a:pt x="86718" y="2125118"/>
                </a:cubicBezTo>
                <a:cubicBezTo>
                  <a:pt x="162918" y="2473098"/>
                  <a:pt x="166728" y="2772818"/>
                  <a:pt x="642978" y="3031898"/>
                </a:cubicBezTo>
                <a:cubicBezTo>
                  <a:pt x="1119228" y="3290978"/>
                  <a:pt x="2156818" y="3694838"/>
                  <a:pt x="2944218" y="3679598"/>
                </a:cubicBezTo>
                <a:cubicBezTo>
                  <a:pt x="3731618" y="3664358"/>
                  <a:pt x="4926688" y="3358288"/>
                  <a:pt x="5367378" y="2940458"/>
                </a:cubicBezTo>
                <a:cubicBezTo>
                  <a:pt x="5808068" y="2522628"/>
                  <a:pt x="5663288" y="1633628"/>
                  <a:pt x="5588358" y="1172618"/>
                </a:cubicBezTo>
                <a:cubicBezTo>
                  <a:pt x="5513428" y="711608"/>
                  <a:pt x="5189578" y="368708"/>
                  <a:pt x="4917798" y="174398"/>
                </a:cubicBezTo>
                <a:cubicBezTo>
                  <a:pt x="4646018" y="-19912"/>
                  <a:pt x="4301848" y="-6577"/>
                  <a:pt x="3957678" y="6758"/>
                </a:cubicBezTo>
              </a:path>
            </a:pathLst>
          </a:custGeom>
          <a:noFill/>
          <a:ln w="25400">
            <a:solidFill>
              <a:srgbClr val="00B050"/>
            </a:solidFill>
            <a:tailEnd type="non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784080" y="4386238"/>
                <a:ext cx="693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4080" y="4386238"/>
                <a:ext cx="69342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749540" y="5567338"/>
                <a:ext cx="693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9540" y="5567338"/>
                <a:ext cx="69342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217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19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Running time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36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Dijkstra</a:t>
            </a:r>
            <a:r>
              <a:rPr lang="en-US" dirty="0" smtClean="0"/>
              <a:t> from every vertex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11087"/>
                <a:ext cx="10515600" cy="4826000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 smtClean="0"/>
                  <a:t>If there are no negative edges we can just run </a:t>
                </a:r>
                <a:r>
                  <a:rPr lang="en-US" sz="3200" dirty="0" err="1" smtClean="0"/>
                  <a:t>Dijkstra</a:t>
                </a:r>
                <a:r>
                  <a:rPr lang="en-US" sz="3200" dirty="0" smtClean="0"/>
                  <a:t> from every vertex </a:t>
                </a:r>
                <a:r>
                  <a:rPr lang="en-US" sz="3200" dirty="0" smtClean="0"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𝑛</m:t>
                            </m:r>
                            <m:func>
                              <m:func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3200" b="0" i="0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𝑛</m:t>
                                </m:r>
                              </m:e>
                            </m:func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+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𝑚</m:t>
                            </m:r>
                          </m:e>
                        </m:d>
                      </m:e>
                    </m:d>
                  </m:oMath>
                </a14:m>
                <a:endParaRPr lang="en-US" sz="3200" dirty="0" smtClean="0"/>
              </a:p>
              <a:p>
                <a:r>
                  <a:rPr lang="en-US" sz="3200" dirty="0" smtClean="0"/>
                  <a:t>What do we do if there are negative edges (but no negative cycles) ?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11087"/>
                <a:ext cx="10515600" cy="4826000"/>
              </a:xfrm>
              <a:blipFill>
                <a:blip r:embed="rId2"/>
                <a:stretch>
                  <a:fillRect l="-1333" t="-2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193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Use a potential function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11087"/>
                <a:ext cx="10515600" cy="48260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, this preserves shortest paths</a:t>
                </a:r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endParaRPr lang="en-US" sz="3200" dirty="0" smtClean="0"/>
              </a:p>
              <a:p>
                <a:r>
                  <a:rPr lang="en-US" sz="3200" dirty="0" smtClean="0">
                    <a:solidFill>
                      <a:srgbClr val="FF0000"/>
                    </a:solidFill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 for which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∀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 (feasible) and then run </a:t>
                </a:r>
                <a:r>
                  <a:rPr lang="en-US" sz="3200" dirty="0" err="1" smtClean="0">
                    <a:solidFill>
                      <a:srgbClr val="FF0000"/>
                    </a:solidFill>
                  </a:rPr>
                  <a:t>Dijkstra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 from every vertex..</a:t>
                </a:r>
                <a:endParaRPr lang="en-US" sz="32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sz="32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3200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11087"/>
                <a:ext cx="10515600" cy="4826000"/>
              </a:xfrm>
              <a:blipFill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14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basics of potentials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611087"/>
                <a:ext cx="11056257" cy="4826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 smtClean="0">
                    <a:solidFill>
                      <a:srgbClr val="FF0000"/>
                    </a:solidFill>
                  </a:rPr>
                  <a:t>Thm</a:t>
                </a:r>
                <a:r>
                  <a:rPr lang="en-US" sz="3200" dirty="0" smtClean="0"/>
                  <a:t>: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𝑤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 for some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3200" dirty="0" smtClean="0">
                    <a:solidFill>
                      <a:schemeClr val="tx1"/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 be a path from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 to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3200" dirty="0" smtClean="0"/>
                  <a:t>In particular,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 is shortest by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</a:rPr>
                  <a:t>iff</a:t>
                </a:r>
                <a:r>
                  <a:rPr lang="en-US" sz="3200" dirty="0" smtClean="0">
                    <a:solidFill>
                      <a:schemeClr val="tx1"/>
                    </a:solidFill>
                  </a:rPr>
                  <a:t> it is shortest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.</a:t>
                </a:r>
                <a:endParaRPr lang="en-US" sz="32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3200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611087"/>
                <a:ext cx="11056257" cy="4826000"/>
              </a:xfrm>
              <a:blipFill>
                <a:blip r:embed="rId2"/>
                <a:stretch>
                  <a:fillRect l="-1378" t="-2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978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Proof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ontent Placeholder 1"/>
              <p:cNvSpPr txBox="1">
                <a:spLocks/>
              </p:cNvSpPr>
              <p:nvPr/>
            </p:nvSpPr>
            <p:spPr>
              <a:xfrm>
                <a:off x="829235" y="3716939"/>
                <a:ext cx="11101507" cy="160654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320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en-US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m:rPr>
                            <m:nor/>
                          </m:rPr>
                          <a:rPr lang="en-US" sz="3200" i="1" dirty="0"/>
                          <m:t> </m:t>
                        </m:r>
                      </m:e>
                    </m:nary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i="1" smtClean="0">
                        <a:latin typeface="Cambria Math" panose="02040503050406030204" pitchFamily="18" charset="0"/>
                      </a:rPr>
                      <m:t>𝑤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𝑤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+⋯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𝑤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d>
                      <m:d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sz="3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235" y="3716939"/>
                <a:ext cx="11101507" cy="16065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2890816" y="1845892"/>
            <a:ext cx="5674900" cy="1056847"/>
            <a:chOff x="2890816" y="2397424"/>
            <a:chExt cx="5674900" cy="1056847"/>
          </a:xfrm>
        </p:grpSpPr>
        <p:grpSp>
          <p:nvGrpSpPr>
            <p:cNvPr id="9" name="Group 8"/>
            <p:cNvGrpSpPr/>
            <p:nvPr/>
          </p:nvGrpSpPr>
          <p:grpSpPr>
            <a:xfrm>
              <a:off x="2890816" y="2953635"/>
              <a:ext cx="769888" cy="480144"/>
              <a:chOff x="3082916" y="5112839"/>
              <a:chExt cx="769888" cy="480144"/>
            </a:xfrm>
          </p:grpSpPr>
          <p:sp>
            <p:nvSpPr>
              <p:cNvPr id="10" name="Oval 9"/>
              <p:cNvSpPr>
                <a:spLocks noChangeAspect="1"/>
              </p:cNvSpPr>
              <p:nvPr/>
            </p:nvSpPr>
            <p:spPr>
              <a:xfrm>
                <a:off x="3387802" y="5129578"/>
                <a:ext cx="465002" cy="463405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082916" y="5112839"/>
                <a:ext cx="2422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s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Oval 11"/>
                <p:cNvSpPr>
                  <a:spLocks noChangeAspect="1"/>
                </p:cNvSpPr>
                <p:nvPr/>
              </p:nvSpPr>
              <p:spPr>
                <a:xfrm>
                  <a:off x="8100714" y="2961410"/>
                  <a:ext cx="465002" cy="463405"/>
                </a:xfrm>
                <a:prstGeom prst="ellipse">
                  <a:avLst/>
                </a:prstGeom>
                <a:solidFill>
                  <a:schemeClr val="bg2">
                    <a:lumMod val="90000"/>
                  </a:schemeClr>
                </a:solidFill>
                <a:ln w="25400">
                  <a:solidFill>
                    <a:schemeClr val="accent1"/>
                  </a:solidFill>
                  <a:tailEnd type="arrow" w="med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oMath>
                    </m:oMathPara>
                  </a14:m>
                  <a:endParaRPr lang="en-US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Oval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00714" y="2961410"/>
                  <a:ext cx="465002" cy="463405"/>
                </a:xfrm>
                <a:prstGeom prst="ellipse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25400">
                  <a:solidFill>
                    <a:schemeClr val="accent1"/>
                  </a:solidFill>
                  <a:tailEnd type="arrow" w="med" len="lg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Straight Arrow Connector 13"/>
            <p:cNvCxnSpPr>
              <a:stCxn id="10" idx="6"/>
              <a:endCxn id="15" idx="2"/>
            </p:cNvCxnSpPr>
            <p:nvPr/>
          </p:nvCxnSpPr>
          <p:spPr>
            <a:xfrm flipV="1">
              <a:off x="3660704" y="3193113"/>
              <a:ext cx="598010" cy="896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Oval 14"/>
                <p:cNvSpPr>
                  <a:spLocks noChangeAspect="1"/>
                </p:cNvSpPr>
                <p:nvPr/>
              </p:nvSpPr>
              <p:spPr>
                <a:xfrm>
                  <a:off x="4258714" y="2961410"/>
                  <a:ext cx="465002" cy="463405"/>
                </a:xfrm>
                <a:prstGeom prst="ellipse">
                  <a:avLst/>
                </a:prstGeom>
                <a:solidFill>
                  <a:schemeClr val="bg2">
                    <a:lumMod val="90000"/>
                  </a:schemeClr>
                </a:solidFill>
                <a:ln w="25400">
                  <a:solidFill>
                    <a:schemeClr val="accent1"/>
                  </a:solidFill>
                  <a:tailEnd type="arrow" w="med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7030A0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Oval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714" y="2961410"/>
                  <a:ext cx="465002" cy="463405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25400">
                  <a:solidFill>
                    <a:schemeClr val="accent1"/>
                  </a:solidFill>
                  <a:tailEnd type="arrow" w="med" len="lg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Oval 16"/>
                <p:cNvSpPr>
                  <a:spLocks noChangeAspect="1"/>
                </p:cNvSpPr>
                <p:nvPr/>
              </p:nvSpPr>
              <p:spPr>
                <a:xfrm>
                  <a:off x="7015990" y="2990866"/>
                  <a:ext cx="465002" cy="463405"/>
                </a:xfrm>
                <a:prstGeom prst="ellipse">
                  <a:avLst/>
                </a:prstGeom>
                <a:solidFill>
                  <a:schemeClr val="bg2">
                    <a:lumMod val="90000"/>
                  </a:schemeClr>
                </a:solidFill>
                <a:ln w="25400">
                  <a:solidFill>
                    <a:schemeClr val="accent1"/>
                  </a:solidFill>
                  <a:tailEnd type="arrow" w="med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14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4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400" dirty="0">
                    <a:solidFill>
                      <a:srgbClr val="7030A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Oval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15990" y="2990866"/>
                  <a:ext cx="465002" cy="463405"/>
                </a:xfrm>
                <a:prstGeom prst="ellipse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25400">
                  <a:solidFill>
                    <a:schemeClr val="accent1"/>
                  </a:solidFill>
                  <a:tailEnd type="arrow" w="med" len="lg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Straight Arrow Connector 17"/>
            <p:cNvCxnSpPr>
              <a:stCxn id="17" idx="6"/>
              <a:endCxn id="12" idx="2"/>
            </p:cNvCxnSpPr>
            <p:nvPr/>
          </p:nvCxnSpPr>
          <p:spPr>
            <a:xfrm flipV="1">
              <a:off x="7480992" y="3193113"/>
              <a:ext cx="619722" cy="2945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5501772" y="2397424"/>
                  <a:ext cx="51898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01772" y="2397424"/>
                  <a:ext cx="518988" cy="52322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Freeform 23"/>
            <p:cNvSpPr/>
            <p:nvPr/>
          </p:nvSpPr>
          <p:spPr>
            <a:xfrm>
              <a:off x="4725681" y="2958292"/>
              <a:ext cx="2289842" cy="385433"/>
            </a:xfrm>
            <a:custGeom>
              <a:avLst/>
              <a:gdLst>
                <a:gd name="connsiteX0" fmla="*/ 0 w 2289842"/>
                <a:gd name="connsiteY0" fmla="*/ 169110 h 385433"/>
                <a:gd name="connsiteX1" fmla="*/ 222837 w 2289842"/>
                <a:gd name="connsiteY1" fmla="*/ 46165 h 385433"/>
                <a:gd name="connsiteX2" fmla="*/ 399569 w 2289842"/>
                <a:gd name="connsiteY2" fmla="*/ 315106 h 385433"/>
                <a:gd name="connsiteX3" fmla="*/ 637774 w 2289842"/>
                <a:gd name="connsiteY3" fmla="*/ 123005 h 385433"/>
                <a:gd name="connsiteX4" fmla="*/ 991240 w 2289842"/>
                <a:gd name="connsiteY4" fmla="*/ 361211 h 385433"/>
                <a:gd name="connsiteX5" fmla="*/ 1198709 w 2289842"/>
                <a:gd name="connsiteY5" fmla="*/ 99953 h 385433"/>
                <a:gd name="connsiteX6" fmla="*/ 1475334 w 2289842"/>
                <a:gd name="connsiteY6" fmla="*/ 330474 h 385433"/>
                <a:gd name="connsiteX7" fmla="*/ 1775011 w 2289842"/>
                <a:gd name="connsiteY7" fmla="*/ 61 h 385433"/>
                <a:gd name="connsiteX8" fmla="*/ 2051637 w 2289842"/>
                <a:gd name="connsiteY8" fmla="*/ 361211 h 385433"/>
                <a:gd name="connsiteX9" fmla="*/ 2289842 w 2289842"/>
                <a:gd name="connsiteY9" fmla="*/ 322790 h 385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89842" h="385433">
                  <a:moveTo>
                    <a:pt x="0" y="169110"/>
                  </a:moveTo>
                  <a:cubicBezTo>
                    <a:pt x="78121" y="95471"/>
                    <a:pt x="156242" y="21832"/>
                    <a:pt x="222837" y="46165"/>
                  </a:cubicBezTo>
                  <a:cubicBezTo>
                    <a:pt x="289432" y="70498"/>
                    <a:pt x="330413" y="302299"/>
                    <a:pt x="399569" y="315106"/>
                  </a:cubicBezTo>
                  <a:cubicBezTo>
                    <a:pt x="468725" y="327913"/>
                    <a:pt x="539162" y="115321"/>
                    <a:pt x="637774" y="123005"/>
                  </a:cubicBezTo>
                  <a:cubicBezTo>
                    <a:pt x="736386" y="130689"/>
                    <a:pt x="897751" y="365053"/>
                    <a:pt x="991240" y="361211"/>
                  </a:cubicBezTo>
                  <a:cubicBezTo>
                    <a:pt x="1084729" y="357369"/>
                    <a:pt x="1118027" y="105076"/>
                    <a:pt x="1198709" y="99953"/>
                  </a:cubicBezTo>
                  <a:cubicBezTo>
                    <a:pt x="1279391" y="94830"/>
                    <a:pt x="1379284" y="347123"/>
                    <a:pt x="1475334" y="330474"/>
                  </a:cubicBezTo>
                  <a:cubicBezTo>
                    <a:pt x="1571384" y="313825"/>
                    <a:pt x="1678961" y="-5062"/>
                    <a:pt x="1775011" y="61"/>
                  </a:cubicBezTo>
                  <a:cubicBezTo>
                    <a:pt x="1871061" y="5184"/>
                    <a:pt x="1965832" y="307423"/>
                    <a:pt x="2051637" y="361211"/>
                  </a:cubicBezTo>
                  <a:cubicBezTo>
                    <a:pt x="2137442" y="414999"/>
                    <a:pt x="2213642" y="368894"/>
                    <a:pt x="2289842" y="322790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tailEnd type="arrow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10747829" y="5733143"/>
            <a:ext cx="217714" cy="224971"/>
          </a:xfrm>
          <a:prstGeom prst="rect">
            <a:avLst/>
          </a:prstGeom>
          <a:noFill/>
          <a:ln w="25400">
            <a:solidFill>
              <a:schemeClr val="accent1"/>
            </a:solidFill>
            <a:tailEnd type="arrow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5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Feasible potential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How to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 smtClean="0"/>
                  <a:t>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 ∀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r>
                  <a:rPr lang="en-US" dirty="0" smtClean="0"/>
                  <a:t> 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04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Use Bellman-Ford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Pick some arbitrary vertex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Run BF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Set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2890816" y="3730147"/>
            <a:ext cx="2634968" cy="1104256"/>
            <a:chOff x="2890816" y="3730147"/>
            <a:chExt cx="2634968" cy="1104256"/>
          </a:xfrm>
        </p:grpSpPr>
        <p:grpSp>
          <p:nvGrpSpPr>
            <p:cNvPr id="4" name="Group 3"/>
            <p:cNvGrpSpPr/>
            <p:nvPr/>
          </p:nvGrpSpPr>
          <p:grpSpPr>
            <a:xfrm>
              <a:off x="2890816" y="4354259"/>
              <a:ext cx="769888" cy="480144"/>
              <a:chOff x="3082916" y="5112839"/>
              <a:chExt cx="769888" cy="480144"/>
            </a:xfrm>
          </p:grpSpPr>
          <p:sp>
            <p:nvSpPr>
              <p:cNvPr id="5" name="Oval 4"/>
              <p:cNvSpPr>
                <a:spLocks noChangeAspect="1"/>
              </p:cNvSpPr>
              <p:nvPr/>
            </p:nvSpPr>
            <p:spPr>
              <a:xfrm>
                <a:off x="3387802" y="5129578"/>
                <a:ext cx="465002" cy="463405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3082916" y="5112839"/>
                <a:ext cx="2422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u</a:t>
                </a:r>
                <a:endParaRPr lang="en-US" sz="2400" b="1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828466" y="3730147"/>
              <a:ext cx="697318" cy="676085"/>
              <a:chOff x="3155486" y="4916898"/>
              <a:chExt cx="697318" cy="676085"/>
            </a:xfrm>
          </p:grpSpPr>
          <p:sp>
            <p:nvSpPr>
              <p:cNvPr id="8" name="Oval 7"/>
              <p:cNvSpPr>
                <a:spLocks noChangeAspect="1"/>
              </p:cNvSpPr>
              <p:nvPr/>
            </p:nvSpPr>
            <p:spPr>
              <a:xfrm>
                <a:off x="3387802" y="5129578"/>
                <a:ext cx="465002" cy="463405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155486" y="4916898"/>
                <a:ext cx="2422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v</a:t>
                </a:r>
                <a:endParaRPr lang="en-US" sz="2400" b="1" dirty="0"/>
              </a:p>
            </p:txBody>
          </p:sp>
        </p:grpSp>
        <p:cxnSp>
          <p:nvCxnSpPr>
            <p:cNvPr id="11" name="Straight Arrow Connector 10"/>
            <p:cNvCxnSpPr>
              <a:stCxn id="5" idx="6"/>
              <a:endCxn id="8" idx="2"/>
            </p:cNvCxnSpPr>
            <p:nvPr/>
          </p:nvCxnSpPr>
          <p:spPr>
            <a:xfrm flipV="1">
              <a:off x="3660704" y="4174530"/>
              <a:ext cx="1400078" cy="42817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3938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There may be vertices unreachable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693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Use an artificial source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Add a new vertex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Add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eeform 3"/>
          <p:cNvSpPr/>
          <p:nvPr/>
        </p:nvSpPr>
        <p:spPr>
          <a:xfrm>
            <a:off x="6833959" y="2979350"/>
            <a:ext cx="2465532" cy="3009570"/>
          </a:xfrm>
          <a:custGeom>
            <a:avLst/>
            <a:gdLst>
              <a:gd name="connsiteX0" fmla="*/ 125641 w 2465532"/>
              <a:gd name="connsiteY0" fmla="*/ 1491050 h 3009570"/>
              <a:gd name="connsiteX1" fmla="*/ 125641 w 2465532"/>
              <a:gd name="connsiteY1" fmla="*/ 1541850 h 3009570"/>
              <a:gd name="connsiteX2" fmla="*/ 96612 w 2465532"/>
              <a:gd name="connsiteY2" fmla="*/ 489564 h 3009570"/>
              <a:gd name="connsiteX3" fmla="*/ 1511755 w 2465532"/>
              <a:gd name="connsiteY3" fmla="*/ 3336 h 3009570"/>
              <a:gd name="connsiteX4" fmla="*/ 2251984 w 2465532"/>
              <a:gd name="connsiteY4" fmla="*/ 707279 h 3009570"/>
              <a:gd name="connsiteX5" fmla="*/ 2339070 w 2465532"/>
              <a:gd name="connsiteY5" fmla="*/ 1955507 h 3009570"/>
              <a:gd name="connsiteX6" fmla="*/ 655412 w 2465532"/>
              <a:gd name="connsiteY6" fmla="*/ 2986021 h 3009570"/>
              <a:gd name="connsiteX7" fmla="*/ 227241 w 2465532"/>
              <a:gd name="connsiteY7" fmla="*/ 2637679 h 3009570"/>
              <a:gd name="connsiteX8" fmla="*/ 82098 w 2465532"/>
              <a:gd name="connsiteY8" fmla="*/ 2180479 h 3009570"/>
              <a:gd name="connsiteX9" fmla="*/ 132898 w 2465532"/>
              <a:gd name="connsiteY9" fmla="*/ 1636193 h 300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65532" h="3009570">
                <a:moveTo>
                  <a:pt x="125641" y="1491050"/>
                </a:moveTo>
                <a:cubicBezTo>
                  <a:pt x="128060" y="1599907"/>
                  <a:pt x="130479" y="1708764"/>
                  <a:pt x="125641" y="1541850"/>
                </a:cubicBezTo>
                <a:cubicBezTo>
                  <a:pt x="120803" y="1374936"/>
                  <a:pt x="-134407" y="745983"/>
                  <a:pt x="96612" y="489564"/>
                </a:cubicBezTo>
                <a:cubicBezTo>
                  <a:pt x="327631" y="233145"/>
                  <a:pt x="1152526" y="-32950"/>
                  <a:pt x="1511755" y="3336"/>
                </a:cubicBezTo>
                <a:cubicBezTo>
                  <a:pt x="1870984" y="39622"/>
                  <a:pt x="2114098" y="381917"/>
                  <a:pt x="2251984" y="707279"/>
                </a:cubicBezTo>
                <a:cubicBezTo>
                  <a:pt x="2389870" y="1032641"/>
                  <a:pt x="2605165" y="1575717"/>
                  <a:pt x="2339070" y="1955507"/>
                </a:cubicBezTo>
                <a:cubicBezTo>
                  <a:pt x="2072975" y="2335297"/>
                  <a:pt x="1007384" y="2872326"/>
                  <a:pt x="655412" y="2986021"/>
                </a:cubicBezTo>
                <a:cubicBezTo>
                  <a:pt x="303441" y="3099716"/>
                  <a:pt x="322793" y="2771936"/>
                  <a:pt x="227241" y="2637679"/>
                </a:cubicBezTo>
                <a:cubicBezTo>
                  <a:pt x="131689" y="2503422"/>
                  <a:pt x="97822" y="2347393"/>
                  <a:pt x="82098" y="2180479"/>
                </a:cubicBezTo>
                <a:cubicBezTo>
                  <a:pt x="66374" y="2013565"/>
                  <a:pt x="99636" y="1824879"/>
                  <a:pt x="132898" y="1636193"/>
                </a:cubicBezTo>
              </a:path>
            </a:pathLst>
          </a:custGeom>
          <a:noFill/>
          <a:ln w="25400">
            <a:solidFill>
              <a:schemeClr val="accent1"/>
            </a:solidFill>
            <a:tailEnd type="non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7180962" y="3464218"/>
            <a:ext cx="465002" cy="46340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accent1"/>
            </a:solidFill>
            <a:tailEnd type="arrow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5001642" y="4172878"/>
            <a:ext cx="465002" cy="463405"/>
          </a:xfrm>
          <a:prstGeom prst="ellipse">
            <a:avLst/>
          </a:prstGeom>
          <a:solidFill>
            <a:schemeClr val="accent6"/>
          </a:solidFill>
          <a:ln w="25400">
            <a:solidFill>
              <a:schemeClr val="accent1"/>
            </a:solidFill>
            <a:tailEnd type="arrow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27536" y="3805619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207296" y="4529519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</a:t>
            </a:r>
            <a:endParaRPr lang="en-US" sz="2400" b="1" dirty="0"/>
          </a:p>
        </p:txBody>
      </p:sp>
      <p:cxnSp>
        <p:nvCxnSpPr>
          <p:cNvPr id="10" name="Straight Arrow Connector 9"/>
          <p:cNvCxnSpPr>
            <a:stCxn id="6" idx="7"/>
          </p:cNvCxnSpPr>
          <p:nvPr/>
        </p:nvCxnSpPr>
        <p:spPr>
          <a:xfrm flipV="1">
            <a:off x="5398546" y="3703320"/>
            <a:ext cx="1728990" cy="5374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466644" y="4472940"/>
            <a:ext cx="2282896" cy="565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>
            <a:spLocks noChangeAspect="1"/>
          </p:cNvSpPr>
          <p:nvPr/>
        </p:nvSpPr>
        <p:spPr>
          <a:xfrm>
            <a:off x="7836282" y="4325278"/>
            <a:ext cx="465002" cy="46340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accent1"/>
            </a:solidFill>
            <a:tailEnd type="arrow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90260" y="3630359"/>
            <a:ext cx="205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65520" y="4163759"/>
            <a:ext cx="205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3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5400">
          <a:solidFill>
            <a:schemeClr val="accent1"/>
          </a:solidFill>
          <a:tailEnd type="arrow" w="med" len="lg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17687</TotalTime>
  <Words>149</Words>
  <Application>Microsoft Office PowerPoint</Application>
  <PresentationFormat>Widescreen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Wingdings</vt:lpstr>
      <vt:lpstr>Office Theme</vt:lpstr>
      <vt:lpstr>All pair shortest paths (APSP)</vt:lpstr>
      <vt:lpstr>Dijkstra from every vertex</vt:lpstr>
      <vt:lpstr>Use a potential function</vt:lpstr>
      <vt:lpstr>The basics of potentials</vt:lpstr>
      <vt:lpstr>Proof</vt:lpstr>
      <vt:lpstr>Feasible potential</vt:lpstr>
      <vt:lpstr>Use Bellman-Ford</vt:lpstr>
      <vt:lpstr>Problems</vt:lpstr>
      <vt:lpstr>Use an artificial source</vt:lpstr>
      <vt:lpstr>Use an artificial source</vt:lpstr>
      <vt:lpstr>Summary</vt:lpstr>
      <vt:lpstr>Running time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johnson</dc:title>
  <dc:creator>Windows User</dc:creator>
  <cp:lastModifiedBy>Windows User</cp:lastModifiedBy>
  <cp:revision>365</cp:revision>
  <dcterms:created xsi:type="dcterms:W3CDTF">2020-02-22T18:44:50Z</dcterms:created>
  <dcterms:modified xsi:type="dcterms:W3CDTF">2020-05-09T09:59:56Z</dcterms:modified>
</cp:coreProperties>
</file>