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764" r:id="rId2"/>
    <p:sldId id="916" r:id="rId3"/>
    <p:sldId id="917" r:id="rId4"/>
    <p:sldId id="918" r:id="rId5"/>
    <p:sldId id="919" r:id="rId6"/>
    <p:sldId id="920" r:id="rId7"/>
    <p:sldId id="921" r:id="rId8"/>
    <p:sldId id="989" r:id="rId9"/>
    <p:sldId id="923" r:id="rId10"/>
    <p:sldId id="924" r:id="rId11"/>
    <p:sldId id="944" r:id="rId12"/>
    <p:sldId id="990" r:id="rId13"/>
    <p:sldId id="991" r:id="rId14"/>
    <p:sldId id="945" r:id="rId15"/>
    <p:sldId id="983" r:id="rId16"/>
    <p:sldId id="927" r:id="rId17"/>
    <p:sldId id="948" r:id="rId18"/>
    <p:sldId id="928" r:id="rId19"/>
    <p:sldId id="949" r:id="rId20"/>
    <p:sldId id="956" r:id="rId21"/>
    <p:sldId id="958" r:id="rId22"/>
    <p:sldId id="959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68" r:id="rId31"/>
    <p:sldId id="969" r:id="rId32"/>
    <p:sldId id="931" r:id="rId33"/>
    <p:sldId id="984" r:id="rId34"/>
    <p:sldId id="992" r:id="rId35"/>
    <p:sldId id="985" r:id="rId36"/>
    <p:sldId id="970" r:id="rId37"/>
    <p:sldId id="930" r:id="rId38"/>
    <p:sldId id="971" r:id="rId39"/>
    <p:sldId id="972" r:id="rId40"/>
    <p:sldId id="973" r:id="rId41"/>
    <p:sldId id="974" r:id="rId42"/>
    <p:sldId id="976" r:id="rId43"/>
    <p:sldId id="975" r:id="rId44"/>
    <p:sldId id="982" r:id="rId45"/>
    <p:sldId id="977" r:id="rId46"/>
    <p:sldId id="978" r:id="rId47"/>
    <p:sldId id="979" r:id="rId48"/>
    <p:sldId id="986" r:id="rId49"/>
    <p:sldId id="980" r:id="rId50"/>
    <p:sldId id="987" r:id="rId51"/>
    <p:sldId id="988" r:id="rId52"/>
  </p:sldIdLst>
  <p:sldSz cx="9144000" cy="6858000" type="screen4x3"/>
  <p:notesSz cx="6845300" cy="9348788"/>
  <p:custDataLst>
    <p:tags r:id="rId5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1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66FF"/>
    <a:srgbClr val="FF9900"/>
    <a:srgbClr val="FF00FF"/>
    <a:srgbClr val="FF0000"/>
    <a:srgbClr val="99CCFF"/>
    <a:srgbClr val="66FF66"/>
    <a:srgbClr val="CC66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2610" autoAdjust="0"/>
  </p:normalViewPr>
  <p:slideViewPr>
    <p:cSldViewPr snapToGrid="0" snapToObjects="1">
      <p:cViewPr varScale="1">
        <p:scale>
          <a:sx n="61" d="100"/>
          <a:sy n="61" d="100"/>
        </p:scale>
        <p:origin x="1434" y="39"/>
      </p:cViewPr>
      <p:guideLst>
        <p:guide orient="horz" pos="1872"/>
        <p:guide pos="1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 by using </a:t>
            </a:r>
            <a:r>
              <a:rPr lang="en-US" dirty="0" err="1" smtClean="0"/>
              <a:t>L_infty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83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EA5F-99D5-3047-89AC-4A13B46A9D07}" type="slidenum">
              <a:rPr lang="en-US">
                <a:latin typeface="Tahoma" pitchFamily="-112" charset="0"/>
              </a:rPr>
              <a:pPr/>
              <a:t>11</a:t>
            </a:fld>
            <a:endParaRPr lang="en-US"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2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EA5F-99D5-3047-89AC-4A13B46A9D07}" type="slidenum">
              <a:rPr lang="en-US">
                <a:latin typeface="Tahoma" pitchFamily="-112" charset="0"/>
              </a:rPr>
              <a:pPr/>
              <a:t>14</a:t>
            </a:fld>
            <a:endParaRPr lang="en-US">
              <a:latin typeface="Tahoma" pitchFamily="-112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</a:t>
            </a:r>
            <a:r>
              <a:rPr lang="en-US" dirty="0" err="1" smtClean="0"/>
              <a:t>b</a:t>
            </a:r>
            <a:r>
              <a:rPr lang="en-US" dirty="0" smtClean="0"/>
              <a:t> if the</a:t>
            </a:r>
            <a:r>
              <a:rPr lang="en-US" baseline="0" dirty="0" smtClean="0"/>
              <a:t> Riffle Shuffle</a:t>
            </a:r>
            <a:r>
              <a:rPr lang="en-US" dirty="0" smtClean="0"/>
              <a:t>:</a:t>
            </a:r>
            <a:r>
              <a:rPr lang="en-US" baseline="0" dirty="0" smtClean="0"/>
              <a:t>   </a:t>
            </a:r>
            <a:r>
              <a:rPr lang="en-US" dirty="0" smtClean="0"/>
              <a:t>L and R are the running sizes </a:t>
            </a:r>
            <a:r>
              <a:rPr lang="en-US" baseline="0" dirty="0" smtClean="0"/>
              <a:t>of the left and right hand side stacks during the riffle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of the riffle shuffle is equivalent to taking a random interleaving of the two decks  (</a:t>
            </a:r>
            <a:r>
              <a:rPr lang="en-US" b="1" baseline="0" dirty="0" smtClean="0"/>
              <a:t>exercise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EA5F-99D5-3047-89AC-4A13B46A9D07}" type="slidenum">
              <a:rPr lang="en-US">
                <a:latin typeface="Tahoma" pitchFamily="-112" charset="0"/>
              </a:rPr>
              <a:pPr/>
              <a:t>15</a:t>
            </a:fld>
            <a:endParaRPr lang="en-US">
              <a:latin typeface="Tahoma" pitchFamily="-112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is just an arbitrary constant; the precise</a:t>
            </a:r>
            <a:r>
              <a:rPr lang="en-US" baseline="0" dirty="0" smtClean="0"/>
              <a:t> number does not really matter (wait a few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8EA5F-99D5-3047-89AC-4A13B46A9D07}" type="slidenum">
              <a:rPr lang="en-US">
                <a:latin typeface="Tahoma" pitchFamily="-112" charset="0"/>
              </a:rPr>
              <a:pPr/>
              <a:t>51</a:t>
            </a:fld>
            <a:endParaRPr lang="en-US">
              <a:latin typeface="Tahoma" pitchFamily="-112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is just an arbitrary constant; the precise</a:t>
            </a:r>
            <a:r>
              <a:rPr lang="en-US" baseline="0" dirty="0" smtClean="0"/>
              <a:t> number does not really matter (wait a few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1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5/7/2018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9.png"/><Relationship Id="rId7" Type="http://schemas.openxmlformats.org/officeDocument/2006/relationships/image" Target="../media/image90.png"/><Relationship Id="rId2" Type="http://schemas.openxmlformats.org/officeDocument/2006/relationships/image" Target="../media/image8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24.pdf"/><Relationship Id="rId9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4.pdf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Relationship Id="rId9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1.png"/><Relationship Id="rId2" Type="http://schemas.openxmlformats.org/officeDocument/2006/relationships/image" Target="../media/image10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2" Type="http://schemas.openxmlformats.org/officeDocument/2006/relationships/image" Target="../media/image10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0.png"/><Relationship Id="rId11" Type="http://schemas.openxmlformats.org/officeDocument/2006/relationships/image" Target="../media/image1031.png"/><Relationship Id="rId5" Type="http://schemas.openxmlformats.org/officeDocument/2006/relationships/image" Target="../media/image1020.png"/><Relationship Id="rId10" Type="http://schemas.openxmlformats.org/officeDocument/2006/relationships/image" Target="../media/image1070.png"/><Relationship Id="rId4" Type="http://schemas.openxmlformats.org/officeDocument/2006/relationships/image" Target="../media/image1010.png"/><Relationship Id="rId9" Type="http://schemas.openxmlformats.org/officeDocument/2006/relationships/image" Target="../media/image10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0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6578"/>
            <a:ext cx="91440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Markov chains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914400" y="2917331"/>
            <a:ext cx="7305367" cy="1369501"/>
            <a:chOff x="1032" y="2989"/>
            <a:chExt cx="3804" cy="8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3399"/>
                  </a:solidFill>
                </a:rPr>
                <a:t>Haim Kaplan and Uri Zwick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033" y="3417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CC33"/>
                  </a:solidFill>
                </a:rPr>
                <a:t>Algorithms in Action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490" y="52114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Tel Aviv University</a:t>
            </a: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a-DK" sz="2400" kern="0" dirty="0" smtClean="0">
                <a:solidFill>
                  <a:srgbClr val="000000"/>
                </a:solidFill>
                <a:latin typeface="Arial"/>
              </a:rPr>
            </a:b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Last updated: May 1 2016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Card shuffling (motivation)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</a:t>
            </a:fld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-15982" y="1681266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-112" charset="0"/>
              </a:rPr>
              <a:t>We </a:t>
            </a:r>
            <a:r>
              <a:rPr lang="en-US" dirty="0">
                <a:latin typeface="Times New Roman" pitchFamily="-112" charset="0"/>
              </a:rPr>
              <a:t>want to start the game with a uniform random permutation of the </a:t>
            </a:r>
            <a:r>
              <a:rPr lang="en-US" dirty="0" smtClean="0">
                <a:latin typeface="Times New Roman" pitchFamily="-112" charset="0"/>
              </a:rPr>
              <a:t>deck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4" y="412502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How do we draw such a permutation ?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39" y="290538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itchFamily="-112" charset="0"/>
              </a:rPr>
              <a:t>Each </a:t>
            </a:r>
            <a:r>
              <a:rPr lang="en-US" dirty="0">
                <a:latin typeface="Times New Roman" pitchFamily="-112" charset="0"/>
              </a:rPr>
              <a:t>permutation should appear with probability 1/52! ≈ 1/2</a:t>
            </a:r>
            <a:r>
              <a:rPr lang="en-US" baseline="30000" dirty="0">
                <a:latin typeface="Times New Roman" pitchFamily="-112" charset="0"/>
              </a:rPr>
              <a:t>257 </a:t>
            </a:r>
            <a:r>
              <a:rPr lang="en-US" dirty="0">
                <a:latin typeface="Times New Roman" pitchFamily="-112" charset="0"/>
              </a:rPr>
              <a:t>≈ 1/10</a:t>
            </a:r>
            <a:r>
              <a:rPr lang="en-US" baseline="30000" dirty="0">
                <a:latin typeface="Times New Roman" pitchFamily="-112" charset="0"/>
              </a:rPr>
              <a:t>77</a:t>
            </a:r>
            <a:r>
              <a:rPr lang="en-US" dirty="0">
                <a:latin typeface="Times New Roman" pitchFamily="-112" charset="0"/>
              </a:rPr>
              <a:t>.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2" y="4582022"/>
            <a:ext cx="2692400" cy="1922016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2902972"/>
            <a:ext cx="3153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cs typeface="Times New Roman" panose="02020603050405020304" pitchFamily="18" charset="0"/>
              </a:rPr>
              <a:t>- Top-in-at-Random</a:t>
            </a:r>
            <a:r>
              <a:rPr lang="en-US" altLang="ja-JP" b="0" dirty="0">
                <a:cs typeface="Times New Roman" panose="02020603050405020304" pitchFamily="18" charset="0"/>
              </a:rPr>
              <a:t>: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Rot="1" noChangeArrowheads="1"/>
          </p:cNvSpPr>
          <p:nvPr/>
        </p:nvSpPr>
        <p:spPr bwMode="auto">
          <a:xfrm>
            <a:off x="314632" y="458429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>
                <a:cs typeface="Times New Roman" panose="02020603050405020304" pitchFamily="18" charset="0"/>
              </a:rPr>
              <a:t>- Riffle Shuffle</a:t>
            </a:r>
            <a:r>
              <a:rPr lang="en-US" altLang="ja-JP" b="0" dirty="0">
                <a:cs typeface="Times New Roman" panose="02020603050405020304" pitchFamily="18" charset="0"/>
              </a:rPr>
              <a:t>:</a:t>
            </a:r>
            <a:endParaRPr lang="en-US" b="0" baseline="300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31372"/>
            <a:ext cx="379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- Random Transpositions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993831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Pick two cards </a:t>
            </a:r>
            <a:r>
              <a:rPr lang="en-US" i="1" dirty="0" err="1" smtClean="0">
                <a:cs typeface="Times New Roman" panose="02020603050405020304" pitchFamily="18" charset="0"/>
              </a:rPr>
              <a:t>i</a:t>
            </a:r>
            <a:r>
              <a:rPr lang="en-US" dirty="0" smtClean="0"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cs typeface="Times New Roman" panose="02020603050405020304" pitchFamily="18" charset="0"/>
              </a:rPr>
              <a:t>j</a:t>
            </a:r>
            <a:r>
              <a:rPr lang="en-US" dirty="0" smtClean="0">
                <a:cs typeface="Times New Roman" panose="02020603050405020304" pitchFamily="18" charset="0"/>
              </a:rPr>
              <a:t> uniformly at random with replacement, and switch cards </a:t>
            </a:r>
            <a:r>
              <a:rPr lang="en-US" i="1" dirty="0" err="1" smtClean="0">
                <a:cs typeface="Times New Roman" panose="02020603050405020304" pitchFamily="18" charset="0"/>
              </a:rPr>
              <a:t>i</a:t>
            </a:r>
            <a:r>
              <a:rPr lang="en-US" dirty="0" smtClean="0"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cs typeface="Times New Roman" panose="02020603050405020304" pitchFamily="18" charset="0"/>
              </a:rPr>
              <a:t>j</a:t>
            </a:r>
            <a:r>
              <a:rPr lang="en-US" dirty="0" smtClean="0">
                <a:cs typeface="Times New Roman" panose="02020603050405020304" pitchFamily="18" charset="0"/>
              </a:rPr>
              <a:t>; repeat.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276531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Take the top card and insert it at one of the </a:t>
            </a:r>
            <a:r>
              <a:rPr lang="en-US" dirty="0" err="1" smtClean="0">
                <a:cs typeface="Times New Roman" panose="02020603050405020304" pitchFamily="18" charset="0"/>
              </a:rPr>
              <a:t>n</a:t>
            </a:r>
            <a:r>
              <a:rPr lang="en-US" dirty="0" smtClean="0">
                <a:cs typeface="Times New Roman" panose="02020603050405020304" pitchFamily="18" charset="0"/>
              </a:rPr>
              <a:t> positions in the deck chosen uniformly at random; repeat.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7772400" cy="1143000"/>
          </a:xfrm>
        </p:spPr>
        <p:txBody>
          <a:bodyPr/>
          <a:lstStyle/>
          <a:p>
            <a:r>
              <a:rPr lang="en-US" sz="4800" dirty="0" smtClean="0"/>
              <a:t>Card shuffling (motivation)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62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Card shuffling – Markov chain model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-15982" y="194673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Each state is a permutation of a deck of cards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2664454"/>
                <a:ext cx="912801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We have a transition from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if we can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by a step of the shuffle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4454"/>
                <a:ext cx="9128018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104" y="38693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probability of the transition can be derived from the definition of the shuffle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Card shuffling – Markov chain model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68445" y="3167058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C3</a:t>
            </a:r>
            <a:endParaRPr lang="zh-CN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0573" y="3167058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72701" y="3167058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62095" y="5039266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C2</a:t>
            </a:r>
            <a:endParaRPr lang="zh-CN" alt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223" y="5039266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C2</a:t>
            </a:r>
          </a:p>
          <a:p>
            <a:pPr algn="ctr"/>
            <a:r>
              <a:rPr lang="en-US" altLang="zh-CN" sz="2400" dirty="0" smtClean="0"/>
              <a:t>C1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66351" y="5039266"/>
            <a:ext cx="5760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C1</a:t>
            </a:r>
          </a:p>
          <a:p>
            <a:pPr algn="ctr"/>
            <a:r>
              <a:rPr lang="en-US" altLang="zh-CN" sz="2400" dirty="0" smtClean="0"/>
              <a:t>C3</a:t>
            </a:r>
          </a:p>
          <a:p>
            <a:pPr algn="ctr"/>
            <a:r>
              <a:rPr lang="en-US" altLang="zh-CN" sz="2400" dirty="0" smtClean="0"/>
              <a:t>C2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104" y="1794775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Top in at random – 3 card example </a:t>
            </a:r>
            <a:endParaRPr lang="he-IL" dirty="0"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89026" y="2545873"/>
            <a:ext cx="2710561" cy="1221350"/>
            <a:chOff x="2589026" y="2545873"/>
            <a:chExt cx="2710561" cy="1221350"/>
          </a:xfrm>
        </p:grpSpPr>
        <p:sp>
          <p:nvSpPr>
            <p:cNvPr id="7" name="Freeform 6"/>
            <p:cNvSpPr/>
            <p:nvPr/>
          </p:nvSpPr>
          <p:spPr bwMode="auto">
            <a:xfrm>
              <a:off x="3003443" y="2673693"/>
              <a:ext cx="467610" cy="498430"/>
            </a:xfrm>
            <a:custGeom>
              <a:avLst/>
              <a:gdLst>
                <a:gd name="connsiteX0" fmla="*/ 133047 w 467610"/>
                <a:gd name="connsiteY0" fmla="*/ 472630 h 498430"/>
                <a:gd name="connsiteX1" fmla="*/ 5228 w 467610"/>
                <a:gd name="connsiteY1" fmla="*/ 167830 h 498430"/>
                <a:gd name="connsiteX2" fmla="*/ 290363 w 467610"/>
                <a:gd name="connsiteY2" fmla="*/ 682 h 498430"/>
                <a:gd name="connsiteX3" fmla="*/ 467344 w 467610"/>
                <a:gd name="connsiteY3" fmla="*/ 226824 h 498430"/>
                <a:gd name="connsiteX4" fmla="*/ 329692 w 467610"/>
                <a:gd name="connsiteY4" fmla="*/ 482463 h 498430"/>
                <a:gd name="connsiteX5" fmla="*/ 300196 w 467610"/>
                <a:gd name="connsiteY5" fmla="*/ 472630 h 4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10" h="498430">
                  <a:moveTo>
                    <a:pt x="133047" y="472630"/>
                  </a:moveTo>
                  <a:cubicBezTo>
                    <a:pt x="56028" y="359559"/>
                    <a:pt x="-20991" y="246488"/>
                    <a:pt x="5228" y="167830"/>
                  </a:cubicBezTo>
                  <a:cubicBezTo>
                    <a:pt x="31447" y="89172"/>
                    <a:pt x="213344" y="-9150"/>
                    <a:pt x="290363" y="682"/>
                  </a:cubicBezTo>
                  <a:cubicBezTo>
                    <a:pt x="367382" y="10514"/>
                    <a:pt x="460789" y="146527"/>
                    <a:pt x="467344" y="226824"/>
                  </a:cubicBezTo>
                  <a:cubicBezTo>
                    <a:pt x="473899" y="307121"/>
                    <a:pt x="357550" y="441495"/>
                    <a:pt x="329692" y="482463"/>
                  </a:cubicBezTo>
                  <a:cubicBezTo>
                    <a:pt x="301834" y="523431"/>
                    <a:pt x="300196" y="472630"/>
                    <a:pt x="300196" y="47263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46" idx="3"/>
              <a:endCxn id="47" idx="1"/>
            </p:cNvCxnSpPr>
            <p:nvPr/>
          </p:nvCxnSpPr>
          <p:spPr bwMode="auto">
            <a:xfrm>
              <a:off x="3544509" y="3767223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>
              <a:off x="3529781" y="2821743"/>
              <a:ext cx="1769806" cy="363909"/>
            </a:xfrm>
            <a:custGeom>
              <a:avLst/>
              <a:gdLst>
                <a:gd name="connsiteX0" fmla="*/ 0 w 1769806"/>
                <a:gd name="connsiteY0" fmla="*/ 363909 h 363909"/>
                <a:gd name="connsiteX1" fmla="*/ 904567 w 1769806"/>
                <a:gd name="connsiteY1" fmla="*/ 115 h 363909"/>
                <a:gd name="connsiteX2" fmla="*/ 1769806 w 1769806"/>
                <a:gd name="connsiteY2" fmla="*/ 324580 h 36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06" h="363909">
                  <a:moveTo>
                    <a:pt x="0" y="363909"/>
                  </a:moveTo>
                  <a:cubicBezTo>
                    <a:pt x="304799" y="185289"/>
                    <a:pt x="609599" y="6670"/>
                    <a:pt x="904567" y="115"/>
                  </a:cubicBezTo>
                  <a:cubicBezTo>
                    <a:pt x="1199535" y="-6440"/>
                    <a:pt x="1625600" y="268864"/>
                    <a:pt x="1769806" y="3245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89026" y="2545873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026" y="2545873"/>
                  <a:ext cx="502608" cy="3738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6341" t="-108197" r="-79268" b="-172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645996" y="3003076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996" y="3003076"/>
                  <a:ext cx="502608" cy="3738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5783" t="-108197" r="-77108" b="-172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641079" y="3371784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079" y="3371784"/>
                  <a:ext cx="502608" cy="3738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783" t="-108197" r="-77108" b="-172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250127" y="2531122"/>
            <a:ext cx="1346718" cy="2508144"/>
            <a:chOff x="3250127" y="2531122"/>
            <a:chExt cx="1346718" cy="2508144"/>
          </a:xfrm>
        </p:grpSpPr>
        <p:sp>
          <p:nvSpPr>
            <p:cNvPr id="91" name="Freeform 90"/>
            <p:cNvSpPr/>
            <p:nvPr/>
          </p:nvSpPr>
          <p:spPr bwMode="auto">
            <a:xfrm>
              <a:off x="4129235" y="2658942"/>
              <a:ext cx="467610" cy="498430"/>
            </a:xfrm>
            <a:custGeom>
              <a:avLst/>
              <a:gdLst>
                <a:gd name="connsiteX0" fmla="*/ 133047 w 467610"/>
                <a:gd name="connsiteY0" fmla="*/ 472630 h 498430"/>
                <a:gd name="connsiteX1" fmla="*/ 5228 w 467610"/>
                <a:gd name="connsiteY1" fmla="*/ 167830 h 498430"/>
                <a:gd name="connsiteX2" fmla="*/ 290363 w 467610"/>
                <a:gd name="connsiteY2" fmla="*/ 682 h 498430"/>
                <a:gd name="connsiteX3" fmla="*/ 467344 w 467610"/>
                <a:gd name="connsiteY3" fmla="*/ 226824 h 498430"/>
                <a:gd name="connsiteX4" fmla="*/ 329692 w 467610"/>
                <a:gd name="connsiteY4" fmla="*/ 482463 h 498430"/>
                <a:gd name="connsiteX5" fmla="*/ 300196 w 467610"/>
                <a:gd name="connsiteY5" fmla="*/ 472630 h 4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10" h="498430">
                  <a:moveTo>
                    <a:pt x="133047" y="472630"/>
                  </a:moveTo>
                  <a:cubicBezTo>
                    <a:pt x="56028" y="359559"/>
                    <a:pt x="-20991" y="246488"/>
                    <a:pt x="5228" y="167830"/>
                  </a:cubicBezTo>
                  <a:cubicBezTo>
                    <a:pt x="31447" y="89172"/>
                    <a:pt x="213344" y="-9150"/>
                    <a:pt x="290363" y="682"/>
                  </a:cubicBezTo>
                  <a:cubicBezTo>
                    <a:pt x="367382" y="10514"/>
                    <a:pt x="460789" y="146527"/>
                    <a:pt x="467344" y="226824"/>
                  </a:cubicBezTo>
                  <a:cubicBezTo>
                    <a:pt x="473899" y="307121"/>
                    <a:pt x="357550" y="441495"/>
                    <a:pt x="329692" y="482463"/>
                  </a:cubicBezTo>
                  <a:cubicBezTo>
                    <a:pt x="301834" y="523431"/>
                    <a:pt x="300196" y="472630"/>
                    <a:pt x="300196" y="47263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714818" y="2531122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818" y="2531122"/>
                  <a:ext cx="502608" cy="3738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783" t="-106452" r="-77108" b="-16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47" idx="2"/>
              <a:endCxn id="49" idx="0"/>
            </p:cNvCxnSpPr>
            <p:nvPr/>
          </p:nvCxnSpPr>
          <p:spPr bwMode="auto">
            <a:xfrm flipH="1">
              <a:off x="3250127" y="4367387"/>
              <a:ext cx="1158478" cy="67187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>
              <a:stCxn id="47" idx="2"/>
              <a:endCxn id="50" idx="0"/>
            </p:cNvCxnSpPr>
            <p:nvPr/>
          </p:nvCxnSpPr>
          <p:spPr bwMode="auto">
            <a:xfrm flipH="1">
              <a:off x="4402255" y="4367387"/>
              <a:ext cx="6350" cy="67187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3488679" y="4340262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679" y="4340262"/>
                  <a:ext cx="502608" cy="3738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783" t="-108197" r="-77108" b="-172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985207" y="4581150"/>
                  <a:ext cx="502608" cy="373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207" y="4581150"/>
                  <a:ext cx="502608" cy="3738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6341" t="-108197" r="-79268" b="-1721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55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8" name="Rectangle 6"/>
          <p:cNvSpPr>
            <a:spLocks noRot="1" noChangeArrowheads="1"/>
          </p:cNvSpPr>
          <p:nvPr/>
        </p:nvSpPr>
        <p:spPr bwMode="auto">
          <a:xfrm>
            <a:off x="196646" y="1549297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>
                <a:latin typeface="Times New Roman" pitchFamily="-112" charset="0"/>
              </a:rPr>
              <a:t>- Riffle Shuffle</a:t>
            </a:r>
            <a:r>
              <a:rPr lang="en-US" altLang="ja-JP" b="0" dirty="0">
                <a:latin typeface="Times New Roman" pitchFamily="-112" charset="0"/>
              </a:rPr>
              <a:t>:</a:t>
            </a:r>
            <a:endParaRPr lang="en-US" b="0" baseline="30000" dirty="0">
              <a:latin typeface="Times New Roman" pitchFamily="-11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446" y="2006497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a. Split the deck into two parts according to the binomial distribution </a:t>
            </a:r>
            <a:r>
              <a:rPr lang="en-US" dirty="0" err="1" smtClean="0">
                <a:latin typeface="Times New Roman"/>
                <a:cs typeface="Times New Roman"/>
              </a:rPr>
              <a:t>Bin(</a:t>
            </a:r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, 1/2).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Shuffling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26688" y="3004472"/>
                <a:ext cx="8077200" cy="1635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b. Drop the cards in a sequence where the next card comes from the left hand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𝐿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(resp. right hand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𝑅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)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𝐿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(rep.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𝑅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𝑅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88" y="3004472"/>
                <a:ext cx="8077200" cy="1635832"/>
              </a:xfrm>
              <a:prstGeom prst="rect">
                <a:avLst/>
              </a:prstGeom>
              <a:blipFill rotWithShape="0">
                <a:blip r:embed="rId3"/>
                <a:stretch>
                  <a:fillRect l="-1509" t="-4104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 bwMode="auto">
          <a:xfrm>
            <a:off x="205448" y="2487561"/>
            <a:ext cx="630294" cy="1582994"/>
          </a:xfrm>
          <a:custGeom>
            <a:avLst/>
            <a:gdLst>
              <a:gd name="connsiteX0" fmla="*/ 512307 w 630294"/>
              <a:gd name="connsiteY0" fmla="*/ 1582994 h 1582994"/>
              <a:gd name="connsiteX1" fmla="*/ 1029 w 630294"/>
              <a:gd name="connsiteY1" fmla="*/ 963562 h 1582994"/>
              <a:gd name="connsiteX2" fmla="*/ 630294 w 630294"/>
              <a:gd name="connsiteY2" fmla="*/ 0 h 158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294" h="1582994">
                <a:moveTo>
                  <a:pt x="512307" y="1582994"/>
                </a:moveTo>
                <a:cubicBezTo>
                  <a:pt x="246836" y="1405194"/>
                  <a:pt x="-18635" y="1227394"/>
                  <a:pt x="1029" y="963562"/>
                </a:cubicBezTo>
                <a:cubicBezTo>
                  <a:pt x="20693" y="699730"/>
                  <a:pt x="325493" y="349865"/>
                  <a:pt x="63029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" y="1521536"/>
            <a:ext cx="8991600" cy="1143000"/>
          </a:xfrm>
          <a:noFill/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 of repetitions to sample a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permutation?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2819400"/>
            <a:ext cx="3793154" cy="3200400"/>
            <a:chOff x="304800" y="2819400"/>
            <a:chExt cx="3793154" cy="3200400"/>
          </a:xfrm>
        </p:grpSpPr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304800" y="4191000"/>
              <a:ext cx="3153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cs typeface="Times New Roman" panose="02020603050405020304" pitchFamily="18" charset="0"/>
                </a:rPr>
                <a:t>- Top-in-at-Random</a:t>
              </a:r>
              <a:r>
                <a:rPr lang="en-US" altLang="ja-JP" b="0" dirty="0">
                  <a:cs typeface="Times New Roman" panose="02020603050405020304" pitchFamily="18" charset="0"/>
                </a:rPr>
                <a:t>:</a:t>
              </a:r>
              <a:endParaRPr lang="en-US" b="0" dirty="0">
                <a:cs typeface="Times New Roman" panose="02020603050405020304" pitchFamily="18" charset="0"/>
              </a:endParaRPr>
            </a:p>
          </p:txBody>
        </p:sp>
        <p:sp>
          <p:nvSpPr>
            <p:cNvPr id="433158" name="Rectangle 6"/>
            <p:cNvSpPr>
              <a:spLocks noRot="1" noChangeArrowheads="1"/>
            </p:cNvSpPr>
            <p:nvPr/>
          </p:nvSpPr>
          <p:spPr bwMode="auto">
            <a:xfrm>
              <a:off x="304800" y="5410200"/>
              <a:ext cx="2971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b="0" dirty="0">
                  <a:cs typeface="Times New Roman" panose="02020603050405020304" pitchFamily="18" charset="0"/>
                </a:rPr>
                <a:t>- Riffle Shuffle</a:t>
              </a:r>
              <a:r>
                <a:rPr lang="en-US" altLang="ja-JP" b="0" dirty="0">
                  <a:cs typeface="Times New Roman" panose="02020603050405020304" pitchFamily="18" charset="0"/>
                </a:rPr>
                <a:t>:</a:t>
              </a:r>
              <a:endParaRPr lang="en-US" b="0" baseline="30000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2819400"/>
              <a:ext cx="379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- Random Transpositions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7211" y="1521536"/>
            <a:ext cx="1202573" cy="533400"/>
            <a:chOff x="4403952" y="1295400"/>
            <a:chExt cx="1202573" cy="533400"/>
          </a:xfrm>
        </p:grpSpPr>
        <p:sp>
          <p:nvSpPr>
            <p:cNvPr id="16" name="TextBox 15"/>
            <p:cNvSpPr txBox="1"/>
            <p:nvPr/>
          </p:nvSpPr>
          <p:spPr>
            <a:xfrm>
              <a:off x="4403952" y="1295400"/>
              <a:ext cx="1202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cs typeface="Times New Roman" panose="02020603050405020304" pitchFamily="18" charset="0"/>
                </a:rPr>
                <a:t>almost</a:t>
              </a:r>
              <a:endParaRPr lang="en-US" b="1" dirty="0">
                <a:solidFill>
                  <a:srgbClr val="3366FF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76800" y="1752600"/>
              <a:ext cx="152400" cy="76200"/>
              <a:chOff x="6096000" y="3733800"/>
              <a:chExt cx="152400" cy="76200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rot="16200000" flipH="1">
                <a:off x="6096000" y="3733800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6172200" y="3733800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514600" y="4800600"/>
            <a:ext cx="2618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cs typeface="Times New Roman" panose="02020603050405020304" pitchFamily="18" charset="0"/>
              </a:rPr>
              <a:t>&lt; 278</a:t>
            </a:r>
            <a:r>
              <a:rPr lang="en-US" b="0" smtClean="0">
                <a:cs typeface="Times New Roman" panose="02020603050405020304" pitchFamily="18" charset="0"/>
              </a:rPr>
              <a:t> </a:t>
            </a:r>
            <a:r>
              <a:rPr lang="en-US" b="0" dirty="0" smtClean="0">
                <a:cs typeface="Times New Roman" panose="02020603050405020304" pitchFamily="18" charset="0"/>
              </a:rPr>
              <a:t>repetitions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078" y="1593228"/>
            <a:ext cx="358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(say within 20% from uniform)</a:t>
            </a:r>
            <a:endParaRPr lang="en-US" sz="2000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514600" y="6096000"/>
            <a:ext cx="2056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cs typeface="Times New Roman" panose="02020603050405020304" pitchFamily="18" charset="0"/>
              </a:rPr>
              <a:t> 8 repetitions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590800" y="3458496"/>
            <a:ext cx="2604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cs typeface="Times New Roman" panose="02020603050405020304" pitchFamily="18" charset="0"/>
              </a:rPr>
              <a:t>&lt; 411 repetitions</a:t>
            </a:r>
            <a:endParaRPr lang="en-US" b="0" dirty="0"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99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4800" kern="0" dirty="0" smtClean="0"/>
              <a:t>Best shuffle ?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3420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982" y="186545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have a fixed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2" y="1865458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613654"/>
                <a:ext cx="91280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Each state corresponds to an independent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3654"/>
                <a:ext cx="9128018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2510076" y="400122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987596" y="456002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687116" y="454986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408476" y="449906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139996" y="536266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849676" y="563698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92396" y="4203174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3566716" y="488514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235756" y="521026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19" name="Straight Connector 18"/>
          <p:cNvCxnSpPr>
            <a:stCxn id="13" idx="5"/>
            <a:endCxn id="14" idx="0"/>
          </p:cNvCxnSpPr>
          <p:nvPr/>
        </p:nvCxnSpPr>
        <p:spPr bwMode="auto">
          <a:xfrm>
            <a:off x="3476058" y="4386836"/>
            <a:ext cx="198245" cy="4983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3" idx="3"/>
            <a:endCxn id="8" idx="7"/>
          </p:cNvCxnSpPr>
          <p:nvPr/>
        </p:nvCxnSpPr>
        <p:spPr bwMode="auto">
          <a:xfrm flipH="1">
            <a:off x="3171258" y="4386836"/>
            <a:ext cx="152650" cy="204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4"/>
            <a:endCxn id="11" idx="0"/>
          </p:cNvCxnSpPr>
          <p:nvPr/>
        </p:nvCxnSpPr>
        <p:spPr bwMode="auto">
          <a:xfrm>
            <a:off x="3095183" y="4775200"/>
            <a:ext cx="152400" cy="5874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8" idx="3"/>
            <a:endCxn id="15" idx="7"/>
          </p:cNvCxnSpPr>
          <p:nvPr/>
        </p:nvCxnSpPr>
        <p:spPr bwMode="auto">
          <a:xfrm flipH="1">
            <a:off x="2419418" y="4743688"/>
            <a:ext cx="599690" cy="498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8" idx="2"/>
            <a:endCxn id="10" idx="6"/>
          </p:cNvCxnSpPr>
          <p:nvPr/>
        </p:nvCxnSpPr>
        <p:spPr bwMode="auto">
          <a:xfrm flipH="1" flipV="1">
            <a:off x="2623650" y="4606653"/>
            <a:ext cx="363946" cy="60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2"/>
            <a:endCxn id="9" idx="6"/>
          </p:cNvCxnSpPr>
          <p:nvPr/>
        </p:nvCxnSpPr>
        <p:spPr bwMode="auto">
          <a:xfrm flipH="1">
            <a:off x="1902290" y="4606653"/>
            <a:ext cx="506186" cy="5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9" idx="4"/>
            <a:endCxn id="12" idx="1"/>
          </p:cNvCxnSpPr>
          <p:nvPr/>
        </p:nvCxnSpPr>
        <p:spPr bwMode="auto">
          <a:xfrm>
            <a:off x="1794703" y="4765040"/>
            <a:ext cx="86485" cy="9034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3"/>
            <a:endCxn id="12" idx="6"/>
          </p:cNvCxnSpPr>
          <p:nvPr/>
        </p:nvCxnSpPr>
        <p:spPr bwMode="auto">
          <a:xfrm flipH="1">
            <a:off x="2064850" y="5546328"/>
            <a:ext cx="1106658" cy="1982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0" idx="0"/>
            <a:endCxn id="7" idx="3"/>
          </p:cNvCxnSpPr>
          <p:nvPr/>
        </p:nvCxnSpPr>
        <p:spPr bwMode="auto">
          <a:xfrm flipV="1">
            <a:off x="2516063" y="4184888"/>
            <a:ext cx="25525" cy="314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1" idx="7"/>
            <a:endCxn id="14" idx="4"/>
          </p:cNvCxnSpPr>
          <p:nvPr/>
        </p:nvCxnSpPr>
        <p:spPr bwMode="auto">
          <a:xfrm flipV="1">
            <a:off x="3323658" y="5100320"/>
            <a:ext cx="350645" cy="293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15" idx="1"/>
            <a:endCxn id="9" idx="5"/>
          </p:cNvCxnSpPr>
          <p:nvPr/>
        </p:nvCxnSpPr>
        <p:spPr bwMode="auto">
          <a:xfrm flipH="1" flipV="1">
            <a:off x="1870778" y="4733528"/>
            <a:ext cx="396490" cy="508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5" idx="5"/>
            <a:endCxn id="11" idx="1"/>
          </p:cNvCxnSpPr>
          <p:nvPr/>
        </p:nvCxnSpPr>
        <p:spPr bwMode="auto">
          <a:xfrm>
            <a:off x="2419418" y="5393928"/>
            <a:ext cx="752090" cy="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84" y="178659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Transitions: Pick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uniformly at random, flip a coin.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Heads 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dirty="0" smtClean="0">
                    <a:cs typeface="Times New Roman" panose="02020603050405020304" pitchFamily="18" charset="0"/>
                  </a:rPr>
                  <a:t> switch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an independent set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 Tails </a:t>
                </a:r>
                <a:r>
                  <a:rPr lang="en-US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dirty="0" smtClean="0">
                    <a:cs typeface="Times New Roman" panose="02020603050405020304" pitchFamily="18" charset="0"/>
                  </a:rPr>
                  <a:t>switch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" y="1786590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spect="1"/>
          </p:cNvSpPr>
          <p:nvPr/>
        </p:nvSpPr>
        <p:spPr bwMode="auto">
          <a:xfrm>
            <a:off x="1286703" y="3626337"/>
            <a:ext cx="2696017" cy="26960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259116" y="399106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736636" y="454986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436156" y="453970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157516" y="448890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6889036" y="535250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598716" y="562682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7041436" y="4193014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7315756" y="487498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984796" y="5200106"/>
            <a:ext cx="215174" cy="2151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47" name="Straight Connector 46"/>
          <p:cNvCxnSpPr>
            <a:stCxn id="43" idx="5"/>
            <a:endCxn id="44" idx="0"/>
          </p:cNvCxnSpPr>
          <p:nvPr/>
        </p:nvCxnSpPr>
        <p:spPr bwMode="auto">
          <a:xfrm>
            <a:off x="7225098" y="4376676"/>
            <a:ext cx="198245" cy="4983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3" idx="3"/>
            <a:endCxn id="35" idx="7"/>
          </p:cNvCxnSpPr>
          <p:nvPr/>
        </p:nvCxnSpPr>
        <p:spPr bwMode="auto">
          <a:xfrm flipH="1">
            <a:off x="6920298" y="4376676"/>
            <a:ext cx="152650" cy="204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35" idx="4"/>
            <a:endCxn id="40" idx="0"/>
          </p:cNvCxnSpPr>
          <p:nvPr/>
        </p:nvCxnSpPr>
        <p:spPr bwMode="auto">
          <a:xfrm>
            <a:off x="6844223" y="4765040"/>
            <a:ext cx="152400" cy="5874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35" idx="3"/>
            <a:endCxn id="46" idx="7"/>
          </p:cNvCxnSpPr>
          <p:nvPr/>
        </p:nvCxnSpPr>
        <p:spPr bwMode="auto">
          <a:xfrm flipH="1">
            <a:off x="6168458" y="4733528"/>
            <a:ext cx="599690" cy="498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35" idx="2"/>
            <a:endCxn id="38" idx="7"/>
          </p:cNvCxnSpPr>
          <p:nvPr/>
        </p:nvCxnSpPr>
        <p:spPr bwMode="auto">
          <a:xfrm flipH="1" flipV="1">
            <a:off x="6341178" y="4520418"/>
            <a:ext cx="395458" cy="13703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38" idx="1"/>
            <a:endCxn id="37" idx="6"/>
          </p:cNvCxnSpPr>
          <p:nvPr/>
        </p:nvCxnSpPr>
        <p:spPr bwMode="auto">
          <a:xfrm flipH="1">
            <a:off x="5651330" y="4520418"/>
            <a:ext cx="537698" cy="1268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37" idx="4"/>
            <a:endCxn id="41" idx="1"/>
          </p:cNvCxnSpPr>
          <p:nvPr/>
        </p:nvCxnSpPr>
        <p:spPr bwMode="auto">
          <a:xfrm>
            <a:off x="5543743" y="4754880"/>
            <a:ext cx="86485" cy="9034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0" idx="3"/>
            <a:endCxn id="41" idx="6"/>
          </p:cNvCxnSpPr>
          <p:nvPr/>
        </p:nvCxnSpPr>
        <p:spPr bwMode="auto">
          <a:xfrm flipH="1">
            <a:off x="5813890" y="5536168"/>
            <a:ext cx="1106658" cy="1982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34" idx="3"/>
          </p:cNvCxnSpPr>
          <p:nvPr/>
        </p:nvCxnSpPr>
        <p:spPr bwMode="auto">
          <a:xfrm flipV="1">
            <a:off x="6265103" y="4174728"/>
            <a:ext cx="25525" cy="314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0" idx="7"/>
            <a:endCxn id="44" idx="4"/>
          </p:cNvCxnSpPr>
          <p:nvPr/>
        </p:nvCxnSpPr>
        <p:spPr bwMode="auto">
          <a:xfrm flipV="1">
            <a:off x="7072698" y="5090160"/>
            <a:ext cx="350645" cy="293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46" idx="1"/>
            <a:endCxn id="37" idx="5"/>
          </p:cNvCxnSpPr>
          <p:nvPr/>
        </p:nvCxnSpPr>
        <p:spPr bwMode="auto">
          <a:xfrm flipH="1" flipV="1">
            <a:off x="5619818" y="4723368"/>
            <a:ext cx="396490" cy="508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6" idx="5"/>
            <a:endCxn id="40" idx="1"/>
          </p:cNvCxnSpPr>
          <p:nvPr/>
        </p:nvCxnSpPr>
        <p:spPr bwMode="auto">
          <a:xfrm>
            <a:off x="6168458" y="5383768"/>
            <a:ext cx="752090" cy="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>
            <a:off x="5035743" y="3616177"/>
            <a:ext cx="2696017" cy="26960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0" idx="6"/>
            <a:endCxn id="62" idx="2"/>
          </p:cNvCxnSpPr>
          <p:nvPr/>
        </p:nvCxnSpPr>
        <p:spPr bwMode="auto">
          <a:xfrm flipV="1">
            <a:off x="3982720" y="4964186"/>
            <a:ext cx="1053023" cy="101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18000" y="4307840"/>
                <a:ext cx="42672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0" y="4307840"/>
                <a:ext cx="42672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7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q-colorings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982" y="186545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have a fixed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2" y="1865458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613654"/>
                <a:ext cx="912801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Each state corresponds to a valid q-coloring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(coloring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the endpoints of each edge are colored differently)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3654"/>
                <a:ext cx="9128018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00" t="-4846" r="-133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92" y="4107631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Transitions: Pick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uniformly at random, pick a (new) color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uniformly at random from the set of colors not attained by a neighbor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" y="4107631"/>
                <a:ext cx="914400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000" t="-4846" r="-1933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6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q-colorings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04" y="178659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Transitions: Pick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uniformly at random, pick a (new) color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uniformly at random from the set of colors not attained by a neighbor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1786590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00" t="-4405" r="-1933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 bwMode="auto">
          <a:xfrm>
            <a:off x="2510076" y="4001226"/>
            <a:ext cx="215174" cy="215174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987596" y="4560026"/>
            <a:ext cx="215174" cy="2151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687116" y="454986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408476" y="4499066"/>
            <a:ext cx="215174" cy="21517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139996" y="536266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849676" y="5636986"/>
            <a:ext cx="215174" cy="21517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292396" y="4203174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3566716" y="4885146"/>
            <a:ext cx="215174" cy="2151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235756" y="5210266"/>
            <a:ext cx="215174" cy="215174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16" name="Straight Connector 15"/>
          <p:cNvCxnSpPr>
            <a:stCxn id="13" idx="5"/>
            <a:endCxn id="14" idx="0"/>
          </p:cNvCxnSpPr>
          <p:nvPr/>
        </p:nvCxnSpPr>
        <p:spPr bwMode="auto">
          <a:xfrm>
            <a:off x="3476058" y="4386836"/>
            <a:ext cx="198245" cy="4983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3" idx="3"/>
            <a:endCxn id="8" idx="7"/>
          </p:cNvCxnSpPr>
          <p:nvPr/>
        </p:nvCxnSpPr>
        <p:spPr bwMode="auto">
          <a:xfrm flipH="1">
            <a:off x="3171258" y="4386836"/>
            <a:ext cx="152650" cy="204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4"/>
            <a:endCxn id="11" idx="0"/>
          </p:cNvCxnSpPr>
          <p:nvPr/>
        </p:nvCxnSpPr>
        <p:spPr bwMode="auto">
          <a:xfrm>
            <a:off x="3095183" y="4775200"/>
            <a:ext cx="152400" cy="5874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3"/>
            <a:endCxn id="15" idx="7"/>
          </p:cNvCxnSpPr>
          <p:nvPr/>
        </p:nvCxnSpPr>
        <p:spPr bwMode="auto">
          <a:xfrm flipH="1">
            <a:off x="2419418" y="4743688"/>
            <a:ext cx="599690" cy="498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8" idx="2"/>
            <a:endCxn id="10" idx="6"/>
          </p:cNvCxnSpPr>
          <p:nvPr/>
        </p:nvCxnSpPr>
        <p:spPr bwMode="auto">
          <a:xfrm flipH="1" flipV="1">
            <a:off x="2623650" y="4606653"/>
            <a:ext cx="363946" cy="60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0" idx="2"/>
            <a:endCxn id="9" idx="6"/>
          </p:cNvCxnSpPr>
          <p:nvPr/>
        </p:nvCxnSpPr>
        <p:spPr bwMode="auto">
          <a:xfrm flipH="1">
            <a:off x="1902290" y="4606653"/>
            <a:ext cx="506186" cy="5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4"/>
            <a:endCxn id="12" idx="1"/>
          </p:cNvCxnSpPr>
          <p:nvPr/>
        </p:nvCxnSpPr>
        <p:spPr bwMode="auto">
          <a:xfrm>
            <a:off x="1794703" y="4765040"/>
            <a:ext cx="86485" cy="9034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1" idx="3"/>
            <a:endCxn id="12" idx="6"/>
          </p:cNvCxnSpPr>
          <p:nvPr/>
        </p:nvCxnSpPr>
        <p:spPr bwMode="auto">
          <a:xfrm flipH="1">
            <a:off x="2064850" y="5546328"/>
            <a:ext cx="1106658" cy="1982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0"/>
            <a:endCxn id="7" idx="3"/>
          </p:cNvCxnSpPr>
          <p:nvPr/>
        </p:nvCxnSpPr>
        <p:spPr bwMode="auto">
          <a:xfrm flipV="1">
            <a:off x="2516063" y="4184888"/>
            <a:ext cx="25525" cy="314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1" idx="7"/>
            <a:endCxn id="14" idx="4"/>
          </p:cNvCxnSpPr>
          <p:nvPr/>
        </p:nvCxnSpPr>
        <p:spPr bwMode="auto">
          <a:xfrm flipV="1">
            <a:off x="3323658" y="5100320"/>
            <a:ext cx="350645" cy="293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5" idx="1"/>
            <a:endCxn id="9" idx="5"/>
          </p:cNvCxnSpPr>
          <p:nvPr/>
        </p:nvCxnSpPr>
        <p:spPr bwMode="auto">
          <a:xfrm flipH="1" flipV="1">
            <a:off x="1870778" y="4733528"/>
            <a:ext cx="396490" cy="508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5" idx="5"/>
            <a:endCxn id="11" idx="1"/>
          </p:cNvCxnSpPr>
          <p:nvPr/>
        </p:nvCxnSpPr>
        <p:spPr bwMode="auto">
          <a:xfrm>
            <a:off x="2419418" y="5393928"/>
            <a:ext cx="752090" cy="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1286703" y="3626337"/>
            <a:ext cx="2696017" cy="26960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035743" y="3616177"/>
            <a:ext cx="2696017" cy="269601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" name="Straight Arrow Connector 50"/>
          <p:cNvCxnSpPr>
            <a:stCxn id="28" idx="6"/>
            <a:endCxn id="50" idx="2"/>
          </p:cNvCxnSpPr>
          <p:nvPr/>
        </p:nvCxnSpPr>
        <p:spPr bwMode="auto">
          <a:xfrm flipV="1">
            <a:off x="3982720" y="4964186"/>
            <a:ext cx="1053023" cy="101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18000" y="4307840"/>
                <a:ext cx="42672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0" y="4307840"/>
                <a:ext cx="426720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>
            <a:spLocks noChangeAspect="1"/>
          </p:cNvSpPr>
          <p:nvPr/>
        </p:nvSpPr>
        <p:spPr bwMode="auto">
          <a:xfrm>
            <a:off x="6198156" y="3960586"/>
            <a:ext cx="215174" cy="215174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6675676" y="4519386"/>
            <a:ext cx="215174" cy="2151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75196" y="450922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6096556" y="4458426"/>
            <a:ext cx="215174" cy="21517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6828076" y="5322026"/>
            <a:ext cx="215174" cy="21517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>
            <a:off x="5537756" y="5596346"/>
            <a:ext cx="215174" cy="21517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>
            <a:off x="6980476" y="4162534"/>
            <a:ext cx="215174" cy="21517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7254796" y="4844506"/>
            <a:ext cx="215174" cy="2151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5923836" y="5169626"/>
            <a:ext cx="215174" cy="215174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62" name="Straight Connector 61"/>
          <p:cNvCxnSpPr>
            <a:stCxn id="59" idx="5"/>
            <a:endCxn id="60" idx="0"/>
          </p:cNvCxnSpPr>
          <p:nvPr/>
        </p:nvCxnSpPr>
        <p:spPr bwMode="auto">
          <a:xfrm>
            <a:off x="7164138" y="4346196"/>
            <a:ext cx="198245" cy="4983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9" idx="3"/>
            <a:endCxn id="54" idx="7"/>
          </p:cNvCxnSpPr>
          <p:nvPr/>
        </p:nvCxnSpPr>
        <p:spPr bwMode="auto">
          <a:xfrm flipH="1">
            <a:off x="6859338" y="4346196"/>
            <a:ext cx="152650" cy="204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4" idx="4"/>
            <a:endCxn id="57" idx="0"/>
          </p:cNvCxnSpPr>
          <p:nvPr/>
        </p:nvCxnSpPr>
        <p:spPr bwMode="auto">
          <a:xfrm>
            <a:off x="6783263" y="4734560"/>
            <a:ext cx="152400" cy="5874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4" idx="3"/>
            <a:endCxn id="61" idx="7"/>
          </p:cNvCxnSpPr>
          <p:nvPr/>
        </p:nvCxnSpPr>
        <p:spPr bwMode="auto">
          <a:xfrm flipH="1">
            <a:off x="6107498" y="4703048"/>
            <a:ext cx="599690" cy="4980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54" idx="2"/>
            <a:endCxn id="56" idx="6"/>
          </p:cNvCxnSpPr>
          <p:nvPr/>
        </p:nvCxnSpPr>
        <p:spPr bwMode="auto">
          <a:xfrm flipH="1" flipV="1">
            <a:off x="6311730" y="4566013"/>
            <a:ext cx="363946" cy="609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6" idx="2"/>
            <a:endCxn id="55" idx="6"/>
          </p:cNvCxnSpPr>
          <p:nvPr/>
        </p:nvCxnSpPr>
        <p:spPr bwMode="auto">
          <a:xfrm flipH="1">
            <a:off x="5590370" y="4566013"/>
            <a:ext cx="506186" cy="5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55" idx="4"/>
            <a:endCxn id="58" idx="1"/>
          </p:cNvCxnSpPr>
          <p:nvPr/>
        </p:nvCxnSpPr>
        <p:spPr bwMode="auto">
          <a:xfrm>
            <a:off x="5482783" y="4724400"/>
            <a:ext cx="86485" cy="9034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7" idx="3"/>
            <a:endCxn id="58" idx="6"/>
          </p:cNvCxnSpPr>
          <p:nvPr/>
        </p:nvCxnSpPr>
        <p:spPr bwMode="auto">
          <a:xfrm flipH="1">
            <a:off x="5752930" y="5505688"/>
            <a:ext cx="1106658" cy="1982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56" idx="0"/>
            <a:endCxn id="53" idx="3"/>
          </p:cNvCxnSpPr>
          <p:nvPr/>
        </p:nvCxnSpPr>
        <p:spPr bwMode="auto">
          <a:xfrm flipV="1">
            <a:off x="6204143" y="4144248"/>
            <a:ext cx="25525" cy="31417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57" idx="7"/>
            <a:endCxn id="60" idx="4"/>
          </p:cNvCxnSpPr>
          <p:nvPr/>
        </p:nvCxnSpPr>
        <p:spPr bwMode="auto">
          <a:xfrm flipV="1">
            <a:off x="7011738" y="5059680"/>
            <a:ext cx="350645" cy="2938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61" idx="1"/>
            <a:endCxn id="55" idx="5"/>
          </p:cNvCxnSpPr>
          <p:nvPr/>
        </p:nvCxnSpPr>
        <p:spPr bwMode="auto">
          <a:xfrm flipH="1" flipV="1">
            <a:off x="5558858" y="4692888"/>
            <a:ext cx="396490" cy="508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61" idx="5"/>
            <a:endCxn id="57" idx="1"/>
          </p:cNvCxnSpPr>
          <p:nvPr/>
        </p:nvCxnSpPr>
        <p:spPr bwMode="auto">
          <a:xfrm>
            <a:off x="6107498" y="5353288"/>
            <a:ext cx="752090" cy="2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85871" y="3334145"/>
                <a:ext cx="1109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1" y="3334145"/>
                <a:ext cx="110924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9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(Finite, Discrete time) Markov chain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52" y="199747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random variables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" y="1997472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04" y="2743784"/>
                <a:ext cx="9144000" cy="5579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takes a value from some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" y="2743784"/>
                <a:ext cx="9144000" cy="557910"/>
              </a:xfrm>
              <a:prstGeom prst="rect">
                <a:avLst/>
              </a:prstGeom>
              <a:blipFill rotWithShape="0">
                <a:blip r:embed="rId3"/>
                <a:stretch>
                  <a:fillRect t="-10870" b="-228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04" y="4280159"/>
                <a:ext cx="9112979" cy="5887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" y="4280159"/>
                <a:ext cx="9112979" cy="588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1" y="4893449"/>
                <a:ext cx="9112979" cy="5887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" y="4893449"/>
                <a:ext cx="9112979" cy="588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27" y="3446601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Satisfy the Markov property: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</a:t>
            </a:r>
            <a:r>
              <a:rPr lang="en-US" dirty="0" smtClean="0"/>
              <a:t>4 </a:t>
            </a:r>
            <a:r>
              <a:rPr lang="en-US" dirty="0"/>
              <a:t>to state 3 in exactly three steps 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5960" y="2539892"/>
            <a:ext cx="8448040" cy="3845777"/>
            <a:chOff x="695960" y="2539892"/>
            <a:chExt cx="8448040" cy="384577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31750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048760" y="31750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402840" y="31750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63800" y="506476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778000" y="2550160"/>
              <a:ext cx="12700" cy="1383590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778000" y="2873450"/>
              <a:ext cx="12700" cy="1383590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3454400" y="2580640"/>
              <a:ext cx="12700" cy="1322630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4264660" y="3382010"/>
              <a:ext cx="323290" cy="12700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2402840" y="3403600"/>
              <a:ext cx="60960" cy="1889760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850738" y="3388360"/>
              <a:ext cx="60960" cy="1889760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921000" y="3632200"/>
              <a:ext cx="1356360" cy="1661160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2476145" y="5469275"/>
              <a:ext cx="615819" cy="440651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904240" y="3647440"/>
              <a:ext cx="1574800" cy="1757680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07" name="TextBox 21506"/>
                <p:cNvSpPr txBox="1"/>
                <p:nvPr/>
              </p:nvSpPr>
              <p:spPr>
                <a:xfrm>
                  <a:off x="1361440" y="2539892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507" name="TextBox 215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440" y="2539892"/>
                  <a:ext cx="660400" cy="4115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1193" t="-110448" r="-67890" b="-177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62300" y="2539892"/>
                  <a:ext cx="47498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300" y="2539892"/>
                  <a:ext cx="474980" cy="4115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4103" t="-110448" r="-88462" b="-177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08" name="TextBox 21507"/>
            <p:cNvSpPr txBox="1"/>
            <p:nvPr/>
          </p:nvSpPr>
          <p:spPr>
            <a:xfrm>
              <a:off x="5046980" y="3207666"/>
              <a:ext cx="317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845560" y="4653172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560" y="4653172"/>
                  <a:ext cx="660400" cy="4115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407" t="-108824" r="-68519" b="-17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496820" y="5974081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820" y="5974081"/>
                  <a:ext cx="660400" cy="4115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407" t="-108824" r="-68519" b="-17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8500" y="4490721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00" y="4490721"/>
                  <a:ext cx="660400" cy="4115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2407" t="-110448" r="-68519" b="-177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21988" y="3840264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988" y="3840264"/>
                  <a:ext cx="660400" cy="411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193" t="-110448" r="-67890" b="-177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123654" y="4142686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654" y="4142686"/>
                  <a:ext cx="660400" cy="411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1193" t="-110448" r="-67890" b="-177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049483" y="4114692"/>
                  <a:ext cx="660400" cy="411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83" y="4114692"/>
                  <a:ext cx="660400" cy="411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1193" t="-108824" r="-67890" b="-17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480560" y="3950183"/>
                  <a:ext cx="4663440" cy="195040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he-IL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560" y="3950183"/>
                  <a:ext cx="4663440" cy="195040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0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</a:t>
            </a:r>
            <a:r>
              <a:rPr lang="en-US" dirty="0" smtClean="0"/>
              <a:t>4 </a:t>
            </a:r>
            <a:r>
              <a:rPr lang="en-US" dirty="0"/>
              <a:t>to state 3 in exactly three steps ?</a:t>
            </a:r>
          </a:p>
        </p:txBody>
      </p:sp>
      <p:grpSp>
        <p:nvGrpSpPr>
          <p:cNvPr id="21511" name="Group 21510"/>
          <p:cNvGrpSpPr/>
          <p:nvPr/>
        </p:nvGrpSpPr>
        <p:grpSpPr>
          <a:xfrm>
            <a:off x="338635" y="2709150"/>
            <a:ext cx="3149600" cy="2726619"/>
            <a:chOff x="695960" y="2407812"/>
            <a:chExt cx="3149600" cy="2726619"/>
          </a:xfrm>
        </p:grpSpPr>
        <p:sp>
          <p:nvSpPr>
            <p:cNvPr id="21508" name="TextBox 21507"/>
            <p:cNvSpPr txBox="1"/>
            <p:nvPr/>
          </p:nvSpPr>
          <p:spPr>
            <a:xfrm>
              <a:off x="3631360" y="2990403"/>
              <a:ext cx="214200" cy="22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4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57914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4750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1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88627" y="424328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 smtClean="0">
                  <a:solidFill>
                    <a:schemeClr val="tx1"/>
                  </a:solidFill>
                </a:rPr>
                <a:t>3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425954" y="2546819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425954" y="2764926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2556931" y="2567382"/>
              <a:ext cx="8568" cy="892308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3103570" y="3108024"/>
              <a:ext cx="218106" cy="8568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1847500" y="3122589"/>
              <a:ext cx="41126" cy="1274919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149673" y="3112308"/>
              <a:ext cx="41126" cy="1274919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197075" y="3276813"/>
              <a:ext cx="915063" cy="1120695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1896955" y="4516189"/>
              <a:ext cx="415460" cy="297284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836475" y="3287095"/>
              <a:ext cx="1062433" cy="1185812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154" t="-160870" r="-107692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6048555" y="302407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263552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01633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513" name="Straight Connector 21512"/>
          <p:cNvCxnSpPr>
            <a:stCxn id="53" idx="6"/>
            <a:endCxn id="55" idx="0"/>
          </p:cNvCxnSpPr>
          <p:nvPr/>
        </p:nvCxnSpPr>
        <p:spPr bwMode="auto">
          <a:xfrm>
            <a:off x="6357003" y="3178295"/>
            <a:ext cx="1298854" cy="3653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6" name="Straight Connector 21515"/>
          <p:cNvCxnSpPr>
            <a:stCxn id="53" idx="2"/>
            <a:endCxn id="54" idx="7"/>
          </p:cNvCxnSpPr>
          <p:nvPr/>
        </p:nvCxnSpPr>
        <p:spPr bwMode="auto">
          <a:xfrm flipH="1">
            <a:off x="4526829" y="3178295"/>
            <a:ext cx="1521726" cy="4104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blipFill rotWithShape="0">
                <a:blip r:embed="rId9"/>
                <a:stretch>
                  <a:fillRect l="-71233" t="-164444" r="-91781" b="-3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blipFill rotWithShape="0">
                <a:blip r:embed="rId10"/>
                <a:stretch>
                  <a:fillRect l="-58904" t="-108197" r="-8219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blipFill rotWithShape="0">
                <a:blip r:embed="rId1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</a:t>
            </a:r>
            <a:r>
              <a:rPr lang="en-US" dirty="0" smtClean="0"/>
              <a:t>4 </a:t>
            </a:r>
            <a:r>
              <a:rPr lang="en-US" dirty="0"/>
              <a:t>to state 3 in exactly three steps ?</a:t>
            </a:r>
          </a:p>
        </p:txBody>
      </p:sp>
      <p:grpSp>
        <p:nvGrpSpPr>
          <p:cNvPr id="21511" name="Group 21510"/>
          <p:cNvGrpSpPr/>
          <p:nvPr/>
        </p:nvGrpSpPr>
        <p:grpSpPr>
          <a:xfrm>
            <a:off x="338635" y="2709150"/>
            <a:ext cx="3149600" cy="2726619"/>
            <a:chOff x="695960" y="2407812"/>
            <a:chExt cx="3149600" cy="2726619"/>
          </a:xfrm>
        </p:grpSpPr>
        <p:sp>
          <p:nvSpPr>
            <p:cNvPr id="21508" name="TextBox 21507"/>
            <p:cNvSpPr txBox="1"/>
            <p:nvPr/>
          </p:nvSpPr>
          <p:spPr>
            <a:xfrm>
              <a:off x="3631360" y="2990403"/>
              <a:ext cx="214200" cy="22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4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57914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4750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1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88627" y="424328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 smtClean="0">
                  <a:solidFill>
                    <a:schemeClr val="tx1"/>
                  </a:solidFill>
                </a:rPr>
                <a:t>3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425954" y="2546819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425954" y="2764926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2556931" y="2567382"/>
              <a:ext cx="8568" cy="892308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3103570" y="3108024"/>
              <a:ext cx="218106" cy="8568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1847500" y="3122589"/>
              <a:ext cx="41126" cy="1274919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149673" y="3112308"/>
              <a:ext cx="41126" cy="1274919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197075" y="3276813"/>
              <a:ext cx="915063" cy="1120695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1896955" y="4516189"/>
              <a:ext cx="415460" cy="297284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836475" y="3287095"/>
              <a:ext cx="1062433" cy="1185812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154" t="-160870" r="-107692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6048555" y="302407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263552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01633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41043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17911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137027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542423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49127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77019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513" name="Straight Connector 21512"/>
          <p:cNvCxnSpPr>
            <a:stCxn id="53" idx="6"/>
            <a:endCxn id="55" idx="0"/>
          </p:cNvCxnSpPr>
          <p:nvPr/>
        </p:nvCxnSpPr>
        <p:spPr bwMode="auto">
          <a:xfrm>
            <a:off x="6357003" y="3178295"/>
            <a:ext cx="1298854" cy="3653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6" name="Straight Connector 21515"/>
          <p:cNvCxnSpPr>
            <a:stCxn id="53" idx="2"/>
            <a:endCxn id="54" idx="7"/>
          </p:cNvCxnSpPr>
          <p:nvPr/>
        </p:nvCxnSpPr>
        <p:spPr bwMode="auto">
          <a:xfrm flipH="1">
            <a:off x="4526829" y="3178295"/>
            <a:ext cx="1521726" cy="4104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blipFill rotWithShape="0">
                <a:blip r:embed="rId9"/>
                <a:stretch>
                  <a:fillRect l="-71233" t="-164444" r="-91781" b="-3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blipFill rotWithShape="0">
                <a:blip r:embed="rId10"/>
                <a:stretch>
                  <a:fillRect l="-58904" t="-108197" r="-8219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blipFill rotWithShape="0">
                <a:blip r:embed="rId1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54" idx="3"/>
            <a:endCxn id="56" idx="0"/>
          </p:cNvCxnSpPr>
          <p:nvPr/>
        </p:nvCxnSpPr>
        <p:spPr bwMode="auto">
          <a:xfrm flipH="1">
            <a:off x="3564659" y="3806900"/>
            <a:ext cx="744064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4" idx="4"/>
            <a:endCxn id="57" idx="0"/>
          </p:cNvCxnSpPr>
          <p:nvPr/>
        </p:nvCxnSpPr>
        <p:spPr bwMode="auto">
          <a:xfrm flipH="1">
            <a:off x="4333339" y="3852071"/>
            <a:ext cx="84437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4" idx="5"/>
            <a:endCxn id="58" idx="0"/>
          </p:cNvCxnSpPr>
          <p:nvPr/>
        </p:nvCxnSpPr>
        <p:spPr bwMode="auto">
          <a:xfrm>
            <a:off x="4526829" y="3806900"/>
            <a:ext cx="764422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55" idx="3"/>
            <a:endCxn id="59" idx="7"/>
          </p:cNvCxnSpPr>
          <p:nvPr/>
        </p:nvCxnSpPr>
        <p:spPr bwMode="auto">
          <a:xfrm flipH="1">
            <a:off x="6805700" y="3806900"/>
            <a:ext cx="741104" cy="5052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5" idx="4"/>
            <a:endCxn id="60" idx="0"/>
          </p:cNvCxnSpPr>
          <p:nvPr/>
        </p:nvCxnSpPr>
        <p:spPr bwMode="auto">
          <a:xfrm flipH="1">
            <a:off x="7645499" y="3852071"/>
            <a:ext cx="10358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55" idx="6"/>
            <a:endCxn id="61" idx="0"/>
          </p:cNvCxnSpPr>
          <p:nvPr/>
        </p:nvCxnSpPr>
        <p:spPr bwMode="auto">
          <a:xfrm>
            <a:off x="7810081" y="3697847"/>
            <a:ext cx="721162" cy="5691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blipFill rotWithShape="0">
                <a:blip r:embed="rId12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blipFill rotWithShape="0">
                <a:blip r:embed="rId13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blipFill rotWithShape="0">
                <a:blip r:embed="rId14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</a:t>
            </a:r>
            <a:r>
              <a:rPr lang="en-US" dirty="0" smtClean="0"/>
              <a:t>4 </a:t>
            </a:r>
            <a:r>
              <a:rPr lang="en-US" dirty="0"/>
              <a:t>to state 3 in exactly three steps ?</a:t>
            </a:r>
          </a:p>
        </p:txBody>
      </p:sp>
      <p:grpSp>
        <p:nvGrpSpPr>
          <p:cNvPr id="21511" name="Group 21510"/>
          <p:cNvGrpSpPr/>
          <p:nvPr/>
        </p:nvGrpSpPr>
        <p:grpSpPr>
          <a:xfrm>
            <a:off x="338635" y="2709150"/>
            <a:ext cx="3149600" cy="2726619"/>
            <a:chOff x="695960" y="2407812"/>
            <a:chExt cx="3149600" cy="2726619"/>
          </a:xfrm>
        </p:grpSpPr>
        <p:sp>
          <p:nvSpPr>
            <p:cNvPr id="21508" name="TextBox 21507"/>
            <p:cNvSpPr txBox="1"/>
            <p:nvPr/>
          </p:nvSpPr>
          <p:spPr>
            <a:xfrm>
              <a:off x="3631360" y="2990403"/>
              <a:ext cx="214200" cy="22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4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57914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4750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1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88627" y="424328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 smtClean="0">
                  <a:solidFill>
                    <a:schemeClr val="tx1"/>
                  </a:solidFill>
                </a:rPr>
                <a:t>3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425954" y="2546819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425954" y="2764926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2556931" y="2567382"/>
              <a:ext cx="8568" cy="892308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3103570" y="3108024"/>
              <a:ext cx="218106" cy="8568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1847500" y="3122589"/>
              <a:ext cx="41126" cy="1274919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149673" y="3112308"/>
              <a:ext cx="41126" cy="1274919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197075" y="3276813"/>
              <a:ext cx="915063" cy="1120695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1896955" y="4516189"/>
              <a:ext cx="415460" cy="297284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836475" y="3287095"/>
              <a:ext cx="1062433" cy="1185812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154" t="-160870" r="-107692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6048555" y="302407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263552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01633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418459" y="428080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17911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137027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542423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49127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77019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15598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6398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66074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148635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46779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65294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515247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0930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54562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0021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90397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3564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878176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513" name="Straight Connector 21512"/>
          <p:cNvCxnSpPr>
            <a:stCxn id="53" idx="6"/>
            <a:endCxn id="55" idx="0"/>
          </p:cNvCxnSpPr>
          <p:nvPr/>
        </p:nvCxnSpPr>
        <p:spPr bwMode="auto">
          <a:xfrm>
            <a:off x="6357003" y="3178295"/>
            <a:ext cx="1298854" cy="3653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6" name="Straight Connector 21515"/>
          <p:cNvCxnSpPr>
            <a:stCxn id="53" idx="2"/>
            <a:endCxn id="54" idx="7"/>
          </p:cNvCxnSpPr>
          <p:nvPr/>
        </p:nvCxnSpPr>
        <p:spPr bwMode="auto">
          <a:xfrm flipH="1">
            <a:off x="4526829" y="3178295"/>
            <a:ext cx="1521726" cy="4104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blipFill rotWithShape="0">
                <a:blip r:embed="rId9"/>
                <a:stretch>
                  <a:fillRect l="-71233" t="-164444" r="-91781" b="-3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blipFill rotWithShape="0">
                <a:blip r:embed="rId10"/>
                <a:stretch>
                  <a:fillRect l="-58904" t="-108197" r="-8219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blipFill rotWithShape="0">
                <a:blip r:embed="rId1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54" idx="3"/>
            <a:endCxn id="56" idx="0"/>
          </p:cNvCxnSpPr>
          <p:nvPr/>
        </p:nvCxnSpPr>
        <p:spPr bwMode="auto">
          <a:xfrm flipH="1">
            <a:off x="3572683" y="3806900"/>
            <a:ext cx="736040" cy="473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4" idx="4"/>
            <a:endCxn id="57" idx="0"/>
          </p:cNvCxnSpPr>
          <p:nvPr/>
        </p:nvCxnSpPr>
        <p:spPr bwMode="auto">
          <a:xfrm flipH="1">
            <a:off x="4333339" y="3852071"/>
            <a:ext cx="84437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4" idx="5"/>
            <a:endCxn id="58" idx="0"/>
          </p:cNvCxnSpPr>
          <p:nvPr/>
        </p:nvCxnSpPr>
        <p:spPr bwMode="auto">
          <a:xfrm>
            <a:off x="4526829" y="3806900"/>
            <a:ext cx="764422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55" idx="3"/>
            <a:endCxn id="59" idx="7"/>
          </p:cNvCxnSpPr>
          <p:nvPr/>
        </p:nvCxnSpPr>
        <p:spPr bwMode="auto">
          <a:xfrm flipH="1">
            <a:off x="6805700" y="3806900"/>
            <a:ext cx="741104" cy="5052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5" idx="4"/>
            <a:endCxn id="60" idx="0"/>
          </p:cNvCxnSpPr>
          <p:nvPr/>
        </p:nvCxnSpPr>
        <p:spPr bwMode="auto">
          <a:xfrm flipH="1">
            <a:off x="7645499" y="3852071"/>
            <a:ext cx="10358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55" idx="6"/>
            <a:endCxn id="61" idx="0"/>
          </p:cNvCxnSpPr>
          <p:nvPr/>
        </p:nvCxnSpPr>
        <p:spPr bwMode="auto">
          <a:xfrm>
            <a:off x="7810081" y="3697847"/>
            <a:ext cx="721162" cy="5691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blipFill rotWithShape="0">
                <a:blip r:embed="rId12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blipFill rotWithShape="0">
                <a:blip r:embed="rId13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blipFill rotWithShape="0">
                <a:blip r:embed="rId14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56" idx="3"/>
            <a:endCxn id="62" idx="0"/>
          </p:cNvCxnSpPr>
          <p:nvPr/>
        </p:nvCxnSpPr>
        <p:spPr bwMode="auto">
          <a:xfrm flipH="1">
            <a:off x="3310210" y="4544078"/>
            <a:ext cx="153420" cy="5360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6" idx="5"/>
            <a:endCxn id="63" idx="0"/>
          </p:cNvCxnSpPr>
          <p:nvPr/>
        </p:nvCxnSpPr>
        <p:spPr bwMode="auto">
          <a:xfrm>
            <a:off x="3681736" y="4544078"/>
            <a:ext cx="112308" cy="53601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7" idx="4"/>
            <a:endCxn id="65" idx="0"/>
          </p:cNvCxnSpPr>
          <p:nvPr/>
        </p:nvCxnSpPr>
        <p:spPr bwMode="auto">
          <a:xfrm flipH="1">
            <a:off x="4302859" y="4575453"/>
            <a:ext cx="3048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blipFill rotWithShape="0">
                <a:blip r:embed="rId17"/>
                <a:stretch>
                  <a:fillRect l="-57534" t="-106452" r="-83562" b="-1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8" idx="3"/>
            <a:endCxn id="67" idx="0"/>
          </p:cNvCxnSpPr>
          <p:nvPr/>
        </p:nvCxnSpPr>
        <p:spPr bwMode="auto">
          <a:xfrm flipH="1">
            <a:off x="4807172" y="4530282"/>
            <a:ext cx="37502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58" idx="4"/>
            <a:endCxn id="68" idx="0"/>
          </p:cNvCxnSpPr>
          <p:nvPr/>
        </p:nvCxnSpPr>
        <p:spPr bwMode="auto">
          <a:xfrm>
            <a:off x="5291251" y="4575453"/>
            <a:ext cx="15449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8" idx="5"/>
            <a:endCxn id="64" idx="0"/>
          </p:cNvCxnSpPr>
          <p:nvPr/>
        </p:nvCxnSpPr>
        <p:spPr bwMode="auto">
          <a:xfrm>
            <a:off x="5400304" y="4530282"/>
            <a:ext cx="41466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6" name="Straight Connector 21505"/>
          <p:cNvCxnSpPr>
            <a:stCxn id="59" idx="3"/>
            <a:endCxn id="70" idx="0"/>
          </p:cNvCxnSpPr>
          <p:nvPr/>
        </p:nvCxnSpPr>
        <p:spPr bwMode="auto">
          <a:xfrm flipH="1">
            <a:off x="6247323" y="4530282"/>
            <a:ext cx="340271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9" name="Straight Connector 21508"/>
          <p:cNvCxnSpPr>
            <a:stCxn id="59" idx="4"/>
            <a:endCxn id="71" idx="0"/>
          </p:cNvCxnSpPr>
          <p:nvPr/>
        </p:nvCxnSpPr>
        <p:spPr bwMode="auto">
          <a:xfrm>
            <a:off x="6696647" y="4575453"/>
            <a:ext cx="3205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2" name="Straight Connector 21511"/>
          <p:cNvCxnSpPr>
            <a:stCxn id="59" idx="5"/>
            <a:endCxn id="72" idx="0"/>
          </p:cNvCxnSpPr>
          <p:nvPr/>
        </p:nvCxnSpPr>
        <p:spPr bwMode="auto">
          <a:xfrm>
            <a:off x="6805700" y="4530282"/>
            <a:ext cx="35064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5" name="Straight Connector 21514"/>
          <p:cNvCxnSpPr>
            <a:stCxn id="60" idx="4"/>
            <a:endCxn id="66" idx="0"/>
          </p:cNvCxnSpPr>
          <p:nvPr/>
        </p:nvCxnSpPr>
        <p:spPr bwMode="auto">
          <a:xfrm flipH="1">
            <a:off x="7622022" y="4575453"/>
            <a:ext cx="23477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8" name="Straight Connector 21517"/>
          <p:cNvCxnSpPr>
            <a:stCxn id="61" idx="3"/>
            <a:endCxn id="73" idx="0"/>
          </p:cNvCxnSpPr>
          <p:nvPr/>
        </p:nvCxnSpPr>
        <p:spPr bwMode="auto">
          <a:xfrm flipH="1">
            <a:off x="8058194" y="4530282"/>
            <a:ext cx="36399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0" name="Straight Connector 21519"/>
          <p:cNvCxnSpPr>
            <a:stCxn id="61" idx="4"/>
            <a:endCxn id="74" idx="0"/>
          </p:cNvCxnSpPr>
          <p:nvPr/>
        </p:nvCxnSpPr>
        <p:spPr bwMode="auto">
          <a:xfrm flipH="1">
            <a:off x="8510723" y="4575453"/>
            <a:ext cx="2052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2" name="Straight Connector 21521"/>
          <p:cNvCxnSpPr>
            <a:stCxn id="61" idx="5"/>
            <a:endCxn id="75" idx="0"/>
          </p:cNvCxnSpPr>
          <p:nvPr/>
        </p:nvCxnSpPr>
        <p:spPr bwMode="auto">
          <a:xfrm>
            <a:off x="8640296" y="4530282"/>
            <a:ext cx="295692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blipFill rotWithShape="0">
                <a:blip r:embed="rId19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blipFill rotWithShape="0">
                <a:blip r:embed="rId20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blipFill rotWithShape="0">
                <a:blip r:embed="rId2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blipFill rotWithShape="0">
                <a:blip r:embed="rId22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blipFill rotWithShape="0">
                <a:blip r:embed="rId23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2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</a:t>
            </a:r>
            <a:r>
              <a:rPr lang="en-US" dirty="0" smtClean="0"/>
              <a:t>4 </a:t>
            </a:r>
            <a:r>
              <a:rPr lang="en-US" dirty="0"/>
              <a:t>to state 3 in exactly three steps ?</a:t>
            </a:r>
          </a:p>
        </p:txBody>
      </p:sp>
      <p:grpSp>
        <p:nvGrpSpPr>
          <p:cNvPr id="21511" name="Group 21510"/>
          <p:cNvGrpSpPr/>
          <p:nvPr/>
        </p:nvGrpSpPr>
        <p:grpSpPr>
          <a:xfrm>
            <a:off x="338635" y="2709150"/>
            <a:ext cx="3149600" cy="2726619"/>
            <a:chOff x="695960" y="2407812"/>
            <a:chExt cx="3149600" cy="2726619"/>
          </a:xfrm>
        </p:grpSpPr>
        <p:sp>
          <p:nvSpPr>
            <p:cNvPr id="21508" name="TextBox 21507"/>
            <p:cNvSpPr txBox="1"/>
            <p:nvPr/>
          </p:nvSpPr>
          <p:spPr>
            <a:xfrm>
              <a:off x="3631360" y="2990403"/>
              <a:ext cx="214200" cy="22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4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57914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4750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1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88627" y="424328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 smtClean="0">
                  <a:solidFill>
                    <a:schemeClr val="tx1"/>
                  </a:solidFill>
                </a:rPr>
                <a:t>3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425954" y="2546819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425954" y="2764926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2556931" y="2567382"/>
              <a:ext cx="8568" cy="892308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3103570" y="3108024"/>
              <a:ext cx="218106" cy="8568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1847500" y="3122589"/>
              <a:ext cx="41126" cy="1274919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149673" y="3112308"/>
              <a:ext cx="41126" cy="1274919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197075" y="3276813"/>
              <a:ext cx="915063" cy="1120695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1896955" y="4516189"/>
              <a:ext cx="415460" cy="297284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836475" y="3287095"/>
              <a:ext cx="1062433" cy="1185812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154" t="-160870" r="-107692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6048555" y="302407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263552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01633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41043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17911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137027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542423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49127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77019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15598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6398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66074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148635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46779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65294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515247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0930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54562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0021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90397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3564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878176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513" name="Straight Connector 21512"/>
          <p:cNvCxnSpPr>
            <a:stCxn id="53" idx="6"/>
            <a:endCxn id="55" idx="0"/>
          </p:cNvCxnSpPr>
          <p:nvPr/>
        </p:nvCxnSpPr>
        <p:spPr bwMode="auto">
          <a:xfrm>
            <a:off x="6357003" y="3178295"/>
            <a:ext cx="1298854" cy="3653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6" name="Straight Connector 21515"/>
          <p:cNvCxnSpPr>
            <a:stCxn id="53" idx="2"/>
            <a:endCxn id="54" idx="7"/>
          </p:cNvCxnSpPr>
          <p:nvPr/>
        </p:nvCxnSpPr>
        <p:spPr bwMode="auto">
          <a:xfrm flipH="1">
            <a:off x="4526829" y="3178295"/>
            <a:ext cx="1521726" cy="4104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blipFill rotWithShape="0">
                <a:blip r:embed="rId9"/>
                <a:stretch>
                  <a:fillRect l="-71233" t="-164444" r="-91781" b="-3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blipFill rotWithShape="0">
                <a:blip r:embed="rId10"/>
                <a:stretch>
                  <a:fillRect l="-58904" t="-108197" r="-8219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blipFill rotWithShape="0">
                <a:blip r:embed="rId1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54" idx="3"/>
            <a:endCxn id="56" idx="0"/>
          </p:cNvCxnSpPr>
          <p:nvPr/>
        </p:nvCxnSpPr>
        <p:spPr bwMode="auto">
          <a:xfrm flipH="1">
            <a:off x="3564659" y="3806900"/>
            <a:ext cx="744064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4" idx="4"/>
            <a:endCxn id="57" idx="0"/>
          </p:cNvCxnSpPr>
          <p:nvPr/>
        </p:nvCxnSpPr>
        <p:spPr bwMode="auto">
          <a:xfrm flipH="1">
            <a:off x="4333339" y="3852071"/>
            <a:ext cx="84437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4" idx="5"/>
            <a:endCxn id="58" idx="0"/>
          </p:cNvCxnSpPr>
          <p:nvPr/>
        </p:nvCxnSpPr>
        <p:spPr bwMode="auto">
          <a:xfrm>
            <a:off x="4526829" y="3806900"/>
            <a:ext cx="764422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55" idx="3"/>
            <a:endCxn id="59" idx="7"/>
          </p:cNvCxnSpPr>
          <p:nvPr/>
        </p:nvCxnSpPr>
        <p:spPr bwMode="auto">
          <a:xfrm flipH="1">
            <a:off x="6805700" y="3806900"/>
            <a:ext cx="741104" cy="5052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5" idx="4"/>
            <a:endCxn id="60" idx="0"/>
          </p:cNvCxnSpPr>
          <p:nvPr/>
        </p:nvCxnSpPr>
        <p:spPr bwMode="auto">
          <a:xfrm flipH="1">
            <a:off x="7645499" y="3852071"/>
            <a:ext cx="10358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55" idx="6"/>
            <a:endCxn id="61" idx="0"/>
          </p:cNvCxnSpPr>
          <p:nvPr/>
        </p:nvCxnSpPr>
        <p:spPr bwMode="auto">
          <a:xfrm>
            <a:off x="7810081" y="3697847"/>
            <a:ext cx="721162" cy="5691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blipFill rotWithShape="0">
                <a:blip r:embed="rId12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blipFill rotWithShape="0">
                <a:blip r:embed="rId13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blipFill rotWithShape="0">
                <a:blip r:embed="rId14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56" idx="3"/>
            <a:endCxn id="62" idx="0"/>
          </p:cNvCxnSpPr>
          <p:nvPr/>
        </p:nvCxnSpPr>
        <p:spPr bwMode="auto">
          <a:xfrm flipH="1">
            <a:off x="3310210" y="4530282"/>
            <a:ext cx="14539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6" idx="5"/>
            <a:endCxn id="63" idx="0"/>
          </p:cNvCxnSpPr>
          <p:nvPr/>
        </p:nvCxnSpPr>
        <p:spPr bwMode="auto">
          <a:xfrm>
            <a:off x="3673712" y="4530282"/>
            <a:ext cx="120332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7" idx="4"/>
            <a:endCxn id="65" idx="0"/>
          </p:cNvCxnSpPr>
          <p:nvPr/>
        </p:nvCxnSpPr>
        <p:spPr bwMode="auto">
          <a:xfrm flipH="1">
            <a:off x="4302859" y="4575453"/>
            <a:ext cx="3048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blipFill rotWithShape="0">
                <a:blip r:embed="rId17"/>
                <a:stretch>
                  <a:fillRect l="-57534" t="-106452" r="-83562" b="-1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8" idx="3"/>
            <a:endCxn id="67" idx="0"/>
          </p:cNvCxnSpPr>
          <p:nvPr/>
        </p:nvCxnSpPr>
        <p:spPr bwMode="auto">
          <a:xfrm flipH="1">
            <a:off x="4807172" y="4530282"/>
            <a:ext cx="37502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58" idx="4"/>
            <a:endCxn id="68" idx="0"/>
          </p:cNvCxnSpPr>
          <p:nvPr/>
        </p:nvCxnSpPr>
        <p:spPr bwMode="auto">
          <a:xfrm>
            <a:off x="5291251" y="4575453"/>
            <a:ext cx="15449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8" idx="5"/>
            <a:endCxn id="64" idx="0"/>
          </p:cNvCxnSpPr>
          <p:nvPr/>
        </p:nvCxnSpPr>
        <p:spPr bwMode="auto">
          <a:xfrm>
            <a:off x="5400304" y="4530282"/>
            <a:ext cx="41466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6" name="Straight Connector 21505"/>
          <p:cNvCxnSpPr>
            <a:stCxn id="59" idx="3"/>
            <a:endCxn id="70" idx="0"/>
          </p:cNvCxnSpPr>
          <p:nvPr/>
        </p:nvCxnSpPr>
        <p:spPr bwMode="auto">
          <a:xfrm flipH="1">
            <a:off x="6247323" y="4530282"/>
            <a:ext cx="340271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9" name="Straight Connector 21508"/>
          <p:cNvCxnSpPr>
            <a:stCxn id="59" idx="4"/>
            <a:endCxn id="71" idx="0"/>
          </p:cNvCxnSpPr>
          <p:nvPr/>
        </p:nvCxnSpPr>
        <p:spPr bwMode="auto">
          <a:xfrm>
            <a:off x="6696647" y="4575453"/>
            <a:ext cx="3205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2" name="Straight Connector 21511"/>
          <p:cNvCxnSpPr>
            <a:stCxn id="59" idx="5"/>
            <a:endCxn id="72" idx="0"/>
          </p:cNvCxnSpPr>
          <p:nvPr/>
        </p:nvCxnSpPr>
        <p:spPr bwMode="auto">
          <a:xfrm>
            <a:off x="6805700" y="4530282"/>
            <a:ext cx="35064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5" name="Straight Connector 21514"/>
          <p:cNvCxnSpPr>
            <a:stCxn id="60" idx="4"/>
            <a:endCxn id="66" idx="0"/>
          </p:cNvCxnSpPr>
          <p:nvPr/>
        </p:nvCxnSpPr>
        <p:spPr bwMode="auto">
          <a:xfrm flipH="1">
            <a:off x="7622022" y="4575453"/>
            <a:ext cx="23477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8" name="Straight Connector 21517"/>
          <p:cNvCxnSpPr>
            <a:stCxn id="61" idx="3"/>
            <a:endCxn id="73" idx="0"/>
          </p:cNvCxnSpPr>
          <p:nvPr/>
        </p:nvCxnSpPr>
        <p:spPr bwMode="auto">
          <a:xfrm flipH="1">
            <a:off x="8058194" y="4530282"/>
            <a:ext cx="36399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0" name="Straight Connector 21519"/>
          <p:cNvCxnSpPr>
            <a:stCxn id="61" idx="4"/>
            <a:endCxn id="74" idx="0"/>
          </p:cNvCxnSpPr>
          <p:nvPr/>
        </p:nvCxnSpPr>
        <p:spPr bwMode="auto">
          <a:xfrm flipH="1">
            <a:off x="8510723" y="4575453"/>
            <a:ext cx="2052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2" name="Straight Connector 21521"/>
          <p:cNvCxnSpPr>
            <a:stCxn id="61" idx="5"/>
            <a:endCxn id="75" idx="0"/>
          </p:cNvCxnSpPr>
          <p:nvPr/>
        </p:nvCxnSpPr>
        <p:spPr bwMode="auto">
          <a:xfrm>
            <a:off x="8640296" y="4530282"/>
            <a:ext cx="295692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blipFill rotWithShape="0">
                <a:blip r:embed="rId19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blipFill rotWithShape="0">
                <a:blip r:embed="rId20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blipFill rotWithShape="0">
                <a:blip r:embed="rId2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blipFill rotWithShape="0">
                <a:blip r:embed="rId22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blipFill rotWithShape="0">
                <a:blip r:embed="rId23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 bwMode="auto">
          <a:xfrm>
            <a:off x="3766637" y="3263868"/>
            <a:ext cx="2379406" cy="1848464"/>
          </a:xfrm>
          <a:custGeom>
            <a:avLst/>
            <a:gdLst>
              <a:gd name="connsiteX0" fmla="*/ 2379406 w 2379406"/>
              <a:gd name="connsiteY0" fmla="*/ 0 h 1848464"/>
              <a:gd name="connsiteX1" fmla="*/ 2320413 w 2379406"/>
              <a:gd name="connsiteY1" fmla="*/ 9832 h 1848464"/>
              <a:gd name="connsiteX2" fmla="*/ 2261419 w 2379406"/>
              <a:gd name="connsiteY2" fmla="*/ 29497 h 1848464"/>
              <a:gd name="connsiteX3" fmla="*/ 2222090 w 2379406"/>
              <a:gd name="connsiteY3" fmla="*/ 39329 h 1848464"/>
              <a:gd name="connsiteX4" fmla="*/ 2192593 w 2379406"/>
              <a:gd name="connsiteY4" fmla="*/ 49161 h 1848464"/>
              <a:gd name="connsiteX5" fmla="*/ 2123768 w 2379406"/>
              <a:gd name="connsiteY5" fmla="*/ 58993 h 1848464"/>
              <a:gd name="connsiteX6" fmla="*/ 2054942 w 2379406"/>
              <a:gd name="connsiteY6" fmla="*/ 78658 h 1848464"/>
              <a:gd name="connsiteX7" fmla="*/ 1995948 w 2379406"/>
              <a:gd name="connsiteY7" fmla="*/ 98323 h 1848464"/>
              <a:gd name="connsiteX8" fmla="*/ 1966451 w 2379406"/>
              <a:gd name="connsiteY8" fmla="*/ 117987 h 1848464"/>
              <a:gd name="connsiteX9" fmla="*/ 1936955 w 2379406"/>
              <a:gd name="connsiteY9" fmla="*/ 127819 h 1848464"/>
              <a:gd name="connsiteX10" fmla="*/ 1868129 w 2379406"/>
              <a:gd name="connsiteY10" fmla="*/ 147484 h 1848464"/>
              <a:gd name="connsiteX11" fmla="*/ 1828800 w 2379406"/>
              <a:gd name="connsiteY11" fmla="*/ 167148 h 1848464"/>
              <a:gd name="connsiteX12" fmla="*/ 1769806 w 2379406"/>
              <a:gd name="connsiteY12" fmla="*/ 186813 h 1848464"/>
              <a:gd name="connsiteX13" fmla="*/ 1740309 w 2379406"/>
              <a:gd name="connsiteY13" fmla="*/ 196645 h 1848464"/>
              <a:gd name="connsiteX14" fmla="*/ 1710813 w 2379406"/>
              <a:gd name="connsiteY14" fmla="*/ 206477 h 1848464"/>
              <a:gd name="connsiteX15" fmla="*/ 1671484 w 2379406"/>
              <a:gd name="connsiteY15" fmla="*/ 216310 h 1848464"/>
              <a:gd name="connsiteX16" fmla="*/ 1641987 w 2379406"/>
              <a:gd name="connsiteY16" fmla="*/ 226142 h 1848464"/>
              <a:gd name="connsiteX17" fmla="*/ 1563329 w 2379406"/>
              <a:gd name="connsiteY17" fmla="*/ 245806 h 1848464"/>
              <a:gd name="connsiteX18" fmla="*/ 1524000 w 2379406"/>
              <a:gd name="connsiteY18" fmla="*/ 255639 h 1848464"/>
              <a:gd name="connsiteX19" fmla="*/ 1484671 w 2379406"/>
              <a:gd name="connsiteY19" fmla="*/ 265471 h 1848464"/>
              <a:gd name="connsiteX20" fmla="*/ 1445342 w 2379406"/>
              <a:gd name="connsiteY20" fmla="*/ 285135 h 1848464"/>
              <a:gd name="connsiteX21" fmla="*/ 1415845 w 2379406"/>
              <a:gd name="connsiteY21" fmla="*/ 294968 h 1848464"/>
              <a:gd name="connsiteX22" fmla="*/ 1337187 w 2379406"/>
              <a:gd name="connsiteY22" fmla="*/ 314632 h 1848464"/>
              <a:gd name="connsiteX23" fmla="*/ 1297858 w 2379406"/>
              <a:gd name="connsiteY23" fmla="*/ 334297 h 1848464"/>
              <a:gd name="connsiteX24" fmla="*/ 1248697 w 2379406"/>
              <a:gd name="connsiteY24" fmla="*/ 344129 h 1848464"/>
              <a:gd name="connsiteX25" fmla="*/ 1219200 w 2379406"/>
              <a:gd name="connsiteY25" fmla="*/ 353961 h 1848464"/>
              <a:gd name="connsiteX26" fmla="*/ 1140542 w 2379406"/>
              <a:gd name="connsiteY26" fmla="*/ 373626 h 1848464"/>
              <a:gd name="connsiteX27" fmla="*/ 1111045 w 2379406"/>
              <a:gd name="connsiteY27" fmla="*/ 383458 h 1848464"/>
              <a:gd name="connsiteX28" fmla="*/ 1071716 w 2379406"/>
              <a:gd name="connsiteY28" fmla="*/ 403123 h 1848464"/>
              <a:gd name="connsiteX29" fmla="*/ 993058 w 2379406"/>
              <a:gd name="connsiteY29" fmla="*/ 422787 h 1848464"/>
              <a:gd name="connsiteX30" fmla="*/ 934064 w 2379406"/>
              <a:gd name="connsiteY30" fmla="*/ 442452 h 1848464"/>
              <a:gd name="connsiteX31" fmla="*/ 904568 w 2379406"/>
              <a:gd name="connsiteY31" fmla="*/ 452284 h 1848464"/>
              <a:gd name="connsiteX32" fmla="*/ 875071 w 2379406"/>
              <a:gd name="connsiteY32" fmla="*/ 471948 h 1848464"/>
              <a:gd name="connsiteX33" fmla="*/ 786580 w 2379406"/>
              <a:gd name="connsiteY33" fmla="*/ 501445 h 1848464"/>
              <a:gd name="connsiteX34" fmla="*/ 727587 w 2379406"/>
              <a:gd name="connsiteY34" fmla="*/ 521110 h 1848464"/>
              <a:gd name="connsiteX35" fmla="*/ 619432 w 2379406"/>
              <a:gd name="connsiteY35" fmla="*/ 580103 h 1848464"/>
              <a:gd name="connsiteX36" fmla="*/ 580103 w 2379406"/>
              <a:gd name="connsiteY36" fmla="*/ 599768 h 1848464"/>
              <a:gd name="connsiteX37" fmla="*/ 511277 w 2379406"/>
              <a:gd name="connsiteY37" fmla="*/ 619432 h 1848464"/>
              <a:gd name="connsiteX38" fmla="*/ 452284 w 2379406"/>
              <a:gd name="connsiteY38" fmla="*/ 658761 h 1848464"/>
              <a:gd name="connsiteX39" fmla="*/ 353961 w 2379406"/>
              <a:gd name="connsiteY39" fmla="*/ 717755 h 1848464"/>
              <a:gd name="connsiteX40" fmla="*/ 294968 w 2379406"/>
              <a:gd name="connsiteY40" fmla="*/ 766916 h 1848464"/>
              <a:gd name="connsiteX41" fmla="*/ 275303 w 2379406"/>
              <a:gd name="connsiteY41" fmla="*/ 796413 h 1848464"/>
              <a:gd name="connsiteX42" fmla="*/ 245806 w 2379406"/>
              <a:gd name="connsiteY42" fmla="*/ 816077 h 1848464"/>
              <a:gd name="connsiteX43" fmla="*/ 196645 w 2379406"/>
              <a:gd name="connsiteY43" fmla="*/ 875071 h 1848464"/>
              <a:gd name="connsiteX44" fmla="*/ 176980 w 2379406"/>
              <a:gd name="connsiteY44" fmla="*/ 904568 h 1848464"/>
              <a:gd name="connsiteX45" fmla="*/ 108155 w 2379406"/>
              <a:gd name="connsiteY45" fmla="*/ 1022555 h 1848464"/>
              <a:gd name="connsiteX46" fmla="*/ 88490 w 2379406"/>
              <a:gd name="connsiteY46" fmla="*/ 1052052 h 1848464"/>
              <a:gd name="connsiteX47" fmla="*/ 68826 w 2379406"/>
              <a:gd name="connsiteY47" fmla="*/ 1091381 h 1848464"/>
              <a:gd name="connsiteX48" fmla="*/ 29497 w 2379406"/>
              <a:gd name="connsiteY48" fmla="*/ 1140542 h 1848464"/>
              <a:gd name="connsiteX49" fmla="*/ 9832 w 2379406"/>
              <a:gd name="connsiteY49" fmla="*/ 1199535 h 1848464"/>
              <a:gd name="connsiteX50" fmla="*/ 0 w 2379406"/>
              <a:gd name="connsiteY50" fmla="*/ 1229032 h 1848464"/>
              <a:gd name="connsiteX51" fmla="*/ 9832 w 2379406"/>
              <a:gd name="connsiteY51" fmla="*/ 1307690 h 1848464"/>
              <a:gd name="connsiteX52" fmla="*/ 49161 w 2379406"/>
              <a:gd name="connsiteY52" fmla="*/ 1386348 h 1848464"/>
              <a:gd name="connsiteX53" fmla="*/ 68826 w 2379406"/>
              <a:gd name="connsiteY53" fmla="*/ 1445342 h 1848464"/>
              <a:gd name="connsiteX54" fmla="*/ 88490 w 2379406"/>
              <a:gd name="connsiteY54" fmla="*/ 1484671 h 1848464"/>
              <a:gd name="connsiteX55" fmla="*/ 108155 w 2379406"/>
              <a:gd name="connsiteY55" fmla="*/ 1563329 h 1848464"/>
              <a:gd name="connsiteX56" fmla="*/ 117987 w 2379406"/>
              <a:gd name="connsiteY56" fmla="*/ 1592826 h 1848464"/>
              <a:gd name="connsiteX57" fmla="*/ 127819 w 2379406"/>
              <a:gd name="connsiteY57" fmla="*/ 1848464 h 1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79406" h="1848464">
                <a:moveTo>
                  <a:pt x="2379406" y="0"/>
                </a:moveTo>
                <a:cubicBezTo>
                  <a:pt x="2359742" y="3277"/>
                  <a:pt x="2339753" y="4997"/>
                  <a:pt x="2320413" y="9832"/>
                </a:cubicBezTo>
                <a:cubicBezTo>
                  <a:pt x="2300303" y="14859"/>
                  <a:pt x="2281529" y="24470"/>
                  <a:pt x="2261419" y="29497"/>
                </a:cubicBezTo>
                <a:cubicBezTo>
                  <a:pt x="2248309" y="32774"/>
                  <a:pt x="2235083" y="35617"/>
                  <a:pt x="2222090" y="39329"/>
                </a:cubicBezTo>
                <a:cubicBezTo>
                  <a:pt x="2212125" y="42176"/>
                  <a:pt x="2202756" y="47128"/>
                  <a:pt x="2192593" y="49161"/>
                </a:cubicBezTo>
                <a:cubicBezTo>
                  <a:pt x="2169868" y="53706"/>
                  <a:pt x="2146710" y="55716"/>
                  <a:pt x="2123768" y="58993"/>
                </a:cubicBezTo>
                <a:cubicBezTo>
                  <a:pt x="2024665" y="92029"/>
                  <a:pt x="2178365" y="41631"/>
                  <a:pt x="2054942" y="78658"/>
                </a:cubicBezTo>
                <a:cubicBezTo>
                  <a:pt x="2035088" y="84614"/>
                  <a:pt x="2013195" y="86825"/>
                  <a:pt x="1995948" y="98323"/>
                </a:cubicBezTo>
                <a:cubicBezTo>
                  <a:pt x="1986116" y="104878"/>
                  <a:pt x="1977020" y="112702"/>
                  <a:pt x="1966451" y="117987"/>
                </a:cubicBezTo>
                <a:cubicBezTo>
                  <a:pt x="1957181" y="122622"/>
                  <a:pt x="1946920" y="124972"/>
                  <a:pt x="1936955" y="127819"/>
                </a:cubicBezTo>
                <a:cubicBezTo>
                  <a:pt x="1912015" y="134945"/>
                  <a:pt x="1891699" y="137383"/>
                  <a:pt x="1868129" y="147484"/>
                </a:cubicBezTo>
                <a:cubicBezTo>
                  <a:pt x="1854657" y="153258"/>
                  <a:pt x="1842409" y="161705"/>
                  <a:pt x="1828800" y="167148"/>
                </a:cubicBezTo>
                <a:cubicBezTo>
                  <a:pt x="1809554" y="174846"/>
                  <a:pt x="1789471" y="180258"/>
                  <a:pt x="1769806" y="186813"/>
                </a:cubicBezTo>
                <a:lnTo>
                  <a:pt x="1740309" y="196645"/>
                </a:lnTo>
                <a:cubicBezTo>
                  <a:pt x="1730477" y="199922"/>
                  <a:pt x="1720867" y="203963"/>
                  <a:pt x="1710813" y="206477"/>
                </a:cubicBezTo>
                <a:cubicBezTo>
                  <a:pt x="1697703" y="209755"/>
                  <a:pt x="1684477" y="212598"/>
                  <a:pt x="1671484" y="216310"/>
                </a:cubicBezTo>
                <a:cubicBezTo>
                  <a:pt x="1661519" y="219157"/>
                  <a:pt x="1651986" y="223415"/>
                  <a:pt x="1641987" y="226142"/>
                </a:cubicBezTo>
                <a:cubicBezTo>
                  <a:pt x="1615913" y="233253"/>
                  <a:pt x="1589548" y="239251"/>
                  <a:pt x="1563329" y="245806"/>
                </a:cubicBezTo>
                <a:lnTo>
                  <a:pt x="1524000" y="255639"/>
                </a:lnTo>
                <a:cubicBezTo>
                  <a:pt x="1510890" y="258916"/>
                  <a:pt x="1496758" y="259428"/>
                  <a:pt x="1484671" y="265471"/>
                </a:cubicBezTo>
                <a:cubicBezTo>
                  <a:pt x="1471561" y="272026"/>
                  <a:pt x="1458814" y="279361"/>
                  <a:pt x="1445342" y="285135"/>
                </a:cubicBezTo>
                <a:cubicBezTo>
                  <a:pt x="1435816" y="289218"/>
                  <a:pt x="1425844" y="292241"/>
                  <a:pt x="1415845" y="294968"/>
                </a:cubicBezTo>
                <a:cubicBezTo>
                  <a:pt x="1389771" y="302079"/>
                  <a:pt x="1337187" y="314632"/>
                  <a:pt x="1337187" y="314632"/>
                </a:cubicBezTo>
                <a:cubicBezTo>
                  <a:pt x="1324077" y="321187"/>
                  <a:pt x="1311763" y="329662"/>
                  <a:pt x="1297858" y="334297"/>
                </a:cubicBezTo>
                <a:cubicBezTo>
                  <a:pt x="1282004" y="339582"/>
                  <a:pt x="1264910" y="340076"/>
                  <a:pt x="1248697" y="344129"/>
                </a:cubicBezTo>
                <a:cubicBezTo>
                  <a:pt x="1238642" y="346643"/>
                  <a:pt x="1229199" y="351234"/>
                  <a:pt x="1219200" y="353961"/>
                </a:cubicBezTo>
                <a:cubicBezTo>
                  <a:pt x="1193126" y="361072"/>
                  <a:pt x="1166181" y="365080"/>
                  <a:pt x="1140542" y="373626"/>
                </a:cubicBezTo>
                <a:cubicBezTo>
                  <a:pt x="1130710" y="376903"/>
                  <a:pt x="1120571" y="379375"/>
                  <a:pt x="1111045" y="383458"/>
                </a:cubicBezTo>
                <a:cubicBezTo>
                  <a:pt x="1097573" y="389232"/>
                  <a:pt x="1085621" y="398488"/>
                  <a:pt x="1071716" y="403123"/>
                </a:cubicBezTo>
                <a:cubicBezTo>
                  <a:pt x="1046077" y="411669"/>
                  <a:pt x="1018697" y="414240"/>
                  <a:pt x="993058" y="422787"/>
                </a:cubicBezTo>
                <a:lnTo>
                  <a:pt x="934064" y="442452"/>
                </a:lnTo>
                <a:cubicBezTo>
                  <a:pt x="924232" y="445729"/>
                  <a:pt x="913191" y="446535"/>
                  <a:pt x="904568" y="452284"/>
                </a:cubicBezTo>
                <a:cubicBezTo>
                  <a:pt x="894736" y="458839"/>
                  <a:pt x="885869" y="467149"/>
                  <a:pt x="875071" y="471948"/>
                </a:cubicBezTo>
                <a:cubicBezTo>
                  <a:pt x="875059" y="471953"/>
                  <a:pt x="801335" y="496527"/>
                  <a:pt x="786580" y="501445"/>
                </a:cubicBezTo>
                <a:cubicBezTo>
                  <a:pt x="786576" y="501446"/>
                  <a:pt x="727590" y="521108"/>
                  <a:pt x="727587" y="521110"/>
                </a:cubicBezTo>
                <a:cubicBezTo>
                  <a:pt x="673698" y="557035"/>
                  <a:pt x="708662" y="535488"/>
                  <a:pt x="619432" y="580103"/>
                </a:cubicBezTo>
                <a:cubicBezTo>
                  <a:pt x="606322" y="586658"/>
                  <a:pt x="594008" y="595133"/>
                  <a:pt x="580103" y="599768"/>
                </a:cubicBezTo>
                <a:cubicBezTo>
                  <a:pt x="537786" y="613873"/>
                  <a:pt x="560661" y="607086"/>
                  <a:pt x="511277" y="619432"/>
                </a:cubicBezTo>
                <a:cubicBezTo>
                  <a:pt x="491613" y="632542"/>
                  <a:pt x="473422" y="648191"/>
                  <a:pt x="452284" y="658761"/>
                </a:cubicBezTo>
                <a:cubicBezTo>
                  <a:pt x="421251" y="674278"/>
                  <a:pt x="377689" y="694027"/>
                  <a:pt x="353961" y="717755"/>
                </a:cubicBezTo>
                <a:cubicBezTo>
                  <a:pt x="316108" y="755608"/>
                  <a:pt x="336034" y="739539"/>
                  <a:pt x="294968" y="766916"/>
                </a:cubicBezTo>
                <a:cubicBezTo>
                  <a:pt x="288413" y="776748"/>
                  <a:pt x="283659" y="788057"/>
                  <a:pt x="275303" y="796413"/>
                </a:cubicBezTo>
                <a:cubicBezTo>
                  <a:pt x="266947" y="804769"/>
                  <a:pt x="253371" y="806999"/>
                  <a:pt x="245806" y="816077"/>
                </a:cubicBezTo>
                <a:cubicBezTo>
                  <a:pt x="183431" y="890927"/>
                  <a:pt x="268512" y="827159"/>
                  <a:pt x="196645" y="875071"/>
                </a:cubicBezTo>
                <a:cubicBezTo>
                  <a:pt x="190090" y="884903"/>
                  <a:pt x="183060" y="894435"/>
                  <a:pt x="176980" y="904568"/>
                </a:cubicBezTo>
                <a:cubicBezTo>
                  <a:pt x="153554" y="943611"/>
                  <a:pt x="133411" y="984671"/>
                  <a:pt x="108155" y="1022555"/>
                </a:cubicBezTo>
                <a:cubicBezTo>
                  <a:pt x="101600" y="1032387"/>
                  <a:pt x="94353" y="1041792"/>
                  <a:pt x="88490" y="1052052"/>
                </a:cubicBezTo>
                <a:cubicBezTo>
                  <a:pt x="81218" y="1064778"/>
                  <a:pt x="76956" y="1079186"/>
                  <a:pt x="68826" y="1091381"/>
                </a:cubicBezTo>
                <a:cubicBezTo>
                  <a:pt x="57185" y="1108842"/>
                  <a:pt x="42607" y="1124155"/>
                  <a:pt x="29497" y="1140542"/>
                </a:cubicBezTo>
                <a:lnTo>
                  <a:pt x="9832" y="1199535"/>
                </a:lnTo>
                <a:lnTo>
                  <a:pt x="0" y="1229032"/>
                </a:lnTo>
                <a:cubicBezTo>
                  <a:pt x="3277" y="1255251"/>
                  <a:pt x="1951" y="1282469"/>
                  <a:pt x="9832" y="1307690"/>
                </a:cubicBezTo>
                <a:cubicBezTo>
                  <a:pt x="18576" y="1335670"/>
                  <a:pt x="39891" y="1358538"/>
                  <a:pt x="49161" y="1386348"/>
                </a:cubicBezTo>
                <a:cubicBezTo>
                  <a:pt x="55716" y="1406013"/>
                  <a:pt x="59556" y="1426802"/>
                  <a:pt x="68826" y="1445342"/>
                </a:cubicBezTo>
                <a:cubicBezTo>
                  <a:pt x="75381" y="1458452"/>
                  <a:pt x="83855" y="1470766"/>
                  <a:pt x="88490" y="1484671"/>
                </a:cubicBezTo>
                <a:cubicBezTo>
                  <a:pt x="97036" y="1510310"/>
                  <a:pt x="99609" y="1537690"/>
                  <a:pt x="108155" y="1563329"/>
                </a:cubicBezTo>
                <a:lnTo>
                  <a:pt x="117987" y="1592826"/>
                </a:lnTo>
                <a:cubicBezTo>
                  <a:pt x="132270" y="1749940"/>
                  <a:pt x="127819" y="1664781"/>
                  <a:pt x="127819" y="1848464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104" y="5671336"/>
                <a:ext cx="91439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5671336"/>
                <a:ext cx="9143999" cy="89896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6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Walking on a Markov chain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04" y="153259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What is the probability of going from state 0 to state 3 in exactly three steps ?</a:t>
            </a:r>
          </a:p>
        </p:txBody>
      </p:sp>
      <p:grpSp>
        <p:nvGrpSpPr>
          <p:cNvPr id="21511" name="Group 21510"/>
          <p:cNvGrpSpPr/>
          <p:nvPr/>
        </p:nvGrpSpPr>
        <p:grpSpPr>
          <a:xfrm>
            <a:off x="338635" y="2709150"/>
            <a:ext cx="3149600" cy="2726619"/>
            <a:chOff x="695960" y="2407812"/>
            <a:chExt cx="3149600" cy="2726619"/>
          </a:xfrm>
        </p:grpSpPr>
        <p:sp>
          <p:nvSpPr>
            <p:cNvPr id="21508" name="TextBox 21507"/>
            <p:cNvSpPr txBox="1"/>
            <p:nvPr/>
          </p:nvSpPr>
          <p:spPr>
            <a:xfrm>
              <a:off x="3631360" y="2990403"/>
              <a:ext cx="214200" cy="22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1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904" y="4856755"/>
                  <a:ext cx="445536" cy="2776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69596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4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957914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47500" y="296836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>
                  <a:solidFill>
                    <a:schemeClr val="tx1"/>
                  </a:solidFill>
                </a:rPr>
                <a:t>1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88627" y="4243285"/>
              <a:ext cx="308448" cy="3084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1800" dirty="0" smtClean="0">
                  <a:solidFill>
                    <a:schemeClr val="tx1"/>
                  </a:solidFill>
                </a:rPr>
                <a:t>3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Curved Connector 9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425954" y="2546819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8" idx="3"/>
              <a:endCxn id="6" idx="5"/>
            </p:cNvCxnSpPr>
            <p:nvPr/>
          </p:nvCxnSpPr>
          <p:spPr>
            <a:xfrm rot="5400000">
              <a:off x="1425954" y="2764926"/>
              <a:ext cx="8568" cy="933434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" idx="7"/>
              <a:endCxn id="7" idx="1"/>
            </p:cNvCxnSpPr>
            <p:nvPr/>
          </p:nvCxnSpPr>
          <p:spPr>
            <a:xfrm rot="5400000" flipH="1" flipV="1">
              <a:off x="2556931" y="2567382"/>
              <a:ext cx="8568" cy="892308"/>
            </a:xfrm>
            <a:prstGeom prst="curvedConnector3">
              <a:avLst>
                <a:gd name="adj1" fmla="val 232720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>
            <a:xfrm rot="16200000" flipH="1">
              <a:off x="3103570" y="3108024"/>
              <a:ext cx="218106" cy="8568"/>
            </a:xfrm>
            <a:prstGeom prst="curvedConnector5">
              <a:avLst>
                <a:gd name="adj1" fmla="val -70711"/>
                <a:gd name="adj2" fmla="val 4872795"/>
                <a:gd name="adj3" fmla="val 170711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2"/>
              <a:endCxn id="8" idx="2"/>
            </p:cNvCxnSpPr>
            <p:nvPr/>
          </p:nvCxnSpPr>
          <p:spPr>
            <a:xfrm rot="10800000">
              <a:off x="1847500" y="3122589"/>
              <a:ext cx="41126" cy="1274919"/>
            </a:xfrm>
            <a:prstGeom prst="curvedConnector3">
              <a:avLst>
                <a:gd name="adj1" fmla="val 475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>
              <a:off x="2149673" y="3112308"/>
              <a:ext cx="41126" cy="1274919"/>
            </a:xfrm>
            <a:prstGeom prst="curvedConnector3">
              <a:avLst>
                <a:gd name="adj1" fmla="val 40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9" idx="6"/>
              <a:endCxn id="7" idx="4"/>
            </p:cNvCxnSpPr>
            <p:nvPr/>
          </p:nvCxnSpPr>
          <p:spPr>
            <a:xfrm flipV="1">
              <a:off x="2197075" y="3276813"/>
              <a:ext cx="915063" cy="1120695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04" name="Freeform 21503"/>
            <p:cNvSpPr/>
            <p:nvPr/>
          </p:nvSpPr>
          <p:spPr bwMode="auto">
            <a:xfrm>
              <a:off x="1896955" y="4516189"/>
              <a:ext cx="415460" cy="297284"/>
            </a:xfrm>
            <a:custGeom>
              <a:avLst/>
              <a:gdLst>
                <a:gd name="connsiteX0" fmla="*/ 97650 w 615819"/>
                <a:gd name="connsiteY0" fmla="*/ 0 h 440651"/>
                <a:gd name="connsiteX1" fmla="*/ 16370 w 615819"/>
                <a:gd name="connsiteY1" fmla="*/ 355600 h 440651"/>
                <a:gd name="connsiteX2" fmla="*/ 382130 w 615819"/>
                <a:gd name="connsiteY2" fmla="*/ 436880 h 440651"/>
                <a:gd name="connsiteX3" fmla="*/ 615810 w 615819"/>
                <a:gd name="connsiteY3" fmla="*/ 274320 h 440651"/>
                <a:gd name="connsiteX4" fmla="*/ 392290 w 615819"/>
                <a:gd name="connsiteY4" fmla="*/ 10160 h 4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19" h="440651">
                  <a:moveTo>
                    <a:pt x="97650" y="0"/>
                  </a:moveTo>
                  <a:cubicBezTo>
                    <a:pt x="33303" y="141393"/>
                    <a:pt x="-31043" y="282787"/>
                    <a:pt x="16370" y="355600"/>
                  </a:cubicBezTo>
                  <a:cubicBezTo>
                    <a:pt x="63783" y="428413"/>
                    <a:pt x="282223" y="450427"/>
                    <a:pt x="382130" y="436880"/>
                  </a:cubicBezTo>
                  <a:cubicBezTo>
                    <a:pt x="482037" y="423333"/>
                    <a:pt x="614117" y="345440"/>
                    <a:pt x="615810" y="274320"/>
                  </a:cubicBezTo>
                  <a:cubicBezTo>
                    <a:pt x="617503" y="203200"/>
                    <a:pt x="392290" y="10160"/>
                    <a:pt x="392290" y="10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505" name="Freeform 21504"/>
            <p:cNvSpPr/>
            <p:nvPr/>
          </p:nvSpPr>
          <p:spPr bwMode="auto">
            <a:xfrm>
              <a:off x="836475" y="3287095"/>
              <a:ext cx="1062433" cy="1185812"/>
            </a:xfrm>
            <a:custGeom>
              <a:avLst/>
              <a:gdLst>
                <a:gd name="connsiteX0" fmla="*/ 0 w 1574800"/>
                <a:gd name="connsiteY0" fmla="*/ 0 h 1757680"/>
                <a:gd name="connsiteX1" fmla="*/ 274320 w 1574800"/>
                <a:gd name="connsiteY1" fmla="*/ 863600 h 1757680"/>
                <a:gd name="connsiteX2" fmla="*/ 1574800 w 1574800"/>
                <a:gd name="connsiteY2" fmla="*/ 1757680 h 175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800" h="1757680">
                  <a:moveTo>
                    <a:pt x="0" y="0"/>
                  </a:moveTo>
                  <a:cubicBezTo>
                    <a:pt x="5926" y="285326"/>
                    <a:pt x="11853" y="570653"/>
                    <a:pt x="274320" y="863600"/>
                  </a:cubicBezTo>
                  <a:cubicBezTo>
                    <a:pt x="536787" y="1156547"/>
                    <a:pt x="1356360" y="1608667"/>
                    <a:pt x="1574800" y="1757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867" y="2407812"/>
                  <a:ext cx="320444" cy="277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1154" t="-160870" r="-107692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826" y="3965608"/>
                  <a:ext cx="445536" cy="277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674" y="3856011"/>
                  <a:ext cx="445536" cy="2776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772" y="3417183"/>
                  <a:ext cx="445536" cy="277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789" y="3621211"/>
                  <a:ext cx="445536" cy="27767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76" y="3582005"/>
                  <a:ext cx="445536" cy="277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1233" t="-160870" r="-91781" b="-30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6048555" y="302407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263552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01633" y="3543623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41043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17911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137027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542423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491275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77019" y="4267005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15598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6398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66074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148635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46779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65294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5152476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0930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545628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00212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903970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356499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8781764" y="5080091"/>
            <a:ext cx="308448" cy="308448"/>
          </a:xfrm>
          <a:prstGeom prst="ellipse">
            <a:avLst/>
          </a:prstGeom>
          <a:solidFill>
            <a:srgbClr val="0066FF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1513" name="Straight Connector 21512"/>
          <p:cNvCxnSpPr>
            <a:stCxn id="53" idx="6"/>
            <a:endCxn id="55" idx="0"/>
          </p:cNvCxnSpPr>
          <p:nvPr/>
        </p:nvCxnSpPr>
        <p:spPr bwMode="auto">
          <a:xfrm>
            <a:off x="6357003" y="3178295"/>
            <a:ext cx="1298854" cy="3653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6" name="Straight Connector 21515"/>
          <p:cNvCxnSpPr>
            <a:stCxn id="53" idx="2"/>
            <a:endCxn id="54" idx="7"/>
          </p:cNvCxnSpPr>
          <p:nvPr/>
        </p:nvCxnSpPr>
        <p:spPr bwMode="auto">
          <a:xfrm flipH="1">
            <a:off x="4526829" y="3178295"/>
            <a:ext cx="1521726" cy="41049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99" y="2729470"/>
                <a:ext cx="445536" cy="277676"/>
              </a:xfrm>
              <a:prstGeom prst="rect">
                <a:avLst/>
              </a:prstGeom>
              <a:blipFill rotWithShape="0">
                <a:blip r:embed="rId9"/>
                <a:stretch>
                  <a:fillRect l="-71233" t="-164444" r="-91781" b="-3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71" y="2947769"/>
                <a:ext cx="445536" cy="373051"/>
              </a:xfrm>
              <a:prstGeom prst="rect">
                <a:avLst/>
              </a:prstGeom>
              <a:blipFill rotWithShape="0">
                <a:blip r:embed="rId10"/>
                <a:stretch>
                  <a:fillRect l="-58904" t="-108197" r="-8219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3" y="2915018"/>
                <a:ext cx="661156" cy="371640"/>
              </a:xfrm>
              <a:prstGeom prst="rect">
                <a:avLst/>
              </a:prstGeom>
              <a:blipFill rotWithShape="0">
                <a:blip r:embed="rId1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54" idx="3"/>
            <a:endCxn id="56" idx="0"/>
          </p:cNvCxnSpPr>
          <p:nvPr/>
        </p:nvCxnSpPr>
        <p:spPr bwMode="auto">
          <a:xfrm flipH="1">
            <a:off x="3564659" y="3806900"/>
            <a:ext cx="744064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4" idx="4"/>
            <a:endCxn id="57" idx="0"/>
          </p:cNvCxnSpPr>
          <p:nvPr/>
        </p:nvCxnSpPr>
        <p:spPr bwMode="auto">
          <a:xfrm flipH="1">
            <a:off x="4333339" y="3852071"/>
            <a:ext cx="84437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4" idx="5"/>
            <a:endCxn id="58" idx="0"/>
          </p:cNvCxnSpPr>
          <p:nvPr/>
        </p:nvCxnSpPr>
        <p:spPr bwMode="auto">
          <a:xfrm>
            <a:off x="4526829" y="3806900"/>
            <a:ext cx="764422" cy="4601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55" idx="3"/>
            <a:endCxn id="59" idx="7"/>
          </p:cNvCxnSpPr>
          <p:nvPr/>
        </p:nvCxnSpPr>
        <p:spPr bwMode="auto">
          <a:xfrm flipH="1">
            <a:off x="6805700" y="3806900"/>
            <a:ext cx="741104" cy="5052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5" idx="4"/>
            <a:endCxn id="60" idx="0"/>
          </p:cNvCxnSpPr>
          <p:nvPr/>
        </p:nvCxnSpPr>
        <p:spPr bwMode="auto">
          <a:xfrm flipH="1">
            <a:off x="7645499" y="3852071"/>
            <a:ext cx="10358" cy="41493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55" idx="6"/>
            <a:endCxn id="61" idx="0"/>
          </p:cNvCxnSpPr>
          <p:nvPr/>
        </p:nvCxnSpPr>
        <p:spPr bwMode="auto">
          <a:xfrm>
            <a:off x="7810081" y="3697847"/>
            <a:ext cx="721162" cy="56915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75" y="3952678"/>
                <a:ext cx="661156" cy="371640"/>
              </a:xfrm>
              <a:prstGeom prst="rect">
                <a:avLst/>
              </a:prstGeom>
              <a:blipFill rotWithShape="0">
                <a:blip r:embed="rId12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07" y="3671539"/>
                <a:ext cx="661156" cy="371640"/>
              </a:xfrm>
              <a:prstGeom prst="rect">
                <a:avLst/>
              </a:prstGeom>
              <a:blipFill rotWithShape="0">
                <a:blip r:embed="rId13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3" y="3676819"/>
                <a:ext cx="661156" cy="371640"/>
              </a:xfrm>
              <a:prstGeom prst="rect">
                <a:avLst/>
              </a:prstGeom>
              <a:blipFill rotWithShape="0">
                <a:blip r:embed="rId14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81" y="3898202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7" y="3676819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505" y="3741760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56" idx="3"/>
            <a:endCxn id="62" idx="0"/>
          </p:cNvCxnSpPr>
          <p:nvPr/>
        </p:nvCxnSpPr>
        <p:spPr bwMode="auto">
          <a:xfrm flipH="1">
            <a:off x="3310210" y="4530282"/>
            <a:ext cx="14539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56" idx="5"/>
            <a:endCxn id="63" idx="0"/>
          </p:cNvCxnSpPr>
          <p:nvPr/>
        </p:nvCxnSpPr>
        <p:spPr bwMode="auto">
          <a:xfrm>
            <a:off x="3673712" y="4530282"/>
            <a:ext cx="120332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7" idx="4"/>
            <a:endCxn id="65" idx="0"/>
          </p:cNvCxnSpPr>
          <p:nvPr/>
        </p:nvCxnSpPr>
        <p:spPr bwMode="auto">
          <a:xfrm flipH="1">
            <a:off x="4302859" y="4575453"/>
            <a:ext cx="3048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07" y="4641959"/>
                <a:ext cx="445536" cy="373051"/>
              </a:xfrm>
              <a:prstGeom prst="rect">
                <a:avLst/>
              </a:prstGeom>
              <a:blipFill rotWithShape="0">
                <a:blip r:embed="rId17"/>
                <a:stretch>
                  <a:fillRect l="-57534" t="-106452" r="-83562" b="-1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9" y="4631707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8" idx="3"/>
            <a:endCxn id="67" idx="0"/>
          </p:cNvCxnSpPr>
          <p:nvPr/>
        </p:nvCxnSpPr>
        <p:spPr bwMode="auto">
          <a:xfrm flipH="1">
            <a:off x="4807172" y="4530282"/>
            <a:ext cx="37502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58" idx="4"/>
            <a:endCxn id="68" idx="0"/>
          </p:cNvCxnSpPr>
          <p:nvPr/>
        </p:nvCxnSpPr>
        <p:spPr bwMode="auto">
          <a:xfrm>
            <a:off x="5291251" y="4575453"/>
            <a:ext cx="15449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8" idx="5"/>
            <a:endCxn id="64" idx="0"/>
          </p:cNvCxnSpPr>
          <p:nvPr/>
        </p:nvCxnSpPr>
        <p:spPr bwMode="auto">
          <a:xfrm>
            <a:off x="5400304" y="4530282"/>
            <a:ext cx="41466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6" name="Straight Connector 21505"/>
          <p:cNvCxnSpPr>
            <a:stCxn id="59" idx="3"/>
            <a:endCxn id="70" idx="0"/>
          </p:cNvCxnSpPr>
          <p:nvPr/>
        </p:nvCxnSpPr>
        <p:spPr bwMode="auto">
          <a:xfrm flipH="1">
            <a:off x="6247323" y="4530282"/>
            <a:ext cx="340271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09" name="Straight Connector 21508"/>
          <p:cNvCxnSpPr>
            <a:stCxn id="59" idx="4"/>
            <a:endCxn id="71" idx="0"/>
          </p:cNvCxnSpPr>
          <p:nvPr/>
        </p:nvCxnSpPr>
        <p:spPr bwMode="auto">
          <a:xfrm>
            <a:off x="6696647" y="4575453"/>
            <a:ext cx="3205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2" name="Straight Connector 21511"/>
          <p:cNvCxnSpPr>
            <a:stCxn id="59" idx="5"/>
            <a:endCxn id="72" idx="0"/>
          </p:cNvCxnSpPr>
          <p:nvPr/>
        </p:nvCxnSpPr>
        <p:spPr bwMode="auto">
          <a:xfrm>
            <a:off x="6805700" y="4530282"/>
            <a:ext cx="350644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5" name="Straight Connector 21514"/>
          <p:cNvCxnSpPr>
            <a:stCxn id="60" idx="4"/>
            <a:endCxn id="66" idx="0"/>
          </p:cNvCxnSpPr>
          <p:nvPr/>
        </p:nvCxnSpPr>
        <p:spPr bwMode="auto">
          <a:xfrm flipH="1">
            <a:off x="7622022" y="4575453"/>
            <a:ext cx="23477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18" name="Straight Connector 21517"/>
          <p:cNvCxnSpPr>
            <a:stCxn id="61" idx="3"/>
            <a:endCxn id="73" idx="0"/>
          </p:cNvCxnSpPr>
          <p:nvPr/>
        </p:nvCxnSpPr>
        <p:spPr bwMode="auto">
          <a:xfrm flipH="1">
            <a:off x="8058194" y="4530282"/>
            <a:ext cx="363996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0" name="Straight Connector 21519"/>
          <p:cNvCxnSpPr>
            <a:stCxn id="61" idx="4"/>
            <a:endCxn id="74" idx="0"/>
          </p:cNvCxnSpPr>
          <p:nvPr/>
        </p:nvCxnSpPr>
        <p:spPr bwMode="auto">
          <a:xfrm flipH="1">
            <a:off x="8510723" y="4575453"/>
            <a:ext cx="20520" cy="5046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22" name="Straight Connector 21521"/>
          <p:cNvCxnSpPr>
            <a:stCxn id="61" idx="5"/>
            <a:endCxn id="75" idx="0"/>
          </p:cNvCxnSpPr>
          <p:nvPr/>
        </p:nvCxnSpPr>
        <p:spPr bwMode="auto">
          <a:xfrm>
            <a:off x="8640296" y="4530282"/>
            <a:ext cx="295692" cy="5498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24" y="4726684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82" y="4530282"/>
                <a:ext cx="661156" cy="371640"/>
              </a:xfrm>
              <a:prstGeom prst="rect">
                <a:avLst/>
              </a:prstGeom>
              <a:blipFill rotWithShape="0">
                <a:blip r:embed="rId19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40" y="4548515"/>
                <a:ext cx="661156" cy="371640"/>
              </a:xfrm>
              <a:prstGeom prst="rect">
                <a:avLst/>
              </a:prstGeom>
              <a:blipFill rotWithShape="0">
                <a:blip r:embed="rId20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790" y="4717738"/>
                <a:ext cx="661156" cy="371640"/>
              </a:xfrm>
              <a:prstGeom prst="rect">
                <a:avLst/>
              </a:prstGeom>
              <a:blipFill rotWithShape="0">
                <a:blip r:embed="rId18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508" y="4481431"/>
                <a:ext cx="661156" cy="371640"/>
              </a:xfrm>
              <a:prstGeom prst="rect">
                <a:avLst/>
              </a:prstGeom>
              <a:blipFill rotWithShape="0">
                <a:blip r:embed="rId15"/>
                <a:stretch>
                  <a:fillRect l="-22936" t="-108197" r="-57798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295" y="4553097"/>
                <a:ext cx="661156" cy="371640"/>
              </a:xfrm>
              <a:prstGeom prst="rect">
                <a:avLst/>
              </a:prstGeom>
              <a:blipFill rotWithShape="0">
                <a:blip r:embed="rId16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1" y="4734335"/>
                <a:ext cx="661156" cy="371640"/>
              </a:xfrm>
              <a:prstGeom prst="rect">
                <a:avLst/>
              </a:prstGeom>
              <a:blipFill rotWithShape="0">
                <a:blip r:embed="rId21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18" y="4571920"/>
                <a:ext cx="661156" cy="371640"/>
              </a:xfrm>
              <a:prstGeom prst="rect">
                <a:avLst/>
              </a:prstGeom>
              <a:blipFill rotWithShape="0">
                <a:blip r:embed="rId22"/>
                <a:stretch>
                  <a:fillRect l="-23148" t="-108197" r="-59259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5" y="4485111"/>
                <a:ext cx="661156" cy="371640"/>
              </a:xfrm>
              <a:prstGeom prst="rect">
                <a:avLst/>
              </a:prstGeom>
              <a:blipFill rotWithShape="0">
                <a:blip r:embed="rId23"/>
                <a:stretch>
                  <a:fillRect l="-24074" t="-108197" r="-58333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 bwMode="auto">
          <a:xfrm>
            <a:off x="3766637" y="3263868"/>
            <a:ext cx="2379406" cy="1848464"/>
          </a:xfrm>
          <a:custGeom>
            <a:avLst/>
            <a:gdLst>
              <a:gd name="connsiteX0" fmla="*/ 2379406 w 2379406"/>
              <a:gd name="connsiteY0" fmla="*/ 0 h 1848464"/>
              <a:gd name="connsiteX1" fmla="*/ 2320413 w 2379406"/>
              <a:gd name="connsiteY1" fmla="*/ 9832 h 1848464"/>
              <a:gd name="connsiteX2" fmla="*/ 2261419 w 2379406"/>
              <a:gd name="connsiteY2" fmla="*/ 29497 h 1848464"/>
              <a:gd name="connsiteX3" fmla="*/ 2222090 w 2379406"/>
              <a:gd name="connsiteY3" fmla="*/ 39329 h 1848464"/>
              <a:gd name="connsiteX4" fmla="*/ 2192593 w 2379406"/>
              <a:gd name="connsiteY4" fmla="*/ 49161 h 1848464"/>
              <a:gd name="connsiteX5" fmla="*/ 2123768 w 2379406"/>
              <a:gd name="connsiteY5" fmla="*/ 58993 h 1848464"/>
              <a:gd name="connsiteX6" fmla="*/ 2054942 w 2379406"/>
              <a:gd name="connsiteY6" fmla="*/ 78658 h 1848464"/>
              <a:gd name="connsiteX7" fmla="*/ 1995948 w 2379406"/>
              <a:gd name="connsiteY7" fmla="*/ 98323 h 1848464"/>
              <a:gd name="connsiteX8" fmla="*/ 1966451 w 2379406"/>
              <a:gd name="connsiteY8" fmla="*/ 117987 h 1848464"/>
              <a:gd name="connsiteX9" fmla="*/ 1936955 w 2379406"/>
              <a:gd name="connsiteY9" fmla="*/ 127819 h 1848464"/>
              <a:gd name="connsiteX10" fmla="*/ 1868129 w 2379406"/>
              <a:gd name="connsiteY10" fmla="*/ 147484 h 1848464"/>
              <a:gd name="connsiteX11" fmla="*/ 1828800 w 2379406"/>
              <a:gd name="connsiteY11" fmla="*/ 167148 h 1848464"/>
              <a:gd name="connsiteX12" fmla="*/ 1769806 w 2379406"/>
              <a:gd name="connsiteY12" fmla="*/ 186813 h 1848464"/>
              <a:gd name="connsiteX13" fmla="*/ 1740309 w 2379406"/>
              <a:gd name="connsiteY13" fmla="*/ 196645 h 1848464"/>
              <a:gd name="connsiteX14" fmla="*/ 1710813 w 2379406"/>
              <a:gd name="connsiteY14" fmla="*/ 206477 h 1848464"/>
              <a:gd name="connsiteX15" fmla="*/ 1671484 w 2379406"/>
              <a:gd name="connsiteY15" fmla="*/ 216310 h 1848464"/>
              <a:gd name="connsiteX16" fmla="*/ 1641987 w 2379406"/>
              <a:gd name="connsiteY16" fmla="*/ 226142 h 1848464"/>
              <a:gd name="connsiteX17" fmla="*/ 1563329 w 2379406"/>
              <a:gd name="connsiteY17" fmla="*/ 245806 h 1848464"/>
              <a:gd name="connsiteX18" fmla="*/ 1524000 w 2379406"/>
              <a:gd name="connsiteY18" fmla="*/ 255639 h 1848464"/>
              <a:gd name="connsiteX19" fmla="*/ 1484671 w 2379406"/>
              <a:gd name="connsiteY19" fmla="*/ 265471 h 1848464"/>
              <a:gd name="connsiteX20" fmla="*/ 1445342 w 2379406"/>
              <a:gd name="connsiteY20" fmla="*/ 285135 h 1848464"/>
              <a:gd name="connsiteX21" fmla="*/ 1415845 w 2379406"/>
              <a:gd name="connsiteY21" fmla="*/ 294968 h 1848464"/>
              <a:gd name="connsiteX22" fmla="*/ 1337187 w 2379406"/>
              <a:gd name="connsiteY22" fmla="*/ 314632 h 1848464"/>
              <a:gd name="connsiteX23" fmla="*/ 1297858 w 2379406"/>
              <a:gd name="connsiteY23" fmla="*/ 334297 h 1848464"/>
              <a:gd name="connsiteX24" fmla="*/ 1248697 w 2379406"/>
              <a:gd name="connsiteY24" fmla="*/ 344129 h 1848464"/>
              <a:gd name="connsiteX25" fmla="*/ 1219200 w 2379406"/>
              <a:gd name="connsiteY25" fmla="*/ 353961 h 1848464"/>
              <a:gd name="connsiteX26" fmla="*/ 1140542 w 2379406"/>
              <a:gd name="connsiteY26" fmla="*/ 373626 h 1848464"/>
              <a:gd name="connsiteX27" fmla="*/ 1111045 w 2379406"/>
              <a:gd name="connsiteY27" fmla="*/ 383458 h 1848464"/>
              <a:gd name="connsiteX28" fmla="*/ 1071716 w 2379406"/>
              <a:gd name="connsiteY28" fmla="*/ 403123 h 1848464"/>
              <a:gd name="connsiteX29" fmla="*/ 993058 w 2379406"/>
              <a:gd name="connsiteY29" fmla="*/ 422787 h 1848464"/>
              <a:gd name="connsiteX30" fmla="*/ 934064 w 2379406"/>
              <a:gd name="connsiteY30" fmla="*/ 442452 h 1848464"/>
              <a:gd name="connsiteX31" fmla="*/ 904568 w 2379406"/>
              <a:gd name="connsiteY31" fmla="*/ 452284 h 1848464"/>
              <a:gd name="connsiteX32" fmla="*/ 875071 w 2379406"/>
              <a:gd name="connsiteY32" fmla="*/ 471948 h 1848464"/>
              <a:gd name="connsiteX33" fmla="*/ 786580 w 2379406"/>
              <a:gd name="connsiteY33" fmla="*/ 501445 h 1848464"/>
              <a:gd name="connsiteX34" fmla="*/ 727587 w 2379406"/>
              <a:gd name="connsiteY34" fmla="*/ 521110 h 1848464"/>
              <a:gd name="connsiteX35" fmla="*/ 619432 w 2379406"/>
              <a:gd name="connsiteY35" fmla="*/ 580103 h 1848464"/>
              <a:gd name="connsiteX36" fmla="*/ 580103 w 2379406"/>
              <a:gd name="connsiteY36" fmla="*/ 599768 h 1848464"/>
              <a:gd name="connsiteX37" fmla="*/ 511277 w 2379406"/>
              <a:gd name="connsiteY37" fmla="*/ 619432 h 1848464"/>
              <a:gd name="connsiteX38" fmla="*/ 452284 w 2379406"/>
              <a:gd name="connsiteY38" fmla="*/ 658761 h 1848464"/>
              <a:gd name="connsiteX39" fmla="*/ 353961 w 2379406"/>
              <a:gd name="connsiteY39" fmla="*/ 717755 h 1848464"/>
              <a:gd name="connsiteX40" fmla="*/ 294968 w 2379406"/>
              <a:gd name="connsiteY40" fmla="*/ 766916 h 1848464"/>
              <a:gd name="connsiteX41" fmla="*/ 275303 w 2379406"/>
              <a:gd name="connsiteY41" fmla="*/ 796413 h 1848464"/>
              <a:gd name="connsiteX42" fmla="*/ 245806 w 2379406"/>
              <a:gd name="connsiteY42" fmla="*/ 816077 h 1848464"/>
              <a:gd name="connsiteX43" fmla="*/ 196645 w 2379406"/>
              <a:gd name="connsiteY43" fmla="*/ 875071 h 1848464"/>
              <a:gd name="connsiteX44" fmla="*/ 176980 w 2379406"/>
              <a:gd name="connsiteY44" fmla="*/ 904568 h 1848464"/>
              <a:gd name="connsiteX45" fmla="*/ 108155 w 2379406"/>
              <a:gd name="connsiteY45" fmla="*/ 1022555 h 1848464"/>
              <a:gd name="connsiteX46" fmla="*/ 88490 w 2379406"/>
              <a:gd name="connsiteY46" fmla="*/ 1052052 h 1848464"/>
              <a:gd name="connsiteX47" fmla="*/ 68826 w 2379406"/>
              <a:gd name="connsiteY47" fmla="*/ 1091381 h 1848464"/>
              <a:gd name="connsiteX48" fmla="*/ 29497 w 2379406"/>
              <a:gd name="connsiteY48" fmla="*/ 1140542 h 1848464"/>
              <a:gd name="connsiteX49" fmla="*/ 9832 w 2379406"/>
              <a:gd name="connsiteY49" fmla="*/ 1199535 h 1848464"/>
              <a:gd name="connsiteX50" fmla="*/ 0 w 2379406"/>
              <a:gd name="connsiteY50" fmla="*/ 1229032 h 1848464"/>
              <a:gd name="connsiteX51" fmla="*/ 9832 w 2379406"/>
              <a:gd name="connsiteY51" fmla="*/ 1307690 h 1848464"/>
              <a:gd name="connsiteX52" fmla="*/ 49161 w 2379406"/>
              <a:gd name="connsiteY52" fmla="*/ 1386348 h 1848464"/>
              <a:gd name="connsiteX53" fmla="*/ 68826 w 2379406"/>
              <a:gd name="connsiteY53" fmla="*/ 1445342 h 1848464"/>
              <a:gd name="connsiteX54" fmla="*/ 88490 w 2379406"/>
              <a:gd name="connsiteY54" fmla="*/ 1484671 h 1848464"/>
              <a:gd name="connsiteX55" fmla="*/ 108155 w 2379406"/>
              <a:gd name="connsiteY55" fmla="*/ 1563329 h 1848464"/>
              <a:gd name="connsiteX56" fmla="*/ 117987 w 2379406"/>
              <a:gd name="connsiteY56" fmla="*/ 1592826 h 1848464"/>
              <a:gd name="connsiteX57" fmla="*/ 127819 w 2379406"/>
              <a:gd name="connsiteY57" fmla="*/ 1848464 h 1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79406" h="1848464">
                <a:moveTo>
                  <a:pt x="2379406" y="0"/>
                </a:moveTo>
                <a:cubicBezTo>
                  <a:pt x="2359742" y="3277"/>
                  <a:pt x="2339753" y="4997"/>
                  <a:pt x="2320413" y="9832"/>
                </a:cubicBezTo>
                <a:cubicBezTo>
                  <a:pt x="2300303" y="14859"/>
                  <a:pt x="2281529" y="24470"/>
                  <a:pt x="2261419" y="29497"/>
                </a:cubicBezTo>
                <a:cubicBezTo>
                  <a:pt x="2248309" y="32774"/>
                  <a:pt x="2235083" y="35617"/>
                  <a:pt x="2222090" y="39329"/>
                </a:cubicBezTo>
                <a:cubicBezTo>
                  <a:pt x="2212125" y="42176"/>
                  <a:pt x="2202756" y="47128"/>
                  <a:pt x="2192593" y="49161"/>
                </a:cubicBezTo>
                <a:cubicBezTo>
                  <a:pt x="2169868" y="53706"/>
                  <a:pt x="2146710" y="55716"/>
                  <a:pt x="2123768" y="58993"/>
                </a:cubicBezTo>
                <a:cubicBezTo>
                  <a:pt x="2024665" y="92029"/>
                  <a:pt x="2178365" y="41631"/>
                  <a:pt x="2054942" y="78658"/>
                </a:cubicBezTo>
                <a:cubicBezTo>
                  <a:pt x="2035088" y="84614"/>
                  <a:pt x="2013195" y="86825"/>
                  <a:pt x="1995948" y="98323"/>
                </a:cubicBezTo>
                <a:cubicBezTo>
                  <a:pt x="1986116" y="104878"/>
                  <a:pt x="1977020" y="112702"/>
                  <a:pt x="1966451" y="117987"/>
                </a:cubicBezTo>
                <a:cubicBezTo>
                  <a:pt x="1957181" y="122622"/>
                  <a:pt x="1946920" y="124972"/>
                  <a:pt x="1936955" y="127819"/>
                </a:cubicBezTo>
                <a:cubicBezTo>
                  <a:pt x="1912015" y="134945"/>
                  <a:pt x="1891699" y="137383"/>
                  <a:pt x="1868129" y="147484"/>
                </a:cubicBezTo>
                <a:cubicBezTo>
                  <a:pt x="1854657" y="153258"/>
                  <a:pt x="1842409" y="161705"/>
                  <a:pt x="1828800" y="167148"/>
                </a:cubicBezTo>
                <a:cubicBezTo>
                  <a:pt x="1809554" y="174846"/>
                  <a:pt x="1789471" y="180258"/>
                  <a:pt x="1769806" y="186813"/>
                </a:cubicBezTo>
                <a:lnTo>
                  <a:pt x="1740309" y="196645"/>
                </a:lnTo>
                <a:cubicBezTo>
                  <a:pt x="1730477" y="199922"/>
                  <a:pt x="1720867" y="203963"/>
                  <a:pt x="1710813" y="206477"/>
                </a:cubicBezTo>
                <a:cubicBezTo>
                  <a:pt x="1697703" y="209755"/>
                  <a:pt x="1684477" y="212598"/>
                  <a:pt x="1671484" y="216310"/>
                </a:cubicBezTo>
                <a:cubicBezTo>
                  <a:pt x="1661519" y="219157"/>
                  <a:pt x="1651986" y="223415"/>
                  <a:pt x="1641987" y="226142"/>
                </a:cubicBezTo>
                <a:cubicBezTo>
                  <a:pt x="1615913" y="233253"/>
                  <a:pt x="1589548" y="239251"/>
                  <a:pt x="1563329" y="245806"/>
                </a:cubicBezTo>
                <a:lnTo>
                  <a:pt x="1524000" y="255639"/>
                </a:lnTo>
                <a:cubicBezTo>
                  <a:pt x="1510890" y="258916"/>
                  <a:pt x="1496758" y="259428"/>
                  <a:pt x="1484671" y="265471"/>
                </a:cubicBezTo>
                <a:cubicBezTo>
                  <a:pt x="1471561" y="272026"/>
                  <a:pt x="1458814" y="279361"/>
                  <a:pt x="1445342" y="285135"/>
                </a:cubicBezTo>
                <a:cubicBezTo>
                  <a:pt x="1435816" y="289218"/>
                  <a:pt x="1425844" y="292241"/>
                  <a:pt x="1415845" y="294968"/>
                </a:cubicBezTo>
                <a:cubicBezTo>
                  <a:pt x="1389771" y="302079"/>
                  <a:pt x="1337187" y="314632"/>
                  <a:pt x="1337187" y="314632"/>
                </a:cubicBezTo>
                <a:cubicBezTo>
                  <a:pt x="1324077" y="321187"/>
                  <a:pt x="1311763" y="329662"/>
                  <a:pt x="1297858" y="334297"/>
                </a:cubicBezTo>
                <a:cubicBezTo>
                  <a:pt x="1282004" y="339582"/>
                  <a:pt x="1264910" y="340076"/>
                  <a:pt x="1248697" y="344129"/>
                </a:cubicBezTo>
                <a:cubicBezTo>
                  <a:pt x="1238642" y="346643"/>
                  <a:pt x="1229199" y="351234"/>
                  <a:pt x="1219200" y="353961"/>
                </a:cubicBezTo>
                <a:cubicBezTo>
                  <a:pt x="1193126" y="361072"/>
                  <a:pt x="1166181" y="365080"/>
                  <a:pt x="1140542" y="373626"/>
                </a:cubicBezTo>
                <a:cubicBezTo>
                  <a:pt x="1130710" y="376903"/>
                  <a:pt x="1120571" y="379375"/>
                  <a:pt x="1111045" y="383458"/>
                </a:cubicBezTo>
                <a:cubicBezTo>
                  <a:pt x="1097573" y="389232"/>
                  <a:pt x="1085621" y="398488"/>
                  <a:pt x="1071716" y="403123"/>
                </a:cubicBezTo>
                <a:cubicBezTo>
                  <a:pt x="1046077" y="411669"/>
                  <a:pt x="1018697" y="414240"/>
                  <a:pt x="993058" y="422787"/>
                </a:cubicBezTo>
                <a:lnTo>
                  <a:pt x="934064" y="442452"/>
                </a:lnTo>
                <a:cubicBezTo>
                  <a:pt x="924232" y="445729"/>
                  <a:pt x="913191" y="446535"/>
                  <a:pt x="904568" y="452284"/>
                </a:cubicBezTo>
                <a:cubicBezTo>
                  <a:pt x="894736" y="458839"/>
                  <a:pt x="885869" y="467149"/>
                  <a:pt x="875071" y="471948"/>
                </a:cubicBezTo>
                <a:cubicBezTo>
                  <a:pt x="875059" y="471953"/>
                  <a:pt x="801335" y="496527"/>
                  <a:pt x="786580" y="501445"/>
                </a:cubicBezTo>
                <a:cubicBezTo>
                  <a:pt x="786576" y="501446"/>
                  <a:pt x="727590" y="521108"/>
                  <a:pt x="727587" y="521110"/>
                </a:cubicBezTo>
                <a:cubicBezTo>
                  <a:pt x="673698" y="557035"/>
                  <a:pt x="708662" y="535488"/>
                  <a:pt x="619432" y="580103"/>
                </a:cubicBezTo>
                <a:cubicBezTo>
                  <a:pt x="606322" y="586658"/>
                  <a:pt x="594008" y="595133"/>
                  <a:pt x="580103" y="599768"/>
                </a:cubicBezTo>
                <a:cubicBezTo>
                  <a:pt x="537786" y="613873"/>
                  <a:pt x="560661" y="607086"/>
                  <a:pt x="511277" y="619432"/>
                </a:cubicBezTo>
                <a:cubicBezTo>
                  <a:pt x="491613" y="632542"/>
                  <a:pt x="473422" y="648191"/>
                  <a:pt x="452284" y="658761"/>
                </a:cubicBezTo>
                <a:cubicBezTo>
                  <a:pt x="421251" y="674278"/>
                  <a:pt x="377689" y="694027"/>
                  <a:pt x="353961" y="717755"/>
                </a:cubicBezTo>
                <a:cubicBezTo>
                  <a:pt x="316108" y="755608"/>
                  <a:pt x="336034" y="739539"/>
                  <a:pt x="294968" y="766916"/>
                </a:cubicBezTo>
                <a:cubicBezTo>
                  <a:pt x="288413" y="776748"/>
                  <a:pt x="283659" y="788057"/>
                  <a:pt x="275303" y="796413"/>
                </a:cubicBezTo>
                <a:cubicBezTo>
                  <a:pt x="266947" y="804769"/>
                  <a:pt x="253371" y="806999"/>
                  <a:pt x="245806" y="816077"/>
                </a:cubicBezTo>
                <a:cubicBezTo>
                  <a:pt x="183431" y="890927"/>
                  <a:pt x="268512" y="827159"/>
                  <a:pt x="196645" y="875071"/>
                </a:cubicBezTo>
                <a:cubicBezTo>
                  <a:pt x="190090" y="884903"/>
                  <a:pt x="183060" y="894435"/>
                  <a:pt x="176980" y="904568"/>
                </a:cubicBezTo>
                <a:cubicBezTo>
                  <a:pt x="153554" y="943611"/>
                  <a:pt x="133411" y="984671"/>
                  <a:pt x="108155" y="1022555"/>
                </a:cubicBezTo>
                <a:cubicBezTo>
                  <a:pt x="101600" y="1032387"/>
                  <a:pt x="94353" y="1041792"/>
                  <a:pt x="88490" y="1052052"/>
                </a:cubicBezTo>
                <a:cubicBezTo>
                  <a:pt x="81218" y="1064778"/>
                  <a:pt x="76956" y="1079186"/>
                  <a:pt x="68826" y="1091381"/>
                </a:cubicBezTo>
                <a:cubicBezTo>
                  <a:pt x="57185" y="1108842"/>
                  <a:pt x="42607" y="1124155"/>
                  <a:pt x="29497" y="1140542"/>
                </a:cubicBezTo>
                <a:lnTo>
                  <a:pt x="9832" y="1199535"/>
                </a:lnTo>
                <a:lnTo>
                  <a:pt x="0" y="1229032"/>
                </a:lnTo>
                <a:cubicBezTo>
                  <a:pt x="3277" y="1255251"/>
                  <a:pt x="1951" y="1282469"/>
                  <a:pt x="9832" y="1307690"/>
                </a:cubicBezTo>
                <a:cubicBezTo>
                  <a:pt x="18576" y="1335670"/>
                  <a:pt x="39891" y="1358538"/>
                  <a:pt x="49161" y="1386348"/>
                </a:cubicBezTo>
                <a:cubicBezTo>
                  <a:pt x="55716" y="1406013"/>
                  <a:pt x="59556" y="1426802"/>
                  <a:pt x="68826" y="1445342"/>
                </a:cubicBezTo>
                <a:cubicBezTo>
                  <a:pt x="75381" y="1458452"/>
                  <a:pt x="83855" y="1470766"/>
                  <a:pt x="88490" y="1484671"/>
                </a:cubicBezTo>
                <a:cubicBezTo>
                  <a:pt x="97036" y="1510310"/>
                  <a:pt x="99609" y="1537690"/>
                  <a:pt x="108155" y="1563329"/>
                </a:cubicBezTo>
                <a:lnTo>
                  <a:pt x="117987" y="1592826"/>
                </a:lnTo>
                <a:cubicBezTo>
                  <a:pt x="132270" y="1749940"/>
                  <a:pt x="127819" y="1664781"/>
                  <a:pt x="127819" y="1848464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5671336"/>
                <a:ext cx="926466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192</m:t>
                          </m:r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71336"/>
                <a:ext cx="9264663" cy="9017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 bwMode="auto">
          <a:xfrm>
            <a:off x="4715838" y="3339101"/>
            <a:ext cx="1438382" cy="1726059"/>
          </a:xfrm>
          <a:custGeom>
            <a:avLst/>
            <a:gdLst>
              <a:gd name="connsiteX0" fmla="*/ 1438382 w 1438382"/>
              <a:gd name="connsiteY0" fmla="*/ 0 h 1726059"/>
              <a:gd name="connsiteX1" fmla="*/ 1387011 w 1438382"/>
              <a:gd name="connsiteY1" fmla="*/ 20548 h 1726059"/>
              <a:gd name="connsiteX2" fmla="*/ 1304818 w 1438382"/>
              <a:gd name="connsiteY2" fmla="*/ 61645 h 1726059"/>
              <a:gd name="connsiteX3" fmla="*/ 1191802 w 1438382"/>
              <a:gd name="connsiteY3" fmla="*/ 102742 h 1726059"/>
              <a:gd name="connsiteX4" fmla="*/ 1089061 w 1438382"/>
              <a:gd name="connsiteY4" fmla="*/ 133564 h 1726059"/>
              <a:gd name="connsiteX5" fmla="*/ 1006868 w 1438382"/>
              <a:gd name="connsiteY5" fmla="*/ 154112 h 1726059"/>
              <a:gd name="connsiteX6" fmla="*/ 976045 w 1438382"/>
              <a:gd name="connsiteY6" fmla="*/ 174661 h 1726059"/>
              <a:gd name="connsiteX7" fmla="*/ 893852 w 1438382"/>
              <a:gd name="connsiteY7" fmla="*/ 195209 h 1726059"/>
              <a:gd name="connsiteX8" fmla="*/ 852755 w 1438382"/>
              <a:gd name="connsiteY8" fmla="*/ 215757 h 1726059"/>
              <a:gd name="connsiteX9" fmla="*/ 750014 w 1438382"/>
              <a:gd name="connsiteY9" fmla="*/ 246580 h 1726059"/>
              <a:gd name="connsiteX10" fmla="*/ 719191 w 1438382"/>
              <a:gd name="connsiteY10" fmla="*/ 256854 h 1726059"/>
              <a:gd name="connsiteX11" fmla="*/ 647272 w 1438382"/>
              <a:gd name="connsiteY11" fmla="*/ 277402 h 1726059"/>
              <a:gd name="connsiteX12" fmla="*/ 616450 w 1438382"/>
              <a:gd name="connsiteY12" fmla="*/ 287677 h 1726059"/>
              <a:gd name="connsiteX13" fmla="*/ 493160 w 1438382"/>
              <a:gd name="connsiteY13" fmla="*/ 318499 h 1726059"/>
              <a:gd name="connsiteX14" fmla="*/ 421241 w 1438382"/>
              <a:gd name="connsiteY14" fmla="*/ 349321 h 1726059"/>
              <a:gd name="connsiteX15" fmla="*/ 349322 w 1438382"/>
              <a:gd name="connsiteY15" fmla="*/ 369870 h 1726059"/>
              <a:gd name="connsiteX16" fmla="*/ 256854 w 1438382"/>
              <a:gd name="connsiteY16" fmla="*/ 390418 h 1726059"/>
              <a:gd name="connsiteX17" fmla="*/ 154113 w 1438382"/>
              <a:gd name="connsiteY17" fmla="*/ 421241 h 1726059"/>
              <a:gd name="connsiteX18" fmla="*/ 123290 w 1438382"/>
              <a:gd name="connsiteY18" fmla="*/ 431515 h 1726059"/>
              <a:gd name="connsiteX19" fmla="*/ 82193 w 1438382"/>
              <a:gd name="connsiteY19" fmla="*/ 452063 h 1726059"/>
              <a:gd name="connsiteX20" fmla="*/ 0 w 1438382"/>
              <a:gd name="connsiteY20" fmla="*/ 472611 h 1726059"/>
              <a:gd name="connsiteX21" fmla="*/ 92468 w 1438382"/>
              <a:gd name="connsiteY21" fmla="*/ 503434 h 1726059"/>
              <a:gd name="connsiteX22" fmla="*/ 164387 w 1438382"/>
              <a:gd name="connsiteY22" fmla="*/ 565079 h 1726059"/>
              <a:gd name="connsiteX23" fmla="*/ 195209 w 1438382"/>
              <a:gd name="connsiteY23" fmla="*/ 585627 h 1726059"/>
              <a:gd name="connsiteX24" fmla="*/ 215758 w 1438382"/>
              <a:gd name="connsiteY24" fmla="*/ 606175 h 1726059"/>
              <a:gd name="connsiteX25" fmla="*/ 246580 w 1438382"/>
              <a:gd name="connsiteY25" fmla="*/ 616450 h 1726059"/>
              <a:gd name="connsiteX26" fmla="*/ 287677 w 1438382"/>
              <a:gd name="connsiteY26" fmla="*/ 647272 h 1726059"/>
              <a:gd name="connsiteX27" fmla="*/ 359596 w 1438382"/>
              <a:gd name="connsiteY27" fmla="*/ 678095 h 1726059"/>
              <a:gd name="connsiteX28" fmla="*/ 380144 w 1438382"/>
              <a:gd name="connsiteY28" fmla="*/ 708917 h 1726059"/>
              <a:gd name="connsiteX29" fmla="*/ 452063 w 1438382"/>
              <a:gd name="connsiteY29" fmla="*/ 750014 h 1726059"/>
              <a:gd name="connsiteX30" fmla="*/ 513708 w 1438382"/>
              <a:gd name="connsiteY30" fmla="*/ 791110 h 1726059"/>
              <a:gd name="connsiteX31" fmla="*/ 565079 w 1438382"/>
              <a:gd name="connsiteY31" fmla="*/ 821933 h 1726059"/>
              <a:gd name="connsiteX32" fmla="*/ 626724 w 1438382"/>
              <a:gd name="connsiteY32" fmla="*/ 863029 h 1726059"/>
              <a:gd name="connsiteX33" fmla="*/ 667820 w 1438382"/>
              <a:gd name="connsiteY33" fmla="*/ 883578 h 1726059"/>
              <a:gd name="connsiteX34" fmla="*/ 729465 w 1438382"/>
              <a:gd name="connsiteY34" fmla="*/ 934948 h 1726059"/>
              <a:gd name="connsiteX35" fmla="*/ 760288 w 1438382"/>
              <a:gd name="connsiteY35" fmla="*/ 945223 h 1726059"/>
              <a:gd name="connsiteX36" fmla="*/ 791110 w 1438382"/>
              <a:gd name="connsiteY36" fmla="*/ 965771 h 1726059"/>
              <a:gd name="connsiteX37" fmla="*/ 832207 w 1438382"/>
              <a:gd name="connsiteY37" fmla="*/ 986319 h 1726059"/>
              <a:gd name="connsiteX38" fmla="*/ 842481 w 1438382"/>
              <a:gd name="connsiteY38" fmla="*/ 1017142 h 1726059"/>
              <a:gd name="connsiteX39" fmla="*/ 873304 w 1438382"/>
              <a:gd name="connsiteY39" fmla="*/ 1027416 h 1726059"/>
              <a:gd name="connsiteX40" fmla="*/ 904126 w 1438382"/>
              <a:gd name="connsiteY40" fmla="*/ 1047964 h 1726059"/>
              <a:gd name="connsiteX41" fmla="*/ 914400 w 1438382"/>
              <a:gd name="connsiteY41" fmla="*/ 1078787 h 1726059"/>
              <a:gd name="connsiteX42" fmla="*/ 945223 w 1438382"/>
              <a:gd name="connsiteY42" fmla="*/ 1099335 h 1726059"/>
              <a:gd name="connsiteX43" fmla="*/ 965771 w 1438382"/>
              <a:gd name="connsiteY43" fmla="*/ 1130157 h 1726059"/>
              <a:gd name="connsiteX44" fmla="*/ 1017142 w 1438382"/>
              <a:gd name="connsiteY44" fmla="*/ 1222625 h 1726059"/>
              <a:gd name="connsiteX45" fmla="*/ 1037690 w 1438382"/>
              <a:gd name="connsiteY45" fmla="*/ 1253447 h 1726059"/>
              <a:gd name="connsiteX46" fmla="*/ 1058238 w 1438382"/>
              <a:gd name="connsiteY46" fmla="*/ 1304818 h 1726059"/>
              <a:gd name="connsiteX47" fmla="*/ 1068513 w 1438382"/>
              <a:gd name="connsiteY47" fmla="*/ 1335641 h 1726059"/>
              <a:gd name="connsiteX48" fmla="*/ 1099335 w 1438382"/>
              <a:gd name="connsiteY48" fmla="*/ 1407560 h 1726059"/>
              <a:gd name="connsiteX49" fmla="*/ 1119883 w 1438382"/>
              <a:gd name="connsiteY49" fmla="*/ 1479479 h 1726059"/>
              <a:gd name="connsiteX50" fmla="*/ 1160980 w 1438382"/>
              <a:gd name="connsiteY50" fmla="*/ 1561672 h 1726059"/>
              <a:gd name="connsiteX51" fmla="*/ 1191802 w 1438382"/>
              <a:gd name="connsiteY51" fmla="*/ 1633591 h 1726059"/>
              <a:gd name="connsiteX52" fmla="*/ 1212351 w 1438382"/>
              <a:gd name="connsiteY52" fmla="*/ 1695236 h 1726059"/>
              <a:gd name="connsiteX53" fmla="*/ 1222625 w 1438382"/>
              <a:gd name="connsiteY53" fmla="*/ 1726059 h 17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38382" h="1726059">
                <a:moveTo>
                  <a:pt x="1438382" y="0"/>
                </a:moveTo>
                <a:cubicBezTo>
                  <a:pt x="1421258" y="6849"/>
                  <a:pt x="1403756" y="12819"/>
                  <a:pt x="1387011" y="20548"/>
                </a:cubicBezTo>
                <a:cubicBezTo>
                  <a:pt x="1359199" y="33384"/>
                  <a:pt x="1333878" y="51959"/>
                  <a:pt x="1304818" y="61645"/>
                </a:cubicBezTo>
                <a:cubicBezTo>
                  <a:pt x="1175314" y="104812"/>
                  <a:pt x="1306166" y="59855"/>
                  <a:pt x="1191802" y="102742"/>
                </a:cubicBezTo>
                <a:cubicBezTo>
                  <a:pt x="1160781" y="114375"/>
                  <a:pt x="1117397" y="125063"/>
                  <a:pt x="1089061" y="133564"/>
                </a:cubicBezTo>
                <a:cubicBezTo>
                  <a:pt x="1025877" y="152519"/>
                  <a:pt x="1094326" y="136620"/>
                  <a:pt x="1006868" y="154112"/>
                </a:cubicBezTo>
                <a:cubicBezTo>
                  <a:pt x="996594" y="160962"/>
                  <a:pt x="987650" y="170441"/>
                  <a:pt x="976045" y="174661"/>
                </a:cubicBezTo>
                <a:cubicBezTo>
                  <a:pt x="949504" y="184312"/>
                  <a:pt x="919112" y="182580"/>
                  <a:pt x="893852" y="195209"/>
                </a:cubicBezTo>
                <a:cubicBezTo>
                  <a:pt x="880153" y="202058"/>
                  <a:pt x="866975" y="210069"/>
                  <a:pt x="852755" y="215757"/>
                </a:cubicBezTo>
                <a:cubicBezTo>
                  <a:pt x="791712" y="240174"/>
                  <a:pt x="802998" y="231442"/>
                  <a:pt x="750014" y="246580"/>
                </a:cubicBezTo>
                <a:cubicBezTo>
                  <a:pt x="739601" y="249555"/>
                  <a:pt x="729564" y="253742"/>
                  <a:pt x="719191" y="256854"/>
                </a:cubicBezTo>
                <a:cubicBezTo>
                  <a:pt x="695310" y="264018"/>
                  <a:pt x="671153" y="270238"/>
                  <a:pt x="647272" y="277402"/>
                </a:cubicBezTo>
                <a:cubicBezTo>
                  <a:pt x="636899" y="280514"/>
                  <a:pt x="626956" y="285050"/>
                  <a:pt x="616450" y="287677"/>
                </a:cubicBezTo>
                <a:cubicBezTo>
                  <a:pt x="482525" y="321160"/>
                  <a:pt x="664830" y="266999"/>
                  <a:pt x="493160" y="318499"/>
                </a:cubicBezTo>
                <a:cubicBezTo>
                  <a:pt x="439617" y="334562"/>
                  <a:pt x="483606" y="322592"/>
                  <a:pt x="421241" y="349321"/>
                </a:cubicBezTo>
                <a:cubicBezTo>
                  <a:pt x="396602" y="359881"/>
                  <a:pt x="375397" y="362420"/>
                  <a:pt x="349322" y="369870"/>
                </a:cubicBezTo>
                <a:cubicBezTo>
                  <a:pt x="256013" y="396529"/>
                  <a:pt x="411361" y="359517"/>
                  <a:pt x="256854" y="390418"/>
                </a:cubicBezTo>
                <a:cubicBezTo>
                  <a:pt x="218033" y="398182"/>
                  <a:pt x="193430" y="408135"/>
                  <a:pt x="154113" y="421241"/>
                </a:cubicBezTo>
                <a:cubicBezTo>
                  <a:pt x="143839" y="424666"/>
                  <a:pt x="132977" y="426672"/>
                  <a:pt x="123290" y="431515"/>
                </a:cubicBezTo>
                <a:cubicBezTo>
                  <a:pt x="109591" y="438364"/>
                  <a:pt x="96723" y="447220"/>
                  <a:pt x="82193" y="452063"/>
                </a:cubicBezTo>
                <a:cubicBezTo>
                  <a:pt x="55401" y="460993"/>
                  <a:pt x="0" y="472611"/>
                  <a:pt x="0" y="472611"/>
                </a:cubicBezTo>
                <a:cubicBezTo>
                  <a:pt x="48984" y="521595"/>
                  <a:pt x="-17319" y="463512"/>
                  <a:pt x="92468" y="503434"/>
                </a:cubicBezTo>
                <a:cubicBezTo>
                  <a:pt x="119774" y="513363"/>
                  <a:pt x="143022" y="547274"/>
                  <a:pt x="164387" y="565079"/>
                </a:cubicBezTo>
                <a:cubicBezTo>
                  <a:pt x="173873" y="572984"/>
                  <a:pt x="185567" y="577913"/>
                  <a:pt x="195209" y="585627"/>
                </a:cubicBezTo>
                <a:cubicBezTo>
                  <a:pt x="202773" y="591678"/>
                  <a:pt x="207452" y="601191"/>
                  <a:pt x="215758" y="606175"/>
                </a:cubicBezTo>
                <a:cubicBezTo>
                  <a:pt x="225044" y="611747"/>
                  <a:pt x="236306" y="613025"/>
                  <a:pt x="246580" y="616450"/>
                </a:cubicBezTo>
                <a:cubicBezTo>
                  <a:pt x="260279" y="626724"/>
                  <a:pt x="273156" y="638197"/>
                  <a:pt x="287677" y="647272"/>
                </a:cubicBezTo>
                <a:cubicBezTo>
                  <a:pt x="316695" y="665408"/>
                  <a:pt x="329634" y="668107"/>
                  <a:pt x="359596" y="678095"/>
                </a:cubicBezTo>
                <a:cubicBezTo>
                  <a:pt x="366445" y="688369"/>
                  <a:pt x="371413" y="700186"/>
                  <a:pt x="380144" y="708917"/>
                </a:cubicBezTo>
                <a:cubicBezTo>
                  <a:pt x="404408" y="733181"/>
                  <a:pt x="423863" y="729872"/>
                  <a:pt x="452063" y="750014"/>
                </a:cubicBezTo>
                <a:cubicBezTo>
                  <a:pt x="519402" y="798113"/>
                  <a:pt x="447592" y="769071"/>
                  <a:pt x="513708" y="791110"/>
                </a:cubicBezTo>
                <a:cubicBezTo>
                  <a:pt x="559805" y="837210"/>
                  <a:pt x="505063" y="788591"/>
                  <a:pt x="565079" y="821933"/>
                </a:cubicBezTo>
                <a:cubicBezTo>
                  <a:pt x="586667" y="833926"/>
                  <a:pt x="604636" y="851984"/>
                  <a:pt x="626724" y="863029"/>
                </a:cubicBezTo>
                <a:cubicBezTo>
                  <a:pt x="640423" y="869879"/>
                  <a:pt x="654522" y="875979"/>
                  <a:pt x="667820" y="883578"/>
                </a:cubicBezTo>
                <a:cubicBezTo>
                  <a:pt x="785482" y="950814"/>
                  <a:pt x="601956" y="849941"/>
                  <a:pt x="729465" y="934948"/>
                </a:cubicBezTo>
                <a:cubicBezTo>
                  <a:pt x="738476" y="940956"/>
                  <a:pt x="750601" y="940380"/>
                  <a:pt x="760288" y="945223"/>
                </a:cubicBezTo>
                <a:cubicBezTo>
                  <a:pt x="771332" y="950745"/>
                  <a:pt x="780389" y="959645"/>
                  <a:pt x="791110" y="965771"/>
                </a:cubicBezTo>
                <a:cubicBezTo>
                  <a:pt x="804408" y="973370"/>
                  <a:pt x="818508" y="979470"/>
                  <a:pt x="832207" y="986319"/>
                </a:cubicBezTo>
                <a:cubicBezTo>
                  <a:pt x="835632" y="996593"/>
                  <a:pt x="834823" y="1009484"/>
                  <a:pt x="842481" y="1017142"/>
                </a:cubicBezTo>
                <a:cubicBezTo>
                  <a:pt x="850139" y="1024800"/>
                  <a:pt x="863617" y="1022573"/>
                  <a:pt x="873304" y="1027416"/>
                </a:cubicBezTo>
                <a:cubicBezTo>
                  <a:pt x="884348" y="1032938"/>
                  <a:pt x="893852" y="1041115"/>
                  <a:pt x="904126" y="1047964"/>
                </a:cubicBezTo>
                <a:cubicBezTo>
                  <a:pt x="907551" y="1058238"/>
                  <a:pt x="907634" y="1070330"/>
                  <a:pt x="914400" y="1078787"/>
                </a:cubicBezTo>
                <a:cubicBezTo>
                  <a:pt x="922114" y="1088429"/>
                  <a:pt x="936491" y="1090604"/>
                  <a:pt x="945223" y="1099335"/>
                </a:cubicBezTo>
                <a:cubicBezTo>
                  <a:pt x="953954" y="1108066"/>
                  <a:pt x="958922" y="1119883"/>
                  <a:pt x="965771" y="1130157"/>
                </a:cubicBezTo>
                <a:cubicBezTo>
                  <a:pt x="983854" y="1184409"/>
                  <a:pt x="970037" y="1151968"/>
                  <a:pt x="1017142" y="1222625"/>
                </a:cubicBezTo>
                <a:cubicBezTo>
                  <a:pt x="1023991" y="1232899"/>
                  <a:pt x="1033104" y="1241982"/>
                  <a:pt x="1037690" y="1253447"/>
                </a:cubicBezTo>
                <a:cubicBezTo>
                  <a:pt x="1044539" y="1270571"/>
                  <a:pt x="1051762" y="1287550"/>
                  <a:pt x="1058238" y="1304818"/>
                </a:cubicBezTo>
                <a:cubicBezTo>
                  <a:pt x="1062041" y="1314959"/>
                  <a:pt x="1064491" y="1325585"/>
                  <a:pt x="1068513" y="1335641"/>
                </a:cubicBezTo>
                <a:cubicBezTo>
                  <a:pt x="1078200" y="1359857"/>
                  <a:pt x="1089649" y="1383344"/>
                  <a:pt x="1099335" y="1407560"/>
                </a:cubicBezTo>
                <a:cubicBezTo>
                  <a:pt x="1119127" y="1457040"/>
                  <a:pt x="1100395" y="1421014"/>
                  <a:pt x="1119883" y="1479479"/>
                </a:cubicBezTo>
                <a:cubicBezTo>
                  <a:pt x="1136639" y="1529746"/>
                  <a:pt x="1135812" y="1523920"/>
                  <a:pt x="1160980" y="1561672"/>
                </a:cubicBezTo>
                <a:cubicBezTo>
                  <a:pt x="1188157" y="1670381"/>
                  <a:pt x="1151260" y="1542372"/>
                  <a:pt x="1191802" y="1633591"/>
                </a:cubicBezTo>
                <a:cubicBezTo>
                  <a:pt x="1200599" y="1653384"/>
                  <a:pt x="1205501" y="1674688"/>
                  <a:pt x="1212351" y="1695236"/>
                </a:cubicBezTo>
                <a:lnTo>
                  <a:pt x="1222625" y="1726059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369978" y="3113070"/>
            <a:ext cx="2743200" cy="1993186"/>
          </a:xfrm>
          <a:custGeom>
            <a:avLst/>
            <a:gdLst>
              <a:gd name="connsiteX0" fmla="*/ 0 w 2743200"/>
              <a:gd name="connsiteY0" fmla="*/ 0 h 1993186"/>
              <a:gd name="connsiteX1" fmla="*/ 61644 w 2743200"/>
              <a:gd name="connsiteY1" fmla="*/ 10274 h 1993186"/>
              <a:gd name="connsiteX2" fmla="*/ 92467 w 2743200"/>
              <a:gd name="connsiteY2" fmla="*/ 20548 h 1993186"/>
              <a:gd name="connsiteX3" fmla="*/ 174660 w 2743200"/>
              <a:gd name="connsiteY3" fmla="*/ 41096 h 1993186"/>
              <a:gd name="connsiteX4" fmla="*/ 256853 w 2743200"/>
              <a:gd name="connsiteY4" fmla="*/ 61645 h 1993186"/>
              <a:gd name="connsiteX5" fmla="*/ 287676 w 2743200"/>
              <a:gd name="connsiteY5" fmla="*/ 71919 h 1993186"/>
              <a:gd name="connsiteX6" fmla="*/ 359595 w 2743200"/>
              <a:gd name="connsiteY6" fmla="*/ 82193 h 1993186"/>
              <a:gd name="connsiteX7" fmla="*/ 441788 w 2743200"/>
              <a:gd name="connsiteY7" fmla="*/ 102741 h 1993186"/>
              <a:gd name="connsiteX8" fmla="*/ 482885 w 2743200"/>
              <a:gd name="connsiteY8" fmla="*/ 113015 h 1993186"/>
              <a:gd name="connsiteX9" fmla="*/ 698642 w 2743200"/>
              <a:gd name="connsiteY9" fmla="*/ 143838 h 1993186"/>
              <a:gd name="connsiteX10" fmla="*/ 780835 w 2743200"/>
              <a:gd name="connsiteY10" fmla="*/ 164386 h 1993186"/>
              <a:gd name="connsiteX11" fmla="*/ 924674 w 2743200"/>
              <a:gd name="connsiteY11" fmla="*/ 215757 h 1993186"/>
              <a:gd name="connsiteX12" fmla="*/ 965770 w 2743200"/>
              <a:gd name="connsiteY12" fmla="*/ 246579 h 1993186"/>
              <a:gd name="connsiteX13" fmla="*/ 1027415 w 2743200"/>
              <a:gd name="connsiteY13" fmla="*/ 256854 h 1993186"/>
              <a:gd name="connsiteX14" fmla="*/ 1089060 w 2743200"/>
              <a:gd name="connsiteY14" fmla="*/ 277402 h 1993186"/>
              <a:gd name="connsiteX15" fmla="*/ 1119883 w 2743200"/>
              <a:gd name="connsiteY15" fmla="*/ 287676 h 1993186"/>
              <a:gd name="connsiteX16" fmla="*/ 1160979 w 2743200"/>
              <a:gd name="connsiteY16" fmla="*/ 308224 h 1993186"/>
              <a:gd name="connsiteX17" fmla="*/ 1191802 w 2743200"/>
              <a:gd name="connsiteY17" fmla="*/ 318499 h 1993186"/>
              <a:gd name="connsiteX18" fmla="*/ 1253447 w 2743200"/>
              <a:gd name="connsiteY18" fmla="*/ 359595 h 1993186"/>
              <a:gd name="connsiteX19" fmla="*/ 1315092 w 2743200"/>
              <a:gd name="connsiteY19" fmla="*/ 380143 h 1993186"/>
              <a:gd name="connsiteX20" fmla="*/ 1345914 w 2743200"/>
              <a:gd name="connsiteY20" fmla="*/ 390418 h 1993186"/>
              <a:gd name="connsiteX21" fmla="*/ 1376737 w 2743200"/>
              <a:gd name="connsiteY21" fmla="*/ 410966 h 1993186"/>
              <a:gd name="connsiteX22" fmla="*/ 1407559 w 2743200"/>
              <a:gd name="connsiteY22" fmla="*/ 421240 h 1993186"/>
              <a:gd name="connsiteX23" fmla="*/ 1448656 w 2743200"/>
              <a:gd name="connsiteY23" fmla="*/ 441788 h 1993186"/>
              <a:gd name="connsiteX24" fmla="*/ 1479478 w 2743200"/>
              <a:gd name="connsiteY24" fmla="*/ 452063 h 1993186"/>
              <a:gd name="connsiteX25" fmla="*/ 1551397 w 2743200"/>
              <a:gd name="connsiteY25" fmla="*/ 493159 h 1993186"/>
              <a:gd name="connsiteX26" fmla="*/ 1592494 w 2743200"/>
              <a:gd name="connsiteY26" fmla="*/ 544530 h 1993186"/>
              <a:gd name="connsiteX27" fmla="*/ 1654139 w 2743200"/>
              <a:gd name="connsiteY27" fmla="*/ 595901 h 1993186"/>
              <a:gd name="connsiteX28" fmla="*/ 1674687 w 2743200"/>
              <a:gd name="connsiteY28" fmla="*/ 626723 h 1993186"/>
              <a:gd name="connsiteX29" fmla="*/ 1705510 w 2743200"/>
              <a:gd name="connsiteY29" fmla="*/ 667820 h 1993186"/>
              <a:gd name="connsiteX30" fmla="*/ 1736332 w 2743200"/>
              <a:gd name="connsiteY30" fmla="*/ 698642 h 1993186"/>
              <a:gd name="connsiteX31" fmla="*/ 1756880 w 2743200"/>
              <a:gd name="connsiteY31" fmla="*/ 729465 h 1993186"/>
              <a:gd name="connsiteX32" fmla="*/ 1808251 w 2743200"/>
              <a:gd name="connsiteY32" fmla="*/ 770561 h 1993186"/>
              <a:gd name="connsiteX33" fmla="*/ 1859622 w 2743200"/>
              <a:gd name="connsiteY33" fmla="*/ 801384 h 1993186"/>
              <a:gd name="connsiteX34" fmla="*/ 1941815 w 2743200"/>
              <a:gd name="connsiteY34" fmla="*/ 863029 h 1993186"/>
              <a:gd name="connsiteX35" fmla="*/ 1982912 w 2743200"/>
              <a:gd name="connsiteY35" fmla="*/ 893851 h 1993186"/>
              <a:gd name="connsiteX36" fmla="*/ 2024009 w 2743200"/>
              <a:gd name="connsiteY36" fmla="*/ 914400 h 1993186"/>
              <a:gd name="connsiteX37" fmla="*/ 2075379 w 2743200"/>
              <a:gd name="connsiteY37" fmla="*/ 945222 h 1993186"/>
              <a:gd name="connsiteX38" fmla="*/ 2106202 w 2743200"/>
              <a:gd name="connsiteY38" fmla="*/ 955496 h 1993186"/>
              <a:gd name="connsiteX39" fmla="*/ 2178121 w 2743200"/>
              <a:gd name="connsiteY39" fmla="*/ 996593 h 1993186"/>
              <a:gd name="connsiteX40" fmla="*/ 2208943 w 2743200"/>
              <a:gd name="connsiteY40" fmla="*/ 1006867 h 1993186"/>
              <a:gd name="connsiteX41" fmla="*/ 2260314 w 2743200"/>
              <a:gd name="connsiteY41" fmla="*/ 1058238 h 1993186"/>
              <a:gd name="connsiteX42" fmla="*/ 2301411 w 2743200"/>
              <a:gd name="connsiteY42" fmla="*/ 1130157 h 1993186"/>
              <a:gd name="connsiteX43" fmla="*/ 2311685 w 2743200"/>
              <a:gd name="connsiteY43" fmla="*/ 1160979 h 1993186"/>
              <a:gd name="connsiteX44" fmla="*/ 2332233 w 2743200"/>
              <a:gd name="connsiteY44" fmla="*/ 1191802 h 1993186"/>
              <a:gd name="connsiteX45" fmla="*/ 2342507 w 2743200"/>
              <a:gd name="connsiteY45" fmla="*/ 1222624 h 1993186"/>
              <a:gd name="connsiteX46" fmla="*/ 2393878 w 2743200"/>
              <a:gd name="connsiteY46" fmla="*/ 1284269 h 1993186"/>
              <a:gd name="connsiteX47" fmla="*/ 2414426 w 2743200"/>
              <a:gd name="connsiteY47" fmla="*/ 1315092 h 1993186"/>
              <a:gd name="connsiteX48" fmla="*/ 2434975 w 2743200"/>
              <a:gd name="connsiteY48" fmla="*/ 1356188 h 1993186"/>
              <a:gd name="connsiteX49" fmla="*/ 2476071 w 2743200"/>
              <a:gd name="connsiteY49" fmla="*/ 1417833 h 1993186"/>
              <a:gd name="connsiteX50" fmla="*/ 2496620 w 2743200"/>
              <a:gd name="connsiteY50" fmla="*/ 1448656 h 1993186"/>
              <a:gd name="connsiteX51" fmla="*/ 2547991 w 2743200"/>
              <a:gd name="connsiteY51" fmla="*/ 1520575 h 1993186"/>
              <a:gd name="connsiteX52" fmla="*/ 2558265 w 2743200"/>
              <a:gd name="connsiteY52" fmla="*/ 1551397 h 1993186"/>
              <a:gd name="connsiteX53" fmla="*/ 2599361 w 2743200"/>
              <a:gd name="connsiteY53" fmla="*/ 1623317 h 1993186"/>
              <a:gd name="connsiteX54" fmla="*/ 2630184 w 2743200"/>
              <a:gd name="connsiteY54" fmla="*/ 1654139 h 1993186"/>
              <a:gd name="connsiteX55" fmla="*/ 2650732 w 2743200"/>
              <a:gd name="connsiteY55" fmla="*/ 1695236 h 1993186"/>
              <a:gd name="connsiteX56" fmla="*/ 2661006 w 2743200"/>
              <a:gd name="connsiteY56" fmla="*/ 1726058 h 1993186"/>
              <a:gd name="connsiteX57" fmla="*/ 2681555 w 2743200"/>
              <a:gd name="connsiteY57" fmla="*/ 1756881 h 1993186"/>
              <a:gd name="connsiteX58" fmla="*/ 2712377 w 2743200"/>
              <a:gd name="connsiteY58" fmla="*/ 1828800 h 1993186"/>
              <a:gd name="connsiteX59" fmla="*/ 2743200 w 2743200"/>
              <a:gd name="connsiteY59" fmla="*/ 1900719 h 1993186"/>
              <a:gd name="connsiteX60" fmla="*/ 2722651 w 2743200"/>
              <a:gd name="connsiteY60" fmla="*/ 1993186 h 19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43200" h="1993186">
                <a:moveTo>
                  <a:pt x="0" y="0"/>
                </a:moveTo>
                <a:cubicBezTo>
                  <a:pt x="20548" y="3425"/>
                  <a:pt x="41309" y="5755"/>
                  <a:pt x="61644" y="10274"/>
                </a:cubicBezTo>
                <a:cubicBezTo>
                  <a:pt x="72216" y="12623"/>
                  <a:pt x="82019" y="17698"/>
                  <a:pt x="92467" y="20548"/>
                </a:cubicBezTo>
                <a:cubicBezTo>
                  <a:pt x="119713" y="27979"/>
                  <a:pt x="147262" y="34247"/>
                  <a:pt x="174660" y="41096"/>
                </a:cubicBezTo>
                <a:lnTo>
                  <a:pt x="256853" y="61645"/>
                </a:lnTo>
                <a:cubicBezTo>
                  <a:pt x="267127" y="65070"/>
                  <a:pt x="277056" y="69795"/>
                  <a:pt x="287676" y="71919"/>
                </a:cubicBezTo>
                <a:cubicBezTo>
                  <a:pt x="311422" y="76668"/>
                  <a:pt x="335849" y="77444"/>
                  <a:pt x="359595" y="82193"/>
                </a:cubicBezTo>
                <a:cubicBezTo>
                  <a:pt x="387287" y="87731"/>
                  <a:pt x="414390" y="95892"/>
                  <a:pt x="441788" y="102741"/>
                </a:cubicBezTo>
                <a:cubicBezTo>
                  <a:pt x="455487" y="106166"/>
                  <a:pt x="468957" y="110694"/>
                  <a:pt x="482885" y="113015"/>
                </a:cubicBezTo>
                <a:cubicBezTo>
                  <a:pt x="636765" y="138663"/>
                  <a:pt x="564766" y="128963"/>
                  <a:pt x="698642" y="143838"/>
                </a:cubicBezTo>
                <a:cubicBezTo>
                  <a:pt x="726040" y="150687"/>
                  <a:pt x="755576" y="151756"/>
                  <a:pt x="780835" y="164386"/>
                </a:cubicBezTo>
                <a:cubicBezTo>
                  <a:pt x="881661" y="214799"/>
                  <a:pt x="832814" y="200447"/>
                  <a:pt x="924674" y="215757"/>
                </a:cubicBezTo>
                <a:cubicBezTo>
                  <a:pt x="938373" y="226031"/>
                  <a:pt x="949871" y="240219"/>
                  <a:pt x="965770" y="246579"/>
                </a:cubicBezTo>
                <a:cubicBezTo>
                  <a:pt x="985112" y="254316"/>
                  <a:pt x="1007205" y="251801"/>
                  <a:pt x="1027415" y="256854"/>
                </a:cubicBezTo>
                <a:cubicBezTo>
                  <a:pt x="1048428" y="262107"/>
                  <a:pt x="1068512" y="270553"/>
                  <a:pt x="1089060" y="277402"/>
                </a:cubicBezTo>
                <a:cubicBezTo>
                  <a:pt x="1099334" y="280827"/>
                  <a:pt x="1110196" y="282833"/>
                  <a:pt x="1119883" y="287676"/>
                </a:cubicBezTo>
                <a:cubicBezTo>
                  <a:pt x="1133582" y="294525"/>
                  <a:pt x="1146902" y="302191"/>
                  <a:pt x="1160979" y="308224"/>
                </a:cubicBezTo>
                <a:cubicBezTo>
                  <a:pt x="1170933" y="312490"/>
                  <a:pt x="1182335" y="313239"/>
                  <a:pt x="1191802" y="318499"/>
                </a:cubicBezTo>
                <a:cubicBezTo>
                  <a:pt x="1213390" y="330492"/>
                  <a:pt x="1230018" y="351786"/>
                  <a:pt x="1253447" y="359595"/>
                </a:cubicBezTo>
                <a:lnTo>
                  <a:pt x="1315092" y="380143"/>
                </a:lnTo>
                <a:cubicBezTo>
                  <a:pt x="1325366" y="383568"/>
                  <a:pt x="1336903" y="384411"/>
                  <a:pt x="1345914" y="390418"/>
                </a:cubicBezTo>
                <a:cubicBezTo>
                  <a:pt x="1356188" y="397267"/>
                  <a:pt x="1365692" y="405444"/>
                  <a:pt x="1376737" y="410966"/>
                </a:cubicBezTo>
                <a:cubicBezTo>
                  <a:pt x="1386423" y="415809"/>
                  <a:pt x="1397605" y="416974"/>
                  <a:pt x="1407559" y="421240"/>
                </a:cubicBezTo>
                <a:cubicBezTo>
                  <a:pt x="1421637" y="427273"/>
                  <a:pt x="1434579" y="435755"/>
                  <a:pt x="1448656" y="441788"/>
                </a:cubicBezTo>
                <a:cubicBezTo>
                  <a:pt x="1458610" y="446054"/>
                  <a:pt x="1469524" y="447797"/>
                  <a:pt x="1479478" y="452063"/>
                </a:cubicBezTo>
                <a:cubicBezTo>
                  <a:pt x="1502196" y="461799"/>
                  <a:pt x="1531553" y="477284"/>
                  <a:pt x="1551397" y="493159"/>
                </a:cubicBezTo>
                <a:cubicBezTo>
                  <a:pt x="1602236" y="533831"/>
                  <a:pt x="1539091" y="491127"/>
                  <a:pt x="1592494" y="544530"/>
                </a:cubicBezTo>
                <a:cubicBezTo>
                  <a:pt x="1673313" y="625349"/>
                  <a:pt x="1569978" y="494908"/>
                  <a:pt x="1654139" y="595901"/>
                </a:cubicBezTo>
                <a:cubicBezTo>
                  <a:pt x="1662044" y="605387"/>
                  <a:pt x="1667510" y="616675"/>
                  <a:pt x="1674687" y="626723"/>
                </a:cubicBezTo>
                <a:cubicBezTo>
                  <a:pt x="1684640" y="640657"/>
                  <a:pt x="1694366" y="654819"/>
                  <a:pt x="1705510" y="667820"/>
                </a:cubicBezTo>
                <a:cubicBezTo>
                  <a:pt x="1714966" y="678852"/>
                  <a:pt x="1727030" y="687480"/>
                  <a:pt x="1736332" y="698642"/>
                </a:cubicBezTo>
                <a:cubicBezTo>
                  <a:pt x="1744237" y="708128"/>
                  <a:pt x="1749166" y="719823"/>
                  <a:pt x="1756880" y="729465"/>
                </a:cubicBezTo>
                <a:cubicBezTo>
                  <a:pt x="1778929" y="757026"/>
                  <a:pt x="1778588" y="746830"/>
                  <a:pt x="1808251" y="770561"/>
                </a:cubicBezTo>
                <a:cubicBezTo>
                  <a:pt x="1848546" y="802797"/>
                  <a:pt x="1806096" y="783542"/>
                  <a:pt x="1859622" y="801384"/>
                </a:cubicBezTo>
                <a:cubicBezTo>
                  <a:pt x="1936181" y="877943"/>
                  <a:pt x="1863918" y="814344"/>
                  <a:pt x="1941815" y="863029"/>
                </a:cubicBezTo>
                <a:cubicBezTo>
                  <a:pt x="1956336" y="872104"/>
                  <a:pt x="1968391" y="884776"/>
                  <a:pt x="1982912" y="893851"/>
                </a:cubicBezTo>
                <a:cubicBezTo>
                  <a:pt x="1995900" y="901968"/>
                  <a:pt x="2010620" y="906962"/>
                  <a:pt x="2024009" y="914400"/>
                </a:cubicBezTo>
                <a:cubicBezTo>
                  <a:pt x="2041465" y="924098"/>
                  <a:pt x="2057518" y="936292"/>
                  <a:pt x="2075379" y="945222"/>
                </a:cubicBezTo>
                <a:cubicBezTo>
                  <a:pt x="2085066" y="950065"/>
                  <a:pt x="2096248" y="951230"/>
                  <a:pt x="2106202" y="955496"/>
                </a:cubicBezTo>
                <a:cubicBezTo>
                  <a:pt x="2232283" y="1009532"/>
                  <a:pt x="2074941" y="945004"/>
                  <a:pt x="2178121" y="996593"/>
                </a:cubicBezTo>
                <a:cubicBezTo>
                  <a:pt x="2187807" y="1001436"/>
                  <a:pt x="2198669" y="1003442"/>
                  <a:pt x="2208943" y="1006867"/>
                </a:cubicBezTo>
                <a:cubicBezTo>
                  <a:pt x="2263741" y="1089063"/>
                  <a:pt x="2191819" y="989743"/>
                  <a:pt x="2260314" y="1058238"/>
                </a:cubicBezTo>
                <a:cubicBezTo>
                  <a:pt x="2273211" y="1071135"/>
                  <a:pt x="2295368" y="1116057"/>
                  <a:pt x="2301411" y="1130157"/>
                </a:cubicBezTo>
                <a:cubicBezTo>
                  <a:pt x="2305677" y="1140111"/>
                  <a:pt x="2306842" y="1151293"/>
                  <a:pt x="2311685" y="1160979"/>
                </a:cubicBezTo>
                <a:cubicBezTo>
                  <a:pt x="2317207" y="1172024"/>
                  <a:pt x="2326711" y="1180757"/>
                  <a:pt x="2332233" y="1191802"/>
                </a:cubicBezTo>
                <a:cubicBezTo>
                  <a:pt x="2337076" y="1201488"/>
                  <a:pt x="2337664" y="1212938"/>
                  <a:pt x="2342507" y="1222624"/>
                </a:cubicBezTo>
                <a:cubicBezTo>
                  <a:pt x="2361640" y="1260889"/>
                  <a:pt x="2365475" y="1250184"/>
                  <a:pt x="2393878" y="1284269"/>
                </a:cubicBezTo>
                <a:cubicBezTo>
                  <a:pt x="2401783" y="1293755"/>
                  <a:pt x="2408300" y="1304371"/>
                  <a:pt x="2414426" y="1315092"/>
                </a:cubicBezTo>
                <a:cubicBezTo>
                  <a:pt x="2422025" y="1328390"/>
                  <a:pt x="2427095" y="1343055"/>
                  <a:pt x="2434975" y="1356188"/>
                </a:cubicBezTo>
                <a:cubicBezTo>
                  <a:pt x="2447681" y="1377365"/>
                  <a:pt x="2462372" y="1397285"/>
                  <a:pt x="2476071" y="1417833"/>
                </a:cubicBezTo>
                <a:cubicBezTo>
                  <a:pt x="2482921" y="1428107"/>
                  <a:pt x="2490267" y="1438067"/>
                  <a:pt x="2496620" y="1448656"/>
                </a:cubicBezTo>
                <a:cubicBezTo>
                  <a:pt x="2532426" y="1508333"/>
                  <a:pt x="2513321" y="1485907"/>
                  <a:pt x="2547991" y="1520575"/>
                </a:cubicBezTo>
                <a:cubicBezTo>
                  <a:pt x="2551416" y="1530849"/>
                  <a:pt x="2553999" y="1541443"/>
                  <a:pt x="2558265" y="1551397"/>
                </a:cubicBezTo>
                <a:cubicBezTo>
                  <a:pt x="2567131" y="1572084"/>
                  <a:pt x="2584188" y="1605109"/>
                  <a:pt x="2599361" y="1623317"/>
                </a:cubicBezTo>
                <a:cubicBezTo>
                  <a:pt x="2608663" y="1634479"/>
                  <a:pt x="2619910" y="1643865"/>
                  <a:pt x="2630184" y="1654139"/>
                </a:cubicBezTo>
                <a:cubicBezTo>
                  <a:pt x="2637033" y="1667838"/>
                  <a:pt x="2644699" y="1681158"/>
                  <a:pt x="2650732" y="1695236"/>
                </a:cubicBezTo>
                <a:cubicBezTo>
                  <a:pt x="2654998" y="1705190"/>
                  <a:pt x="2656163" y="1716372"/>
                  <a:pt x="2661006" y="1726058"/>
                </a:cubicBezTo>
                <a:cubicBezTo>
                  <a:pt x="2666528" y="1737103"/>
                  <a:pt x="2675428" y="1746160"/>
                  <a:pt x="2681555" y="1756881"/>
                </a:cubicBezTo>
                <a:cubicBezTo>
                  <a:pt x="2720497" y="1825029"/>
                  <a:pt x="2687678" y="1771168"/>
                  <a:pt x="2712377" y="1828800"/>
                </a:cubicBezTo>
                <a:cubicBezTo>
                  <a:pt x="2750470" y="1917684"/>
                  <a:pt x="2719100" y="1828424"/>
                  <a:pt x="2743200" y="1900719"/>
                </a:cubicBezTo>
                <a:cubicBezTo>
                  <a:pt x="2719402" y="1972111"/>
                  <a:pt x="2722651" y="1940704"/>
                  <a:pt x="2722651" y="1993186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59703" y="3298004"/>
            <a:ext cx="1027416" cy="1767156"/>
          </a:xfrm>
          <a:custGeom>
            <a:avLst/>
            <a:gdLst>
              <a:gd name="connsiteX0" fmla="*/ 0 w 1027416"/>
              <a:gd name="connsiteY0" fmla="*/ 0 h 1767156"/>
              <a:gd name="connsiteX1" fmla="*/ 842481 w 1027416"/>
              <a:gd name="connsiteY1" fmla="*/ 328774 h 1767156"/>
              <a:gd name="connsiteX2" fmla="*/ 883578 w 1027416"/>
              <a:gd name="connsiteY2" fmla="*/ 339048 h 1767156"/>
              <a:gd name="connsiteX3" fmla="*/ 945223 w 1027416"/>
              <a:gd name="connsiteY3" fmla="*/ 359596 h 1767156"/>
              <a:gd name="connsiteX4" fmla="*/ 976045 w 1027416"/>
              <a:gd name="connsiteY4" fmla="*/ 380144 h 1767156"/>
              <a:gd name="connsiteX5" fmla="*/ 1006868 w 1027416"/>
              <a:gd name="connsiteY5" fmla="*/ 390418 h 1767156"/>
              <a:gd name="connsiteX6" fmla="*/ 1027416 w 1027416"/>
              <a:gd name="connsiteY6" fmla="*/ 410967 h 1767156"/>
              <a:gd name="connsiteX7" fmla="*/ 1006868 w 1027416"/>
              <a:gd name="connsiteY7" fmla="*/ 482886 h 1767156"/>
              <a:gd name="connsiteX8" fmla="*/ 924675 w 1027416"/>
              <a:gd name="connsiteY8" fmla="*/ 544531 h 1767156"/>
              <a:gd name="connsiteX9" fmla="*/ 873304 w 1027416"/>
              <a:gd name="connsiteY9" fmla="*/ 595902 h 1767156"/>
              <a:gd name="connsiteX10" fmla="*/ 801385 w 1027416"/>
              <a:gd name="connsiteY10" fmla="*/ 647272 h 1767156"/>
              <a:gd name="connsiteX11" fmla="*/ 760288 w 1027416"/>
              <a:gd name="connsiteY11" fmla="*/ 698643 h 1767156"/>
              <a:gd name="connsiteX12" fmla="*/ 719191 w 1027416"/>
              <a:gd name="connsiteY12" fmla="*/ 750014 h 1767156"/>
              <a:gd name="connsiteX13" fmla="*/ 647272 w 1027416"/>
              <a:gd name="connsiteY13" fmla="*/ 791111 h 1767156"/>
              <a:gd name="connsiteX14" fmla="*/ 626724 w 1027416"/>
              <a:gd name="connsiteY14" fmla="*/ 821933 h 1767156"/>
              <a:gd name="connsiteX15" fmla="*/ 565079 w 1027416"/>
              <a:gd name="connsiteY15" fmla="*/ 852756 h 1767156"/>
              <a:gd name="connsiteX16" fmla="*/ 544531 w 1027416"/>
              <a:gd name="connsiteY16" fmla="*/ 883578 h 1767156"/>
              <a:gd name="connsiteX17" fmla="*/ 503434 w 1027416"/>
              <a:gd name="connsiteY17" fmla="*/ 934949 h 1767156"/>
              <a:gd name="connsiteX18" fmla="*/ 493160 w 1027416"/>
              <a:gd name="connsiteY18" fmla="*/ 965771 h 1767156"/>
              <a:gd name="connsiteX19" fmla="*/ 523982 w 1027416"/>
              <a:gd name="connsiteY19" fmla="*/ 1078787 h 1767156"/>
              <a:gd name="connsiteX20" fmla="*/ 534257 w 1027416"/>
              <a:gd name="connsiteY20" fmla="*/ 1119884 h 1767156"/>
              <a:gd name="connsiteX21" fmla="*/ 554805 w 1027416"/>
              <a:gd name="connsiteY21" fmla="*/ 1150706 h 1767156"/>
              <a:gd name="connsiteX22" fmla="*/ 575353 w 1027416"/>
              <a:gd name="connsiteY22" fmla="*/ 1212351 h 1767156"/>
              <a:gd name="connsiteX23" fmla="*/ 585627 w 1027416"/>
              <a:gd name="connsiteY23" fmla="*/ 1243174 h 1767156"/>
              <a:gd name="connsiteX24" fmla="*/ 606176 w 1027416"/>
              <a:gd name="connsiteY24" fmla="*/ 1294544 h 1767156"/>
              <a:gd name="connsiteX25" fmla="*/ 647272 w 1027416"/>
              <a:gd name="connsiteY25" fmla="*/ 1356189 h 1767156"/>
              <a:gd name="connsiteX26" fmla="*/ 667821 w 1027416"/>
              <a:gd name="connsiteY26" fmla="*/ 1417834 h 1767156"/>
              <a:gd name="connsiteX27" fmla="*/ 688369 w 1027416"/>
              <a:gd name="connsiteY27" fmla="*/ 1448657 h 1767156"/>
              <a:gd name="connsiteX28" fmla="*/ 708917 w 1027416"/>
              <a:gd name="connsiteY28" fmla="*/ 1489753 h 1767156"/>
              <a:gd name="connsiteX29" fmla="*/ 729466 w 1027416"/>
              <a:gd name="connsiteY29" fmla="*/ 1551398 h 1767156"/>
              <a:gd name="connsiteX30" fmla="*/ 739740 w 1027416"/>
              <a:gd name="connsiteY30" fmla="*/ 1582221 h 1767156"/>
              <a:gd name="connsiteX31" fmla="*/ 780836 w 1027416"/>
              <a:gd name="connsiteY31" fmla="*/ 1633592 h 1767156"/>
              <a:gd name="connsiteX32" fmla="*/ 832207 w 1027416"/>
              <a:gd name="connsiteY32" fmla="*/ 1726059 h 1767156"/>
              <a:gd name="connsiteX33" fmla="*/ 852755 w 1027416"/>
              <a:gd name="connsiteY33" fmla="*/ 1767156 h 176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7416" h="1767156">
                <a:moveTo>
                  <a:pt x="0" y="0"/>
                </a:moveTo>
                <a:lnTo>
                  <a:pt x="842481" y="328774"/>
                </a:lnTo>
                <a:cubicBezTo>
                  <a:pt x="855664" y="333833"/>
                  <a:pt x="870053" y="334991"/>
                  <a:pt x="883578" y="339048"/>
                </a:cubicBezTo>
                <a:cubicBezTo>
                  <a:pt x="904324" y="345272"/>
                  <a:pt x="945223" y="359596"/>
                  <a:pt x="945223" y="359596"/>
                </a:cubicBezTo>
                <a:cubicBezTo>
                  <a:pt x="955497" y="366445"/>
                  <a:pt x="965001" y="374622"/>
                  <a:pt x="976045" y="380144"/>
                </a:cubicBezTo>
                <a:cubicBezTo>
                  <a:pt x="985732" y="384987"/>
                  <a:pt x="997581" y="384846"/>
                  <a:pt x="1006868" y="390418"/>
                </a:cubicBezTo>
                <a:cubicBezTo>
                  <a:pt x="1015174" y="395402"/>
                  <a:pt x="1020567" y="404117"/>
                  <a:pt x="1027416" y="410967"/>
                </a:cubicBezTo>
                <a:cubicBezTo>
                  <a:pt x="1020567" y="434940"/>
                  <a:pt x="1019431" y="461350"/>
                  <a:pt x="1006868" y="482886"/>
                </a:cubicBezTo>
                <a:cubicBezTo>
                  <a:pt x="978371" y="531737"/>
                  <a:pt x="964817" y="531150"/>
                  <a:pt x="924675" y="544531"/>
                </a:cubicBezTo>
                <a:cubicBezTo>
                  <a:pt x="907551" y="561655"/>
                  <a:pt x="893454" y="582469"/>
                  <a:pt x="873304" y="595902"/>
                </a:cubicBezTo>
                <a:cubicBezTo>
                  <a:pt x="828233" y="625948"/>
                  <a:pt x="852359" y="609041"/>
                  <a:pt x="801385" y="647272"/>
                </a:cubicBezTo>
                <a:cubicBezTo>
                  <a:pt x="785087" y="696162"/>
                  <a:pt x="802536" y="664844"/>
                  <a:pt x="760288" y="698643"/>
                </a:cubicBezTo>
                <a:cubicBezTo>
                  <a:pt x="709455" y="739310"/>
                  <a:pt x="772589" y="696617"/>
                  <a:pt x="719191" y="750014"/>
                </a:cubicBezTo>
                <a:cubicBezTo>
                  <a:pt x="704669" y="764535"/>
                  <a:pt x="663388" y="783053"/>
                  <a:pt x="647272" y="791111"/>
                </a:cubicBezTo>
                <a:cubicBezTo>
                  <a:pt x="640423" y="801385"/>
                  <a:pt x="635455" y="813202"/>
                  <a:pt x="626724" y="821933"/>
                </a:cubicBezTo>
                <a:cubicBezTo>
                  <a:pt x="606809" y="841848"/>
                  <a:pt x="590146" y="844400"/>
                  <a:pt x="565079" y="852756"/>
                </a:cubicBezTo>
                <a:cubicBezTo>
                  <a:pt x="558230" y="863030"/>
                  <a:pt x="552245" y="873936"/>
                  <a:pt x="544531" y="883578"/>
                </a:cubicBezTo>
                <a:cubicBezTo>
                  <a:pt x="519045" y="915435"/>
                  <a:pt x="524518" y="892780"/>
                  <a:pt x="503434" y="934949"/>
                </a:cubicBezTo>
                <a:cubicBezTo>
                  <a:pt x="498591" y="944635"/>
                  <a:pt x="496585" y="955497"/>
                  <a:pt x="493160" y="965771"/>
                </a:cubicBezTo>
                <a:cubicBezTo>
                  <a:pt x="512365" y="1023389"/>
                  <a:pt x="500805" y="986079"/>
                  <a:pt x="523982" y="1078787"/>
                </a:cubicBezTo>
                <a:cubicBezTo>
                  <a:pt x="527407" y="1092486"/>
                  <a:pt x="526424" y="1108135"/>
                  <a:pt x="534257" y="1119884"/>
                </a:cubicBezTo>
                <a:lnTo>
                  <a:pt x="554805" y="1150706"/>
                </a:lnTo>
                <a:lnTo>
                  <a:pt x="575353" y="1212351"/>
                </a:lnTo>
                <a:cubicBezTo>
                  <a:pt x="578778" y="1222625"/>
                  <a:pt x="581605" y="1233119"/>
                  <a:pt x="585627" y="1243174"/>
                </a:cubicBezTo>
                <a:cubicBezTo>
                  <a:pt x="592477" y="1260297"/>
                  <a:pt x="597345" y="1278353"/>
                  <a:pt x="606176" y="1294544"/>
                </a:cubicBezTo>
                <a:cubicBezTo>
                  <a:pt x="618002" y="1316224"/>
                  <a:pt x="639462" y="1332760"/>
                  <a:pt x="647272" y="1356189"/>
                </a:cubicBezTo>
                <a:cubicBezTo>
                  <a:pt x="654122" y="1376737"/>
                  <a:pt x="659024" y="1398041"/>
                  <a:pt x="667821" y="1417834"/>
                </a:cubicBezTo>
                <a:cubicBezTo>
                  <a:pt x="672836" y="1429118"/>
                  <a:pt x="682243" y="1437936"/>
                  <a:pt x="688369" y="1448657"/>
                </a:cubicBezTo>
                <a:cubicBezTo>
                  <a:pt x="695968" y="1461955"/>
                  <a:pt x="703229" y="1475533"/>
                  <a:pt x="708917" y="1489753"/>
                </a:cubicBezTo>
                <a:cubicBezTo>
                  <a:pt x="716961" y="1509864"/>
                  <a:pt x="722616" y="1530850"/>
                  <a:pt x="729466" y="1551398"/>
                </a:cubicBezTo>
                <a:cubicBezTo>
                  <a:pt x="732891" y="1561672"/>
                  <a:pt x="733733" y="1573210"/>
                  <a:pt x="739740" y="1582221"/>
                </a:cubicBezTo>
                <a:cubicBezTo>
                  <a:pt x="765661" y="1621103"/>
                  <a:pt x="751557" y="1604312"/>
                  <a:pt x="780836" y="1633592"/>
                </a:cubicBezTo>
                <a:cubicBezTo>
                  <a:pt x="805980" y="1709020"/>
                  <a:pt x="786070" y="1679920"/>
                  <a:pt x="832207" y="1726059"/>
                </a:cubicBezTo>
                <a:cubicBezTo>
                  <a:pt x="844013" y="1761476"/>
                  <a:pt x="834824" y="1749223"/>
                  <a:pt x="852755" y="1767156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Multiplying the transition matrix</a:t>
            </a:r>
            <a:endParaRPr lang="en-US" sz="480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104" y="183053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distribution of the starting position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1830538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533" t="-6369" r="-17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5510" y="2925173"/>
                <a:ext cx="9112979" cy="17911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2925173"/>
                <a:ext cx="9112979" cy="1791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0" y="4791255"/>
                <a:ext cx="9179104" cy="19504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1255"/>
                <a:ext cx="9179104" cy="19504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3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Multiplying the transition matrix</a:t>
            </a:r>
            <a:endParaRPr lang="en-US" sz="480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0" y="2221780"/>
                <a:ext cx="9112979" cy="15109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1780"/>
                <a:ext cx="9112979" cy="15109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7552" y="4041563"/>
                <a:ext cx="9179104" cy="19504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48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48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52" y="4041563"/>
                <a:ext cx="9179104" cy="1950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7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Multiplying the transition matrix</a:t>
            </a:r>
            <a:endParaRPr lang="en-US" sz="480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371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0" y="2797133"/>
                <a:ext cx="9112979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97133"/>
                <a:ext cx="9112979" cy="5309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7552" y="2103626"/>
            <a:ext cx="9112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general rule: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4" y="3905028"/>
                <a:ext cx="9112979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our distribution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steps if the initial distribution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" y="3905028"/>
                <a:ext cx="9112979" cy="530915"/>
              </a:xfrm>
              <a:prstGeom prst="rect">
                <a:avLst/>
              </a:prstGeom>
              <a:blipFill rotWithShape="0">
                <a:blip r:embed="rId3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1" y="4755522"/>
                <a:ext cx="9112979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gives the probability to move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steps.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" y="4755522"/>
                <a:ext cx="9112979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5096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Stationary distribution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432454" y="4854168"/>
                <a:ext cx="6025745" cy="1394232"/>
              </a:xfrm>
            </p:spPr>
            <p:txBody>
              <a:bodyPr/>
              <a:lstStyle/>
              <a:p>
                <a:r>
                  <a:rPr lang="en-US" sz="2400" dirty="0"/>
                  <a:t>S</a:t>
                </a:r>
                <a:r>
                  <a:rPr lang="en-US" sz="2400" dirty="0" smtClean="0"/>
                  <a:t>tationary dist.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exists (always)</a:t>
                </a:r>
              </a:p>
              <a:p>
                <a:r>
                  <a:rPr lang="en-US" sz="2400" dirty="0" smtClean="0"/>
                  <a:t>Unique (irreducible)</a:t>
                </a:r>
              </a:p>
              <a:p>
                <a:r>
                  <a:rPr lang="en-US" sz="2400" dirty="0" smtClean="0"/>
                  <a:t>Convergence (irreducible + aperiodic)</a:t>
                </a:r>
                <a:endParaRPr lang="he-IL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2454" y="4854168"/>
                <a:ext cx="6025745" cy="1394232"/>
              </a:xfrm>
              <a:blipFill rotWithShape="0">
                <a:blip r:embed="rId2"/>
                <a:stretch>
                  <a:fillRect l="-1316" t="-3493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10" y="1827653"/>
                <a:ext cx="911297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1827653"/>
                <a:ext cx="9112979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424617"/>
                <a:ext cx="911297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a left-eigenvector of the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4617"/>
                <a:ext cx="911297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357" y="4262277"/>
            <a:ext cx="9112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Desired properties: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49" y="2980140"/>
                <a:ext cx="9112979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If the initial distribution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then it remains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after any number of steps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" y="2980140"/>
                <a:ext cx="9112979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3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Homogenous Markov chain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" y="1745975"/>
                <a:ext cx="9112979" cy="5887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" y="1745975"/>
                <a:ext cx="9112979" cy="588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6" y="2574437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chain in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homogenous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this probability does not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" y="2574437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 r="-5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510" y="3533576"/>
                <a:ext cx="9112979" cy="5887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3533576"/>
                <a:ext cx="9112979" cy="588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08" y="4839589"/>
                <a:ext cx="9112979" cy="17911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" y="4839589"/>
                <a:ext cx="9112979" cy="17911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" y="426720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Transition matrix:</a:t>
            </a:r>
            <a:endParaRPr lang="he-IL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36" y="4983965"/>
                <a:ext cx="2057400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We will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also as the name of the Markov chain</a:t>
                </a:r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6" y="4983965"/>
                <a:ext cx="205740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593" t="-3113" b="-81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4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Distance between distributions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10" y="1695301"/>
                <a:ext cx="911297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Total variation distance </a:t>
                </a: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" y="1695301"/>
                <a:ext cx="911297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533" y="2401155"/>
                <a:ext cx="9112979" cy="11378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" y="2401155"/>
                <a:ext cx="9112979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3298243" y="4458150"/>
            <a:ext cx="2877660" cy="1470025"/>
            <a:chOff x="3003" y="1028"/>
            <a:chExt cx="1677" cy="786"/>
          </a:xfrm>
        </p:grpSpPr>
        <p:sp>
          <p:nvSpPr>
            <p:cNvPr id="16" name="Freeform 75"/>
            <p:cNvSpPr>
              <a:spLocks/>
            </p:cNvSpPr>
            <p:nvPr/>
          </p:nvSpPr>
          <p:spPr bwMode="auto">
            <a:xfrm>
              <a:off x="3039" y="1583"/>
              <a:ext cx="131" cy="180"/>
            </a:xfrm>
            <a:custGeom>
              <a:avLst/>
              <a:gdLst>
                <a:gd name="T0" fmla="*/ 73 w 131"/>
                <a:gd name="T1" fmla="*/ 0 h 180"/>
                <a:gd name="T2" fmla="*/ 21 w 131"/>
                <a:gd name="T3" fmla="*/ 102 h 180"/>
                <a:gd name="T4" fmla="*/ 11 w 131"/>
                <a:gd name="T5" fmla="*/ 156 h 180"/>
                <a:gd name="T6" fmla="*/ 5 w 131"/>
                <a:gd name="T7" fmla="*/ 174 h 180"/>
                <a:gd name="T8" fmla="*/ 3 w 131"/>
                <a:gd name="T9" fmla="*/ 180 h 180"/>
                <a:gd name="T10" fmla="*/ 13 w 131"/>
                <a:gd name="T11" fmla="*/ 178 h 180"/>
                <a:gd name="T12" fmla="*/ 19 w 131"/>
                <a:gd name="T13" fmla="*/ 174 h 180"/>
                <a:gd name="T14" fmla="*/ 21 w 131"/>
                <a:gd name="T15" fmla="*/ 168 h 180"/>
                <a:gd name="T16" fmla="*/ 41 w 131"/>
                <a:gd name="T17" fmla="*/ 154 h 180"/>
                <a:gd name="T18" fmla="*/ 55 w 131"/>
                <a:gd name="T19" fmla="*/ 128 h 180"/>
                <a:gd name="T20" fmla="*/ 89 w 131"/>
                <a:gd name="T21" fmla="*/ 90 h 180"/>
                <a:gd name="T22" fmla="*/ 97 w 131"/>
                <a:gd name="T23" fmla="*/ 66 h 180"/>
                <a:gd name="T24" fmla="*/ 109 w 131"/>
                <a:gd name="T25" fmla="*/ 58 h 180"/>
                <a:gd name="T26" fmla="*/ 119 w 131"/>
                <a:gd name="T27" fmla="*/ 40 h 180"/>
                <a:gd name="T28" fmla="*/ 127 w 131"/>
                <a:gd name="T29" fmla="*/ 24 h 180"/>
                <a:gd name="T30" fmla="*/ 117 w 131"/>
                <a:gd name="T31" fmla="*/ 0 h 180"/>
                <a:gd name="T32" fmla="*/ 73 w 131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80"/>
                <a:gd name="T53" fmla="*/ 131 w 131"/>
                <a:gd name="T54" fmla="*/ 180 h 1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80">
                  <a:moveTo>
                    <a:pt x="73" y="0"/>
                  </a:moveTo>
                  <a:cubicBezTo>
                    <a:pt x="46" y="35"/>
                    <a:pt x="32" y="60"/>
                    <a:pt x="21" y="102"/>
                  </a:cubicBezTo>
                  <a:cubicBezTo>
                    <a:pt x="19" y="120"/>
                    <a:pt x="16" y="138"/>
                    <a:pt x="11" y="156"/>
                  </a:cubicBezTo>
                  <a:cubicBezTo>
                    <a:pt x="9" y="162"/>
                    <a:pt x="7" y="168"/>
                    <a:pt x="5" y="174"/>
                  </a:cubicBezTo>
                  <a:cubicBezTo>
                    <a:pt x="4" y="176"/>
                    <a:pt x="0" y="180"/>
                    <a:pt x="3" y="180"/>
                  </a:cubicBezTo>
                  <a:cubicBezTo>
                    <a:pt x="6" y="179"/>
                    <a:pt x="9" y="178"/>
                    <a:pt x="13" y="178"/>
                  </a:cubicBezTo>
                  <a:cubicBezTo>
                    <a:pt x="15" y="176"/>
                    <a:pt x="17" y="175"/>
                    <a:pt x="19" y="174"/>
                  </a:cubicBezTo>
                  <a:cubicBezTo>
                    <a:pt x="20" y="172"/>
                    <a:pt x="19" y="169"/>
                    <a:pt x="21" y="168"/>
                  </a:cubicBezTo>
                  <a:cubicBezTo>
                    <a:pt x="25" y="163"/>
                    <a:pt x="35" y="157"/>
                    <a:pt x="41" y="154"/>
                  </a:cubicBezTo>
                  <a:cubicBezTo>
                    <a:pt x="42" y="138"/>
                    <a:pt x="40" y="132"/>
                    <a:pt x="55" y="128"/>
                  </a:cubicBezTo>
                  <a:cubicBezTo>
                    <a:pt x="58" y="112"/>
                    <a:pt x="73" y="95"/>
                    <a:pt x="89" y="90"/>
                  </a:cubicBezTo>
                  <a:cubicBezTo>
                    <a:pt x="89" y="89"/>
                    <a:pt x="94" y="67"/>
                    <a:pt x="97" y="66"/>
                  </a:cubicBezTo>
                  <a:cubicBezTo>
                    <a:pt x="101" y="63"/>
                    <a:pt x="109" y="58"/>
                    <a:pt x="109" y="58"/>
                  </a:cubicBezTo>
                  <a:cubicBezTo>
                    <a:pt x="127" y="30"/>
                    <a:pt x="111" y="56"/>
                    <a:pt x="119" y="40"/>
                  </a:cubicBezTo>
                  <a:cubicBezTo>
                    <a:pt x="121" y="34"/>
                    <a:pt x="127" y="24"/>
                    <a:pt x="127" y="24"/>
                  </a:cubicBezTo>
                  <a:cubicBezTo>
                    <a:pt x="125" y="9"/>
                    <a:pt x="131" y="0"/>
                    <a:pt x="117" y="0"/>
                  </a:cubicBezTo>
                  <a:cubicBezTo>
                    <a:pt x="72" y="0"/>
                    <a:pt x="60" y="12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>
              <a:off x="3003" y="1444"/>
              <a:ext cx="288" cy="370"/>
            </a:xfrm>
            <a:custGeom>
              <a:avLst/>
              <a:gdLst>
                <a:gd name="T0" fmla="*/ 20 w 288"/>
                <a:gd name="T1" fmla="*/ 364 h 370"/>
                <a:gd name="T2" fmla="*/ 48 w 288"/>
                <a:gd name="T3" fmla="*/ 330 h 370"/>
                <a:gd name="T4" fmla="*/ 60 w 288"/>
                <a:gd name="T5" fmla="*/ 312 h 370"/>
                <a:gd name="T6" fmla="*/ 72 w 288"/>
                <a:gd name="T7" fmla="*/ 304 h 370"/>
                <a:gd name="T8" fmla="*/ 86 w 288"/>
                <a:gd name="T9" fmla="*/ 290 h 370"/>
                <a:gd name="T10" fmla="*/ 98 w 288"/>
                <a:gd name="T11" fmla="*/ 254 h 370"/>
                <a:gd name="T12" fmla="*/ 124 w 288"/>
                <a:gd name="T13" fmla="*/ 228 h 370"/>
                <a:gd name="T14" fmla="*/ 134 w 288"/>
                <a:gd name="T15" fmla="*/ 218 h 370"/>
                <a:gd name="T16" fmla="*/ 146 w 288"/>
                <a:gd name="T17" fmla="*/ 196 h 370"/>
                <a:gd name="T18" fmla="*/ 158 w 288"/>
                <a:gd name="T19" fmla="*/ 188 h 370"/>
                <a:gd name="T20" fmla="*/ 180 w 288"/>
                <a:gd name="T21" fmla="*/ 148 h 370"/>
                <a:gd name="T22" fmla="*/ 210 w 288"/>
                <a:gd name="T23" fmla="*/ 96 h 370"/>
                <a:gd name="T24" fmla="*/ 228 w 288"/>
                <a:gd name="T25" fmla="*/ 84 h 370"/>
                <a:gd name="T26" fmla="*/ 252 w 288"/>
                <a:gd name="T27" fmla="*/ 60 h 370"/>
                <a:gd name="T28" fmla="*/ 262 w 288"/>
                <a:gd name="T29" fmla="*/ 44 h 370"/>
                <a:gd name="T30" fmla="*/ 278 w 288"/>
                <a:gd name="T31" fmla="*/ 14 h 370"/>
                <a:gd name="T32" fmla="*/ 284 w 288"/>
                <a:gd name="T33" fmla="*/ 2 h 370"/>
                <a:gd name="T34" fmla="*/ 266 w 288"/>
                <a:gd name="T35" fmla="*/ 4 h 370"/>
                <a:gd name="T36" fmla="*/ 228 w 288"/>
                <a:gd name="T37" fmla="*/ 28 h 370"/>
                <a:gd name="T38" fmla="*/ 186 w 288"/>
                <a:gd name="T39" fmla="*/ 44 h 370"/>
                <a:gd name="T40" fmla="*/ 162 w 288"/>
                <a:gd name="T41" fmla="*/ 58 h 370"/>
                <a:gd name="T42" fmla="*/ 150 w 288"/>
                <a:gd name="T43" fmla="*/ 62 h 370"/>
                <a:gd name="T44" fmla="*/ 136 w 288"/>
                <a:gd name="T45" fmla="*/ 78 h 370"/>
                <a:gd name="T46" fmla="*/ 124 w 288"/>
                <a:gd name="T47" fmla="*/ 82 h 370"/>
                <a:gd name="T48" fmla="*/ 92 w 288"/>
                <a:gd name="T49" fmla="*/ 102 h 370"/>
                <a:gd name="T50" fmla="*/ 80 w 288"/>
                <a:gd name="T51" fmla="*/ 106 h 370"/>
                <a:gd name="T52" fmla="*/ 60 w 288"/>
                <a:gd name="T53" fmla="*/ 118 h 370"/>
                <a:gd name="T54" fmla="*/ 46 w 288"/>
                <a:gd name="T55" fmla="*/ 132 h 370"/>
                <a:gd name="T56" fmla="*/ 34 w 288"/>
                <a:gd name="T57" fmla="*/ 136 h 370"/>
                <a:gd name="T58" fmla="*/ 18 w 288"/>
                <a:gd name="T59" fmla="*/ 150 h 370"/>
                <a:gd name="T60" fmla="*/ 10 w 288"/>
                <a:gd name="T61" fmla="*/ 172 h 370"/>
                <a:gd name="T62" fmla="*/ 10 w 288"/>
                <a:gd name="T63" fmla="*/ 320 h 370"/>
                <a:gd name="T64" fmla="*/ 20 w 288"/>
                <a:gd name="T65" fmla="*/ 370 h 370"/>
                <a:gd name="T66" fmla="*/ 30 w 288"/>
                <a:gd name="T67" fmla="*/ 342 h 370"/>
                <a:gd name="T68" fmla="*/ 150 w 288"/>
                <a:gd name="T69" fmla="*/ 140 h 3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370"/>
                <a:gd name="T107" fmla="*/ 288 w 288"/>
                <a:gd name="T108" fmla="*/ 370 h 3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370">
                  <a:moveTo>
                    <a:pt x="20" y="364"/>
                  </a:moveTo>
                  <a:cubicBezTo>
                    <a:pt x="26" y="345"/>
                    <a:pt x="27" y="335"/>
                    <a:pt x="48" y="330"/>
                  </a:cubicBezTo>
                  <a:cubicBezTo>
                    <a:pt x="53" y="324"/>
                    <a:pt x="54" y="316"/>
                    <a:pt x="60" y="312"/>
                  </a:cubicBezTo>
                  <a:cubicBezTo>
                    <a:pt x="63" y="308"/>
                    <a:pt x="72" y="304"/>
                    <a:pt x="72" y="304"/>
                  </a:cubicBezTo>
                  <a:cubicBezTo>
                    <a:pt x="81" y="290"/>
                    <a:pt x="75" y="293"/>
                    <a:pt x="86" y="290"/>
                  </a:cubicBezTo>
                  <a:cubicBezTo>
                    <a:pt x="93" y="278"/>
                    <a:pt x="91" y="265"/>
                    <a:pt x="98" y="254"/>
                  </a:cubicBezTo>
                  <a:cubicBezTo>
                    <a:pt x="99" y="250"/>
                    <a:pt x="119" y="231"/>
                    <a:pt x="124" y="228"/>
                  </a:cubicBezTo>
                  <a:cubicBezTo>
                    <a:pt x="126" y="224"/>
                    <a:pt x="131" y="221"/>
                    <a:pt x="134" y="218"/>
                  </a:cubicBezTo>
                  <a:cubicBezTo>
                    <a:pt x="141" y="206"/>
                    <a:pt x="135" y="202"/>
                    <a:pt x="146" y="196"/>
                  </a:cubicBezTo>
                  <a:cubicBezTo>
                    <a:pt x="158" y="177"/>
                    <a:pt x="139" y="202"/>
                    <a:pt x="158" y="188"/>
                  </a:cubicBezTo>
                  <a:cubicBezTo>
                    <a:pt x="170" y="178"/>
                    <a:pt x="162" y="156"/>
                    <a:pt x="180" y="148"/>
                  </a:cubicBezTo>
                  <a:cubicBezTo>
                    <a:pt x="183" y="136"/>
                    <a:pt x="202" y="107"/>
                    <a:pt x="210" y="96"/>
                  </a:cubicBezTo>
                  <a:cubicBezTo>
                    <a:pt x="214" y="89"/>
                    <a:pt x="221" y="88"/>
                    <a:pt x="228" y="84"/>
                  </a:cubicBezTo>
                  <a:cubicBezTo>
                    <a:pt x="232" y="70"/>
                    <a:pt x="240" y="67"/>
                    <a:pt x="252" y="60"/>
                  </a:cubicBezTo>
                  <a:cubicBezTo>
                    <a:pt x="256" y="45"/>
                    <a:pt x="252" y="50"/>
                    <a:pt x="262" y="44"/>
                  </a:cubicBezTo>
                  <a:cubicBezTo>
                    <a:pt x="268" y="34"/>
                    <a:pt x="272" y="24"/>
                    <a:pt x="278" y="14"/>
                  </a:cubicBezTo>
                  <a:cubicBezTo>
                    <a:pt x="280" y="10"/>
                    <a:pt x="288" y="3"/>
                    <a:pt x="284" y="2"/>
                  </a:cubicBezTo>
                  <a:cubicBezTo>
                    <a:pt x="278" y="0"/>
                    <a:pt x="272" y="3"/>
                    <a:pt x="266" y="4"/>
                  </a:cubicBezTo>
                  <a:cubicBezTo>
                    <a:pt x="260" y="20"/>
                    <a:pt x="240" y="19"/>
                    <a:pt x="228" y="28"/>
                  </a:cubicBezTo>
                  <a:cubicBezTo>
                    <a:pt x="218" y="42"/>
                    <a:pt x="202" y="40"/>
                    <a:pt x="186" y="44"/>
                  </a:cubicBezTo>
                  <a:cubicBezTo>
                    <a:pt x="176" y="50"/>
                    <a:pt x="173" y="54"/>
                    <a:pt x="162" y="58"/>
                  </a:cubicBezTo>
                  <a:cubicBezTo>
                    <a:pt x="158" y="59"/>
                    <a:pt x="150" y="62"/>
                    <a:pt x="150" y="62"/>
                  </a:cubicBezTo>
                  <a:cubicBezTo>
                    <a:pt x="147" y="69"/>
                    <a:pt x="143" y="74"/>
                    <a:pt x="136" y="78"/>
                  </a:cubicBezTo>
                  <a:cubicBezTo>
                    <a:pt x="132" y="79"/>
                    <a:pt x="124" y="82"/>
                    <a:pt x="124" y="82"/>
                  </a:cubicBezTo>
                  <a:cubicBezTo>
                    <a:pt x="118" y="98"/>
                    <a:pt x="107" y="97"/>
                    <a:pt x="92" y="102"/>
                  </a:cubicBezTo>
                  <a:cubicBezTo>
                    <a:pt x="87" y="103"/>
                    <a:pt x="80" y="106"/>
                    <a:pt x="80" y="106"/>
                  </a:cubicBezTo>
                  <a:cubicBezTo>
                    <a:pt x="76" y="116"/>
                    <a:pt x="71" y="116"/>
                    <a:pt x="60" y="118"/>
                  </a:cubicBezTo>
                  <a:cubicBezTo>
                    <a:pt x="52" y="122"/>
                    <a:pt x="53" y="128"/>
                    <a:pt x="46" y="132"/>
                  </a:cubicBezTo>
                  <a:cubicBezTo>
                    <a:pt x="42" y="133"/>
                    <a:pt x="34" y="136"/>
                    <a:pt x="34" y="136"/>
                  </a:cubicBezTo>
                  <a:cubicBezTo>
                    <a:pt x="30" y="141"/>
                    <a:pt x="18" y="150"/>
                    <a:pt x="18" y="150"/>
                  </a:cubicBezTo>
                  <a:cubicBezTo>
                    <a:pt x="15" y="158"/>
                    <a:pt x="11" y="163"/>
                    <a:pt x="10" y="172"/>
                  </a:cubicBezTo>
                  <a:cubicBezTo>
                    <a:pt x="8" y="222"/>
                    <a:pt x="0" y="270"/>
                    <a:pt x="10" y="320"/>
                  </a:cubicBezTo>
                  <a:cubicBezTo>
                    <a:pt x="11" y="336"/>
                    <a:pt x="10" y="355"/>
                    <a:pt x="20" y="370"/>
                  </a:cubicBezTo>
                  <a:cubicBezTo>
                    <a:pt x="32" y="365"/>
                    <a:pt x="30" y="354"/>
                    <a:pt x="30" y="342"/>
                  </a:cubicBezTo>
                  <a:lnTo>
                    <a:pt x="150" y="14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auto">
            <a:xfrm>
              <a:off x="4426" y="1443"/>
              <a:ext cx="254" cy="290"/>
            </a:xfrm>
            <a:custGeom>
              <a:avLst/>
              <a:gdLst>
                <a:gd name="T0" fmla="*/ 0 w 254"/>
                <a:gd name="T1" fmla="*/ 0 h 290"/>
                <a:gd name="T2" fmla="*/ 24 w 254"/>
                <a:gd name="T3" fmla="*/ 30 h 290"/>
                <a:gd name="T4" fmla="*/ 36 w 254"/>
                <a:gd name="T5" fmla="*/ 46 h 290"/>
                <a:gd name="T6" fmla="*/ 48 w 254"/>
                <a:gd name="T7" fmla="*/ 50 h 290"/>
                <a:gd name="T8" fmla="*/ 66 w 254"/>
                <a:gd name="T9" fmla="*/ 82 h 290"/>
                <a:gd name="T10" fmla="*/ 86 w 254"/>
                <a:gd name="T11" fmla="*/ 98 h 290"/>
                <a:gd name="T12" fmla="*/ 98 w 254"/>
                <a:gd name="T13" fmla="*/ 118 h 290"/>
                <a:gd name="T14" fmla="*/ 110 w 254"/>
                <a:gd name="T15" fmla="*/ 132 h 290"/>
                <a:gd name="T16" fmla="*/ 130 w 254"/>
                <a:gd name="T17" fmla="*/ 154 h 290"/>
                <a:gd name="T18" fmla="*/ 152 w 254"/>
                <a:gd name="T19" fmla="*/ 176 h 290"/>
                <a:gd name="T20" fmla="*/ 188 w 254"/>
                <a:gd name="T21" fmla="*/ 210 h 290"/>
                <a:gd name="T22" fmla="*/ 202 w 254"/>
                <a:gd name="T23" fmla="*/ 230 h 290"/>
                <a:gd name="T24" fmla="*/ 220 w 254"/>
                <a:gd name="T25" fmla="*/ 258 h 290"/>
                <a:gd name="T26" fmla="*/ 236 w 254"/>
                <a:gd name="T27" fmla="*/ 274 h 290"/>
                <a:gd name="T28" fmla="*/ 242 w 254"/>
                <a:gd name="T29" fmla="*/ 286 h 290"/>
                <a:gd name="T30" fmla="*/ 254 w 254"/>
                <a:gd name="T31" fmla="*/ 290 h 290"/>
                <a:gd name="T32" fmla="*/ 248 w 254"/>
                <a:gd name="T33" fmla="*/ 154 h 290"/>
                <a:gd name="T34" fmla="*/ 236 w 254"/>
                <a:gd name="T35" fmla="*/ 116 h 290"/>
                <a:gd name="T36" fmla="*/ 210 w 254"/>
                <a:gd name="T37" fmla="*/ 98 h 290"/>
                <a:gd name="T38" fmla="*/ 176 w 254"/>
                <a:gd name="T39" fmla="*/ 82 h 290"/>
                <a:gd name="T40" fmla="*/ 136 w 254"/>
                <a:gd name="T41" fmla="*/ 68 h 290"/>
                <a:gd name="T42" fmla="*/ 102 w 254"/>
                <a:gd name="T43" fmla="*/ 58 h 290"/>
                <a:gd name="T44" fmla="*/ 86 w 254"/>
                <a:gd name="T45" fmla="*/ 44 h 290"/>
                <a:gd name="T46" fmla="*/ 26 w 254"/>
                <a:gd name="T47" fmla="*/ 14 h 290"/>
                <a:gd name="T48" fmla="*/ 0 w 254"/>
                <a:gd name="T49" fmla="*/ 0 h 2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4"/>
                <a:gd name="T76" fmla="*/ 0 h 290"/>
                <a:gd name="T77" fmla="*/ 254 w 254"/>
                <a:gd name="T78" fmla="*/ 290 h 2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4" h="290">
                  <a:moveTo>
                    <a:pt x="0" y="0"/>
                  </a:moveTo>
                  <a:cubicBezTo>
                    <a:pt x="3" y="10"/>
                    <a:pt x="16" y="20"/>
                    <a:pt x="24" y="30"/>
                  </a:cubicBezTo>
                  <a:cubicBezTo>
                    <a:pt x="28" y="42"/>
                    <a:pt x="24" y="41"/>
                    <a:pt x="36" y="46"/>
                  </a:cubicBezTo>
                  <a:cubicBezTo>
                    <a:pt x="39" y="47"/>
                    <a:pt x="48" y="50"/>
                    <a:pt x="48" y="50"/>
                  </a:cubicBezTo>
                  <a:cubicBezTo>
                    <a:pt x="55" y="61"/>
                    <a:pt x="56" y="72"/>
                    <a:pt x="66" y="82"/>
                  </a:cubicBezTo>
                  <a:cubicBezTo>
                    <a:pt x="69" y="92"/>
                    <a:pt x="77" y="92"/>
                    <a:pt x="86" y="98"/>
                  </a:cubicBezTo>
                  <a:cubicBezTo>
                    <a:pt x="88" y="105"/>
                    <a:pt x="92" y="111"/>
                    <a:pt x="98" y="118"/>
                  </a:cubicBezTo>
                  <a:cubicBezTo>
                    <a:pt x="100" y="125"/>
                    <a:pt x="101" y="129"/>
                    <a:pt x="110" y="132"/>
                  </a:cubicBezTo>
                  <a:cubicBezTo>
                    <a:pt x="115" y="139"/>
                    <a:pt x="122" y="148"/>
                    <a:pt x="130" y="154"/>
                  </a:cubicBezTo>
                  <a:cubicBezTo>
                    <a:pt x="134" y="172"/>
                    <a:pt x="138" y="166"/>
                    <a:pt x="152" y="176"/>
                  </a:cubicBezTo>
                  <a:cubicBezTo>
                    <a:pt x="156" y="192"/>
                    <a:pt x="174" y="201"/>
                    <a:pt x="188" y="210"/>
                  </a:cubicBezTo>
                  <a:cubicBezTo>
                    <a:pt x="191" y="220"/>
                    <a:pt x="191" y="226"/>
                    <a:pt x="202" y="230"/>
                  </a:cubicBezTo>
                  <a:cubicBezTo>
                    <a:pt x="204" y="238"/>
                    <a:pt x="212" y="252"/>
                    <a:pt x="220" y="258"/>
                  </a:cubicBezTo>
                  <a:cubicBezTo>
                    <a:pt x="224" y="264"/>
                    <a:pt x="230" y="267"/>
                    <a:pt x="236" y="274"/>
                  </a:cubicBezTo>
                  <a:cubicBezTo>
                    <a:pt x="238" y="277"/>
                    <a:pt x="238" y="283"/>
                    <a:pt x="242" y="286"/>
                  </a:cubicBezTo>
                  <a:cubicBezTo>
                    <a:pt x="245" y="288"/>
                    <a:pt x="254" y="290"/>
                    <a:pt x="254" y="290"/>
                  </a:cubicBezTo>
                  <a:cubicBezTo>
                    <a:pt x="249" y="244"/>
                    <a:pt x="254" y="199"/>
                    <a:pt x="248" y="154"/>
                  </a:cubicBezTo>
                  <a:cubicBezTo>
                    <a:pt x="246" y="140"/>
                    <a:pt x="248" y="124"/>
                    <a:pt x="236" y="116"/>
                  </a:cubicBezTo>
                  <a:cubicBezTo>
                    <a:pt x="231" y="102"/>
                    <a:pt x="221" y="103"/>
                    <a:pt x="210" y="98"/>
                  </a:cubicBezTo>
                  <a:cubicBezTo>
                    <a:pt x="198" y="92"/>
                    <a:pt x="187" y="87"/>
                    <a:pt x="176" y="82"/>
                  </a:cubicBezTo>
                  <a:cubicBezTo>
                    <a:pt x="163" y="75"/>
                    <a:pt x="148" y="76"/>
                    <a:pt x="136" y="68"/>
                  </a:cubicBezTo>
                  <a:cubicBezTo>
                    <a:pt x="127" y="55"/>
                    <a:pt x="118" y="59"/>
                    <a:pt x="102" y="58"/>
                  </a:cubicBezTo>
                  <a:cubicBezTo>
                    <a:pt x="97" y="50"/>
                    <a:pt x="94" y="46"/>
                    <a:pt x="86" y="44"/>
                  </a:cubicBezTo>
                  <a:cubicBezTo>
                    <a:pt x="75" y="28"/>
                    <a:pt x="44" y="17"/>
                    <a:pt x="26" y="14"/>
                  </a:cubicBezTo>
                  <a:cubicBezTo>
                    <a:pt x="9" y="3"/>
                    <a:pt x="18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8"/>
            <p:cNvSpPr>
              <a:spLocks/>
            </p:cNvSpPr>
            <p:nvPr/>
          </p:nvSpPr>
          <p:spPr bwMode="auto">
            <a:xfrm>
              <a:off x="3668" y="1228"/>
              <a:ext cx="89" cy="50"/>
            </a:xfrm>
            <a:custGeom>
              <a:avLst/>
              <a:gdLst>
                <a:gd name="T0" fmla="*/ 4 w 89"/>
                <a:gd name="T1" fmla="*/ 50 h 50"/>
                <a:gd name="T2" fmla="*/ 40 w 89"/>
                <a:gd name="T3" fmla="*/ 44 h 50"/>
                <a:gd name="T4" fmla="*/ 68 w 89"/>
                <a:gd name="T5" fmla="*/ 36 h 50"/>
                <a:gd name="T6" fmla="*/ 46 w 89"/>
                <a:gd name="T7" fmla="*/ 0 h 50"/>
                <a:gd name="T8" fmla="*/ 26 w 89"/>
                <a:gd name="T9" fmla="*/ 2 h 50"/>
                <a:gd name="T10" fmla="*/ 14 w 89"/>
                <a:gd name="T11" fmla="*/ 10 h 50"/>
                <a:gd name="T12" fmla="*/ 6 w 89"/>
                <a:gd name="T13" fmla="*/ 20 h 50"/>
                <a:gd name="T14" fmla="*/ 4 w 89"/>
                <a:gd name="T15" fmla="*/ 5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50"/>
                <a:gd name="T26" fmla="*/ 89 w 8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50">
                  <a:moveTo>
                    <a:pt x="4" y="50"/>
                  </a:moveTo>
                  <a:cubicBezTo>
                    <a:pt x="16" y="45"/>
                    <a:pt x="25" y="45"/>
                    <a:pt x="40" y="44"/>
                  </a:cubicBezTo>
                  <a:cubicBezTo>
                    <a:pt x="49" y="41"/>
                    <a:pt x="58" y="39"/>
                    <a:pt x="68" y="36"/>
                  </a:cubicBezTo>
                  <a:cubicBezTo>
                    <a:pt x="89" y="14"/>
                    <a:pt x="67" y="2"/>
                    <a:pt x="46" y="0"/>
                  </a:cubicBezTo>
                  <a:cubicBezTo>
                    <a:pt x="39" y="0"/>
                    <a:pt x="32" y="0"/>
                    <a:pt x="26" y="2"/>
                  </a:cubicBezTo>
                  <a:cubicBezTo>
                    <a:pt x="21" y="3"/>
                    <a:pt x="14" y="10"/>
                    <a:pt x="14" y="10"/>
                  </a:cubicBezTo>
                  <a:cubicBezTo>
                    <a:pt x="7" y="29"/>
                    <a:pt x="18" y="1"/>
                    <a:pt x="6" y="20"/>
                  </a:cubicBezTo>
                  <a:cubicBezTo>
                    <a:pt x="0" y="28"/>
                    <a:pt x="4" y="39"/>
                    <a:pt x="4" y="50"/>
                  </a:cubicBezTo>
                  <a:close/>
                </a:path>
              </a:pathLst>
            </a:custGeom>
            <a:solidFill>
              <a:schemeClr val="accent1">
                <a:alpha val="76862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3356" y="1028"/>
              <a:ext cx="1018" cy="379"/>
            </a:xfrm>
            <a:custGeom>
              <a:avLst/>
              <a:gdLst>
                <a:gd name="T0" fmla="*/ 44 w 1018"/>
                <a:gd name="T1" fmla="*/ 364 h 379"/>
                <a:gd name="T2" fmla="*/ 120 w 1018"/>
                <a:gd name="T3" fmla="*/ 324 h 379"/>
                <a:gd name="T4" fmla="*/ 164 w 1018"/>
                <a:gd name="T5" fmla="*/ 304 h 379"/>
                <a:gd name="T6" fmla="*/ 206 w 1018"/>
                <a:gd name="T7" fmla="*/ 286 h 379"/>
                <a:gd name="T8" fmla="*/ 286 w 1018"/>
                <a:gd name="T9" fmla="*/ 258 h 379"/>
                <a:gd name="T10" fmla="*/ 428 w 1018"/>
                <a:gd name="T11" fmla="*/ 234 h 379"/>
                <a:gd name="T12" fmla="*/ 584 w 1018"/>
                <a:gd name="T13" fmla="*/ 230 h 379"/>
                <a:gd name="T14" fmla="*/ 654 w 1018"/>
                <a:gd name="T15" fmla="*/ 238 h 379"/>
                <a:gd name="T16" fmla="*/ 730 w 1018"/>
                <a:gd name="T17" fmla="*/ 264 h 379"/>
                <a:gd name="T18" fmla="*/ 800 w 1018"/>
                <a:gd name="T19" fmla="*/ 286 h 379"/>
                <a:gd name="T20" fmla="*/ 808 w 1018"/>
                <a:gd name="T21" fmla="*/ 296 h 379"/>
                <a:gd name="T22" fmla="*/ 858 w 1018"/>
                <a:gd name="T23" fmla="*/ 310 h 379"/>
                <a:gd name="T24" fmla="*/ 920 w 1018"/>
                <a:gd name="T25" fmla="*/ 336 h 379"/>
                <a:gd name="T26" fmla="*/ 938 w 1018"/>
                <a:gd name="T27" fmla="*/ 340 h 379"/>
                <a:gd name="T28" fmla="*/ 974 w 1018"/>
                <a:gd name="T29" fmla="*/ 358 h 379"/>
                <a:gd name="T30" fmla="*/ 996 w 1018"/>
                <a:gd name="T31" fmla="*/ 346 h 379"/>
                <a:gd name="T32" fmla="*/ 976 w 1018"/>
                <a:gd name="T33" fmla="*/ 320 h 379"/>
                <a:gd name="T34" fmla="*/ 934 w 1018"/>
                <a:gd name="T35" fmla="*/ 276 h 379"/>
                <a:gd name="T36" fmla="*/ 900 w 1018"/>
                <a:gd name="T37" fmla="*/ 244 h 379"/>
                <a:gd name="T38" fmla="*/ 878 w 1018"/>
                <a:gd name="T39" fmla="*/ 224 h 379"/>
                <a:gd name="T40" fmla="*/ 858 w 1018"/>
                <a:gd name="T41" fmla="*/ 202 h 379"/>
                <a:gd name="T42" fmla="*/ 830 w 1018"/>
                <a:gd name="T43" fmla="*/ 178 h 379"/>
                <a:gd name="T44" fmla="*/ 782 w 1018"/>
                <a:gd name="T45" fmla="*/ 132 h 379"/>
                <a:gd name="T46" fmla="*/ 752 w 1018"/>
                <a:gd name="T47" fmla="*/ 102 h 379"/>
                <a:gd name="T48" fmla="*/ 704 w 1018"/>
                <a:gd name="T49" fmla="*/ 78 h 379"/>
                <a:gd name="T50" fmla="*/ 678 w 1018"/>
                <a:gd name="T51" fmla="*/ 62 h 379"/>
                <a:gd name="T52" fmla="*/ 650 w 1018"/>
                <a:gd name="T53" fmla="*/ 44 h 379"/>
                <a:gd name="T54" fmla="*/ 596 w 1018"/>
                <a:gd name="T55" fmla="*/ 16 h 379"/>
                <a:gd name="T56" fmla="*/ 542 w 1018"/>
                <a:gd name="T57" fmla="*/ 0 h 379"/>
                <a:gd name="T58" fmla="*/ 376 w 1018"/>
                <a:gd name="T59" fmla="*/ 26 h 379"/>
                <a:gd name="T60" fmla="*/ 342 w 1018"/>
                <a:gd name="T61" fmla="*/ 48 h 379"/>
                <a:gd name="T62" fmla="*/ 290 w 1018"/>
                <a:gd name="T63" fmla="*/ 72 h 379"/>
                <a:gd name="T64" fmla="*/ 276 w 1018"/>
                <a:gd name="T65" fmla="*/ 88 h 379"/>
                <a:gd name="T66" fmla="*/ 244 w 1018"/>
                <a:gd name="T67" fmla="*/ 108 h 379"/>
                <a:gd name="T68" fmla="*/ 214 w 1018"/>
                <a:gd name="T69" fmla="*/ 134 h 379"/>
                <a:gd name="T70" fmla="*/ 172 w 1018"/>
                <a:gd name="T71" fmla="*/ 170 h 379"/>
                <a:gd name="T72" fmla="*/ 138 w 1018"/>
                <a:gd name="T73" fmla="*/ 200 h 379"/>
                <a:gd name="T74" fmla="*/ 72 w 1018"/>
                <a:gd name="T75" fmla="*/ 268 h 379"/>
                <a:gd name="T76" fmla="*/ 40 w 1018"/>
                <a:gd name="T77" fmla="*/ 304 h 379"/>
                <a:gd name="T78" fmla="*/ 22 w 1018"/>
                <a:gd name="T79" fmla="*/ 328 h 379"/>
                <a:gd name="T80" fmla="*/ 10 w 1018"/>
                <a:gd name="T81" fmla="*/ 370 h 3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8"/>
                <a:gd name="T124" fmla="*/ 0 h 379"/>
                <a:gd name="T125" fmla="*/ 1018 w 1018"/>
                <a:gd name="T126" fmla="*/ 379 h 3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8" h="379">
                  <a:moveTo>
                    <a:pt x="10" y="370"/>
                  </a:moveTo>
                  <a:cubicBezTo>
                    <a:pt x="40" y="365"/>
                    <a:pt x="29" y="368"/>
                    <a:pt x="44" y="364"/>
                  </a:cubicBezTo>
                  <a:cubicBezTo>
                    <a:pt x="55" y="347"/>
                    <a:pt x="76" y="342"/>
                    <a:pt x="96" y="336"/>
                  </a:cubicBezTo>
                  <a:cubicBezTo>
                    <a:pt x="104" y="333"/>
                    <a:pt x="120" y="324"/>
                    <a:pt x="120" y="324"/>
                  </a:cubicBezTo>
                  <a:cubicBezTo>
                    <a:pt x="123" y="318"/>
                    <a:pt x="136" y="314"/>
                    <a:pt x="136" y="314"/>
                  </a:cubicBezTo>
                  <a:cubicBezTo>
                    <a:pt x="142" y="304"/>
                    <a:pt x="152" y="305"/>
                    <a:pt x="164" y="304"/>
                  </a:cubicBezTo>
                  <a:cubicBezTo>
                    <a:pt x="169" y="300"/>
                    <a:pt x="182" y="296"/>
                    <a:pt x="182" y="296"/>
                  </a:cubicBezTo>
                  <a:cubicBezTo>
                    <a:pt x="188" y="286"/>
                    <a:pt x="193" y="287"/>
                    <a:pt x="206" y="286"/>
                  </a:cubicBezTo>
                  <a:cubicBezTo>
                    <a:pt x="214" y="281"/>
                    <a:pt x="220" y="279"/>
                    <a:pt x="230" y="278"/>
                  </a:cubicBezTo>
                  <a:cubicBezTo>
                    <a:pt x="256" y="260"/>
                    <a:pt x="248" y="262"/>
                    <a:pt x="286" y="258"/>
                  </a:cubicBezTo>
                  <a:cubicBezTo>
                    <a:pt x="302" y="252"/>
                    <a:pt x="320" y="254"/>
                    <a:pt x="336" y="244"/>
                  </a:cubicBezTo>
                  <a:cubicBezTo>
                    <a:pt x="345" y="214"/>
                    <a:pt x="397" y="234"/>
                    <a:pt x="428" y="234"/>
                  </a:cubicBezTo>
                  <a:cubicBezTo>
                    <a:pt x="444" y="231"/>
                    <a:pt x="442" y="226"/>
                    <a:pt x="458" y="224"/>
                  </a:cubicBezTo>
                  <a:cubicBezTo>
                    <a:pt x="500" y="226"/>
                    <a:pt x="541" y="223"/>
                    <a:pt x="584" y="230"/>
                  </a:cubicBezTo>
                  <a:cubicBezTo>
                    <a:pt x="600" y="235"/>
                    <a:pt x="616" y="238"/>
                    <a:pt x="634" y="240"/>
                  </a:cubicBezTo>
                  <a:cubicBezTo>
                    <a:pt x="644" y="245"/>
                    <a:pt x="643" y="241"/>
                    <a:pt x="654" y="238"/>
                  </a:cubicBezTo>
                  <a:cubicBezTo>
                    <a:pt x="667" y="240"/>
                    <a:pt x="682" y="244"/>
                    <a:pt x="696" y="248"/>
                  </a:cubicBezTo>
                  <a:cubicBezTo>
                    <a:pt x="707" y="264"/>
                    <a:pt x="708" y="260"/>
                    <a:pt x="730" y="264"/>
                  </a:cubicBezTo>
                  <a:cubicBezTo>
                    <a:pt x="739" y="277"/>
                    <a:pt x="744" y="274"/>
                    <a:pt x="764" y="276"/>
                  </a:cubicBezTo>
                  <a:cubicBezTo>
                    <a:pt x="785" y="283"/>
                    <a:pt x="759" y="282"/>
                    <a:pt x="800" y="286"/>
                  </a:cubicBezTo>
                  <a:cubicBezTo>
                    <a:pt x="802" y="287"/>
                    <a:pt x="804" y="288"/>
                    <a:pt x="806" y="290"/>
                  </a:cubicBezTo>
                  <a:cubicBezTo>
                    <a:pt x="807" y="291"/>
                    <a:pt x="806" y="294"/>
                    <a:pt x="808" y="296"/>
                  </a:cubicBezTo>
                  <a:cubicBezTo>
                    <a:pt x="813" y="301"/>
                    <a:pt x="835" y="303"/>
                    <a:pt x="844" y="306"/>
                  </a:cubicBezTo>
                  <a:cubicBezTo>
                    <a:pt x="864" y="312"/>
                    <a:pt x="832" y="302"/>
                    <a:pt x="858" y="310"/>
                  </a:cubicBezTo>
                  <a:cubicBezTo>
                    <a:pt x="862" y="311"/>
                    <a:pt x="870" y="314"/>
                    <a:pt x="870" y="314"/>
                  </a:cubicBezTo>
                  <a:cubicBezTo>
                    <a:pt x="874" y="321"/>
                    <a:pt x="909" y="332"/>
                    <a:pt x="920" y="336"/>
                  </a:cubicBezTo>
                  <a:cubicBezTo>
                    <a:pt x="922" y="336"/>
                    <a:pt x="925" y="337"/>
                    <a:pt x="928" y="338"/>
                  </a:cubicBezTo>
                  <a:cubicBezTo>
                    <a:pt x="931" y="338"/>
                    <a:pt x="934" y="339"/>
                    <a:pt x="938" y="340"/>
                  </a:cubicBezTo>
                  <a:cubicBezTo>
                    <a:pt x="942" y="341"/>
                    <a:pt x="950" y="344"/>
                    <a:pt x="950" y="344"/>
                  </a:cubicBezTo>
                  <a:cubicBezTo>
                    <a:pt x="956" y="353"/>
                    <a:pt x="963" y="355"/>
                    <a:pt x="974" y="358"/>
                  </a:cubicBezTo>
                  <a:cubicBezTo>
                    <a:pt x="983" y="367"/>
                    <a:pt x="985" y="367"/>
                    <a:pt x="1000" y="370"/>
                  </a:cubicBezTo>
                  <a:cubicBezTo>
                    <a:pt x="1018" y="376"/>
                    <a:pt x="1004" y="348"/>
                    <a:pt x="996" y="346"/>
                  </a:cubicBezTo>
                  <a:cubicBezTo>
                    <a:pt x="992" y="340"/>
                    <a:pt x="993" y="331"/>
                    <a:pt x="988" y="328"/>
                  </a:cubicBezTo>
                  <a:cubicBezTo>
                    <a:pt x="984" y="325"/>
                    <a:pt x="976" y="320"/>
                    <a:pt x="976" y="320"/>
                  </a:cubicBezTo>
                  <a:cubicBezTo>
                    <a:pt x="966" y="306"/>
                    <a:pt x="968" y="307"/>
                    <a:pt x="954" y="304"/>
                  </a:cubicBezTo>
                  <a:cubicBezTo>
                    <a:pt x="949" y="289"/>
                    <a:pt x="944" y="286"/>
                    <a:pt x="934" y="276"/>
                  </a:cubicBezTo>
                  <a:cubicBezTo>
                    <a:pt x="931" y="267"/>
                    <a:pt x="927" y="266"/>
                    <a:pt x="920" y="264"/>
                  </a:cubicBezTo>
                  <a:cubicBezTo>
                    <a:pt x="915" y="255"/>
                    <a:pt x="908" y="246"/>
                    <a:pt x="900" y="244"/>
                  </a:cubicBezTo>
                  <a:cubicBezTo>
                    <a:pt x="896" y="234"/>
                    <a:pt x="898" y="231"/>
                    <a:pt x="890" y="228"/>
                  </a:cubicBezTo>
                  <a:cubicBezTo>
                    <a:pt x="886" y="226"/>
                    <a:pt x="878" y="224"/>
                    <a:pt x="878" y="224"/>
                  </a:cubicBezTo>
                  <a:cubicBezTo>
                    <a:pt x="877" y="222"/>
                    <a:pt x="874" y="208"/>
                    <a:pt x="870" y="206"/>
                  </a:cubicBezTo>
                  <a:cubicBezTo>
                    <a:pt x="866" y="203"/>
                    <a:pt x="858" y="202"/>
                    <a:pt x="858" y="202"/>
                  </a:cubicBezTo>
                  <a:cubicBezTo>
                    <a:pt x="856" y="197"/>
                    <a:pt x="851" y="186"/>
                    <a:pt x="848" y="184"/>
                  </a:cubicBezTo>
                  <a:cubicBezTo>
                    <a:pt x="842" y="180"/>
                    <a:pt x="830" y="178"/>
                    <a:pt x="830" y="178"/>
                  </a:cubicBezTo>
                  <a:cubicBezTo>
                    <a:pt x="816" y="164"/>
                    <a:pt x="822" y="169"/>
                    <a:pt x="812" y="162"/>
                  </a:cubicBezTo>
                  <a:cubicBezTo>
                    <a:pt x="803" y="149"/>
                    <a:pt x="796" y="136"/>
                    <a:pt x="782" y="132"/>
                  </a:cubicBezTo>
                  <a:cubicBezTo>
                    <a:pt x="777" y="124"/>
                    <a:pt x="773" y="124"/>
                    <a:pt x="766" y="120"/>
                  </a:cubicBezTo>
                  <a:cubicBezTo>
                    <a:pt x="762" y="115"/>
                    <a:pt x="756" y="104"/>
                    <a:pt x="752" y="102"/>
                  </a:cubicBezTo>
                  <a:cubicBezTo>
                    <a:pt x="748" y="99"/>
                    <a:pt x="740" y="98"/>
                    <a:pt x="740" y="98"/>
                  </a:cubicBezTo>
                  <a:cubicBezTo>
                    <a:pt x="729" y="81"/>
                    <a:pt x="721" y="83"/>
                    <a:pt x="704" y="78"/>
                  </a:cubicBezTo>
                  <a:cubicBezTo>
                    <a:pt x="700" y="67"/>
                    <a:pt x="694" y="67"/>
                    <a:pt x="684" y="64"/>
                  </a:cubicBezTo>
                  <a:cubicBezTo>
                    <a:pt x="682" y="63"/>
                    <a:pt x="678" y="62"/>
                    <a:pt x="678" y="62"/>
                  </a:cubicBezTo>
                  <a:cubicBezTo>
                    <a:pt x="667" y="46"/>
                    <a:pt x="675" y="51"/>
                    <a:pt x="662" y="48"/>
                  </a:cubicBezTo>
                  <a:cubicBezTo>
                    <a:pt x="657" y="46"/>
                    <a:pt x="650" y="44"/>
                    <a:pt x="650" y="44"/>
                  </a:cubicBezTo>
                  <a:cubicBezTo>
                    <a:pt x="645" y="31"/>
                    <a:pt x="635" y="32"/>
                    <a:pt x="624" y="30"/>
                  </a:cubicBezTo>
                  <a:cubicBezTo>
                    <a:pt x="608" y="19"/>
                    <a:pt x="620" y="19"/>
                    <a:pt x="596" y="16"/>
                  </a:cubicBezTo>
                  <a:cubicBezTo>
                    <a:pt x="586" y="9"/>
                    <a:pt x="581" y="9"/>
                    <a:pt x="570" y="8"/>
                  </a:cubicBezTo>
                  <a:cubicBezTo>
                    <a:pt x="560" y="4"/>
                    <a:pt x="550" y="5"/>
                    <a:pt x="542" y="0"/>
                  </a:cubicBezTo>
                  <a:cubicBezTo>
                    <a:pt x="509" y="1"/>
                    <a:pt x="479" y="5"/>
                    <a:pt x="448" y="8"/>
                  </a:cubicBezTo>
                  <a:cubicBezTo>
                    <a:pt x="429" y="20"/>
                    <a:pt x="397" y="18"/>
                    <a:pt x="376" y="26"/>
                  </a:cubicBezTo>
                  <a:cubicBezTo>
                    <a:pt x="372" y="29"/>
                    <a:pt x="370" y="35"/>
                    <a:pt x="366" y="38"/>
                  </a:cubicBezTo>
                  <a:cubicBezTo>
                    <a:pt x="358" y="42"/>
                    <a:pt x="349" y="42"/>
                    <a:pt x="342" y="48"/>
                  </a:cubicBezTo>
                  <a:cubicBezTo>
                    <a:pt x="341" y="50"/>
                    <a:pt x="341" y="52"/>
                    <a:pt x="340" y="54"/>
                  </a:cubicBezTo>
                  <a:cubicBezTo>
                    <a:pt x="332" y="59"/>
                    <a:pt x="299" y="68"/>
                    <a:pt x="290" y="72"/>
                  </a:cubicBezTo>
                  <a:cubicBezTo>
                    <a:pt x="286" y="75"/>
                    <a:pt x="281" y="77"/>
                    <a:pt x="278" y="82"/>
                  </a:cubicBezTo>
                  <a:cubicBezTo>
                    <a:pt x="276" y="83"/>
                    <a:pt x="277" y="86"/>
                    <a:pt x="276" y="88"/>
                  </a:cubicBezTo>
                  <a:cubicBezTo>
                    <a:pt x="269" y="92"/>
                    <a:pt x="259" y="93"/>
                    <a:pt x="252" y="98"/>
                  </a:cubicBezTo>
                  <a:cubicBezTo>
                    <a:pt x="249" y="104"/>
                    <a:pt x="251" y="104"/>
                    <a:pt x="244" y="108"/>
                  </a:cubicBezTo>
                  <a:cubicBezTo>
                    <a:pt x="240" y="109"/>
                    <a:pt x="232" y="112"/>
                    <a:pt x="232" y="112"/>
                  </a:cubicBezTo>
                  <a:cubicBezTo>
                    <a:pt x="225" y="121"/>
                    <a:pt x="223" y="126"/>
                    <a:pt x="214" y="134"/>
                  </a:cubicBezTo>
                  <a:cubicBezTo>
                    <a:pt x="210" y="136"/>
                    <a:pt x="202" y="142"/>
                    <a:pt x="202" y="142"/>
                  </a:cubicBezTo>
                  <a:cubicBezTo>
                    <a:pt x="193" y="155"/>
                    <a:pt x="188" y="164"/>
                    <a:pt x="172" y="170"/>
                  </a:cubicBezTo>
                  <a:cubicBezTo>
                    <a:pt x="168" y="171"/>
                    <a:pt x="160" y="174"/>
                    <a:pt x="160" y="174"/>
                  </a:cubicBezTo>
                  <a:cubicBezTo>
                    <a:pt x="155" y="188"/>
                    <a:pt x="147" y="188"/>
                    <a:pt x="138" y="200"/>
                  </a:cubicBezTo>
                  <a:cubicBezTo>
                    <a:pt x="127" y="212"/>
                    <a:pt x="118" y="234"/>
                    <a:pt x="102" y="240"/>
                  </a:cubicBezTo>
                  <a:cubicBezTo>
                    <a:pt x="96" y="255"/>
                    <a:pt x="86" y="260"/>
                    <a:pt x="72" y="268"/>
                  </a:cubicBezTo>
                  <a:cubicBezTo>
                    <a:pt x="69" y="275"/>
                    <a:pt x="68" y="279"/>
                    <a:pt x="60" y="282"/>
                  </a:cubicBezTo>
                  <a:cubicBezTo>
                    <a:pt x="53" y="291"/>
                    <a:pt x="49" y="297"/>
                    <a:pt x="40" y="304"/>
                  </a:cubicBezTo>
                  <a:cubicBezTo>
                    <a:pt x="35" y="318"/>
                    <a:pt x="39" y="313"/>
                    <a:pt x="30" y="320"/>
                  </a:cubicBezTo>
                  <a:cubicBezTo>
                    <a:pt x="24" y="336"/>
                    <a:pt x="32" y="317"/>
                    <a:pt x="22" y="328"/>
                  </a:cubicBezTo>
                  <a:cubicBezTo>
                    <a:pt x="16" y="333"/>
                    <a:pt x="2" y="356"/>
                    <a:pt x="0" y="364"/>
                  </a:cubicBezTo>
                  <a:cubicBezTo>
                    <a:pt x="3" y="379"/>
                    <a:pt x="18" y="374"/>
                    <a:pt x="10" y="37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Line 81"/>
          <p:cNvSpPr>
            <a:spLocks noChangeShapeType="1"/>
          </p:cNvSpPr>
          <p:nvPr/>
        </p:nvSpPr>
        <p:spPr bwMode="auto">
          <a:xfrm>
            <a:off x="2819400" y="3776587"/>
            <a:ext cx="14288" cy="261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 flipV="1">
            <a:off x="2819400" y="6357862"/>
            <a:ext cx="4419600" cy="34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3"/>
          <p:cNvSpPr>
            <a:spLocks/>
          </p:cNvSpPr>
          <p:nvPr/>
        </p:nvSpPr>
        <p:spPr bwMode="auto">
          <a:xfrm>
            <a:off x="3336925" y="4411587"/>
            <a:ext cx="2824163" cy="1536700"/>
          </a:xfrm>
          <a:custGeom>
            <a:avLst/>
            <a:gdLst>
              <a:gd name="T0" fmla="*/ 0 w 864"/>
              <a:gd name="T1" fmla="*/ 2147483647 h 392"/>
              <a:gd name="T2" fmla="*/ 2147483647 w 864"/>
              <a:gd name="T3" fmla="*/ 2147483647 h 392"/>
              <a:gd name="T4" fmla="*/ 2147483647 w 864"/>
              <a:gd name="T5" fmla="*/ 2147483647 h 392"/>
              <a:gd name="T6" fmla="*/ 0 60000 65536"/>
              <a:gd name="T7" fmla="*/ 0 60000 65536"/>
              <a:gd name="T8" fmla="*/ 0 60000 65536"/>
              <a:gd name="T9" fmla="*/ 0 w 864"/>
              <a:gd name="T10" fmla="*/ 0 h 392"/>
              <a:gd name="T11" fmla="*/ 864 w 8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92">
                <a:moveTo>
                  <a:pt x="0" y="392"/>
                </a:moveTo>
                <a:cubicBezTo>
                  <a:pt x="144" y="204"/>
                  <a:pt x="288" y="16"/>
                  <a:pt x="432" y="8"/>
                </a:cubicBezTo>
                <a:cubicBezTo>
                  <a:pt x="576" y="0"/>
                  <a:pt x="792" y="288"/>
                  <a:pt x="864" y="34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4"/>
          <p:cNvSpPr>
            <a:spLocks/>
          </p:cNvSpPr>
          <p:nvPr/>
        </p:nvSpPr>
        <p:spPr bwMode="auto">
          <a:xfrm>
            <a:off x="3324225" y="4862437"/>
            <a:ext cx="2824163" cy="657225"/>
          </a:xfrm>
          <a:custGeom>
            <a:avLst/>
            <a:gdLst>
              <a:gd name="T0" fmla="*/ 0 w 864"/>
              <a:gd name="T1" fmla="*/ 2147483647 h 392"/>
              <a:gd name="T2" fmla="*/ 2147483647 w 864"/>
              <a:gd name="T3" fmla="*/ 2147483647 h 392"/>
              <a:gd name="T4" fmla="*/ 2147483647 w 864"/>
              <a:gd name="T5" fmla="*/ 2147483647 h 392"/>
              <a:gd name="T6" fmla="*/ 0 60000 65536"/>
              <a:gd name="T7" fmla="*/ 0 60000 65536"/>
              <a:gd name="T8" fmla="*/ 0 60000 65536"/>
              <a:gd name="T9" fmla="*/ 0 w 864"/>
              <a:gd name="T10" fmla="*/ 0 h 392"/>
              <a:gd name="T11" fmla="*/ 864 w 8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92">
                <a:moveTo>
                  <a:pt x="0" y="392"/>
                </a:moveTo>
                <a:cubicBezTo>
                  <a:pt x="144" y="204"/>
                  <a:pt x="288" y="16"/>
                  <a:pt x="432" y="8"/>
                </a:cubicBezTo>
                <a:cubicBezTo>
                  <a:pt x="576" y="0"/>
                  <a:pt x="792" y="288"/>
                  <a:pt x="864" y="34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94200" y="3814687"/>
            <a:ext cx="736600" cy="93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7389" y="6184232"/>
                <a:ext cx="34891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89" y="6184232"/>
                <a:ext cx="34891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29589" y="3742494"/>
            <a:ext cx="713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0" dirty="0" smtClean="0">
                <a:latin typeface="+mj-lt"/>
                <a:cs typeface="Times New Roman" panose="02020603050405020304" pitchFamily="18" charset="0"/>
              </a:rPr>
              <a:t>1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92074" y="3904764"/>
                <a:ext cx="4130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74" y="3904764"/>
                <a:ext cx="41306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20" y="4742970"/>
                <a:ext cx="41306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20" y="4742970"/>
                <a:ext cx="413063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89290" y="3801486"/>
                <a:ext cx="18681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cs typeface="Times New Roman" panose="02020603050405020304" pitchFamily="18" charset="0"/>
                  </a:rPr>
                  <a:t>I will just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0" y="3801486"/>
                <a:ext cx="1868129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4248" t="-5882" r="-817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Convergence </a:t>
            </a:r>
            <a:endParaRPr lang="he-IL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10" y="1502789"/>
            <a:ext cx="9112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want that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533" y="1992067"/>
                <a:ext cx="9112979" cy="6840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" y="1992067"/>
                <a:ext cx="9112979" cy="6840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17557" y="3164972"/>
            <a:ext cx="713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0" dirty="0" smtClean="0">
                <a:latin typeface="+mj-lt"/>
                <a:cs typeface="Times New Roman" panose="02020603050405020304" pitchFamily="18" charset="0"/>
              </a:rPr>
              <a:t>1</a:t>
            </a:r>
            <a:endParaRPr lang="he-IL" dirty="0"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7368" y="3199066"/>
            <a:ext cx="4507829" cy="2487638"/>
            <a:chOff x="2807368" y="3199065"/>
            <a:chExt cx="4856745" cy="2930865"/>
          </a:xfrm>
        </p:grpSpPr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3286211" y="3880628"/>
              <a:ext cx="2877660" cy="1470025"/>
              <a:chOff x="3003" y="1028"/>
              <a:chExt cx="1677" cy="786"/>
            </a:xfrm>
          </p:grpSpPr>
          <p:sp>
            <p:nvSpPr>
              <p:cNvPr id="16" name="Freeform 75"/>
              <p:cNvSpPr>
                <a:spLocks/>
              </p:cNvSpPr>
              <p:nvPr/>
            </p:nvSpPr>
            <p:spPr bwMode="auto">
              <a:xfrm>
                <a:off x="3039" y="1583"/>
                <a:ext cx="131" cy="180"/>
              </a:xfrm>
              <a:custGeom>
                <a:avLst/>
                <a:gdLst>
                  <a:gd name="T0" fmla="*/ 73 w 131"/>
                  <a:gd name="T1" fmla="*/ 0 h 180"/>
                  <a:gd name="T2" fmla="*/ 21 w 131"/>
                  <a:gd name="T3" fmla="*/ 102 h 180"/>
                  <a:gd name="T4" fmla="*/ 11 w 131"/>
                  <a:gd name="T5" fmla="*/ 156 h 180"/>
                  <a:gd name="T6" fmla="*/ 5 w 131"/>
                  <a:gd name="T7" fmla="*/ 174 h 180"/>
                  <a:gd name="T8" fmla="*/ 3 w 131"/>
                  <a:gd name="T9" fmla="*/ 180 h 180"/>
                  <a:gd name="T10" fmla="*/ 13 w 131"/>
                  <a:gd name="T11" fmla="*/ 178 h 180"/>
                  <a:gd name="T12" fmla="*/ 19 w 131"/>
                  <a:gd name="T13" fmla="*/ 174 h 180"/>
                  <a:gd name="T14" fmla="*/ 21 w 131"/>
                  <a:gd name="T15" fmla="*/ 168 h 180"/>
                  <a:gd name="T16" fmla="*/ 41 w 131"/>
                  <a:gd name="T17" fmla="*/ 154 h 180"/>
                  <a:gd name="T18" fmla="*/ 55 w 131"/>
                  <a:gd name="T19" fmla="*/ 128 h 180"/>
                  <a:gd name="T20" fmla="*/ 89 w 131"/>
                  <a:gd name="T21" fmla="*/ 90 h 180"/>
                  <a:gd name="T22" fmla="*/ 97 w 131"/>
                  <a:gd name="T23" fmla="*/ 66 h 180"/>
                  <a:gd name="T24" fmla="*/ 109 w 131"/>
                  <a:gd name="T25" fmla="*/ 58 h 180"/>
                  <a:gd name="T26" fmla="*/ 119 w 131"/>
                  <a:gd name="T27" fmla="*/ 40 h 180"/>
                  <a:gd name="T28" fmla="*/ 127 w 131"/>
                  <a:gd name="T29" fmla="*/ 24 h 180"/>
                  <a:gd name="T30" fmla="*/ 117 w 131"/>
                  <a:gd name="T31" fmla="*/ 0 h 180"/>
                  <a:gd name="T32" fmla="*/ 73 w 131"/>
                  <a:gd name="T33" fmla="*/ 0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"/>
                  <a:gd name="T52" fmla="*/ 0 h 180"/>
                  <a:gd name="T53" fmla="*/ 131 w 131"/>
                  <a:gd name="T54" fmla="*/ 180 h 1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" h="180">
                    <a:moveTo>
                      <a:pt x="73" y="0"/>
                    </a:moveTo>
                    <a:cubicBezTo>
                      <a:pt x="46" y="35"/>
                      <a:pt x="32" y="60"/>
                      <a:pt x="21" y="102"/>
                    </a:cubicBezTo>
                    <a:cubicBezTo>
                      <a:pt x="19" y="120"/>
                      <a:pt x="16" y="138"/>
                      <a:pt x="11" y="156"/>
                    </a:cubicBezTo>
                    <a:cubicBezTo>
                      <a:pt x="9" y="162"/>
                      <a:pt x="7" y="168"/>
                      <a:pt x="5" y="174"/>
                    </a:cubicBezTo>
                    <a:cubicBezTo>
                      <a:pt x="4" y="176"/>
                      <a:pt x="0" y="180"/>
                      <a:pt x="3" y="180"/>
                    </a:cubicBezTo>
                    <a:cubicBezTo>
                      <a:pt x="6" y="179"/>
                      <a:pt x="9" y="178"/>
                      <a:pt x="13" y="178"/>
                    </a:cubicBezTo>
                    <a:cubicBezTo>
                      <a:pt x="15" y="176"/>
                      <a:pt x="17" y="175"/>
                      <a:pt x="19" y="174"/>
                    </a:cubicBezTo>
                    <a:cubicBezTo>
                      <a:pt x="20" y="172"/>
                      <a:pt x="19" y="169"/>
                      <a:pt x="21" y="168"/>
                    </a:cubicBezTo>
                    <a:cubicBezTo>
                      <a:pt x="25" y="163"/>
                      <a:pt x="35" y="157"/>
                      <a:pt x="41" y="154"/>
                    </a:cubicBezTo>
                    <a:cubicBezTo>
                      <a:pt x="42" y="138"/>
                      <a:pt x="40" y="132"/>
                      <a:pt x="55" y="128"/>
                    </a:cubicBezTo>
                    <a:cubicBezTo>
                      <a:pt x="58" y="112"/>
                      <a:pt x="73" y="95"/>
                      <a:pt x="89" y="90"/>
                    </a:cubicBezTo>
                    <a:cubicBezTo>
                      <a:pt x="89" y="89"/>
                      <a:pt x="94" y="67"/>
                      <a:pt x="97" y="66"/>
                    </a:cubicBezTo>
                    <a:cubicBezTo>
                      <a:pt x="101" y="63"/>
                      <a:pt x="109" y="58"/>
                      <a:pt x="109" y="58"/>
                    </a:cubicBezTo>
                    <a:cubicBezTo>
                      <a:pt x="127" y="30"/>
                      <a:pt x="111" y="56"/>
                      <a:pt x="119" y="40"/>
                    </a:cubicBezTo>
                    <a:cubicBezTo>
                      <a:pt x="121" y="34"/>
                      <a:pt x="127" y="24"/>
                      <a:pt x="127" y="24"/>
                    </a:cubicBezTo>
                    <a:cubicBezTo>
                      <a:pt x="125" y="9"/>
                      <a:pt x="131" y="0"/>
                      <a:pt x="117" y="0"/>
                    </a:cubicBezTo>
                    <a:cubicBezTo>
                      <a:pt x="72" y="0"/>
                      <a:pt x="60" y="12"/>
                      <a:pt x="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6"/>
              <p:cNvSpPr>
                <a:spLocks/>
              </p:cNvSpPr>
              <p:nvPr/>
            </p:nvSpPr>
            <p:spPr bwMode="auto">
              <a:xfrm>
                <a:off x="3003" y="1444"/>
                <a:ext cx="288" cy="370"/>
              </a:xfrm>
              <a:custGeom>
                <a:avLst/>
                <a:gdLst>
                  <a:gd name="T0" fmla="*/ 20 w 288"/>
                  <a:gd name="T1" fmla="*/ 364 h 370"/>
                  <a:gd name="T2" fmla="*/ 48 w 288"/>
                  <a:gd name="T3" fmla="*/ 330 h 370"/>
                  <a:gd name="T4" fmla="*/ 60 w 288"/>
                  <a:gd name="T5" fmla="*/ 312 h 370"/>
                  <a:gd name="T6" fmla="*/ 72 w 288"/>
                  <a:gd name="T7" fmla="*/ 304 h 370"/>
                  <a:gd name="T8" fmla="*/ 86 w 288"/>
                  <a:gd name="T9" fmla="*/ 290 h 370"/>
                  <a:gd name="T10" fmla="*/ 98 w 288"/>
                  <a:gd name="T11" fmla="*/ 254 h 370"/>
                  <a:gd name="T12" fmla="*/ 124 w 288"/>
                  <a:gd name="T13" fmla="*/ 228 h 370"/>
                  <a:gd name="T14" fmla="*/ 134 w 288"/>
                  <a:gd name="T15" fmla="*/ 218 h 370"/>
                  <a:gd name="T16" fmla="*/ 146 w 288"/>
                  <a:gd name="T17" fmla="*/ 196 h 370"/>
                  <a:gd name="T18" fmla="*/ 158 w 288"/>
                  <a:gd name="T19" fmla="*/ 188 h 370"/>
                  <a:gd name="T20" fmla="*/ 180 w 288"/>
                  <a:gd name="T21" fmla="*/ 148 h 370"/>
                  <a:gd name="T22" fmla="*/ 210 w 288"/>
                  <a:gd name="T23" fmla="*/ 96 h 370"/>
                  <a:gd name="T24" fmla="*/ 228 w 288"/>
                  <a:gd name="T25" fmla="*/ 84 h 370"/>
                  <a:gd name="T26" fmla="*/ 252 w 288"/>
                  <a:gd name="T27" fmla="*/ 60 h 370"/>
                  <a:gd name="T28" fmla="*/ 262 w 288"/>
                  <a:gd name="T29" fmla="*/ 44 h 370"/>
                  <a:gd name="T30" fmla="*/ 278 w 288"/>
                  <a:gd name="T31" fmla="*/ 14 h 370"/>
                  <a:gd name="T32" fmla="*/ 284 w 288"/>
                  <a:gd name="T33" fmla="*/ 2 h 370"/>
                  <a:gd name="T34" fmla="*/ 266 w 288"/>
                  <a:gd name="T35" fmla="*/ 4 h 370"/>
                  <a:gd name="T36" fmla="*/ 228 w 288"/>
                  <a:gd name="T37" fmla="*/ 28 h 370"/>
                  <a:gd name="T38" fmla="*/ 186 w 288"/>
                  <a:gd name="T39" fmla="*/ 44 h 370"/>
                  <a:gd name="T40" fmla="*/ 162 w 288"/>
                  <a:gd name="T41" fmla="*/ 58 h 370"/>
                  <a:gd name="T42" fmla="*/ 150 w 288"/>
                  <a:gd name="T43" fmla="*/ 62 h 370"/>
                  <a:gd name="T44" fmla="*/ 136 w 288"/>
                  <a:gd name="T45" fmla="*/ 78 h 370"/>
                  <a:gd name="T46" fmla="*/ 124 w 288"/>
                  <a:gd name="T47" fmla="*/ 82 h 370"/>
                  <a:gd name="T48" fmla="*/ 92 w 288"/>
                  <a:gd name="T49" fmla="*/ 102 h 370"/>
                  <a:gd name="T50" fmla="*/ 80 w 288"/>
                  <a:gd name="T51" fmla="*/ 106 h 370"/>
                  <a:gd name="T52" fmla="*/ 60 w 288"/>
                  <a:gd name="T53" fmla="*/ 118 h 370"/>
                  <a:gd name="T54" fmla="*/ 46 w 288"/>
                  <a:gd name="T55" fmla="*/ 132 h 370"/>
                  <a:gd name="T56" fmla="*/ 34 w 288"/>
                  <a:gd name="T57" fmla="*/ 136 h 370"/>
                  <a:gd name="T58" fmla="*/ 18 w 288"/>
                  <a:gd name="T59" fmla="*/ 150 h 370"/>
                  <a:gd name="T60" fmla="*/ 10 w 288"/>
                  <a:gd name="T61" fmla="*/ 172 h 370"/>
                  <a:gd name="T62" fmla="*/ 10 w 288"/>
                  <a:gd name="T63" fmla="*/ 320 h 370"/>
                  <a:gd name="T64" fmla="*/ 20 w 288"/>
                  <a:gd name="T65" fmla="*/ 370 h 370"/>
                  <a:gd name="T66" fmla="*/ 30 w 288"/>
                  <a:gd name="T67" fmla="*/ 342 h 370"/>
                  <a:gd name="T68" fmla="*/ 150 w 288"/>
                  <a:gd name="T69" fmla="*/ 140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8"/>
                  <a:gd name="T106" fmla="*/ 0 h 370"/>
                  <a:gd name="T107" fmla="*/ 288 w 288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8" h="370">
                    <a:moveTo>
                      <a:pt x="20" y="364"/>
                    </a:moveTo>
                    <a:cubicBezTo>
                      <a:pt x="26" y="345"/>
                      <a:pt x="27" y="335"/>
                      <a:pt x="48" y="330"/>
                    </a:cubicBezTo>
                    <a:cubicBezTo>
                      <a:pt x="53" y="324"/>
                      <a:pt x="54" y="316"/>
                      <a:pt x="60" y="312"/>
                    </a:cubicBezTo>
                    <a:cubicBezTo>
                      <a:pt x="63" y="308"/>
                      <a:pt x="72" y="304"/>
                      <a:pt x="72" y="304"/>
                    </a:cubicBezTo>
                    <a:cubicBezTo>
                      <a:pt x="81" y="290"/>
                      <a:pt x="75" y="293"/>
                      <a:pt x="86" y="290"/>
                    </a:cubicBezTo>
                    <a:cubicBezTo>
                      <a:pt x="93" y="278"/>
                      <a:pt x="91" y="265"/>
                      <a:pt x="98" y="254"/>
                    </a:cubicBezTo>
                    <a:cubicBezTo>
                      <a:pt x="99" y="250"/>
                      <a:pt x="119" y="231"/>
                      <a:pt x="124" y="228"/>
                    </a:cubicBezTo>
                    <a:cubicBezTo>
                      <a:pt x="126" y="224"/>
                      <a:pt x="131" y="221"/>
                      <a:pt x="134" y="218"/>
                    </a:cubicBezTo>
                    <a:cubicBezTo>
                      <a:pt x="141" y="206"/>
                      <a:pt x="135" y="202"/>
                      <a:pt x="146" y="196"/>
                    </a:cubicBezTo>
                    <a:cubicBezTo>
                      <a:pt x="158" y="177"/>
                      <a:pt x="139" y="202"/>
                      <a:pt x="158" y="188"/>
                    </a:cubicBezTo>
                    <a:cubicBezTo>
                      <a:pt x="170" y="178"/>
                      <a:pt x="162" y="156"/>
                      <a:pt x="180" y="148"/>
                    </a:cubicBezTo>
                    <a:cubicBezTo>
                      <a:pt x="183" y="136"/>
                      <a:pt x="202" y="107"/>
                      <a:pt x="210" y="96"/>
                    </a:cubicBezTo>
                    <a:cubicBezTo>
                      <a:pt x="214" y="89"/>
                      <a:pt x="221" y="88"/>
                      <a:pt x="228" y="84"/>
                    </a:cubicBezTo>
                    <a:cubicBezTo>
                      <a:pt x="232" y="70"/>
                      <a:pt x="240" y="67"/>
                      <a:pt x="252" y="60"/>
                    </a:cubicBezTo>
                    <a:cubicBezTo>
                      <a:pt x="256" y="45"/>
                      <a:pt x="252" y="50"/>
                      <a:pt x="262" y="44"/>
                    </a:cubicBezTo>
                    <a:cubicBezTo>
                      <a:pt x="268" y="34"/>
                      <a:pt x="272" y="24"/>
                      <a:pt x="278" y="14"/>
                    </a:cubicBezTo>
                    <a:cubicBezTo>
                      <a:pt x="280" y="10"/>
                      <a:pt x="288" y="3"/>
                      <a:pt x="284" y="2"/>
                    </a:cubicBezTo>
                    <a:cubicBezTo>
                      <a:pt x="278" y="0"/>
                      <a:pt x="272" y="3"/>
                      <a:pt x="266" y="4"/>
                    </a:cubicBezTo>
                    <a:cubicBezTo>
                      <a:pt x="260" y="20"/>
                      <a:pt x="240" y="19"/>
                      <a:pt x="228" y="28"/>
                    </a:cubicBezTo>
                    <a:cubicBezTo>
                      <a:pt x="218" y="42"/>
                      <a:pt x="202" y="40"/>
                      <a:pt x="186" y="44"/>
                    </a:cubicBezTo>
                    <a:cubicBezTo>
                      <a:pt x="176" y="50"/>
                      <a:pt x="173" y="54"/>
                      <a:pt x="162" y="58"/>
                    </a:cubicBezTo>
                    <a:cubicBezTo>
                      <a:pt x="158" y="59"/>
                      <a:pt x="150" y="62"/>
                      <a:pt x="150" y="62"/>
                    </a:cubicBezTo>
                    <a:cubicBezTo>
                      <a:pt x="147" y="69"/>
                      <a:pt x="143" y="74"/>
                      <a:pt x="136" y="78"/>
                    </a:cubicBezTo>
                    <a:cubicBezTo>
                      <a:pt x="132" y="79"/>
                      <a:pt x="124" y="82"/>
                      <a:pt x="124" y="82"/>
                    </a:cubicBezTo>
                    <a:cubicBezTo>
                      <a:pt x="118" y="98"/>
                      <a:pt x="107" y="97"/>
                      <a:pt x="92" y="102"/>
                    </a:cubicBezTo>
                    <a:cubicBezTo>
                      <a:pt x="87" y="103"/>
                      <a:pt x="80" y="106"/>
                      <a:pt x="80" y="106"/>
                    </a:cubicBezTo>
                    <a:cubicBezTo>
                      <a:pt x="76" y="116"/>
                      <a:pt x="71" y="116"/>
                      <a:pt x="60" y="118"/>
                    </a:cubicBezTo>
                    <a:cubicBezTo>
                      <a:pt x="52" y="122"/>
                      <a:pt x="53" y="128"/>
                      <a:pt x="46" y="132"/>
                    </a:cubicBezTo>
                    <a:cubicBezTo>
                      <a:pt x="42" y="133"/>
                      <a:pt x="34" y="136"/>
                      <a:pt x="34" y="136"/>
                    </a:cubicBezTo>
                    <a:cubicBezTo>
                      <a:pt x="30" y="141"/>
                      <a:pt x="18" y="150"/>
                      <a:pt x="18" y="150"/>
                    </a:cubicBezTo>
                    <a:cubicBezTo>
                      <a:pt x="15" y="158"/>
                      <a:pt x="11" y="163"/>
                      <a:pt x="10" y="172"/>
                    </a:cubicBezTo>
                    <a:cubicBezTo>
                      <a:pt x="8" y="222"/>
                      <a:pt x="0" y="270"/>
                      <a:pt x="10" y="320"/>
                    </a:cubicBezTo>
                    <a:cubicBezTo>
                      <a:pt x="11" y="336"/>
                      <a:pt x="10" y="355"/>
                      <a:pt x="20" y="370"/>
                    </a:cubicBezTo>
                    <a:cubicBezTo>
                      <a:pt x="32" y="365"/>
                      <a:pt x="30" y="354"/>
                      <a:pt x="30" y="342"/>
                    </a:cubicBezTo>
                    <a:lnTo>
                      <a:pt x="150" y="14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7"/>
              <p:cNvSpPr>
                <a:spLocks/>
              </p:cNvSpPr>
              <p:nvPr/>
            </p:nvSpPr>
            <p:spPr bwMode="auto">
              <a:xfrm>
                <a:off x="4426" y="1443"/>
                <a:ext cx="254" cy="290"/>
              </a:xfrm>
              <a:custGeom>
                <a:avLst/>
                <a:gdLst>
                  <a:gd name="T0" fmla="*/ 0 w 254"/>
                  <a:gd name="T1" fmla="*/ 0 h 290"/>
                  <a:gd name="T2" fmla="*/ 24 w 254"/>
                  <a:gd name="T3" fmla="*/ 30 h 290"/>
                  <a:gd name="T4" fmla="*/ 36 w 254"/>
                  <a:gd name="T5" fmla="*/ 46 h 290"/>
                  <a:gd name="T6" fmla="*/ 48 w 254"/>
                  <a:gd name="T7" fmla="*/ 50 h 290"/>
                  <a:gd name="T8" fmla="*/ 66 w 254"/>
                  <a:gd name="T9" fmla="*/ 82 h 290"/>
                  <a:gd name="T10" fmla="*/ 86 w 254"/>
                  <a:gd name="T11" fmla="*/ 98 h 290"/>
                  <a:gd name="T12" fmla="*/ 98 w 254"/>
                  <a:gd name="T13" fmla="*/ 118 h 290"/>
                  <a:gd name="T14" fmla="*/ 110 w 254"/>
                  <a:gd name="T15" fmla="*/ 132 h 290"/>
                  <a:gd name="T16" fmla="*/ 130 w 254"/>
                  <a:gd name="T17" fmla="*/ 154 h 290"/>
                  <a:gd name="T18" fmla="*/ 152 w 254"/>
                  <a:gd name="T19" fmla="*/ 176 h 290"/>
                  <a:gd name="T20" fmla="*/ 188 w 254"/>
                  <a:gd name="T21" fmla="*/ 210 h 290"/>
                  <a:gd name="T22" fmla="*/ 202 w 254"/>
                  <a:gd name="T23" fmla="*/ 230 h 290"/>
                  <a:gd name="T24" fmla="*/ 220 w 254"/>
                  <a:gd name="T25" fmla="*/ 258 h 290"/>
                  <a:gd name="T26" fmla="*/ 236 w 254"/>
                  <a:gd name="T27" fmla="*/ 274 h 290"/>
                  <a:gd name="T28" fmla="*/ 242 w 254"/>
                  <a:gd name="T29" fmla="*/ 286 h 290"/>
                  <a:gd name="T30" fmla="*/ 254 w 254"/>
                  <a:gd name="T31" fmla="*/ 290 h 290"/>
                  <a:gd name="T32" fmla="*/ 248 w 254"/>
                  <a:gd name="T33" fmla="*/ 154 h 290"/>
                  <a:gd name="T34" fmla="*/ 236 w 254"/>
                  <a:gd name="T35" fmla="*/ 116 h 290"/>
                  <a:gd name="T36" fmla="*/ 210 w 254"/>
                  <a:gd name="T37" fmla="*/ 98 h 290"/>
                  <a:gd name="T38" fmla="*/ 176 w 254"/>
                  <a:gd name="T39" fmla="*/ 82 h 290"/>
                  <a:gd name="T40" fmla="*/ 136 w 254"/>
                  <a:gd name="T41" fmla="*/ 68 h 290"/>
                  <a:gd name="T42" fmla="*/ 102 w 254"/>
                  <a:gd name="T43" fmla="*/ 58 h 290"/>
                  <a:gd name="T44" fmla="*/ 86 w 254"/>
                  <a:gd name="T45" fmla="*/ 44 h 290"/>
                  <a:gd name="T46" fmla="*/ 26 w 254"/>
                  <a:gd name="T47" fmla="*/ 14 h 290"/>
                  <a:gd name="T48" fmla="*/ 0 w 254"/>
                  <a:gd name="T49" fmla="*/ 0 h 2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4"/>
                  <a:gd name="T76" fmla="*/ 0 h 290"/>
                  <a:gd name="T77" fmla="*/ 254 w 254"/>
                  <a:gd name="T78" fmla="*/ 290 h 2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4" h="290">
                    <a:moveTo>
                      <a:pt x="0" y="0"/>
                    </a:moveTo>
                    <a:cubicBezTo>
                      <a:pt x="3" y="10"/>
                      <a:pt x="16" y="20"/>
                      <a:pt x="24" y="30"/>
                    </a:cubicBezTo>
                    <a:cubicBezTo>
                      <a:pt x="28" y="42"/>
                      <a:pt x="24" y="41"/>
                      <a:pt x="36" y="46"/>
                    </a:cubicBezTo>
                    <a:cubicBezTo>
                      <a:pt x="39" y="47"/>
                      <a:pt x="48" y="50"/>
                      <a:pt x="48" y="50"/>
                    </a:cubicBezTo>
                    <a:cubicBezTo>
                      <a:pt x="55" y="61"/>
                      <a:pt x="56" y="72"/>
                      <a:pt x="66" y="82"/>
                    </a:cubicBezTo>
                    <a:cubicBezTo>
                      <a:pt x="69" y="92"/>
                      <a:pt x="77" y="92"/>
                      <a:pt x="86" y="98"/>
                    </a:cubicBezTo>
                    <a:cubicBezTo>
                      <a:pt x="88" y="105"/>
                      <a:pt x="92" y="111"/>
                      <a:pt x="98" y="118"/>
                    </a:cubicBezTo>
                    <a:cubicBezTo>
                      <a:pt x="100" y="125"/>
                      <a:pt x="101" y="129"/>
                      <a:pt x="110" y="132"/>
                    </a:cubicBezTo>
                    <a:cubicBezTo>
                      <a:pt x="115" y="139"/>
                      <a:pt x="122" y="148"/>
                      <a:pt x="130" y="154"/>
                    </a:cubicBezTo>
                    <a:cubicBezTo>
                      <a:pt x="134" y="172"/>
                      <a:pt x="138" y="166"/>
                      <a:pt x="152" y="176"/>
                    </a:cubicBezTo>
                    <a:cubicBezTo>
                      <a:pt x="156" y="192"/>
                      <a:pt x="174" y="201"/>
                      <a:pt x="188" y="210"/>
                    </a:cubicBezTo>
                    <a:cubicBezTo>
                      <a:pt x="191" y="220"/>
                      <a:pt x="191" y="226"/>
                      <a:pt x="202" y="230"/>
                    </a:cubicBezTo>
                    <a:cubicBezTo>
                      <a:pt x="204" y="238"/>
                      <a:pt x="212" y="252"/>
                      <a:pt x="220" y="258"/>
                    </a:cubicBezTo>
                    <a:cubicBezTo>
                      <a:pt x="224" y="264"/>
                      <a:pt x="230" y="267"/>
                      <a:pt x="236" y="274"/>
                    </a:cubicBezTo>
                    <a:cubicBezTo>
                      <a:pt x="238" y="277"/>
                      <a:pt x="238" y="283"/>
                      <a:pt x="242" y="286"/>
                    </a:cubicBezTo>
                    <a:cubicBezTo>
                      <a:pt x="245" y="288"/>
                      <a:pt x="254" y="290"/>
                      <a:pt x="254" y="290"/>
                    </a:cubicBezTo>
                    <a:cubicBezTo>
                      <a:pt x="249" y="244"/>
                      <a:pt x="254" y="199"/>
                      <a:pt x="248" y="154"/>
                    </a:cubicBezTo>
                    <a:cubicBezTo>
                      <a:pt x="246" y="140"/>
                      <a:pt x="248" y="124"/>
                      <a:pt x="236" y="116"/>
                    </a:cubicBezTo>
                    <a:cubicBezTo>
                      <a:pt x="231" y="102"/>
                      <a:pt x="221" y="103"/>
                      <a:pt x="210" y="98"/>
                    </a:cubicBezTo>
                    <a:cubicBezTo>
                      <a:pt x="198" y="92"/>
                      <a:pt x="187" y="87"/>
                      <a:pt x="176" y="82"/>
                    </a:cubicBezTo>
                    <a:cubicBezTo>
                      <a:pt x="163" y="75"/>
                      <a:pt x="148" y="76"/>
                      <a:pt x="136" y="68"/>
                    </a:cubicBezTo>
                    <a:cubicBezTo>
                      <a:pt x="127" y="55"/>
                      <a:pt x="118" y="59"/>
                      <a:pt x="102" y="58"/>
                    </a:cubicBezTo>
                    <a:cubicBezTo>
                      <a:pt x="97" y="50"/>
                      <a:pt x="94" y="46"/>
                      <a:pt x="86" y="44"/>
                    </a:cubicBezTo>
                    <a:cubicBezTo>
                      <a:pt x="75" y="28"/>
                      <a:pt x="44" y="17"/>
                      <a:pt x="26" y="14"/>
                    </a:cubicBezTo>
                    <a:cubicBezTo>
                      <a:pt x="9" y="3"/>
                      <a:pt x="18" y="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8"/>
              <p:cNvSpPr>
                <a:spLocks/>
              </p:cNvSpPr>
              <p:nvPr/>
            </p:nvSpPr>
            <p:spPr bwMode="auto">
              <a:xfrm>
                <a:off x="3668" y="1228"/>
                <a:ext cx="89" cy="50"/>
              </a:xfrm>
              <a:custGeom>
                <a:avLst/>
                <a:gdLst>
                  <a:gd name="T0" fmla="*/ 4 w 89"/>
                  <a:gd name="T1" fmla="*/ 50 h 50"/>
                  <a:gd name="T2" fmla="*/ 40 w 89"/>
                  <a:gd name="T3" fmla="*/ 44 h 50"/>
                  <a:gd name="T4" fmla="*/ 68 w 89"/>
                  <a:gd name="T5" fmla="*/ 36 h 50"/>
                  <a:gd name="T6" fmla="*/ 46 w 89"/>
                  <a:gd name="T7" fmla="*/ 0 h 50"/>
                  <a:gd name="T8" fmla="*/ 26 w 89"/>
                  <a:gd name="T9" fmla="*/ 2 h 50"/>
                  <a:gd name="T10" fmla="*/ 14 w 89"/>
                  <a:gd name="T11" fmla="*/ 10 h 50"/>
                  <a:gd name="T12" fmla="*/ 6 w 89"/>
                  <a:gd name="T13" fmla="*/ 20 h 50"/>
                  <a:gd name="T14" fmla="*/ 4 w 89"/>
                  <a:gd name="T15" fmla="*/ 5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"/>
                  <a:gd name="T25" fmla="*/ 0 h 50"/>
                  <a:gd name="T26" fmla="*/ 89 w 89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" h="50">
                    <a:moveTo>
                      <a:pt x="4" y="50"/>
                    </a:moveTo>
                    <a:cubicBezTo>
                      <a:pt x="16" y="45"/>
                      <a:pt x="25" y="45"/>
                      <a:pt x="40" y="44"/>
                    </a:cubicBezTo>
                    <a:cubicBezTo>
                      <a:pt x="49" y="41"/>
                      <a:pt x="58" y="39"/>
                      <a:pt x="68" y="36"/>
                    </a:cubicBezTo>
                    <a:cubicBezTo>
                      <a:pt x="89" y="14"/>
                      <a:pt x="67" y="2"/>
                      <a:pt x="46" y="0"/>
                    </a:cubicBezTo>
                    <a:cubicBezTo>
                      <a:pt x="39" y="0"/>
                      <a:pt x="32" y="0"/>
                      <a:pt x="26" y="2"/>
                    </a:cubicBezTo>
                    <a:cubicBezTo>
                      <a:pt x="21" y="3"/>
                      <a:pt x="14" y="10"/>
                      <a:pt x="14" y="10"/>
                    </a:cubicBezTo>
                    <a:cubicBezTo>
                      <a:pt x="7" y="29"/>
                      <a:pt x="18" y="1"/>
                      <a:pt x="6" y="20"/>
                    </a:cubicBezTo>
                    <a:cubicBezTo>
                      <a:pt x="0" y="28"/>
                      <a:pt x="4" y="39"/>
                      <a:pt x="4" y="50"/>
                    </a:cubicBezTo>
                    <a:close/>
                  </a:path>
                </a:pathLst>
              </a:custGeom>
              <a:solidFill>
                <a:schemeClr val="accent1">
                  <a:alpha val="7686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9"/>
              <p:cNvSpPr>
                <a:spLocks/>
              </p:cNvSpPr>
              <p:nvPr/>
            </p:nvSpPr>
            <p:spPr bwMode="auto">
              <a:xfrm>
                <a:off x="3356" y="1028"/>
                <a:ext cx="1018" cy="379"/>
              </a:xfrm>
              <a:custGeom>
                <a:avLst/>
                <a:gdLst>
                  <a:gd name="T0" fmla="*/ 44 w 1018"/>
                  <a:gd name="T1" fmla="*/ 364 h 379"/>
                  <a:gd name="T2" fmla="*/ 120 w 1018"/>
                  <a:gd name="T3" fmla="*/ 324 h 379"/>
                  <a:gd name="T4" fmla="*/ 164 w 1018"/>
                  <a:gd name="T5" fmla="*/ 304 h 379"/>
                  <a:gd name="T6" fmla="*/ 206 w 1018"/>
                  <a:gd name="T7" fmla="*/ 286 h 379"/>
                  <a:gd name="T8" fmla="*/ 286 w 1018"/>
                  <a:gd name="T9" fmla="*/ 258 h 379"/>
                  <a:gd name="T10" fmla="*/ 428 w 1018"/>
                  <a:gd name="T11" fmla="*/ 234 h 379"/>
                  <a:gd name="T12" fmla="*/ 584 w 1018"/>
                  <a:gd name="T13" fmla="*/ 230 h 379"/>
                  <a:gd name="T14" fmla="*/ 654 w 1018"/>
                  <a:gd name="T15" fmla="*/ 238 h 379"/>
                  <a:gd name="T16" fmla="*/ 730 w 1018"/>
                  <a:gd name="T17" fmla="*/ 264 h 379"/>
                  <a:gd name="T18" fmla="*/ 800 w 1018"/>
                  <a:gd name="T19" fmla="*/ 286 h 379"/>
                  <a:gd name="T20" fmla="*/ 808 w 1018"/>
                  <a:gd name="T21" fmla="*/ 296 h 379"/>
                  <a:gd name="T22" fmla="*/ 858 w 1018"/>
                  <a:gd name="T23" fmla="*/ 310 h 379"/>
                  <a:gd name="T24" fmla="*/ 920 w 1018"/>
                  <a:gd name="T25" fmla="*/ 336 h 379"/>
                  <a:gd name="T26" fmla="*/ 938 w 1018"/>
                  <a:gd name="T27" fmla="*/ 340 h 379"/>
                  <a:gd name="T28" fmla="*/ 974 w 1018"/>
                  <a:gd name="T29" fmla="*/ 358 h 379"/>
                  <a:gd name="T30" fmla="*/ 996 w 1018"/>
                  <a:gd name="T31" fmla="*/ 346 h 379"/>
                  <a:gd name="T32" fmla="*/ 976 w 1018"/>
                  <a:gd name="T33" fmla="*/ 320 h 379"/>
                  <a:gd name="T34" fmla="*/ 934 w 1018"/>
                  <a:gd name="T35" fmla="*/ 276 h 379"/>
                  <a:gd name="T36" fmla="*/ 900 w 1018"/>
                  <a:gd name="T37" fmla="*/ 244 h 379"/>
                  <a:gd name="T38" fmla="*/ 878 w 1018"/>
                  <a:gd name="T39" fmla="*/ 224 h 379"/>
                  <a:gd name="T40" fmla="*/ 858 w 1018"/>
                  <a:gd name="T41" fmla="*/ 202 h 379"/>
                  <a:gd name="T42" fmla="*/ 830 w 1018"/>
                  <a:gd name="T43" fmla="*/ 178 h 379"/>
                  <a:gd name="T44" fmla="*/ 782 w 1018"/>
                  <a:gd name="T45" fmla="*/ 132 h 379"/>
                  <a:gd name="T46" fmla="*/ 752 w 1018"/>
                  <a:gd name="T47" fmla="*/ 102 h 379"/>
                  <a:gd name="T48" fmla="*/ 704 w 1018"/>
                  <a:gd name="T49" fmla="*/ 78 h 379"/>
                  <a:gd name="T50" fmla="*/ 678 w 1018"/>
                  <a:gd name="T51" fmla="*/ 62 h 379"/>
                  <a:gd name="T52" fmla="*/ 650 w 1018"/>
                  <a:gd name="T53" fmla="*/ 44 h 379"/>
                  <a:gd name="T54" fmla="*/ 596 w 1018"/>
                  <a:gd name="T55" fmla="*/ 16 h 379"/>
                  <a:gd name="T56" fmla="*/ 542 w 1018"/>
                  <a:gd name="T57" fmla="*/ 0 h 379"/>
                  <a:gd name="T58" fmla="*/ 376 w 1018"/>
                  <a:gd name="T59" fmla="*/ 26 h 379"/>
                  <a:gd name="T60" fmla="*/ 342 w 1018"/>
                  <a:gd name="T61" fmla="*/ 48 h 379"/>
                  <a:gd name="T62" fmla="*/ 290 w 1018"/>
                  <a:gd name="T63" fmla="*/ 72 h 379"/>
                  <a:gd name="T64" fmla="*/ 276 w 1018"/>
                  <a:gd name="T65" fmla="*/ 88 h 379"/>
                  <a:gd name="T66" fmla="*/ 244 w 1018"/>
                  <a:gd name="T67" fmla="*/ 108 h 379"/>
                  <a:gd name="T68" fmla="*/ 214 w 1018"/>
                  <a:gd name="T69" fmla="*/ 134 h 379"/>
                  <a:gd name="T70" fmla="*/ 172 w 1018"/>
                  <a:gd name="T71" fmla="*/ 170 h 379"/>
                  <a:gd name="T72" fmla="*/ 138 w 1018"/>
                  <a:gd name="T73" fmla="*/ 200 h 379"/>
                  <a:gd name="T74" fmla="*/ 72 w 1018"/>
                  <a:gd name="T75" fmla="*/ 268 h 379"/>
                  <a:gd name="T76" fmla="*/ 40 w 1018"/>
                  <a:gd name="T77" fmla="*/ 304 h 379"/>
                  <a:gd name="T78" fmla="*/ 22 w 1018"/>
                  <a:gd name="T79" fmla="*/ 328 h 379"/>
                  <a:gd name="T80" fmla="*/ 10 w 1018"/>
                  <a:gd name="T81" fmla="*/ 370 h 3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8"/>
                  <a:gd name="T124" fmla="*/ 0 h 379"/>
                  <a:gd name="T125" fmla="*/ 1018 w 1018"/>
                  <a:gd name="T126" fmla="*/ 379 h 3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8" h="379">
                    <a:moveTo>
                      <a:pt x="10" y="370"/>
                    </a:moveTo>
                    <a:cubicBezTo>
                      <a:pt x="40" y="365"/>
                      <a:pt x="29" y="368"/>
                      <a:pt x="44" y="364"/>
                    </a:cubicBezTo>
                    <a:cubicBezTo>
                      <a:pt x="55" y="347"/>
                      <a:pt x="76" y="342"/>
                      <a:pt x="96" y="336"/>
                    </a:cubicBezTo>
                    <a:cubicBezTo>
                      <a:pt x="104" y="333"/>
                      <a:pt x="120" y="324"/>
                      <a:pt x="120" y="324"/>
                    </a:cubicBezTo>
                    <a:cubicBezTo>
                      <a:pt x="123" y="318"/>
                      <a:pt x="136" y="314"/>
                      <a:pt x="136" y="314"/>
                    </a:cubicBezTo>
                    <a:cubicBezTo>
                      <a:pt x="142" y="304"/>
                      <a:pt x="152" y="305"/>
                      <a:pt x="164" y="304"/>
                    </a:cubicBezTo>
                    <a:cubicBezTo>
                      <a:pt x="169" y="300"/>
                      <a:pt x="182" y="296"/>
                      <a:pt x="182" y="296"/>
                    </a:cubicBezTo>
                    <a:cubicBezTo>
                      <a:pt x="188" y="286"/>
                      <a:pt x="193" y="287"/>
                      <a:pt x="206" y="286"/>
                    </a:cubicBezTo>
                    <a:cubicBezTo>
                      <a:pt x="214" y="281"/>
                      <a:pt x="220" y="279"/>
                      <a:pt x="230" y="278"/>
                    </a:cubicBezTo>
                    <a:cubicBezTo>
                      <a:pt x="256" y="260"/>
                      <a:pt x="248" y="262"/>
                      <a:pt x="286" y="258"/>
                    </a:cubicBezTo>
                    <a:cubicBezTo>
                      <a:pt x="302" y="252"/>
                      <a:pt x="320" y="254"/>
                      <a:pt x="336" y="244"/>
                    </a:cubicBezTo>
                    <a:cubicBezTo>
                      <a:pt x="345" y="214"/>
                      <a:pt x="397" y="234"/>
                      <a:pt x="428" y="234"/>
                    </a:cubicBezTo>
                    <a:cubicBezTo>
                      <a:pt x="444" y="231"/>
                      <a:pt x="442" y="226"/>
                      <a:pt x="458" y="224"/>
                    </a:cubicBezTo>
                    <a:cubicBezTo>
                      <a:pt x="500" y="226"/>
                      <a:pt x="541" y="223"/>
                      <a:pt x="584" y="230"/>
                    </a:cubicBezTo>
                    <a:cubicBezTo>
                      <a:pt x="600" y="235"/>
                      <a:pt x="616" y="238"/>
                      <a:pt x="634" y="240"/>
                    </a:cubicBezTo>
                    <a:cubicBezTo>
                      <a:pt x="644" y="245"/>
                      <a:pt x="643" y="241"/>
                      <a:pt x="654" y="238"/>
                    </a:cubicBezTo>
                    <a:cubicBezTo>
                      <a:pt x="667" y="240"/>
                      <a:pt x="682" y="244"/>
                      <a:pt x="696" y="248"/>
                    </a:cubicBezTo>
                    <a:cubicBezTo>
                      <a:pt x="707" y="264"/>
                      <a:pt x="708" y="260"/>
                      <a:pt x="730" y="264"/>
                    </a:cubicBezTo>
                    <a:cubicBezTo>
                      <a:pt x="739" y="277"/>
                      <a:pt x="744" y="274"/>
                      <a:pt x="764" y="276"/>
                    </a:cubicBezTo>
                    <a:cubicBezTo>
                      <a:pt x="785" y="283"/>
                      <a:pt x="759" y="282"/>
                      <a:pt x="800" y="286"/>
                    </a:cubicBezTo>
                    <a:cubicBezTo>
                      <a:pt x="802" y="287"/>
                      <a:pt x="804" y="288"/>
                      <a:pt x="806" y="290"/>
                    </a:cubicBezTo>
                    <a:cubicBezTo>
                      <a:pt x="807" y="291"/>
                      <a:pt x="806" y="294"/>
                      <a:pt x="808" y="296"/>
                    </a:cubicBezTo>
                    <a:cubicBezTo>
                      <a:pt x="813" y="301"/>
                      <a:pt x="835" y="303"/>
                      <a:pt x="844" y="306"/>
                    </a:cubicBezTo>
                    <a:cubicBezTo>
                      <a:pt x="864" y="312"/>
                      <a:pt x="832" y="302"/>
                      <a:pt x="858" y="310"/>
                    </a:cubicBezTo>
                    <a:cubicBezTo>
                      <a:pt x="862" y="311"/>
                      <a:pt x="870" y="314"/>
                      <a:pt x="870" y="314"/>
                    </a:cubicBezTo>
                    <a:cubicBezTo>
                      <a:pt x="874" y="321"/>
                      <a:pt x="909" y="332"/>
                      <a:pt x="920" y="336"/>
                    </a:cubicBezTo>
                    <a:cubicBezTo>
                      <a:pt x="922" y="336"/>
                      <a:pt x="925" y="337"/>
                      <a:pt x="928" y="338"/>
                    </a:cubicBezTo>
                    <a:cubicBezTo>
                      <a:pt x="931" y="338"/>
                      <a:pt x="934" y="339"/>
                      <a:pt x="938" y="340"/>
                    </a:cubicBezTo>
                    <a:cubicBezTo>
                      <a:pt x="942" y="341"/>
                      <a:pt x="950" y="344"/>
                      <a:pt x="950" y="344"/>
                    </a:cubicBezTo>
                    <a:cubicBezTo>
                      <a:pt x="956" y="353"/>
                      <a:pt x="963" y="355"/>
                      <a:pt x="974" y="358"/>
                    </a:cubicBezTo>
                    <a:cubicBezTo>
                      <a:pt x="983" y="367"/>
                      <a:pt x="985" y="367"/>
                      <a:pt x="1000" y="370"/>
                    </a:cubicBezTo>
                    <a:cubicBezTo>
                      <a:pt x="1018" y="376"/>
                      <a:pt x="1004" y="348"/>
                      <a:pt x="996" y="346"/>
                    </a:cubicBezTo>
                    <a:cubicBezTo>
                      <a:pt x="992" y="340"/>
                      <a:pt x="993" y="331"/>
                      <a:pt x="988" y="328"/>
                    </a:cubicBezTo>
                    <a:cubicBezTo>
                      <a:pt x="984" y="325"/>
                      <a:pt x="976" y="320"/>
                      <a:pt x="976" y="320"/>
                    </a:cubicBezTo>
                    <a:cubicBezTo>
                      <a:pt x="966" y="306"/>
                      <a:pt x="968" y="307"/>
                      <a:pt x="954" y="304"/>
                    </a:cubicBezTo>
                    <a:cubicBezTo>
                      <a:pt x="949" y="289"/>
                      <a:pt x="944" y="286"/>
                      <a:pt x="934" y="276"/>
                    </a:cubicBezTo>
                    <a:cubicBezTo>
                      <a:pt x="931" y="267"/>
                      <a:pt x="927" y="266"/>
                      <a:pt x="920" y="264"/>
                    </a:cubicBezTo>
                    <a:cubicBezTo>
                      <a:pt x="915" y="255"/>
                      <a:pt x="908" y="246"/>
                      <a:pt x="900" y="244"/>
                    </a:cubicBezTo>
                    <a:cubicBezTo>
                      <a:pt x="896" y="234"/>
                      <a:pt x="898" y="231"/>
                      <a:pt x="890" y="228"/>
                    </a:cubicBezTo>
                    <a:cubicBezTo>
                      <a:pt x="886" y="226"/>
                      <a:pt x="878" y="224"/>
                      <a:pt x="878" y="224"/>
                    </a:cubicBezTo>
                    <a:cubicBezTo>
                      <a:pt x="877" y="222"/>
                      <a:pt x="874" y="208"/>
                      <a:pt x="870" y="206"/>
                    </a:cubicBezTo>
                    <a:cubicBezTo>
                      <a:pt x="866" y="203"/>
                      <a:pt x="858" y="202"/>
                      <a:pt x="858" y="202"/>
                    </a:cubicBezTo>
                    <a:cubicBezTo>
                      <a:pt x="856" y="197"/>
                      <a:pt x="851" y="186"/>
                      <a:pt x="848" y="184"/>
                    </a:cubicBezTo>
                    <a:cubicBezTo>
                      <a:pt x="842" y="180"/>
                      <a:pt x="830" y="178"/>
                      <a:pt x="830" y="178"/>
                    </a:cubicBezTo>
                    <a:cubicBezTo>
                      <a:pt x="816" y="164"/>
                      <a:pt x="822" y="169"/>
                      <a:pt x="812" y="162"/>
                    </a:cubicBezTo>
                    <a:cubicBezTo>
                      <a:pt x="803" y="149"/>
                      <a:pt x="796" y="136"/>
                      <a:pt x="782" y="132"/>
                    </a:cubicBezTo>
                    <a:cubicBezTo>
                      <a:pt x="777" y="124"/>
                      <a:pt x="773" y="124"/>
                      <a:pt x="766" y="120"/>
                    </a:cubicBezTo>
                    <a:cubicBezTo>
                      <a:pt x="762" y="115"/>
                      <a:pt x="756" y="104"/>
                      <a:pt x="752" y="102"/>
                    </a:cubicBezTo>
                    <a:cubicBezTo>
                      <a:pt x="748" y="99"/>
                      <a:pt x="740" y="98"/>
                      <a:pt x="740" y="98"/>
                    </a:cubicBezTo>
                    <a:cubicBezTo>
                      <a:pt x="729" y="81"/>
                      <a:pt x="721" y="83"/>
                      <a:pt x="704" y="78"/>
                    </a:cubicBezTo>
                    <a:cubicBezTo>
                      <a:pt x="700" y="67"/>
                      <a:pt x="694" y="67"/>
                      <a:pt x="684" y="64"/>
                    </a:cubicBezTo>
                    <a:cubicBezTo>
                      <a:pt x="682" y="63"/>
                      <a:pt x="678" y="62"/>
                      <a:pt x="678" y="62"/>
                    </a:cubicBezTo>
                    <a:cubicBezTo>
                      <a:pt x="667" y="46"/>
                      <a:pt x="675" y="51"/>
                      <a:pt x="662" y="48"/>
                    </a:cubicBezTo>
                    <a:cubicBezTo>
                      <a:pt x="657" y="46"/>
                      <a:pt x="650" y="44"/>
                      <a:pt x="650" y="44"/>
                    </a:cubicBezTo>
                    <a:cubicBezTo>
                      <a:pt x="645" y="31"/>
                      <a:pt x="635" y="32"/>
                      <a:pt x="624" y="30"/>
                    </a:cubicBezTo>
                    <a:cubicBezTo>
                      <a:pt x="608" y="19"/>
                      <a:pt x="620" y="19"/>
                      <a:pt x="596" y="16"/>
                    </a:cubicBezTo>
                    <a:cubicBezTo>
                      <a:pt x="586" y="9"/>
                      <a:pt x="581" y="9"/>
                      <a:pt x="570" y="8"/>
                    </a:cubicBezTo>
                    <a:cubicBezTo>
                      <a:pt x="560" y="4"/>
                      <a:pt x="550" y="5"/>
                      <a:pt x="542" y="0"/>
                    </a:cubicBezTo>
                    <a:cubicBezTo>
                      <a:pt x="509" y="1"/>
                      <a:pt x="479" y="5"/>
                      <a:pt x="448" y="8"/>
                    </a:cubicBezTo>
                    <a:cubicBezTo>
                      <a:pt x="429" y="20"/>
                      <a:pt x="397" y="18"/>
                      <a:pt x="376" y="26"/>
                    </a:cubicBezTo>
                    <a:cubicBezTo>
                      <a:pt x="372" y="29"/>
                      <a:pt x="370" y="35"/>
                      <a:pt x="366" y="38"/>
                    </a:cubicBezTo>
                    <a:cubicBezTo>
                      <a:pt x="358" y="42"/>
                      <a:pt x="349" y="42"/>
                      <a:pt x="342" y="48"/>
                    </a:cubicBezTo>
                    <a:cubicBezTo>
                      <a:pt x="341" y="50"/>
                      <a:pt x="341" y="52"/>
                      <a:pt x="340" y="54"/>
                    </a:cubicBezTo>
                    <a:cubicBezTo>
                      <a:pt x="332" y="59"/>
                      <a:pt x="299" y="68"/>
                      <a:pt x="290" y="72"/>
                    </a:cubicBezTo>
                    <a:cubicBezTo>
                      <a:pt x="286" y="75"/>
                      <a:pt x="281" y="77"/>
                      <a:pt x="278" y="82"/>
                    </a:cubicBezTo>
                    <a:cubicBezTo>
                      <a:pt x="276" y="83"/>
                      <a:pt x="277" y="86"/>
                      <a:pt x="276" y="88"/>
                    </a:cubicBezTo>
                    <a:cubicBezTo>
                      <a:pt x="269" y="92"/>
                      <a:pt x="259" y="93"/>
                      <a:pt x="252" y="98"/>
                    </a:cubicBezTo>
                    <a:cubicBezTo>
                      <a:pt x="249" y="104"/>
                      <a:pt x="251" y="104"/>
                      <a:pt x="244" y="108"/>
                    </a:cubicBezTo>
                    <a:cubicBezTo>
                      <a:pt x="240" y="109"/>
                      <a:pt x="232" y="112"/>
                      <a:pt x="232" y="112"/>
                    </a:cubicBezTo>
                    <a:cubicBezTo>
                      <a:pt x="225" y="121"/>
                      <a:pt x="223" y="126"/>
                      <a:pt x="214" y="134"/>
                    </a:cubicBezTo>
                    <a:cubicBezTo>
                      <a:pt x="210" y="136"/>
                      <a:pt x="202" y="142"/>
                      <a:pt x="202" y="142"/>
                    </a:cubicBezTo>
                    <a:cubicBezTo>
                      <a:pt x="193" y="155"/>
                      <a:pt x="188" y="164"/>
                      <a:pt x="172" y="170"/>
                    </a:cubicBezTo>
                    <a:cubicBezTo>
                      <a:pt x="168" y="171"/>
                      <a:pt x="160" y="174"/>
                      <a:pt x="160" y="174"/>
                    </a:cubicBezTo>
                    <a:cubicBezTo>
                      <a:pt x="155" y="188"/>
                      <a:pt x="147" y="188"/>
                      <a:pt x="138" y="200"/>
                    </a:cubicBezTo>
                    <a:cubicBezTo>
                      <a:pt x="127" y="212"/>
                      <a:pt x="118" y="234"/>
                      <a:pt x="102" y="240"/>
                    </a:cubicBezTo>
                    <a:cubicBezTo>
                      <a:pt x="96" y="255"/>
                      <a:pt x="86" y="260"/>
                      <a:pt x="72" y="268"/>
                    </a:cubicBezTo>
                    <a:cubicBezTo>
                      <a:pt x="69" y="275"/>
                      <a:pt x="68" y="279"/>
                      <a:pt x="60" y="282"/>
                    </a:cubicBezTo>
                    <a:cubicBezTo>
                      <a:pt x="53" y="291"/>
                      <a:pt x="49" y="297"/>
                      <a:pt x="40" y="304"/>
                    </a:cubicBezTo>
                    <a:cubicBezTo>
                      <a:pt x="35" y="318"/>
                      <a:pt x="39" y="313"/>
                      <a:pt x="30" y="320"/>
                    </a:cubicBezTo>
                    <a:cubicBezTo>
                      <a:pt x="24" y="336"/>
                      <a:pt x="32" y="317"/>
                      <a:pt x="22" y="328"/>
                    </a:cubicBezTo>
                    <a:cubicBezTo>
                      <a:pt x="16" y="333"/>
                      <a:pt x="2" y="356"/>
                      <a:pt x="0" y="364"/>
                    </a:cubicBezTo>
                    <a:cubicBezTo>
                      <a:pt x="3" y="379"/>
                      <a:pt x="18" y="374"/>
                      <a:pt x="10" y="3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" name="Line 81"/>
            <p:cNvSpPr>
              <a:spLocks noChangeShapeType="1"/>
            </p:cNvSpPr>
            <p:nvPr/>
          </p:nvSpPr>
          <p:spPr bwMode="auto">
            <a:xfrm>
              <a:off x="2807368" y="3199065"/>
              <a:ext cx="14288" cy="2616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82"/>
            <p:cNvSpPr>
              <a:spLocks noChangeShapeType="1"/>
            </p:cNvSpPr>
            <p:nvPr/>
          </p:nvSpPr>
          <p:spPr bwMode="auto">
            <a:xfrm flipV="1">
              <a:off x="2807368" y="5780340"/>
              <a:ext cx="4419600" cy="34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24893" y="3834065"/>
              <a:ext cx="2824163" cy="1536700"/>
            </a:xfrm>
            <a:custGeom>
              <a:avLst/>
              <a:gdLst>
                <a:gd name="T0" fmla="*/ 0 w 864"/>
                <a:gd name="T1" fmla="*/ 2147483647 h 392"/>
                <a:gd name="T2" fmla="*/ 2147483647 w 864"/>
                <a:gd name="T3" fmla="*/ 2147483647 h 392"/>
                <a:gd name="T4" fmla="*/ 2147483647 w 864"/>
                <a:gd name="T5" fmla="*/ 2147483647 h 392"/>
                <a:gd name="T6" fmla="*/ 0 60000 65536"/>
                <a:gd name="T7" fmla="*/ 0 60000 65536"/>
                <a:gd name="T8" fmla="*/ 0 60000 65536"/>
                <a:gd name="T9" fmla="*/ 0 w 864"/>
                <a:gd name="T10" fmla="*/ 0 h 392"/>
                <a:gd name="T11" fmla="*/ 864 w 864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92">
                  <a:moveTo>
                    <a:pt x="0" y="392"/>
                  </a:moveTo>
                  <a:cubicBezTo>
                    <a:pt x="144" y="204"/>
                    <a:pt x="288" y="16"/>
                    <a:pt x="432" y="8"/>
                  </a:cubicBezTo>
                  <a:cubicBezTo>
                    <a:pt x="576" y="0"/>
                    <a:pt x="792" y="288"/>
                    <a:pt x="864" y="34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312193" y="4284915"/>
              <a:ext cx="2824163" cy="657225"/>
            </a:xfrm>
            <a:custGeom>
              <a:avLst/>
              <a:gdLst>
                <a:gd name="T0" fmla="*/ 0 w 864"/>
                <a:gd name="T1" fmla="*/ 2147483647 h 392"/>
                <a:gd name="T2" fmla="*/ 2147483647 w 864"/>
                <a:gd name="T3" fmla="*/ 2147483647 h 392"/>
                <a:gd name="T4" fmla="*/ 2147483647 w 864"/>
                <a:gd name="T5" fmla="*/ 2147483647 h 392"/>
                <a:gd name="T6" fmla="*/ 0 60000 65536"/>
                <a:gd name="T7" fmla="*/ 0 60000 65536"/>
                <a:gd name="T8" fmla="*/ 0 60000 65536"/>
                <a:gd name="T9" fmla="*/ 0 w 864"/>
                <a:gd name="T10" fmla="*/ 0 h 392"/>
                <a:gd name="T11" fmla="*/ 864 w 864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92">
                  <a:moveTo>
                    <a:pt x="0" y="392"/>
                  </a:moveTo>
                  <a:cubicBezTo>
                    <a:pt x="144" y="204"/>
                    <a:pt x="288" y="16"/>
                    <a:pt x="432" y="8"/>
                  </a:cubicBezTo>
                  <a:cubicBezTo>
                    <a:pt x="576" y="0"/>
                    <a:pt x="792" y="288"/>
                    <a:pt x="864" y="34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382168" y="3237165"/>
              <a:ext cx="736600" cy="939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15197" y="5606710"/>
                  <a:ext cx="348916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197" y="5606710"/>
                  <a:ext cx="34891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99514" y="3363338"/>
                  <a:ext cx="854541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514" y="3363338"/>
                  <a:ext cx="854541" cy="53091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636188" y="4165448"/>
                  <a:ext cx="41306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188" y="4165448"/>
                  <a:ext cx="41306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021" y="5809181"/>
                <a:ext cx="9112979" cy="6603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denote this also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1" y="5809181"/>
                <a:ext cx="9112979" cy="660374"/>
              </a:xfrm>
              <a:prstGeom prst="rect">
                <a:avLst/>
              </a:prstGeom>
              <a:blipFill rotWithShape="0">
                <a:blip r:embed="rId8"/>
                <a:stretch>
                  <a:fillRect t="-8333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 simple situation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32</a:t>
            </a:fld>
            <a:endParaRPr lang="da-DK"/>
          </a:p>
        </p:txBody>
      </p:sp>
      <p:grpSp>
        <p:nvGrpSpPr>
          <p:cNvPr id="6" name="Group 5"/>
          <p:cNvGrpSpPr/>
          <p:nvPr/>
        </p:nvGrpSpPr>
        <p:grpSpPr>
          <a:xfrm>
            <a:off x="0" y="2968196"/>
            <a:ext cx="9144000" cy="2778224"/>
            <a:chOff x="0" y="2968196"/>
            <a:chExt cx="9144000" cy="2778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510" y="2968196"/>
                  <a:ext cx="911297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Assume that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 smtClean="0"/>
                    <a:t> has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distinct</a:t>
                  </a:r>
                  <a:r>
                    <a:rPr lang="en-US" dirty="0" smtClean="0"/>
                    <a:t> eigenvalues and  </a:t>
                  </a:r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0" y="2968196"/>
                  <a:ext cx="9112979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3643816"/>
                  <a:ext cx="9112979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&gt;…&gt;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643816"/>
                  <a:ext cx="911297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1021" y="4361425"/>
                  <a:ext cx="9112979" cy="138499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So we have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 smtClean="0"/>
                    <a:t> corresponding eigenvectors that span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 smtClean="0"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(eigenvectors of different eigenvalues are linearly independent)</a:t>
                  </a:r>
                  <a:endParaRPr lang="he-IL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1" y="4361425"/>
                  <a:ext cx="9112979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386" b="-10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427" y="1635923"/>
            <a:ext cx="91129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smtClean="0">
                <a:solidFill>
                  <a:srgbClr val="0066FF"/>
                </a:solidFill>
              </a:rPr>
              <a:t>simple special case </a:t>
            </a:r>
            <a:r>
              <a:rPr lang="en-US" dirty="0" smtClean="0"/>
              <a:t>where there is a stationary distribution with the desired properties: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310" y="1527259"/>
                <a:ext cx="914400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………,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0" y="1527259"/>
                <a:ext cx="9144000" cy="5309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957" y="2088032"/>
                <a:ext cx="914400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" y="2088032"/>
                <a:ext cx="9144000" cy="530915"/>
              </a:xfrm>
              <a:prstGeom prst="rect">
                <a:avLst/>
              </a:prstGeom>
              <a:blipFill rotWithShape="0">
                <a:blip r:embed="rId4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01" y="2710954"/>
                <a:ext cx="9144000" cy="5393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" y="2710954"/>
                <a:ext cx="9144000" cy="53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3333884"/>
                <a:ext cx="9144000" cy="12564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33884"/>
                <a:ext cx="9144000" cy="12564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5008" y="4292065"/>
            <a:ext cx="479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066" y="4630619"/>
                <a:ext cx="92327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6" y="4630619"/>
                <a:ext cx="92327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3310" y="4710608"/>
                <a:ext cx="9144000" cy="5786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0" y="4710608"/>
                <a:ext cx="9144000" cy="5786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13310" y="5773466"/>
            <a:ext cx="9144000" cy="539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Rearrange, take absolute value:</a:t>
            </a:r>
          </a:p>
        </p:txBody>
      </p:sp>
    </p:spTree>
    <p:extLst>
      <p:ext uri="{BB962C8B-B14F-4D97-AF65-F5344CB8AC3E}">
        <p14:creationId xmlns:p14="http://schemas.microsoft.com/office/powerpoint/2010/main" val="199558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310" y="1527259"/>
                <a:ext cx="914400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………,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0" y="1527259"/>
                <a:ext cx="9144000" cy="5309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957" y="2088032"/>
                <a:ext cx="914400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7" y="2088032"/>
                <a:ext cx="9144000" cy="530915"/>
              </a:xfrm>
              <a:prstGeom prst="rect">
                <a:avLst/>
              </a:prstGeom>
              <a:blipFill rotWithShape="0">
                <a:blip r:embed="rId4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01" y="2710954"/>
                <a:ext cx="9144000" cy="5393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" y="2710954"/>
                <a:ext cx="9144000" cy="53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5008" y="3698099"/>
            <a:ext cx="479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066" y="4036653"/>
                <a:ext cx="923278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1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6" y="4036653"/>
                <a:ext cx="9232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-13310" y="4116642"/>
                <a:ext cx="9144000" cy="5786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0" y="4116642"/>
                <a:ext cx="9144000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13310" y="5179500"/>
            <a:ext cx="9144000" cy="539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0" dirty="0" smtClean="0">
                <a:cs typeface="Times New Roman" panose="02020603050405020304" pitchFamily="18" charset="0"/>
              </a:rPr>
              <a:t>Rearrange, take absolute value:</a:t>
            </a:r>
          </a:p>
        </p:txBody>
      </p:sp>
    </p:spTree>
    <p:extLst>
      <p:ext uri="{BB962C8B-B14F-4D97-AF65-F5344CB8AC3E}">
        <p14:creationId xmlns:p14="http://schemas.microsoft.com/office/powerpoint/2010/main" val="470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13313" y="1796627"/>
                <a:ext cx="9144000" cy="5091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………,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3" y="1796627"/>
                <a:ext cx="9144000" cy="509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3313" y="2546409"/>
                <a:ext cx="9144000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13" y="2546409"/>
                <a:ext cx="9144000" cy="5309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01" y="4860184"/>
                <a:ext cx="9143999" cy="5309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………,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distribution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so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" y="4860184"/>
                <a:ext cx="9143999" cy="530915"/>
              </a:xfrm>
              <a:prstGeom prst="rect">
                <a:avLst/>
              </a:prstGeom>
              <a:blipFill rotWithShape="0">
                <a:blip r:embed="rId4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01" y="5517828"/>
            <a:ext cx="9143999" cy="5309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limit is unique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847696"/>
                <a:ext cx="9144000" cy="6840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 ………,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7696"/>
                <a:ext cx="9144000" cy="6840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3624" y="362729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Conditions for convergence to a stationary distribution </a:t>
            </a:r>
            <a:endParaRPr lang="he-I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Irreducible Markov 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982" y="1802902"/>
                <a:ext cx="9144000" cy="10043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Markov chain is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irreducible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for every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2" y="1802902"/>
                <a:ext cx="9144000" cy="1004314"/>
              </a:xfrm>
              <a:prstGeom prst="rect">
                <a:avLst/>
              </a:prstGeom>
              <a:blipFill rotWithShape="0">
                <a:blip r:embed="rId2"/>
                <a:stretch>
                  <a:fillRect t="-6667" r="-4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04" y="297244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 The transition graph representing the chain is strongly connected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" y="2972444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6" y="408033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This already guarantees a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unique </a:t>
            </a:r>
            <a:r>
              <a:rPr lang="en-US" dirty="0" smtClean="0">
                <a:cs typeface="Times New Roman" panose="02020603050405020304" pitchFamily="18" charset="0"/>
              </a:rPr>
              <a:t>stationary distribution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Aperiodic Markov 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982" y="180290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2" y="1802902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04" y="253930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gcd</a:t>
                </a:r>
                <a:r>
                  <a:rPr lang="en-US" dirty="0" smtClean="0">
                    <a:cs typeface="Times New Roman" panose="02020603050405020304" pitchFamily="18" charset="0"/>
                  </a:rPr>
                  <a:t> of the lengths of all walks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" y="2539308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4251387" y="4939818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b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87" y="4939818"/>
                <a:ext cx="457200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3913239" y="4011561"/>
            <a:ext cx="1002890" cy="1111045"/>
          </a:xfrm>
          <a:custGeom>
            <a:avLst/>
            <a:gdLst>
              <a:gd name="connsiteX0" fmla="*/ 353961 w 1002890"/>
              <a:gd name="connsiteY0" fmla="*/ 1111045 h 1111045"/>
              <a:gd name="connsiteX1" fmla="*/ 304800 w 1002890"/>
              <a:gd name="connsiteY1" fmla="*/ 1032387 h 1111045"/>
              <a:gd name="connsiteX2" fmla="*/ 294967 w 1002890"/>
              <a:gd name="connsiteY2" fmla="*/ 1002891 h 1111045"/>
              <a:gd name="connsiteX3" fmla="*/ 265471 w 1002890"/>
              <a:gd name="connsiteY3" fmla="*/ 963562 h 1111045"/>
              <a:gd name="connsiteX4" fmla="*/ 226142 w 1002890"/>
              <a:gd name="connsiteY4" fmla="*/ 884904 h 1111045"/>
              <a:gd name="connsiteX5" fmla="*/ 186813 w 1002890"/>
              <a:gd name="connsiteY5" fmla="*/ 825910 h 1111045"/>
              <a:gd name="connsiteX6" fmla="*/ 147484 w 1002890"/>
              <a:gd name="connsiteY6" fmla="*/ 747252 h 1111045"/>
              <a:gd name="connsiteX7" fmla="*/ 117987 w 1002890"/>
              <a:gd name="connsiteY7" fmla="*/ 668594 h 1111045"/>
              <a:gd name="connsiteX8" fmla="*/ 98322 w 1002890"/>
              <a:gd name="connsiteY8" fmla="*/ 609600 h 1111045"/>
              <a:gd name="connsiteX9" fmla="*/ 78658 w 1002890"/>
              <a:gd name="connsiteY9" fmla="*/ 570271 h 1111045"/>
              <a:gd name="connsiteX10" fmla="*/ 58993 w 1002890"/>
              <a:gd name="connsiteY10" fmla="*/ 501445 h 1111045"/>
              <a:gd name="connsiteX11" fmla="*/ 9832 w 1002890"/>
              <a:gd name="connsiteY11" fmla="*/ 363794 h 1111045"/>
              <a:gd name="connsiteX12" fmla="*/ 0 w 1002890"/>
              <a:gd name="connsiteY12" fmla="*/ 324465 h 1111045"/>
              <a:gd name="connsiteX13" fmla="*/ 9832 w 1002890"/>
              <a:gd name="connsiteY13" fmla="*/ 255639 h 1111045"/>
              <a:gd name="connsiteX14" fmla="*/ 29496 w 1002890"/>
              <a:gd name="connsiteY14" fmla="*/ 226142 h 1111045"/>
              <a:gd name="connsiteX15" fmla="*/ 108155 w 1002890"/>
              <a:gd name="connsiteY15" fmla="*/ 157316 h 1111045"/>
              <a:gd name="connsiteX16" fmla="*/ 137651 w 1002890"/>
              <a:gd name="connsiteY16" fmla="*/ 137652 h 1111045"/>
              <a:gd name="connsiteX17" fmla="*/ 167148 w 1002890"/>
              <a:gd name="connsiteY17" fmla="*/ 127820 h 1111045"/>
              <a:gd name="connsiteX18" fmla="*/ 216309 w 1002890"/>
              <a:gd name="connsiteY18" fmla="*/ 88491 h 1111045"/>
              <a:gd name="connsiteX19" fmla="*/ 255638 w 1002890"/>
              <a:gd name="connsiteY19" fmla="*/ 78658 h 1111045"/>
              <a:gd name="connsiteX20" fmla="*/ 294967 w 1002890"/>
              <a:gd name="connsiteY20" fmla="*/ 58994 h 1111045"/>
              <a:gd name="connsiteX21" fmla="*/ 363793 w 1002890"/>
              <a:gd name="connsiteY21" fmla="*/ 39329 h 1111045"/>
              <a:gd name="connsiteX22" fmla="*/ 462116 w 1002890"/>
              <a:gd name="connsiteY22" fmla="*/ 19665 h 1111045"/>
              <a:gd name="connsiteX23" fmla="*/ 521109 w 1002890"/>
              <a:gd name="connsiteY23" fmla="*/ 0 h 1111045"/>
              <a:gd name="connsiteX24" fmla="*/ 570271 w 1002890"/>
              <a:gd name="connsiteY24" fmla="*/ 9833 h 1111045"/>
              <a:gd name="connsiteX25" fmla="*/ 648929 w 1002890"/>
              <a:gd name="connsiteY25" fmla="*/ 39329 h 1111045"/>
              <a:gd name="connsiteX26" fmla="*/ 678426 w 1002890"/>
              <a:gd name="connsiteY26" fmla="*/ 68826 h 1111045"/>
              <a:gd name="connsiteX27" fmla="*/ 707922 w 1002890"/>
              <a:gd name="connsiteY27" fmla="*/ 88491 h 1111045"/>
              <a:gd name="connsiteX28" fmla="*/ 786580 w 1002890"/>
              <a:gd name="connsiteY28" fmla="*/ 137652 h 1111045"/>
              <a:gd name="connsiteX29" fmla="*/ 825909 w 1002890"/>
              <a:gd name="connsiteY29" fmla="*/ 196645 h 1111045"/>
              <a:gd name="connsiteX30" fmla="*/ 855406 w 1002890"/>
              <a:gd name="connsiteY30" fmla="*/ 275304 h 1111045"/>
              <a:gd name="connsiteX31" fmla="*/ 884903 w 1002890"/>
              <a:gd name="connsiteY31" fmla="*/ 314633 h 1111045"/>
              <a:gd name="connsiteX32" fmla="*/ 914400 w 1002890"/>
              <a:gd name="connsiteY32" fmla="*/ 403123 h 1111045"/>
              <a:gd name="connsiteX33" fmla="*/ 943896 w 1002890"/>
              <a:gd name="connsiteY33" fmla="*/ 481781 h 1111045"/>
              <a:gd name="connsiteX34" fmla="*/ 963561 w 1002890"/>
              <a:gd name="connsiteY34" fmla="*/ 511278 h 1111045"/>
              <a:gd name="connsiteX35" fmla="*/ 973393 w 1002890"/>
              <a:gd name="connsiteY35" fmla="*/ 550607 h 1111045"/>
              <a:gd name="connsiteX36" fmla="*/ 993058 w 1002890"/>
              <a:gd name="connsiteY36" fmla="*/ 589936 h 1111045"/>
              <a:gd name="connsiteX37" fmla="*/ 1002890 w 1002890"/>
              <a:gd name="connsiteY37" fmla="*/ 619433 h 1111045"/>
              <a:gd name="connsiteX38" fmla="*/ 993058 w 1002890"/>
              <a:gd name="connsiteY38" fmla="*/ 717755 h 1111045"/>
              <a:gd name="connsiteX39" fmla="*/ 973393 w 1002890"/>
              <a:gd name="connsiteY39" fmla="*/ 757084 h 1111045"/>
              <a:gd name="connsiteX40" fmla="*/ 963561 w 1002890"/>
              <a:gd name="connsiteY40" fmla="*/ 786581 h 1111045"/>
              <a:gd name="connsiteX41" fmla="*/ 914400 w 1002890"/>
              <a:gd name="connsiteY41" fmla="*/ 855407 h 1111045"/>
              <a:gd name="connsiteX42" fmla="*/ 894735 w 1002890"/>
              <a:gd name="connsiteY42" fmla="*/ 884904 h 1111045"/>
              <a:gd name="connsiteX43" fmla="*/ 865238 w 1002890"/>
              <a:gd name="connsiteY43" fmla="*/ 904568 h 1111045"/>
              <a:gd name="connsiteX44" fmla="*/ 825909 w 1002890"/>
              <a:gd name="connsiteY44" fmla="*/ 963562 h 1111045"/>
              <a:gd name="connsiteX45" fmla="*/ 806245 w 1002890"/>
              <a:gd name="connsiteY45" fmla="*/ 993058 h 1111045"/>
              <a:gd name="connsiteX46" fmla="*/ 776748 w 1002890"/>
              <a:gd name="connsiteY46" fmla="*/ 1002891 h 11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890" h="1111045">
                <a:moveTo>
                  <a:pt x="353961" y="1111045"/>
                </a:moveTo>
                <a:cubicBezTo>
                  <a:pt x="337574" y="1084826"/>
                  <a:pt x="314578" y="1061719"/>
                  <a:pt x="304800" y="1032387"/>
                </a:cubicBezTo>
                <a:cubicBezTo>
                  <a:pt x="301522" y="1022555"/>
                  <a:pt x="300109" y="1011889"/>
                  <a:pt x="294967" y="1002891"/>
                </a:cubicBezTo>
                <a:cubicBezTo>
                  <a:pt x="286837" y="988663"/>
                  <a:pt x="273728" y="977717"/>
                  <a:pt x="265471" y="963562"/>
                </a:cubicBezTo>
                <a:cubicBezTo>
                  <a:pt x="250701" y="938241"/>
                  <a:pt x="242402" y="909295"/>
                  <a:pt x="226142" y="884904"/>
                </a:cubicBezTo>
                <a:cubicBezTo>
                  <a:pt x="213032" y="865239"/>
                  <a:pt x="197382" y="847049"/>
                  <a:pt x="186813" y="825910"/>
                </a:cubicBezTo>
                <a:cubicBezTo>
                  <a:pt x="173703" y="799691"/>
                  <a:pt x="156754" y="775062"/>
                  <a:pt x="147484" y="747252"/>
                </a:cubicBezTo>
                <a:cubicBezTo>
                  <a:pt x="118253" y="659564"/>
                  <a:pt x="165029" y="797959"/>
                  <a:pt x="117987" y="668594"/>
                </a:cubicBezTo>
                <a:cubicBezTo>
                  <a:pt x="110903" y="649114"/>
                  <a:pt x="107592" y="628140"/>
                  <a:pt x="98322" y="609600"/>
                </a:cubicBezTo>
                <a:cubicBezTo>
                  <a:pt x="91767" y="596490"/>
                  <a:pt x="84432" y="583743"/>
                  <a:pt x="78658" y="570271"/>
                </a:cubicBezTo>
                <a:cubicBezTo>
                  <a:pt x="67647" y="544577"/>
                  <a:pt x="67306" y="529156"/>
                  <a:pt x="58993" y="501445"/>
                </a:cubicBezTo>
                <a:cubicBezTo>
                  <a:pt x="31761" y="410674"/>
                  <a:pt x="44868" y="468903"/>
                  <a:pt x="9832" y="363794"/>
                </a:cubicBezTo>
                <a:cubicBezTo>
                  <a:pt x="5559" y="350974"/>
                  <a:pt x="3277" y="337575"/>
                  <a:pt x="0" y="324465"/>
                </a:cubicBezTo>
                <a:cubicBezTo>
                  <a:pt x="3277" y="301523"/>
                  <a:pt x="3173" y="277837"/>
                  <a:pt x="9832" y="255639"/>
                </a:cubicBezTo>
                <a:cubicBezTo>
                  <a:pt x="13227" y="244320"/>
                  <a:pt x="21806" y="235114"/>
                  <a:pt x="29496" y="226142"/>
                </a:cubicBezTo>
                <a:cubicBezTo>
                  <a:pt x="56814" y="194271"/>
                  <a:pt x="74853" y="181103"/>
                  <a:pt x="108155" y="157316"/>
                </a:cubicBezTo>
                <a:cubicBezTo>
                  <a:pt x="117771" y="150448"/>
                  <a:pt x="127082" y="142936"/>
                  <a:pt x="137651" y="137652"/>
                </a:cubicBezTo>
                <a:cubicBezTo>
                  <a:pt x="146921" y="133017"/>
                  <a:pt x="157316" y="131097"/>
                  <a:pt x="167148" y="127820"/>
                </a:cubicBezTo>
                <a:cubicBezTo>
                  <a:pt x="183535" y="114710"/>
                  <a:pt x="197964" y="98683"/>
                  <a:pt x="216309" y="88491"/>
                </a:cubicBezTo>
                <a:cubicBezTo>
                  <a:pt x="228122" y="81928"/>
                  <a:pt x="242985" y="83403"/>
                  <a:pt x="255638" y="78658"/>
                </a:cubicBezTo>
                <a:cubicBezTo>
                  <a:pt x="269362" y="73512"/>
                  <a:pt x="281495" y="64768"/>
                  <a:pt x="294967" y="58994"/>
                </a:cubicBezTo>
                <a:cubicBezTo>
                  <a:pt x="312159" y="51626"/>
                  <a:pt x="347168" y="42892"/>
                  <a:pt x="363793" y="39329"/>
                </a:cubicBezTo>
                <a:cubicBezTo>
                  <a:pt x="396474" y="32326"/>
                  <a:pt x="430408" y="30235"/>
                  <a:pt x="462116" y="19665"/>
                </a:cubicBezTo>
                <a:lnTo>
                  <a:pt x="521109" y="0"/>
                </a:lnTo>
                <a:cubicBezTo>
                  <a:pt x="537496" y="3278"/>
                  <a:pt x="554058" y="5780"/>
                  <a:pt x="570271" y="9833"/>
                </a:cubicBezTo>
                <a:cubicBezTo>
                  <a:pt x="590820" y="14970"/>
                  <a:pt x="633896" y="33316"/>
                  <a:pt x="648929" y="39329"/>
                </a:cubicBezTo>
                <a:cubicBezTo>
                  <a:pt x="658761" y="49161"/>
                  <a:pt x="667744" y="59924"/>
                  <a:pt x="678426" y="68826"/>
                </a:cubicBezTo>
                <a:cubicBezTo>
                  <a:pt x="687504" y="76391"/>
                  <a:pt x="697901" y="82228"/>
                  <a:pt x="707922" y="88491"/>
                </a:cubicBezTo>
                <a:cubicBezTo>
                  <a:pt x="802792" y="147785"/>
                  <a:pt x="719186" y="92720"/>
                  <a:pt x="786580" y="137652"/>
                </a:cubicBezTo>
                <a:cubicBezTo>
                  <a:pt x="799690" y="157316"/>
                  <a:pt x="818435" y="174224"/>
                  <a:pt x="825909" y="196645"/>
                </a:cubicBezTo>
                <a:cubicBezTo>
                  <a:pt x="833267" y="218717"/>
                  <a:pt x="845613" y="257676"/>
                  <a:pt x="855406" y="275304"/>
                </a:cubicBezTo>
                <a:cubicBezTo>
                  <a:pt x="863364" y="289629"/>
                  <a:pt x="875071" y="301523"/>
                  <a:pt x="884903" y="314633"/>
                </a:cubicBezTo>
                <a:cubicBezTo>
                  <a:pt x="901378" y="380536"/>
                  <a:pt x="886630" y="329070"/>
                  <a:pt x="914400" y="403123"/>
                </a:cubicBezTo>
                <a:cubicBezTo>
                  <a:pt x="927166" y="437164"/>
                  <a:pt x="924891" y="443771"/>
                  <a:pt x="943896" y="481781"/>
                </a:cubicBezTo>
                <a:cubicBezTo>
                  <a:pt x="949181" y="492350"/>
                  <a:pt x="957006" y="501446"/>
                  <a:pt x="963561" y="511278"/>
                </a:cubicBezTo>
                <a:cubicBezTo>
                  <a:pt x="966838" y="524388"/>
                  <a:pt x="968648" y="537954"/>
                  <a:pt x="973393" y="550607"/>
                </a:cubicBezTo>
                <a:cubicBezTo>
                  <a:pt x="978539" y="564331"/>
                  <a:pt x="987284" y="576464"/>
                  <a:pt x="993058" y="589936"/>
                </a:cubicBezTo>
                <a:cubicBezTo>
                  <a:pt x="997141" y="599462"/>
                  <a:pt x="999613" y="609601"/>
                  <a:pt x="1002890" y="619433"/>
                </a:cubicBezTo>
                <a:cubicBezTo>
                  <a:pt x="999613" y="652207"/>
                  <a:pt x="999959" y="685549"/>
                  <a:pt x="993058" y="717755"/>
                </a:cubicBezTo>
                <a:cubicBezTo>
                  <a:pt x="989987" y="732087"/>
                  <a:pt x="979167" y="743612"/>
                  <a:pt x="973393" y="757084"/>
                </a:cubicBezTo>
                <a:cubicBezTo>
                  <a:pt x="969310" y="766610"/>
                  <a:pt x="968196" y="777311"/>
                  <a:pt x="963561" y="786581"/>
                </a:cubicBezTo>
                <a:cubicBezTo>
                  <a:pt x="955840" y="802024"/>
                  <a:pt x="921818" y="845021"/>
                  <a:pt x="914400" y="855407"/>
                </a:cubicBezTo>
                <a:cubicBezTo>
                  <a:pt x="907532" y="865023"/>
                  <a:pt x="903091" y="876548"/>
                  <a:pt x="894735" y="884904"/>
                </a:cubicBezTo>
                <a:cubicBezTo>
                  <a:pt x="886379" y="893260"/>
                  <a:pt x="875070" y="898013"/>
                  <a:pt x="865238" y="904568"/>
                </a:cubicBezTo>
                <a:cubicBezTo>
                  <a:pt x="847959" y="956405"/>
                  <a:pt x="866826" y="914462"/>
                  <a:pt x="825909" y="963562"/>
                </a:cubicBezTo>
                <a:cubicBezTo>
                  <a:pt x="818344" y="972640"/>
                  <a:pt x="815472" y="985676"/>
                  <a:pt x="806245" y="993058"/>
                </a:cubicBezTo>
                <a:cubicBezTo>
                  <a:pt x="798152" y="999533"/>
                  <a:pt x="776748" y="1002891"/>
                  <a:pt x="776748" y="1002891"/>
                </a:cubicBezTo>
              </a:path>
            </a:pathLst>
          </a:custGeom>
          <a:noFill/>
          <a:ln w="25400">
            <a:solidFill>
              <a:srgbClr val="0066FF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19948" y="3696929"/>
            <a:ext cx="1828800" cy="1514168"/>
          </a:xfrm>
          <a:custGeom>
            <a:avLst/>
            <a:gdLst>
              <a:gd name="connsiteX0" fmla="*/ 737420 w 1828800"/>
              <a:gd name="connsiteY0" fmla="*/ 1514168 h 1514168"/>
              <a:gd name="connsiteX1" fmla="*/ 442452 w 1828800"/>
              <a:gd name="connsiteY1" fmla="*/ 1307690 h 1514168"/>
              <a:gd name="connsiteX2" fmla="*/ 403123 w 1828800"/>
              <a:gd name="connsiteY2" fmla="*/ 1268361 h 1514168"/>
              <a:gd name="connsiteX3" fmla="*/ 314633 w 1828800"/>
              <a:gd name="connsiteY3" fmla="*/ 1130710 h 1514168"/>
              <a:gd name="connsiteX4" fmla="*/ 285136 w 1828800"/>
              <a:gd name="connsiteY4" fmla="*/ 1101213 h 1514168"/>
              <a:gd name="connsiteX5" fmla="*/ 235975 w 1828800"/>
              <a:gd name="connsiteY5" fmla="*/ 1012723 h 1514168"/>
              <a:gd name="connsiteX6" fmla="*/ 167149 w 1828800"/>
              <a:gd name="connsiteY6" fmla="*/ 924232 h 1514168"/>
              <a:gd name="connsiteX7" fmla="*/ 137652 w 1828800"/>
              <a:gd name="connsiteY7" fmla="*/ 865239 h 1514168"/>
              <a:gd name="connsiteX8" fmla="*/ 117987 w 1828800"/>
              <a:gd name="connsiteY8" fmla="*/ 825910 h 1514168"/>
              <a:gd name="connsiteX9" fmla="*/ 88491 w 1828800"/>
              <a:gd name="connsiteY9" fmla="*/ 786581 h 1514168"/>
              <a:gd name="connsiteX10" fmla="*/ 39329 w 1828800"/>
              <a:gd name="connsiteY10" fmla="*/ 688258 h 1514168"/>
              <a:gd name="connsiteX11" fmla="*/ 29497 w 1828800"/>
              <a:gd name="connsiteY11" fmla="*/ 658761 h 1514168"/>
              <a:gd name="connsiteX12" fmla="*/ 0 w 1828800"/>
              <a:gd name="connsiteY12" fmla="*/ 599768 h 1514168"/>
              <a:gd name="connsiteX13" fmla="*/ 9833 w 1828800"/>
              <a:gd name="connsiteY13" fmla="*/ 501445 h 1514168"/>
              <a:gd name="connsiteX14" fmla="*/ 29497 w 1828800"/>
              <a:gd name="connsiteY14" fmla="*/ 442452 h 1514168"/>
              <a:gd name="connsiteX15" fmla="*/ 68826 w 1828800"/>
              <a:gd name="connsiteY15" fmla="*/ 353961 h 1514168"/>
              <a:gd name="connsiteX16" fmla="*/ 98323 w 1828800"/>
              <a:gd name="connsiteY16" fmla="*/ 324465 h 1514168"/>
              <a:gd name="connsiteX17" fmla="*/ 117987 w 1828800"/>
              <a:gd name="connsiteY17" fmla="*/ 294968 h 1514168"/>
              <a:gd name="connsiteX18" fmla="*/ 186813 w 1828800"/>
              <a:gd name="connsiteY18" fmla="*/ 235974 h 1514168"/>
              <a:gd name="connsiteX19" fmla="*/ 226142 w 1828800"/>
              <a:gd name="connsiteY19" fmla="*/ 206477 h 1514168"/>
              <a:gd name="connsiteX20" fmla="*/ 255639 w 1828800"/>
              <a:gd name="connsiteY20" fmla="*/ 196645 h 1514168"/>
              <a:gd name="connsiteX21" fmla="*/ 285136 w 1828800"/>
              <a:gd name="connsiteY21" fmla="*/ 176981 h 1514168"/>
              <a:gd name="connsiteX22" fmla="*/ 314633 w 1828800"/>
              <a:gd name="connsiteY22" fmla="*/ 167148 h 1514168"/>
              <a:gd name="connsiteX23" fmla="*/ 383458 w 1828800"/>
              <a:gd name="connsiteY23" fmla="*/ 137652 h 1514168"/>
              <a:gd name="connsiteX24" fmla="*/ 422787 w 1828800"/>
              <a:gd name="connsiteY24" fmla="*/ 117987 h 1514168"/>
              <a:gd name="connsiteX25" fmla="*/ 462117 w 1828800"/>
              <a:gd name="connsiteY25" fmla="*/ 108155 h 1514168"/>
              <a:gd name="connsiteX26" fmla="*/ 540775 w 1828800"/>
              <a:gd name="connsiteY26" fmla="*/ 88490 h 1514168"/>
              <a:gd name="connsiteX27" fmla="*/ 629265 w 1828800"/>
              <a:gd name="connsiteY27" fmla="*/ 49161 h 1514168"/>
              <a:gd name="connsiteX28" fmla="*/ 688258 w 1828800"/>
              <a:gd name="connsiteY28" fmla="*/ 39329 h 1514168"/>
              <a:gd name="connsiteX29" fmla="*/ 894736 w 1828800"/>
              <a:gd name="connsiteY29" fmla="*/ 19665 h 1514168"/>
              <a:gd name="connsiteX30" fmla="*/ 1071717 w 1828800"/>
              <a:gd name="connsiteY30" fmla="*/ 0 h 1514168"/>
              <a:gd name="connsiteX31" fmla="*/ 1307691 w 1828800"/>
              <a:gd name="connsiteY31" fmla="*/ 9832 h 1514168"/>
              <a:gd name="connsiteX32" fmla="*/ 1406013 w 1828800"/>
              <a:gd name="connsiteY32" fmla="*/ 49161 h 1514168"/>
              <a:gd name="connsiteX33" fmla="*/ 1435510 w 1828800"/>
              <a:gd name="connsiteY33" fmla="*/ 58994 h 1514168"/>
              <a:gd name="connsiteX34" fmla="*/ 1484671 w 1828800"/>
              <a:gd name="connsiteY34" fmla="*/ 78658 h 1514168"/>
              <a:gd name="connsiteX35" fmla="*/ 1533833 w 1828800"/>
              <a:gd name="connsiteY35" fmla="*/ 108155 h 1514168"/>
              <a:gd name="connsiteX36" fmla="*/ 1592826 w 1828800"/>
              <a:gd name="connsiteY36" fmla="*/ 147484 h 1514168"/>
              <a:gd name="connsiteX37" fmla="*/ 1661652 w 1828800"/>
              <a:gd name="connsiteY37" fmla="*/ 196645 h 1514168"/>
              <a:gd name="connsiteX38" fmla="*/ 1750142 w 1828800"/>
              <a:gd name="connsiteY38" fmla="*/ 324465 h 1514168"/>
              <a:gd name="connsiteX39" fmla="*/ 1799304 w 1828800"/>
              <a:gd name="connsiteY39" fmla="*/ 403123 h 1514168"/>
              <a:gd name="connsiteX40" fmla="*/ 1818968 w 1828800"/>
              <a:gd name="connsiteY40" fmla="*/ 471948 h 1514168"/>
              <a:gd name="connsiteX41" fmla="*/ 1828800 w 1828800"/>
              <a:gd name="connsiteY41" fmla="*/ 511277 h 1514168"/>
              <a:gd name="connsiteX42" fmla="*/ 1779639 w 1828800"/>
              <a:gd name="connsiteY42" fmla="*/ 1002890 h 1514168"/>
              <a:gd name="connsiteX43" fmla="*/ 1750142 w 1828800"/>
              <a:gd name="connsiteY43" fmla="*/ 1101213 h 1514168"/>
              <a:gd name="connsiteX44" fmla="*/ 1740310 w 1828800"/>
              <a:gd name="connsiteY44" fmla="*/ 1130710 h 1514168"/>
              <a:gd name="connsiteX45" fmla="*/ 1681317 w 1828800"/>
              <a:gd name="connsiteY45" fmla="*/ 1170039 h 1514168"/>
              <a:gd name="connsiteX46" fmla="*/ 1612491 w 1828800"/>
              <a:gd name="connsiteY46" fmla="*/ 1229032 h 1514168"/>
              <a:gd name="connsiteX47" fmla="*/ 1573162 w 1828800"/>
              <a:gd name="connsiteY47" fmla="*/ 1268361 h 1514168"/>
              <a:gd name="connsiteX48" fmla="*/ 1533833 w 1828800"/>
              <a:gd name="connsiteY48" fmla="*/ 1288026 h 1514168"/>
              <a:gd name="connsiteX49" fmla="*/ 1504336 w 1828800"/>
              <a:gd name="connsiteY49" fmla="*/ 1307690 h 1514168"/>
              <a:gd name="connsiteX50" fmla="*/ 1484671 w 1828800"/>
              <a:gd name="connsiteY50" fmla="*/ 1337187 h 1514168"/>
              <a:gd name="connsiteX51" fmla="*/ 1445342 w 1828800"/>
              <a:gd name="connsiteY51" fmla="*/ 1356852 h 1514168"/>
              <a:gd name="connsiteX52" fmla="*/ 1396181 w 1828800"/>
              <a:gd name="connsiteY52" fmla="*/ 1386348 h 1514168"/>
              <a:gd name="connsiteX53" fmla="*/ 1366684 w 1828800"/>
              <a:gd name="connsiteY53" fmla="*/ 1396181 h 1514168"/>
              <a:gd name="connsiteX54" fmla="*/ 1307691 w 1828800"/>
              <a:gd name="connsiteY54" fmla="*/ 1425677 h 1514168"/>
              <a:gd name="connsiteX55" fmla="*/ 1238865 w 1828800"/>
              <a:gd name="connsiteY55" fmla="*/ 1474839 h 151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28800" h="1514168">
                <a:moveTo>
                  <a:pt x="737420" y="1514168"/>
                </a:moveTo>
                <a:cubicBezTo>
                  <a:pt x="639097" y="1445342"/>
                  <a:pt x="480405" y="1421549"/>
                  <a:pt x="442452" y="1307690"/>
                </a:cubicBezTo>
                <a:cubicBezTo>
                  <a:pt x="429343" y="1268362"/>
                  <a:pt x="442452" y="1281472"/>
                  <a:pt x="403123" y="1268361"/>
                </a:cubicBezTo>
                <a:cubicBezTo>
                  <a:pt x="377694" y="1217504"/>
                  <a:pt x="358762" y="1174839"/>
                  <a:pt x="314633" y="1130710"/>
                </a:cubicBezTo>
                <a:cubicBezTo>
                  <a:pt x="304801" y="1120878"/>
                  <a:pt x="293479" y="1112337"/>
                  <a:pt x="285136" y="1101213"/>
                </a:cubicBezTo>
                <a:cubicBezTo>
                  <a:pt x="248350" y="1052165"/>
                  <a:pt x="263992" y="1059419"/>
                  <a:pt x="235975" y="1012723"/>
                </a:cubicBezTo>
                <a:cubicBezTo>
                  <a:pt x="200694" y="953920"/>
                  <a:pt x="206438" y="963521"/>
                  <a:pt x="167149" y="924232"/>
                </a:cubicBezTo>
                <a:cubicBezTo>
                  <a:pt x="149123" y="870153"/>
                  <a:pt x="168148" y="918606"/>
                  <a:pt x="137652" y="865239"/>
                </a:cubicBezTo>
                <a:cubicBezTo>
                  <a:pt x="130380" y="852513"/>
                  <a:pt x="125755" y="838339"/>
                  <a:pt x="117987" y="825910"/>
                </a:cubicBezTo>
                <a:cubicBezTo>
                  <a:pt x="109302" y="812014"/>
                  <a:pt x="96338" y="800967"/>
                  <a:pt x="88491" y="786581"/>
                </a:cubicBezTo>
                <a:cubicBezTo>
                  <a:pt x="3121" y="630068"/>
                  <a:pt x="97088" y="774895"/>
                  <a:pt x="39329" y="688258"/>
                </a:cubicBezTo>
                <a:cubicBezTo>
                  <a:pt x="36052" y="678426"/>
                  <a:pt x="34132" y="668031"/>
                  <a:pt x="29497" y="658761"/>
                </a:cubicBezTo>
                <a:cubicBezTo>
                  <a:pt x="-8626" y="582513"/>
                  <a:pt x="24718" y="673918"/>
                  <a:pt x="0" y="599768"/>
                </a:cubicBezTo>
                <a:cubicBezTo>
                  <a:pt x="3278" y="566994"/>
                  <a:pt x="3763" y="533819"/>
                  <a:pt x="9833" y="501445"/>
                </a:cubicBezTo>
                <a:cubicBezTo>
                  <a:pt x="13653" y="481072"/>
                  <a:pt x="22942" y="462116"/>
                  <a:pt x="29497" y="442452"/>
                </a:cubicBezTo>
                <a:cubicBezTo>
                  <a:pt x="40918" y="408187"/>
                  <a:pt x="46070" y="388094"/>
                  <a:pt x="68826" y="353961"/>
                </a:cubicBezTo>
                <a:cubicBezTo>
                  <a:pt x="76539" y="342392"/>
                  <a:pt x="89421" y="335147"/>
                  <a:pt x="98323" y="324465"/>
                </a:cubicBezTo>
                <a:cubicBezTo>
                  <a:pt x="105888" y="315387"/>
                  <a:pt x="110297" y="303940"/>
                  <a:pt x="117987" y="294968"/>
                </a:cubicBezTo>
                <a:cubicBezTo>
                  <a:pt x="155518" y="251182"/>
                  <a:pt x="148363" y="263439"/>
                  <a:pt x="186813" y="235974"/>
                </a:cubicBezTo>
                <a:cubicBezTo>
                  <a:pt x="200148" y="226449"/>
                  <a:pt x="211914" y="214607"/>
                  <a:pt x="226142" y="206477"/>
                </a:cubicBezTo>
                <a:cubicBezTo>
                  <a:pt x="235141" y="201335"/>
                  <a:pt x="246369" y="201280"/>
                  <a:pt x="255639" y="196645"/>
                </a:cubicBezTo>
                <a:cubicBezTo>
                  <a:pt x="266208" y="191360"/>
                  <a:pt x="274567" y="182266"/>
                  <a:pt x="285136" y="176981"/>
                </a:cubicBezTo>
                <a:cubicBezTo>
                  <a:pt x="294406" y="172346"/>
                  <a:pt x="305363" y="171783"/>
                  <a:pt x="314633" y="167148"/>
                </a:cubicBezTo>
                <a:cubicBezTo>
                  <a:pt x="382529" y="133199"/>
                  <a:pt x="301610" y="158114"/>
                  <a:pt x="383458" y="137652"/>
                </a:cubicBezTo>
                <a:cubicBezTo>
                  <a:pt x="396568" y="131097"/>
                  <a:pt x="409063" y="123133"/>
                  <a:pt x="422787" y="117987"/>
                </a:cubicBezTo>
                <a:cubicBezTo>
                  <a:pt x="435440" y="113242"/>
                  <a:pt x="449123" y="111867"/>
                  <a:pt x="462117" y="108155"/>
                </a:cubicBezTo>
                <a:cubicBezTo>
                  <a:pt x="532672" y="87997"/>
                  <a:pt x="440807" y="108485"/>
                  <a:pt x="540775" y="88490"/>
                </a:cubicBezTo>
                <a:cubicBezTo>
                  <a:pt x="566695" y="75530"/>
                  <a:pt x="601651" y="56692"/>
                  <a:pt x="629265" y="49161"/>
                </a:cubicBezTo>
                <a:cubicBezTo>
                  <a:pt x="648498" y="43916"/>
                  <a:pt x="668523" y="42148"/>
                  <a:pt x="688258" y="39329"/>
                </a:cubicBezTo>
                <a:cubicBezTo>
                  <a:pt x="776530" y="26719"/>
                  <a:pt x="793598" y="27445"/>
                  <a:pt x="894736" y="19665"/>
                </a:cubicBezTo>
                <a:cubicBezTo>
                  <a:pt x="964070" y="5797"/>
                  <a:pt x="982799" y="0"/>
                  <a:pt x="1071717" y="0"/>
                </a:cubicBezTo>
                <a:cubicBezTo>
                  <a:pt x="1150443" y="0"/>
                  <a:pt x="1229033" y="6555"/>
                  <a:pt x="1307691" y="9832"/>
                </a:cubicBezTo>
                <a:cubicBezTo>
                  <a:pt x="1394097" y="27115"/>
                  <a:pt x="1321360" y="6834"/>
                  <a:pt x="1406013" y="49161"/>
                </a:cubicBezTo>
                <a:cubicBezTo>
                  <a:pt x="1415283" y="53796"/>
                  <a:pt x="1425806" y="55355"/>
                  <a:pt x="1435510" y="58994"/>
                </a:cubicBezTo>
                <a:cubicBezTo>
                  <a:pt x="1452036" y="65191"/>
                  <a:pt x="1468885" y="70765"/>
                  <a:pt x="1484671" y="78658"/>
                </a:cubicBezTo>
                <a:cubicBezTo>
                  <a:pt x="1501764" y="87205"/>
                  <a:pt x="1517710" y="97895"/>
                  <a:pt x="1533833" y="108155"/>
                </a:cubicBezTo>
                <a:cubicBezTo>
                  <a:pt x="1553772" y="120843"/>
                  <a:pt x="1573919" y="133304"/>
                  <a:pt x="1592826" y="147484"/>
                </a:cubicBezTo>
                <a:cubicBezTo>
                  <a:pt x="1641608" y="184071"/>
                  <a:pt x="1618520" y="167891"/>
                  <a:pt x="1661652" y="196645"/>
                </a:cubicBezTo>
                <a:cubicBezTo>
                  <a:pt x="1811618" y="396598"/>
                  <a:pt x="1657425" y="185387"/>
                  <a:pt x="1750142" y="324465"/>
                </a:cubicBezTo>
                <a:cubicBezTo>
                  <a:pt x="1801202" y="401056"/>
                  <a:pt x="1760890" y="326296"/>
                  <a:pt x="1799304" y="403123"/>
                </a:cubicBezTo>
                <a:cubicBezTo>
                  <a:pt x="1830041" y="526074"/>
                  <a:pt x="1790758" y="373210"/>
                  <a:pt x="1818968" y="471948"/>
                </a:cubicBezTo>
                <a:cubicBezTo>
                  <a:pt x="1822680" y="484941"/>
                  <a:pt x="1825523" y="498167"/>
                  <a:pt x="1828800" y="511277"/>
                </a:cubicBezTo>
                <a:cubicBezTo>
                  <a:pt x="1810385" y="1045323"/>
                  <a:pt x="1841307" y="571201"/>
                  <a:pt x="1779639" y="1002890"/>
                </a:cubicBezTo>
                <a:cubicBezTo>
                  <a:pt x="1768136" y="1083414"/>
                  <a:pt x="1782662" y="1052433"/>
                  <a:pt x="1750142" y="1101213"/>
                </a:cubicBezTo>
                <a:cubicBezTo>
                  <a:pt x="1746865" y="1111045"/>
                  <a:pt x="1747639" y="1123381"/>
                  <a:pt x="1740310" y="1130710"/>
                </a:cubicBezTo>
                <a:cubicBezTo>
                  <a:pt x="1723599" y="1147422"/>
                  <a:pt x="1681317" y="1170039"/>
                  <a:pt x="1681317" y="1170039"/>
                </a:cubicBezTo>
                <a:cubicBezTo>
                  <a:pt x="1642026" y="1228975"/>
                  <a:pt x="1686381" y="1171562"/>
                  <a:pt x="1612491" y="1229032"/>
                </a:cubicBezTo>
                <a:cubicBezTo>
                  <a:pt x="1597856" y="1240414"/>
                  <a:pt x="1587994" y="1257237"/>
                  <a:pt x="1573162" y="1268361"/>
                </a:cubicBezTo>
                <a:cubicBezTo>
                  <a:pt x="1561436" y="1277155"/>
                  <a:pt x="1546559" y="1280754"/>
                  <a:pt x="1533833" y="1288026"/>
                </a:cubicBezTo>
                <a:cubicBezTo>
                  <a:pt x="1523573" y="1293889"/>
                  <a:pt x="1514168" y="1301135"/>
                  <a:pt x="1504336" y="1307690"/>
                </a:cubicBezTo>
                <a:cubicBezTo>
                  <a:pt x="1497781" y="1317522"/>
                  <a:pt x="1493749" y="1329622"/>
                  <a:pt x="1484671" y="1337187"/>
                </a:cubicBezTo>
                <a:cubicBezTo>
                  <a:pt x="1473411" y="1346570"/>
                  <a:pt x="1458155" y="1349734"/>
                  <a:pt x="1445342" y="1356852"/>
                </a:cubicBezTo>
                <a:cubicBezTo>
                  <a:pt x="1428637" y="1366133"/>
                  <a:pt x="1413274" y="1377802"/>
                  <a:pt x="1396181" y="1386348"/>
                </a:cubicBezTo>
                <a:cubicBezTo>
                  <a:pt x="1386911" y="1390983"/>
                  <a:pt x="1375954" y="1391546"/>
                  <a:pt x="1366684" y="1396181"/>
                </a:cubicBezTo>
                <a:cubicBezTo>
                  <a:pt x="1290449" y="1434299"/>
                  <a:pt x="1381826" y="1400965"/>
                  <a:pt x="1307691" y="1425677"/>
                </a:cubicBezTo>
                <a:cubicBezTo>
                  <a:pt x="1244840" y="1467577"/>
                  <a:pt x="1265408" y="1448293"/>
                  <a:pt x="1238865" y="1474839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7980" y="229494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00780" y="229494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54860" y="229494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115820" y="418470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>
            <a:stCxn id="7" idx="7"/>
            <a:endCxn id="9" idx="1"/>
          </p:cNvCxnSpPr>
          <p:nvPr/>
        </p:nvCxnSpPr>
        <p:spPr>
          <a:xfrm rot="5400000" flipH="1" flipV="1">
            <a:off x="1430020" y="1670101"/>
            <a:ext cx="12700" cy="1383590"/>
          </a:xfrm>
          <a:prstGeom prst="curvedConnector3">
            <a:avLst>
              <a:gd name="adj1" fmla="val 232720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7" idx="5"/>
          </p:cNvCxnSpPr>
          <p:nvPr/>
        </p:nvCxnSpPr>
        <p:spPr>
          <a:xfrm rot="5400000">
            <a:off x="1430020" y="1993391"/>
            <a:ext cx="12700" cy="1383590"/>
          </a:xfrm>
          <a:prstGeom prst="curvedConnector3">
            <a:avLst>
              <a:gd name="adj1" fmla="val 232720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7"/>
            <a:endCxn id="8" idx="1"/>
          </p:cNvCxnSpPr>
          <p:nvPr/>
        </p:nvCxnSpPr>
        <p:spPr>
          <a:xfrm rot="5400000" flipH="1" flipV="1">
            <a:off x="3106420" y="1700581"/>
            <a:ext cx="12700" cy="1322630"/>
          </a:xfrm>
          <a:prstGeom prst="curvedConnector3">
            <a:avLst>
              <a:gd name="adj1" fmla="val 232720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2"/>
          <p:cNvCxnSpPr/>
          <p:nvPr/>
        </p:nvCxnSpPr>
        <p:spPr>
          <a:xfrm rot="16200000" flipH="1">
            <a:off x="3916680" y="2501951"/>
            <a:ext cx="323290" cy="12700"/>
          </a:xfrm>
          <a:prstGeom prst="curvedConnector5">
            <a:avLst>
              <a:gd name="adj1" fmla="val -70711"/>
              <a:gd name="adj2" fmla="val 4872795"/>
              <a:gd name="adj3" fmla="val 17071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0" idx="2"/>
            <a:endCxn id="9" idx="2"/>
          </p:cNvCxnSpPr>
          <p:nvPr/>
        </p:nvCxnSpPr>
        <p:spPr>
          <a:xfrm rot="10800000">
            <a:off x="2054860" y="2523541"/>
            <a:ext cx="60960" cy="1889760"/>
          </a:xfrm>
          <a:prstGeom prst="curvedConnector3">
            <a:avLst>
              <a:gd name="adj1" fmla="val 475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2502758" y="2508301"/>
            <a:ext cx="60960" cy="1889760"/>
          </a:xfrm>
          <a:prstGeom prst="curvedConnector3">
            <a:avLst>
              <a:gd name="adj1" fmla="val 40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34"/>
          <p:cNvCxnSpPr>
            <a:stCxn id="10" idx="6"/>
            <a:endCxn id="8" idx="4"/>
          </p:cNvCxnSpPr>
          <p:nvPr/>
        </p:nvCxnSpPr>
        <p:spPr>
          <a:xfrm flipV="1">
            <a:off x="2573020" y="2752141"/>
            <a:ext cx="1356360" cy="166116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 bwMode="auto">
          <a:xfrm>
            <a:off x="2128165" y="4589216"/>
            <a:ext cx="615819" cy="440651"/>
          </a:xfrm>
          <a:custGeom>
            <a:avLst/>
            <a:gdLst>
              <a:gd name="connsiteX0" fmla="*/ 97650 w 615819"/>
              <a:gd name="connsiteY0" fmla="*/ 0 h 440651"/>
              <a:gd name="connsiteX1" fmla="*/ 16370 w 615819"/>
              <a:gd name="connsiteY1" fmla="*/ 355600 h 440651"/>
              <a:gd name="connsiteX2" fmla="*/ 382130 w 615819"/>
              <a:gd name="connsiteY2" fmla="*/ 436880 h 440651"/>
              <a:gd name="connsiteX3" fmla="*/ 615810 w 615819"/>
              <a:gd name="connsiteY3" fmla="*/ 274320 h 440651"/>
              <a:gd name="connsiteX4" fmla="*/ 392290 w 615819"/>
              <a:gd name="connsiteY4" fmla="*/ 10160 h 4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819" h="440651">
                <a:moveTo>
                  <a:pt x="97650" y="0"/>
                </a:moveTo>
                <a:cubicBezTo>
                  <a:pt x="33303" y="141393"/>
                  <a:pt x="-31043" y="282787"/>
                  <a:pt x="16370" y="355600"/>
                </a:cubicBezTo>
                <a:cubicBezTo>
                  <a:pt x="63783" y="428413"/>
                  <a:pt x="282223" y="450427"/>
                  <a:pt x="382130" y="436880"/>
                </a:cubicBezTo>
                <a:cubicBezTo>
                  <a:pt x="482037" y="423333"/>
                  <a:pt x="614117" y="345440"/>
                  <a:pt x="615810" y="274320"/>
                </a:cubicBezTo>
                <a:cubicBezTo>
                  <a:pt x="617503" y="203200"/>
                  <a:pt x="392290" y="10160"/>
                  <a:pt x="392290" y="10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56260" y="2767381"/>
            <a:ext cx="1574800" cy="1757680"/>
          </a:xfrm>
          <a:custGeom>
            <a:avLst/>
            <a:gdLst>
              <a:gd name="connsiteX0" fmla="*/ 0 w 1574800"/>
              <a:gd name="connsiteY0" fmla="*/ 0 h 1757680"/>
              <a:gd name="connsiteX1" fmla="*/ 274320 w 1574800"/>
              <a:gd name="connsiteY1" fmla="*/ 863600 h 1757680"/>
              <a:gd name="connsiteX2" fmla="*/ 1574800 w 1574800"/>
              <a:gd name="connsiteY2" fmla="*/ 1757680 h 17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800" h="1757680">
                <a:moveTo>
                  <a:pt x="0" y="0"/>
                </a:moveTo>
                <a:cubicBezTo>
                  <a:pt x="5926" y="285326"/>
                  <a:pt x="11853" y="570653"/>
                  <a:pt x="274320" y="863600"/>
                </a:cubicBezTo>
                <a:cubicBezTo>
                  <a:pt x="536787" y="1156547"/>
                  <a:pt x="1356360" y="1608667"/>
                  <a:pt x="1574800" y="17576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3460" y="1659833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" y="1659833"/>
                <a:ext cx="660400" cy="411588"/>
              </a:xfrm>
              <a:prstGeom prst="rect">
                <a:avLst/>
              </a:prstGeom>
              <a:blipFill rotWithShape="0">
                <a:blip r:embed="rId2"/>
                <a:stretch>
                  <a:fillRect l="-31193" t="-108824" r="-67890" b="-1735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4320" y="1659833"/>
                <a:ext cx="47498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20" y="1659833"/>
                <a:ext cx="474980" cy="411588"/>
              </a:xfrm>
              <a:prstGeom prst="rect">
                <a:avLst/>
              </a:prstGeom>
              <a:blipFill rotWithShape="0">
                <a:blip r:embed="rId3"/>
                <a:stretch>
                  <a:fillRect l="-64103" t="-108824" r="-88462" b="-1735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699000" y="2327607"/>
            <a:ext cx="31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1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97580" y="3773113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80" y="3773113"/>
                <a:ext cx="660400" cy="411588"/>
              </a:xfrm>
              <a:prstGeom prst="rect">
                <a:avLst/>
              </a:prstGeom>
              <a:blipFill rotWithShape="0">
                <a:blip r:embed="rId4"/>
                <a:stretch>
                  <a:fillRect l="-32407" t="-110448" r="-68519" b="-177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48840" y="5094022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5094022"/>
                <a:ext cx="660400" cy="411588"/>
              </a:xfrm>
              <a:prstGeom prst="rect">
                <a:avLst/>
              </a:prstGeom>
              <a:blipFill rotWithShape="0">
                <a:blip r:embed="rId5"/>
                <a:stretch>
                  <a:fillRect l="-32407" t="-110448" r="-68519" b="-177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0520" y="3610662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" y="3610662"/>
                <a:ext cx="660400" cy="411588"/>
              </a:xfrm>
              <a:prstGeom prst="rect">
                <a:avLst/>
              </a:prstGeom>
              <a:blipFill rotWithShape="0">
                <a:blip r:embed="rId6"/>
                <a:stretch>
                  <a:fillRect l="-32407" t="-108824" r="-68519" b="-1735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4008" y="2960205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08" y="2960205"/>
                <a:ext cx="660400" cy="411588"/>
              </a:xfrm>
              <a:prstGeom prst="rect">
                <a:avLst/>
              </a:prstGeom>
              <a:blipFill rotWithShape="0">
                <a:blip r:embed="rId7"/>
                <a:stretch>
                  <a:fillRect l="-31193" t="-110448" r="-67890" b="-177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75674" y="3262627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4" y="3262627"/>
                <a:ext cx="660400" cy="411588"/>
              </a:xfrm>
              <a:prstGeom prst="rect">
                <a:avLst/>
              </a:prstGeom>
              <a:blipFill rotWithShape="0">
                <a:blip r:embed="rId8"/>
                <a:stretch>
                  <a:fillRect l="-31193" t="-108824" r="-67890" b="-1735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01503" y="3234633"/>
                <a:ext cx="6604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3" y="3234633"/>
                <a:ext cx="660400" cy="411588"/>
              </a:xfrm>
              <a:prstGeom prst="rect">
                <a:avLst/>
              </a:prstGeom>
              <a:blipFill rotWithShape="0">
                <a:blip r:embed="rId9"/>
                <a:stretch>
                  <a:fillRect l="-31481" t="-110448" r="-69444" b="-177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32580" y="3503262"/>
                <a:ext cx="46634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,…}=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3503262"/>
                <a:ext cx="46634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40600" y="4064744"/>
                <a:ext cx="46634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,…}=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00" y="4064744"/>
                <a:ext cx="46634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Properties of the transition matrix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11858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Stochastic</a:t>
                </a:r>
                <a:r>
                  <a:rPr lang="en-US" dirty="0" smtClean="0">
                    <a:cs typeface="Times New Roman" panose="02020603050405020304" pitchFamily="18" charset="0"/>
                  </a:rPr>
                  <a:t>: Sum of each row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858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021" y="2904235"/>
                <a:ext cx="9112979" cy="17911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1" y="2904235"/>
                <a:ext cx="9112979" cy="1791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9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771510" y="1718486"/>
            <a:ext cx="3330057" cy="2866096"/>
            <a:chOff x="4633647" y="3236860"/>
            <a:chExt cx="3330057" cy="2866096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4908279" y="3503042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1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7382639" y="3491058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2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916841" y="5432866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4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7391201" y="5420882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3</a:t>
              </a: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270636" y="3236860"/>
              <a:ext cx="2126751" cy="338548"/>
            </a:xfrm>
            <a:custGeom>
              <a:avLst/>
              <a:gdLst>
                <a:gd name="connsiteX0" fmla="*/ 0 w 2198670"/>
                <a:gd name="connsiteY0" fmla="*/ 277469 h 277469"/>
                <a:gd name="connsiteX1" fmla="*/ 945223 w 2198670"/>
                <a:gd name="connsiteY1" fmla="*/ 66 h 277469"/>
                <a:gd name="connsiteX2" fmla="*/ 2198670 w 2198670"/>
                <a:gd name="connsiteY2" fmla="*/ 256920 h 27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670" h="277469">
                  <a:moveTo>
                    <a:pt x="0" y="277469"/>
                  </a:moveTo>
                  <a:cubicBezTo>
                    <a:pt x="289389" y="140480"/>
                    <a:pt x="578778" y="3491"/>
                    <a:pt x="945223" y="66"/>
                  </a:cubicBezTo>
                  <a:cubicBezTo>
                    <a:pt x="1311668" y="-3359"/>
                    <a:pt x="1755169" y="126780"/>
                    <a:pt x="2198670" y="2569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623419" y="3780890"/>
              <a:ext cx="340285" cy="1633591"/>
            </a:xfrm>
            <a:custGeom>
              <a:avLst/>
              <a:gdLst>
                <a:gd name="connsiteX0" fmla="*/ 92468 w 340285"/>
                <a:gd name="connsiteY0" fmla="*/ 0 h 1633591"/>
                <a:gd name="connsiteX1" fmla="*/ 339047 w 340285"/>
                <a:gd name="connsiteY1" fmla="*/ 729465 h 1633591"/>
                <a:gd name="connsiteX2" fmla="*/ 0 w 340285"/>
                <a:gd name="connsiteY2" fmla="*/ 1633591 h 163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85" h="1633591">
                  <a:moveTo>
                    <a:pt x="92468" y="0"/>
                  </a:moveTo>
                  <a:cubicBezTo>
                    <a:pt x="223463" y="228600"/>
                    <a:pt x="354458" y="457200"/>
                    <a:pt x="339047" y="729465"/>
                  </a:cubicBezTo>
                  <a:cubicBezTo>
                    <a:pt x="323636" y="1001730"/>
                    <a:pt x="161818" y="1317660"/>
                    <a:pt x="0" y="163359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178170" y="5786642"/>
              <a:ext cx="2280863" cy="316314"/>
            </a:xfrm>
            <a:custGeom>
              <a:avLst/>
              <a:gdLst>
                <a:gd name="connsiteX0" fmla="*/ 2280863 w 2280863"/>
                <a:gd name="connsiteY0" fmla="*/ 30823 h 390524"/>
                <a:gd name="connsiteX1" fmla="*/ 1243173 w 2280863"/>
                <a:gd name="connsiteY1" fmla="*/ 390418 h 390524"/>
                <a:gd name="connsiteX2" fmla="*/ 0 w 2280863"/>
                <a:gd name="connsiteY2" fmla="*/ 0 h 39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0863" h="390524">
                  <a:moveTo>
                    <a:pt x="2280863" y="30823"/>
                  </a:moveTo>
                  <a:cubicBezTo>
                    <a:pt x="1952090" y="213189"/>
                    <a:pt x="1623317" y="395555"/>
                    <a:pt x="1243173" y="390418"/>
                  </a:cubicBezTo>
                  <a:cubicBezTo>
                    <a:pt x="863029" y="385281"/>
                    <a:pt x="431514" y="19264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674736" y="3821987"/>
              <a:ext cx="297951" cy="1654139"/>
            </a:xfrm>
            <a:custGeom>
              <a:avLst/>
              <a:gdLst>
                <a:gd name="connsiteX0" fmla="*/ 297951 w 297951"/>
                <a:gd name="connsiteY0" fmla="*/ 1654139 h 1654139"/>
                <a:gd name="connsiteX1" fmla="*/ 0 w 297951"/>
                <a:gd name="connsiteY1" fmla="*/ 852755 h 1654139"/>
                <a:gd name="connsiteX2" fmla="*/ 297951 w 297951"/>
                <a:gd name="connsiteY2" fmla="*/ 0 h 165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51" h="1654139">
                  <a:moveTo>
                    <a:pt x="297951" y="1654139"/>
                  </a:moveTo>
                  <a:cubicBezTo>
                    <a:pt x="148975" y="1391292"/>
                    <a:pt x="0" y="1128445"/>
                    <a:pt x="0" y="852755"/>
                  </a:cubicBezTo>
                  <a:cubicBezTo>
                    <a:pt x="0" y="577065"/>
                    <a:pt x="297951" y="0"/>
                    <a:pt x="29795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270637" y="3808763"/>
              <a:ext cx="2188396" cy="205505"/>
            </a:xfrm>
            <a:custGeom>
              <a:avLst/>
              <a:gdLst>
                <a:gd name="connsiteX0" fmla="*/ 2188396 w 2188396"/>
                <a:gd name="connsiteY0" fmla="*/ 0 h 205505"/>
                <a:gd name="connsiteX1" fmla="*/ 1140432 w 2188396"/>
                <a:gd name="connsiteY1" fmla="*/ 205483 h 205505"/>
                <a:gd name="connsiteX2" fmla="*/ 0 w 2188396"/>
                <a:gd name="connsiteY2" fmla="*/ 10274 h 20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8396" h="205505">
                  <a:moveTo>
                    <a:pt x="2188396" y="0"/>
                  </a:moveTo>
                  <a:cubicBezTo>
                    <a:pt x="1846780" y="101885"/>
                    <a:pt x="1505165" y="203771"/>
                    <a:pt x="1140432" y="205483"/>
                  </a:cubicBezTo>
                  <a:cubicBezTo>
                    <a:pt x="775699" y="207195"/>
                    <a:pt x="387849" y="108734"/>
                    <a:pt x="0" y="102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232843" y="3873357"/>
              <a:ext cx="267286" cy="1613043"/>
            </a:xfrm>
            <a:custGeom>
              <a:avLst/>
              <a:gdLst>
                <a:gd name="connsiteX0" fmla="*/ 236464 w 267286"/>
                <a:gd name="connsiteY0" fmla="*/ 1613043 h 1613043"/>
                <a:gd name="connsiteX1" fmla="*/ 158 w 267286"/>
                <a:gd name="connsiteY1" fmla="*/ 924674 h 1613043"/>
                <a:gd name="connsiteX2" fmla="*/ 267286 w 267286"/>
                <a:gd name="connsiteY2" fmla="*/ 0 h 161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86" h="1613043">
                  <a:moveTo>
                    <a:pt x="236464" y="1613043"/>
                  </a:moveTo>
                  <a:cubicBezTo>
                    <a:pt x="115742" y="1403278"/>
                    <a:pt x="-4979" y="1193514"/>
                    <a:pt x="158" y="924674"/>
                  </a:cubicBezTo>
                  <a:cubicBezTo>
                    <a:pt x="5295" y="655834"/>
                    <a:pt x="267286" y="0"/>
                    <a:pt x="26728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270637" y="5361549"/>
              <a:ext cx="2085654" cy="227593"/>
            </a:xfrm>
            <a:custGeom>
              <a:avLst/>
              <a:gdLst>
                <a:gd name="connsiteX0" fmla="*/ 2085654 w 2085654"/>
                <a:gd name="connsiteY0" fmla="*/ 227593 h 227593"/>
                <a:gd name="connsiteX1" fmla="*/ 1119883 w 2085654"/>
                <a:gd name="connsiteY1" fmla="*/ 1561 h 227593"/>
                <a:gd name="connsiteX2" fmla="*/ 0 w 2085654"/>
                <a:gd name="connsiteY2" fmla="*/ 145399 h 22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654" h="227593">
                  <a:moveTo>
                    <a:pt x="2085654" y="227593"/>
                  </a:moveTo>
                  <a:cubicBezTo>
                    <a:pt x="1776573" y="121426"/>
                    <a:pt x="1467492" y="15260"/>
                    <a:pt x="1119883" y="1561"/>
                  </a:cubicBezTo>
                  <a:cubicBezTo>
                    <a:pt x="772274" y="-12138"/>
                    <a:pt x="386137" y="66630"/>
                    <a:pt x="0" y="14539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137073" y="3873357"/>
              <a:ext cx="195209" cy="1551398"/>
            </a:xfrm>
            <a:custGeom>
              <a:avLst/>
              <a:gdLst>
                <a:gd name="connsiteX0" fmla="*/ 0 w 195209"/>
                <a:gd name="connsiteY0" fmla="*/ 0 h 1551398"/>
                <a:gd name="connsiteX1" fmla="*/ 195209 w 195209"/>
                <a:gd name="connsiteY1" fmla="*/ 791110 h 1551398"/>
                <a:gd name="connsiteX2" fmla="*/ 0 w 195209"/>
                <a:gd name="connsiteY2" fmla="*/ 1551398 h 15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09" h="1551398">
                  <a:moveTo>
                    <a:pt x="0" y="0"/>
                  </a:moveTo>
                  <a:cubicBezTo>
                    <a:pt x="97604" y="266272"/>
                    <a:pt x="195209" y="532544"/>
                    <a:pt x="195209" y="791110"/>
                  </a:cubicBezTo>
                  <a:cubicBezTo>
                    <a:pt x="195209" y="1049676"/>
                    <a:pt x="97604" y="1300537"/>
                    <a:pt x="0" y="155139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43251" y="3292834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51" y="3292834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813459" y="3650714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459" y="3650714"/>
                  <a:ext cx="102125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30937" y="4512027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937" y="4512027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08321" y="5053133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321" y="5053133"/>
                  <a:ext cx="102125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847707" y="5750062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707" y="5750062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33647" y="4505179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3647" y="4505179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2580" y="1999319"/>
                <a:ext cx="46634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,…}=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1999319"/>
                <a:ext cx="466344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4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Aperiodic Markov 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41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4674" y="184388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aperiodic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74" y="1843884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8" y="257379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Markov chain is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aperiodic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" y="2573796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3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fundamental theorem</a:t>
            </a:r>
            <a:endParaRPr lang="he-IL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404" y="1865534"/>
                <a:ext cx="9144000" cy="1091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irreducible and aperiodic then it has a unique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" y="1865534"/>
                <a:ext cx="9144000" cy="1091261"/>
              </a:xfrm>
              <a:prstGeom prst="rect">
                <a:avLst/>
              </a:prstGeom>
              <a:blipFill rotWithShape="0">
                <a:blip r:embed="rId2"/>
                <a:stretch>
                  <a:fillRect l="-733" t="-5587" r="-1867" b="-33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Web (with restarts)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596357"/>
                <a:ext cx="9128018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6357"/>
                <a:ext cx="9128018" cy="10604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104" y="2832980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the all </a:t>
                </a:r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cs typeface="Times New Roman" panose="02020603050405020304" pitchFamily="18" charset="0"/>
                  </a:rPr>
                  <a:t>’s matrix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defined by the graph induced by the Web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2832980"/>
                <a:ext cx="9144000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 r="-226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5000" y="400807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This chain is irreducible and aperiodic (why?)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50" y="455751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So there is a unique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" y="4557514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92" y="5186780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used by Google for ranking pages:  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page with higher probability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more important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2" y="5186780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page ranking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86560"/>
                <a:ext cx="7772400" cy="469392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Crawl and collect all Web pages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Compute a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reverse index</a:t>
                </a:r>
                <a:r>
                  <a:rPr lang="en-US" dirty="0" smtClean="0"/>
                  <a:t>: For each word prepare a list of all pages containing it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Compute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associated with the Web Markov chain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Query: </a:t>
                </a:r>
                <a:r>
                  <a:rPr lang="en-US" dirty="0" smtClean="0"/>
                  <a:t>Use the reverse index to find all the answers, sort then by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present the results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86560"/>
                <a:ext cx="7772400" cy="4693920"/>
              </a:xfrm>
              <a:blipFill rotWithShape="0">
                <a:blip r:embed="rId2"/>
                <a:stretch>
                  <a:fillRect l="-1804" t="-1818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77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Computing a stationary distribution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45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897147"/>
                <a:ext cx="91280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7147"/>
                <a:ext cx="912801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104" y="258031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1) Can solve a system of linear equations</a:t>
            </a:r>
            <a:endParaRPr lang="he-IL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000" y="322602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2) Use power iteration: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3936920"/>
                <a:ext cx="9144000" cy="50917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………,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6920"/>
                <a:ext cx="9144000" cy="509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Web (with restarts)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596357"/>
                <a:ext cx="9128018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6357"/>
                <a:ext cx="9128018" cy="10604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104" y="273672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So what is the second largest eigenvalue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2736724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84" y="346922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Call this eigenvalue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" y="3469228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84" y="4081799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An easy calculation shows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" y="4081799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" y="4925967"/>
                <a:ext cx="9143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may expect faster convergence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decreases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25967"/>
                <a:ext cx="914399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7990" y="5516221"/>
                <a:ext cx="91439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But we do not want to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too much as we want out chain to resemble the Web graph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90" y="5516221"/>
                <a:ext cx="9143997" cy="954107"/>
              </a:xfrm>
              <a:prstGeom prst="rect">
                <a:avLst/>
              </a:prstGeom>
              <a:blipFill rotWithShape="0"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4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97" y="3156447"/>
                <a:ext cx="9139003" cy="14719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" y="3156447"/>
                <a:ext cx="9139003" cy="1471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90436" y="4761874"/>
            <a:ext cx="17740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Why? 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4997" y="1614440"/>
                <a:ext cx="91340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Observation: 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be an (left) eigenvector of an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then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97" y="1614440"/>
                <a:ext cx="9134006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3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7" y="1840483"/>
                <a:ext cx="9139003" cy="14719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" y="1840483"/>
                <a:ext cx="9139003" cy="1471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252" y="3957567"/>
                <a:ext cx="9139003" cy="14719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" y="3957567"/>
                <a:ext cx="9139003" cy="1471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7071" y="1724946"/>
            <a:ext cx="160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Proof: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81319" y="3410745"/>
                <a:ext cx="1907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9" y="3410745"/>
                <a:ext cx="19074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30249" y="3746086"/>
            <a:ext cx="65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" y="1930467"/>
                <a:ext cx="9143998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30467"/>
                <a:ext cx="9143998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1" y="2906820"/>
                <a:ext cx="91439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 smtClean="0"/>
                  <a:t>Since v is an eigenvector of P with eigenvalue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906820"/>
                <a:ext cx="9143998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3" y="3743999"/>
                <a:ext cx="9143999" cy="793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3743999"/>
                <a:ext cx="9143999" cy="7937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3" y="4630401"/>
                <a:ext cx="9144000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 smtClean="0"/>
                  <a:t> is an eigenvalue of T </a:t>
                </a:r>
              </a:p>
              <a:p>
                <a:pPr algn="ctr"/>
                <a:r>
                  <a:rPr lang="en-US" sz="2400" dirty="0" smtClean="0"/>
                  <a:t>But  T is stochastic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4630401"/>
                <a:ext cx="9144000" cy="1004378"/>
              </a:xfrm>
              <a:prstGeom prst="rect">
                <a:avLst/>
              </a:prstGeom>
              <a:blipFill rotWithShape="0">
                <a:blip r:embed="rId6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462" y="5668729"/>
                <a:ext cx="9144001" cy="91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⇒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" y="5668729"/>
                <a:ext cx="9144001" cy="9140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996595" y="1515660"/>
            <a:ext cx="220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By the observation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8209" y="1335035"/>
                <a:ext cx="289233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09" y="1335035"/>
                <a:ext cx="2892330" cy="7838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2251587" y="1922263"/>
            <a:ext cx="422787" cy="2899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6272981" y="1833547"/>
            <a:ext cx="1061884" cy="418039"/>
          </a:xfrm>
          <a:custGeom>
            <a:avLst/>
            <a:gdLst>
              <a:gd name="connsiteX0" fmla="*/ 1061884 w 1061884"/>
              <a:gd name="connsiteY0" fmla="*/ 73910 h 418039"/>
              <a:gd name="connsiteX1" fmla="*/ 570271 w 1061884"/>
              <a:gd name="connsiteY1" fmla="*/ 24749 h 418039"/>
              <a:gd name="connsiteX2" fmla="*/ 0 w 1061884"/>
              <a:gd name="connsiteY2" fmla="*/ 418039 h 4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1884" h="418039">
                <a:moveTo>
                  <a:pt x="1061884" y="73910"/>
                </a:moveTo>
                <a:cubicBezTo>
                  <a:pt x="904568" y="20652"/>
                  <a:pt x="747252" y="-32606"/>
                  <a:pt x="570271" y="24749"/>
                </a:cubicBezTo>
                <a:cubicBezTo>
                  <a:pt x="393290" y="82104"/>
                  <a:pt x="196645" y="250071"/>
                  <a:pt x="0" y="418039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ysDash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20000" y="6174715"/>
            <a:ext cx="255639" cy="255582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Properties of the transition matrix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679661"/>
                <a:ext cx="9144000" cy="17018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So 1 is an eigenvalue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as an eigenvector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9661"/>
                <a:ext cx="9144000" cy="17018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345921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How about other eigenvalues ?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21473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Any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must satisfy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14734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887794"/>
                <a:ext cx="9144000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𝑣𝑑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7794"/>
                <a:ext cx="9144000" cy="6594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60" y="3523554"/>
                <a:ext cx="9144000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3523554"/>
                <a:ext cx="9144000" cy="6532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60" y="271075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can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monotonic decreasing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2710754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20" y="4173794"/>
                <a:ext cx="91440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" y="4173794"/>
                <a:ext cx="9144000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49603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can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𝑚𝑖𝑥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6038"/>
                <a:ext cx="91440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6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800" y="1925320"/>
            <a:ext cx="3793154" cy="3200400"/>
            <a:chOff x="304800" y="2819400"/>
            <a:chExt cx="3793154" cy="3200400"/>
          </a:xfrm>
        </p:grpSpPr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304800" y="4191000"/>
              <a:ext cx="3153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cs typeface="Times New Roman" panose="02020603050405020304" pitchFamily="18" charset="0"/>
                </a:rPr>
                <a:t>- Top-in-at-Random</a:t>
              </a:r>
              <a:r>
                <a:rPr lang="en-US" altLang="ja-JP" b="0" dirty="0">
                  <a:cs typeface="Times New Roman" panose="02020603050405020304" pitchFamily="18" charset="0"/>
                </a:rPr>
                <a:t>:</a:t>
              </a:r>
              <a:endParaRPr lang="en-US" b="0" dirty="0">
                <a:cs typeface="Times New Roman" panose="02020603050405020304" pitchFamily="18" charset="0"/>
              </a:endParaRPr>
            </a:p>
          </p:txBody>
        </p:sp>
        <p:sp>
          <p:nvSpPr>
            <p:cNvPr id="433158" name="Rectangle 6"/>
            <p:cNvSpPr>
              <a:spLocks noRot="1" noChangeArrowheads="1"/>
            </p:cNvSpPr>
            <p:nvPr/>
          </p:nvSpPr>
          <p:spPr bwMode="auto">
            <a:xfrm>
              <a:off x="304800" y="5410200"/>
              <a:ext cx="2971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b="0" dirty="0">
                  <a:cs typeface="Times New Roman" panose="02020603050405020304" pitchFamily="18" charset="0"/>
                </a:rPr>
                <a:t>- Riffle Shuffle</a:t>
              </a:r>
              <a:r>
                <a:rPr lang="en-US" altLang="ja-JP" b="0" dirty="0">
                  <a:cs typeface="Times New Roman" panose="02020603050405020304" pitchFamily="18" charset="0"/>
                </a:rPr>
                <a:t>:</a:t>
              </a:r>
              <a:endParaRPr lang="en-US" b="0" baseline="30000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2819400"/>
              <a:ext cx="379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- Random Transpositions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2514600" y="3906520"/>
                <a:ext cx="29537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906520"/>
                <a:ext cx="295375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514600" y="5201920"/>
                <a:ext cx="2288319" cy="73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201920"/>
                <a:ext cx="2288319" cy="7371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2590800" y="2564416"/>
                <a:ext cx="185832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2564416"/>
                <a:ext cx="185832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99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4800" kern="0" dirty="0" smtClean="0"/>
              <a:t>Back to shuffling (n cards)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3504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Random walk on </a:t>
            </a:r>
            <a:r>
              <a:rPr lang="en-US" sz="4400" smtClean="0"/>
              <a:t>a graph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30" y="1519726"/>
                <a:ext cx="9144000" cy="14196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can think of an homogenous Markov chain as a random walk in a graph where each node corresponds to a state and there is an edge between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" y="1519726"/>
                <a:ext cx="9144000" cy="1419684"/>
              </a:xfrm>
              <a:prstGeom prst="rect">
                <a:avLst/>
              </a:prstGeom>
              <a:blipFill rotWithShape="0">
                <a:blip r:embed="rId2"/>
                <a:stretch>
                  <a:fillRect t="-4292" b="-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48416" y="4428123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16" y="4428123"/>
                <a:ext cx="1021251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633647" y="3236860"/>
            <a:ext cx="3330057" cy="2866096"/>
            <a:chOff x="4633647" y="3236860"/>
            <a:chExt cx="3330057" cy="2866096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4908279" y="3503042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1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7382639" y="3491058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2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916841" y="5432866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7391201" y="5420882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r>
                <a:rPr lang="en-US" sz="2400" dirty="0" smtClean="0"/>
                <a:t>3</a:t>
              </a: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5270636" y="3236860"/>
              <a:ext cx="2126751" cy="338548"/>
            </a:xfrm>
            <a:custGeom>
              <a:avLst/>
              <a:gdLst>
                <a:gd name="connsiteX0" fmla="*/ 0 w 2198670"/>
                <a:gd name="connsiteY0" fmla="*/ 277469 h 277469"/>
                <a:gd name="connsiteX1" fmla="*/ 945223 w 2198670"/>
                <a:gd name="connsiteY1" fmla="*/ 66 h 277469"/>
                <a:gd name="connsiteX2" fmla="*/ 2198670 w 2198670"/>
                <a:gd name="connsiteY2" fmla="*/ 256920 h 27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670" h="277469">
                  <a:moveTo>
                    <a:pt x="0" y="277469"/>
                  </a:moveTo>
                  <a:cubicBezTo>
                    <a:pt x="289389" y="140480"/>
                    <a:pt x="578778" y="3491"/>
                    <a:pt x="945223" y="66"/>
                  </a:cubicBezTo>
                  <a:cubicBezTo>
                    <a:pt x="1311668" y="-3359"/>
                    <a:pt x="1755169" y="126780"/>
                    <a:pt x="2198670" y="2569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7623419" y="3780890"/>
              <a:ext cx="340285" cy="1633591"/>
            </a:xfrm>
            <a:custGeom>
              <a:avLst/>
              <a:gdLst>
                <a:gd name="connsiteX0" fmla="*/ 92468 w 340285"/>
                <a:gd name="connsiteY0" fmla="*/ 0 h 1633591"/>
                <a:gd name="connsiteX1" fmla="*/ 339047 w 340285"/>
                <a:gd name="connsiteY1" fmla="*/ 729465 h 1633591"/>
                <a:gd name="connsiteX2" fmla="*/ 0 w 340285"/>
                <a:gd name="connsiteY2" fmla="*/ 1633591 h 163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285" h="1633591">
                  <a:moveTo>
                    <a:pt x="92468" y="0"/>
                  </a:moveTo>
                  <a:cubicBezTo>
                    <a:pt x="223463" y="228600"/>
                    <a:pt x="354458" y="457200"/>
                    <a:pt x="339047" y="729465"/>
                  </a:cubicBezTo>
                  <a:cubicBezTo>
                    <a:pt x="323636" y="1001730"/>
                    <a:pt x="161818" y="1317660"/>
                    <a:pt x="0" y="163359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178170" y="5786642"/>
              <a:ext cx="2280863" cy="316314"/>
            </a:xfrm>
            <a:custGeom>
              <a:avLst/>
              <a:gdLst>
                <a:gd name="connsiteX0" fmla="*/ 2280863 w 2280863"/>
                <a:gd name="connsiteY0" fmla="*/ 30823 h 390524"/>
                <a:gd name="connsiteX1" fmla="*/ 1243173 w 2280863"/>
                <a:gd name="connsiteY1" fmla="*/ 390418 h 390524"/>
                <a:gd name="connsiteX2" fmla="*/ 0 w 2280863"/>
                <a:gd name="connsiteY2" fmla="*/ 0 h 39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0863" h="390524">
                  <a:moveTo>
                    <a:pt x="2280863" y="30823"/>
                  </a:moveTo>
                  <a:cubicBezTo>
                    <a:pt x="1952090" y="213189"/>
                    <a:pt x="1623317" y="395555"/>
                    <a:pt x="1243173" y="390418"/>
                  </a:cubicBezTo>
                  <a:cubicBezTo>
                    <a:pt x="863029" y="385281"/>
                    <a:pt x="431514" y="19264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674736" y="3821987"/>
              <a:ext cx="297951" cy="1654139"/>
            </a:xfrm>
            <a:custGeom>
              <a:avLst/>
              <a:gdLst>
                <a:gd name="connsiteX0" fmla="*/ 297951 w 297951"/>
                <a:gd name="connsiteY0" fmla="*/ 1654139 h 1654139"/>
                <a:gd name="connsiteX1" fmla="*/ 0 w 297951"/>
                <a:gd name="connsiteY1" fmla="*/ 852755 h 1654139"/>
                <a:gd name="connsiteX2" fmla="*/ 297951 w 297951"/>
                <a:gd name="connsiteY2" fmla="*/ 0 h 165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51" h="1654139">
                  <a:moveTo>
                    <a:pt x="297951" y="1654139"/>
                  </a:moveTo>
                  <a:cubicBezTo>
                    <a:pt x="148975" y="1391292"/>
                    <a:pt x="0" y="1128445"/>
                    <a:pt x="0" y="852755"/>
                  </a:cubicBezTo>
                  <a:cubicBezTo>
                    <a:pt x="0" y="577065"/>
                    <a:pt x="297951" y="0"/>
                    <a:pt x="297951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70637" y="3808763"/>
              <a:ext cx="2188396" cy="205505"/>
            </a:xfrm>
            <a:custGeom>
              <a:avLst/>
              <a:gdLst>
                <a:gd name="connsiteX0" fmla="*/ 2188396 w 2188396"/>
                <a:gd name="connsiteY0" fmla="*/ 0 h 205505"/>
                <a:gd name="connsiteX1" fmla="*/ 1140432 w 2188396"/>
                <a:gd name="connsiteY1" fmla="*/ 205483 h 205505"/>
                <a:gd name="connsiteX2" fmla="*/ 0 w 2188396"/>
                <a:gd name="connsiteY2" fmla="*/ 10274 h 20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8396" h="205505">
                  <a:moveTo>
                    <a:pt x="2188396" y="0"/>
                  </a:moveTo>
                  <a:cubicBezTo>
                    <a:pt x="1846780" y="101885"/>
                    <a:pt x="1505165" y="203771"/>
                    <a:pt x="1140432" y="205483"/>
                  </a:cubicBezTo>
                  <a:cubicBezTo>
                    <a:pt x="775699" y="207195"/>
                    <a:pt x="387849" y="108734"/>
                    <a:pt x="0" y="1027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232843" y="3873357"/>
              <a:ext cx="267286" cy="1613043"/>
            </a:xfrm>
            <a:custGeom>
              <a:avLst/>
              <a:gdLst>
                <a:gd name="connsiteX0" fmla="*/ 236464 w 267286"/>
                <a:gd name="connsiteY0" fmla="*/ 1613043 h 1613043"/>
                <a:gd name="connsiteX1" fmla="*/ 158 w 267286"/>
                <a:gd name="connsiteY1" fmla="*/ 924674 h 1613043"/>
                <a:gd name="connsiteX2" fmla="*/ 267286 w 267286"/>
                <a:gd name="connsiteY2" fmla="*/ 0 h 161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86" h="1613043">
                  <a:moveTo>
                    <a:pt x="236464" y="1613043"/>
                  </a:moveTo>
                  <a:cubicBezTo>
                    <a:pt x="115742" y="1403278"/>
                    <a:pt x="-4979" y="1193514"/>
                    <a:pt x="158" y="924674"/>
                  </a:cubicBezTo>
                  <a:cubicBezTo>
                    <a:pt x="5295" y="655834"/>
                    <a:pt x="267286" y="0"/>
                    <a:pt x="26728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270637" y="5361549"/>
              <a:ext cx="2085654" cy="227593"/>
            </a:xfrm>
            <a:custGeom>
              <a:avLst/>
              <a:gdLst>
                <a:gd name="connsiteX0" fmla="*/ 2085654 w 2085654"/>
                <a:gd name="connsiteY0" fmla="*/ 227593 h 227593"/>
                <a:gd name="connsiteX1" fmla="*/ 1119883 w 2085654"/>
                <a:gd name="connsiteY1" fmla="*/ 1561 h 227593"/>
                <a:gd name="connsiteX2" fmla="*/ 0 w 2085654"/>
                <a:gd name="connsiteY2" fmla="*/ 145399 h 22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654" h="227593">
                  <a:moveTo>
                    <a:pt x="2085654" y="227593"/>
                  </a:moveTo>
                  <a:cubicBezTo>
                    <a:pt x="1776573" y="121426"/>
                    <a:pt x="1467492" y="15260"/>
                    <a:pt x="1119883" y="1561"/>
                  </a:cubicBezTo>
                  <a:cubicBezTo>
                    <a:pt x="772274" y="-12138"/>
                    <a:pt x="386137" y="66630"/>
                    <a:pt x="0" y="14539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137073" y="3873357"/>
              <a:ext cx="195209" cy="1551398"/>
            </a:xfrm>
            <a:custGeom>
              <a:avLst/>
              <a:gdLst>
                <a:gd name="connsiteX0" fmla="*/ 0 w 195209"/>
                <a:gd name="connsiteY0" fmla="*/ 0 h 1551398"/>
                <a:gd name="connsiteX1" fmla="*/ 195209 w 195209"/>
                <a:gd name="connsiteY1" fmla="*/ 791110 h 1551398"/>
                <a:gd name="connsiteX2" fmla="*/ 0 w 195209"/>
                <a:gd name="connsiteY2" fmla="*/ 1551398 h 155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09" h="1551398">
                  <a:moveTo>
                    <a:pt x="0" y="0"/>
                  </a:moveTo>
                  <a:cubicBezTo>
                    <a:pt x="97604" y="266272"/>
                    <a:pt x="195209" y="532544"/>
                    <a:pt x="195209" y="791110"/>
                  </a:cubicBezTo>
                  <a:cubicBezTo>
                    <a:pt x="195209" y="1049676"/>
                    <a:pt x="97604" y="1300537"/>
                    <a:pt x="0" y="155139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743251" y="3292834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51" y="3292834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813459" y="3650714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459" y="3650714"/>
                  <a:ext cx="102125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530937" y="4512027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937" y="4512027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808321" y="5053133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321" y="5053133"/>
                  <a:ext cx="102125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47707" y="5750062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707" y="5750062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633647" y="4505179"/>
                  <a:ext cx="10212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3647" y="4505179"/>
                  <a:ext cx="102125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43568" y="4524017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68" y="4524017"/>
                <a:ext cx="1021251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7206" y="3606330"/>
                <a:ext cx="3069580" cy="15504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06" y="3606330"/>
                <a:ext cx="3069580" cy="1550489"/>
              </a:xfrm>
              <a:prstGeom prst="rect">
                <a:avLst/>
              </a:prstGeom>
              <a:blipFill rotWithShape="0">
                <a:blip r:embed="rId7"/>
                <a:stretch>
                  <a:fillRect l="-4167" r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examples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3223320" y="2475628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r>
              <a:rPr lang="en-US" sz="2400" dirty="0" smtClean="0"/>
              <a:t>1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5697680" y="2463644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r>
              <a:rPr lang="en-US" sz="2400" dirty="0" smtClean="0"/>
              <a:t>2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513759" y="2270524"/>
            <a:ext cx="2198670" cy="277469"/>
          </a:xfrm>
          <a:custGeom>
            <a:avLst/>
            <a:gdLst>
              <a:gd name="connsiteX0" fmla="*/ 0 w 2198670"/>
              <a:gd name="connsiteY0" fmla="*/ 277469 h 277469"/>
              <a:gd name="connsiteX1" fmla="*/ 945223 w 2198670"/>
              <a:gd name="connsiteY1" fmla="*/ 66 h 277469"/>
              <a:gd name="connsiteX2" fmla="*/ 2198670 w 2198670"/>
              <a:gd name="connsiteY2" fmla="*/ 256920 h 27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8670" h="277469">
                <a:moveTo>
                  <a:pt x="0" y="277469"/>
                </a:moveTo>
                <a:cubicBezTo>
                  <a:pt x="289389" y="140480"/>
                  <a:pt x="578778" y="3491"/>
                  <a:pt x="945223" y="66"/>
                </a:cubicBezTo>
                <a:cubicBezTo>
                  <a:pt x="1311668" y="-3359"/>
                  <a:pt x="1755169" y="126780"/>
                  <a:pt x="2198670" y="25692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85678" y="2781349"/>
            <a:ext cx="2188396" cy="205505"/>
          </a:xfrm>
          <a:custGeom>
            <a:avLst/>
            <a:gdLst>
              <a:gd name="connsiteX0" fmla="*/ 2188396 w 2188396"/>
              <a:gd name="connsiteY0" fmla="*/ 0 h 205505"/>
              <a:gd name="connsiteX1" fmla="*/ 1140432 w 2188396"/>
              <a:gd name="connsiteY1" fmla="*/ 205483 h 205505"/>
              <a:gd name="connsiteX2" fmla="*/ 0 w 2188396"/>
              <a:gd name="connsiteY2" fmla="*/ 10274 h 2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8396" h="205505">
                <a:moveTo>
                  <a:pt x="2188396" y="0"/>
                </a:moveTo>
                <a:cubicBezTo>
                  <a:pt x="1846780" y="101885"/>
                  <a:pt x="1505165" y="203771"/>
                  <a:pt x="1140432" y="205483"/>
                </a:cubicBezTo>
                <a:cubicBezTo>
                  <a:pt x="775699" y="207195"/>
                  <a:pt x="387849" y="108734"/>
                  <a:pt x="0" y="1027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58292" y="2265420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292" y="2265420"/>
                <a:ext cx="1021251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8500" y="2623300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00" y="2623300"/>
                <a:ext cx="1021251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43264" y="2385282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264" y="2385282"/>
                <a:ext cx="1021251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29127" y="2537682"/>
                <a:ext cx="10212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27" y="2537682"/>
                <a:ext cx="1021251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 bwMode="auto">
          <a:xfrm>
            <a:off x="2762830" y="2207864"/>
            <a:ext cx="649391" cy="731326"/>
          </a:xfrm>
          <a:custGeom>
            <a:avLst/>
            <a:gdLst>
              <a:gd name="connsiteX0" fmla="*/ 637916 w 649391"/>
              <a:gd name="connsiteY0" fmla="*/ 648352 h 731326"/>
              <a:gd name="connsiteX1" fmla="*/ 381062 w 649391"/>
              <a:gd name="connsiteY1" fmla="*/ 730545 h 731326"/>
              <a:gd name="connsiteX2" fmla="*/ 216676 w 649391"/>
              <a:gd name="connsiteY2" fmla="*/ 679174 h 731326"/>
              <a:gd name="connsiteX3" fmla="*/ 62563 w 649391"/>
              <a:gd name="connsiteY3" fmla="*/ 514788 h 731326"/>
              <a:gd name="connsiteX4" fmla="*/ 918 w 649391"/>
              <a:gd name="connsiteY4" fmla="*/ 268208 h 731326"/>
              <a:gd name="connsiteX5" fmla="*/ 103660 w 649391"/>
              <a:gd name="connsiteY5" fmla="*/ 124370 h 731326"/>
              <a:gd name="connsiteX6" fmla="*/ 401610 w 649391"/>
              <a:gd name="connsiteY6" fmla="*/ 1080 h 731326"/>
              <a:gd name="connsiteX7" fmla="*/ 627642 w 649391"/>
              <a:gd name="connsiteY7" fmla="*/ 196289 h 731326"/>
              <a:gd name="connsiteX8" fmla="*/ 627642 w 649391"/>
              <a:gd name="connsiteY8" fmla="*/ 257934 h 73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391" h="731326">
                <a:moveTo>
                  <a:pt x="637916" y="648352"/>
                </a:moveTo>
                <a:cubicBezTo>
                  <a:pt x="544592" y="686880"/>
                  <a:pt x="451269" y="725408"/>
                  <a:pt x="381062" y="730545"/>
                </a:cubicBezTo>
                <a:cubicBezTo>
                  <a:pt x="310855" y="735682"/>
                  <a:pt x="269759" y="715133"/>
                  <a:pt x="216676" y="679174"/>
                </a:cubicBezTo>
                <a:cubicBezTo>
                  <a:pt x="163593" y="643215"/>
                  <a:pt x="98523" y="583282"/>
                  <a:pt x="62563" y="514788"/>
                </a:cubicBezTo>
                <a:cubicBezTo>
                  <a:pt x="26603" y="446294"/>
                  <a:pt x="-5931" y="333278"/>
                  <a:pt x="918" y="268208"/>
                </a:cubicBezTo>
                <a:cubicBezTo>
                  <a:pt x="7767" y="203138"/>
                  <a:pt x="36878" y="168891"/>
                  <a:pt x="103660" y="124370"/>
                </a:cubicBezTo>
                <a:cubicBezTo>
                  <a:pt x="170442" y="79849"/>
                  <a:pt x="314280" y="-10906"/>
                  <a:pt x="401610" y="1080"/>
                </a:cubicBezTo>
                <a:cubicBezTo>
                  <a:pt x="488940" y="13066"/>
                  <a:pt x="589970" y="153480"/>
                  <a:pt x="627642" y="196289"/>
                </a:cubicBezTo>
                <a:cubicBezTo>
                  <a:pt x="665314" y="239098"/>
                  <a:pt x="646478" y="248516"/>
                  <a:pt x="627642" y="2579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907640" y="2277318"/>
            <a:ext cx="526561" cy="888931"/>
          </a:xfrm>
          <a:custGeom>
            <a:avLst/>
            <a:gdLst>
              <a:gd name="connsiteX0" fmla="*/ 0 w 526561"/>
              <a:gd name="connsiteY0" fmla="*/ 188480 h 888931"/>
              <a:gd name="connsiteX1" fmla="*/ 236306 w 526561"/>
              <a:gd name="connsiteY1" fmla="*/ 13819 h 888931"/>
              <a:gd name="connsiteX2" fmla="*/ 400693 w 526561"/>
              <a:gd name="connsiteY2" fmla="*/ 34367 h 888931"/>
              <a:gd name="connsiteX3" fmla="*/ 482886 w 526561"/>
              <a:gd name="connsiteY3" fmla="*/ 219302 h 888931"/>
              <a:gd name="connsiteX4" fmla="*/ 523982 w 526561"/>
              <a:gd name="connsiteY4" fmla="*/ 496704 h 888931"/>
              <a:gd name="connsiteX5" fmla="*/ 410967 w 526561"/>
              <a:gd name="connsiteY5" fmla="*/ 825478 h 888931"/>
              <a:gd name="connsiteX6" fmla="*/ 236306 w 526561"/>
              <a:gd name="connsiteY6" fmla="*/ 887122 h 888931"/>
              <a:gd name="connsiteX7" fmla="*/ 102742 w 526561"/>
              <a:gd name="connsiteY7" fmla="*/ 794655 h 888931"/>
              <a:gd name="connsiteX8" fmla="*/ 30823 w 526561"/>
              <a:gd name="connsiteY8" fmla="*/ 630269 h 888931"/>
              <a:gd name="connsiteX9" fmla="*/ 30823 w 526561"/>
              <a:gd name="connsiteY9" fmla="*/ 537801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561" h="888931">
                <a:moveTo>
                  <a:pt x="0" y="188480"/>
                </a:moveTo>
                <a:cubicBezTo>
                  <a:pt x="84762" y="113992"/>
                  <a:pt x="169524" y="39504"/>
                  <a:pt x="236306" y="13819"/>
                </a:cubicBezTo>
                <a:cubicBezTo>
                  <a:pt x="303088" y="-11866"/>
                  <a:pt x="359596" y="120"/>
                  <a:pt x="400693" y="34367"/>
                </a:cubicBezTo>
                <a:cubicBezTo>
                  <a:pt x="441790" y="68614"/>
                  <a:pt x="462338" y="142246"/>
                  <a:pt x="482886" y="219302"/>
                </a:cubicBezTo>
                <a:cubicBezTo>
                  <a:pt x="503434" y="296358"/>
                  <a:pt x="535968" y="395675"/>
                  <a:pt x="523982" y="496704"/>
                </a:cubicBezTo>
                <a:cubicBezTo>
                  <a:pt x="511996" y="597733"/>
                  <a:pt x="458913" y="760408"/>
                  <a:pt x="410967" y="825478"/>
                </a:cubicBezTo>
                <a:cubicBezTo>
                  <a:pt x="363021" y="890548"/>
                  <a:pt x="287677" y="892259"/>
                  <a:pt x="236306" y="887122"/>
                </a:cubicBezTo>
                <a:cubicBezTo>
                  <a:pt x="184935" y="881985"/>
                  <a:pt x="136989" y="837464"/>
                  <a:pt x="102742" y="794655"/>
                </a:cubicBezTo>
                <a:cubicBezTo>
                  <a:pt x="68495" y="751846"/>
                  <a:pt x="42810" y="673078"/>
                  <a:pt x="30823" y="630269"/>
                </a:cubicBezTo>
                <a:cubicBezTo>
                  <a:pt x="18836" y="587460"/>
                  <a:pt x="30823" y="537801"/>
                  <a:pt x="30823" y="5378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5305" y="3154170"/>
            <a:ext cx="97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sun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67513" y="3101085"/>
            <a:ext cx="97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rain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436552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Note: Self loops are allowed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Random walk on a graph</a:t>
            </a:r>
            <a:endParaRPr lang="he-IL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76436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Pick an outgoing edge uniformly at random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23320" y="3564189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69570" y="2709724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452792" y="3458024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553822" y="4267969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3976758" y="4738864"/>
            <a:ext cx="365760" cy="3657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11" name="Straight Arrow Connector 10"/>
          <p:cNvCxnSpPr>
            <a:stCxn id="6" idx="7"/>
            <a:endCxn id="7" idx="3"/>
          </p:cNvCxnSpPr>
          <p:nvPr/>
        </p:nvCxnSpPr>
        <p:spPr bwMode="auto">
          <a:xfrm flipV="1">
            <a:off x="3535516" y="3021920"/>
            <a:ext cx="787618" cy="5958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6" idx="6"/>
            <a:endCxn id="8" idx="2"/>
          </p:cNvCxnSpPr>
          <p:nvPr/>
        </p:nvCxnSpPr>
        <p:spPr bwMode="auto">
          <a:xfrm flipV="1">
            <a:off x="3589080" y="3640904"/>
            <a:ext cx="863712" cy="1061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5"/>
            <a:endCxn id="9" idx="1"/>
          </p:cNvCxnSpPr>
          <p:nvPr/>
        </p:nvCxnSpPr>
        <p:spPr bwMode="auto">
          <a:xfrm>
            <a:off x="3535516" y="3876385"/>
            <a:ext cx="1071870" cy="4451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4"/>
            <a:endCxn id="10" idx="1"/>
          </p:cNvCxnSpPr>
          <p:nvPr/>
        </p:nvCxnSpPr>
        <p:spPr bwMode="auto">
          <a:xfrm>
            <a:off x="3406200" y="3929949"/>
            <a:ext cx="624122" cy="86247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23320" y="3021920"/>
                <a:ext cx="1034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20" y="3021920"/>
                <a:ext cx="1034291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40104" y="3410625"/>
                <a:ext cx="1034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04" y="3410625"/>
                <a:ext cx="1034291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92504" y="3819878"/>
                <a:ext cx="1034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504" y="3819878"/>
                <a:ext cx="1034291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5036" y="4218856"/>
                <a:ext cx="10342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36" y="4218856"/>
                <a:ext cx="1034291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838" y="5283881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 Web graph: Nodes are pages, from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we go to one of the pages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links to with equal probability. 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denote this Markov chain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" y="5283881"/>
                <a:ext cx="914400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000" t="-4846" r="-2133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The Web </a:t>
            </a:r>
            <a:r>
              <a:rPr lang="en-US" sz="4800" dirty="0" smtClean="0"/>
              <a:t>(with restarts)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-24064" y="1927471"/>
            <a:ext cx="9179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Modify this Markov chain as follows:</a:t>
            </a:r>
            <a:endParaRPr lang="he-IL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064" y="2731110"/>
                <a:ext cx="9128018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" y="2731110"/>
                <a:ext cx="9128018" cy="10604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104" y="408227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the all </a:t>
                </a:r>
                <a:r>
                  <a:rPr lang="en-US" i="0" dirty="0" smtClean="0"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cs typeface="Times New Roman" panose="02020603050405020304" pitchFamily="18" charset="0"/>
                  </a:rPr>
                  <a:t>’s matrix,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" y="4082273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b="-341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5000" y="516311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This is the chain Google use for ranking pages</a:t>
            </a:r>
            <a:endParaRPr lang="he-I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  <a:prstDash val="sysDash"/>
          <a:round/>
          <a:headEnd/>
          <a:tailEnd type="triangle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31299</TotalTime>
  <Words>1653</Words>
  <Application>Microsoft Office PowerPoint</Application>
  <PresentationFormat>On-screen Show (4:3)</PresentationFormat>
  <Paragraphs>575</Paragraphs>
  <Slides>51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MS PGothic</vt:lpstr>
      <vt:lpstr>MS PGothic</vt:lpstr>
      <vt:lpstr>SimSun</vt:lpstr>
      <vt:lpstr>Arial</vt:lpstr>
      <vt:lpstr>Cambria Math</vt:lpstr>
      <vt:lpstr>Comic Sans MS</vt:lpstr>
      <vt:lpstr>Tahoma</vt:lpstr>
      <vt:lpstr>Times New Roman</vt:lpstr>
      <vt:lpstr>Wingdings</vt:lpstr>
      <vt:lpstr>Standarddesign</vt:lpstr>
      <vt:lpstr>PowerPoint Presentation</vt:lpstr>
      <vt:lpstr>(Finite, Discrete time) Markov chain</vt:lpstr>
      <vt:lpstr>Homogenous Markov chain</vt:lpstr>
      <vt:lpstr>Properties of the transition matrix</vt:lpstr>
      <vt:lpstr>Properties of the transition matrix</vt:lpstr>
      <vt:lpstr>Random walk on a graph</vt:lpstr>
      <vt:lpstr>More examples</vt:lpstr>
      <vt:lpstr>Random walk on a graph</vt:lpstr>
      <vt:lpstr>The Web (with restarts)</vt:lpstr>
      <vt:lpstr>Card shuffling (motivation)</vt:lpstr>
      <vt:lpstr>Card shuffling (motivation)</vt:lpstr>
      <vt:lpstr>Card shuffling – Markov chain model</vt:lpstr>
      <vt:lpstr>Card shuffling – Markov chain model</vt:lpstr>
      <vt:lpstr>Card Shuffling</vt:lpstr>
      <vt:lpstr>Number of repetitions to sample a uniform permutation?</vt:lpstr>
      <vt:lpstr>Independent sets</vt:lpstr>
      <vt:lpstr>Independent sets</vt:lpstr>
      <vt:lpstr>q-colorings</vt:lpstr>
      <vt:lpstr>q-colorings</vt:lpstr>
      <vt:lpstr>Walking on a Markov chain</vt:lpstr>
      <vt:lpstr>Walking on a Markov chain</vt:lpstr>
      <vt:lpstr>Walking on a Markov chain</vt:lpstr>
      <vt:lpstr>Walking on a Markov chain</vt:lpstr>
      <vt:lpstr>Walking on a Markov chain</vt:lpstr>
      <vt:lpstr>Walking on a Markov chain</vt:lpstr>
      <vt:lpstr>Multiplying the transition matrix</vt:lpstr>
      <vt:lpstr>Multiplying the transition matrix</vt:lpstr>
      <vt:lpstr>Multiplying the transition matrix</vt:lpstr>
      <vt:lpstr>Stationary distribution</vt:lpstr>
      <vt:lpstr>Distance between distributions</vt:lpstr>
      <vt:lpstr>Convergence </vt:lpstr>
      <vt:lpstr>A simple situation</vt:lpstr>
      <vt:lpstr>Power iteration</vt:lpstr>
      <vt:lpstr>Power iteration</vt:lpstr>
      <vt:lpstr>Power iteration</vt:lpstr>
      <vt:lpstr>Conditions for convergence to a stationary distribution </vt:lpstr>
      <vt:lpstr>Irreducible Markov chain</vt:lpstr>
      <vt:lpstr>Aperiodic Markov chain</vt:lpstr>
      <vt:lpstr>Examples</vt:lpstr>
      <vt:lpstr>Examples</vt:lpstr>
      <vt:lpstr>Aperiodic Markov chain</vt:lpstr>
      <vt:lpstr>The fundamental theorem</vt:lpstr>
      <vt:lpstr>The Web (with restarts)</vt:lpstr>
      <vt:lpstr>Google’s page ranking</vt:lpstr>
      <vt:lpstr>Computing a stationary distribution</vt:lpstr>
      <vt:lpstr>The Web (with restarts)</vt:lpstr>
      <vt:lpstr>|λ|≤α</vt:lpstr>
      <vt:lpstr>|λ|≤α</vt:lpstr>
      <vt:lpstr>|λ|≤α</vt:lpstr>
      <vt:lpstr>Mixing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Windows User</cp:lastModifiedBy>
  <cp:revision>963</cp:revision>
  <dcterms:created xsi:type="dcterms:W3CDTF">2010-12-27T20:22:31Z</dcterms:created>
  <dcterms:modified xsi:type="dcterms:W3CDTF">2018-05-07T07:09:50Z</dcterms:modified>
</cp:coreProperties>
</file>