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5"/>
  </p:notesMasterIdLst>
  <p:handoutMasterIdLst>
    <p:handoutMasterId r:id="rId96"/>
  </p:handoutMasterIdLst>
  <p:sldIdLst>
    <p:sldId id="764" r:id="rId2"/>
    <p:sldId id="911" r:id="rId3"/>
    <p:sldId id="886" r:id="rId4"/>
    <p:sldId id="1000" r:id="rId5"/>
    <p:sldId id="912" r:id="rId6"/>
    <p:sldId id="888" r:id="rId7"/>
    <p:sldId id="889" r:id="rId8"/>
    <p:sldId id="890" r:id="rId9"/>
    <p:sldId id="891" r:id="rId10"/>
    <p:sldId id="892" r:id="rId11"/>
    <p:sldId id="893" r:id="rId12"/>
    <p:sldId id="989" r:id="rId13"/>
    <p:sldId id="990" r:id="rId14"/>
    <p:sldId id="991" r:id="rId15"/>
    <p:sldId id="894" r:id="rId16"/>
    <p:sldId id="895" r:id="rId17"/>
    <p:sldId id="913" r:id="rId18"/>
    <p:sldId id="897" r:id="rId19"/>
    <p:sldId id="914" r:id="rId20"/>
    <p:sldId id="915" r:id="rId21"/>
    <p:sldId id="916" r:id="rId22"/>
    <p:sldId id="917" r:id="rId23"/>
    <p:sldId id="1002" r:id="rId24"/>
    <p:sldId id="1003" r:id="rId25"/>
    <p:sldId id="1004" r:id="rId26"/>
    <p:sldId id="1005" r:id="rId27"/>
    <p:sldId id="1006" r:id="rId28"/>
    <p:sldId id="1007" r:id="rId29"/>
    <p:sldId id="1008" r:id="rId30"/>
    <p:sldId id="1009" r:id="rId31"/>
    <p:sldId id="1010" r:id="rId32"/>
    <p:sldId id="1011" r:id="rId33"/>
    <p:sldId id="1012" r:id="rId34"/>
    <p:sldId id="1013" r:id="rId35"/>
    <p:sldId id="855" r:id="rId36"/>
    <p:sldId id="1001" r:id="rId37"/>
    <p:sldId id="953" r:id="rId38"/>
    <p:sldId id="955" r:id="rId39"/>
    <p:sldId id="956" r:id="rId40"/>
    <p:sldId id="954" r:id="rId41"/>
    <p:sldId id="957" r:id="rId42"/>
    <p:sldId id="958" r:id="rId43"/>
    <p:sldId id="959" r:id="rId44"/>
    <p:sldId id="960" r:id="rId45"/>
    <p:sldId id="918" r:id="rId46"/>
    <p:sldId id="856" r:id="rId47"/>
    <p:sldId id="858" r:id="rId48"/>
    <p:sldId id="859" r:id="rId49"/>
    <p:sldId id="860" r:id="rId50"/>
    <p:sldId id="861" r:id="rId51"/>
    <p:sldId id="862" r:id="rId52"/>
    <p:sldId id="863" r:id="rId53"/>
    <p:sldId id="870" r:id="rId54"/>
    <p:sldId id="864" r:id="rId55"/>
    <p:sldId id="865" r:id="rId56"/>
    <p:sldId id="866" r:id="rId57"/>
    <p:sldId id="867" r:id="rId58"/>
    <p:sldId id="868" r:id="rId59"/>
    <p:sldId id="869" r:id="rId60"/>
    <p:sldId id="871" r:id="rId61"/>
    <p:sldId id="872" r:id="rId62"/>
    <p:sldId id="873" r:id="rId63"/>
    <p:sldId id="874" r:id="rId64"/>
    <p:sldId id="875" r:id="rId65"/>
    <p:sldId id="876" r:id="rId66"/>
    <p:sldId id="877" r:id="rId67"/>
    <p:sldId id="878" r:id="rId68"/>
    <p:sldId id="879" r:id="rId69"/>
    <p:sldId id="880" r:id="rId70"/>
    <p:sldId id="881" r:id="rId71"/>
    <p:sldId id="882" r:id="rId72"/>
    <p:sldId id="883" r:id="rId73"/>
    <p:sldId id="982" r:id="rId74"/>
    <p:sldId id="884" r:id="rId75"/>
    <p:sldId id="977" r:id="rId76"/>
    <p:sldId id="885" r:id="rId77"/>
    <p:sldId id="974" r:id="rId78"/>
    <p:sldId id="975" r:id="rId79"/>
    <p:sldId id="976" r:id="rId80"/>
    <p:sldId id="978" r:id="rId81"/>
    <p:sldId id="979" r:id="rId82"/>
    <p:sldId id="980" r:id="rId83"/>
    <p:sldId id="983" r:id="rId84"/>
    <p:sldId id="981" r:id="rId85"/>
    <p:sldId id="984" r:id="rId86"/>
    <p:sldId id="985" r:id="rId87"/>
    <p:sldId id="986" r:id="rId88"/>
    <p:sldId id="987" r:id="rId89"/>
    <p:sldId id="994" r:id="rId90"/>
    <p:sldId id="995" r:id="rId91"/>
    <p:sldId id="996" r:id="rId92"/>
    <p:sldId id="920" r:id="rId93"/>
    <p:sldId id="988" r:id="rId94"/>
  </p:sldIdLst>
  <p:sldSz cx="9144000" cy="6858000" type="screen4x3"/>
  <p:notesSz cx="6845300" cy="9348788"/>
  <p:custDataLst>
    <p:tags r:id="rId97"/>
  </p:custDataLst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r" defTabSz="914400" rtl="1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6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00"/>
    <a:srgbClr val="FFFF00"/>
    <a:srgbClr val="FF00FF"/>
    <a:srgbClr val="FF9900"/>
    <a:srgbClr val="99CCFF"/>
    <a:srgbClr val="66FF66"/>
    <a:srgbClr val="CC6600"/>
    <a:srgbClr val="009900"/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2610" autoAdjust="0"/>
  </p:normalViewPr>
  <p:slideViewPr>
    <p:cSldViewPr snapToGrid="0" snapToObjects="1">
      <p:cViewPr varScale="1">
        <p:scale>
          <a:sx n="108" d="100"/>
          <a:sy n="108" d="100"/>
        </p:scale>
        <p:origin x="1710" y="96"/>
      </p:cViewPr>
      <p:guideLst>
        <p:guide orient="horz" pos="196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tags" Target="tags/tag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viewProps" Target="viewProps.xml"/><Relationship Id="rId10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BF643B70-72F5-4B02-974E-5E4037605E6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358743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85850" y="701675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40238"/>
            <a:ext cx="50196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/>
              <a:t>Klik for at redigere teksttypografierne i masteren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82063"/>
            <a:ext cx="2967038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62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882063"/>
            <a:ext cx="296703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fld id="{AE625E25-DBEC-4BC3-AC7F-0F9EA8BA753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51763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52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e-IL" altLang="en-US" dirty="0" smtClean="0">
              <a:latin typeface="Times New Roman" pitchFamily="18" charset="0"/>
            </a:endParaRPr>
          </a:p>
        </p:txBody>
      </p:sp>
      <p:sp>
        <p:nvSpPr>
          <p:cNvPr id="952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11226" indent="-273548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094194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531871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1969549" indent="-218839" eaLnBrk="0" hangingPunct="0"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407227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844904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282582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720259" indent="-218839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11C832A-9F71-49E5-B1F8-46F9DD3390EE}" type="slidenum">
              <a:rPr lang="he-IL" altLang="en-US" sz="12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2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779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43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52008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44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298078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45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88302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Every step in increases</a:t>
            </a:r>
            <a:r>
              <a:rPr lang="en-US" baseline="0" dirty="0" smtClean="0"/>
              <a:t> the cut by (1+4</a:t>
            </a:r>
            <a:r>
              <a:rPr lang="en-US" baseline="0" dirty="0" smtClean="0">
                <a:sym typeface="Symbol" panose="05050102010706020507" pitchFamily="18" charset="2"/>
              </a:rPr>
              <a:t>/n) so after n/4 steps the cut increase by at least </a:t>
            </a:r>
            <a:r>
              <a:rPr lang="en-US" baseline="0" dirty="0" smtClean="0"/>
              <a:t>(1+4</a:t>
            </a:r>
            <a:r>
              <a:rPr lang="en-US" baseline="0" dirty="0" smtClean="0">
                <a:sym typeface="Symbol" panose="05050102010706020507" pitchFamily="18" charset="2"/>
              </a:rPr>
              <a:t>/n)</a:t>
            </a:r>
            <a:r>
              <a:rPr lang="en-US" baseline="30000" dirty="0" smtClean="0">
                <a:sym typeface="Symbol" panose="05050102010706020507" pitchFamily="18" charset="2"/>
              </a:rPr>
              <a:t>n/4</a:t>
            </a:r>
            <a:r>
              <a:rPr lang="en-US" baseline="0" dirty="0" smtClean="0">
                <a:sym typeface="Symbol" panose="05050102010706020507" pitchFamily="18" charset="2"/>
              </a:rPr>
              <a:t>≥2</a:t>
            </a:r>
            <a:endParaRPr lang="en-US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88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7003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35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60869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36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01168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37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178378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38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40873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39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50617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40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321762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41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86659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Taken from: “On the power of nodes of degree four in the local max-cut problem” by </a:t>
            </a:r>
            <a:r>
              <a:rPr lang="en-US" dirty="0" err="1" smtClean="0"/>
              <a:t>Monien</a:t>
            </a:r>
            <a:r>
              <a:rPr lang="en-US" dirty="0" smtClean="0"/>
              <a:t> and </a:t>
            </a:r>
            <a:r>
              <a:rPr lang="en-US" dirty="0" err="1" smtClean="0"/>
              <a:t>Tscheuschner</a:t>
            </a:r>
            <a:r>
              <a:rPr lang="en-US" dirty="0" smtClean="0"/>
              <a:t>, CIAC 2010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E625E25-DBEC-4BC3-AC7F-0F9EA8BA7535}" type="slidenum">
              <a:rPr lang="he-IL" smtClean="0"/>
              <a:pPr>
                <a:defRPr/>
              </a:pPr>
              <a:t>42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00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1F73D6-241D-4BBB-BFEC-227D9ACB7202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4389C0-034B-4629-98AF-BB6D02A1E0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C6F6B-35D0-4536-B3C2-37B802F3CA98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2EDA-3C43-40BD-977F-87699513D50A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52425"/>
            <a:ext cx="1943100" cy="5743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52425"/>
            <a:ext cx="5676900" cy="5743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3FAF06-9830-4676-B7DE-A24A875F9C71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8750E-1E0E-4611-BC79-1B4E06425662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C7408-BFB9-4F4B-B3E6-0E0B9555CF6E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0F68C-BBD2-46E1-B90F-66FA6C580677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89E4F3-E4B5-4CF0-86FF-C9E9C4A8D9FB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4482C9-A053-4606-A934-19A999DF17D1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2A10B-AFF9-439F-B4DF-ACB91EB5A23B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12AF0-5082-4FCD-AC9F-D1DCC37E724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FAA276-62C2-4EF6-BF67-0F520333651A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0BCC-4FE8-4323-9D37-EB2FF5EE1240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95471-09FF-451D-8B0B-9341A341AC58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EE813-DA2D-4777-91FF-653FB650E13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C28E6C-00EA-4A9D-A529-A256D18F3259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22045-5F67-491E-BB82-F45F889CE585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2B452F-C285-4051-9771-43C3534AAE1C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1C91C-9EEF-49BE-AA94-4E87577EEE09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6018B8-5B6A-4ECF-A9E0-15E862929F1F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5849B4-BABD-4604-B49B-AA22EABF32C6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524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0812B7B-985F-4055-9F8F-BD4DB8581CAB}" type="datetime1">
              <a:rPr lang="en-US"/>
              <a:pPr>
                <a:defRPr/>
              </a:pPr>
              <a:t>4/24/2018</a:t>
            </a:fld>
            <a:endParaRPr lang="da-D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ＭＳ Ｐゴシック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pPr>
              <a:defRPr/>
            </a:pPr>
            <a:fld id="{17F3696A-42C3-494D-9C8C-06B87DB4B428}" type="slidenum">
              <a:rPr lang="he-IL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  <a:ea typeface="MS PGothic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4.png"/><Relationship Id="rId2" Type="http://schemas.openxmlformats.org/officeDocument/2006/relationships/image" Target="../media/image6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1.png"/><Relationship Id="rId7" Type="http://schemas.openxmlformats.org/officeDocument/2006/relationships/image" Target="../media/image45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Relationship Id="rId9" Type="http://schemas.openxmlformats.org/officeDocument/2006/relationships/image" Target="../media/image47.png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32.png"/><Relationship Id="rId7" Type="http://schemas.openxmlformats.org/officeDocument/2006/relationships/image" Target="../media/image48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2.png"/><Relationship Id="rId4" Type="http://schemas.openxmlformats.org/officeDocument/2006/relationships/image" Target="../media/image39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391.png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70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3" Type="http://schemas.openxmlformats.org/officeDocument/2006/relationships/image" Target="../media/image210.png"/><Relationship Id="rId7" Type="http://schemas.openxmlformats.org/officeDocument/2006/relationships/image" Target="../media/image25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0.png"/><Relationship Id="rId5" Type="http://schemas.openxmlformats.org/officeDocument/2006/relationships/image" Target="../media/image230.png"/><Relationship Id="rId4" Type="http://schemas.openxmlformats.org/officeDocument/2006/relationships/image" Target="../media/image22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320.png"/><Relationship Id="rId3" Type="http://schemas.openxmlformats.org/officeDocument/2006/relationships/image" Target="../media/image210.png"/><Relationship Id="rId7" Type="http://schemas.openxmlformats.org/officeDocument/2006/relationships/image" Target="../media/image230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300.png"/><Relationship Id="rId5" Type="http://schemas.openxmlformats.org/officeDocument/2006/relationships/image" Target="../media/image290.png"/><Relationship Id="rId15" Type="http://schemas.openxmlformats.org/officeDocument/2006/relationships/image" Target="../media/image340.png"/><Relationship Id="rId10" Type="http://schemas.openxmlformats.org/officeDocument/2006/relationships/image" Target="../media/image70.png"/><Relationship Id="rId4" Type="http://schemas.openxmlformats.org/officeDocument/2006/relationships/image" Target="../media/image280.png"/><Relationship Id="rId9" Type="http://schemas.openxmlformats.org/officeDocument/2006/relationships/image" Target="../media/image250.png"/><Relationship Id="rId14" Type="http://schemas.openxmlformats.org/officeDocument/2006/relationships/image" Target="../media/image53.png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320.png"/><Relationship Id="rId3" Type="http://schemas.openxmlformats.org/officeDocument/2006/relationships/image" Target="../media/image210.png"/><Relationship Id="rId7" Type="http://schemas.openxmlformats.org/officeDocument/2006/relationships/image" Target="../media/image230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350.png"/><Relationship Id="rId5" Type="http://schemas.openxmlformats.org/officeDocument/2006/relationships/image" Target="../media/image290.png"/><Relationship Id="rId15" Type="http://schemas.openxmlformats.org/officeDocument/2006/relationships/image" Target="../media/image340.png"/><Relationship Id="rId10" Type="http://schemas.openxmlformats.org/officeDocument/2006/relationships/image" Target="../media/image260.png"/><Relationship Id="rId4" Type="http://schemas.openxmlformats.org/officeDocument/2006/relationships/image" Target="../media/image280.png"/><Relationship Id="rId9" Type="http://schemas.openxmlformats.org/officeDocument/2006/relationships/image" Target="../media/image250.png"/><Relationship Id="rId14" Type="http://schemas.openxmlformats.org/officeDocument/2006/relationships/image" Target="../media/image59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320.png"/><Relationship Id="rId3" Type="http://schemas.openxmlformats.org/officeDocument/2006/relationships/image" Target="../media/image210.png"/><Relationship Id="rId7" Type="http://schemas.openxmlformats.org/officeDocument/2006/relationships/image" Target="../media/image230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300.png"/><Relationship Id="rId5" Type="http://schemas.openxmlformats.org/officeDocument/2006/relationships/image" Target="../media/image290.png"/><Relationship Id="rId15" Type="http://schemas.openxmlformats.org/officeDocument/2006/relationships/image" Target="../media/image340.png"/><Relationship Id="rId10" Type="http://schemas.openxmlformats.org/officeDocument/2006/relationships/image" Target="../media/image260.png"/><Relationship Id="rId4" Type="http://schemas.openxmlformats.org/officeDocument/2006/relationships/image" Target="../media/image280.png"/><Relationship Id="rId9" Type="http://schemas.openxmlformats.org/officeDocument/2006/relationships/image" Target="../media/image250.png"/><Relationship Id="rId14" Type="http://schemas.openxmlformats.org/officeDocument/2006/relationships/image" Target="../media/image59.png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320.png"/><Relationship Id="rId3" Type="http://schemas.openxmlformats.org/officeDocument/2006/relationships/image" Target="../media/image210.png"/><Relationship Id="rId7" Type="http://schemas.openxmlformats.org/officeDocument/2006/relationships/image" Target="../media/image230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350.png"/><Relationship Id="rId5" Type="http://schemas.openxmlformats.org/officeDocument/2006/relationships/image" Target="../media/image290.png"/><Relationship Id="rId15" Type="http://schemas.openxmlformats.org/officeDocument/2006/relationships/image" Target="../media/image340.png"/><Relationship Id="rId10" Type="http://schemas.openxmlformats.org/officeDocument/2006/relationships/image" Target="../media/image260.png"/><Relationship Id="rId4" Type="http://schemas.openxmlformats.org/officeDocument/2006/relationships/image" Target="../media/image280.png"/><Relationship Id="rId9" Type="http://schemas.openxmlformats.org/officeDocument/2006/relationships/image" Target="../media/image250.png"/><Relationship Id="rId14" Type="http://schemas.openxmlformats.org/officeDocument/2006/relationships/image" Target="../media/image59.png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320.png"/><Relationship Id="rId3" Type="http://schemas.openxmlformats.org/officeDocument/2006/relationships/image" Target="../media/image210.png"/><Relationship Id="rId7" Type="http://schemas.openxmlformats.org/officeDocument/2006/relationships/image" Target="../media/image230.png"/><Relationship Id="rId12" Type="http://schemas.openxmlformats.org/officeDocument/2006/relationships/image" Target="../media/image3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0.png"/><Relationship Id="rId11" Type="http://schemas.openxmlformats.org/officeDocument/2006/relationships/image" Target="../media/image300.png"/><Relationship Id="rId5" Type="http://schemas.openxmlformats.org/officeDocument/2006/relationships/image" Target="../media/image290.png"/><Relationship Id="rId15" Type="http://schemas.openxmlformats.org/officeDocument/2006/relationships/image" Target="../media/image340.png"/><Relationship Id="rId10" Type="http://schemas.openxmlformats.org/officeDocument/2006/relationships/image" Target="../media/image260.png"/><Relationship Id="rId4" Type="http://schemas.openxmlformats.org/officeDocument/2006/relationships/image" Target="../media/image280.png"/><Relationship Id="rId9" Type="http://schemas.openxmlformats.org/officeDocument/2006/relationships/image" Target="../media/image250.png"/><Relationship Id="rId14" Type="http://schemas.openxmlformats.org/officeDocument/2006/relationships/image" Target="../media/image53.png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0.png"/><Relationship Id="rId2" Type="http://schemas.openxmlformats.org/officeDocument/2006/relationships/image" Target="../media/image36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80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00.png"/><Relationship Id="rId4" Type="http://schemas.openxmlformats.org/officeDocument/2006/relationships/image" Target="../media/image390.png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7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0.png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0.png"/><Relationship Id="rId2" Type="http://schemas.openxmlformats.org/officeDocument/2006/relationships/image" Target="../media/image37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10.png"/><Relationship Id="rId4" Type="http://schemas.openxmlformats.org/officeDocument/2006/relationships/image" Target="../media/image390.png"/></Relationships>
</file>

<file path=ppt/slides/_rels/slide8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0.png"/><Relationship Id="rId5" Type="http://schemas.openxmlformats.org/officeDocument/2006/relationships/image" Target="../media/image420.png"/><Relationship Id="rId4" Type="http://schemas.openxmlformats.org/officeDocument/2006/relationships/image" Target="../media/image44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70.png"/><Relationship Id="rId4" Type="http://schemas.openxmlformats.org/officeDocument/2006/relationships/image" Target="../media/image450.png"/></Relationships>
</file>

<file path=ppt/slides/_rels/slide9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0.png"/><Relationship Id="rId2" Type="http://schemas.openxmlformats.org/officeDocument/2006/relationships/image" Target="../media/image4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10.png"/><Relationship Id="rId4" Type="http://schemas.openxmlformats.org/officeDocument/2006/relationships/image" Target="../media/image500.png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77794"/>
            <a:ext cx="91440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rgbClr val="FF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Local Search (part 1)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  <a:ea typeface="ＭＳ Ｐゴシック" charset="-128"/>
              </a:defRPr>
            </a:lvl9pPr>
          </a:lstStyle>
          <a:p>
            <a:pPr eaLnBrk="1" hangingPunct="1"/>
            <a:fld id="{1A258CD8-A675-4C46-B3B4-D53A5BEE1A9B}" type="slidenum">
              <a:rPr lang="he-IL" altLang="en-US" sz="1400">
                <a:solidFill>
                  <a:srgbClr val="000000"/>
                </a:solidFill>
                <a:latin typeface="Times New Roman" pitchFamily="18" charset="0"/>
              </a:rPr>
              <a:pPr eaLnBrk="1" hangingPunct="1"/>
              <a:t>1</a:t>
            </a:fld>
            <a:endParaRPr lang="en-US" altLang="en-US" sz="1400">
              <a:solidFill>
                <a:srgbClr val="000000"/>
              </a:solidFill>
              <a:latin typeface="Times New Roman" pitchFamily="18" charset="0"/>
            </a:endParaRPr>
          </a:p>
        </p:txBody>
      </p:sp>
      <p:grpSp>
        <p:nvGrpSpPr>
          <p:cNvPr id="7" name="Group 17"/>
          <p:cNvGrpSpPr>
            <a:grpSpLocks/>
          </p:cNvGrpSpPr>
          <p:nvPr/>
        </p:nvGrpSpPr>
        <p:grpSpPr bwMode="auto">
          <a:xfrm>
            <a:off x="914400" y="2917331"/>
            <a:ext cx="7305367" cy="1369501"/>
            <a:chOff x="1032" y="2989"/>
            <a:chExt cx="3804" cy="840"/>
          </a:xfrm>
        </p:grpSpPr>
        <p:sp>
          <p:nvSpPr>
            <p:cNvPr id="8" name="Rectangle 13"/>
            <p:cNvSpPr>
              <a:spLocks noChangeArrowheads="1"/>
            </p:cNvSpPr>
            <p:nvPr/>
          </p:nvSpPr>
          <p:spPr bwMode="auto">
            <a:xfrm>
              <a:off x="1032" y="2989"/>
              <a:ext cx="3803" cy="4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4000" b="1" dirty="0" smtClean="0">
                  <a:solidFill>
                    <a:srgbClr val="333399"/>
                  </a:solidFill>
                </a:rPr>
                <a:t>Haim Kaplan and Uri Zwick</a:t>
              </a:r>
              <a:endParaRPr lang="zh-CN" altLang="en-US" sz="2000" b="1" dirty="0">
                <a:solidFill>
                  <a:srgbClr val="33CC33"/>
                </a:solidFill>
                <a:latin typeface="Comic Sans MS" pitchFamily="66" charset="0"/>
                <a:ea typeface="SimSun" pitchFamily="2" charset="-122"/>
              </a:endParaRPr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033" y="3417"/>
              <a:ext cx="3803" cy="4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20000"/>
                </a:spcBef>
                <a:spcAft>
                  <a:spcPct val="0"/>
                </a:spcAft>
              </a:pPr>
              <a:r>
                <a:rPr lang="en-US" sz="4000" b="1" dirty="0" smtClean="0">
                  <a:solidFill>
                    <a:srgbClr val="33CC33"/>
                  </a:solidFill>
                </a:rPr>
                <a:t>Algorithms in Action</a:t>
              </a:r>
              <a:endParaRPr lang="zh-CN" altLang="en-US" sz="2000" b="1" dirty="0">
                <a:solidFill>
                  <a:srgbClr val="33CC33"/>
                </a:solidFill>
                <a:latin typeface="Comic Sans MS" pitchFamily="66" charset="0"/>
                <a:ea typeface="SimSun" pitchFamily="2" charset="-122"/>
              </a:endParaRPr>
            </a:p>
          </p:txBody>
        </p:sp>
      </p:grpSp>
      <p:sp>
        <p:nvSpPr>
          <p:cNvPr id="11" name="Rectangle 4"/>
          <p:cNvSpPr txBox="1">
            <a:spLocks noChangeArrowheads="1"/>
          </p:cNvSpPr>
          <p:nvPr/>
        </p:nvSpPr>
        <p:spPr bwMode="auto">
          <a:xfrm>
            <a:off x="17490" y="4748543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da-DK" sz="3200" kern="0" dirty="0" smtClean="0">
                <a:solidFill>
                  <a:srgbClr val="000000"/>
                </a:solidFill>
                <a:latin typeface="Arial"/>
              </a:rPr>
              <a:t>Tel Aviv University</a:t>
            </a:r>
            <a:r>
              <a:rPr lang="da-DK" sz="240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da-DK" sz="2400" kern="0" dirty="0" smtClean="0">
                <a:solidFill>
                  <a:srgbClr val="000000"/>
                </a:solidFill>
                <a:latin typeface="Arial"/>
              </a:rPr>
            </a:br>
            <a:endParaRPr lang="en-US" sz="2400" kern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490" y="5344145"/>
            <a:ext cx="91265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kern="0" dirty="0">
                <a:solidFill>
                  <a:srgbClr val="000000"/>
                </a:solidFill>
                <a:latin typeface="Arial"/>
              </a:rPr>
              <a:t>Last updated: </a:t>
            </a:r>
            <a:r>
              <a:rPr lang="da-DK" kern="0" smtClean="0">
                <a:solidFill>
                  <a:srgbClr val="000000"/>
                </a:solidFill>
                <a:latin typeface="Arial"/>
              </a:rPr>
              <a:t>April 2018</a:t>
            </a:r>
            <a:endParaRPr lang="en-US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520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Local change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10</a:t>
            </a:fld>
            <a:endParaRPr lang="da-DK"/>
          </a:p>
        </p:txBody>
      </p:sp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656102" y="3336201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2540522" y="2673089"/>
            <a:ext cx="350248" cy="33391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254326" y="4213120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3" name="Oval 56"/>
          <p:cNvSpPr>
            <a:spLocks noChangeAspect="1" noChangeArrowheads="1"/>
          </p:cNvSpPr>
          <p:nvPr/>
        </p:nvSpPr>
        <p:spPr bwMode="auto">
          <a:xfrm>
            <a:off x="6317719" y="367553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752053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3061662" y="3262554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>
            <a:stCxn id="10" idx="7"/>
            <a:endCxn id="11" idx="3"/>
          </p:cNvCxnSpPr>
          <p:nvPr/>
        </p:nvCxnSpPr>
        <p:spPr bwMode="auto">
          <a:xfrm flipV="1">
            <a:off x="1955058" y="2958104"/>
            <a:ext cx="636757" cy="42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5" idx="0"/>
            <a:endCxn id="11" idx="6"/>
          </p:cNvCxnSpPr>
          <p:nvPr/>
        </p:nvCxnSpPr>
        <p:spPr bwMode="auto">
          <a:xfrm flipH="1" flipV="1">
            <a:off x="2890770" y="2840048"/>
            <a:ext cx="346016" cy="42250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 flipV="1">
            <a:off x="2591689" y="4301116"/>
            <a:ext cx="2662637" cy="789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9" idx="7"/>
          </p:cNvCxnSpPr>
          <p:nvPr/>
        </p:nvCxnSpPr>
        <p:spPr bwMode="auto">
          <a:xfrm flipH="1">
            <a:off x="2540396" y="3547570"/>
            <a:ext cx="572559" cy="6354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3"/>
          </p:cNvCxnSpPr>
          <p:nvPr/>
        </p:nvCxnSpPr>
        <p:spPr bwMode="auto">
          <a:xfrm flipV="1">
            <a:off x="3360617" y="3037069"/>
            <a:ext cx="2662240" cy="27438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6"/>
            <a:endCxn id="13" idx="3"/>
          </p:cNvCxnSpPr>
          <p:nvPr/>
        </p:nvCxnSpPr>
        <p:spPr bwMode="auto">
          <a:xfrm flipV="1">
            <a:off x="5604574" y="3960553"/>
            <a:ext cx="764439" cy="41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5429450" y="3085970"/>
            <a:ext cx="717238" cy="11271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567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Local change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11</a:t>
            </a:fld>
            <a:endParaRPr lang="da-DK"/>
          </a:p>
        </p:txBody>
      </p:sp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656102" y="3336201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5490205" y="2427281"/>
            <a:ext cx="350248" cy="33391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254326" y="4213120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3" name="Oval 56"/>
          <p:cNvSpPr>
            <a:spLocks noChangeAspect="1" noChangeArrowheads="1"/>
          </p:cNvSpPr>
          <p:nvPr/>
        </p:nvSpPr>
        <p:spPr bwMode="auto">
          <a:xfrm>
            <a:off x="6317719" y="367553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752053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3061662" y="3262554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>
            <a:stCxn id="10" idx="7"/>
            <a:endCxn id="11" idx="2"/>
          </p:cNvCxnSpPr>
          <p:nvPr/>
        </p:nvCxnSpPr>
        <p:spPr bwMode="auto">
          <a:xfrm flipV="1">
            <a:off x="1955057" y="2594240"/>
            <a:ext cx="3535148" cy="79086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5" idx="0"/>
            <a:endCxn id="11" idx="3"/>
          </p:cNvCxnSpPr>
          <p:nvPr/>
        </p:nvCxnSpPr>
        <p:spPr bwMode="auto">
          <a:xfrm flipV="1">
            <a:off x="3236786" y="2712297"/>
            <a:ext cx="2304712" cy="5502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 flipV="1">
            <a:off x="2591689" y="4301116"/>
            <a:ext cx="2662637" cy="789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9" idx="7"/>
          </p:cNvCxnSpPr>
          <p:nvPr/>
        </p:nvCxnSpPr>
        <p:spPr bwMode="auto">
          <a:xfrm flipH="1">
            <a:off x="2540396" y="3547570"/>
            <a:ext cx="572559" cy="6354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3"/>
          </p:cNvCxnSpPr>
          <p:nvPr/>
        </p:nvCxnSpPr>
        <p:spPr bwMode="auto">
          <a:xfrm flipV="1">
            <a:off x="3360617" y="3037069"/>
            <a:ext cx="2662240" cy="27438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6"/>
            <a:endCxn id="13" idx="3"/>
          </p:cNvCxnSpPr>
          <p:nvPr/>
        </p:nvCxnSpPr>
        <p:spPr bwMode="auto">
          <a:xfrm flipV="1">
            <a:off x="5604574" y="3960553"/>
            <a:ext cx="764439" cy="41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5429450" y="3085970"/>
            <a:ext cx="717238" cy="11271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5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vs. global OPT</a:t>
            </a:r>
            <a:endParaRPr lang="he-I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dirty="0" smtClean="0"/>
              <a:t>When we stop we have a cut that we cannot improve by a local change (</a:t>
            </a:r>
            <a:r>
              <a:rPr lang="en-US" dirty="0" smtClean="0">
                <a:solidFill>
                  <a:srgbClr val="FF0000"/>
                </a:solidFill>
              </a:rPr>
              <a:t>local opt</a:t>
            </a:r>
            <a:r>
              <a:rPr lang="en-US" dirty="0" smtClean="0"/>
              <a:t>)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This need not be the largest cut (</a:t>
            </a:r>
            <a:r>
              <a:rPr lang="en-US" dirty="0" smtClean="0">
                <a:solidFill>
                  <a:srgbClr val="FF0000"/>
                </a:solidFill>
              </a:rPr>
              <a:t>global opt</a:t>
            </a:r>
            <a:r>
              <a:rPr lang="en-US" dirty="0" smtClean="0"/>
              <a:t>)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818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OPT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13</a:t>
            </a:fld>
            <a:endParaRPr lang="da-DK"/>
          </a:p>
        </p:txBody>
      </p:sp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964542" y="413321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82307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2218287" y="300509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>
            <a:off x="2591689" y="4300177"/>
            <a:ext cx="3372853" cy="9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4"/>
            <a:endCxn id="9" idx="0"/>
          </p:cNvCxnSpPr>
          <p:nvPr/>
        </p:nvCxnSpPr>
        <p:spPr bwMode="auto">
          <a:xfrm>
            <a:off x="2393411" y="3339016"/>
            <a:ext cx="23154" cy="79514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2"/>
          </p:cNvCxnSpPr>
          <p:nvPr/>
        </p:nvCxnSpPr>
        <p:spPr bwMode="auto">
          <a:xfrm flipV="1">
            <a:off x="2517242" y="2990036"/>
            <a:ext cx="3454322" cy="639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stCxn id="12" idx="0"/>
            <a:endCxn id="14" idx="4"/>
          </p:cNvCxnSpPr>
          <p:nvPr/>
        </p:nvCxnSpPr>
        <p:spPr bwMode="auto">
          <a:xfrm flipV="1">
            <a:off x="6139666" y="3156994"/>
            <a:ext cx="7022" cy="97622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100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OPT</a:t>
            </a:r>
            <a:endParaRPr lang="he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14</a:t>
            </a:fld>
            <a:endParaRPr lang="da-DK"/>
          </a:p>
        </p:txBody>
      </p:sp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964542" y="413321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2349466" y="3036144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5893649" y="300509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dirty="0" smtClean="0"/>
              <a:t>A</a:t>
            </a:r>
            <a:endParaRPr lang="en-US" sz="2400" dirty="0"/>
          </a:p>
        </p:txBody>
      </p: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>
            <a:off x="2591689" y="4300177"/>
            <a:ext cx="3372853" cy="9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4"/>
            <a:endCxn id="9" idx="0"/>
          </p:cNvCxnSpPr>
          <p:nvPr/>
        </p:nvCxnSpPr>
        <p:spPr bwMode="auto">
          <a:xfrm flipH="1">
            <a:off x="2416565" y="3339016"/>
            <a:ext cx="3652208" cy="79514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2"/>
            <a:endCxn id="14" idx="6"/>
          </p:cNvCxnSpPr>
          <p:nvPr/>
        </p:nvCxnSpPr>
        <p:spPr bwMode="auto">
          <a:xfrm flipH="1">
            <a:off x="2699714" y="3172058"/>
            <a:ext cx="3193935" cy="3104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stCxn id="12" idx="0"/>
            <a:endCxn id="14" idx="4"/>
          </p:cNvCxnSpPr>
          <p:nvPr/>
        </p:nvCxnSpPr>
        <p:spPr bwMode="auto">
          <a:xfrm flipH="1" flipV="1">
            <a:off x="2524590" y="3370061"/>
            <a:ext cx="3615076" cy="76315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0369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Analysis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023419"/>
          </a:xfrm>
        </p:spPr>
        <p:txBody>
          <a:bodyPr/>
          <a:lstStyle/>
          <a:p>
            <a:pPr marL="0" indent="0">
              <a:spcBef>
                <a:spcPts val="1200"/>
              </a:spcBef>
              <a:buNone/>
            </a:pPr>
            <a:r>
              <a:rPr lang="en-US" dirty="0" smtClean="0"/>
              <a:t>There are two main parameters of interest: 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0066FF"/>
                </a:solidFill>
              </a:rPr>
              <a:t>Time: How long it takes to get to a local optimum </a:t>
            </a:r>
            <a:r>
              <a:rPr lang="en-US" dirty="0" smtClean="0">
                <a:solidFill>
                  <a:srgbClr val="080808"/>
                </a:solidFill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en-US" dirty="0" smtClean="0">
                <a:solidFill>
                  <a:srgbClr val="FF0000"/>
                </a:solidFill>
              </a:rPr>
              <a:t>Quality of the </a:t>
            </a:r>
            <a:r>
              <a:rPr lang="en-US" smtClean="0">
                <a:solidFill>
                  <a:srgbClr val="FF0000"/>
                </a:solidFill>
              </a:rPr>
              <a:t>local optimum 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135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1038367" y="1796669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71468" y="1779199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Quality of local opt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16</a:t>
            </a:fld>
            <a:endParaRPr lang="da-DK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2511510" y="290357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cxnSp>
        <p:nvCxnSpPr>
          <p:cNvPr id="17" name="Straight Connector 16"/>
          <p:cNvCxnSpPr>
            <a:stCxn id="10" idx="0"/>
          </p:cNvCxnSpPr>
          <p:nvPr/>
        </p:nvCxnSpPr>
        <p:spPr bwMode="auto">
          <a:xfrm flipH="1" flipV="1">
            <a:off x="2591689" y="2094268"/>
            <a:ext cx="94945" cy="8093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2834118" y="3149267"/>
            <a:ext cx="2337650" cy="4890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6"/>
          </p:cNvCxnSpPr>
          <p:nvPr/>
        </p:nvCxnSpPr>
        <p:spPr bwMode="auto">
          <a:xfrm flipV="1">
            <a:off x="2861758" y="2604447"/>
            <a:ext cx="3161099" cy="46609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1681311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1681311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76313" y="1632151"/>
                <a:ext cx="1786687" cy="58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Symbol"/>
                        </a:rPr>
                        <m:t>∖</m:t>
                      </m:r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313" y="1632151"/>
                <a:ext cx="1786687" cy="58750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stCxn id="10" idx="1"/>
          </p:cNvCxnSpPr>
          <p:nvPr/>
        </p:nvCxnSpPr>
        <p:spPr bwMode="auto">
          <a:xfrm flipH="1" flipV="1">
            <a:off x="2310581" y="2319431"/>
            <a:ext cx="252222" cy="6330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1769807" y="2903579"/>
            <a:ext cx="741703" cy="16695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0" idx="3"/>
          </p:cNvCxnSpPr>
          <p:nvPr/>
        </p:nvCxnSpPr>
        <p:spPr bwMode="auto">
          <a:xfrm flipH="1">
            <a:off x="1976255" y="3188595"/>
            <a:ext cx="586548" cy="2306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0" idx="4"/>
          </p:cNvCxnSpPr>
          <p:nvPr/>
        </p:nvCxnSpPr>
        <p:spPr bwMode="auto">
          <a:xfrm flipH="1" flipV="1">
            <a:off x="2686634" y="3237496"/>
            <a:ext cx="3460054" cy="8769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4918" y="5084002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chemeClr val="tx2"/>
                </a:solidFill>
                <a:cs typeface="Times New Roman" panose="02020603050405020304" pitchFamily="18" charset="0"/>
              </a:rPr>
              <a:t>Can this be the situation at a local optimum ?</a:t>
            </a:r>
            <a:endParaRPr lang="he-IL" dirty="0">
              <a:solidFill>
                <a:schemeClr val="tx2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44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 bwMode="auto">
          <a:xfrm>
            <a:off x="1038367" y="1796669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71468" y="1779199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Quality of local opt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17</a:t>
            </a:fld>
            <a:endParaRPr lang="da-DK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2511510" y="290357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cxnSp>
        <p:nvCxnSpPr>
          <p:cNvPr id="17" name="Straight Connector 16"/>
          <p:cNvCxnSpPr>
            <a:stCxn id="10" idx="0"/>
          </p:cNvCxnSpPr>
          <p:nvPr/>
        </p:nvCxnSpPr>
        <p:spPr bwMode="auto">
          <a:xfrm flipH="1" flipV="1">
            <a:off x="2591689" y="2094268"/>
            <a:ext cx="94945" cy="8093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2834118" y="3149267"/>
            <a:ext cx="2337650" cy="4890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6"/>
          </p:cNvCxnSpPr>
          <p:nvPr/>
        </p:nvCxnSpPr>
        <p:spPr bwMode="auto">
          <a:xfrm flipV="1">
            <a:off x="2861758" y="2604447"/>
            <a:ext cx="3161099" cy="46609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1681311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1681311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76313" y="1632151"/>
                <a:ext cx="1786687" cy="5875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sym typeface="Symbol"/>
                        </a:rPr>
                        <m:t>∖</m:t>
                      </m:r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6313" y="1632151"/>
                <a:ext cx="1786687" cy="587506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stCxn id="10" idx="1"/>
          </p:cNvCxnSpPr>
          <p:nvPr/>
        </p:nvCxnSpPr>
        <p:spPr bwMode="auto">
          <a:xfrm flipH="1" flipV="1">
            <a:off x="2310581" y="2319431"/>
            <a:ext cx="252222" cy="6330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1769807" y="2903579"/>
            <a:ext cx="741703" cy="16695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0" idx="3"/>
          </p:cNvCxnSpPr>
          <p:nvPr/>
        </p:nvCxnSpPr>
        <p:spPr bwMode="auto">
          <a:xfrm flipH="1">
            <a:off x="1976255" y="3188595"/>
            <a:ext cx="586548" cy="2306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0" idx="4"/>
          </p:cNvCxnSpPr>
          <p:nvPr/>
        </p:nvCxnSpPr>
        <p:spPr bwMode="auto">
          <a:xfrm flipH="1" flipV="1">
            <a:off x="2686634" y="3237496"/>
            <a:ext cx="3460054" cy="8769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18" y="4769374"/>
                <a:ext cx="914400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∀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𝛾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𝛿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he-IL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" y="4769374"/>
                <a:ext cx="914400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10" idx="7"/>
          </p:cNvCxnSpPr>
          <p:nvPr/>
        </p:nvCxnSpPr>
        <p:spPr bwMode="auto">
          <a:xfrm flipV="1">
            <a:off x="2810465" y="2289935"/>
            <a:ext cx="3192728" cy="66254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5383882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𝛿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#edges incident to v that cross the cut</a:t>
                </a:r>
                <a:endParaRPr lang="he-IL" sz="2400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383882"/>
                <a:ext cx="9144000" cy="461665"/>
              </a:xfrm>
              <a:prstGeom prst="rect">
                <a:avLst/>
              </a:prstGeom>
              <a:blipFill rotWithShape="0">
                <a:blip r:embed="rId5" cstate="print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-14750" y="5831251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𝛾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#edges incident to v that </a:t>
                </a:r>
                <a:r>
                  <a:rPr lang="en-US" sz="2400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do not</a:t>
                </a:r>
                <a:r>
                  <a:rPr lang="en-US" sz="2400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cross the cut</a:t>
                </a:r>
                <a:endParaRPr lang="he-IL" sz="2400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750" y="5831251"/>
                <a:ext cx="9144000" cy="461665"/>
              </a:xfrm>
              <a:prstGeom prst="rect">
                <a:avLst/>
              </a:prstGeom>
              <a:blipFill rotWithShape="0">
                <a:blip r:embed="rId6" cstate="print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2835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Quality of local opt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18</a:t>
            </a:fld>
            <a:endParaRPr lang="da-DK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751761" y="1592832"/>
            <a:ext cx="4529023" cy="1729863"/>
            <a:chOff x="854131" y="2064773"/>
            <a:chExt cx="8286648" cy="3165091"/>
          </a:xfrm>
        </p:grpSpPr>
        <p:sp>
          <p:nvSpPr>
            <p:cNvPr id="7" name="Oval 6"/>
            <p:cNvSpPr/>
            <p:nvPr/>
          </p:nvSpPr>
          <p:spPr bwMode="auto">
            <a:xfrm>
              <a:off x="4771468" y="2211821"/>
              <a:ext cx="2580691" cy="3000573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038367" y="2229291"/>
              <a:ext cx="2580691" cy="3000573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Oval 56"/>
            <p:cNvSpPr>
              <a:spLocks noChangeAspect="1" noChangeArrowheads="1"/>
            </p:cNvSpPr>
            <p:nvPr/>
          </p:nvSpPr>
          <p:spPr bwMode="auto">
            <a:xfrm>
              <a:off x="2511510" y="3336201"/>
              <a:ext cx="350248" cy="3339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/>
              <a:r>
                <a:rPr lang="en-US" sz="1400" dirty="0" smtClean="0"/>
                <a:t>v</a:t>
              </a:r>
              <a:endParaRPr lang="en-US" sz="1400" dirty="0"/>
            </a:p>
          </p:txBody>
        </p:sp>
        <p:cxnSp>
          <p:nvCxnSpPr>
            <p:cNvPr id="17" name="Straight Connector 16"/>
            <p:cNvCxnSpPr>
              <a:stCxn id="10" idx="0"/>
            </p:cNvCxnSpPr>
            <p:nvPr/>
          </p:nvCxnSpPr>
          <p:spPr bwMode="auto">
            <a:xfrm flipH="1" flipV="1">
              <a:off x="2591689" y="2526890"/>
              <a:ext cx="94945" cy="80931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2834118" y="3581889"/>
              <a:ext cx="2337650" cy="4890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0" idx="6"/>
            </p:cNvCxnSpPr>
            <p:nvPr/>
          </p:nvCxnSpPr>
          <p:spPr bwMode="auto">
            <a:xfrm flipV="1">
              <a:off x="2861758" y="3037069"/>
              <a:ext cx="3161099" cy="46609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54131" y="2113932"/>
                  <a:ext cx="477823" cy="6061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18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131" y="2113932"/>
                  <a:ext cx="477823" cy="606132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 l="-16279" b="-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883053" y="2064773"/>
                  <a:ext cx="2257726" cy="6768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en-US" sz="1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∖</m:t>
                        </m:r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18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053" y="2064773"/>
                  <a:ext cx="2257726" cy="676814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>
              <a:stCxn id="10" idx="1"/>
            </p:cNvCxnSpPr>
            <p:nvPr/>
          </p:nvCxnSpPr>
          <p:spPr bwMode="auto">
            <a:xfrm flipH="1" flipV="1">
              <a:off x="2310581" y="2752053"/>
              <a:ext cx="252222" cy="63304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1769807" y="3336201"/>
              <a:ext cx="741703" cy="16695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0" idx="3"/>
            </p:cNvCxnSpPr>
            <p:nvPr/>
          </p:nvCxnSpPr>
          <p:spPr bwMode="auto">
            <a:xfrm flipH="1">
              <a:off x="1976255" y="3621217"/>
              <a:ext cx="586548" cy="23063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endCxn id="10" idx="4"/>
            </p:cNvCxnSpPr>
            <p:nvPr/>
          </p:nvCxnSpPr>
          <p:spPr bwMode="auto">
            <a:xfrm flipH="1" flipV="1">
              <a:off x="2686634" y="3670118"/>
              <a:ext cx="3460054" cy="87691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0" idx="7"/>
            </p:cNvCxnSpPr>
            <p:nvPr/>
          </p:nvCxnSpPr>
          <p:spPr bwMode="auto">
            <a:xfrm flipV="1">
              <a:off x="2810465" y="2752053"/>
              <a:ext cx="3212392" cy="63304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18" y="3461685"/>
                <a:ext cx="9144000" cy="113774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𝛾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e-IL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" y="3461685"/>
                <a:ext cx="9144000" cy="113774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4656300"/>
                <a:ext cx="9144000" cy="49327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600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𝑜𝑟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sz="26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sz="2600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600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sz="2600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sz="2600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600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he-IL" sz="2600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56300"/>
                <a:ext cx="9144000" cy="493277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6909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Quality of local opt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19</a:t>
            </a:fld>
            <a:endParaRPr lang="da-DK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751761" y="1592832"/>
            <a:ext cx="4529023" cy="1729863"/>
            <a:chOff x="854131" y="2064773"/>
            <a:chExt cx="8286648" cy="3165091"/>
          </a:xfrm>
        </p:grpSpPr>
        <p:sp>
          <p:nvSpPr>
            <p:cNvPr id="7" name="Oval 6"/>
            <p:cNvSpPr/>
            <p:nvPr/>
          </p:nvSpPr>
          <p:spPr bwMode="auto">
            <a:xfrm>
              <a:off x="4771468" y="2211821"/>
              <a:ext cx="2580691" cy="3000573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038367" y="2229291"/>
              <a:ext cx="2580691" cy="3000573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Oval 56"/>
            <p:cNvSpPr>
              <a:spLocks noChangeAspect="1" noChangeArrowheads="1"/>
            </p:cNvSpPr>
            <p:nvPr/>
          </p:nvSpPr>
          <p:spPr bwMode="auto">
            <a:xfrm>
              <a:off x="2511510" y="3336201"/>
              <a:ext cx="350248" cy="3339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/>
              <a:r>
                <a:rPr lang="en-US" sz="1400" dirty="0" smtClean="0"/>
                <a:t>v</a:t>
              </a:r>
              <a:endParaRPr lang="en-US" sz="1400" dirty="0"/>
            </a:p>
          </p:txBody>
        </p:sp>
        <p:cxnSp>
          <p:nvCxnSpPr>
            <p:cNvPr id="17" name="Straight Connector 16"/>
            <p:cNvCxnSpPr>
              <a:stCxn id="10" idx="0"/>
            </p:cNvCxnSpPr>
            <p:nvPr/>
          </p:nvCxnSpPr>
          <p:spPr bwMode="auto">
            <a:xfrm flipH="1" flipV="1">
              <a:off x="2591689" y="2526890"/>
              <a:ext cx="94945" cy="80931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2834118" y="3581889"/>
              <a:ext cx="2337650" cy="4890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0" idx="6"/>
            </p:cNvCxnSpPr>
            <p:nvPr/>
          </p:nvCxnSpPr>
          <p:spPr bwMode="auto">
            <a:xfrm flipV="1">
              <a:off x="2861758" y="3037069"/>
              <a:ext cx="3161099" cy="46609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54131" y="2113932"/>
                  <a:ext cx="477823" cy="6061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18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131" y="2113932"/>
                  <a:ext cx="477823" cy="606132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 l="-16279" b="-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883053" y="2064773"/>
                  <a:ext cx="2257726" cy="6768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en-US" sz="1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∖</m:t>
                        </m:r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18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053" y="2064773"/>
                  <a:ext cx="2257726" cy="676814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>
              <a:stCxn id="10" idx="1"/>
            </p:cNvCxnSpPr>
            <p:nvPr/>
          </p:nvCxnSpPr>
          <p:spPr bwMode="auto">
            <a:xfrm flipH="1" flipV="1">
              <a:off x="2310581" y="2752053"/>
              <a:ext cx="252222" cy="63304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1769807" y="3336201"/>
              <a:ext cx="741703" cy="16695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0" idx="3"/>
            </p:cNvCxnSpPr>
            <p:nvPr/>
          </p:nvCxnSpPr>
          <p:spPr bwMode="auto">
            <a:xfrm flipH="1">
              <a:off x="1976255" y="3621217"/>
              <a:ext cx="586548" cy="23063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endCxn id="10" idx="4"/>
            </p:cNvCxnSpPr>
            <p:nvPr/>
          </p:nvCxnSpPr>
          <p:spPr bwMode="auto">
            <a:xfrm flipH="1" flipV="1">
              <a:off x="2686634" y="3670118"/>
              <a:ext cx="3460054" cy="87691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0" idx="7"/>
            </p:cNvCxnSpPr>
            <p:nvPr/>
          </p:nvCxnSpPr>
          <p:spPr bwMode="auto">
            <a:xfrm flipV="1">
              <a:off x="2810465" y="2752053"/>
              <a:ext cx="3212392" cy="63304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18" y="3461685"/>
                <a:ext cx="9144000" cy="113774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𝛾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he-IL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" y="3461685"/>
                <a:ext cx="9144000" cy="1137747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4656300"/>
                <a:ext cx="9144000" cy="52411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𝑜𝑟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656300"/>
                <a:ext cx="9144000" cy="524118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4748" y="5378967"/>
                <a:ext cx="9144000" cy="9361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𝑂𝑃𝑇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" y="5378967"/>
                <a:ext cx="9144000" cy="936154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7277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319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Steps to local opt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20</a:t>
            </a:fld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918" y="1701697"/>
                <a:ext cx="9144000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d>
                        <m:dPr>
                          <m:begChr m:val="|"/>
                          <m:endChr m:val="|"/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𝐸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  <a:p>
                <a:pPr algn="ctr"/>
                <a:r>
                  <a:rPr lang="en-US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Each step the size of the cut increases by at least one </a:t>
                </a:r>
                <a:endParaRPr lang="he-IL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" y="1701697"/>
                <a:ext cx="9144000" cy="954107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5516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21</a:t>
            </a:fld>
            <a:endParaRPr lang="da-DK"/>
          </a:p>
        </p:txBody>
      </p:sp>
      <p:grpSp>
        <p:nvGrpSpPr>
          <p:cNvPr id="4" name="Group 3"/>
          <p:cNvGrpSpPr/>
          <p:nvPr/>
        </p:nvGrpSpPr>
        <p:grpSpPr>
          <a:xfrm>
            <a:off x="1326082" y="3063148"/>
            <a:ext cx="6748658" cy="2808015"/>
            <a:chOff x="1660381" y="3741578"/>
            <a:chExt cx="6748658" cy="2808015"/>
          </a:xfrm>
        </p:grpSpPr>
        <p:sp>
          <p:nvSpPr>
            <p:cNvPr id="5" name="Oval 4"/>
            <p:cNvSpPr/>
            <p:nvPr/>
          </p:nvSpPr>
          <p:spPr bwMode="auto">
            <a:xfrm>
              <a:off x="4713624" y="3872761"/>
              <a:ext cx="2389239" cy="2676832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812744" y="3844490"/>
              <a:ext cx="2389239" cy="2676832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7" name="Oval 56"/>
            <p:cNvSpPr>
              <a:spLocks noChangeAspect="1" noChangeArrowheads="1"/>
            </p:cNvSpPr>
            <p:nvPr/>
          </p:nvSpPr>
          <p:spPr bwMode="auto">
            <a:xfrm>
              <a:off x="2944771" y="5543834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" name="Oval 56"/>
            <p:cNvSpPr>
              <a:spLocks noChangeAspect="1" noChangeArrowheads="1"/>
            </p:cNvSpPr>
            <p:nvPr/>
          </p:nvSpPr>
          <p:spPr bwMode="auto">
            <a:xfrm>
              <a:off x="2402857" y="4831972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9" name="Oval 56"/>
            <p:cNvSpPr>
              <a:spLocks noChangeAspect="1" noChangeArrowheads="1"/>
            </p:cNvSpPr>
            <p:nvPr/>
          </p:nvSpPr>
          <p:spPr bwMode="auto">
            <a:xfrm>
              <a:off x="3221665" y="4240405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56"/>
            <p:cNvSpPr>
              <a:spLocks noChangeAspect="1" noChangeArrowheads="1"/>
            </p:cNvSpPr>
            <p:nvPr/>
          </p:nvSpPr>
          <p:spPr bwMode="auto">
            <a:xfrm>
              <a:off x="5160661" y="5658134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" name="Oval 56"/>
            <p:cNvSpPr>
              <a:spLocks noChangeAspect="1" noChangeArrowheads="1"/>
            </p:cNvSpPr>
            <p:nvPr/>
          </p:nvSpPr>
          <p:spPr bwMode="auto">
            <a:xfrm>
              <a:off x="6145165" y="5178553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56"/>
            <p:cNvSpPr>
              <a:spLocks noChangeAspect="1" noChangeArrowheads="1"/>
            </p:cNvSpPr>
            <p:nvPr/>
          </p:nvSpPr>
          <p:spPr bwMode="auto">
            <a:xfrm>
              <a:off x="5824690" y="4354705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56"/>
            <p:cNvSpPr>
              <a:spLocks noChangeAspect="1" noChangeArrowheads="1"/>
            </p:cNvSpPr>
            <p:nvPr/>
          </p:nvSpPr>
          <p:spPr bwMode="auto">
            <a:xfrm>
              <a:off x="5109046" y="4810127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cxnSp>
          <p:nvCxnSpPr>
            <p:cNvPr id="14" name="Straight Connector 13"/>
            <p:cNvCxnSpPr>
              <a:stCxn id="8" idx="7"/>
              <a:endCxn id="9" idx="3"/>
            </p:cNvCxnSpPr>
            <p:nvPr/>
          </p:nvCxnSpPr>
          <p:spPr bwMode="auto">
            <a:xfrm flipV="1">
              <a:off x="2679634" y="4494669"/>
              <a:ext cx="589518" cy="38092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>
              <a:stCxn id="13" idx="2"/>
              <a:endCxn id="9" idx="6"/>
            </p:cNvCxnSpPr>
            <p:nvPr/>
          </p:nvCxnSpPr>
          <p:spPr bwMode="auto">
            <a:xfrm flipH="1" flipV="1">
              <a:off x="3545929" y="4389350"/>
              <a:ext cx="1563116" cy="569722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0" idx="2"/>
              <a:endCxn id="7" idx="6"/>
            </p:cNvCxnSpPr>
            <p:nvPr/>
          </p:nvCxnSpPr>
          <p:spPr bwMode="auto">
            <a:xfrm flipH="1" flipV="1">
              <a:off x="3269035" y="5692779"/>
              <a:ext cx="1891626" cy="1143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13" idx="3"/>
              <a:endCxn id="7" idx="7"/>
            </p:cNvCxnSpPr>
            <p:nvPr/>
          </p:nvCxnSpPr>
          <p:spPr bwMode="auto">
            <a:xfrm flipH="1">
              <a:off x="3221548" y="5064391"/>
              <a:ext cx="1934985" cy="52306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3" idx="7"/>
              <a:endCxn id="12" idx="3"/>
            </p:cNvCxnSpPr>
            <p:nvPr/>
          </p:nvCxnSpPr>
          <p:spPr bwMode="auto">
            <a:xfrm flipV="1">
              <a:off x="5385823" y="4608969"/>
              <a:ext cx="486355" cy="244783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0" idx="6"/>
              <a:endCxn id="11" idx="3"/>
            </p:cNvCxnSpPr>
            <p:nvPr/>
          </p:nvCxnSpPr>
          <p:spPr bwMode="auto">
            <a:xfrm flipV="1">
              <a:off x="5484925" y="5432817"/>
              <a:ext cx="707728" cy="37426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1660381" y="3741578"/>
                  <a:ext cx="4423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0381" y="3741578"/>
                  <a:ext cx="442374" cy="523220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754900" y="3741578"/>
                  <a:ext cx="1654139" cy="524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∖</m:t>
                        </m:r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4900" y="3741578"/>
                  <a:ext cx="1654139" cy="524118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0" y="1627957"/>
                <a:ext cx="9144000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Partition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aseline="-25000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cs typeface="Times New Roman" panose="02020603050405020304" pitchFamily="18" charset="0"/>
                  </a:rPr>
                  <a:t>into 2 parts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such that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∑</m:t>
                    </m:r>
                    <m:r>
                      <a:rPr lang="en-US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𝒘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∖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is maximized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27957"/>
                <a:ext cx="9144000" cy="954107"/>
              </a:xfrm>
              <a:prstGeom prst="rect">
                <a:avLst/>
              </a:prstGeom>
              <a:blipFill rotWithShape="0">
                <a:blip r:embed="rId4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/>
          <p:cNvCxnSpPr>
            <a:stCxn id="10" idx="0"/>
            <a:endCxn id="12" idx="4"/>
          </p:cNvCxnSpPr>
          <p:nvPr/>
        </p:nvCxnSpPr>
        <p:spPr bwMode="auto">
          <a:xfrm flipV="1">
            <a:off x="4988494" y="3974165"/>
            <a:ext cx="664029" cy="10055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0786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Weighted graphs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22</a:t>
            </a:fld>
            <a:endParaRPr lang="da-DK"/>
          </a:p>
        </p:txBody>
      </p:sp>
      <p:sp>
        <p:nvSpPr>
          <p:cNvPr id="22" name="TextBox 21"/>
          <p:cNvSpPr txBox="1"/>
          <p:nvPr/>
        </p:nvSpPr>
        <p:spPr>
          <a:xfrm>
            <a:off x="0" y="1639891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Works the same: </a:t>
            </a:r>
          </a:p>
          <a:p>
            <a:pPr algn="ctr"/>
            <a:r>
              <a:rPr lang="en-US" dirty="0" smtClean="0">
                <a:cs typeface="Times New Roman" panose="02020603050405020304" pitchFamily="18" charset="0"/>
              </a:rPr>
              <a:t>Make a swap if it increases the weight of the cut</a:t>
            </a:r>
            <a:endParaRPr lang="he-IL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3045544"/>
                <a:ext cx="9144000" cy="89896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𝑂𝑃𝑇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3045544"/>
                <a:ext cx="9144000" cy="89896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4747" y="4031951"/>
                <a:ext cx="914400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=∑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7" y="4031951"/>
                <a:ext cx="914400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324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Hopfield networks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23</a:t>
            </a:fld>
            <a:endParaRPr lang="da-DK"/>
          </a:p>
        </p:txBody>
      </p:sp>
      <p:sp>
        <p:nvSpPr>
          <p:cNvPr id="4" name="TextBox 3"/>
          <p:cNvSpPr txBox="1"/>
          <p:nvPr/>
        </p:nvSpPr>
        <p:spPr>
          <a:xfrm>
            <a:off x="0" y="1627957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A neural network that is used as memory (Content Addressable Memory)</a:t>
            </a:r>
            <a:endParaRPr lang="he-IL" dirty="0"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48" y="2645597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Initialized with a noisy or incomplete pattern it converges to the correct pattern</a:t>
            </a:r>
            <a:endParaRPr lang="he-IL" dirty="0"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648" y="3818521"/>
            <a:ext cx="6732649" cy="2326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185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Memory cells (pixels) are nodes in a weighted undirected graph</a:t>
            </a:r>
            <a:endParaRPr lang="en-US" sz="4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24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03643" y="3470793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endParaRPr lang="en-US" sz="24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4144300" y="232533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4300" y="2325335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7148062" y="479814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</m:oMath>
                  </m:oMathPara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062" y="4798147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 b="-6173"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3613360" y="498987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endParaRPr lang="en-US" sz="2400" dirty="0" smtClean="0"/>
          </a:p>
        </p:txBody>
      </p:sp>
      <p:sp>
        <p:nvSpPr>
          <p:cNvPr id="28" name="Oval 27"/>
          <p:cNvSpPr>
            <a:spLocks noChangeAspect="1"/>
          </p:cNvSpPr>
          <p:nvPr/>
        </p:nvSpPr>
        <p:spPr bwMode="auto">
          <a:xfrm>
            <a:off x="5427413" y="579120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endParaRPr lang="en-US" sz="2400" dirty="0" smtClean="0"/>
          </a:p>
        </p:txBody>
      </p:sp>
      <p:sp>
        <p:nvSpPr>
          <p:cNvPr id="29" name="Oval 28"/>
          <p:cNvSpPr>
            <a:spLocks noChangeAspect="1"/>
          </p:cNvSpPr>
          <p:nvPr/>
        </p:nvSpPr>
        <p:spPr bwMode="auto">
          <a:xfrm>
            <a:off x="5619146" y="2010701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endParaRPr lang="en-US" sz="2400" dirty="0" smtClean="0"/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7010412" y="2880857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endParaRPr lang="en-US" sz="2400" dirty="0" smtClean="0"/>
          </a:p>
        </p:txBody>
      </p:sp>
      <p:cxnSp>
        <p:nvCxnSpPr>
          <p:cNvPr id="32" name="Straight Connector 31"/>
          <p:cNvCxnSpPr>
            <a:stCxn id="25" idx="5"/>
            <a:endCxn id="26" idx="1"/>
          </p:cNvCxnSpPr>
          <p:nvPr/>
        </p:nvCxnSpPr>
        <p:spPr bwMode="auto">
          <a:xfrm>
            <a:off x="4534545" y="2715580"/>
            <a:ext cx="2680472" cy="214952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 flipH="1">
            <a:off x="5656013" y="2467901"/>
            <a:ext cx="191733" cy="33233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9" idx="3"/>
            <a:endCxn id="27" idx="7"/>
          </p:cNvCxnSpPr>
          <p:nvPr/>
        </p:nvCxnSpPr>
        <p:spPr bwMode="auto">
          <a:xfrm flipH="1">
            <a:off x="4003605" y="2400946"/>
            <a:ext cx="1682496" cy="265588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2"/>
            <a:endCxn id="25" idx="6"/>
          </p:cNvCxnSpPr>
          <p:nvPr/>
        </p:nvCxnSpPr>
        <p:spPr bwMode="auto">
          <a:xfrm flipH="1">
            <a:off x="4601500" y="2239301"/>
            <a:ext cx="1017646" cy="31463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9" idx="5"/>
            <a:endCxn id="30" idx="1"/>
          </p:cNvCxnSpPr>
          <p:nvPr/>
        </p:nvCxnSpPr>
        <p:spPr bwMode="auto">
          <a:xfrm>
            <a:off x="6009391" y="2400946"/>
            <a:ext cx="1067976" cy="5468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0" idx="4"/>
            <a:endCxn id="26" idx="0"/>
          </p:cNvCxnSpPr>
          <p:nvPr/>
        </p:nvCxnSpPr>
        <p:spPr bwMode="auto">
          <a:xfrm>
            <a:off x="7239012" y="3338057"/>
            <a:ext cx="137650" cy="14600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0" idx="3"/>
            <a:endCxn id="28" idx="7"/>
          </p:cNvCxnSpPr>
          <p:nvPr/>
        </p:nvCxnSpPr>
        <p:spPr bwMode="auto">
          <a:xfrm flipH="1">
            <a:off x="5817658" y="3271102"/>
            <a:ext cx="1259709" cy="258706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0" idx="2"/>
            <a:endCxn id="27" idx="6"/>
          </p:cNvCxnSpPr>
          <p:nvPr/>
        </p:nvCxnSpPr>
        <p:spPr bwMode="auto">
          <a:xfrm flipH="1">
            <a:off x="4070560" y="3109457"/>
            <a:ext cx="2939852" cy="210902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0" idx="2"/>
            <a:endCxn id="24" idx="6"/>
          </p:cNvCxnSpPr>
          <p:nvPr/>
        </p:nvCxnSpPr>
        <p:spPr bwMode="auto">
          <a:xfrm flipH="1">
            <a:off x="3760843" y="3109457"/>
            <a:ext cx="3249569" cy="58993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25" idx="3"/>
            <a:endCxn id="24" idx="7"/>
          </p:cNvCxnSpPr>
          <p:nvPr/>
        </p:nvCxnSpPr>
        <p:spPr bwMode="auto">
          <a:xfrm flipH="1">
            <a:off x="3693888" y="2715580"/>
            <a:ext cx="517367" cy="8221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5" idx="5"/>
            <a:endCxn id="30" idx="2"/>
          </p:cNvCxnSpPr>
          <p:nvPr/>
        </p:nvCxnSpPr>
        <p:spPr bwMode="auto">
          <a:xfrm>
            <a:off x="4534545" y="2715580"/>
            <a:ext cx="2475867" cy="39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5" idx="4"/>
            <a:endCxn id="27" idx="0"/>
          </p:cNvCxnSpPr>
          <p:nvPr/>
        </p:nvCxnSpPr>
        <p:spPr bwMode="auto">
          <a:xfrm flipH="1">
            <a:off x="3841960" y="2782535"/>
            <a:ext cx="530940" cy="22073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25" idx="4"/>
            <a:endCxn id="28" idx="1"/>
          </p:cNvCxnSpPr>
          <p:nvPr/>
        </p:nvCxnSpPr>
        <p:spPr bwMode="auto">
          <a:xfrm>
            <a:off x="4372900" y="2782535"/>
            <a:ext cx="1121468" cy="30756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27" idx="6"/>
            <a:endCxn id="26" idx="2"/>
          </p:cNvCxnSpPr>
          <p:nvPr/>
        </p:nvCxnSpPr>
        <p:spPr bwMode="auto">
          <a:xfrm flipV="1">
            <a:off x="4070560" y="5026747"/>
            <a:ext cx="3077502" cy="1917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8" idx="6"/>
            <a:endCxn id="26" idx="3"/>
          </p:cNvCxnSpPr>
          <p:nvPr/>
        </p:nvCxnSpPr>
        <p:spPr bwMode="auto">
          <a:xfrm flipV="1">
            <a:off x="5884613" y="5188392"/>
            <a:ext cx="1330404" cy="8314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27" idx="5"/>
            <a:endCxn id="28" idx="2"/>
          </p:cNvCxnSpPr>
          <p:nvPr/>
        </p:nvCxnSpPr>
        <p:spPr bwMode="auto">
          <a:xfrm>
            <a:off x="4003605" y="5380123"/>
            <a:ext cx="1423808" cy="6396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 bwMode="auto">
          <a:xfrm>
            <a:off x="3532243" y="3927993"/>
            <a:ext cx="148072" cy="11288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4" idx="5"/>
            <a:endCxn id="26" idx="1"/>
          </p:cNvCxnSpPr>
          <p:nvPr/>
        </p:nvCxnSpPr>
        <p:spPr bwMode="auto">
          <a:xfrm>
            <a:off x="3693888" y="3861038"/>
            <a:ext cx="3521129" cy="10040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9" idx="4"/>
            <a:endCxn id="26" idx="0"/>
          </p:cNvCxnSpPr>
          <p:nvPr/>
        </p:nvCxnSpPr>
        <p:spPr bwMode="auto">
          <a:xfrm>
            <a:off x="5847746" y="2467901"/>
            <a:ext cx="1528916" cy="233024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9" idx="3"/>
            <a:endCxn id="24" idx="6"/>
          </p:cNvCxnSpPr>
          <p:nvPr/>
        </p:nvCxnSpPr>
        <p:spPr bwMode="auto">
          <a:xfrm flipH="1">
            <a:off x="3760843" y="2400946"/>
            <a:ext cx="1925258" cy="12984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24" idx="5"/>
            <a:endCxn id="28" idx="1"/>
          </p:cNvCxnSpPr>
          <p:nvPr/>
        </p:nvCxnSpPr>
        <p:spPr bwMode="auto">
          <a:xfrm>
            <a:off x="3693888" y="3861038"/>
            <a:ext cx="1800480" cy="19971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163951" y="2134325"/>
                <a:ext cx="2054946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𝑠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∈{−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3951" y="2134325"/>
                <a:ext cx="2054946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5967025" y="3643579"/>
                <a:ext cx="1043387" cy="5579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𝑖𝑗</m:t>
                          </m:r>
                        </m:sub>
                      </m:sSub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7025" y="3643579"/>
                <a:ext cx="1043387" cy="55791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2282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form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25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03643" y="3470793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4144300" y="232533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4300" y="2325335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7148062" y="479814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062" y="4798147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3613360" y="498987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5427413" y="579120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7413" y="5791208"/>
                <a:ext cx="457200" cy="4572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5619146" y="2010701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9146" y="2010701"/>
                <a:ext cx="457200" cy="4572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7010412" y="288085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0412" y="2880857"/>
                <a:ext cx="457200" cy="457200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stCxn id="25" idx="5"/>
            <a:endCxn id="26" idx="1"/>
          </p:cNvCxnSpPr>
          <p:nvPr/>
        </p:nvCxnSpPr>
        <p:spPr bwMode="auto">
          <a:xfrm>
            <a:off x="4534545" y="2715580"/>
            <a:ext cx="2680472" cy="214952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 flipH="1">
            <a:off x="5656013" y="2467901"/>
            <a:ext cx="191733" cy="33233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9" idx="3"/>
            <a:endCxn id="27" idx="7"/>
          </p:cNvCxnSpPr>
          <p:nvPr/>
        </p:nvCxnSpPr>
        <p:spPr bwMode="auto">
          <a:xfrm flipH="1">
            <a:off x="4003605" y="2400946"/>
            <a:ext cx="1682496" cy="265588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2"/>
            <a:endCxn id="25" idx="6"/>
          </p:cNvCxnSpPr>
          <p:nvPr/>
        </p:nvCxnSpPr>
        <p:spPr bwMode="auto">
          <a:xfrm flipH="1">
            <a:off x="4601500" y="2239301"/>
            <a:ext cx="1017646" cy="31463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9" idx="5"/>
            <a:endCxn id="30" idx="1"/>
          </p:cNvCxnSpPr>
          <p:nvPr/>
        </p:nvCxnSpPr>
        <p:spPr bwMode="auto">
          <a:xfrm>
            <a:off x="6009391" y="2400946"/>
            <a:ext cx="1067976" cy="5468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0" idx="4"/>
            <a:endCxn id="26" idx="0"/>
          </p:cNvCxnSpPr>
          <p:nvPr/>
        </p:nvCxnSpPr>
        <p:spPr bwMode="auto">
          <a:xfrm>
            <a:off x="7239012" y="3338057"/>
            <a:ext cx="137650" cy="14600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0" idx="3"/>
            <a:endCxn id="28" idx="7"/>
          </p:cNvCxnSpPr>
          <p:nvPr/>
        </p:nvCxnSpPr>
        <p:spPr bwMode="auto">
          <a:xfrm flipH="1">
            <a:off x="5817658" y="3271102"/>
            <a:ext cx="1259709" cy="258706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0" idx="2"/>
            <a:endCxn id="27" idx="6"/>
          </p:cNvCxnSpPr>
          <p:nvPr/>
        </p:nvCxnSpPr>
        <p:spPr bwMode="auto">
          <a:xfrm flipH="1">
            <a:off x="4070560" y="3109457"/>
            <a:ext cx="2939852" cy="210902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0" idx="2"/>
            <a:endCxn id="24" idx="6"/>
          </p:cNvCxnSpPr>
          <p:nvPr/>
        </p:nvCxnSpPr>
        <p:spPr bwMode="auto">
          <a:xfrm flipH="1">
            <a:off x="3760843" y="3109457"/>
            <a:ext cx="3249569" cy="58993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25" idx="3"/>
            <a:endCxn id="24" idx="7"/>
          </p:cNvCxnSpPr>
          <p:nvPr/>
        </p:nvCxnSpPr>
        <p:spPr bwMode="auto">
          <a:xfrm flipH="1">
            <a:off x="3693888" y="2715580"/>
            <a:ext cx="517367" cy="8221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5" idx="5"/>
            <a:endCxn id="30" idx="2"/>
          </p:cNvCxnSpPr>
          <p:nvPr/>
        </p:nvCxnSpPr>
        <p:spPr bwMode="auto">
          <a:xfrm>
            <a:off x="4534545" y="2715580"/>
            <a:ext cx="2475867" cy="39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5" idx="4"/>
            <a:endCxn id="27" idx="0"/>
          </p:cNvCxnSpPr>
          <p:nvPr/>
        </p:nvCxnSpPr>
        <p:spPr bwMode="auto">
          <a:xfrm flipH="1">
            <a:off x="3841960" y="2782535"/>
            <a:ext cx="530940" cy="22073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25" idx="4"/>
            <a:endCxn id="28" idx="1"/>
          </p:cNvCxnSpPr>
          <p:nvPr/>
        </p:nvCxnSpPr>
        <p:spPr bwMode="auto">
          <a:xfrm>
            <a:off x="4372900" y="2782535"/>
            <a:ext cx="1121468" cy="30756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27" idx="6"/>
            <a:endCxn id="26" idx="2"/>
          </p:cNvCxnSpPr>
          <p:nvPr/>
        </p:nvCxnSpPr>
        <p:spPr bwMode="auto">
          <a:xfrm flipV="1">
            <a:off x="4070560" y="5026747"/>
            <a:ext cx="3077502" cy="1917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8" idx="6"/>
            <a:endCxn id="26" idx="3"/>
          </p:cNvCxnSpPr>
          <p:nvPr/>
        </p:nvCxnSpPr>
        <p:spPr bwMode="auto">
          <a:xfrm flipV="1">
            <a:off x="5884613" y="5188392"/>
            <a:ext cx="1330404" cy="8314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27" idx="5"/>
            <a:endCxn id="28" idx="2"/>
          </p:cNvCxnSpPr>
          <p:nvPr/>
        </p:nvCxnSpPr>
        <p:spPr bwMode="auto">
          <a:xfrm>
            <a:off x="4003605" y="5380123"/>
            <a:ext cx="1423808" cy="6396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 bwMode="auto">
          <a:xfrm>
            <a:off x="3532243" y="3927993"/>
            <a:ext cx="148072" cy="11288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4" idx="5"/>
            <a:endCxn id="26" idx="1"/>
          </p:cNvCxnSpPr>
          <p:nvPr/>
        </p:nvCxnSpPr>
        <p:spPr bwMode="auto">
          <a:xfrm>
            <a:off x="3693888" y="3861038"/>
            <a:ext cx="3521129" cy="10040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9" idx="4"/>
            <a:endCxn id="26" idx="0"/>
          </p:cNvCxnSpPr>
          <p:nvPr/>
        </p:nvCxnSpPr>
        <p:spPr bwMode="auto">
          <a:xfrm>
            <a:off x="5847746" y="2467901"/>
            <a:ext cx="1528916" cy="233024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9" idx="3"/>
            <a:endCxn id="24" idx="6"/>
          </p:cNvCxnSpPr>
          <p:nvPr/>
        </p:nvCxnSpPr>
        <p:spPr bwMode="auto">
          <a:xfrm flipH="1">
            <a:off x="3760843" y="2400946"/>
            <a:ext cx="1925258" cy="12984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24" idx="5"/>
            <a:endCxn id="28" idx="1"/>
          </p:cNvCxnSpPr>
          <p:nvPr/>
        </p:nvCxnSpPr>
        <p:spPr bwMode="auto">
          <a:xfrm>
            <a:off x="3693888" y="3861038"/>
            <a:ext cx="1800480" cy="19971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5" name="TextBox 34"/>
          <p:cNvSpPr txBox="1"/>
          <p:nvPr/>
        </p:nvSpPr>
        <p:spPr>
          <a:xfrm>
            <a:off x="344129" y="1878686"/>
            <a:ext cx="28846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Initialize with a tentative content</a:t>
            </a:r>
            <a:endParaRPr lang="he-I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43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form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26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3303643" y="3470793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4144300" y="232533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44300" y="2325335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7148062" y="479814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48062" y="4798147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3613360" y="498987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5427413" y="579120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27413" y="5791208"/>
                <a:ext cx="457200" cy="4572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5619146" y="2010701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19146" y="2010701"/>
                <a:ext cx="457200" cy="4572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7010412" y="288085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10412" y="2880857"/>
                <a:ext cx="457200" cy="457200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stCxn id="25" idx="5"/>
            <a:endCxn id="26" idx="1"/>
          </p:cNvCxnSpPr>
          <p:nvPr/>
        </p:nvCxnSpPr>
        <p:spPr bwMode="auto">
          <a:xfrm>
            <a:off x="4534545" y="2715580"/>
            <a:ext cx="2680472" cy="214952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 flipH="1">
            <a:off x="5656013" y="2467901"/>
            <a:ext cx="191733" cy="33233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9" idx="3"/>
            <a:endCxn id="27" idx="7"/>
          </p:cNvCxnSpPr>
          <p:nvPr/>
        </p:nvCxnSpPr>
        <p:spPr bwMode="auto">
          <a:xfrm flipH="1">
            <a:off x="4003605" y="2400946"/>
            <a:ext cx="1682496" cy="265588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2"/>
            <a:endCxn id="25" idx="6"/>
          </p:cNvCxnSpPr>
          <p:nvPr/>
        </p:nvCxnSpPr>
        <p:spPr bwMode="auto">
          <a:xfrm flipH="1">
            <a:off x="4601500" y="2239301"/>
            <a:ext cx="1017646" cy="31463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9" idx="5"/>
            <a:endCxn id="30" idx="1"/>
          </p:cNvCxnSpPr>
          <p:nvPr/>
        </p:nvCxnSpPr>
        <p:spPr bwMode="auto">
          <a:xfrm>
            <a:off x="6009391" y="2400946"/>
            <a:ext cx="1067976" cy="5468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0" idx="4"/>
            <a:endCxn id="26" idx="0"/>
          </p:cNvCxnSpPr>
          <p:nvPr/>
        </p:nvCxnSpPr>
        <p:spPr bwMode="auto">
          <a:xfrm>
            <a:off x="7239012" y="3338057"/>
            <a:ext cx="137650" cy="14600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0" idx="3"/>
            <a:endCxn id="28" idx="7"/>
          </p:cNvCxnSpPr>
          <p:nvPr/>
        </p:nvCxnSpPr>
        <p:spPr bwMode="auto">
          <a:xfrm flipH="1">
            <a:off x="5817658" y="3271102"/>
            <a:ext cx="1259709" cy="258706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0" idx="2"/>
            <a:endCxn id="27" idx="6"/>
          </p:cNvCxnSpPr>
          <p:nvPr/>
        </p:nvCxnSpPr>
        <p:spPr bwMode="auto">
          <a:xfrm flipH="1">
            <a:off x="4070560" y="3109457"/>
            <a:ext cx="2939852" cy="210902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0" idx="2"/>
            <a:endCxn id="24" idx="6"/>
          </p:cNvCxnSpPr>
          <p:nvPr/>
        </p:nvCxnSpPr>
        <p:spPr bwMode="auto">
          <a:xfrm flipH="1">
            <a:off x="3760843" y="3109457"/>
            <a:ext cx="3249569" cy="58993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25" idx="3"/>
            <a:endCxn id="24" idx="7"/>
          </p:cNvCxnSpPr>
          <p:nvPr/>
        </p:nvCxnSpPr>
        <p:spPr bwMode="auto">
          <a:xfrm flipH="1">
            <a:off x="3693888" y="2715580"/>
            <a:ext cx="517367" cy="8221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5" idx="5"/>
            <a:endCxn id="30" idx="2"/>
          </p:cNvCxnSpPr>
          <p:nvPr/>
        </p:nvCxnSpPr>
        <p:spPr bwMode="auto">
          <a:xfrm>
            <a:off x="4534545" y="2715580"/>
            <a:ext cx="2475867" cy="39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5" idx="4"/>
            <a:endCxn id="27" idx="0"/>
          </p:cNvCxnSpPr>
          <p:nvPr/>
        </p:nvCxnSpPr>
        <p:spPr bwMode="auto">
          <a:xfrm flipH="1">
            <a:off x="3841960" y="2782535"/>
            <a:ext cx="530940" cy="22073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25" idx="4"/>
            <a:endCxn id="28" idx="1"/>
          </p:cNvCxnSpPr>
          <p:nvPr/>
        </p:nvCxnSpPr>
        <p:spPr bwMode="auto">
          <a:xfrm>
            <a:off x="4372900" y="2782535"/>
            <a:ext cx="1121468" cy="30756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27" idx="6"/>
            <a:endCxn id="26" idx="2"/>
          </p:cNvCxnSpPr>
          <p:nvPr/>
        </p:nvCxnSpPr>
        <p:spPr bwMode="auto">
          <a:xfrm flipV="1">
            <a:off x="4070560" y="5026747"/>
            <a:ext cx="3077502" cy="1917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8" idx="6"/>
            <a:endCxn id="26" idx="3"/>
          </p:cNvCxnSpPr>
          <p:nvPr/>
        </p:nvCxnSpPr>
        <p:spPr bwMode="auto">
          <a:xfrm flipV="1">
            <a:off x="5884613" y="5188392"/>
            <a:ext cx="1330404" cy="8314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27" idx="5"/>
            <a:endCxn id="28" idx="2"/>
          </p:cNvCxnSpPr>
          <p:nvPr/>
        </p:nvCxnSpPr>
        <p:spPr bwMode="auto">
          <a:xfrm>
            <a:off x="4003605" y="5380123"/>
            <a:ext cx="1423808" cy="6396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 bwMode="auto">
          <a:xfrm>
            <a:off x="3532243" y="3927993"/>
            <a:ext cx="148072" cy="11288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4" idx="5"/>
            <a:endCxn id="26" idx="1"/>
          </p:cNvCxnSpPr>
          <p:nvPr/>
        </p:nvCxnSpPr>
        <p:spPr bwMode="auto">
          <a:xfrm>
            <a:off x="3693888" y="3861038"/>
            <a:ext cx="3521129" cy="10040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9" idx="4"/>
            <a:endCxn id="26" idx="0"/>
          </p:cNvCxnSpPr>
          <p:nvPr/>
        </p:nvCxnSpPr>
        <p:spPr bwMode="auto">
          <a:xfrm>
            <a:off x="5847746" y="2467901"/>
            <a:ext cx="1528916" cy="233024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9" idx="3"/>
            <a:endCxn id="24" idx="6"/>
          </p:cNvCxnSpPr>
          <p:nvPr/>
        </p:nvCxnSpPr>
        <p:spPr bwMode="auto">
          <a:xfrm flipH="1">
            <a:off x="3760843" y="2400946"/>
            <a:ext cx="1925258" cy="12984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24" idx="5"/>
            <a:endCxn id="28" idx="1"/>
          </p:cNvCxnSpPr>
          <p:nvPr/>
        </p:nvCxnSpPr>
        <p:spPr bwMode="auto">
          <a:xfrm>
            <a:off x="3693888" y="3861038"/>
            <a:ext cx="1800480" cy="19971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4129" y="1878686"/>
                <a:ext cx="2884600" cy="143411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Each neuron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in turn checks 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9" y="1878686"/>
                <a:ext cx="2884600" cy="1434111"/>
              </a:xfrm>
              <a:prstGeom prst="rect">
                <a:avLst/>
              </a:prstGeom>
              <a:blipFill rotWithShape="0">
                <a:blip r:embed="rId7"/>
                <a:stretch>
                  <a:fillRect t="-4255" r="-16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19548" y="3456766"/>
                <a:ext cx="288460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If so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flips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48" y="3456766"/>
                <a:ext cx="2884600" cy="523220"/>
              </a:xfrm>
              <a:prstGeom prst="rect">
                <a:avLst/>
              </a:prstGeom>
              <a:blipFill rotWithShape="0">
                <a:blip r:embed="rId8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85133" y="4680883"/>
            <a:ext cx="28846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When no neuron wants to flip we found the content</a:t>
            </a:r>
            <a:endParaRPr lang="he-I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781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 bwMode="auto">
          <a:xfrm>
            <a:off x="3806687" y="2150172"/>
            <a:ext cx="2216984" cy="3521507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345571" y="2196552"/>
            <a:ext cx="2142447" cy="3521507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Retrieving form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27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4049075" y="3162684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7672687" y="3110529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2687" y="3110529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7635080" y="449003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080" y="4490038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4666904" y="4602256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6659864" y="4181072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9864" y="4181072"/>
                <a:ext cx="457200" cy="4572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752209" y="304437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2209" y="3044375"/>
                <a:ext cx="457200" cy="4572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171672" y="3049826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1672" y="3049826"/>
                <a:ext cx="457200" cy="457200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44129" y="1878686"/>
                <a:ext cx="2884600" cy="138499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Each neuron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in turn checks if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66FF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𝐵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&gt;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?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129" y="1878686"/>
                <a:ext cx="2884600" cy="1384995"/>
              </a:xfrm>
              <a:prstGeom prst="rect">
                <a:avLst/>
              </a:prstGeom>
              <a:blipFill rotWithShape="0">
                <a:blip r:embed="rId7"/>
                <a:stretch>
                  <a:fillRect t="-4405" r="-15823" b="-114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19548" y="3456766"/>
                <a:ext cx="288460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If so 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flips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548" y="3456766"/>
                <a:ext cx="2884600" cy="523220"/>
              </a:xfrm>
              <a:prstGeom prst="rect">
                <a:avLst/>
              </a:prstGeom>
              <a:blipFill rotWithShape="0">
                <a:blip r:embed="rId8"/>
                <a:stretch>
                  <a:fillRect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285133" y="4651066"/>
            <a:ext cx="3521554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When a neuron flips the value of the cut increases </a:t>
            </a:r>
            <a:r>
              <a:rPr lang="en-US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 converges to a local max cut</a:t>
            </a:r>
            <a:endParaRPr lang="he-IL" dirty="0"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28" idx="0"/>
            <a:endCxn id="29" idx="4"/>
          </p:cNvCxnSpPr>
          <p:nvPr/>
        </p:nvCxnSpPr>
        <p:spPr bwMode="auto">
          <a:xfrm flipV="1">
            <a:off x="6888464" y="3501575"/>
            <a:ext cx="92345" cy="67949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8" idx="7"/>
            <a:endCxn id="25" idx="3"/>
          </p:cNvCxnSpPr>
          <p:nvPr/>
        </p:nvCxnSpPr>
        <p:spPr bwMode="auto">
          <a:xfrm flipV="1">
            <a:off x="7050109" y="3500774"/>
            <a:ext cx="689533" cy="74725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28" idx="5"/>
          </p:cNvCxnSpPr>
          <p:nvPr/>
        </p:nvCxnSpPr>
        <p:spPr bwMode="auto">
          <a:xfrm>
            <a:off x="7050109" y="4571317"/>
            <a:ext cx="632004" cy="1095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8" idx="1"/>
            <a:endCxn id="30" idx="5"/>
          </p:cNvCxnSpPr>
          <p:nvPr/>
        </p:nvCxnSpPr>
        <p:spPr bwMode="auto">
          <a:xfrm flipH="1" flipV="1">
            <a:off x="5561917" y="3440071"/>
            <a:ext cx="1164902" cy="8079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28" idx="2"/>
            <a:endCxn id="24" idx="5"/>
          </p:cNvCxnSpPr>
          <p:nvPr/>
        </p:nvCxnSpPr>
        <p:spPr bwMode="auto">
          <a:xfrm flipH="1" flipV="1">
            <a:off x="4439320" y="3552929"/>
            <a:ext cx="2220544" cy="8567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8" idx="3"/>
            <a:endCxn id="27" idx="6"/>
          </p:cNvCxnSpPr>
          <p:nvPr/>
        </p:nvCxnSpPr>
        <p:spPr bwMode="auto">
          <a:xfrm flipH="1">
            <a:off x="5124104" y="4571317"/>
            <a:ext cx="1602715" cy="2595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8941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 bwMode="auto">
          <a:xfrm>
            <a:off x="3806687" y="2150172"/>
            <a:ext cx="2216984" cy="3521507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345571" y="2196552"/>
            <a:ext cx="2142447" cy="3521507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in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28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4049075" y="3162684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7672687" y="3110529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2687" y="3110529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7635080" y="449003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080" y="4490038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4666904" y="4602256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6659864" y="4181072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9864" y="4181072"/>
                <a:ext cx="457200" cy="4572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752209" y="304437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2209" y="3044375"/>
                <a:ext cx="457200" cy="4572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171672" y="3049826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1672" y="3049826"/>
                <a:ext cx="457200" cy="457200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44129" y="1620270"/>
            <a:ext cx="2884600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We want to compute weights such that the local max cuts have a specific form </a:t>
            </a:r>
            <a:endParaRPr lang="he-IL" dirty="0"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28" idx="0"/>
            <a:endCxn id="29" idx="4"/>
          </p:cNvCxnSpPr>
          <p:nvPr/>
        </p:nvCxnSpPr>
        <p:spPr bwMode="auto">
          <a:xfrm flipV="1">
            <a:off x="6888464" y="3501575"/>
            <a:ext cx="92345" cy="67949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8" idx="7"/>
            <a:endCxn id="25" idx="3"/>
          </p:cNvCxnSpPr>
          <p:nvPr/>
        </p:nvCxnSpPr>
        <p:spPr bwMode="auto">
          <a:xfrm flipV="1">
            <a:off x="7050109" y="3500774"/>
            <a:ext cx="689533" cy="74725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28" idx="5"/>
          </p:cNvCxnSpPr>
          <p:nvPr/>
        </p:nvCxnSpPr>
        <p:spPr bwMode="auto">
          <a:xfrm>
            <a:off x="7050109" y="4571317"/>
            <a:ext cx="632004" cy="1095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8" idx="1"/>
            <a:endCxn id="30" idx="5"/>
          </p:cNvCxnSpPr>
          <p:nvPr/>
        </p:nvCxnSpPr>
        <p:spPr bwMode="auto">
          <a:xfrm flipH="1" flipV="1">
            <a:off x="5561917" y="3440071"/>
            <a:ext cx="1164902" cy="8079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28" idx="2"/>
            <a:endCxn id="24" idx="5"/>
          </p:cNvCxnSpPr>
          <p:nvPr/>
        </p:nvCxnSpPr>
        <p:spPr bwMode="auto">
          <a:xfrm flipH="1" flipV="1">
            <a:off x="4439320" y="3552929"/>
            <a:ext cx="2220544" cy="8567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8" idx="3"/>
            <a:endCxn id="27" idx="6"/>
          </p:cNvCxnSpPr>
          <p:nvPr/>
        </p:nvCxnSpPr>
        <p:spPr bwMode="auto">
          <a:xfrm flipH="1">
            <a:off x="5124104" y="4571317"/>
            <a:ext cx="1602715" cy="2595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9516" y="3999032"/>
            <a:ext cx="3644243" cy="26776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Large (positive) weight between cells in different states, small (negative) weight between cells of the same state </a:t>
            </a:r>
            <a:endParaRPr lang="he-I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54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Hebbian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29</a:t>
            </a:fld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516" y="1620270"/>
                <a:ext cx="9134483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Suppose we want to store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" y="1620270"/>
                <a:ext cx="9134483" cy="523220"/>
              </a:xfrm>
              <a:prstGeom prst="rect">
                <a:avLst/>
              </a:prstGeom>
              <a:blipFill rotWithShape="0">
                <a:blip r:embed="rId2"/>
                <a:stretch>
                  <a:fillRect t="-12791" b="-3139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516" y="2339198"/>
                <a:ext cx="9134484" cy="5579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" y="2339198"/>
                <a:ext cx="9134484" cy="557910"/>
              </a:xfrm>
              <a:prstGeom prst="rect">
                <a:avLst/>
              </a:prstGeom>
              <a:blipFill rotWithShape="0">
                <a:blip r:embed="rId3"/>
                <a:stretch>
                  <a:fillRect t="-12088" b="-24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5046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Max Cut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3</a:t>
            </a:fld>
            <a:endParaRPr lang="da-DK"/>
          </a:p>
        </p:txBody>
      </p:sp>
      <p:grpSp>
        <p:nvGrpSpPr>
          <p:cNvPr id="6" name="Group 5"/>
          <p:cNvGrpSpPr/>
          <p:nvPr/>
        </p:nvGrpSpPr>
        <p:grpSpPr>
          <a:xfrm>
            <a:off x="1326082" y="3063148"/>
            <a:ext cx="6748658" cy="2808015"/>
            <a:chOff x="1660381" y="3741578"/>
            <a:chExt cx="6748658" cy="2808015"/>
          </a:xfrm>
        </p:grpSpPr>
        <p:sp>
          <p:nvSpPr>
            <p:cNvPr id="7" name="Oval 6"/>
            <p:cNvSpPr/>
            <p:nvPr/>
          </p:nvSpPr>
          <p:spPr bwMode="auto">
            <a:xfrm>
              <a:off x="4713624" y="3872761"/>
              <a:ext cx="2389239" cy="2676832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812744" y="3844490"/>
              <a:ext cx="2389239" cy="2676832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9" name="Oval 56"/>
            <p:cNvSpPr>
              <a:spLocks noChangeAspect="1" noChangeArrowheads="1"/>
            </p:cNvSpPr>
            <p:nvPr/>
          </p:nvSpPr>
          <p:spPr bwMode="auto">
            <a:xfrm>
              <a:off x="2944771" y="5543834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0" name="Oval 56"/>
            <p:cNvSpPr>
              <a:spLocks noChangeAspect="1" noChangeArrowheads="1"/>
            </p:cNvSpPr>
            <p:nvPr/>
          </p:nvSpPr>
          <p:spPr bwMode="auto">
            <a:xfrm>
              <a:off x="2402857" y="4831972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1" name="Oval 56"/>
            <p:cNvSpPr>
              <a:spLocks noChangeAspect="1" noChangeArrowheads="1"/>
            </p:cNvSpPr>
            <p:nvPr/>
          </p:nvSpPr>
          <p:spPr bwMode="auto">
            <a:xfrm>
              <a:off x="3221665" y="4240405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2" name="Oval 56"/>
            <p:cNvSpPr>
              <a:spLocks noChangeAspect="1" noChangeArrowheads="1"/>
            </p:cNvSpPr>
            <p:nvPr/>
          </p:nvSpPr>
          <p:spPr bwMode="auto">
            <a:xfrm>
              <a:off x="5160661" y="5658134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3" name="Oval 56"/>
            <p:cNvSpPr>
              <a:spLocks noChangeAspect="1" noChangeArrowheads="1"/>
            </p:cNvSpPr>
            <p:nvPr/>
          </p:nvSpPr>
          <p:spPr bwMode="auto">
            <a:xfrm>
              <a:off x="6145165" y="5178553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4" name="Oval 56"/>
            <p:cNvSpPr>
              <a:spLocks noChangeAspect="1" noChangeArrowheads="1"/>
            </p:cNvSpPr>
            <p:nvPr/>
          </p:nvSpPr>
          <p:spPr bwMode="auto">
            <a:xfrm>
              <a:off x="5824690" y="4354705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15" name="Oval 56"/>
            <p:cNvSpPr>
              <a:spLocks noChangeAspect="1" noChangeArrowheads="1"/>
            </p:cNvSpPr>
            <p:nvPr/>
          </p:nvSpPr>
          <p:spPr bwMode="auto">
            <a:xfrm>
              <a:off x="5109046" y="4810127"/>
              <a:ext cx="324264" cy="297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cxnSp>
          <p:nvCxnSpPr>
            <p:cNvPr id="16" name="Straight Connector 15"/>
            <p:cNvCxnSpPr>
              <a:stCxn id="10" idx="7"/>
              <a:endCxn id="11" idx="3"/>
            </p:cNvCxnSpPr>
            <p:nvPr/>
          </p:nvCxnSpPr>
          <p:spPr bwMode="auto">
            <a:xfrm flipV="1">
              <a:off x="2679634" y="4494669"/>
              <a:ext cx="589518" cy="38092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7" name="Straight Connector 16"/>
            <p:cNvCxnSpPr>
              <a:stCxn id="15" idx="2"/>
              <a:endCxn id="11" idx="6"/>
            </p:cNvCxnSpPr>
            <p:nvPr/>
          </p:nvCxnSpPr>
          <p:spPr bwMode="auto">
            <a:xfrm flipH="1" flipV="1">
              <a:off x="3545929" y="4389350"/>
              <a:ext cx="1563116" cy="569722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>
              <a:stCxn id="12" idx="2"/>
              <a:endCxn id="9" idx="6"/>
            </p:cNvCxnSpPr>
            <p:nvPr/>
          </p:nvCxnSpPr>
          <p:spPr bwMode="auto">
            <a:xfrm flipH="1" flipV="1">
              <a:off x="3269035" y="5692779"/>
              <a:ext cx="1891626" cy="114300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>
              <a:stCxn id="15" idx="3"/>
              <a:endCxn id="9" idx="7"/>
            </p:cNvCxnSpPr>
            <p:nvPr/>
          </p:nvCxnSpPr>
          <p:spPr bwMode="auto">
            <a:xfrm flipH="1">
              <a:off x="3221548" y="5064391"/>
              <a:ext cx="1934985" cy="52306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5" idx="7"/>
              <a:endCxn id="14" idx="3"/>
            </p:cNvCxnSpPr>
            <p:nvPr/>
          </p:nvCxnSpPr>
          <p:spPr bwMode="auto">
            <a:xfrm flipV="1">
              <a:off x="5385823" y="4608969"/>
              <a:ext cx="486355" cy="244783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" name="Straight Connector 20"/>
            <p:cNvCxnSpPr>
              <a:stCxn id="12" idx="6"/>
              <a:endCxn id="13" idx="3"/>
            </p:cNvCxnSpPr>
            <p:nvPr/>
          </p:nvCxnSpPr>
          <p:spPr bwMode="auto">
            <a:xfrm flipV="1">
              <a:off x="5484925" y="5432817"/>
              <a:ext cx="707728" cy="37426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1660381" y="3741578"/>
                  <a:ext cx="442374" cy="52322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60381" y="3741578"/>
                  <a:ext cx="442374" cy="523220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754900" y="3741578"/>
                  <a:ext cx="1654139" cy="52411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∖</m:t>
                        </m:r>
                        <m:r>
                          <a:rPr lang="en-US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4900" y="3741578"/>
                  <a:ext cx="1654139" cy="524118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0" y="1627957"/>
                <a:ext cx="9144000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Partition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𝐺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baseline="-25000" dirty="0" smtClean="0"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cs typeface="Times New Roman" panose="02020603050405020304" pitchFamily="18" charset="0"/>
                  </a:rPr>
                  <a:t>into 2 parts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𝑆</m:t>
                        </m:r>
                      </m:e>
                    </m:d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such that the number of edges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𝑢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𝑣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∖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𝑆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is maximized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627957"/>
                <a:ext cx="9144000" cy="954107"/>
              </a:xfrm>
              <a:prstGeom prst="rect">
                <a:avLst/>
              </a:prstGeom>
              <a:blipFill rotWithShape="0">
                <a:blip r:embed="rId4"/>
                <a:stretch>
                  <a:fillRect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4988494" y="3974165"/>
            <a:ext cx="664029" cy="10055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94915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Hebbian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30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2220276" y="3470793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3060933" y="232533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60933" y="2325335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6064695" y="479814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64695" y="4798147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2529993" y="4989878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4344046" y="579120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4046" y="5791208"/>
                <a:ext cx="457200" cy="4572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4535779" y="2010701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35779" y="2010701"/>
                <a:ext cx="457200" cy="4572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927045" y="2880857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27045" y="2880857"/>
                <a:ext cx="457200" cy="457200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/>
          <p:cNvCxnSpPr>
            <a:stCxn id="25" idx="5"/>
            <a:endCxn id="26" idx="1"/>
          </p:cNvCxnSpPr>
          <p:nvPr/>
        </p:nvCxnSpPr>
        <p:spPr bwMode="auto">
          <a:xfrm>
            <a:off x="3451178" y="2715580"/>
            <a:ext cx="2680472" cy="2149522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 flipH="1">
            <a:off x="4572646" y="2467901"/>
            <a:ext cx="191733" cy="332330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9" idx="3"/>
            <a:endCxn id="27" idx="7"/>
          </p:cNvCxnSpPr>
          <p:nvPr/>
        </p:nvCxnSpPr>
        <p:spPr bwMode="auto">
          <a:xfrm flipH="1">
            <a:off x="2920238" y="2400946"/>
            <a:ext cx="1682496" cy="265588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>
            <a:stCxn id="29" idx="2"/>
            <a:endCxn id="25" idx="6"/>
          </p:cNvCxnSpPr>
          <p:nvPr/>
        </p:nvCxnSpPr>
        <p:spPr bwMode="auto">
          <a:xfrm flipH="1">
            <a:off x="3518133" y="2239301"/>
            <a:ext cx="1017646" cy="31463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>
            <a:stCxn id="29" idx="5"/>
            <a:endCxn id="30" idx="1"/>
          </p:cNvCxnSpPr>
          <p:nvPr/>
        </p:nvCxnSpPr>
        <p:spPr bwMode="auto">
          <a:xfrm>
            <a:off x="4926024" y="2400946"/>
            <a:ext cx="1067976" cy="5468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>
            <a:stCxn id="30" idx="4"/>
            <a:endCxn id="26" idx="0"/>
          </p:cNvCxnSpPr>
          <p:nvPr/>
        </p:nvCxnSpPr>
        <p:spPr bwMode="auto">
          <a:xfrm>
            <a:off x="6155645" y="3338057"/>
            <a:ext cx="137650" cy="146009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>
            <a:stCxn id="30" idx="3"/>
            <a:endCxn id="28" idx="7"/>
          </p:cNvCxnSpPr>
          <p:nvPr/>
        </p:nvCxnSpPr>
        <p:spPr bwMode="auto">
          <a:xfrm flipH="1">
            <a:off x="4734291" y="3271102"/>
            <a:ext cx="1259709" cy="258706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0" idx="2"/>
            <a:endCxn id="27" idx="6"/>
          </p:cNvCxnSpPr>
          <p:nvPr/>
        </p:nvCxnSpPr>
        <p:spPr bwMode="auto">
          <a:xfrm flipH="1">
            <a:off x="2987193" y="3109457"/>
            <a:ext cx="2939852" cy="210902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>
            <a:stCxn id="30" idx="2"/>
            <a:endCxn id="24" idx="6"/>
          </p:cNvCxnSpPr>
          <p:nvPr/>
        </p:nvCxnSpPr>
        <p:spPr bwMode="auto">
          <a:xfrm flipH="1">
            <a:off x="2677476" y="3109457"/>
            <a:ext cx="3249569" cy="58993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>
            <a:stCxn id="25" idx="3"/>
            <a:endCxn id="24" idx="7"/>
          </p:cNvCxnSpPr>
          <p:nvPr/>
        </p:nvCxnSpPr>
        <p:spPr bwMode="auto">
          <a:xfrm flipH="1">
            <a:off x="2610521" y="2715580"/>
            <a:ext cx="517367" cy="82216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25" idx="5"/>
            <a:endCxn id="30" idx="2"/>
          </p:cNvCxnSpPr>
          <p:nvPr/>
        </p:nvCxnSpPr>
        <p:spPr bwMode="auto">
          <a:xfrm>
            <a:off x="3451178" y="2715580"/>
            <a:ext cx="2475867" cy="39387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>
            <a:stCxn id="25" idx="4"/>
            <a:endCxn id="27" idx="0"/>
          </p:cNvCxnSpPr>
          <p:nvPr/>
        </p:nvCxnSpPr>
        <p:spPr bwMode="auto">
          <a:xfrm flipH="1">
            <a:off x="2758593" y="2782535"/>
            <a:ext cx="530940" cy="22073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25" idx="4"/>
            <a:endCxn id="28" idx="1"/>
          </p:cNvCxnSpPr>
          <p:nvPr/>
        </p:nvCxnSpPr>
        <p:spPr bwMode="auto">
          <a:xfrm>
            <a:off x="3289533" y="2782535"/>
            <a:ext cx="1121468" cy="307562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27" idx="6"/>
            <a:endCxn id="26" idx="2"/>
          </p:cNvCxnSpPr>
          <p:nvPr/>
        </p:nvCxnSpPr>
        <p:spPr bwMode="auto">
          <a:xfrm flipV="1">
            <a:off x="2987193" y="5026747"/>
            <a:ext cx="3077502" cy="1917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>
            <a:stCxn id="28" idx="6"/>
            <a:endCxn id="26" idx="3"/>
          </p:cNvCxnSpPr>
          <p:nvPr/>
        </p:nvCxnSpPr>
        <p:spPr bwMode="auto">
          <a:xfrm flipV="1">
            <a:off x="4801246" y="5188392"/>
            <a:ext cx="1330404" cy="83141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27" idx="5"/>
            <a:endCxn id="28" idx="2"/>
          </p:cNvCxnSpPr>
          <p:nvPr/>
        </p:nvCxnSpPr>
        <p:spPr bwMode="auto">
          <a:xfrm>
            <a:off x="2920238" y="5380123"/>
            <a:ext cx="1423808" cy="63968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>
            <a:stCxn id="24" idx="4"/>
            <a:endCxn id="27" idx="1"/>
          </p:cNvCxnSpPr>
          <p:nvPr/>
        </p:nvCxnSpPr>
        <p:spPr bwMode="auto">
          <a:xfrm>
            <a:off x="2448876" y="3927993"/>
            <a:ext cx="148072" cy="112884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24" idx="5"/>
            <a:endCxn id="26" idx="1"/>
          </p:cNvCxnSpPr>
          <p:nvPr/>
        </p:nvCxnSpPr>
        <p:spPr bwMode="auto">
          <a:xfrm>
            <a:off x="2610521" y="3861038"/>
            <a:ext cx="3521129" cy="1004064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>
            <a:stCxn id="29" idx="4"/>
            <a:endCxn id="26" idx="0"/>
          </p:cNvCxnSpPr>
          <p:nvPr/>
        </p:nvCxnSpPr>
        <p:spPr bwMode="auto">
          <a:xfrm>
            <a:off x="4764379" y="2467901"/>
            <a:ext cx="1528916" cy="233024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>
            <a:stCxn id="29" idx="3"/>
            <a:endCxn id="24" idx="6"/>
          </p:cNvCxnSpPr>
          <p:nvPr/>
        </p:nvCxnSpPr>
        <p:spPr bwMode="auto">
          <a:xfrm flipH="1">
            <a:off x="2677476" y="2400946"/>
            <a:ext cx="1925258" cy="129844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24" idx="5"/>
            <a:endCxn id="28" idx="1"/>
          </p:cNvCxnSpPr>
          <p:nvPr/>
        </p:nvCxnSpPr>
        <p:spPr bwMode="auto">
          <a:xfrm>
            <a:off x="2610521" y="3861038"/>
            <a:ext cx="1800480" cy="19971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985592" y="3806688"/>
                <a:ext cx="347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592" y="3806688"/>
                <a:ext cx="347869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505740" y="3988907"/>
                <a:ext cx="347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 dirty="0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66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5740" y="3988907"/>
                <a:ext cx="347869" cy="523220"/>
              </a:xfrm>
              <a:prstGeom prst="rect">
                <a:avLst/>
              </a:prstGeom>
              <a:blipFill rotWithShape="0">
                <a:blip r:embed="rId8"/>
                <a:stretch>
                  <a:fillRect l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333816" y="4250640"/>
                <a:ext cx="41601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 dirty="0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66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3816" y="4250640"/>
                <a:ext cx="416013" cy="523220"/>
              </a:xfrm>
              <a:prstGeom prst="rect">
                <a:avLst/>
              </a:prstGeom>
              <a:blipFill rotWithShape="0">
                <a:blip r:embed="rId9"/>
                <a:stretch>
                  <a:fillRect l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316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/>
      <p:bldP spid="39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al 42"/>
          <p:cNvSpPr/>
          <p:nvPr/>
        </p:nvSpPr>
        <p:spPr bwMode="auto">
          <a:xfrm>
            <a:off x="3806687" y="2150172"/>
            <a:ext cx="2216984" cy="3521507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1" name="Oval 40"/>
          <p:cNvSpPr/>
          <p:nvPr/>
        </p:nvSpPr>
        <p:spPr bwMode="auto">
          <a:xfrm>
            <a:off x="6345571" y="2196552"/>
            <a:ext cx="2142447" cy="3521507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in memory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31</a:t>
            </a:fld>
            <a:endParaRPr lang="da-DK"/>
          </a:p>
        </p:txBody>
      </p:sp>
      <p:sp>
        <p:nvSpPr>
          <p:cNvPr id="24" name="Oval 23"/>
          <p:cNvSpPr>
            <a:spLocks noChangeAspect="1"/>
          </p:cNvSpPr>
          <p:nvPr/>
        </p:nvSpPr>
        <p:spPr bwMode="auto">
          <a:xfrm>
            <a:off x="4049075" y="3162684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Oval 24"/>
              <p:cNvSpPr>
                <a:spLocks noChangeAspect="1"/>
              </p:cNvSpPr>
              <p:nvPr/>
            </p:nvSpPr>
            <p:spPr bwMode="auto">
              <a:xfrm>
                <a:off x="7672687" y="3110529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5" name="Oval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72687" y="3110529"/>
                <a:ext cx="457200" cy="457200"/>
              </a:xfrm>
              <a:prstGeom prst="ellipse">
                <a:avLst/>
              </a:prstGeom>
              <a:blipFill rotWithShape="0">
                <a:blip r:embed="rId2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Oval 25"/>
              <p:cNvSpPr>
                <a:spLocks noChangeAspect="1"/>
              </p:cNvSpPr>
              <p:nvPr/>
            </p:nvSpPr>
            <p:spPr bwMode="auto">
              <a:xfrm>
                <a:off x="7635080" y="449003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lIns="182880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6" name="Oval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635080" y="4490038"/>
                <a:ext cx="457200" cy="457200"/>
              </a:xfrm>
              <a:prstGeom prst="ellipse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Oval 26"/>
          <p:cNvSpPr>
            <a:spLocks noChangeAspect="1"/>
          </p:cNvSpPr>
          <p:nvPr/>
        </p:nvSpPr>
        <p:spPr bwMode="auto">
          <a:xfrm>
            <a:off x="4666904" y="4602256"/>
            <a:ext cx="457200" cy="457200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rtlCol="0" anchor="ctr"/>
          <a:lstStyle/>
          <a:p>
            <a:pPr algn="ctr"/>
            <a:r>
              <a:rPr lang="en-US" sz="2000" i="0" dirty="0" smtClean="0">
                <a:latin typeface="+mj-lt"/>
              </a:rPr>
              <a:t>-1</a:t>
            </a:r>
            <a:endParaRPr lang="en-US" sz="20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Oval 27"/>
              <p:cNvSpPr>
                <a:spLocks noChangeAspect="1"/>
              </p:cNvSpPr>
              <p:nvPr/>
            </p:nvSpPr>
            <p:spPr bwMode="auto">
              <a:xfrm>
                <a:off x="6659864" y="4181072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8" name="Oval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59864" y="4181072"/>
                <a:ext cx="457200" cy="457200"/>
              </a:xfrm>
              <a:prstGeom prst="ellipse">
                <a:avLst/>
              </a:prstGeom>
              <a:blipFill rotWithShape="0">
                <a:blip r:embed="rId4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Oval 28"/>
              <p:cNvSpPr>
                <a:spLocks noChangeAspect="1"/>
              </p:cNvSpPr>
              <p:nvPr/>
            </p:nvSpPr>
            <p:spPr bwMode="auto">
              <a:xfrm>
                <a:off x="6752209" y="304437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29" name="Oval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52209" y="3044375"/>
                <a:ext cx="457200" cy="457200"/>
              </a:xfrm>
              <a:prstGeom prst="ellipse">
                <a:avLst/>
              </a:prstGeom>
              <a:blipFill rotWithShape="0">
                <a:blip r:embed="rId5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Oval 29"/>
              <p:cNvSpPr>
                <a:spLocks noChangeAspect="1"/>
              </p:cNvSpPr>
              <p:nvPr/>
            </p:nvSpPr>
            <p:spPr bwMode="auto">
              <a:xfrm>
                <a:off x="5171672" y="3049826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tIns="0"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i="1" dirty="0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000" dirty="0" smtClean="0"/>
              </a:p>
            </p:txBody>
          </p:sp>
        </mc:Choice>
        <mc:Fallback xmlns="">
          <p:sp>
            <p:nvSpPr>
              <p:cNvPr id="30" name="Oval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71672" y="3049826"/>
                <a:ext cx="457200" cy="457200"/>
              </a:xfrm>
              <a:prstGeom prst="ellipse">
                <a:avLst/>
              </a:prstGeom>
              <a:blipFill rotWithShape="0">
                <a:blip r:embed="rId6"/>
                <a:stretch>
                  <a:fillRect/>
                </a:stretch>
              </a:blip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44128" y="1620270"/>
            <a:ext cx="324464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The desired cut is even the global max</a:t>
            </a:r>
            <a:endParaRPr lang="he-IL" dirty="0">
              <a:cs typeface="Times New Roman" panose="02020603050405020304" pitchFamily="18" charset="0"/>
            </a:endParaRPr>
          </a:p>
        </p:txBody>
      </p:sp>
      <p:cxnSp>
        <p:nvCxnSpPr>
          <p:cNvPr id="7" name="Straight Connector 6"/>
          <p:cNvCxnSpPr>
            <a:stCxn id="28" idx="0"/>
            <a:endCxn id="29" idx="4"/>
          </p:cNvCxnSpPr>
          <p:nvPr/>
        </p:nvCxnSpPr>
        <p:spPr bwMode="auto">
          <a:xfrm flipV="1">
            <a:off x="6888464" y="3501575"/>
            <a:ext cx="92345" cy="679497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stCxn id="28" idx="7"/>
            <a:endCxn id="25" idx="3"/>
          </p:cNvCxnSpPr>
          <p:nvPr/>
        </p:nvCxnSpPr>
        <p:spPr bwMode="auto">
          <a:xfrm flipV="1">
            <a:off x="7050109" y="3500774"/>
            <a:ext cx="689533" cy="74725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>
            <a:stCxn id="28" idx="5"/>
          </p:cNvCxnSpPr>
          <p:nvPr/>
        </p:nvCxnSpPr>
        <p:spPr bwMode="auto">
          <a:xfrm>
            <a:off x="7050109" y="4571317"/>
            <a:ext cx="632004" cy="10956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00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>
            <a:stCxn id="28" idx="1"/>
            <a:endCxn id="30" idx="5"/>
          </p:cNvCxnSpPr>
          <p:nvPr/>
        </p:nvCxnSpPr>
        <p:spPr bwMode="auto">
          <a:xfrm flipH="1" flipV="1">
            <a:off x="5561917" y="3440071"/>
            <a:ext cx="1164902" cy="80795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>
            <a:stCxn id="28" idx="2"/>
            <a:endCxn id="24" idx="5"/>
          </p:cNvCxnSpPr>
          <p:nvPr/>
        </p:nvCxnSpPr>
        <p:spPr bwMode="auto">
          <a:xfrm flipH="1" flipV="1">
            <a:off x="4439320" y="3552929"/>
            <a:ext cx="2220544" cy="85674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28" idx="3"/>
            <a:endCxn id="27" idx="6"/>
          </p:cNvCxnSpPr>
          <p:nvPr/>
        </p:nvCxnSpPr>
        <p:spPr bwMode="auto">
          <a:xfrm flipH="1">
            <a:off x="5124104" y="4571317"/>
            <a:ext cx="1602715" cy="25953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417906" y="3740431"/>
                <a:ext cx="347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i="1" dirty="0" smtClean="0">
                          <a:solidFill>
                            <a:srgbClr val="0066FF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0066FF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906" y="3740431"/>
                <a:ext cx="347869" cy="523220"/>
              </a:xfrm>
              <a:prstGeom prst="rect">
                <a:avLst/>
              </a:prstGeom>
              <a:blipFill rotWithShape="0">
                <a:blip r:embed="rId7"/>
                <a:stretch>
                  <a:fillRect l="-228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062873" y="3339552"/>
                <a:ext cx="34786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62873" y="3339552"/>
                <a:ext cx="347869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0227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Hebbian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32</a:t>
            </a:fld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9516" y="1462957"/>
                <a:ext cx="9134483" cy="181588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Suppose we want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,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to be local maxima</a:t>
                </a:r>
                <a:endParaRPr lang="he-IL" dirty="0">
                  <a:cs typeface="Times New Roman" panose="02020603050405020304" pitchFamily="18" charset="0"/>
                </a:endParaRPr>
              </a:p>
              <a:p>
                <a:pPr algn="ctr"/>
                <a:endParaRPr lang="he-IL" dirty="0">
                  <a:cs typeface="Times New Roman" panose="02020603050405020304" pitchFamily="18" charset="0"/>
                </a:endParaRPr>
              </a:p>
              <a:p>
                <a:pPr algn="ctr"/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" y="1462957"/>
                <a:ext cx="9134483" cy="1815882"/>
              </a:xfrm>
              <a:prstGeom prst="rect">
                <a:avLst/>
              </a:prstGeom>
              <a:blipFill rotWithShape="0">
                <a:blip r:embed="rId2"/>
                <a:stretch>
                  <a:fillRect l="-1268" t="-3691" r="-22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516" y="2529752"/>
                <a:ext cx="9134484" cy="55791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𝑤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𝑖𝑗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</m:sSub>
                  </m:oMath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" y="2529752"/>
                <a:ext cx="9134484" cy="557910"/>
              </a:xfrm>
              <a:prstGeom prst="rect">
                <a:avLst/>
              </a:prstGeom>
              <a:blipFill rotWithShape="0">
                <a:blip r:embed="rId3"/>
                <a:stretch>
                  <a:fillRect t="-11957" b="-228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9516" y="3309319"/>
                <a:ext cx="9134483" cy="57233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Each neuron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in turn checks 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e-IL" dirty="0"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" y="3309319"/>
                <a:ext cx="9134483" cy="572336"/>
              </a:xfrm>
              <a:prstGeom prst="rect">
                <a:avLst/>
              </a:prstGeom>
              <a:blipFill rotWithShape="0">
                <a:blip r:embed="rId4"/>
                <a:stretch>
                  <a:fillRect t="-11702" b="-202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16" y="3965887"/>
                <a:ext cx="9134484" cy="100322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Each neuron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in turn checks if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𝑧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&gt;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he-IL" dirty="0"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  <m:r>
                      <a:rPr lang="en-US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?</m:t>
                    </m:r>
                  </m:oMath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6" y="3965887"/>
                <a:ext cx="9134484" cy="1003223"/>
              </a:xfrm>
              <a:prstGeom prst="rect">
                <a:avLst/>
              </a:prstGeom>
              <a:blipFill rotWithShape="0">
                <a:blip r:embed="rId5"/>
                <a:stretch>
                  <a:fillRect t="-67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0" y="5017822"/>
                <a:ext cx="9134484" cy="161755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is stable </a:t>
                </a:r>
                <a:r>
                  <a:rPr lang="en-US" dirty="0" err="1" smtClean="0">
                    <a:cs typeface="Times New Roman" panose="02020603050405020304" pitchFamily="18" charset="0"/>
                  </a:rPr>
                  <a:t>iff</a:t>
                </a:r>
                <a:r>
                  <a:rPr lang="en-US" dirty="0" smtClean="0">
                    <a:cs typeface="Times New Roman" panose="020206030504050203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he-IL" dirty="0"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?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17822"/>
                <a:ext cx="9134484" cy="1617559"/>
              </a:xfrm>
              <a:prstGeom prst="rect">
                <a:avLst/>
              </a:prstGeom>
              <a:blipFill rotWithShape="0">
                <a:blip r:embed="rId6"/>
                <a:stretch>
                  <a:fillRect t="-37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649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Hebbian</a:t>
            </a:r>
            <a:r>
              <a:rPr lang="en-US" dirty="0" smtClean="0"/>
              <a:t> learning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33</a:t>
            </a:fld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-3" y="1520076"/>
                <a:ext cx="9134484" cy="161755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𝑥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is stable </a:t>
                </a:r>
                <a:r>
                  <a:rPr lang="en-US" dirty="0" err="1" smtClean="0">
                    <a:cs typeface="Times New Roman" panose="02020603050405020304" pitchFamily="18" charset="0"/>
                  </a:rPr>
                  <a:t>iff</a:t>
                </a:r>
                <a:r>
                  <a:rPr lang="en-US" dirty="0" smtClean="0">
                    <a:cs typeface="Times New Roman" panose="02020603050405020304" pitchFamily="18" charset="0"/>
                  </a:rPr>
                  <a:t> for all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𝑖</m:t>
                    </m:r>
                  </m:oMath>
                </a14:m>
                <a:endParaRPr lang="en-US" i="1" dirty="0" smtClean="0">
                  <a:latin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𝑗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he-IL" dirty="0">
                              <a:cs typeface="Times New Roman" panose="02020603050405020304" pitchFamily="18" charset="0"/>
                            </a:rPr>
                            <m:t> </m:t>
                          </m:r>
                        </m:e>
                      </m:nary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1520076"/>
                <a:ext cx="9134484" cy="1617559"/>
              </a:xfrm>
              <a:prstGeom prst="rect">
                <a:avLst/>
              </a:prstGeom>
              <a:blipFill rotWithShape="0">
                <a:blip r:embed="rId2"/>
                <a:stretch>
                  <a:fillRect t="-37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3" y="3117438"/>
                <a:ext cx="9134484" cy="5464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bSup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‖"/>
                              <m:endChr m:val="‖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3117438"/>
                <a:ext cx="9134484" cy="54649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-3" y="3806643"/>
                <a:ext cx="9134484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3806643"/>
                <a:ext cx="9134484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-3" y="4381256"/>
                <a:ext cx="9134484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𝑖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4381256"/>
                <a:ext cx="9134484" cy="52322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-3" y="5028505"/>
            <a:ext cx="9134484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This will hold if we are not trying to store too many vectors or if the vectors are nearly orthogonal…</a:t>
            </a:r>
            <a:endParaRPr lang="he-I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253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8EE813-DA2D-4777-91FF-653FB650E136}" type="slidenum">
              <a:rPr lang="he-IL" smtClean="0"/>
              <a:pPr>
                <a:defRPr/>
              </a:pPr>
              <a:t>34</a:t>
            </a:fld>
            <a:endParaRPr lang="da-DK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-3" y="1882174"/>
                <a:ext cx="9134484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How may random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/</m:t>
                    </m:r>
                    <m:r>
                      <a:rPr lang="en-US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 vectors can we store with high probability ?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" y="1882174"/>
                <a:ext cx="9134484" cy="954107"/>
              </a:xfrm>
              <a:prstGeom prst="rect">
                <a:avLst/>
              </a:prstGeom>
              <a:blipFill rotWithShape="0">
                <a:blip r:embed="rId2"/>
                <a:stretch>
                  <a:fillRect t="-7051" b="-17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Storage capacity: Stochastic analysis</a:t>
            </a:r>
            <a:endParaRPr lang="en-US" sz="4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4746" y="2998136"/>
                <a:ext cx="9134484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0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138</m:t>
                      </m:r>
                      <m:r>
                        <a:rPr lang="en-US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𝑛</m:t>
                      </m:r>
                    </m:oMath>
                  </m:oMathPara>
                </a14:m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6" y="2998136"/>
                <a:ext cx="9134484" cy="5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30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35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 smtClean="0">
                <a:solidFill>
                  <a:srgbClr val="0099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Back to max cut</a:t>
            </a:r>
            <a:endParaRPr lang="en-US" sz="5400" dirty="0">
              <a:solidFill>
                <a:srgbClr val="0099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49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36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 smtClean="0">
                <a:solidFill>
                  <a:srgbClr val="0099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Steps to local opt</a:t>
            </a:r>
            <a:endParaRPr lang="en-US" sz="5400" dirty="0">
              <a:solidFill>
                <a:srgbClr val="0099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18" y="1731186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We construct a example with a long running time</a:t>
            </a:r>
          </a:p>
          <a:p>
            <a:pPr algn="ctr"/>
            <a:r>
              <a:rPr lang="en-US" dirty="0" smtClean="0">
                <a:cs typeface="Times New Roman" panose="02020603050405020304" pitchFamily="18" charset="0"/>
              </a:rPr>
              <a:t>The example uses two kinds of vertices</a:t>
            </a:r>
            <a:endParaRPr lang="he-IL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088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37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873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38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4770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39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799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Few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problem is NP-hard, best approximation guarantee is 0.878, NP-hard to get more than 0.91</a:t>
            </a:r>
          </a:p>
          <a:p>
            <a:endParaRPr lang="en-US" dirty="0"/>
          </a:p>
          <a:p>
            <a:r>
              <a:rPr lang="en-US" dirty="0" smtClean="0"/>
              <a:t>The analogous problem of finding a </a:t>
            </a:r>
            <a:r>
              <a:rPr lang="en-US" dirty="0" smtClean="0">
                <a:solidFill>
                  <a:srgbClr val="FF0000"/>
                </a:solidFill>
              </a:rPr>
              <a:t>minimum </a:t>
            </a:r>
            <a:r>
              <a:rPr lang="en-US" dirty="0" smtClean="0"/>
              <a:t>cut is easier (how 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160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40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56"/>
              <p:cNvSpPr>
                <a:spLocks noChangeAspect="1" noChangeArrowheads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stCxn id="19" idx="6"/>
            <a:endCxn id="21" idx="2"/>
          </p:cNvCxnSpPr>
          <p:nvPr/>
        </p:nvCxnSpPr>
        <p:spPr bwMode="auto">
          <a:xfrm>
            <a:off x="2245023" y="5370438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2966383" y="514183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1777663" y="608671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609263" y="515199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1787823" y="418679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Connector 24"/>
          <p:cNvCxnSpPr>
            <a:stCxn id="24" idx="4"/>
            <a:endCxn id="19" idx="0"/>
          </p:cNvCxnSpPr>
          <p:nvPr/>
        </p:nvCxnSpPr>
        <p:spPr bwMode="auto">
          <a:xfrm>
            <a:off x="2016423" y="4643998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9" idx="4"/>
            <a:endCxn id="22" idx="0"/>
          </p:cNvCxnSpPr>
          <p:nvPr/>
        </p:nvCxnSpPr>
        <p:spPr bwMode="auto">
          <a:xfrm flipH="1">
            <a:off x="2006263" y="5599038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3" idx="6"/>
            <a:endCxn id="19" idx="2"/>
          </p:cNvCxnSpPr>
          <p:nvPr/>
        </p:nvCxnSpPr>
        <p:spPr bwMode="auto">
          <a:xfrm flipV="1">
            <a:off x="1066463" y="5370438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&gt;{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015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41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56"/>
              <p:cNvSpPr>
                <a:spLocks noChangeAspect="1" noChangeArrowheads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stCxn id="19" idx="6"/>
            <a:endCxn id="21" idx="2"/>
          </p:cNvCxnSpPr>
          <p:nvPr/>
        </p:nvCxnSpPr>
        <p:spPr bwMode="auto">
          <a:xfrm>
            <a:off x="2245023" y="5370438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2966383" y="514183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1777663" y="608671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609263" y="515199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1787823" y="418679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Connector 24"/>
          <p:cNvCxnSpPr>
            <a:stCxn id="24" idx="4"/>
            <a:endCxn id="19" idx="0"/>
          </p:cNvCxnSpPr>
          <p:nvPr/>
        </p:nvCxnSpPr>
        <p:spPr bwMode="auto">
          <a:xfrm>
            <a:off x="2016423" y="4643998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9" idx="4"/>
            <a:endCxn id="22" idx="0"/>
          </p:cNvCxnSpPr>
          <p:nvPr/>
        </p:nvCxnSpPr>
        <p:spPr bwMode="auto">
          <a:xfrm flipH="1">
            <a:off x="2006263" y="5599038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3" idx="6"/>
            <a:endCxn id="19" idx="2"/>
          </p:cNvCxnSpPr>
          <p:nvPr/>
        </p:nvCxnSpPr>
        <p:spPr bwMode="auto">
          <a:xfrm flipV="1">
            <a:off x="1066463" y="5370438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&gt;{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490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42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56"/>
              <p:cNvSpPr>
                <a:spLocks noChangeAspect="1" noChangeArrowheads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stCxn id="19" idx="6"/>
            <a:endCxn id="21" idx="2"/>
          </p:cNvCxnSpPr>
          <p:nvPr/>
        </p:nvCxnSpPr>
        <p:spPr bwMode="auto">
          <a:xfrm>
            <a:off x="2245023" y="5370438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2966383" y="514183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1777663" y="608671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609263" y="515199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1787823" y="418679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Connector 24"/>
          <p:cNvCxnSpPr>
            <a:stCxn id="24" idx="4"/>
            <a:endCxn id="19" idx="0"/>
          </p:cNvCxnSpPr>
          <p:nvPr/>
        </p:nvCxnSpPr>
        <p:spPr bwMode="auto">
          <a:xfrm>
            <a:off x="2016423" y="4643998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9" idx="4"/>
            <a:endCxn id="22" idx="0"/>
          </p:cNvCxnSpPr>
          <p:nvPr/>
        </p:nvCxnSpPr>
        <p:spPr bwMode="auto">
          <a:xfrm flipH="1">
            <a:off x="2006263" y="5599038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3" idx="6"/>
            <a:endCxn id="19" idx="2"/>
          </p:cNvCxnSpPr>
          <p:nvPr/>
        </p:nvCxnSpPr>
        <p:spPr bwMode="auto">
          <a:xfrm flipV="1">
            <a:off x="1066463" y="5370438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&gt;{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142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43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56"/>
              <p:cNvSpPr>
                <a:spLocks noChangeAspect="1" noChangeArrowheads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solidFill>
                <a:srgbClr val="FF0000">
                  <a:alpha val="50000"/>
                </a:srgbClr>
              </a:solid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stCxn id="19" idx="6"/>
            <a:endCxn id="21" idx="2"/>
          </p:cNvCxnSpPr>
          <p:nvPr/>
        </p:nvCxnSpPr>
        <p:spPr bwMode="auto">
          <a:xfrm>
            <a:off x="2245023" y="5370438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2966383" y="514183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1777663" y="608671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609263" y="515199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1787823" y="418679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Connector 24"/>
          <p:cNvCxnSpPr>
            <a:stCxn id="24" idx="4"/>
            <a:endCxn id="19" idx="0"/>
          </p:cNvCxnSpPr>
          <p:nvPr/>
        </p:nvCxnSpPr>
        <p:spPr bwMode="auto">
          <a:xfrm>
            <a:off x="2016423" y="4643998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9" idx="4"/>
            <a:endCxn id="22" idx="0"/>
          </p:cNvCxnSpPr>
          <p:nvPr/>
        </p:nvCxnSpPr>
        <p:spPr bwMode="auto">
          <a:xfrm flipH="1">
            <a:off x="2006263" y="5599038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3" idx="6"/>
            <a:endCxn id="19" idx="2"/>
          </p:cNvCxnSpPr>
          <p:nvPr/>
        </p:nvCxnSpPr>
        <p:spPr bwMode="auto">
          <a:xfrm flipV="1">
            <a:off x="1066463" y="5370438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&gt;{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1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2238" y="2519414"/>
                <a:ext cx="721360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9144" y="5503811"/>
                <a:ext cx="721360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4157" y="5245395"/>
                <a:ext cx="721360" cy="523220"/>
              </a:xfrm>
              <a:prstGeom prst="rect">
                <a:avLst/>
              </a:prstGeom>
              <a:blipFill rotWithShape="0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44</a:t>
            </a:fld>
            <a:endParaRPr lang="da-DK" dirty="0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Oval 56"/>
              <p:cNvSpPr>
                <a:spLocks noChangeAspect="1" noChangeArrowheads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2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404" y="2442895"/>
                <a:ext cx="457200" cy="457200"/>
              </a:xfrm>
              <a:prstGeom prst="ellipse">
                <a:avLst/>
              </a:prstGeom>
              <a:blipFill rotWithShape="0">
                <a:blip r:embed="rId6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Connector 72"/>
          <p:cNvCxnSpPr>
            <a:stCxn id="62" idx="6"/>
            <a:endCxn id="39" idx="2"/>
          </p:cNvCxnSpPr>
          <p:nvPr/>
        </p:nvCxnSpPr>
        <p:spPr bwMode="auto">
          <a:xfrm>
            <a:off x="2269604" y="2671495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2990964" y="244289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1802244" y="338777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633844" y="2453055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5" name="Oval 56"/>
          <p:cNvSpPr>
            <a:spLocks noChangeAspect="1" noChangeArrowheads="1"/>
          </p:cNvSpPr>
          <p:nvPr/>
        </p:nvSpPr>
        <p:spPr bwMode="auto">
          <a:xfrm>
            <a:off x="1812404" y="1487855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6" name="Straight Connector 45"/>
          <p:cNvCxnSpPr>
            <a:stCxn id="45" idx="4"/>
            <a:endCxn id="62" idx="0"/>
          </p:cNvCxnSpPr>
          <p:nvPr/>
        </p:nvCxnSpPr>
        <p:spPr bwMode="auto">
          <a:xfrm>
            <a:off x="2041004" y="1945055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62" idx="4"/>
            <a:endCxn id="40" idx="0"/>
          </p:cNvCxnSpPr>
          <p:nvPr/>
        </p:nvCxnSpPr>
        <p:spPr bwMode="auto">
          <a:xfrm flipH="1">
            <a:off x="2030844" y="2900095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6"/>
            <a:endCxn id="62" idx="2"/>
          </p:cNvCxnSpPr>
          <p:nvPr/>
        </p:nvCxnSpPr>
        <p:spPr bwMode="auto">
          <a:xfrm flipV="1">
            <a:off x="1091044" y="2671495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5" name="Freeform 54"/>
          <p:cNvSpPr/>
          <p:nvPr/>
        </p:nvSpPr>
        <p:spPr bwMode="auto">
          <a:xfrm>
            <a:off x="1499144" y="2536619"/>
            <a:ext cx="288679" cy="135204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8738" y="2546452"/>
                <a:ext cx="721360" cy="523220"/>
              </a:xfrm>
              <a:prstGeom prst="rect">
                <a:avLst/>
              </a:prstGeom>
              <a:blipFill rotWithShape="0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4485" y="1883843"/>
                <a:ext cx="721360" cy="523220"/>
              </a:xfrm>
              <a:prstGeom prst="rect">
                <a:avLst/>
              </a:prstGeom>
              <a:blipFill rotWithShape="0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3725" y="2804868"/>
                <a:ext cx="721360" cy="523220"/>
              </a:xfrm>
              <a:prstGeom prst="rect">
                <a:avLst/>
              </a:prstGeom>
              <a:blipFill rotWithShape="0">
                <a:blip r:embed="rId9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2" y="2375866"/>
                <a:ext cx="5599757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Oval 56"/>
              <p:cNvSpPr>
                <a:spLocks noChangeAspect="1" noChangeArrowheads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noFill/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dirty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400" i="1" dirty="0" smtClean="0">
                          <a:latin typeface="Cambria Math" panose="02040503050406030204" pitchFamily="18" charset="0"/>
                        </a:rPr>
                        <m:t>𝑣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Oval 5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7823" y="5141838"/>
                <a:ext cx="457200" cy="457200"/>
              </a:xfrm>
              <a:prstGeom prst="ellipse">
                <a:avLst/>
              </a:prstGeom>
              <a:blipFill rotWithShape="0">
                <a:blip r:embed="rId11" cstate="print"/>
                <a:stretch>
                  <a:fillRect/>
                </a:stretch>
              </a:blipFill>
              <a:ln w="38100">
                <a:solidFill>
                  <a:srgbClr val="66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/>
          <p:cNvCxnSpPr>
            <a:stCxn id="19" idx="6"/>
            <a:endCxn id="21" idx="2"/>
          </p:cNvCxnSpPr>
          <p:nvPr/>
        </p:nvCxnSpPr>
        <p:spPr bwMode="auto">
          <a:xfrm>
            <a:off x="2245023" y="5370438"/>
            <a:ext cx="72136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Oval 56"/>
          <p:cNvSpPr>
            <a:spLocks noChangeAspect="1" noChangeArrowheads="1"/>
          </p:cNvSpPr>
          <p:nvPr/>
        </p:nvSpPr>
        <p:spPr bwMode="auto">
          <a:xfrm>
            <a:off x="2966383" y="514183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2" name="Oval 56"/>
          <p:cNvSpPr>
            <a:spLocks noChangeAspect="1" noChangeArrowheads="1"/>
          </p:cNvSpPr>
          <p:nvPr/>
        </p:nvSpPr>
        <p:spPr bwMode="auto">
          <a:xfrm>
            <a:off x="1777663" y="608671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3" name="Oval 56"/>
          <p:cNvSpPr>
            <a:spLocks noChangeAspect="1" noChangeArrowheads="1"/>
          </p:cNvSpPr>
          <p:nvPr/>
        </p:nvSpPr>
        <p:spPr bwMode="auto">
          <a:xfrm>
            <a:off x="609263" y="5151998"/>
            <a:ext cx="457200" cy="457200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4" name="Oval 56"/>
          <p:cNvSpPr>
            <a:spLocks noChangeAspect="1" noChangeArrowheads="1"/>
          </p:cNvSpPr>
          <p:nvPr/>
        </p:nvSpPr>
        <p:spPr bwMode="auto">
          <a:xfrm>
            <a:off x="1787823" y="4186798"/>
            <a:ext cx="457200" cy="457200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25" name="Straight Connector 24"/>
          <p:cNvCxnSpPr>
            <a:stCxn id="24" idx="4"/>
            <a:endCxn id="19" idx="0"/>
          </p:cNvCxnSpPr>
          <p:nvPr/>
        </p:nvCxnSpPr>
        <p:spPr bwMode="auto">
          <a:xfrm>
            <a:off x="2016423" y="4643998"/>
            <a:ext cx="0" cy="49784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>
            <a:stCxn id="19" idx="4"/>
            <a:endCxn id="22" idx="0"/>
          </p:cNvCxnSpPr>
          <p:nvPr/>
        </p:nvCxnSpPr>
        <p:spPr bwMode="auto">
          <a:xfrm flipH="1">
            <a:off x="2006263" y="5599038"/>
            <a:ext cx="10160" cy="48768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stCxn id="23" idx="6"/>
            <a:endCxn id="19" idx="2"/>
          </p:cNvCxnSpPr>
          <p:nvPr/>
        </p:nvCxnSpPr>
        <p:spPr bwMode="auto">
          <a:xfrm flipV="1">
            <a:off x="1066463" y="5370438"/>
            <a:ext cx="721360" cy="1016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904" y="4582786"/>
                <a:ext cx="721360" cy="523220"/>
              </a:xfrm>
              <a:prstGeom prst="rect">
                <a:avLst/>
              </a:prstGeom>
              <a:blipFill rotWithShape="0">
                <a:blip r:embed="rId1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b>
                          <m:r>
                            <a:rPr lang="he-IL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8329" y="4864393"/>
                <a:ext cx="721360" cy="523220"/>
              </a:xfrm>
              <a:prstGeom prst="rect">
                <a:avLst/>
              </a:prstGeom>
              <a:blipFill rotWithShape="0">
                <a:blip r:embed="rId1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&gt;{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0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}&gt;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1501" y="4553701"/>
                <a:ext cx="5599757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dirty="0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&gt;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i="1" dirty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 dirty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 dirty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𝑒</m:t>
                              </m:r>
                            </m:e>
                            <m:sub>
                              <m:r>
                                <a:rPr lang="en-US" b="0" i="1" dirty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6085" y="5187880"/>
                <a:ext cx="5599757" cy="52322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53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45</a:t>
            </a:fld>
            <a:endParaRPr lang="da-DK"/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3300356" y="2127333"/>
            <a:ext cx="432352" cy="397186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590629" y="2147768"/>
            <a:ext cx="432352" cy="397186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972711" y="2136848"/>
            <a:ext cx="432352" cy="397186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 flipV="1">
            <a:off x="1022981" y="2335441"/>
            <a:ext cx="949730" cy="1092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 flipV="1">
            <a:off x="2405063" y="2325926"/>
            <a:ext cx="895293" cy="951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3018486" y="2162960"/>
            <a:ext cx="265471" cy="12795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696044" y="2158045"/>
            <a:ext cx="265471" cy="12795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1032364" y="2162959"/>
            <a:ext cx="265471" cy="12795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5877" y="3223623"/>
            <a:ext cx="3142079" cy="417621"/>
            <a:chOff x="575877" y="3223623"/>
            <a:chExt cx="3142079" cy="417621"/>
          </a:xfrm>
        </p:grpSpPr>
        <p:sp>
          <p:nvSpPr>
            <p:cNvPr id="62" name="Oval 56"/>
            <p:cNvSpPr>
              <a:spLocks noChangeAspect="1" noChangeArrowheads="1"/>
            </p:cNvSpPr>
            <p:nvPr/>
          </p:nvSpPr>
          <p:spPr bwMode="auto">
            <a:xfrm>
              <a:off x="3285604" y="3223623"/>
              <a:ext cx="432352" cy="397186"/>
            </a:xfrm>
            <a:prstGeom prst="ellips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63" name="Oval 56"/>
            <p:cNvSpPr>
              <a:spLocks noChangeAspect="1" noChangeArrowheads="1"/>
            </p:cNvSpPr>
            <p:nvPr/>
          </p:nvSpPr>
          <p:spPr bwMode="auto">
            <a:xfrm>
              <a:off x="575877" y="3244058"/>
              <a:ext cx="432352" cy="39718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71" name="Oval 56"/>
            <p:cNvSpPr>
              <a:spLocks noChangeAspect="1" noChangeArrowheads="1"/>
            </p:cNvSpPr>
            <p:nvPr/>
          </p:nvSpPr>
          <p:spPr bwMode="auto">
            <a:xfrm>
              <a:off x="1957959" y="3233138"/>
              <a:ext cx="432352" cy="39718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cxnSp>
          <p:nvCxnSpPr>
            <p:cNvPr id="72" name="Straight Connector 71"/>
            <p:cNvCxnSpPr>
              <a:stCxn id="63" idx="6"/>
              <a:endCxn id="71" idx="2"/>
            </p:cNvCxnSpPr>
            <p:nvPr/>
          </p:nvCxnSpPr>
          <p:spPr bwMode="auto">
            <a:xfrm flipV="1">
              <a:off x="1008229" y="3431731"/>
              <a:ext cx="949730" cy="1092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" name="Straight Connector 72"/>
            <p:cNvCxnSpPr>
              <a:stCxn id="71" idx="6"/>
              <a:endCxn id="62" idx="2"/>
            </p:cNvCxnSpPr>
            <p:nvPr/>
          </p:nvCxnSpPr>
          <p:spPr bwMode="auto">
            <a:xfrm flipV="1">
              <a:off x="2390311" y="3422216"/>
              <a:ext cx="895293" cy="95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" name="Freeform 75"/>
            <p:cNvSpPr/>
            <p:nvPr/>
          </p:nvSpPr>
          <p:spPr bwMode="auto">
            <a:xfrm>
              <a:off x="3003734" y="3259250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7" name="Freeform 76"/>
            <p:cNvSpPr/>
            <p:nvPr/>
          </p:nvSpPr>
          <p:spPr bwMode="auto">
            <a:xfrm>
              <a:off x="1681292" y="3254335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78" name="Freeform 77"/>
            <p:cNvSpPr/>
            <p:nvPr/>
          </p:nvSpPr>
          <p:spPr bwMode="auto">
            <a:xfrm flipH="1">
              <a:off x="1017612" y="3259249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0629" y="4319920"/>
            <a:ext cx="3142079" cy="417621"/>
            <a:chOff x="590629" y="4319920"/>
            <a:chExt cx="3142079" cy="417621"/>
          </a:xfrm>
        </p:grpSpPr>
        <p:sp>
          <p:nvSpPr>
            <p:cNvPr id="79" name="Oval 56"/>
            <p:cNvSpPr>
              <a:spLocks noChangeAspect="1" noChangeArrowheads="1"/>
            </p:cNvSpPr>
            <p:nvPr/>
          </p:nvSpPr>
          <p:spPr bwMode="auto">
            <a:xfrm>
              <a:off x="3300356" y="4319920"/>
              <a:ext cx="432352" cy="397186"/>
            </a:xfrm>
            <a:prstGeom prst="ellips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0" name="Oval 56"/>
            <p:cNvSpPr>
              <a:spLocks noChangeAspect="1" noChangeArrowheads="1"/>
            </p:cNvSpPr>
            <p:nvPr/>
          </p:nvSpPr>
          <p:spPr bwMode="auto">
            <a:xfrm>
              <a:off x="590629" y="4340355"/>
              <a:ext cx="432352" cy="39718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1" name="Oval 56"/>
            <p:cNvSpPr>
              <a:spLocks noChangeAspect="1" noChangeArrowheads="1"/>
            </p:cNvSpPr>
            <p:nvPr/>
          </p:nvSpPr>
          <p:spPr bwMode="auto">
            <a:xfrm>
              <a:off x="1972711" y="4329435"/>
              <a:ext cx="432352" cy="397186"/>
            </a:xfrm>
            <a:prstGeom prst="ellips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cxnSp>
          <p:nvCxnSpPr>
            <p:cNvPr id="82" name="Straight Connector 81"/>
            <p:cNvCxnSpPr>
              <a:stCxn id="80" idx="6"/>
              <a:endCxn id="81" idx="2"/>
            </p:cNvCxnSpPr>
            <p:nvPr/>
          </p:nvCxnSpPr>
          <p:spPr bwMode="auto">
            <a:xfrm flipV="1">
              <a:off x="1022981" y="4528028"/>
              <a:ext cx="949730" cy="1092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3" name="Straight Connector 82"/>
            <p:cNvCxnSpPr>
              <a:stCxn id="81" idx="6"/>
              <a:endCxn id="79" idx="2"/>
            </p:cNvCxnSpPr>
            <p:nvPr/>
          </p:nvCxnSpPr>
          <p:spPr bwMode="auto">
            <a:xfrm flipV="1">
              <a:off x="2405063" y="4518513"/>
              <a:ext cx="895293" cy="95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84" name="Freeform 83"/>
            <p:cNvSpPr/>
            <p:nvPr/>
          </p:nvSpPr>
          <p:spPr bwMode="auto">
            <a:xfrm>
              <a:off x="3018486" y="4355547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5" name="Freeform 84"/>
            <p:cNvSpPr/>
            <p:nvPr/>
          </p:nvSpPr>
          <p:spPr bwMode="auto">
            <a:xfrm>
              <a:off x="1696044" y="4350632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6" name="Freeform 85"/>
            <p:cNvSpPr/>
            <p:nvPr/>
          </p:nvSpPr>
          <p:spPr bwMode="auto">
            <a:xfrm flipH="1">
              <a:off x="1032364" y="4355546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95549" y="5445712"/>
            <a:ext cx="3142079" cy="417621"/>
            <a:chOff x="595549" y="5445712"/>
            <a:chExt cx="3142079" cy="417621"/>
          </a:xfrm>
        </p:grpSpPr>
        <p:sp>
          <p:nvSpPr>
            <p:cNvPr id="87" name="Oval 56"/>
            <p:cNvSpPr>
              <a:spLocks noChangeAspect="1" noChangeArrowheads="1"/>
            </p:cNvSpPr>
            <p:nvPr/>
          </p:nvSpPr>
          <p:spPr bwMode="auto">
            <a:xfrm>
              <a:off x="3305276" y="5445712"/>
              <a:ext cx="432352" cy="39718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89" name="Oval 56"/>
            <p:cNvSpPr>
              <a:spLocks noChangeAspect="1" noChangeArrowheads="1"/>
            </p:cNvSpPr>
            <p:nvPr/>
          </p:nvSpPr>
          <p:spPr bwMode="auto">
            <a:xfrm>
              <a:off x="595549" y="5466147"/>
              <a:ext cx="432352" cy="397186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sp>
          <p:nvSpPr>
            <p:cNvPr id="90" name="Oval 56"/>
            <p:cNvSpPr>
              <a:spLocks noChangeAspect="1" noChangeArrowheads="1"/>
            </p:cNvSpPr>
            <p:nvPr/>
          </p:nvSpPr>
          <p:spPr bwMode="auto">
            <a:xfrm>
              <a:off x="1977631" y="5455227"/>
              <a:ext cx="432352" cy="397186"/>
            </a:xfrm>
            <a:prstGeom prst="ellipse">
              <a:avLst/>
            </a:prstGeom>
            <a:noFill/>
            <a:ln w="38100">
              <a:solidFill>
                <a:srgbClr val="6633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/>
            </a:p>
          </p:txBody>
        </p:sp>
        <p:cxnSp>
          <p:nvCxnSpPr>
            <p:cNvPr id="91" name="Straight Connector 90"/>
            <p:cNvCxnSpPr>
              <a:stCxn id="89" idx="6"/>
              <a:endCxn id="90" idx="2"/>
            </p:cNvCxnSpPr>
            <p:nvPr/>
          </p:nvCxnSpPr>
          <p:spPr bwMode="auto">
            <a:xfrm flipV="1">
              <a:off x="1027901" y="5653820"/>
              <a:ext cx="949730" cy="10920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3" name="Straight Connector 92"/>
            <p:cNvCxnSpPr>
              <a:stCxn id="90" idx="6"/>
              <a:endCxn id="87" idx="2"/>
            </p:cNvCxnSpPr>
            <p:nvPr/>
          </p:nvCxnSpPr>
          <p:spPr bwMode="auto">
            <a:xfrm flipV="1">
              <a:off x="2409983" y="5644305"/>
              <a:ext cx="895293" cy="9515"/>
            </a:xfrm>
            <a:prstGeom prst="line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4" name="Freeform 93"/>
            <p:cNvSpPr/>
            <p:nvPr/>
          </p:nvSpPr>
          <p:spPr bwMode="auto">
            <a:xfrm>
              <a:off x="3023406" y="5481339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6" name="Freeform 95"/>
            <p:cNvSpPr/>
            <p:nvPr/>
          </p:nvSpPr>
          <p:spPr bwMode="auto">
            <a:xfrm>
              <a:off x="1700964" y="5476424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7" name="Freeform 96"/>
            <p:cNvSpPr/>
            <p:nvPr/>
          </p:nvSpPr>
          <p:spPr bwMode="auto">
            <a:xfrm flipH="1">
              <a:off x="1037284" y="5481338"/>
              <a:ext cx="265471" cy="127956"/>
            </a:xfrm>
            <a:custGeom>
              <a:avLst/>
              <a:gdLst>
                <a:gd name="connsiteX0" fmla="*/ 265471 w 265471"/>
                <a:gd name="connsiteY0" fmla="*/ 127956 h 127956"/>
                <a:gd name="connsiteX1" fmla="*/ 117987 w 265471"/>
                <a:gd name="connsiteY1" fmla="*/ 137 h 127956"/>
                <a:gd name="connsiteX2" fmla="*/ 0 w 265471"/>
                <a:gd name="connsiteY2" fmla="*/ 108292 h 1279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5471" h="127956">
                  <a:moveTo>
                    <a:pt x="265471" y="127956"/>
                  </a:moveTo>
                  <a:cubicBezTo>
                    <a:pt x="213851" y="65685"/>
                    <a:pt x="162232" y="3414"/>
                    <a:pt x="117987" y="137"/>
                  </a:cubicBezTo>
                  <a:cubicBezTo>
                    <a:pt x="73742" y="-3140"/>
                    <a:pt x="36871" y="52576"/>
                    <a:pt x="0" y="108292"/>
                  </a:cubicBezTo>
                </a:path>
              </a:pathLst>
            </a:custGeom>
            <a:noFill/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25686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46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541757" y="2788415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81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47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73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48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20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49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59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5</a:t>
            </a:fld>
            <a:endParaRPr lang="da-DK"/>
          </a:p>
        </p:txBody>
      </p:sp>
      <p:sp>
        <p:nvSpPr>
          <p:cNvPr id="8" name="TextBox 7"/>
          <p:cNvSpPr txBox="1"/>
          <p:nvPr/>
        </p:nvSpPr>
        <p:spPr>
          <a:xfrm>
            <a:off x="0" y="1627957"/>
            <a:ext cx="9144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cs typeface="Times New Roman" panose="02020603050405020304" pitchFamily="18" charset="0"/>
              </a:rPr>
              <a:t>Start with some cut and</a:t>
            </a:r>
          </a:p>
          <a:p>
            <a:pPr algn="ctr"/>
            <a:r>
              <a:rPr lang="en-US" dirty="0" smtClean="0">
                <a:cs typeface="Times New Roman" panose="02020603050405020304" pitchFamily="18" charset="0"/>
              </a:rPr>
              <a:t> try to improve it by making </a:t>
            </a:r>
            <a:r>
              <a:rPr lang="en-US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local changes</a:t>
            </a:r>
            <a:endParaRPr lang="he-IL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18" y="2911068"/>
            <a:ext cx="9144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 smtClean="0">
                <a:solidFill>
                  <a:srgbClr val="0066FF"/>
                </a:solidFill>
                <a:cs typeface="Times New Roman" panose="02020603050405020304" pitchFamily="18" charset="0"/>
              </a:rPr>
              <a:t>Stop</a:t>
            </a:r>
            <a:r>
              <a:rPr lang="en-US" dirty="0" smtClean="0">
                <a:cs typeface="Times New Roman" panose="02020603050405020304" pitchFamily="18" charset="0"/>
              </a:rPr>
              <a:t> when there is no local change that improves the cut</a:t>
            </a:r>
            <a:endParaRPr lang="he-IL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50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42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51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98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52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77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53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30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54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493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55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56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86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57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10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58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22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59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1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Local change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6</a:t>
            </a:fld>
            <a:endParaRPr lang="da-DK"/>
          </a:p>
        </p:txBody>
      </p:sp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656102" y="3336201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2540522" y="267308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254326" y="4213120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3" name="Oval 56"/>
          <p:cNvSpPr>
            <a:spLocks noChangeAspect="1" noChangeArrowheads="1"/>
          </p:cNvSpPr>
          <p:nvPr/>
        </p:nvSpPr>
        <p:spPr bwMode="auto">
          <a:xfrm>
            <a:off x="6317719" y="367553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752053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5198575" y="3262554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>
            <a:stCxn id="10" idx="7"/>
            <a:endCxn id="11" idx="3"/>
          </p:cNvCxnSpPr>
          <p:nvPr/>
        </p:nvCxnSpPr>
        <p:spPr bwMode="auto">
          <a:xfrm flipV="1">
            <a:off x="1955058" y="2958104"/>
            <a:ext cx="636757" cy="42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5" idx="2"/>
            <a:endCxn id="11" idx="6"/>
          </p:cNvCxnSpPr>
          <p:nvPr/>
        </p:nvCxnSpPr>
        <p:spPr bwMode="auto">
          <a:xfrm flipH="1" flipV="1">
            <a:off x="2890770" y="2840048"/>
            <a:ext cx="2307805" cy="5894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 flipV="1">
            <a:off x="2591689" y="4301116"/>
            <a:ext cx="2662637" cy="789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9" idx="7"/>
          </p:cNvCxnSpPr>
          <p:nvPr/>
        </p:nvCxnSpPr>
        <p:spPr bwMode="auto">
          <a:xfrm flipH="1">
            <a:off x="2540396" y="3547570"/>
            <a:ext cx="2709472" cy="6354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3"/>
          </p:cNvCxnSpPr>
          <p:nvPr/>
        </p:nvCxnSpPr>
        <p:spPr bwMode="auto">
          <a:xfrm flipV="1">
            <a:off x="5497530" y="3037069"/>
            <a:ext cx="525327" cy="27438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6"/>
            <a:endCxn id="13" idx="3"/>
          </p:cNvCxnSpPr>
          <p:nvPr/>
        </p:nvCxnSpPr>
        <p:spPr bwMode="auto">
          <a:xfrm flipV="1">
            <a:off x="5604574" y="3960553"/>
            <a:ext cx="764439" cy="41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5429450" y="3085970"/>
            <a:ext cx="717238" cy="11271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56234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60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5046" y="4562892"/>
                <a:ext cx="8332322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Times New Roman" panose="02020603050405020304" pitchFamily="18" charset="0"/>
                  </a:rPr>
                  <a:t>Moral: 2 flips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0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caused 4 flips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he-IL" baseline="-25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46" y="4562892"/>
                <a:ext cx="8332322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 l="-1536" t="-12941" b="-3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Freeform 28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251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61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406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62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3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63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0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64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64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65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335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66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2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67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0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68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26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69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50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Local change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7</a:t>
            </a:fld>
            <a:endParaRPr lang="da-DK"/>
          </a:p>
        </p:txBody>
      </p:sp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656102" y="3336201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2540522" y="267308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254326" y="4213120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3" name="Oval 56"/>
          <p:cNvSpPr>
            <a:spLocks noChangeAspect="1" noChangeArrowheads="1"/>
          </p:cNvSpPr>
          <p:nvPr/>
        </p:nvSpPr>
        <p:spPr bwMode="auto">
          <a:xfrm>
            <a:off x="6317719" y="367553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752053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5198575" y="3262554"/>
            <a:ext cx="350248" cy="33391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>
            <a:stCxn id="10" idx="7"/>
            <a:endCxn id="11" idx="3"/>
          </p:cNvCxnSpPr>
          <p:nvPr/>
        </p:nvCxnSpPr>
        <p:spPr bwMode="auto">
          <a:xfrm flipV="1">
            <a:off x="1955058" y="2958104"/>
            <a:ext cx="636757" cy="42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5" idx="2"/>
            <a:endCxn id="11" idx="6"/>
          </p:cNvCxnSpPr>
          <p:nvPr/>
        </p:nvCxnSpPr>
        <p:spPr bwMode="auto">
          <a:xfrm flipH="1" flipV="1">
            <a:off x="2890770" y="2840048"/>
            <a:ext cx="2307805" cy="58946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 flipV="1">
            <a:off x="2591689" y="4301116"/>
            <a:ext cx="2662637" cy="789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9" idx="7"/>
          </p:cNvCxnSpPr>
          <p:nvPr/>
        </p:nvCxnSpPr>
        <p:spPr bwMode="auto">
          <a:xfrm flipH="1">
            <a:off x="2540396" y="3547570"/>
            <a:ext cx="2709472" cy="6354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3"/>
          </p:cNvCxnSpPr>
          <p:nvPr/>
        </p:nvCxnSpPr>
        <p:spPr bwMode="auto">
          <a:xfrm flipV="1">
            <a:off x="5497530" y="3037069"/>
            <a:ext cx="525327" cy="27438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6"/>
            <a:endCxn id="13" idx="3"/>
          </p:cNvCxnSpPr>
          <p:nvPr/>
        </p:nvCxnSpPr>
        <p:spPr bwMode="auto">
          <a:xfrm flipV="1">
            <a:off x="5604574" y="3960553"/>
            <a:ext cx="764439" cy="41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5429450" y="3085970"/>
            <a:ext cx="717238" cy="11271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28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70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4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71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44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72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73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91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74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" y="4838330"/>
                <a:ext cx="9144000" cy="95410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en-US" dirty="0" smtClean="0">
                    <a:cs typeface="Times New Roman" panose="02020603050405020304" pitchFamily="18" charset="0"/>
                  </a:rPr>
                  <a:t>At this point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flipped 4 times and the circled gadget is in its initial configuration</a:t>
                </a:r>
                <a:endParaRPr lang="he-IL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" y="4838330"/>
                <a:ext cx="9144000" cy="954107"/>
              </a:xfrm>
              <a:prstGeom prst="rect">
                <a:avLst/>
              </a:prstGeom>
              <a:blipFill rotWithShape="0">
                <a:blip r:embed="rId5"/>
                <a:stretch>
                  <a:fillRect t="-7051" r="-867" b="-17308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Freeform 5"/>
          <p:cNvSpPr/>
          <p:nvPr/>
        </p:nvSpPr>
        <p:spPr bwMode="auto">
          <a:xfrm>
            <a:off x="5672830" y="1615736"/>
            <a:ext cx="2621113" cy="2741885"/>
          </a:xfrm>
          <a:custGeom>
            <a:avLst/>
            <a:gdLst>
              <a:gd name="connsiteX0" fmla="*/ 1864310 w 2621113"/>
              <a:gd name="connsiteY0" fmla="*/ 8878 h 2741885"/>
              <a:gd name="connsiteX1" fmla="*/ 1349406 w 2621113"/>
              <a:gd name="connsiteY1" fmla="*/ 8878 h 2741885"/>
              <a:gd name="connsiteX2" fmla="*/ 1322773 w 2621113"/>
              <a:gd name="connsiteY2" fmla="*/ 17756 h 2741885"/>
              <a:gd name="connsiteX3" fmla="*/ 1251751 w 2621113"/>
              <a:gd name="connsiteY3" fmla="*/ 26633 h 2741885"/>
              <a:gd name="connsiteX4" fmla="*/ 1180730 w 2621113"/>
              <a:gd name="connsiteY4" fmla="*/ 44389 h 2741885"/>
              <a:gd name="connsiteX5" fmla="*/ 1145219 w 2621113"/>
              <a:gd name="connsiteY5" fmla="*/ 53266 h 2741885"/>
              <a:gd name="connsiteX6" fmla="*/ 1091953 w 2621113"/>
              <a:gd name="connsiteY6" fmla="*/ 71022 h 2741885"/>
              <a:gd name="connsiteX7" fmla="*/ 1065320 w 2621113"/>
              <a:gd name="connsiteY7" fmla="*/ 79899 h 2741885"/>
              <a:gd name="connsiteX8" fmla="*/ 1020932 w 2621113"/>
              <a:gd name="connsiteY8" fmla="*/ 97655 h 2741885"/>
              <a:gd name="connsiteX9" fmla="*/ 941033 w 2621113"/>
              <a:gd name="connsiteY9" fmla="*/ 124288 h 2741885"/>
              <a:gd name="connsiteX10" fmla="*/ 914400 w 2621113"/>
              <a:gd name="connsiteY10" fmla="*/ 133165 h 2741885"/>
              <a:gd name="connsiteX11" fmla="*/ 896644 w 2621113"/>
              <a:gd name="connsiteY11" fmla="*/ 150921 h 2741885"/>
              <a:gd name="connsiteX12" fmla="*/ 825623 w 2621113"/>
              <a:gd name="connsiteY12" fmla="*/ 177554 h 2741885"/>
              <a:gd name="connsiteX13" fmla="*/ 798990 w 2621113"/>
              <a:gd name="connsiteY13" fmla="*/ 195309 h 2741885"/>
              <a:gd name="connsiteX14" fmla="*/ 772357 w 2621113"/>
              <a:gd name="connsiteY14" fmla="*/ 204187 h 2741885"/>
              <a:gd name="connsiteX15" fmla="*/ 692458 w 2621113"/>
              <a:gd name="connsiteY15" fmla="*/ 257453 h 2741885"/>
              <a:gd name="connsiteX16" fmla="*/ 665825 w 2621113"/>
              <a:gd name="connsiteY16" fmla="*/ 275208 h 2741885"/>
              <a:gd name="connsiteX17" fmla="*/ 639192 w 2621113"/>
              <a:gd name="connsiteY17" fmla="*/ 284086 h 2741885"/>
              <a:gd name="connsiteX18" fmla="*/ 585926 w 2621113"/>
              <a:gd name="connsiteY18" fmla="*/ 310719 h 2741885"/>
              <a:gd name="connsiteX19" fmla="*/ 532660 w 2621113"/>
              <a:gd name="connsiteY19" fmla="*/ 363985 h 2741885"/>
              <a:gd name="connsiteX20" fmla="*/ 506027 w 2621113"/>
              <a:gd name="connsiteY20" fmla="*/ 381740 h 2741885"/>
              <a:gd name="connsiteX21" fmla="*/ 479394 w 2621113"/>
              <a:gd name="connsiteY21" fmla="*/ 408373 h 2741885"/>
              <a:gd name="connsiteX22" fmla="*/ 426128 w 2621113"/>
              <a:gd name="connsiteY22" fmla="*/ 443884 h 2741885"/>
              <a:gd name="connsiteX23" fmla="*/ 372862 w 2621113"/>
              <a:gd name="connsiteY23" fmla="*/ 479394 h 2741885"/>
              <a:gd name="connsiteX24" fmla="*/ 319596 w 2621113"/>
              <a:gd name="connsiteY24" fmla="*/ 523783 h 2741885"/>
              <a:gd name="connsiteX25" fmla="*/ 266330 w 2621113"/>
              <a:gd name="connsiteY25" fmla="*/ 559293 h 2741885"/>
              <a:gd name="connsiteX26" fmla="*/ 230819 w 2621113"/>
              <a:gd name="connsiteY26" fmla="*/ 603682 h 2741885"/>
              <a:gd name="connsiteX27" fmla="*/ 213064 w 2621113"/>
              <a:gd name="connsiteY27" fmla="*/ 630315 h 2741885"/>
              <a:gd name="connsiteX28" fmla="*/ 195309 w 2621113"/>
              <a:gd name="connsiteY28" fmla="*/ 701336 h 2741885"/>
              <a:gd name="connsiteX29" fmla="*/ 177553 w 2621113"/>
              <a:gd name="connsiteY29" fmla="*/ 719092 h 2741885"/>
              <a:gd name="connsiteX30" fmla="*/ 159798 w 2621113"/>
              <a:gd name="connsiteY30" fmla="*/ 781235 h 2741885"/>
              <a:gd name="connsiteX31" fmla="*/ 150920 w 2621113"/>
              <a:gd name="connsiteY31" fmla="*/ 807868 h 2741885"/>
              <a:gd name="connsiteX32" fmla="*/ 142042 w 2621113"/>
              <a:gd name="connsiteY32" fmla="*/ 852257 h 2741885"/>
              <a:gd name="connsiteX33" fmla="*/ 124287 w 2621113"/>
              <a:gd name="connsiteY33" fmla="*/ 905523 h 2741885"/>
              <a:gd name="connsiteX34" fmla="*/ 115409 w 2621113"/>
              <a:gd name="connsiteY34" fmla="*/ 932156 h 2741885"/>
              <a:gd name="connsiteX35" fmla="*/ 106532 w 2621113"/>
              <a:gd name="connsiteY35" fmla="*/ 958789 h 2741885"/>
              <a:gd name="connsiteX36" fmla="*/ 88776 w 2621113"/>
              <a:gd name="connsiteY36" fmla="*/ 985422 h 2741885"/>
              <a:gd name="connsiteX37" fmla="*/ 53266 w 2621113"/>
              <a:gd name="connsiteY37" fmla="*/ 1091954 h 2741885"/>
              <a:gd name="connsiteX38" fmla="*/ 44388 w 2621113"/>
              <a:gd name="connsiteY38" fmla="*/ 1118587 h 2741885"/>
              <a:gd name="connsiteX39" fmla="*/ 26633 w 2621113"/>
              <a:gd name="connsiteY39" fmla="*/ 1180730 h 2741885"/>
              <a:gd name="connsiteX40" fmla="*/ 17755 w 2621113"/>
              <a:gd name="connsiteY40" fmla="*/ 1251752 h 2741885"/>
              <a:gd name="connsiteX41" fmla="*/ 0 w 2621113"/>
              <a:gd name="connsiteY41" fmla="*/ 1642369 h 2741885"/>
              <a:gd name="connsiteX42" fmla="*/ 8877 w 2621113"/>
              <a:gd name="connsiteY42" fmla="*/ 1846556 h 2741885"/>
              <a:gd name="connsiteX43" fmla="*/ 26633 w 2621113"/>
              <a:gd name="connsiteY43" fmla="*/ 2006354 h 2741885"/>
              <a:gd name="connsiteX44" fmla="*/ 53266 w 2621113"/>
              <a:gd name="connsiteY44" fmla="*/ 2112886 h 2741885"/>
              <a:gd name="connsiteX45" fmla="*/ 79899 w 2621113"/>
              <a:gd name="connsiteY45" fmla="*/ 2201662 h 2741885"/>
              <a:gd name="connsiteX46" fmla="*/ 88776 w 2621113"/>
              <a:gd name="connsiteY46" fmla="*/ 2228295 h 2741885"/>
              <a:gd name="connsiteX47" fmla="*/ 106532 w 2621113"/>
              <a:gd name="connsiteY47" fmla="*/ 2246051 h 2741885"/>
              <a:gd name="connsiteX48" fmla="*/ 124287 w 2621113"/>
              <a:gd name="connsiteY48" fmla="*/ 2299317 h 2741885"/>
              <a:gd name="connsiteX49" fmla="*/ 133165 w 2621113"/>
              <a:gd name="connsiteY49" fmla="*/ 2325950 h 2741885"/>
              <a:gd name="connsiteX50" fmla="*/ 168675 w 2621113"/>
              <a:gd name="connsiteY50" fmla="*/ 2379216 h 2741885"/>
              <a:gd name="connsiteX51" fmla="*/ 177553 w 2621113"/>
              <a:gd name="connsiteY51" fmla="*/ 2405849 h 2741885"/>
              <a:gd name="connsiteX52" fmla="*/ 195309 w 2621113"/>
              <a:gd name="connsiteY52" fmla="*/ 2423604 h 2741885"/>
              <a:gd name="connsiteX53" fmla="*/ 230819 w 2621113"/>
              <a:gd name="connsiteY53" fmla="*/ 2476870 h 2741885"/>
              <a:gd name="connsiteX54" fmla="*/ 248575 w 2621113"/>
              <a:gd name="connsiteY54" fmla="*/ 2494625 h 2741885"/>
              <a:gd name="connsiteX55" fmla="*/ 284085 w 2621113"/>
              <a:gd name="connsiteY55" fmla="*/ 2547892 h 2741885"/>
              <a:gd name="connsiteX56" fmla="*/ 337351 w 2621113"/>
              <a:gd name="connsiteY56" fmla="*/ 2601158 h 2741885"/>
              <a:gd name="connsiteX57" fmla="*/ 390617 w 2621113"/>
              <a:gd name="connsiteY57" fmla="*/ 2618913 h 2741885"/>
              <a:gd name="connsiteX58" fmla="*/ 417250 w 2621113"/>
              <a:gd name="connsiteY58" fmla="*/ 2645546 h 2741885"/>
              <a:gd name="connsiteX59" fmla="*/ 452761 w 2621113"/>
              <a:gd name="connsiteY59" fmla="*/ 2654424 h 2741885"/>
              <a:gd name="connsiteX60" fmla="*/ 514905 w 2621113"/>
              <a:gd name="connsiteY60" fmla="*/ 2672179 h 2741885"/>
              <a:gd name="connsiteX61" fmla="*/ 568171 w 2621113"/>
              <a:gd name="connsiteY61" fmla="*/ 2681057 h 2741885"/>
              <a:gd name="connsiteX62" fmla="*/ 612559 w 2621113"/>
              <a:gd name="connsiteY62" fmla="*/ 2689934 h 2741885"/>
              <a:gd name="connsiteX63" fmla="*/ 798990 w 2621113"/>
              <a:gd name="connsiteY63" fmla="*/ 2707690 h 2741885"/>
              <a:gd name="connsiteX64" fmla="*/ 1136342 w 2621113"/>
              <a:gd name="connsiteY64" fmla="*/ 2725445 h 2741885"/>
              <a:gd name="connsiteX65" fmla="*/ 1500326 w 2621113"/>
              <a:gd name="connsiteY65" fmla="*/ 2725445 h 2741885"/>
              <a:gd name="connsiteX66" fmla="*/ 1553592 w 2621113"/>
              <a:gd name="connsiteY66" fmla="*/ 2707690 h 2741885"/>
              <a:gd name="connsiteX67" fmla="*/ 1580225 w 2621113"/>
              <a:gd name="connsiteY67" fmla="*/ 2698812 h 2741885"/>
              <a:gd name="connsiteX68" fmla="*/ 1669002 w 2621113"/>
              <a:gd name="connsiteY68" fmla="*/ 2663301 h 2741885"/>
              <a:gd name="connsiteX69" fmla="*/ 1784411 w 2621113"/>
              <a:gd name="connsiteY69" fmla="*/ 2636668 h 2741885"/>
              <a:gd name="connsiteX70" fmla="*/ 1837677 w 2621113"/>
              <a:gd name="connsiteY70" fmla="*/ 2618913 h 2741885"/>
              <a:gd name="connsiteX71" fmla="*/ 1873188 w 2621113"/>
              <a:gd name="connsiteY71" fmla="*/ 2610035 h 2741885"/>
              <a:gd name="connsiteX72" fmla="*/ 1908699 w 2621113"/>
              <a:gd name="connsiteY72" fmla="*/ 2592280 h 2741885"/>
              <a:gd name="connsiteX73" fmla="*/ 1935332 w 2621113"/>
              <a:gd name="connsiteY73" fmla="*/ 2583402 h 2741885"/>
              <a:gd name="connsiteX74" fmla="*/ 1970842 w 2621113"/>
              <a:gd name="connsiteY74" fmla="*/ 2556769 h 2741885"/>
              <a:gd name="connsiteX75" fmla="*/ 2024109 w 2621113"/>
              <a:gd name="connsiteY75" fmla="*/ 2530136 h 2741885"/>
              <a:gd name="connsiteX76" fmla="*/ 2050742 w 2621113"/>
              <a:gd name="connsiteY76" fmla="*/ 2503503 h 2741885"/>
              <a:gd name="connsiteX77" fmla="*/ 2104008 w 2621113"/>
              <a:gd name="connsiteY77" fmla="*/ 2485748 h 2741885"/>
              <a:gd name="connsiteX78" fmla="*/ 2175029 w 2621113"/>
              <a:gd name="connsiteY78" fmla="*/ 2432482 h 2741885"/>
              <a:gd name="connsiteX79" fmla="*/ 2201662 w 2621113"/>
              <a:gd name="connsiteY79" fmla="*/ 2405849 h 2741885"/>
              <a:gd name="connsiteX80" fmla="*/ 2290439 w 2621113"/>
              <a:gd name="connsiteY80" fmla="*/ 2352583 h 2741885"/>
              <a:gd name="connsiteX81" fmla="*/ 2334827 w 2621113"/>
              <a:gd name="connsiteY81" fmla="*/ 2317072 h 2741885"/>
              <a:gd name="connsiteX82" fmla="*/ 2343705 w 2621113"/>
              <a:gd name="connsiteY82" fmla="*/ 2290439 h 2741885"/>
              <a:gd name="connsiteX83" fmla="*/ 2379215 w 2621113"/>
              <a:gd name="connsiteY83" fmla="*/ 2237173 h 2741885"/>
              <a:gd name="connsiteX84" fmla="*/ 2405848 w 2621113"/>
              <a:gd name="connsiteY84" fmla="*/ 2175029 h 2741885"/>
              <a:gd name="connsiteX85" fmla="*/ 2432481 w 2621113"/>
              <a:gd name="connsiteY85" fmla="*/ 2121763 h 2741885"/>
              <a:gd name="connsiteX86" fmla="*/ 2441359 w 2621113"/>
              <a:gd name="connsiteY86" fmla="*/ 2077375 h 2741885"/>
              <a:gd name="connsiteX87" fmla="*/ 2450237 w 2621113"/>
              <a:gd name="connsiteY87" fmla="*/ 2050742 h 2741885"/>
              <a:gd name="connsiteX88" fmla="*/ 2459114 w 2621113"/>
              <a:gd name="connsiteY88" fmla="*/ 2006354 h 2741885"/>
              <a:gd name="connsiteX89" fmla="*/ 2476870 w 2621113"/>
              <a:gd name="connsiteY89" fmla="*/ 1970843 h 2741885"/>
              <a:gd name="connsiteX90" fmla="*/ 2503503 w 2621113"/>
              <a:gd name="connsiteY90" fmla="*/ 1864311 h 2741885"/>
              <a:gd name="connsiteX91" fmla="*/ 2503503 w 2621113"/>
              <a:gd name="connsiteY91" fmla="*/ 1864311 h 2741885"/>
              <a:gd name="connsiteX92" fmla="*/ 2530136 w 2621113"/>
              <a:gd name="connsiteY92" fmla="*/ 1784412 h 2741885"/>
              <a:gd name="connsiteX93" fmla="*/ 2539013 w 2621113"/>
              <a:gd name="connsiteY93" fmla="*/ 1748901 h 2741885"/>
              <a:gd name="connsiteX94" fmla="*/ 2556769 w 2621113"/>
              <a:gd name="connsiteY94" fmla="*/ 1686758 h 2741885"/>
              <a:gd name="connsiteX95" fmla="*/ 2565646 w 2621113"/>
              <a:gd name="connsiteY95" fmla="*/ 1606859 h 2741885"/>
              <a:gd name="connsiteX96" fmla="*/ 2583402 w 2621113"/>
              <a:gd name="connsiteY96" fmla="*/ 1562470 h 2741885"/>
              <a:gd name="connsiteX97" fmla="*/ 2592279 w 2621113"/>
              <a:gd name="connsiteY97" fmla="*/ 1473693 h 2741885"/>
              <a:gd name="connsiteX98" fmla="*/ 2601157 w 2621113"/>
              <a:gd name="connsiteY98" fmla="*/ 1438183 h 2741885"/>
              <a:gd name="connsiteX99" fmla="*/ 2610035 w 2621113"/>
              <a:gd name="connsiteY99" fmla="*/ 1393794 h 2741885"/>
              <a:gd name="connsiteX100" fmla="*/ 2610035 w 2621113"/>
              <a:gd name="connsiteY100" fmla="*/ 932156 h 2741885"/>
              <a:gd name="connsiteX101" fmla="*/ 2592279 w 2621113"/>
              <a:gd name="connsiteY101" fmla="*/ 816746 h 2741885"/>
              <a:gd name="connsiteX102" fmla="*/ 2574524 w 2621113"/>
              <a:gd name="connsiteY102" fmla="*/ 790113 h 2741885"/>
              <a:gd name="connsiteX103" fmla="*/ 2547891 w 2621113"/>
              <a:gd name="connsiteY103" fmla="*/ 674703 h 2741885"/>
              <a:gd name="connsiteX104" fmla="*/ 2539013 w 2621113"/>
              <a:gd name="connsiteY104" fmla="*/ 639192 h 2741885"/>
              <a:gd name="connsiteX105" fmla="*/ 2503503 w 2621113"/>
              <a:gd name="connsiteY105" fmla="*/ 585926 h 2741885"/>
              <a:gd name="connsiteX106" fmla="*/ 2494625 w 2621113"/>
              <a:gd name="connsiteY106" fmla="*/ 559293 h 2741885"/>
              <a:gd name="connsiteX107" fmla="*/ 2459114 w 2621113"/>
              <a:gd name="connsiteY107" fmla="*/ 506027 h 2741885"/>
              <a:gd name="connsiteX108" fmla="*/ 2432481 w 2621113"/>
              <a:gd name="connsiteY108" fmla="*/ 452761 h 2741885"/>
              <a:gd name="connsiteX109" fmla="*/ 2388093 w 2621113"/>
              <a:gd name="connsiteY109" fmla="*/ 372862 h 2741885"/>
              <a:gd name="connsiteX110" fmla="*/ 2361460 w 2621113"/>
              <a:gd name="connsiteY110" fmla="*/ 319596 h 2741885"/>
              <a:gd name="connsiteX111" fmla="*/ 2352582 w 2621113"/>
              <a:gd name="connsiteY111" fmla="*/ 292963 h 2741885"/>
              <a:gd name="connsiteX112" fmla="*/ 2334827 w 2621113"/>
              <a:gd name="connsiteY112" fmla="*/ 266330 h 2741885"/>
              <a:gd name="connsiteX113" fmla="*/ 2317072 w 2621113"/>
              <a:gd name="connsiteY113" fmla="*/ 230820 h 2741885"/>
              <a:gd name="connsiteX114" fmla="*/ 2299316 w 2621113"/>
              <a:gd name="connsiteY114" fmla="*/ 213064 h 2741885"/>
              <a:gd name="connsiteX115" fmla="*/ 2263806 w 2621113"/>
              <a:gd name="connsiteY115" fmla="*/ 159798 h 2741885"/>
              <a:gd name="connsiteX116" fmla="*/ 2246050 w 2621113"/>
              <a:gd name="connsiteY116" fmla="*/ 142043 h 2741885"/>
              <a:gd name="connsiteX117" fmla="*/ 2228295 w 2621113"/>
              <a:gd name="connsiteY117" fmla="*/ 115410 h 2741885"/>
              <a:gd name="connsiteX118" fmla="*/ 2201662 w 2621113"/>
              <a:gd name="connsiteY118" fmla="*/ 97655 h 2741885"/>
              <a:gd name="connsiteX119" fmla="*/ 2157274 w 2621113"/>
              <a:gd name="connsiteY119" fmla="*/ 71022 h 2741885"/>
              <a:gd name="connsiteX120" fmla="*/ 2077375 w 2621113"/>
              <a:gd name="connsiteY120" fmla="*/ 35511 h 2741885"/>
              <a:gd name="connsiteX121" fmla="*/ 2024109 w 2621113"/>
              <a:gd name="connsiteY121" fmla="*/ 17756 h 2741885"/>
              <a:gd name="connsiteX122" fmla="*/ 1748901 w 2621113"/>
              <a:gd name="connsiteY122" fmla="*/ 8878 h 27418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2621113" h="2741885">
                <a:moveTo>
                  <a:pt x="1864310" y="8878"/>
                </a:moveTo>
                <a:cubicBezTo>
                  <a:pt x="1630497" y="2001"/>
                  <a:pt x="1564823" y="-7079"/>
                  <a:pt x="1349406" y="8878"/>
                </a:cubicBezTo>
                <a:cubicBezTo>
                  <a:pt x="1340074" y="9569"/>
                  <a:pt x="1331980" y="16082"/>
                  <a:pt x="1322773" y="17756"/>
                </a:cubicBezTo>
                <a:cubicBezTo>
                  <a:pt x="1299300" y="22024"/>
                  <a:pt x="1275425" y="23674"/>
                  <a:pt x="1251751" y="26633"/>
                </a:cubicBezTo>
                <a:lnTo>
                  <a:pt x="1180730" y="44389"/>
                </a:lnTo>
                <a:cubicBezTo>
                  <a:pt x="1168893" y="47348"/>
                  <a:pt x="1156794" y="49407"/>
                  <a:pt x="1145219" y="53266"/>
                </a:cubicBezTo>
                <a:lnTo>
                  <a:pt x="1091953" y="71022"/>
                </a:lnTo>
                <a:cubicBezTo>
                  <a:pt x="1083075" y="73981"/>
                  <a:pt x="1074008" y="76423"/>
                  <a:pt x="1065320" y="79899"/>
                </a:cubicBezTo>
                <a:cubicBezTo>
                  <a:pt x="1050524" y="85818"/>
                  <a:pt x="1035908" y="92209"/>
                  <a:pt x="1020932" y="97655"/>
                </a:cubicBezTo>
                <a:cubicBezTo>
                  <a:pt x="994549" y="107249"/>
                  <a:pt x="967666" y="115410"/>
                  <a:pt x="941033" y="124288"/>
                </a:cubicBezTo>
                <a:lnTo>
                  <a:pt x="914400" y="133165"/>
                </a:lnTo>
                <a:cubicBezTo>
                  <a:pt x="908481" y="139084"/>
                  <a:pt x="903608" y="146278"/>
                  <a:pt x="896644" y="150921"/>
                </a:cubicBezTo>
                <a:cubicBezTo>
                  <a:pt x="868791" y="169490"/>
                  <a:pt x="856851" y="169747"/>
                  <a:pt x="825623" y="177554"/>
                </a:cubicBezTo>
                <a:cubicBezTo>
                  <a:pt x="816745" y="183472"/>
                  <a:pt x="808533" y="190537"/>
                  <a:pt x="798990" y="195309"/>
                </a:cubicBezTo>
                <a:cubicBezTo>
                  <a:pt x="790620" y="199494"/>
                  <a:pt x="780537" y="199642"/>
                  <a:pt x="772357" y="204187"/>
                </a:cubicBezTo>
                <a:cubicBezTo>
                  <a:pt x="772332" y="204201"/>
                  <a:pt x="705786" y="248567"/>
                  <a:pt x="692458" y="257453"/>
                </a:cubicBezTo>
                <a:cubicBezTo>
                  <a:pt x="683580" y="263371"/>
                  <a:pt x="675947" y="271834"/>
                  <a:pt x="665825" y="275208"/>
                </a:cubicBezTo>
                <a:cubicBezTo>
                  <a:pt x="656947" y="278167"/>
                  <a:pt x="647562" y="279901"/>
                  <a:pt x="639192" y="284086"/>
                </a:cubicBezTo>
                <a:cubicBezTo>
                  <a:pt x="570353" y="318505"/>
                  <a:pt x="652869" y="288404"/>
                  <a:pt x="585926" y="310719"/>
                </a:cubicBezTo>
                <a:cubicBezTo>
                  <a:pt x="568171" y="328474"/>
                  <a:pt x="553553" y="350057"/>
                  <a:pt x="532660" y="363985"/>
                </a:cubicBezTo>
                <a:cubicBezTo>
                  <a:pt x="523782" y="369903"/>
                  <a:pt x="514224" y="374910"/>
                  <a:pt x="506027" y="381740"/>
                </a:cubicBezTo>
                <a:cubicBezTo>
                  <a:pt x="496382" y="389777"/>
                  <a:pt x="489304" y="400665"/>
                  <a:pt x="479394" y="408373"/>
                </a:cubicBezTo>
                <a:cubicBezTo>
                  <a:pt x="462550" y="421474"/>
                  <a:pt x="443883" y="432047"/>
                  <a:pt x="426128" y="443884"/>
                </a:cubicBezTo>
                <a:lnTo>
                  <a:pt x="372862" y="479394"/>
                </a:lnTo>
                <a:cubicBezTo>
                  <a:pt x="277688" y="542844"/>
                  <a:pt x="422133" y="444033"/>
                  <a:pt x="319596" y="523783"/>
                </a:cubicBezTo>
                <a:cubicBezTo>
                  <a:pt x="302752" y="536884"/>
                  <a:pt x="266330" y="559293"/>
                  <a:pt x="266330" y="559293"/>
                </a:cubicBezTo>
                <a:cubicBezTo>
                  <a:pt x="211683" y="641265"/>
                  <a:pt x="281419" y="540432"/>
                  <a:pt x="230819" y="603682"/>
                </a:cubicBezTo>
                <a:cubicBezTo>
                  <a:pt x="224154" y="612014"/>
                  <a:pt x="218982" y="621437"/>
                  <a:pt x="213064" y="630315"/>
                </a:cubicBezTo>
                <a:cubicBezTo>
                  <a:pt x="211156" y="639857"/>
                  <a:pt x="203497" y="687690"/>
                  <a:pt x="195309" y="701336"/>
                </a:cubicBezTo>
                <a:cubicBezTo>
                  <a:pt x="191003" y="708513"/>
                  <a:pt x="183472" y="713173"/>
                  <a:pt x="177553" y="719092"/>
                </a:cubicBezTo>
                <a:cubicBezTo>
                  <a:pt x="156266" y="782949"/>
                  <a:pt x="182092" y="703204"/>
                  <a:pt x="159798" y="781235"/>
                </a:cubicBezTo>
                <a:cubicBezTo>
                  <a:pt x="157227" y="790233"/>
                  <a:pt x="153190" y="798790"/>
                  <a:pt x="150920" y="807868"/>
                </a:cubicBezTo>
                <a:cubicBezTo>
                  <a:pt x="147260" y="822507"/>
                  <a:pt x="146012" y="837699"/>
                  <a:pt x="142042" y="852257"/>
                </a:cubicBezTo>
                <a:cubicBezTo>
                  <a:pt x="137118" y="870313"/>
                  <a:pt x="130205" y="887768"/>
                  <a:pt x="124287" y="905523"/>
                </a:cubicBezTo>
                <a:lnTo>
                  <a:pt x="115409" y="932156"/>
                </a:lnTo>
                <a:cubicBezTo>
                  <a:pt x="112450" y="941034"/>
                  <a:pt x="111723" y="951003"/>
                  <a:pt x="106532" y="958789"/>
                </a:cubicBezTo>
                <a:lnTo>
                  <a:pt x="88776" y="985422"/>
                </a:lnTo>
                <a:lnTo>
                  <a:pt x="53266" y="1091954"/>
                </a:lnTo>
                <a:lnTo>
                  <a:pt x="44388" y="1118587"/>
                </a:lnTo>
                <a:cubicBezTo>
                  <a:pt x="37350" y="1139699"/>
                  <a:pt x="30349" y="1158431"/>
                  <a:pt x="26633" y="1180730"/>
                </a:cubicBezTo>
                <a:cubicBezTo>
                  <a:pt x="22711" y="1204264"/>
                  <a:pt x="20714" y="1228078"/>
                  <a:pt x="17755" y="1251752"/>
                </a:cubicBezTo>
                <a:cubicBezTo>
                  <a:pt x="14784" y="1311172"/>
                  <a:pt x="0" y="1596965"/>
                  <a:pt x="0" y="1642369"/>
                </a:cubicBezTo>
                <a:cubicBezTo>
                  <a:pt x="0" y="1710496"/>
                  <a:pt x="5098" y="1778534"/>
                  <a:pt x="8877" y="1846556"/>
                </a:cubicBezTo>
                <a:cubicBezTo>
                  <a:pt x="16580" y="1985219"/>
                  <a:pt x="11100" y="1920920"/>
                  <a:pt x="26633" y="2006354"/>
                </a:cubicBezTo>
                <a:cubicBezTo>
                  <a:pt x="57614" y="2176756"/>
                  <a:pt x="10033" y="1939946"/>
                  <a:pt x="53266" y="2112886"/>
                </a:cubicBezTo>
                <a:cubicBezTo>
                  <a:pt x="66684" y="2166559"/>
                  <a:pt x="58282" y="2136812"/>
                  <a:pt x="79899" y="2201662"/>
                </a:cubicBezTo>
                <a:cubicBezTo>
                  <a:pt x="82858" y="2210540"/>
                  <a:pt x="82159" y="2221678"/>
                  <a:pt x="88776" y="2228295"/>
                </a:cubicBezTo>
                <a:lnTo>
                  <a:pt x="106532" y="2246051"/>
                </a:lnTo>
                <a:lnTo>
                  <a:pt x="124287" y="2299317"/>
                </a:lnTo>
                <a:cubicBezTo>
                  <a:pt x="127246" y="2308195"/>
                  <a:pt x="127974" y="2318164"/>
                  <a:pt x="133165" y="2325950"/>
                </a:cubicBezTo>
                <a:cubicBezTo>
                  <a:pt x="145002" y="2343705"/>
                  <a:pt x="161927" y="2358972"/>
                  <a:pt x="168675" y="2379216"/>
                </a:cubicBezTo>
                <a:cubicBezTo>
                  <a:pt x="171634" y="2388094"/>
                  <a:pt x="172738" y="2397825"/>
                  <a:pt x="177553" y="2405849"/>
                </a:cubicBezTo>
                <a:cubicBezTo>
                  <a:pt x="181859" y="2413026"/>
                  <a:pt x="190287" y="2416908"/>
                  <a:pt x="195309" y="2423604"/>
                </a:cubicBezTo>
                <a:cubicBezTo>
                  <a:pt x="208113" y="2440675"/>
                  <a:pt x="215730" y="2461781"/>
                  <a:pt x="230819" y="2476870"/>
                </a:cubicBezTo>
                <a:cubicBezTo>
                  <a:pt x="236738" y="2482788"/>
                  <a:pt x="243553" y="2487929"/>
                  <a:pt x="248575" y="2494625"/>
                </a:cubicBezTo>
                <a:cubicBezTo>
                  <a:pt x="261379" y="2511697"/>
                  <a:pt x="268996" y="2532803"/>
                  <a:pt x="284085" y="2547892"/>
                </a:cubicBezTo>
                <a:cubicBezTo>
                  <a:pt x="301840" y="2565647"/>
                  <a:pt x="313530" y="2593218"/>
                  <a:pt x="337351" y="2601158"/>
                </a:cubicBezTo>
                <a:lnTo>
                  <a:pt x="390617" y="2618913"/>
                </a:lnTo>
                <a:cubicBezTo>
                  <a:pt x="399495" y="2627791"/>
                  <a:pt x="406349" y="2639317"/>
                  <a:pt x="417250" y="2645546"/>
                </a:cubicBezTo>
                <a:cubicBezTo>
                  <a:pt x="427844" y="2651600"/>
                  <a:pt x="441029" y="2651072"/>
                  <a:pt x="452761" y="2654424"/>
                </a:cubicBezTo>
                <a:cubicBezTo>
                  <a:pt x="492239" y="2665703"/>
                  <a:pt x="468660" y="2662930"/>
                  <a:pt x="514905" y="2672179"/>
                </a:cubicBezTo>
                <a:cubicBezTo>
                  <a:pt x="532556" y="2675709"/>
                  <a:pt x="550461" y="2677837"/>
                  <a:pt x="568171" y="2681057"/>
                </a:cubicBezTo>
                <a:cubicBezTo>
                  <a:pt x="583017" y="2683756"/>
                  <a:pt x="597569" y="2688204"/>
                  <a:pt x="612559" y="2689934"/>
                </a:cubicBezTo>
                <a:cubicBezTo>
                  <a:pt x="674572" y="2697089"/>
                  <a:pt x="736651" y="2704409"/>
                  <a:pt x="798990" y="2707690"/>
                </a:cubicBezTo>
                <a:lnTo>
                  <a:pt x="1136342" y="2725445"/>
                </a:lnTo>
                <a:cubicBezTo>
                  <a:pt x="1281195" y="2749588"/>
                  <a:pt x="1232738" y="2745025"/>
                  <a:pt x="1500326" y="2725445"/>
                </a:cubicBezTo>
                <a:cubicBezTo>
                  <a:pt x="1518992" y="2724079"/>
                  <a:pt x="1535837" y="2713608"/>
                  <a:pt x="1553592" y="2707690"/>
                </a:cubicBezTo>
                <a:cubicBezTo>
                  <a:pt x="1562470" y="2704731"/>
                  <a:pt x="1571855" y="2702997"/>
                  <a:pt x="1580225" y="2698812"/>
                </a:cubicBezTo>
                <a:cubicBezTo>
                  <a:pt x="1611786" y="2683032"/>
                  <a:pt x="1632441" y="2670613"/>
                  <a:pt x="1669002" y="2663301"/>
                </a:cubicBezTo>
                <a:cubicBezTo>
                  <a:pt x="1704223" y="2656257"/>
                  <a:pt x="1752275" y="2647380"/>
                  <a:pt x="1784411" y="2636668"/>
                </a:cubicBezTo>
                <a:cubicBezTo>
                  <a:pt x="1802166" y="2630750"/>
                  <a:pt x="1819520" y="2623452"/>
                  <a:pt x="1837677" y="2618913"/>
                </a:cubicBezTo>
                <a:cubicBezTo>
                  <a:pt x="1849514" y="2615954"/>
                  <a:pt x="1861764" y="2614319"/>
                  <a:pt x="1873188" y="2610035"/>
                </a:cubicBezTo>
                <a:cubicBezTo>
                  <a:pt x="1885579" y="2605388"/>
                  <a:pt x="1896535" y="2597493"/>
                  <a:pt x="1908699" y="2592280"/>
                </a:cubicBezTo>
                <a:cubicBezTo>
                  <a:pt x="1917300" y="2588594"/>
                  <a:pt x="1926454" y="2586361"/>
                  <a:pt x="1935332" y="2583402"/>
                </a:cubicBezTo>
                <a:cubicBezTo>
                  <a:pt x="1947169" y="2574524"/>
                  <a:pt x="1957996" y="2564110"/>
                  <a:pt x="1970842" y="2556769"/>
                </a:cubicBezTo>
                <a:cubicBezTo>
                  <a:pt x="2021805" y="2527648"/>
                  <a:pt x="1973489" y="2572319"/>
                  <a:pt x="2024109" y="2530136"/>
                </a:cubicBezTo>
                <a:cubicBezTo>
                  <a:pt x="2033754" y="2522099"/>
                  <a:pt x="2039767" y="2509600"/>
                  <a:pt x="2050742" y="2503503"/>
                </a:cubicBezTo>
                <a:cubicBezTo>
                  <a:pt x="2067103" y="2494414"/>
                  <a:pt x="2104008" y="2485748"/>
                  <a:pt x="2104008" y="2485748"/>
                </a:cubicBezTo>
                <a:cubicBezTo>
                  <a:pt x="2155013" y="2434742"/>
                  <a:pt x="2128545" y="2447976"/>
                  <a:pt x="2175029" y="2432482"/>
                </a:cubicBezTo>
                <a:cubicBezTo>
                  <a:pt x="2183907" y="2423604"/>
                  <a:pt x="2191446" y="2413146"/>
                  <a:pt x="2201662" y="2405849"/>
                </a:cubicBezTo>
                <a:cubicBezTo>
                  <a:pt x="2250689" y="2370829"/>
                  <a:pt x="2235143" y="2407882"/>
                  <a:pt x="2290439" y="2352583"/>
                </a:cubicBezTo>
                <a:cubicBezTo>
                  <a:pt x="2315738" y="2327282"/>
                  <a:pt x="2301230" y="2339470"/>
                  <a:pt x="2334827" y="2317072"/>
                </a:cubicBezTo>
                <a:cubicBezTo>
                  <a:pt x="2337786" y="2308194"/>
                  <a:pt x="2339160" y="2298619"/>
                  <a:pt x="2343705" y="2290439"/>
                </a:cubicBezTo>
                <a:cubicBezTo>
                  <a:pt x="2354068" y="2271785"/>
                  <a:pt x="2372467" y="2257417"/>
                  <a:pt x="2379215" y="2237173"/>
                </a:cubicBezTo>
                <a:cubicBezTo>
                  <a:pt x="2400035" y="2174714"/>
                  <a:pt x="2372938" y="2251820"/>
                  <a:pt x="2405848" y="2175029"/>
                </a:cubicBezTo>
                <a:cubicBezTo>
                  <a:pt x="2427900" y="2123574"/>
                  <a:pt x="2398362" y="2172943"/>
                  <a:pt x="2432481" y="2121763"/>
                </a:cubicBezTo>
                <a:cubicBezTo>
                  <a:pt x="2435440" y="2106967"/>
                  <a:pt x="2437699" y="2092013"/>
                  <a:pt x="2441359" y="2077375"/>
                </a:cubicBezTo>
                <a:cubicBezTo>
                  <a:pt x="2443629" y="2068297"/>
                  <a:pt x="2447967" y="2059821"/>
                  <a:pt x="2450237" y="2050742"/>
                </a:cubicBezTo>
                <a:cubicBezTo>
                  <a:pt x="2453897" y="2036104"/>
                  <a:pt x="2454342" y="2020669"/>
                  <a:pt x="2459114" y="2006354"/>
                </a:cubicBezTo>
                <a:cubicBezTo>
                  <a:pt x="2463299" y="1993799"/>
                  <a:pt x="2470951" y="1982680"/>
                  <a:pt x="2476870" y="1970843"/>
                </a:cubicBezTo>
                <a:cubicBezTo>
                  <a:pt x="2488824" y="1899116"/>
                  <a:pt x="2480055" y="1934653"/>
                  <a:pt x="2503503" y="1864311"/>
                </a:cubicBezTo>
                <a:lnTo>
                  <a:pt x="2503503" y="1864311"/>
                </a:lnTo>
                <a:cubicBezTo>
                  <a:pt x="2514975" y="1806946"/>
                  <a:pt x="2505632" y="1833419"/>
                  <a:pt x="2530136" y="1784412"/>
                </a:cubicBezTo>
                <a:cubicBezTo>
                  <a:pt x="2533095" y="1772575"/>
                  <a:pt x="2535661" y="1760633"/>
                  <a:pt x="2539013" y="1748901"/>
                </a:cubicBezTo>
                <a:cubicBezTo>
                  <a:pt x="2564499" y="1659699"/>
                  <a:pt x="2528998" y="1797834"/>
                  <a:pt x="2556769" y="1686758"/>
                </a:cubicBezTo>
                <a:cubicBezTo>
                  <a:pt x="2559728" y="1660125"/>
                  <a:pt x="2560031" y="1633061"/>
                  <a:pt x="2565646" y="1606859"/>
                </a:cubicBezTo>
                <a:cubicBezTo>
                  <a:pt x="2568985" y="1591277"/>
                  <a:pt x="2580277" y="1578097"/>
                  <a:pt x="2583402" y="1562470"/>
                </a:cubicBezTo>
                <a:cubicBezTo>
                  <a:pt x="2589234" y="1533308"/>
                  <a:pt x="2588073" y="1503134"/>
                  <a:pt x="2592279" y="1473693"/>
                </a:cubicBezTo>
                <a:cubicBezTo>
                  <a:pt x="2594004" y="1461615"/>
                  <a:pt x="2598510" y="1450093"/>
                  <a:pt x="2601157" y="1438183"/>
                </a:cubicBezTo>
                <a:cubicBezTo>
                  <a:pt x="2604430" y="1423453"/>
                  <a:pt x="2607076" y="1408590"/>
                  <a:pt x="2610035" y="1393794"/>
                </a:cubicBezTo>
                <a:cubicBezTo>
                  <a:pt x="2625363" y="1179192"/>
                  <a:pt x="2624239" y="1251745"/>
                  <a:pt x="2610035" y="932156"/>
                </a:cubicBezTo>
                <a:cubicBezTo>
                  <a:pt x="2609895" y="928999"/>
                  <a:pt x="2594891" y="824582"/>
                  <a:pt x="2592279" y="816746"/>
                </a:cubicBezTo>
                <a:cubicBezTo>
                  <a:pt x="2588905" y="806624"/>
                  <a:pt x="2580442" y="798991"/>
                  <a:pt x="2574524" y="790113"/>
                </a:cubicBezTo>
                <a:cubicBezTo>
                  <a:pt x="2553917" y="645871"/>
                  <a:pt x="2580386" y="804679"/>
                  <a:pt x="2547891" y="674703"/>
                </a:cubicBezTo>
                <a:cubicBezTo>
                  <a:pt x="2544932" y="662866"/>
                  <a:pt x="2544470" y="650105"/>
                  <a:pt x="2539013" y="639192"/>
                </a:cubicBezTo>
                <a:cubicBezTo>
                  <a:pt x="2529470" y="620106"/>
                  <a:pt x="2510251" y="606170"/>
                  <a:pt x="2503503" y="585926"/>
                </a:cubicBezTo>
                <a:cubicBezTo>
                  <a:pt x="2500544" y="577048"/>
                  <a:pt x="2499170" y="567473"/>
                  <a:pt x="2494625" y="559293"/>
                </a:cubicBezTo>
                <a:cubicBezTo>
                  <a:pt x="2484262" y="540639"/>
                  <a:pt x="2459114" y="506027"/>
                  <a:pt x="2459114" y="506027"/>
                </a:cubicBezTo>
                <a:cubicBezTo>
                  <a:pt x="2426743" y="408908"/>
                  <a:pt x="2478368" y="556007"/>
                  <a:pt x="2432481" y="452761"/>
                </a:cubicBezTo>
                <a:cubicBezTo>
                  <a:pt x="2397719" y="374548"/>
                  <a:pt x="2436705" y="421474"/>
                  <a:pt x="2388093" y="372862"/>
                </a:cubicBezTo>
                <a:cubicBezTo>
                  <a:pt x="2365778" y="305919"/>
                  <a:pt x="2395879" y="388435"/>
                  <a:pt x="2361460" y="319596"/>
                </a:cubicBezTo>
                <a:cubicBezTo>
                  <a:pt x="2357275" y="311226"/>
                  <a:pt x="2356767" y="301333"/>
                  <a:pt x="2352582" y="292963"/>
                </a:cubicBezTo>
                <a:cubicBezTo>
                  <a:pt x="2347810" y="283420"/>
                  <a:pt x="2340121" y="275594"/>
                  <a:pt x="2334827" y="266330"/>
                </a:cubicBezTo>
                <a:cubicBezTo>
                  <a:pt x="2328261" y="254840"/>
                  <a:pt x="2324413" y="241831"/>
                  <a:pt x="2317072" y="230820"/>
                </a:cubicBezTo>
                <a:cubicBezTo>
                  <a:pt x="2312429" y="223856"/>
                  <a:pt x="2304338" y="219760"/>
                  <a:pt x="2299316" y="213064"/>
                </a:cubicBezTo>
                <a:cubicBezTo>
                  <a:pt x="2286513" y="195993"/>
                  <a:pt x="2278895" y="174887"/>
                  <a:pt x="2263806" y="159798"/>
                </a:cubicBezTo>
                <a:cubicBezTo>
                  <a:pt x="2257887" y="153880"/>
                  <a:pt x="2251279" y="148579"/>
                  <a:pt x="2246050" y="142043"/>
                </a:cubicBezTo>
                <a:cubicBezTo>
                  <a:pt x="2239385" y="133712"/>
                  <a:pt x="2235840" y="122955"/>
                  <a:pt x="2228295" y="115410"/>
                </a:cubicBezTo>
                <a:cubicBezTo>
                  <a:pt x="2220750" y="107865"/>
                  <a:pt x="2209993" y="104320"/>
                  <a:pt x="2201662" y="97655"/>
                </a:cubicBezTo>
                <a:cubicBezTo>
                  <a:pt x="2166844" y="69800"/>
                  <a:pt x="2203527" y="86438"/>
                  <a:pt x="2157274" y="71022"/>
                </a:cubicBezTo>
                <a:cubicBezTo>
                  <a:pt x="2115068" y="42884"/>
                  <a:pt x="2140764" y="56641"/>
                  <a:pt x="2077375" y="35511"/>
                </a:cubicBezTo>
                <a:cubicBezTo>
                  <a:pt x="2077370" y="35509"/>
                  <a:pt x="2024114" y="17756"/>
                  <a:pt x="2024109" y="17756"/>
                </a:cubicBezTo>
                <a:cubicBezTo>
                  <a:pt x="1855590" y="4793"/>
                  <a:pt x="1947283" y="8878"/>
                  <a:pt x="1748901" y="8878"/>
                </a:cubicBezTo>
              </a:path>
            </a:pathLst>
          </a:custGeom>
          <a:noFill/>
          <a:ln w="38100">
            <a:solidFill>
              <a:srgbClr val="0066FF"/>
            </a:solidFill>
            <a:round/>
            <a:headEnd/>
            <a:tailEnd/>
          </a:ln>
          <a:effec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46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75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241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76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53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77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8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78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79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082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Local change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8</a:t>
            </a:fld>
            <a:endParaRPr lang="da-DK"/>
          </a:p>
        </p:txBody>
      </p:sp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656102" y="3336201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2540522" y="267308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254326" y="4213120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3" name="Oval 56"/>
          <p:cNvSpPr>
            <a:spLocks noChangeAspect="1" noChangeArrowheads="1"/>
          </p:cNvSpPr>
          <p:nvPr/>
        </p:nvSpPr>
        <p:spPr bwMode="auto">
          <a:xfrm>
            <a:off x="6317719" y="367553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752053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3061662" y="3262554"/>
            <a:ext cx="350248" cy="333917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>
            <a:stCxn id="10" idx="7"/>
            <a:endCxn id="11" idx="3"/>
          </p:cNvCxnSpPr>
          <p:nvPr/>
        </p:nvCxnSpPr>
        <p:spPr bwMode="auto">
          <a:xfrm flipV="1">
            <a:off x="1955058" y="2958104"/>
            <a:ext cx="636757" cy="42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5" idx="0"/>
            <a:endCxn id="11" idx="6"/>
          </p:cNvCxnSpPr>
          <p:nvPr/>
        </p:nvCxnSpPr>
        <p:spPr bwMode="auto">
          <a:xfrm flipH="1" flipV="1">
            <a:off x="2890770" y="2840048"/>
            <a:ext cx="346016" cy="42250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 flipV="1">
            <a:off x="2591689" y="4301116"/>
            <a:ext cx="2662637" cy="789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9" idx="7"/>
          </p:cNvCxnSpPr>
          <p:nvPr/>
        </p:nvCxnSpPr>
        <p:spPr bwMode="auto">
          <a:xfrm flipH="1">
            <a:off x="2540396" y="3547570"/>
            <a:ext cx="572559" cy="6354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3"/>
          </p:cNvCxnSpPr>
          <p:nvPr/>
        </p:nvCxnSpPr>
        <p:spPr bwMode="auto">
          <a:xfrm flipV="1">
            <a:off x="3360617" y="3037069"/>
            <a:ext cx="2662240" cy="27438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6"/>
            <a:endCxn id="13" idx="3"/>
          </p:cNvCxnSpPr>
          <p:nvPr/>
        </p:nvCxnSpPr>
        <p:spPr bwMode="auto">
          <a:xfrm flipV="1">
            <a:off x="5604574" y="3960553"/>
            <a:ext cx="764439" cy="41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5429450" y="3085970"/>
            <a:ext cx="717238" cy="11271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896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80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98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81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64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82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3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83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79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84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49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63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85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61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86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Freeform 52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4" name="Freeform 53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18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87</a:t>
            </a:fld>
            <a:endParaRPr lang="da-DK"/>
          </a:p>
        </p:txBody>
      </p:sp>
      <p:sp>
        <p:nvSpPr>
          <p:cNvPr id="74" name="Rectangle 4"/>
          <p:cNvSpPr txBox="1">
            <a:spLocks noChangeArrowheads="1"/>
          </p:cNvSpPr>
          <p:nvPr/>
        </p:nvSpPr>
        <p:spPr bwMode="auto">
          <a:xfrm>
            <a:off x="0" y="186245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ＭＳ Ｐゴシック" pitchFamily="-110" charset="-128"/>
                <a:cs typeface="ＭＳ Ｐゴシック" pitchFamily="-110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  <a:ea typeface="ＭＳ Ｐゴシック" pitchFamily="-110" charset="-128"/>
                <a:cs typeface="ＭＳ Ｐゴシック" pitchFamily="-11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0099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Steps to local opt</a:t>
            </a:r>
          </a:p>
        </p:txBody>
      </p:sp>
      <p:sp>
        <p:nvSpPr>
          <p:cNvPr id="3" name="Oval 56"/>
          <p:cNvSpPr>
            <a:spLocks noChangeAspect="1" noChangeArrowheads="1"/>
          </p:cNvSpPr>
          <p:nvPr/>
        </p:nvSpPr>
        <p:spPr bwMode="auto">
          <a:xfrm>
            <a:off x="265176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" name="Oval 56"/>
          <p:cNvSpPr>
            <a:spLocks noChangeAspect="1" noChangeArrowheads="1"/>
          </p:cNvSpPr>
          <p:nvPr/>
        </p:nvSpPr>
        <p:spPr bwMode="auto">
          <a:xfrm>
            <a:off x="45720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55448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1" name="Straight Connector 30"/>
          <p:cNvCxnSpPr>
            <a:stCxn id="4" idx="6"/>
            <a:endCxn id="10" idx="2"/>
          </p:cNvCxnSpPr>
          <p:nvPr/>
        </p:nvCxnSpPr>
        <p:spPr bwMode="auto">
          <a:xfrm>
            <a:off x="808694" y="2904653"/>
            <a:ext cx="745786" cy="0"/>
          </a:xfrm>
          <a:prstGeom prst="line">
            <a:avLst/>
          </a:prstGeom>
          <a:solidFill>
            <a:schemeClr val="accent1"/>
          </a:solidFill>
          <a:ln w="508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10" idx="6"/>
            <a:endCxn id="3" idx="2"/>
          </p:cNvCxnSpPr>
          <p:nvPr/>
        </p:nvCxnSpPr>
        <p:spPr bwMode="auto">
          <a:xfrm>
            <a:off x="190597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Freeform 17"/>
          <p:cNvSpPr/>
          <p:nvPr/>
        </p:nvSpPr>
        <p:spPr bwMode="auto">
          <a:xfrm>
            <a:off x="2433853" y="273640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Freeform 59"/>
          <p:cNvSpPr/>
          <p:nvPr/>
        </p:nvSpPr>
        <p:spPr bwMode="auto">
          <a:xfrm>
            <a:off x="1339067" y="275207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Freeform 60"/>
          <p:cNvSpPr/>
          <p:nvPr/>
        </p:nvSpPr>
        <p:spPr bwMode="auto">
          <a:xfrm flipH="1">
            <a:off x="819175" y="275606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Oval 56"/>
          <p:cNvSpPr>
            <a:spLocks noChangeAspect="1" noChangeArrowheads="1"/>
          </p:cNvSpPr>
          <p:nvPr/>
        </p:nvSpPr>
        <p:spPr bwMode="auto">
          <a:xfrm>
            <a:off x="3749040" y="27432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9" name="Oval 56"/>
          <p:cNvSpPr>
            <a:spLocks noChangeAspect="1" noChangeArrowheads="1"/>
          </p:cNvSpPr>
          <p:nvPr/>
        </p:nvSpPr>
        <p:spPr bwMode="auto">
          <a:xfrm>
            <a:off x="3749040" y="36576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0" name="Oval 56"/>
          <p:cNvSpPr>
            <a:spLocks noChangeAspect="1" noChangeArrowheads="1"/>
          </p:cNvSpPr>
          <p:nvPr/>
        </p:nvSpPr>
        <p:spPr bwMode="auto">
          <a:xfrm>
            <a:off x="4846320" y="3657600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1" name="Oval 56"/>
          <p:cNvSpPr>
            <a:spLocks noChangeAspect="1" noChangeArrowheads="1"/>
          </p:cNvSpPr>
          <p:nvPr/>
        </p:nvSpPr>
        <p:spPr bwMode="auto">
          <a:xfrm>
            <a:off x="4846320" y="2743200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42" name="Oval 56"/>
          <p:cNvSpPr>
            <a:spLocks noChangeAspect="1" noChangeArrowheads="1"/>
          </p:cNvSpPr>
          <p:nvPr/>
        </p:nvSpPr>
        <p:spPr bwMode="auto">
          <a:xfrm>
            <a:off x="4861068" y="1833712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43" name="Straight Connector 42"/>
          <p:cNvCxnSpPr>
            <a:stCxn id="3" idx="6"/>
            <a:endCxn id="38" idx="2"/>
          </p:cNvCxnSpPr>
          <p:nvPr/>
        </p:nvCxnSpPr>
        <p:spPr bwMode="auto">
          <a:xfrm>
            <a:off x="300325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>
            <a:stCxn id="38" idx="4"/>
            <a:endCxn id="39" idx="0"/>
          </p:cNvCxnSpPr>
          <p:nvPr/>
        </p:nvCxnSpPr>
        <p:spPr bwMode="auto">
          <a:xfrm>
            <a:off x="392478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stCxn id="40" idx="2"/>
            <a:endCxn id="39" idx="6"/>
          </p:cNvCxnSpPr>
          <p:nvPr/>
        </p:nvCxnSpPr>
        <p:spPr bwMode="auto">
          <a:xfrm flipH="1">
            <a:off x="4100534" y="38190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41" idx="4"/>
            <a:endCxn id="40" idx="0"/>
          </p:cNvCxnSpPr>
          <p:nvPr/>
        </p:nvCxnSpPr>
        <p:spPr bwMode="auto">
          <a:xfrm>
            <a:off x="5022067" y="3066105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stCxn id="42" idx="4"/>
            <a:endCxn id="41" idx="0"/>
          </p:cNvCxnSpPr>
          <p:nvPr/>
        </p:nvCxnSpPr>
        <p:spPr bwMode="auto">
          <a:xfrm flipH="1">
            <a:off x="5022067" y="2156617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>
            <a:stCxn id="38" idx="6"/>
            <a:endCxn id="41" idx="2"/>
          </p:cNvCxnSpPr>
          <p:nvPr/>
        </p:nvCxnSpPr>
        <p:spPr bwMode="auto">
          <a:xfrm>
            <a:off x="4100534" y="2904653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Freeform 63"/>
          <p:cNvSpPr/>
          <p:nvPr/>
        </p:nvSpPr>
        <p:spPr bwMode="auto">
          <a:xfrm>
            <a:off x="3549816" y="276098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5" name="Freeform 64"/>
          <p:cNvSpPr/>
          <p:nvPr/>
        </p:nvSpPr>
        <p:spPr bwMode="auto">
          <a:xfrm rot="5400000">
            <a:off x="3874279" y="3478738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>
            <a:off x="4616614" y="3670469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Oval 56"/>
          <p:cNvSpPr>
            <a:spLocks noChangeAspect="1" noChangeArrowheads="1"/>
          </p:cNvSpPr>
          <p:nvPr/>
        </p:nvSpPr>
        <p:spPr bwMode="auto">
          <a:xfrm>
            <a:off x="6044875" y="27481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7" name="Oval 56"/>
          <p:cNvSpPr>
            <a:spLocks noChangeAspect="1" noChangeArrowheads="1"/>
          </p:cNvSpPr>
          <p:nvPr/>
        </p:nvSpPr>
        <p:spPr bwMode="auto">
          <a:xfrm>
            <a:off x="6044875" y="36625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8" name="Oval 56"/>
          <p:cNvSpPr>
            <a:spLocks noChangeAspect="1" noChangeArrowheads="1"/>
          </p:cNvSpPr>
          <p:nvPr/>
        </p:nvSpPr>
        <p:spPr bwMode="auto">
          <a:xfrm>
            <a:off x="7142155" y="3662514"/>
            <a:ext cx="351494" cy="322905"/>
          </a:xfrm>
          <a:prstGeom prst="ellipse">
            <a:avLst/>
          </a:prstGeom>
          <a:noFill/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29" name="Oval 56"/>
          <p:cNvSpPr>
            <a:spLocks noChangeAspect="1" noChangeArrowheads="1"/>
          </p:cNvSpPr>
          <p:nvPr/>
        </p:nvSpPr>
        <p:spPr bwMode="auto">
          <a:xfrm>
            <a:off x="7142155" y="2748114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30" name="Oval 56"/>
          <p:cNvSpPr>
            <a:spLocks noChangeAspect="1" noChangeArrowheads="1"/>
          </p:cNvSpPr>
          <p:nvPr/>
        </p:nvSpPr>
        <p:spPr bwMode="auto">
          <a:xfrm>
            <a:off x="7156903" y="1838626"/>
            <a:ext cx="351494" cy="322905"/>
          </a:xfrm>
          <a:prstGeom prst="ellipse">
            <a:avLst/>
          </a:prstGeom>
          <a:solidFill>
            <a:srgbClr val="FF0000">
              <a:alpha val="50000"/>
            </a:srgbClr>
          </a:solidFill>
          <a:ln w="38100">
            <a:solidFill>
              <a:srgbClr val="66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32" name="Straight Connector 31"/>
          <p:cNvCxnSpPr>
            <a:stCxn id="26" idx="4"/>
            <a:endCxn id="27" idx="0"/>
          </p:cNvCxnSpPr>
          <p:nvPr/>
        </p:nvCxnSpPr>
        <p:spPr bwMode="auto">
          <a:xfrm>
            <a:off x="622062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28" idx="2"/>
            <a:endCxn id="27" idx="6"/>
          </p:cNvCxnSpPr>
          <p:nvPr/>
        </p:nvCxnSpPr>
        <p:spPr bwMode="auto">
          <a:xfrm flipH="1">
            <a:off x="6396369" y="38239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>
            <a:stCxn id="29" idx="4"/>
            <a:endCxn id="28" idx="0"/>
          </p:cNvCxnSpPr>
          <p:nvPr/>
        </p:nvCxnSpPr>
        <p:spPr bwMode="auto">
          <a:xfrm>
            <a:off x="7317902" y="3071019"/>
            <a:ext cx="0" cy="59149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30" idx="4"/>
            <a:endCxn id="29" idx="0"/>
          </p:cNvCxnSpPr>
          <p:nvPr/>
        </p:nvCxnSpPr>
        <p:spPr bwMode="auto">
          <a:xfrm flipH="1">
            <a:off x="7317902" y="2161531"/>
            <a:ext cx="14748" cy="58658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>
            <a:stCxn id="26" idx="6"/>
            <a:endCxn id="29" idx="2"/>
          </p:cNvCxnSpPr>
          <p:nvPr/>
        </p:nvCxnSpPr>
        <p:spPr bwMode="auto">
          <a:xfrm>
            <a:off x="6396369" y="2909567"/>
            <a:ext cx="745786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7" name="Freeform 36"/>
          <p:cNvSpPr/>
          <p:nvPr/>
        </p:nvSpPr>
        <p:spPr bwMode="auto">
          <a:xfrm>
            <a:off x="5845651" y="276589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Freeform 43"/>
          <p:cNvSpPr/>
          <p:nvPr/>
        </p:nvSpPr>
        <p:spPr bwMode="auto">
          <a:xfrm rot="5400000">
            <a:off x="6170114" y="3483652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Freeform 44"/>
          <p:cNvSpPr/>
          <p:nvPr/>
        </p:nvSpPr>
        <p:spPr bwMode="auto">
          <a:xfrm>
            <a:off x="6912449" y="367538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7" name="Straight Connector 46"/>
          <p:cNvCxnSpPr>
            <a:stCxn id="41" idx="6"/>
            <a:endCxn id="26" idx="2"/>
          </p:cNvCxnSpPr>
          <p:nvPr/>
        </p:nvCxnSpPr>
        <p:spPr bwMode="auto">
          <a:xfrm>
            <a:off x="5197814" y="2904653"/>
            <a:ext cx="847061" cy="491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10834" y="2920182"/>
                <a:ext cx="653476" cy="523220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4154" y="2925096"/>
                <a:ext cx="653476" cy="523220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</m:sub>
                      </m:sSub>
                    </m:oMath>
                  </m:oMathPara>
                </a14:m>
                <a:endParaRPr lang="en-US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40158" y="2949680"/>
                <a:ext cx="653476" cy="523220"/>
              </a:xfrm>
              <a:prstGeom prst="rect">
                <a:avLst/>
              </a:prstGeom>
              <a:blipFill rotWithShape="0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475046" y="4562892"/>
                <a:ext cx="8332322" cy="5309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dirty="0" smtClean="0">
                    <a:cs typeface="Times New Roman" panose="02020603050405020304" pitchFamily="18" charset="0"/>
                  </a:rPr>
                  <a:t>By induction we can make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</m:oMath>
                </a14:m>
                <a:r>
                  <a:rPr lang="en-US" dirty="0" smtClean="0">
                    <a:cs typeface="Times New Roman" panose="02020603050405020304" pitchFamily="18" charset="0"/>
                  </a:rPr>
                  <a:t>flip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times</m:t>
                    </m:r>
                  </m:oMath>
                </a14:m>
                <a:endParaRPr lang="he-IL" baseline="-250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46" y="4562892"/>
                <a:ext cx="8332322" cy="530915"/>
              </a:xfrm>
              <a:prstGeom prst="rect">
                <a:avLst/>
              </a:prstGeom>
              <a:blipFill rotWithShape="0">
                <a:blip r:embed="rId5"/>
                <a:stretch>
                  <a:fillRect l="-1536" t="-10345" b="-3218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Freeform 53"/>
          <p:cNvSpPr/>
          <p:nvPr/>
        </p:nvSpPr>
        <p:spPr bwMode="auto">
          <a:xfrm rot="15379289">
            <a:off x="4821911" y="2216186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Freeform 55"/>
          <p:cNvSpPr/>
          <p:nvPr/>
        </p:nvSpPr>
        <p:spPr bwMode="auto">
          <a:xfrm rot="15379289">
            <a:off x="7113835" y="2217663"/>
            <a:ext cx="215823" cy="104026"/>
          </a:xfrm>
          <a:custGeom>
            <a:avLst/>
            <a:gdLst>
              <a:gd name="connsiteX0" fmla="*/ 265471 w 265471"/>
              <a:gd name="connsiteY0" fmla="*/ 127956 h 127956"/>
              <a:gd name="connsiteX1" fmla="*/ 117987 w 265471"/>
              <a:gd name="connsiteY1" fmla="*/ 137 h 127956"/>
              <a:gd name="connsiteX2" fmla="*/ 0 w 265471"/>
              <a:gd name="connsiteY2" fmla="*/ 108292 h 127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5471" h="127956">
                <a:moveTo>
                  <a:pt x="265471" y="127956"/>
                </a:moveTo>
                <a:cubicBezTo>
                  <a:pt x="213851" y="65685"/>
                  <a:pt x="162232" y="3414"/>
                  <a:pt x="117987" y="137"/>
                </a:cubicBezTo>
                <a:cubicBezTo>
                  <a:pt x="73742" y="-3140"/>
                  <a:pt x="36871" y="52576"/>
                  <a:pt x="0" y="108292"/>
                </a:cubicBezTo>
              </a:path>
            </a:pathLst>
          </a:custGeom>
          <a:noFill/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944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#Steps - Summary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740311"/>
                <a:ext cx="7772400" cy="5117690"/>
              </a:xfrm>
            </p:spPr>
            <p:txBody>
              <a:bodyPr/>
              <a:lstStyle/>
              <a:p>
                <a:pPr>
                  <a:spcBef>
                    <a:spcPts val="1200"/>
                  </a:spcBef>
                </a:pPr>
                <a:r>
                  <a:rPr lang="en-US" dirty="0" smtClean="0"/>
                  <a:t>Still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0" i="1" dirty="0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𝐸</m:t>
                        </m:r>
                      </m:sub>
                      <m:sup/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𝑤</m:t>
                        </m:r>
                        <m:d>
                          <m:d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 dirty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</m:e>
                    </m:nary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if all weights are integers (</a:t>
                </a:r>
                <a:r>
                  <a:rPr lang="en-US" dirty="0" smtClean="0">
                    <a:solidFill>
                      <a:srgbClr val="FF0000"/>
                    </a:solidFill>
                  </a:rPr>
                  <a:t>pseudo polynomial</a:t>
                </a:r>
                <a:r>
                  <a:rPr lang="en-US" dirty="0" smtClean="0"/>
                  <a:t>)</a:t>
                </a:r>
              </a:p>
              <a:p>
                <a:pPr>
                  <a:spcBef>
                    <a:spcPts val="1200"/>
                  </a:spcBef>
                </a:pPr>
                <a:r>
                  <a:rPr lang="en-US" dirty="0" smtClean="0"/>
                  <a:t>We can prevent long running time if we only do a move if it improves by at least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𝑤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bar>
                          <m:barPr>
                            <m:pos m:val="top"/>
                            <m:ctrlP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US" i="1">
                                <a:solidFill>
                                  <a:schemeClr val="tx2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</m:bar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>
                  <a:spcBef>
                    <a:spcPts val="1200"/>
                  </a:spcBef>
                </a:pPr>
                <a:r>
                  <a:rPr lang="en-US" dirty="0" smtClean="0"/>
                  <a:t>Then the # of moves is bounded by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den>
                        </m:f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endParaRPr lang="he-IL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740311"/>
                <a:ext cx="7772400" cy="5117690"/>
              </a:xfrm>
              <a:blipFill rotWithShape="0">
                <a:blip r:embed="rId3"/>
                <a:stretch>
                  <a:fillRect l="-1804" t="-1667" r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88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52783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-14750" y="6185210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set of edges incident to v that </a:t>
                </a:r>
                <a:r>
                  <a:rPr lang="en-US" sz="2400" dirty="0" smtClean="0">
                    <a:solidFill>
                      <a:srgbClr val="FF0000"/>
                    </a:solidFill>
                    <a:cs typeface="Times New Roman" panose="02020603050405020304" pitchFamily="18" charset="0"/>
                  </a:rPr>
                  <a:t>do not</a:t>
                </a:r>
                <a:r>
                  <a:rPr lang="en-US" sz="2400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cross the cut</a:t>
                </a:r>
                <a:endParaRPr lang="he-IL" sz="2400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4750" y="6185210"/>
                <a:ext cx="9144000" cy="461665"/>
              </a:xfrm>
              <a:prstGeom prst="rect">
                <a:avLst/>
              </a:prstGeom>
              <a:blipFill rotWithShape="0">
                <a:blip r:embed="rId2"/>
                <a:stretch>
                  <a:fillRect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Oval 7"/>
          <p:cNvSpPr/>
          <p:nvPr/>
        </p:nvSpPr>
        <p:spPr bwMode="auto">
          <a:xfrm>
            <a:off x="1038367" y="1796669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4771468" y="1779199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rgbClr val="009900"/>
                </a:solidFill>
              </a:rPr>
              <a:t>Big improvement - analysis</a:t>
            </a:r>
            <a:endParaRPr lang="en-US" sz="4800" dirty="0">
              <a:solidFill>
                <a:srgbClr val="009900"/>
              </a:solidFill>
            </a:endParaRPr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2511510" y="290357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tIns="0" anchor="ctr"/>
          <a:lstStyle/>
          <a:p>
            <a:pPr algn="ctr"/>
            <a:r>
              <a:rPr lang="en-US" sz="2400" dirty="0" smtClean="0"/>
              <a:t>v</a:t>
            </a:r>
            <a:endParaRPr lang="en-US" sz="2400" dirty="0"/>
          </a:p>
        </p:txBody>
      </p:sp>
      <p:cxnSp>
        <p:nvCxnSpPr>
          <p:cNvPr id="17" name="Straight Connector 16"/>
          <p:cNvCxnSpPr>
            <a:stCxn id="10" idx="0"/>
          </p:cNvCxnSpPr>
          <p:nvPr/>
        </p:nvCxnSpPr>
        <p:spPr bwMode="auto">
          <a:xfrm flipH="1" flipV="1">
            <a:off x="2591689" y="2094268"/>
            <a:ext cx="94945" cy="80931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H="1" flipV="1">
            <a:off x="2834118" y="3149267"/>
            <a:ext cx="2337650" cy="4890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0" idx="6"/>
          </p:cNvCxnSpPr>
          <p:nvPr/>
        </p:nvCxnSpPr>
        <p:spPr bwMode="auto">
          <a:xfrm flipV="1">
            <a:off x="2861758" y="2604447"/>
            <a:ext cx="3161099" cy="46609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1681311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1681311"/>
                <a:ext cx="477822" cy="586499"/>
              </a:xfrm>
              <a:prstGeom prst="rect">
                <a:avLst/>
              </a:prstGeom>
              <a:blipFill rotWithShape="0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912076" y="1632151"/>
                <a:ext cx="690716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2076" y="1632151"/>
                <a:ext cx="690716" cy="524118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Connector 23"/>
          <p:cNvCxnSpPr>
            <a:stCxn id="10" idx="1"/>
          </p:cNvCxnSpPr>
          <p:nvPr/>
        </p:nvCxnSpPr>
        <p:spPr bwMode="auto">
          <a:xfrm flipH="1" flipV="1">
            <a:off x="2310581" y="2319431"/>
            <a:ext cx="252222" cy="63304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 flipH="1" flipV="1">
            <a:off x="1769807" y="2903579"/>
            <a:ext cx="741703" cy="16695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>
            <a:stCxn id="10" idx="3"/>
          </p:cNvCxnSpPr>
          <p:nvPr/>
        </p:nvCxnSpPr>
        <p:spPr bwMode="auto">
          <a:xfrm flipH="1">
            <a:off x="1976255" y="3188595"/>
            <a:ext cx="586548" cy="230631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>
            <a:endCxn id="10" idx="4"/>
          </p:cNvCxnSpPr>
          <p:nvPr/>
        </p:nvCxnSpPr>
        <p:spPr bwMode="auto">
          <a:xfrm flipH="1" flipV="1">
            <a:off x="2686634" y="3237496"/>
            <a:ext cx="3460054" cy="876919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918" y="4769374"/>
                <a:ext cx="9144000" cy="100610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∀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𝑣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Δ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bar>
                            <m:barPr>
                              <m:pos m:val="top"/>
                              <m:ctrlP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bar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</m:e>
                          </m:bar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𝑛</m:t>
                          </m:r>
                        </m:den>
                      </m:f>
                    </m:oMath>
                  </m:oMathPara>
                </a14:m>
                <a:endParaRPr lang="he-IL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" y="4769374"/>
                <a:ext cx="9144000" cy="100610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/>
          <p:cNvCxnSpPr>
            <a:stCxn id="10" idx="7"/>
          </p:cNvCxnSpPr>
          <p:nvPr/>
        </p:nvCxnSpPr>
        <p:spPr bwMode="auto">
          <a:xfrm flipV="1">
            <a:off x="2810465" y="2289935"/>
            <a:ext cx="3192728" cy="66254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0" y="5737841"/>
                <a:ext cx="9144000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Δ</m:t>
                    </m:r>
                    <m:d>
                      <m:dPr>
                        <m:ctrlP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solidFill>
                              <a:schemeClr val="tx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</m:d>
                    <m:r>
                      <a:rPr lang="en-US" sz="2400" b="0" i="1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lang="en-US" sz="2400" dirty="0" smtClean="0">
                    <a:solidFill>
                      <a:schemeClr val="tx2"/>
                    </a:solidFill>
                    <a:cs typeface="Times New Roman" panose="02020603050405020304" pitchFamily="18" charset="0"/>
                  </a:rPr>
                  <a:t> set of edges incident to v that cross the cut</a:t>
                </a:r>
                <a:endParaRPr lang="he-IL" sz="2400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737841"/>
                <a:ext cx="9144000" cy="461665"/>
              </a:xfrm>
              <a:prstGeom prst="rect">
                <a:avLst/>
              </a:prstGeom>
              <a:blipFill rotWithShape="0"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5300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6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 bwMode="auto">
          <a:xfrm>
            <a:off x="4771468" y="221182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9900"/>
                </a:solidFill>
              </a:rPr>
              <a:t>Local change</a:t>
            </a:r>
            <a:endParaRPr lang="en-US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9</a:t>
            </a:fld>
            <a:endParaRPr lang="da-DK"/>
          </a:p>
        </p:txBody>
      </p:sp>
      <p:sp>
        <p:nvSpPr>
          <p:cNvPr id="8" name="Oval 7"/>
          <p:cNvSpPr/>
          <p:nvPr/>
        </p:nvSpPr>
        <p:spPr bwMode="auto">
          <a:xfrm>
            <a:off x="1018703" y="2229291"/>
            <a:ext cx="2580691" cy="3000573"/>
          </a:xfrm>
          <a:prstGeom prst="ellipse">
            <a:avLst/>
          </a:prstGeom>
          <a:solidFill>
            <a:srgbClr val="FFFF00">
              <a:alpha val="14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57200" rtl="0" eaLnBrk="1" fontAlgn="base" latinLnBrk="0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StarSymbol" charset="0"/>
              <a:buNone/>
              <a:tabLst/>
            </a:pPr>
            <a:endParaRPr kumimoji="0" lang="en-US" sz="3600" b="0" i="0" u="none" strike="noStrike" cap="none" normalizeH="0" baseline="0" smtClean="0">
              <a:ln>
                <a:noFill/>
              </a:ln>
              <a:effectLst/>
              <a:latin typeface="Arial" pitchFamily="34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Oval 56"/>
          <p:cNvSpPr>
            <a:spLocks noChangeAspect="1" noChangeArrowheads="1"/>
          </p:cNvSpPr>
          <p:nvPr/>
        </p:nvSpPr>
        <p:spPr bwMode="auto">
          <a:xfrm>
            <a:off x="2241441" y="4134157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0" name="Oval 56"/>
          <p:cNvSpPr>
            <a:spLocks noChangeAspect="1" noChangeArrowheads="1"/>
          </p:cNvSpPr>
          <p:nvPr/>
        </p:nvSpPr>
        <p:spPr bwMode="auto">
          <a:xfrm>
            <a:off x="1656102" y="3336201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1" name="Oval 56"/>
          <p:cNvSpPr>
            <a:spLocks noChangeAspect="1" noChangeArrowheads="1"/>
          </p:cNvSpPr>
          <p:nvPr/>
        </p:nvSpPr>
        <p:spPr bwMode="auto">
          <a:xfrm>
            <a:off x="2540522" y="2673089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2" name="Oval 56"/>
          <p:cNvSpPr>
            <a:spLocks noChangeAspect="1" noChangeArrowheads="1"/>
          </p:cNvSpPr>
          <p:nvPr/>
        </p:nvSpPr>
        <p:spPr bwMode="auto">
          <a:xfrm>
            <a:off x="5254326" y="4213120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3" name="Oval 56"/>
          <p:cNvSpPr>
            <a:spLocks noChangeAspect="1" noChangeArrowheads="1"/>
          </p:cNvSpPr>
          <p:nvPr/>
        </p:nvSpPr>
        <p:spPr bwMode="auto">
          <a:xfrm>
            <a:off x="6317719" y="3675538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4" name="Oval 56"/>
          <p:cNvSpPr>
            <a:spLocks noChangeAspect="1" noChangeArrowheads="1"/>
          </p:cNvSpPr>
          <p:nvPr/>
        </p:nvSpPr>
        <p:spPr bwMode="auto">
          <a:xfrm>
            <a:off x="5971564" y="2752053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sp>
        <p:nvSpPr>
          <p:cNvPr id="15" name="Oval 56"/>
          <p:cNvSpPr>
            <a:spLocks noChangeAspect="1" noChangeArrowheads="1"/>
          </p:cNvSpPr>
          <p:nvPr/>
        </p:nvSpPr>
        <p:spPr bwMode="auto">
          <a:xfrm>
            <a:off x="3061662" y="3262554"/>
            <a:ext cx="350248" cy="333917"/>
          </a:xfrm>
          <a:prstGeom prst="ellips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/>
          </a:p>
        </p:txBody>
      </p:sp>
      <p:cxnSp>
        <p:nvCxnSpPr>
          <p:cNvPr id="16" name="Straight Connector 15"/>
          <p:cNvCxnSpPr>
            <a:stCxn id="10" idx="7"/>
            <a:endCxn id="11" idx="3"/>
          </p:cNvCxnSpPr>
          <p:nvPr/>
        </p:nvCxnSpPr>
        <p:spPr bwMode="auto">
          <a:xfrm flipV="1">
            <a:off x="1955058" y="2958104"/>
            <a:ext cx="636757" cy="42699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>
            <a:stCxn id="15" idx="0"/>
            <a:endCxn id="11" idx="6"/>
          </p:cNvCxnSpPr>
          <p:nvPr/>
        </p:nvCxnSpPr>
        <p:spPr bwMode="auto">
          <a:xfrm flipH="1" flipV="1">
            <a:off x="2890770" y="2840048"/>
            <a:ext cx="346016" cy="42250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>
            <a:stCxn id="12" idx="2"/>
            <a:endCxn id="9" idx="6"/>
          </p:cNvCxnSpPr>
          <p:nvPr/>
        </p:nvCxnSpPr>
        <p:spPr bwMode="auto">
          <a:xfrm flipH="1" flipV="1">
            <a:off x="2591689" y="4301116"/>
            <a:ext cx="2662637" cy="7896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>
            <a:stCxn id="15" idx="3"/>
            <a:endCxn id="9" idx="7"/>
          </p:cNvCxnSpPr>
          <p:nvPr/>
        </p:nvCxnSpPr>
        <p:spPr bwMode="auto">
          <a:xfrm flipH="1">
            <a:off x="2540396" y="3547570"/>
            <a:ext cx="572559" cy="635488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15" idx="7"/>
            <a:endCxn id="14" idx="3"/>
          </p:cNvCxnSpPr>
          <p:nvPr/>
        </p:nvCxnSpPr>
        <p:spPr bwMode="auto">
          <a:xfrm flipV="1">
            <a:off x="3360617" y="3037069"/>
            <a:ext cx="2662240" cy="274386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>
            <a:stCxn id="12" idx="6"/>
            <a:endCxn id="13" idx="3"/>
          </p:cNvCxnSpPr>
          <p:nvPr/>
        </p:nvCxnSpPr>
        <p:spPr bwMode="auto">
          <a:xfrm flipV="1">
            <a:off x="5604574" y="3960553"/>
            <a:ext cx="764439" cy="419525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131" y="2113933"/>
                <a:ext cx="477822" cy="586499"/>
              </a:xfrm>
              <a:prstGeom prst="rect">
                <a:avLst/>
              </a:prstGeom>
              <a:blipFill rotWithShape="0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>
            <a:stCxn id="12" idx="0"/>
            <a:endCxn id="14" idx="4"/>
          </p:cNvCxnSpPr>
          <p:nvPr/>
        </p:nvCxnSpPr>
        <p:spPr bwMode="auto">
          <a:xfrm flipV="1">
            <a:off x="5429450" y="3085970"/>
            <a:ext cx="717238" cy="1127150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𝑆</m:t>
                          </m:r>
                        </m:e>
                      </m:acc>
                    </m:oMath>
                  </m:oMathPara>
                </a14:m>
                <a:endParaRPr lang="en-US" i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6985" y="2064773"/>
                <a:ext cx="476539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11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Big improvement - analysis</a:t>
            </a:r>
            <a:endParaRPr lang="en-US" sz="4800" dirty="0">
              <a:solidFill>
                <a:srgbClr val="0099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0F68C-BBD2-46E1-B90F-66FA6C580677}" type="slidenum">
              <a:rPr lang="he-IL" smtClean="0"/>
              <a:pPr>
                <a:defRPr/>
              </a:pPr>
              <a:t>90</a:t>
            </a:fld>
            <a:endParaRPr lang="da-DK"/>
          </a:p>
        </p:txBody>
      </p:sp>
      <p:grpSp>
        <p:nvGrpSpPr>
          <p:cNvPr id="3" name="Group 2"/>
          <p:cNvGrpSpPr>
            <a:grpSpLocks noChangeAspect="1"/>
          </p:cNvGrpSpPr>
          <p:nvPr/>
        </p:nvGrpSpPr>
        <p:grpSpPr>
          <a:xfrm>
            <a:off x="2751761" y="1592832"/>
            <a:ext cx="4529023" cy="1729863"/>
            <a:chOff x="854131" y="2064773"/>
            <a:chExt cx="8286648" cy="3165091"/>
          </a:xfrm>
        </p:grpSpPr>
        <p:sp>
          <p:nvSpPr>
            <p:cNvPr id="7" name="Oval 6"/>
            <p:cNvSpPr/>
            <p:nvPr/>
          </p:nvSpPr>
          <p:spPr bwMode="auto">
            <a:xfrm>
              <a:off x="4771468" y="2211821"/>
              <a:ext cx="2580691" cy="3000573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8" name="Oval 7"/>
            <p:cNvSpPr/>
            <p:nvPr/>
          </p:nvSpPr>
          <p:spPr bwMode="auto">
            <a:xfrm>
              <a:off x="1038367" y="2229291"/>
              <a:ext cx="2580691" cy="3000573"/>
            </a:xfrm>
            <a:prstGeom prst="ellipse">
              <a:avLst/>
            </a:prstGeom>
            <a:solidFill>
              <a:srgbClr val="FFFF00">
                <a:alpha val="14000"/>
              </a:srgb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57200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45000"/>
                <a:buFont typeface="StarSymbol" charset="0"/>
                <a:buNone/>
                <a:tabLst/>
              </a:pPr>
              <a:endParaRPr kumimoji="0" lang="en-US" sz="3600" b="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ea typeface="Arial Unicode MS" pitchFamily="34" charset="-128"/>
                <a:cs typeface="Arial Unicode MS" pitchFamily="34" charset="-128"/>
              </a:endParaRPr>
            </a:p>
          </p:txBody>
        </p:sp>
        <p:sp>
          <p:nvSpPr>
            <p:cNvPr id="10" name="Oval 56"/>
            <p:cNvSpPr>
              <a:spLocks noChangeAspect="1" noChangeArrowheads="1"/>
            </p:cNvSpPr>
            <p:nvPr/>
          </p:nvSpPr>
          <p:spPr bwMode="auto">
            <a:xfrm>
              <a:off x="2511510" y="3336201"/>
              <a:ext cx="350248" cy="333917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tIns="0" anchor="ctr"/>
            <a:lstStyle/>
            <a:p>
              <a:pPr algn="ctr"/>
              <a:r>
                <a:rPr lang="en-US" sz="1400" dirty="0" smtClean="0"/>
                <a:t>v</a:t>
              </a:r>
              <a:endParaRPr lang="en-US" sz="1400" dirty="0"/>
            </a:p>
          </p:txBody>
        </p:sp>
        <p:cxnSp>
          <p:nvCxnSpPr>
            <p:cNvPr id="17" name="Straight Connector 16"/>
            <p:cNvCxnSpPr>
              <a:stCxn id="10" idx="0"/>
            </p:cNvCxnSpPr>
            <p:nvPr/>
          </p:nvCxnSpPr>
          <p:spPr bwMode="auto">
            <a:xfrm flipH="1" flipV="1">
              <a:off x="2591689" y="2526890"/>
              <a:ext cx="94945" cy="80931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" name="Straight Connector 18"/>
            <p:cNvCxnSpPr/>
            <p:nvPr/>
          </p:nvCxnSpPr>
          <p:spPr bwMode="auto">
            <a:xfrm flipH="1" flipV="1">
              <a:off x="2834118" y="3581889"/>
              <a:ext cx="2337650" cy="4890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Straight Connector 19"/>
            <p:cNvCxnSpPr>
              <a:stCxn id="10" idx="6"/>
            </p:cNvCxnSpPr>
            <p:nvPr/>
          </p:nvCxnSpPr>
          <p:spPr bwMode="auto">
            <a:xfrm flipV="1">
              <a:off x="2861758" y="3037069"/>
              <a:ext cx="3161099" cy="46609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854131" y="2113932"/>
                  <a:ext cx="477823" cy="6061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18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54131" y="2113932"/>
                  <a:ext cx="477823" cy="606132"/>
                </a:xfrm>
                <a:prstGeom prst="rect">
                  <a:avLst/>
                </a:prstGeom>
                <a:blipFill rotWithShape="0">
                  <a:blip r:embed="rId2" cstate="print"/>
                  <a:stretch>
                    <a:fillRect l="-16279" b="-3636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TextBox 22"/>
                <p:cNvSpPr txBox="1"/>
                <p:nvPr/>
              </p:nvSpPr>
              <p:spPr>
                <a:xfrm>
                  <a:off x="6883053" y="2064773"/>
                  <a:ext cx="2257726" cy="676814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sz="180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lang="en-US" sz="1800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𝑆</m:t>
                            </m:r>
                          </m:e>
                        </m:acc>
                        <m:r>
                          <a:rPr lang="en-US" sz="1800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US" sz="1800" b="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sym typeface="Symbol"/>
                          </a:rPr>
                          <m:t>∖</m:t>
                        </m:r>
                        <m:r>
                          <a:rPr lang="en-US" sz="1800" i="1" dirty="0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𝑆</m:t>
                        </m:r>
                      </m:oMath>
                    </m:oMathPara>
                  </a14:m>
                  <a:endParaRPr lang="en-US" sz="1800" i="1" dirty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Text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83053" y="2064773"/>
                  <a:ext cx="2257726" cy="676814"/>
                </a:xfrm>
                <a:prstGeom prst="rect">
                  <a:avLst/>
                </a:prstGeom>
                <a:blipFill rotWithShape="0">
                  <a:blip r:embed="rId3" cstate="print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Connector 23"/>
            <p:cNvCxnSpPr>
              <a:stCxn id="10" idx="1"/>
            </p:cNvCxnSpPr>
            <p:nvPr/>
          </p:nvCxnSpPr>
          <p:spPr bwMode="auto">
            <a:xfrm flipH="1" flipV="1">
              <a:off x="2310581" y="2752053"/>
              <a:ext cx="252222" cy="63304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H="1" flipV="1">
              <a:off x="1769807" y="3336201"/>
              <a:ext cx="741703" cy="16695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>
              <a:stCxn id="10" idx="3"/>
            </p:cNvCxnSpPr>
            <p:nvPr/>
          </p:nvCxnSpPr>
          <p:spPr bwMode="auto">
            <a:xfrm flipH="1">
              <a:off x="1976255" y="3621217"/>
              <a:ext cx="586548" cy="230631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>
              <a:endCxn id="10" idx="4"/>
            </p:cNvCxnSpPr>
            <p:nvPr/>
          </p:nvCxnSpPr>
          <p:spPr bwMode="auto">
            <a:xfrm flipH="1" flipV="1">
              <a:off x="2686634" y="3670118"/>
              <a:ext cx="3460054" cy="87691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>
              <a:stCxn id="10" idx="7"/>
            </p:cNvCxnSpPr>
            <p:nvPr/>
          </p:nvCxnSpPr>
          <p:spPr bwMode="auto">
            <a:xfrm flipV="1">
              <a:off x="2810465" y="2752053"/>
              <a:ext cx="3212392" cy="633049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918" y="3461685"/>
                <a:ext cx="9144000" cy="125669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Γ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</m:e>
                          </m:d>
                          <m:r>
                            <a:rPr lang="en-US" b="0" i="1" smtClean="0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nary>
                      <m:r>
                        <a:rPr lang="en-US" b="0" i="1" smtClean="0">
                          <a:solidFill>
                            <a:schemeClr val="tx2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chemeClr val="tx2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𝑣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𝑤</m:t>
                              </m:r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Δ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e>
                              </m:d>
                              <m:r>
                                <a:rPr lang="en-US" i="1">
                                  <a:solidFill>
                                    <a:schemeClr val="tx2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𝜖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𝑤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(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bar>
                                    <m:barPr>
                                      <m:pos m:val="top"/>
                                      <m:ctrlP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barPr>
                                    <m:e>
                                      <m:r>
                                        <a:rPr lang="en-US" i="1">
                                          <a:solidFill>
                                            <a:schemeClr val="tx2"/>
                                          </a:solidFill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𝑆</m:t>
                                      </m:r>
                                    </m:e>
                                  </m:bar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)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tx2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𝑛</m:t>
                                  </m:r>
                                </m:den>
                              </m:f>
                            </m:e>
                          </m:d>
                        </m:e>
                      </m:nary>
                    </m:oMath>
                  </m:oMathPara>
                </a14:m>
                <a:endParaRPr lang="he-IL" dirty="0">
                  <a:solidFill>
                    <a:schemeClr val="tx2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8" y="3461685"/>
                <a:ext cx="9144000" cy="12566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4748" y="4656300"/>
                <a:ext cx="9144000" cy="95590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𝑜𝑟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𝜖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48" y="4656300"/>
                <a:ext cx="9144000" cy="95590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14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Big improvement - analysis</a:t>
            </a:r>
            <a:endParaRPr lang="en-US" sz="4800" dirty="0">
              <a:solidFill>
                <a:srgbClr val="0099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7206" y="1716454"/>
                <a:ext cx="9144000" cy="95590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𝑜𝑟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d>
                            <m:dPr>
                              <m:begChr m:val="{"/>
                              <m:endChr m:val="}"/>
                              <m:sepChr m:val="∣"/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d>
                                <m:dPr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𝑢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,</m:t>
                                  </m:r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e>
                            <m:e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𝑆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, 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∈</m:t>
                              </m:r>
                              <m:acc>
                                <m:accPr>
                                  <m:chr m:val="̅"/>
                                  <m:ctrlP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i="1">
                                      <a:solidFill>
                                        <a:srgbClr val="080808"/>
                                      </a:solidFill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𝑆</m:t>
                                  </m:r>
                                </m:e>
                              </m:acc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𝜖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" y="1716454"/>
                <a:ext cx="9144000" cy="95590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2121" y="3098560"/>
                <a:ext cx="9144000" cy="52411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−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𝜖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1" y="3098560"/>
                <a:ext cx="9144000" cy="52411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17206" y="4062913"/>
                <a:ext cx="914400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6" y="4062913"/>
                <a:ext cx="9144000" cy="52322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2121" y="4916206"/>
                <a:ext cx="9144000" cy="106048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𝜖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𝑂𝑃𝑇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d>
                        <m:dPr>
                          <m:ctrlPr>
                            <a:rPr lang="en-US" i="1" smtClean="0">
                              <a:solidFill>
                                <a:srgbClr val="080808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080808"/>
                                  </a:solidFill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𝜖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𝑊</m:t>
                      </m:r>
                      <m:r>
                        <a:rPr lang="en-US" i="1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≤</m:t>
                      </m:r>
                      <m:r>
                        <a:rPr lang="en-US" b="0" i="1" smtClean="0">
                          <a:solidFill>
                            <a:srgbClr val="080808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𝐿</m:t>
                      </m:r>
                    </m:oMath>
                  </m:oMathPara>
                </a14:m>
                <a:endParaRPr lang="he-IL" dirty="0">
                  <a:solidFill>
                    <a:srgbClr val="FF0000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21" y="4916206"/>
                <a:ext cx="9144000" cy="106048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37849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5" grpId="0"/>
      <p:bldP spid="27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Max-cut 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The ½ approximation guarantee is not that impressive: A random partition gives this guarantee in expectation</a:t>
            </a:r>
            <a:endParaRPr lang="en-US" dirty="0"/>
          </a:p>
          <a:p>
            <a:pPr>
              <a:spcBef>
                <a:spcPts val="1800"/>
              </a:spcBef>
            </a:pPr>
            <a:r>
              <a:rPr lang="en-US" dirty="0" smtClean="0"/>
              <a:t>Can also get ½ approximation deterministically by inserting the vertices one by one to the ``right’’ side of the cut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92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7243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Max-cut notes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dirty="0" smtClean="0"/>
              <a:t>But still, our local search scheme gives in practice larger cuts.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22045-5F67-491E-BB82-F45F889CE585}" type="slidenum">
              <a:rPr lang="he-IL" smtClean="0"/>
              <a:pPr>
                <a:defRPr/>
              </a:pPr>
              <a:t>93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5389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ZWICK@FZFMRKMFUVWYY57I" val="5101"/>
</p:tagLst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>
          <a:solidFill>
            <a:schemeClr val="tx1"/>
          </a:solidFill>
          <a:round/>
          <a:headEnd/>
          <a:tailEnd/>
        </a:ln>
        <a:effectLst/>
      </a:spPr>
      <a:bodyPr wrap="none" tIns="0" anchor="ctr"/>
      <a:lstStyle>
        <a:defPPr algn="ctr">
          <a:defRPr sz="2400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17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a-DK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1">
        <a:spAutoFit/>
      </a:bodyPr>
      <a:lstStyle>
        <a:defPPr algn="ctr">
          <a:defRPr dirty="0">
            <a:cs typeface="Times New Roman" panose="02020603050405020304" pitchFamily="18" charset="0"/>
          </a:defRPr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26842</TotalTime>
  <Words>1397</Words>
  <Application>Microsoft Office PowerPoint</Application>
  <PresentationFormat>On-screen Show (4:3)</PresentationFormat>
  <Paragraphs>552</Paragraphs>
  <Slides>93</Slides>
  <Notes>13</Notes>
  <HiddenSlides>13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93</vt:i4>
      </vt:variant>
    </vt:vector>
  </HeadingPairs>
  <TitlesOfParts>
    <vt:vector size="105" baseType="lpstr">
      <vt:lpstr>Arial Unicode MS</vt:lpstr>
      <vt:lpstr>ＭＳ Ｐゴシック</vt:lpstr>
      <vt:lpstr>ＭＳ Ｐゴシック</vt:lpstr>
      <vt:lpstr>SimSun</vt:lpstr>
      <vt:lpstr>Arial</vt:lpstr>
      <vt:lpstr>Cambria Math</vt:lpstr>
      <vt:lpstr>Comic Sans MS</vt:lpstr>
      <vt:lpstr>StarSymbol</vt:lpstr>
      <vt:lpstr>Symbol</vt:lpstr>
      <vt:lpstr>Times New Roman</vt:lpstr>
      <vt:lpstr>Wingdings</vt:lpstr>
      <vt:lpstr>Standarddesign</vt:lpstr>
      <vt:lpstr>PowerPoint Presentation</vt:lpstr>
      <vt:lpstr>An example</vt:lpstr>
      <vt:lpstr>Max Cut</vt:lpstr>
      <vt:lpstr>Few comments</vt:lpstr>
      <vt:lpstr>The idea</vt:lpstr>
      <vt:lpstr>Local change</vt:lpstr>
      <vt:lpstr>Local change</vt:lpstr>
      <vt:lpstr>Local change</vt:lpstr>
      <vt:lpstr>Local change</vt:lpstr>
      <vt:lpstr>Local change</vt:lpstr>
      <vt:lpstr>Local change</vt:lpstr>
      <vt:lpstr>Local vs. global OPT</vt:lpstr>
      <vt:lpstr>Local OPT</vt:lpstr>
      <vt:lpstr>Global OPT</vt:lpstr>
      <vt:lpstr>Analysis</vt:lpstr>
      <vt:lpstr>Quality of local opt</vt:lpstr>
      <vt:lpstr>Quality of local opt</vt:lpstr>
      <vt:lpstr>Quality of local opt</vt:lpstr>
      <vt:lpstr>Quality of local opt</vt:lpstr>
      <vt:lpstr>Steps to local opt </vt:lpstr>
      <vt:lpstr>Weighted graphs</vt:lpstr>
      <vt:lpstr>Weighted graphs</vt:lpstr>
      <vt:lpstr>Hopfield networks</vt:lpstr>
      <vt:lpstr>Memory cells (pixels) are nodes in a weighted undirected graph</vt:lpstr>
      <vt:lpstr>Retrieving form memory</vt:lpstr>
      <vt:lpstr>Retrieving form memory</vt:lpstr>
      <vt:lpstr>Retrieving form memory</vt:lpstr>
      <vt:lpstr>Storing in memory</vt:lpstr>
      <vt:lpstr>Hebbian learning</vt:lpstr>
      <vt:lpstr>Hebbian learning</vt:lpstr>
      <vt:lpstr>Storing in memory</vt:lpstr>
      <vt:lpstr>Hebbian learning</vt:lpstr>
      <vt:lpstr>Hebbian learning</vt:lpstr>
      <vt:lpstr>Storage capacity: Stochastic analysis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#Steps - Summary</vt:lpstr>
      <vt:lpstr>Big improvement - analysis</vt:lpstr>
      <vt:lpstr>Big improvement - analysis</vt:lpstr>
      <vt:lpstr>Big improvement - analysis</vt:lpstr>
      <vt:lpstr>Max-cut notes</vt:lpstr>
      <vt:lpstr>Max-cut notes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Probe Complexity</dc:title>
  <dc:creator>haimk</dc:creator>
  <cp:lastModifiedBy>Haim Kaplan</cp:lastModifiedBy>
  <cp:revision>801</cp:revision>
  <dcterms:created xsi:type="dcterms:W3CDTF">2010-12-27T20:22:31Z</dcterms:created>
  <dcterms:modified xsi:type="dcterms:W3CDTF">2018-04-24T12:22:28Z</dcterms:modified>
</cp:coreProperties>
</file>