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764" r:id="rId2"/>
    <p:sldId id="915" r:id="rId3"/>
    <p:sldId id="916" r:id="rId4"/>
    <p:sldId id="917" r:id="rId5"/>
    <p:sldId id="918" r:id="rId6"/>
    <p:sldId id="911" r:id="rId7"/>
    <p:sldId id="952" r:id="rId8"/>
    <p:sldId id="920" r:id="rId9"/>
    <p:sldId id="921" r:id="rId10"/>
    <p:sldId id="923" r:id="rId11"/>
    <p:sldId id="922" r:id="rId12"/>
    <p:sldId id="924" r:id="rId13"/>
    <p:sldId id="925" r:id="rId14"/>
    <p:sldId id="937" r:id="rId15"/>
    <p:sldId id="940" r:id="rId16"/>
    <p:sldId id="941" r:id="rId17"/>
    <p:sldId id="942" r:id="rId18"/>
    <p:sldId id="943" r:id="rId19"/>
    <p:sldId id="944" r:id="rId20"/>
    <p:sldId id="945" r:id="rId21"/>
    <p:sldId id="946" r:id="rId22"/>
    <p:sldId id="948" r:id="rId23"/>
    <p:sldId id="947" r:id="rId24"/>
    <p:sldId id="949" r:id="rId25"/>
    <p:sldId id="950" r:id="rId26"/>
    <p:sldId id="953" r:id="rId27"/>
    <p:sldId id="955" r:id="rId28"/>
    <p:sldId id="954" r:id="rId29"/>
    <p:sldId id="956" r:id="rId30"/>
    <p:sldId id="951" r:id="rId31"/>
    <p:sldId id="962" r:id="rId32"/>
    <p:sldId id="910" r:id="rId33"/>
    <p:sldId id="963" r:id="rId34"/>
    <p:sldId id="899" r:id="rId35"/>
    <p:sldId id="965" r:id="rId36"/>
    <p:sldId id="966" r:id="rId37"/>
    <p:sldId id="964" r:id="rId38"/>
    <p:sldId id="900" r:id="rId39"/>
    <p:sldId id="957" r:id="rId40"/>
    <p:sldId id="958" r:id="rId41"/>
    <p:sldId id="959" r:id="rId42"/>
    <p:sldId id="960" r:id="rId43"/>
    <p:sldId id="961" r:id="rId44"/>
    <p:sldId id="967" r:id="rId45"/>
    <p:sldId id="968" r:id="rId46"/>
    <p:sldId id="969" r:id="rId47"/>
    <p:sldId id="970" r:id="rId48"/>
    <p:sldId id="971" r:id="rId49"/>
    <p:sldId id="972" r:id="rId50"/>
    <p:sldId id="973" r:id="rId51"/>
    <p:sldId id="974" r:id="rId52"/>
    <p:sldId id="975" r:id="rId53"/>
    <p:sldId id="976" r:id="rId54"/>
    <p:sldId id="977" r:id="rId55"/>
    <p:sldId id="978" r:id="rId56"/>
    <p:sldId id="980" r:id="rId57"/>
    <p:sldId id="981" r:id="rId58"/>
    <p:sldId id="982" r:id="rId59"/>
    <p:sldId id="983" r:id="rId60"/>
    <p:sldId id="984" r:id="rId61"/>
    <p:sldId id="985" r:id="rId62"/>
    <p:sldId id="986" r:id="rId63"/>
    <p:sldId id="1022" r:id="rId64"/>
    <p:sldId id="1024" r:id="rId65"/>
    <p:sldId id="990" r:id="rId66"/>
    <p:sldId id="991" r:id="rId67"/>
    <p:sldId id="1023" r:id="rId68"/>
    <p:sldId id="1034" r:id="rId69"/>
    <p:sldId id="993" r:id="rId70"/>
    <p:sldId id="994" r:id="rId71"/>
    <p:sldId id="995" r:id="rId72"/>
    <p:sldId id="996" r:id="rId73"/>
    <p:sldId id="997" r:id="rId74"/>
    <p:sldId id="998" r:id="rId75"/>
    <p:sldId id="999" r:id="rId76"/>
    <p:sldId id="1000" r:id="rId77"/>
    <p:sldId id="1001" r:id="rId78"/>
    <p:sldId id="1025" r:id="rId79"/>
    <p:sldId id="1002" r:id="rId80"/>
    <p:sldId id="1003" r:id="rId81"/>
    <p:sldId id="1026" r:id="rId82"/>
    <p:sldId id="1027" r:id="rId83"/>
    <p:sldId id="1028" r:id="rId84"/>
    <p:sldId id="1029" r:id="rId85"/>
    <p:sldId id="1036" r:id="rId86"/>
    <p:sldId id="1037" r:id="rId87"/>
    <p:sldId id="1030" r:id="rId88"/>
    <p:sldId id="1004" r:id="rId89"/>
    <p:sldId id="1007" r:id="rId90"/>
    <p:sldId id="1006" r:id="rId91"/>
    <p:sldId id="1031" r:id="rId92"/>
    <p:sldId id="1039" r:id="rId93"/>
    <p:sldId id="1038" r:id="rId94"/>
    <p:sldId id="1008" r:id="rId95"/>
    <p:sldId id="1033" r:id="rId96"/>
    <p:sldId id="1040" r:id="rId97"/>
    <p:sldId id="1041" r:id="rId98"/>
    <p:sldId id="1042" r:id="rId99"/>
    <p:sldId id="1032" r:id="rId100"/>
    <p:sldId id="1009" r:id="rId101"/>
    <p:sldId id="1011" r:id="rId102"/>
    <p:sldId id="1010" r:id="rId103"/>
    <p:sldId id="1012" r:id="rId104"/>
    <p:sldId id="1013" r:id="rId105"/>
    <p:sldId id="1014" r:id="rId106"/>
    <p:sldId id="1015" r:id="rId107"/>
    <p:sldId id="1016" r:id="rId108"/>
    <p:sldId id="1017" r:id="rId109"/>
    <p:sldId id="1018" r:id="rId110"/>
    <p:sldId id="1020" r:id="rId111"/>
    <p:sldId id="1019" r:id="rId112"/>
    <p:sldId id="1021" r:id="rId113"/>
  </p:sldIdLst>
  <p:sldSz cx="9144000" cy="6858000" type="screen4x3"/>
  <p:notesSz cx="6845300" cy="9348788"/>
  <p:custDataLst>
    <p:tags r:id="rId116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009900"/>
    <a:srgbClr val="FF00FF"/>
    <a:srgbClr val="FF0000"/>
    <a:srgbClr val="FF9900"/>
    <a:srgbClr val="99CCFF"/>
    <a:srgbClr val="66FF66"/>
    <a:srgbClr val="CC66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610" autoAdjust="0"/>
  </p:normalViewPr>
  <p:slideViewPr>
    <p:cSldViewPr snapToGrid="0" snapToObjects="1">
      <p:cViewPr varScale="1">
        <p:scale>
          <a:sx n="61" d="100"/>
          <a:sy n="61" d="100"/>
        </p:scale>
        <p:origin x="1428" y="39"/>
      </p:cViewPr>
      <p:guideLst>
        <p:guide orient="horz" pos="1872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BF643B70-72F5-4B02-974E-5E4037605E6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87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701675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40238"/>
            <a:ext cx="50196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AE625E25-DBEC-4BC3-AC7F-0F9EA8BA753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17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dirty="0" smtClean="0">
              <a:latin typeface="Times New Roman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11226" indent="-273548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094194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531871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1969549" indent="-218839" eaLnBrk="0" hangingPunct="0"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407227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844904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282582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720259" indent="-21883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11C832A-9F71-49E5-B1F8-46F9DD3390EE}" type="slidenum">
              <a:rPr lang="he-IL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7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Arya,Garg,Khandekar,Meyerson,Munagala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Pandit</a:t>
            </a:r>
            <a:r>
              <a:rPr lang="en-US" baseline="0" dirty="0" smtClean="0"/>
              <a:t>, </a:t>
            </a:r>
            <a:r>
              <a:rPr lang="en-US" dirty="0" smtClean="0"/>
              <a:t>Local</a:t>
            </a:r>
            <a:r>
              <a:rPr lang="en-US" baseline="0" dirty="0" smtClean="0"/>
              <a:t> search heuristics for facility location problems, SICOMP 2004</a:t>
            </a:r>
          </a:p>
          <a:p>
            <a:r>
              <a:rPr lang="en-US" baseline="0" dirty="0" smtClean="0"/>
              <a:t>Gupta, </a:t>
            </a:r>
            <a:r>
              <a:rPr lang="en-US" baseline="0" dirty="0" err="1" smtClean="0"/>
              <a:t>Tangwongsam</a:t>
            </a:r>
            <a:r>
              <a:rPr lang="en-US" baseline="0" dirty="0" smtClean="0"/>
              <a:t>, Simpler analysis of local search algorithms, 2008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25E25-DBEC-4BC3-AC7F-0F9EA8BA7535}" type="slidenum">
              <a:rPr lang="he-IL" smtClean="0"/>
              <a:pPr>
                <a:defRPr/>
              </a:pPr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958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3D6-241D-4BBB-BFEC-227D9ACB7202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89C0-034B-4629-98AF-BB6D02A1E0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6F6B-35D0-4536-B3C2-37B802F3CA98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2EDA-3C43-40BD-977F-87699513D50A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AF06-9830-4676-B7DE-A24A875F9C71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750E-1E0E-4611-BC79-1B4E06425662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C7408-BFB9-4F4B-B3E6-0E0B9555CF6E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F68C-BBD2-46E1-B90F-66FA6C580677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E4F3-E4B5-4CF0-86FF-C9E9C4A8D9FB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82C9-A053-4606-A934-19A999DF17D1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A10B-AFF9-439F-B4DF-ACB91EB5A23B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2AF0-5082-4FCD-AC9F-D1DCC37E724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A276-62C2-4EF6-BF67-0F520333651A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30BCC-4FE8-4323-9D37-EB2FF5EE1240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5471-09FF-451D-8B0B-9341A341AC58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E813-DA2D-4777-91FF-653FB650E13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8E6C-00EA-4A9D-A529-A256D18F3259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2045-5F67-491E-BB82-F45F889CE585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452F-C285-4051-9771-43C3534AAE1C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C91C-9EEF-49BE-AA94-4E87577EEE09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018B8-5B6A-4ECF-A9E0-15E862929F1F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49B4-BABD-4604-B49B-AA22EABF32C6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812B7B-985F-4055-9F8F-BD4DB8581CAB}" type="datetime1">
              <a:rPr lang="en-US"/>
              <a:pPr>
                <a:defRPr/>
              </a:pPr>
              <a:t>5/8/2018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17F3696A-42C3-494D-9C8C-06B87DB4B428}" type="slidenum">
              <a:rPr lang="he-IL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750.png"/><Relationship Id="rId4" Type="http://schemas.openxmlformats.org/officeDocument/2006/relationships/image" Target="../media/image85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7" Type="http://schemas.openxmlformats.org/officeDocument/2006/relationships/image" Target="../media/image3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60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1.png"/><Relationship Id="rId7" Type="http://schemas.openxmlformats.org/officeDocument/2006/relationships/image" Target="../media/image4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70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1.png"/><Relationship Id="rId7" Type="http://schemas.openxmlformats.org/officeDocument/2006/relationships/image" Target="../media/image4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80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8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7794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1A258CD8-A675-4C46-B3B4-D53A5BEE1A9B}" type="slidenum">
              <a:rPr lang="he-IL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914400" y="2917331"/>
            <a:ext cx="7305367" cy="1369501"/>
            <a:chOff x="1032" y="2989"/>
            <a:chExt cx="3804" cy="840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032" y="2989"/>
              <a:ext cx="380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4000" b="1" dirty="0" smtClean="0">
                  <a:solidFill>
                    <a:srgbClr val="333399"/>
                  </a:solidFill>
                </a:rPr>
                <a:t>Haim Kaplan and Uri Zwick</a:t>
              </a:r>
              <a:endParaRPr lang="zh-CN" altLang="en-US" sz="2000" b="1" dirty="0">
                <a:solidFill>
                  <a:srgbClr val="33CC33"/>
                </a:solidFill>
                <a:latin typeface="Comic Sans MS" pitchFamily="66" charset="0"/>
                <a:ea typeface="SimSun" pitchFamily="2" charset="-122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033" y="3417"/>
              <a:ext cx="380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4000" b="1" dirty="0" smtClean="0">
                  <a:solidFill>
                    <a:srgbClr val="33CC33"/>
                  </a:solidFill>
                </a:rPr>
                <a:t>Algorithms in Action</a:t>
              </a:r>
              <a:endParaRPr lang="zh-CN" altLang="en-US" sz="2000" b="1" dirty="0">
                <a:solidFill>
                  <a:srgbClr val="33CC33"/>
                </a:solidFill>
                <a:latin typeface="Comic Sans MS" pitchFamily="66" charset="0"/>
                <a:ea typeface="SimSun" pitchFamily="2" charset="-122"/>
              </a:endParaRPr>
            </a:p>
          </p:txBody>
        </p:sp>
      </p:grp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490" y="502678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da-DK" sz="3200" kern="0" dirty="0" smtClean="0">
                <a:solidFill>
                  <a:srgbClr val="000000"/>
                </a:solidFill>
                <a:latin typeface="Arial"/>
              </a:rPr>
              <a:t>Tel Aviv University</a:t>
            </a:r>
          </a:p>
          <a:p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2016</a:t>
            </a:r>
            <a:br>
              <a:rPr lang="da-DK" sz="2400" kern="0" dirty="0" smtClean="0">
                <a:solidFill>
                  <a:srgbClr val="000000"/>
                </a:solidFill>
                <a:latin typeface="Arial"/>
              </a:rPr>
            </a:br>
            <a:r>
              <a:rPr lang="da-DK" sz="2400" kern="0" dirty="0" smtClean="0">
                <a:solidFill>
                  <a:srgbClr val="000000"/>
                </a:solidFill>
                <a:latin typeface="Arial"/>
              </a:rPr>
              <a:t>Last updated: April 30 2018</a:t>
            </a:r>
            <a:endParaRPr lang="en-US" sz="2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0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10</a:t>
            </a:fld>
            <a:endParaRPr lang="da-DK"/>
          </a:p>
        </p:txBody>
      </p:sp>
      <p:pic>
        <p:nvPicPr>
          <p:cNvPr id="1026" name="Picture 2" descr="https://www-m9.ma.tum.de/games/kcenter-game/img/k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247" y="1317501"/>
            <a:ext cx="4375353" cy="552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on the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100</a:t>
            </a:fld>
            <a:endParaRPr lang="da-DK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33900" y="1869897"/>
            <a:ext cx="0" cy="46233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914400" y="4315140"/>
            <a:ext cx="7335748" cy="10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52074" y="212675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477783" y="211304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39047" y="2198671"/>
            <a:ext cx="29692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0"/>
          <p:cNvSpPr>
            <a:spLocks noChangeAspect="1" noChangeArrowheads="1"/>
          </p:cNvSpPr>
          <p:nvPr/>
        </p:nvSpPr>
        <p:spPr bwMode="auto">
          <a:xfrm>
            <a:off x="5420479" y="5145637"/>
            <a:ext cx="182880" cy="182880"/>
          </a:xfrm>
          <a:prstGeom prst="ellipse">
            <a:avLst/>
          </a:prstGeom>
          <a:solidFill>
            <a:schemeClr val="tx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28800" y="2113049"/>
            <a:ext cx="1" cy="228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0142" y="1700979"/>
                <a:ext cx="265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142" y="1700979"/>
                <a:ext cx="265471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2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on the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101</a:t>
            </a:fld>
            <a:endParaRPr lang="da-DK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33900" y="1869897"/>
            <a:ext cx="0" cy="46233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914400" y="4315140"/>
            <a:ext cx="7335748" cy="10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52074" y="212675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477783" y="211304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spect="1" noChangeArrowheads="1"/>
          </p:cNvSpPr>
          <p:nvPr/>
        </p:nvSpPr>
        <p:spPr bwMode="auto">
          <a:xfrm>
            <a:off x="5420479" y="5145637"/>
            <a:ext cx="182880" cy="182880"/>
          </a:xfrm>
          <a:prstGeom prst="ellipse">
            <a:avLst/>
          </a:prstGeom>
          <a:solidFill>
            <a:schemeClr val="tx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39047" y="2198671"/>
            <a:ext cx="29692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50363" y="2772308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476072" y="2758604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37336" y="2844226"/>
            <a:ext cx="29692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0"/>
          <p:cNvSpPr>
            <a:spLocks noChangeAspect="1" noChangeArrowheads="1"/>
          </p:cNvSpPr>
          <p:nvPr/>
        </p:nvSpPr>
        <p:spPr bwMode="auto">
          <a:xfrm>
            <a:off x="3579690" y="3356225"/>
            <a:ext cx="182880" cy="182880"/>
          </a:xfrm>
          <a:prstGeom prst="ellipse">
            <a:avLst/>
          </a:prstGeom>
          <a:solidFill>
            <a:schemeClr val="tx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828800" y="2113049"/>
            <a:ext cx="1" cy="2286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50142" y="1700979"/>
                <a:ext cx="265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142" y="1700979"/>
                <a:ext cx="265471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3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 flipH="1" flipV="1">
            <a:off x="2743202" y="2527444"/>
            <a:ext cx="3667873" cy="36473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on the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102</a:t>
            </a:fld>
            <a:endParaRPr lang="da-DK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33900" y="1869897"/>
            <a:ext cx="0" cy="46233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914400" y="4315140"/>
            <a:ext cx="7335748" cy="10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5420479" y="2113049"/>
            <a:ext cx="2320248" cy="3215468"/>
            <a:chOff x="5420479" y="2113049"/>
            <a:chExt cx="2320248" cy="3215468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986418" y="2126753"/>
              <a:ext cx="228600" cy="22860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7512127" y="2113049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spect="1" noChangeArrowheads="1"/>
            </p:cNvSpPr>
            <p:nvPr/>
          </p:nvSpPr>
          <p:spPr bwMode="auto">
            <a:xfrm>
              <a:off x="5420479" y="5145637"/>
              <a:ext cx="182880" cy="18288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5720144" y="2198671"/>
            <a:ext cx="262247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6709886" y="2066811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3221" y="3489158"/>
            <a:ext cx="1155032" cy="998621"/>
            <a:chOff x="3513221" y="3489158"/>
            <a:chExt cx="1155032" cy="99862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H="1">
              <a:off x="3513221" y="3946358"/>
              <a:ext cx="613612" cy="54142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4126833" y="3489158"/>
              <a:ext cx="541420" cy="457200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14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on the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103</a:t>
            </a:fld>
            <a:endParaRPr lang="da-DK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33900" y="1869897"/>
            <a:ext cx="0" cy="462337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914400" y="4315140"/>
            <a:ext cx="7335748" cy="1027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986418" y="212675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512127" y="211304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720144" y="2198671"/>
            <a:ext cx="2622479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709886" y="2066811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0" name="Oval 10"/>
          <p:cNvSpPr>
            <a:spLocks noChangeAspect="1" noChangeArrowheads="1"/>
          </p:cNvSpPr>
          <p:nvPr/>
        </p:nvSpPr>
        <p:spPr bwMode="auto">
          <a:xfrm>
            <a:off x="5420479" y="5145637"/>
            <a:ext cx="182880" cy="182880"/>
          </a:xfrm>
          <a:prstGeom prst="ellipse">
            <a:avLst/>
          </a:prstGeom>
          <a:solidFill>
            <a:schemeClr val="tx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126812" y="3070261"/>
            <a:ext cx="286649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215017" y="2938401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748399" y="2957244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760401" y="294354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 bwMode="auto">
          <a:xfrm flipH="1" flipV="1">
            <a:off x="2176420" y="2885327"/>
            <a:ext cx="3667873" cy="36473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2743202" y="2527444"/>
            <a:ext cx="3667873" cy="364732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3513221" y="3946358"/>
            <a:ext cx="613612" cy="54142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126833" y="3489158"/>
            <a:ext cx="541420" cy="457200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3449055" y="4325414"/>
            <a:ext cx="1014662" cy="916349"/>
            <a:chOff x="3449055" y="4325414"/>
            <a:chExt cx="1014662" cy="916349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3449055" y="4700342"/>
              <a:ext cx="613612" cy="54142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4062667" y="4325414"/>
              <a:ext cx="401050" cy="374928"/>
            </a:xfrm>
            <a:prstGeom prst="straightConnector1">
              <a:avLst/>
            </a:prstGeom>
            <a:solidFill>
              <a:schemeClr val="accent1"/>
            </a:solidFill>
            <a:ln w="698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937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partitions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104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1777432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This argument works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7432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64" y="2409406"/>
                <a:ext cx="914400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get that the complexity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𝑘𝑑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" y="2409406"/>
                <a:ext cx="9144000" cy="10604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Very powerful in practice – one of the most common clustering algorithms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 lot of effort has been made to speed it 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39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Speeding up using triangle inequality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Each iteration we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 smtClean="0"/>
                  <a:t> distances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How do we reduce the # of distances that we compute ?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94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Speeding up using triangle inequality (</a:t>
            </a:r>
            <a:r>
              <a:rPr lang="en-US" sz="4400" dirty="0" err="1" smtClean="0"/>
              <a:t>ver</a:t>
            </a:r>
            <a:r>
              <a:rPr lang="en-US" sz="4400" dirty="0" smtClean="0"/>
              <a:t> 1)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330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At the beginning of an iteration compute all distances between centers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596509" y="4203499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lIns="54864" tIns="0" rIns="0" bIns="0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</a:rPr>
              <a:t>p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682540" y="3743827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8375858" y="3800992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456540" y="5290580"/>
            <a:ext cx="2286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802695" y="4567907"/>
            <a:ext cx="228600" cy="228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Connector 12"/>
          <p:cNvCxnSpPr>
            <a:stCxn id="8" idx="3"/>
            <a:endCxn id="9" idx="1"/>
          </p:cNvCxnSpPr>
          <p:nvPr/>
        </p:nvCxnSpPr>
        <p:spPr bwMode="auto">
          <a:xfrm>
            <a:off x="5911140" y="3858127"/>
            <a:ext cx="2464718" cy="5716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9" idx="2"/>
            <a:endCxn id="10" idx="0"/>
          </p:cNvCxnSpPr>
          <p:nvPr/>
        </p:nvCxnSpPr>
        <p:spPr bwMode="auto">
          <a:xfrm flipH="1">
            <a:off x="7570840" y="4029592"/>
            <a:ext cx="919318" cy="12609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1"/>
          </p:cNvCxnSpPr>
          <p:nvPr/>
        </p:nvCxnSpPr>
        <p:spPr bwMode="auto">
          <a:xfrm>
            <a:off x="5796840" y="3972427"/>
            <a:ext cx="1005855" cy="7097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3"/>
          </p:cNvCxnSpPr>
          <p:nvPr/>
        </p:nvCxnSpPr>
        <p:spPr bwMode="auto">
          <a:xfrm flipV="1">
            <a:off x="7031295" y="4029592"/>
            <a:ext cx="1344563" cy="65261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1" idx="2"/>
            <a:endCxn id="10" idx="1"/>
          </p:cNvCxnSpPr>
          <p:nvPr/>
        </p:nvCxnSpPr>
        <p:spPr bwMode="auto">
          <a:xfrm>
            <a:off x="6916995" y="4796507"/>
            <a:ext cx="539545" cy="6083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371170" y="5347367"/>
            <a:ext cx="5101212" cy="1132064"/>
            <a:chOff x="353962" y="2247028"/>
            <a:chExt cx="5101212" cy="11320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53962" y="2247028"/>
                  <a:ext cx="50667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62" y="2247028"/>
                  <a:ext cx="5066796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88378" y="2855872"/>
                  <a:ext cx="50667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78" y="2855872"/>
                  <a:ext cx="5066796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302338" y="3049128"/>
            <a:ext cx="5101212" cy="1023587"/>
            <a:chOff x="388378" y="4654214"/>
            <a:chExt cx="5101212" cy="1023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22794" y="4654214"/>
                  <a:ext cx="50667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cs typeface="Times New Roman" panose="02020603050405020304" pitchFamily="18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</m:oMath>
                  </a14:m>
                  <a:r>
                    <a:rPr lang="en-US" dirty="0" smtClean="0">
                      <a:cs typeface="Times New Roman" panose="02020603050405020304" pitchFamily="18" charset="0"/>
                    </a:rPr>
                    <a:t> then</a:t>
                  </a:r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794" y="4654214"/>
                  <a:ext cx="5066796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88378" y="5154581"/>
                  <a:ext cx="506679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78" y="5154581"/>
                  <a:ext cx="5066796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2454" y="4135916"/>
                <a:ext cx="53703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So we can save the computation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4" y="4135916"/>
                <a:ext cx="5370363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14" t="-6369" r="-18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7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Speeding up using triangle inequality (</a:t>
            </a:r>
            <a:r>
              <a:rPr lang="en-US" sz="4400" dirty="0" err="1" smtClean="0"/>
              <a:t>ver</a:t>
            </a:r>
            <a:r>
              <a:rPr lang="en-US" sz="4400" dirty="0" smtClean="0"/>
              <a:t> 2)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108</a:t>
            </a:fld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0" y="196115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At the beginning of an iteration compute all distances between centers</a:t>
            </a:r>
            <a:endParaRPr lang="en-US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62807"/>
              </p:ext>
            </p:extLst>
          </p:nvPr>
        </p:nvGraphicFramePr>
        <p:xfrm>
          <a:off x="359607" y="3215525"/>
          <a:ext cx="2938410" cy="246608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87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32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2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2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098560" y="330835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1707685" y="3308353"/>
            <a:ext cx="228600" cy="228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2274251" y="3308353"/>
            <a:ext cx="2286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2864045" y="330835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521494" y="3850496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32734" y="4356689"/>
            <a:ext cx="228600" cy="228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521494" y="4824966"/>
            <a:ext cx="2286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530545" y="534222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51099" y="3167254"/>
            <a:ext cx="581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Sort</a:t>
            </a:r>
            <a:r>
              <a:rPr lang="en-US" dirty="0" smtClean="0">
                <a:cs typeface="Times New Roman" panose="02020603050405020304" pitchFamily="18" charset="0"/>
              </a:rPr>
              <a:t> each row of this distance matrix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69937" y="3792264"/>
                <a:ext cx="581345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For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previously assigned to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rgbClr val="0099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</a:rPr>
                  <a:t>check the centers in the order they appear in the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37" y="3792264"/>
                <a:ext cx="5813451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05" t="-4405" r="-16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27131" y="5249480"/>
                <a:ext cx="58134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Stop when you reach a center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131" y="5249480"/>
                <a:ext cx="5813451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6369" r="-94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109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0" y="15604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 data set from a satellite image: 2370686 points, each has 6 brightness levels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NP-hard to approximate to within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(simple reduction from dominating set)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For the (planar) Euclidean metric also hard to approximate to within a factor &gt; 1.822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03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110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0" y="16015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Average number of comparisons per point per iteration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28" y="2003461"/>
            <a:ext cx="6347507" cy="45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604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Total running time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89" y="2003461"/>
            <a:ext cx="7844306" cy="441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44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Average # of comparisons per point in all iterations and in the last iteration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31" y="2319615"/>
            <a:ext cx="7732986" cy="42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Farthest 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Pick an arbitrary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> as the first center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Pick the point farthest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as the second center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>
                  <a:spcBef>
                    <a:spcPts val="18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0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Farthest 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Pick an arbitrary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 smtClean="0"/>
                  <a:t> as the first center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to be the point which is farthest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41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14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317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15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1017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9156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17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1635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18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35946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19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451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space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such that</a:t>
                </a:r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751" y="2220420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" y="2220420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2" y="2775943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2775943"/>
                <a:ext cx="91440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-14752" y="3370797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52" y="3370797"/>
                <a:ext cx="91440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6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can we say about this 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20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3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9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21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71" y="2941363"/>
                <a:ext cx="418952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3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51435" y="2307180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435" y="2307180"/>
                <a:ext cx="41895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14" idx="6"/>
            <a:endCxn id="9" idx="1"/>
          </p:cNvCxnSpPr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4" idx="5"/>
            <a:endCxn id="5" idx="1"/>
          </p:cNvCxnSpPr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4" idx="5"/>
            <a:endCxn id="17" idx="1"/>
          </p:cNvCxnSpPr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74569" y="281354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569" y="2813542"/>
                <a:ext cx="418952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54557" y="4214640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557" y="4214640"/>
                <a:ext cx="418952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22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2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6" idx="6"/>
            <a:endCxn id="9" idx="2"/>
          </p:cNvCxnSpPr>
          <p:nvPr/>
        </p:nvCxnSpPr>
        <p:spPr bwMode="auto">
          <a:xfrm flipV="1">
            <a:off x="1626222" y="2320996"/>
            <a:ext cx="5879478" cy="183834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11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23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2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6" idx="6"/>
            <a:endCxn id="9" idx="2"/>
          </p:cNvCxnSpPr>
          <p:nvPr/>
        </p:nvCxnSpPr>
        <p:spPr bwMode="auto">
          <a:xfrm flipV="1">
            <a:off x="1626222" y="2320996"/>
            <a:ext cx="5879478" cy="183834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7" idx="7"/>
            <a:endCxn id="9" idx="4"/>
          </p:cNvCxnSpPr>
          <p:nvPr/>
        </p:nvCxnSpPr>
        <p:spPr bwMode="auto">
          <a:xfrm flipV="1">
            <a:off x="6004329" y="2498274"/>
            <a:ext cx="1678650" cy="348432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7" idx="1"/>
            <a:endCxn id="6" idx="5"/>
          </p:cNvCxnSpPr>
          <p:nvPr/>
        </p:nvCxnSpPr>
        <p:spPr bwMode="auto">
          <a:xfrm flipH="1" flipV="1">
            <a:off x="1574298" y="4284692"/>
            <a:ext cx="4179322" cy="169790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3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24</a:t>
            </a:fld>
            <a:endParaRPr lang="da-DK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4206596" y="3639458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1271665" y="3982059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4944018" y="574356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2264719" y="370336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7505700" y="2143717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723658" y="2331767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256625" y="49815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5591329" y="436521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5553619" y="514290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234922" y="232099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3331820" y="3319315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3355679" y="436645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5701696" y="5930676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527013" y="294136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666529"/>
              </a:xfrm>
              <a:prstGeom prst="rect">
                <a:avLst/>
              </a:prstGeom>
              <a:blipFill rotWithShape="0">
                <a:blip r:embed="rId2"/>
                <a:stretch>
                  <a:fillRect t="-1835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6" idx="6"/>
            <a:endCxn id="9" idx="2"/>
          </p:cNvCxnSpPr>
          <p:nvPr/>
        </p:nvCxnSpPr>
        <p:spPr bwMode="auto">
          <a:xfrm flipV="1">
            <a:off x="1626222" y="2320996"/>
            <a:ext cx="5879478" cy="1838342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7" idx="7"/>
            <a:endCxn id="9" idx="4"/>
          </p:cNvCxnSpPr>
          <p:nvPr/>
        </p:nvCxnSpPr>
        <p:spPr bwMode="auto">
          <a:xfrm flipV="1">
            <a:off x="6004329" y="2498274"/>
            <a:ext cx="1678650" cy="348432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7" idx="1"/>
            <a:endCxn id="6" idx="5"/>
          </p:cNvCxnSpPr>
          <p:nvPr/>
        </p:nvCxnSpPr>
        <p:spPr bwMode="auto">
          <a:xfrm flipH="1" flipV="1">
            <a:off x="1574298" y="4284692"/>
            <a:ext cx="4179322" cy="169790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1626222" y="2446350"/>
            <a:ext cx="5931402" cy="3484326"/>
            <a:chOff x="1626222" y="2446350"/>
            <a:chExt cx="5931402" cy="3484326"/>
          </a:xfrm>
        </p:grpSpPr>
        <p:cxnSp>
          <p:nvCxnSpPr>
            <p:cNvPr id="33" name="Straight Connector 32"/>
            <p:cNvCxnSpPr>
              <a:stCxn id="17" idx="0"/>
              <a:endCxn id="5" idx="5"/>
            </p:cNvCxnSpPr>
            <p:nvPr/>
          </p:nvCxnSpPr>
          <p:spPr bwMode="auto">
            <a:xfrm flipH="1" flipV="1">
              <a:off x="4509229" y="3942091"/>
              <a:ext cx="1369746" cy="1988585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5" idx="7"/>
              <a:endCxn id="9" idx="3"/>
            </p:cNvCxnSpPr>
            <p:nvPr/>
          </p:nvCxnSpPr>
          <p:spPr bwMode="auto">
            <a:xfrm flipV="1">
              <a:off x="4509229" y="2446350"/>
              <a:ext cx="3048395" cy="1245032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6" idx="6"/>
              <a:endCxn id="5" idx="2"/>
            </p:cNvCxnSpPr>
            <p:nvPr/>
          </p:nvCxnSpPr>
          <p:spPr bwMode="auto">
            <a:xfrm flipV="1">
              <a:off x="1626222" y="3816737"/>
              <a:ext cx="2580374" cy="342601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518124" y="3231410"/>
                  <a:ext cx="4189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124" y="3231410"/>
                  <a:ext cx="418952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290"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041258" y="4081902"/>
                  <a:ext cx="4189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1258" y="4081902"/>
                  <a:ext cx="418952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290"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030556" y="3900006"/>
                  <a:ext cx="4189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556" y="3900006"/>
                  <a:ext cx="418952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0290"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Straight Connector 39"/>
          <p:cNvCxnSpPr/>
          <p:nvPr/>
        </p:nvCxnSpPr>
        <p:spPr bwMode="auto">
          <a:xfrm flipV="1">
            <a:off x="1481971" y="2635585"/>
            <a:ext cx="837903" cy="135843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2589479" y="2195641"/>
            <a:ext cx="4968145" cy="30263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537555" y="2623629"/>
            <a:ext cx="1720965" cy="1067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537555" y="2623629"/>
            <a:ext cx="3216065" cy="335897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509" y="3550964"/>
                <a:ext cx="418952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64" y="4952062"/>
                <a:ext cx="418952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0290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3" y="2670972"/>
                <a:ext cx="418952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0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Proof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3485535"/>
              </a:xfrm>
            </p:spPr>
            <p:txBody>
              <a:bodyPr/>
              <a:lstStyle/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points, each pair is of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 smtClean="0"/>
                  <a:t>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of these points are assigned to the same center</a:t>
                </a:r>
              </a:p>
              <a:p>
                <a:r>
                  <a:rPr lang="en-US" dirty="0" smtClean="0"/>
                  <a:t>This center must be of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from at least one of them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3485535"/>
              </a:xfrm>
              <a:blipFill rotWithShape="0">
                <a:blip r:embed="rId2"/>
                <a:stretch>
                  <a:fillRect l="-1804" t="-2448" r="-14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25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" y="1308911"/>
                <a:ext cx="9144000" cy="6665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Theorem: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08911"/>
                <a:ext cx="9144000" cy="666529"/>
              </a:xfrm>
              <a:prstGeom prst="rect">
                <a:avLst/>
              </a:prstGeom>
              <a:blipFill rotWithShape="0">
                <a:blip r:embed="rId3"/>
                <a:stretch>
                  <a:fillRect t="-2752" b="-110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>
            <a:spLocks noChangeAspect="1"/>
          </p:cNvSpPr>
          <p:nvPr/>
        </p:nvSpPr>
        <p:spPr bwMode="auto">
          <a:xfrm>
            <a:off x="5907579" y="5379770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2972648" y="5722371"/>
            <a:ext cx="354557" cy="354557"/>
          </a:xfrm>
          <a:prstGeom prst="ellipse">
            <a:avLst/>
          </a:prstGeom>
          <a:solidFill>
            <a:srgbClr val="0066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4703126" y="6141770"/>
            <a:ext cx="354557" cy="35455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52" name="Straight Connector 51"/>
          <p:cNvCxnSpPr>
            <a:stCxn id="38" idx="6"/>
            <a:endCxn id="37" idx="2"/>
          </p:cNvCxnSpPr>
          <p:nvPr/>
        </p:nvCxnSpPr>
        <p:spPr bwMode="auto">
          <a:xfrm flipV="1">
            <a:off x="3327205" y="5557049"/>
            <a:ext cx="2580374" cy="342601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623384" y="5168368"/>
                <a:ext cx="4189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4" y="5168368"/>
                <a:ext cx="418952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88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51" idx="6"/>
            <a:endCxn id="37" idx="4"/>
          </p:cNvCxnSpPr>
          <p:nvPr/>
        </p:nvCxnSpPr>
        <p:spPr bwMode="auto">
          <a:xfrm flipV="1">
            <a:off x="5057683" y="5734327"/>
            <a:ext cx="1027175" cy="58472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51" idx="2"/>
            <a:endCxn id="38" idx="5"/>
          </p:cNvCxnSpPr>
          <p:nvPr/>
        </p:nvCxnSpPr>
        <p:spPr bwMode="auto">
          <a:xfrm flipH="1" flipV="1">
            <a:off x="3275281" y="6025004"/>
            <a:ext cx="1427845" cy="2940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7206916" y="5734327"/>
            <a:ext cx="276726" cy="290677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25136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26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62116" y="3065208"/>
            <a:ext cx="7815640" cy="3042747"/>
            <a:chOff x="462116" y="3065208"/>
            <a:chExt cx="7815640" cy="3042747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6300874" y="322650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315622" y="432280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3901795" y="3639458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283228" y="448995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2913652" y="3447730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3823138" y="5753398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3420009" y="451453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412201" y="553217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7923199" y="5301116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5740429" y="5487929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62116" y="3065208"/>
                  <a:ext cx="1573161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cs typeface="Times New Roman" panose="02020603050405020304" pitchFamily="18" charset="0"/>
                    </a:rPr>
                    <a:t>Suppose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116" y="3065208"/>
                  <a:ext cx="1573161" cy="95410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38" t="-7051" r="-7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82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27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283228" y="4489951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60289" cy="2172339"/>
            <a:chOff x="2714834" y="3581059"/>
            <a:chExt cx="5260289" cy="2172339"/>
          </a:xfrm>
        </p:grpSpPr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581059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37785" y="4500081"/>
              <a:ext cx="677837" cy="1671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625435"/>
              <a:ext cx="1356868" cy="7276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744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28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322556" y="460793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60289" cy="2172339"/>
            <a:chOff x="2714834" y="3581059"/>
            <a:chExt cx="5260289" cy="2172339"/>
          </a:xfrm>
        </p:grpSpPr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581059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77113" y="4500081"/>
              <a:ext cx="638509" cy="28513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625435"/>
              <a:ext cx="1356868" cy="7276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5892834" y="341823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5878089" y="398359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8" name="Straight Connector 17"/>
          <p:cNvCxnSpPr>
            <a:stCxn id="27" idx="5"/>
            <a:endCxn id="7" idx="1"/>
          </p:cNvCxnSpPr>
          <p:nvPr/>
        </p:nvCxnSpPr>
        <p:spPr bwMode="auto">
          <a:xfrm>
            <a:off x="6180722" y="4286225"/>
            <a:ext cx="186824" cy="885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47" idx="5"/>
          </p:cNvCxnSpPr>
          <p:nvPr/>
        </p:nvCxnSpPr>
        <p:spPr bwMode="auto">
          <a:xfrm>
            <a:off x="5684192" y="4320637"/>
            <a:ext cx="660926" cy="1401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175803" y="3720866"/>
            <a:ext cx="258106" cy="59210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5381559" y="4018004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7259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29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322556" y="460793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89785" cy="2172339"/>
            <a:chOff x="2714834" y="3581059"/>
            <a:chExt cx="5289785" cy="2172339"/>
          </a:xfrm>
        </p:grpSpPr>
        <p:cxnSp>
          <p:nvCxnSpPr>
            <p:cNvPr id="10" name="Straight Connector 9"/>
            <p:cNvCxnSpPr>
              <a:stCxn id="6" idx="4"/>
              <a:endCxn id="27" idx="7"/>
            </p:cNvCxnSpPr>
            <p:nvPr/>
          </p:nvCxnSpPr>
          <p:spPr bwMode="auto">
            <a:xfrm flipH="1">
              <a:off x="6180722" y="3581059"/>
              <a:ext cx="297431" cy="45445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7"/>
              <a:endCxn id="27" idx="3"/>
            </p:cNvCxnSpPr>
            <p:nvPr/>
          </p:nvCxnSpPr>
          <p:spPr bwMode="auto">
            <a:xfrm flipV="1">
              <a:off x="5625189" y="4286225"/>
              <a:ext cx="304824" cy="37363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 flipV="1">
              <a:off x="6210218" y="4246897"/>
              <a:ext cx="1794401" cy="106681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5892834" y="3418233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5878089" y="398359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5381559" y="4018004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180722" y="4305889"/>
            <a:ext cx="186824" cy="885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9" idx="6"/>
            <a:endCxn id="27" idx="2"/>
          </p:cNvCxnSpPr>
          <p:nvPr/>
        </p:nvCxnSpPr>
        <p:spPr bwMode="auto">
          <a:xfrm flipV="1">
            <a:off x="5736116" y="4160871"/>
            <a:ext cx="141973" cy="3441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25" idx="4"/>
            <a:endCxn id="27" idx="0"/>
          </p:cNvCxnSpPr>
          <p:nvPr/>
        </p:nvCxnSpPr>
        <p:spPr bwMode="auto">
          <a:xfrm flipH="1">
            <a:off x="6055368" y="3772790"/>
            <a:ext cx="14745" cy="21080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28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6858" y="1776319"/>
                <a:ext cx="7541342" cy="633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    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e-IL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58" y="1776319"/>
                <a:ext cx="7541342" cy="6339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1608" y="2616964"/>
                <a:ext cx="692682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           </m:t>
                      </m:r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he-IL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8" y="2616964"/>
                <a:ext cx="692682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1608" y="3359947"/>
                <a:ext cx="8185354" cy="523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          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max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</m:t>
                      </m:r>
                    </m:oMath>
                  </m:oMathPara>
                </a14:m>
                <a:endParaRPr lang="he-IL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8" y="3359947"/>
                <a:ext cx="8185354" cy="5232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 bwMode="auto">
          <a:xfrm>
            <a:off x="3480617" y="4375354"/>
            <a:ext cx="29497" cy="227125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2556387" y="5938684"/>
            <a:ext cx="3578942" cy="4916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2" idx="7"/>
            <a:endCxn id="14" idx="2"/>
          </p:cNvCxnSpPr>
          <p:nvPr/>
        </p:nvCxnSpPr>
        <p:spPr bwMode="auto">
          <a:xfrm flipV="1">
            <a:off x="3942126" y="4956932"/>
            <a:ext cx="1332883" cy="66084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Freeform 20"/>
          <p:cNvSpPr/>
          <p:nvPr/>
        </p:nvSpPr>
        <p:spPr bwMode="auto">
          <a:xfrm>
            <a:off x="3903406" y="4955458"/>
            <a:ext cx="1455175" cy="727587"/>
          </a:xfrm>
          <a:custGeom>
            <a:avLst/>
            <a:gdLst>
              <a:gd name="connsiteX0" fmla="*/ 0 w 1455175"/>
              <a:gd name="connsiteY0" fmla="*/ 727587 h 727587"/>
              <a:gd name="connsiteX1" fmla="*/ 1455175 w 1455175"/>
              <a:gd name="connsiteY1" fmla="*/ 688258 h 727587"/>
              <a:gd name="connsiteX2" fmla="*/ 1445342 w 1455175"/>
              <a:gd name="connsiteY2" fmla="*/ 0 h 7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5175" h="727587">
                <a:moveTo>
                  <a:pt x="0" y="727587"/>
                </a:moveTo>
                <a:lnTo>
                  <a:pt x="1455175" y="688258"/>
                </a:lnTo>
                <a:lnTo>
                  <a:pt x="1445342" y="0"/>
                </a:lnTo>
              </a:path>
            </a:pathLst>
          </a:cu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864077" y="5604386"/>
            <a:ext cx="91440" cy="9144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4" name="Oval 13"/>
          <p:cNvSpPr/>
          <p:nvPr/>
        </p:nvSpPr>
        <p:spPr bwMode="auto">
          <a:xfrm>
            <a:off x="5275009" y="4911212"/>
            <a:ext cx="91440" cy="9144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cxnSp>
        <p:nvCxnSpPr>
          <p:cNvPr id="25" name="Straight Connector 24"/>
          <p:cNvCxnSpPr>
            <a:stCxn id="21" idx="2"/>
          </p:cNvCxnSpPr>
          <p:nvPr/>
        </p:nvCxnSpPr>
        <p:spPr bwMode="auto">
          <a:xfrm flipH="1">
            <a:off x="3864077" y="4955458"/>
            <a:ext cx="1484671" cy="4719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39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1-median on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30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85800" y="2664538"/>
            <a:ext cx="7396316" cy="294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913652" y="259231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901796" y="257756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6472937" y="256281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846844" y="259722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7436500" y="2552981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900640" y="256772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375761" y="2592311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332655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Where is the point that minimizes the sum of the distances ?</a:t>
            </a:r>
            <a:endParaRPr lang="he-IL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982065" y="2025443"/>
            <a:ext cx="11171" cy="5521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062757" y="1463329"/>
            <a:ext cx="1991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median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84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1-median on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31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85800" y="2664538"/>
            <a:ext cx="7396316" cy="294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913652" y="259231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6472937" y="256281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846844" y="259722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7436500" y="2552981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900640" y="256772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375761" y="2592311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332655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Where is the point that minimizes the sum of the distances ?</a:t>
            </a:r>
            <a:endParaRPr lang="he-IL" dirty="0"/>
          </a:p>
        </p:txBody>
      </p:sp>
      <p:sp>
        <p:nvSpPr>
          <p:cNvPr id="17" name="Left Brace 16"/>
          <p:cNvSpPr/>
          <p:nvPr/>
        </p:nvSpPr>
        <p:spPr bwMode="auto">
          <a:xfrm rot="5400000">
            <a:off x="4751439" y="691474"/>
            <a:ext cx="521110" cy="3082413"/>
          </a:xfrm>
          <a:prstGeom prst="leftBrace">
            <a:avLst>
              <a:gd name="adj1" fmla="val 8333"/>
              <a:gd name="adj2" fmla="val 4744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8460" y="1482993"/>
            <a:ext cx="50193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All points here are 1-medians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14748" y="4108218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In higher dimension its not related to the median anymore but we still use the name “k-median”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147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k-medians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592826"/>
                <a:ext cx="7986253" cy="4503174"/>
              </a:xfrm>
            </p:spPr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n-US" sz="2800" dirty="0" smtClean="0"/>
                  <a:t>We’ll see a local search algorithm that guarantees an approx. ratio of 5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neighborhood size)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800" dirty="0" smtClean="0"/>
                  <a:t>Can be improved to give an approx. ratio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800" dirty="0" smtClean="0"/>
                  <a:t>) neighborhood size)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800" dirty="0" smtClean="0"/>
                  <a:t>(Using different techniques) Can get a ratio of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(in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⁄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time)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800" dirty="0" smtClean="0"/>
                  <a:t>NP-hard to get a ratio better than 1.736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592826"/>
                <a:ext cx="7986253" cy="4503174"/>
              </a:xfrm>
              <a:blipFill rotWithShape="0">
                <a:blip r:embed="rId2"/>
                <a:stretch>
                  <a:fillRect l="-1297" t="-13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34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Local search for k-medians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Start with an arbitrary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centers</a:t>
                </a:r>
              </a:p>
              <a:p>
                <a:r>
                  <a:rPr lang="en-US" dirty="0" smtClean="0"/>
                  <a:t>Swap a center with some point which is not a center if the sum of the distances decreases.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04" t="-2074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7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34</a:t>
            </a:fld>
            <a:endParaRPr lang="da-DK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" y="5401160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The closest facility in Local for each facility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401160"/>
                <a:ext cx="91440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8" idx="3"/>
          </p:cNvCxnSpPr>
          <p:nvPr/>
        </p:nvCxnSpPr>
        <p:spPr bwMode="auto">
          <a:xfrm>
            <a:off x="1385361" y="1998276"/>
            <a:ext cx="6362458" cy="664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49" idx="3"/>
          </p:cNvCxnSpPr>
          <p:nvPr/>
        </p:nvCxnSpPr>
        <p:spPr bwMode="auto">
          <a:xfrm flipV="1">
            <a:off x="1390278" y="2164071"/>
            <a:ext cx="6357541" cy="7731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0" idx="3"/>
          </p:cNvCxnSpPr>
          <p:nvPr/>
        </p:nvCxnSpPr>
        <p:spPr bwMode="auto">
          <a:xfrm flipV="1">
            <a:off x="1385363" y="2991953"/>
            <a:ext cx="6362456" cy="9334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1" idx="3"/>
          </p:cNvCxnSpPr>
          <p:nvPr/>
        </p:nvCxnSpPr>
        <p:spPr bwMode="auto">
          <a:xfrm flipV="1">
            <a:off x="1390279" y="4857131"/>
            <a:ext cx="6229721" cy="465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684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35</a:t>
            </a:fld>
            <a:endParaRPr lang="da-DK" dirty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" y="540116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Lets assume for simplicity that this is a matching</a:t>
            </a:r>
            <a:endParaRPr lang="he-IL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390279" y="2064774"/>
            <a:ext cx="622972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49" idx="3"/>
          </p:cNvCxnSpPr>
          <p:nvPr/>
        </p:nvCxnSpPr>
        <p:spPr bwMode="auto">
          <a:xfrm>
            <a:off x="1390278" y="2937256"/>
            <a:ext cx="622972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0" idx="3"/>
          </p:cNvCxnSpPr>
          <p:nvPr/>
        </p:nvCxnSpPr>
        <p:spPr bwMode="auto">
          <a:xfrm>
            <a:off x="1385363" y="3925397"/>
            <a:ext cx="623463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1" idx="3"/>
          </p:cNvCxnSpPr>
          <p:nvPr/>
        </p:nvCxnSpPr>
        <p:spPr bwMode="auto">
          <a:xfrm flipV="1">
            <a:off x="1390279" y="4857131"/>
            <a:ext cx="6229721" cy="465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849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36</a:t>
            </a:fld>
            <a:endParaRPr lang="da-DK" dirty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" y="540116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Consider the swaps defined by this matching</a:t>
            </a:r>
            <a:endParaRPr lang="he-IL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390279" y="2064774"/>
            <a:ext cx="622972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49" idx="3"/>
          </p:cNvCxnSpPr>
          <p:nvPr/>
        </p:nvCxnSpPr>
        <p:spPr bwMode="auto">
          <a:xfrm>
            <a:off x="1390278" y="2937256"/>
            <a:ext cx="622972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0" idx="3"/>
          </p:cNvCxnSpPr>
          <p:nvPr/>
        </p:nvCxnSpPr>
        <p:spPr bwMode="auto">
          <a:xfrm>
            <a:off x="1385363" y="3925397"/>
            <a:ext cx="623463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1" idx="3"/>
          </p:cNvCxnSpPr>
          <p:nvPr/>
        </p:nvCxnSpPr>
        <p:spPr bwMode="auto">
          <a:xfrm flipV="1">
            <a:off x="1390279" y="4857131"/>
            <a:ext cx="6229721" cy="465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998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37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9" name="Rectangle 18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484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38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6" y="2787452"/>
            <a:ext cx="5663373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74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39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6" y="2787452"/>
            <a:ext cx="5663373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521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(Finite) Metric space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4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complete weighted graph satisfying the triangle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6369" r="-5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633254" y="2951236"/>
            <a:ext cx="3919946" cy="3380737"/>
            <a:chOff x="3459328" y="3559947"/>
            <a:chExt cx="2388076" cy="205958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021587" y="3559947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/>
                <a:t>v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5310328" y="3685714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631404" y="4725888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w</a:t>
              </a:r>
              <a:endParaRPr lang="he-IL" sz="1600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484724" y="5403531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3459328" y="450689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u</a:t>
              </a:r>
              <a:endParaRPr lang="he-IL" sz="1600" dirty="0"/>
            </a:p>
          </p:txBody>
        </p:sp>
        <p:cxnSp>
          <p:nvCxnSpPr>
            <p:cNvPr id="13" name="Straight Connector 12"/>
            <p:cNvCxnSpPr>
              <a:stCxn id="8" idx="5"/>
              <a:endCxn id="9" idx="0"/>
            </p:cNvCxnSpPr>
            <p:nvPr/>
          </p:nvCxnSpPr>
          <p:spPr bwMode="auto">
            <a:xfrm>
              <a:off x="5494696" y="3870082"/>
              <a:ext cx="244708" cy="8558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8" idx="4"/>
              <a:endCxn id="10" idx="7"/>
            </p:cNvCxnSpPr>
            <p:nvPr/>
          </p:nvCxnSpPr>
          <p:spPr bwMode="auto">
            <a:xfrm flipH="1">
              <a:off x="4669092" y="3901714"/>
              <a:ext cx="749236" cy="1533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8" idx="3"/>
              <a:endCxn id="11" idx="6"/>
            </p:cNvCxnSpPr>
            <p:nvPr/>
          </p:nvCxnSpPr>
          <p:spPr bwMode="auto">
            <a:xfrm flipH="1">
              <a:off x="3675328" y="3870082"/>
              <a:ext cx="1666632" cy="7448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7" idx="6"/>
              <a:endCxn id="8" idx="2"/>
            </p:cNvCxnSpPr>
            <p:nvPr/>
          </p:nvCxnSpPr>
          <p:spPr bwMode="auto">
            <a:xfrm>
              <a:off x="4237587" y="3667947"/>
              <a:ext cx="1072741" cy="12576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7" idx="5"/>
              <a:endCxn id="9" idx="1"/>
            </p:cNvCxnSpPr>
            <p:nvPr/>
          </p:nvCxnSpPr>
          <p:spPr bwMode="auto">
            <a:xfrm>
              <a:off x="4205955" y="3744315"/>
              <a:ext cx="1457081" cy="10132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7" idx="4"/>
              <a:endCxn id="10" idx="0"/>
            </p:cNvCxnSpPr>
            <p:nvPr/>
          </p:nvCxnSpPr>
          <p:spPr bwMode="auto">
            <a:xfrm>
              <a:off x="4129587" y="3775947"/>
              <a:ext cx="463137" cy="1627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7" idx="3"/>
              <a:endCxn id="11" idx="0"/>
            </p:cNvCxnSpPr>
            <p:nvPr/>
          </p:nvCxnSpPr>
          <p:spPr bwMode="auto">
            <a:xfrm flipH="1">
              <a:off x="3567328" y="3744315"/>
              <a:ext cx="485891" cy="762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" idx="6"/>
              <a:endCxn id="9" idx="3"/>
            </p:cNvCxnSpPr>
            <p:nvPr/>
          </p:nvCxnSpPr>
          <p:spPr bwMode="auto">
            <a:xfrm flipV="1">
              <a:off x="4700724" y="4910256"/>
              <a:ext cx="962312" cy="60127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0" idx="1"/>
              <a:endCxn id="11" idx="4"/>
            </p:cNvCxnSpPr>
            <p:nvPr/>
          </p:nvCxnSpPr>
          <p:spPr bwMode="auto">
            <a:xfrm flipH="1" flipV="1">
              <a:off x="3567328" y="4722899"/>
              <a:ext cx="949028" cy="7122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9" idx="2"/>
            </p:cNvCxnSpPr>
            <p:nvPr/>
          </p:nvCxnSpPr>
          <p:spPr bwMode="auto">
            <a:xfrm>
              <a:off x="3643696" y="4691267"/>
              <a:ext cx="1987708" cy="1426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2810532" y="3460312"/>
            <a:ext cx="33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2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0120" y="4389462"/>
            <a:ext cx="33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2962" y="3647125"/>
            <a:ext cx="579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1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40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6" y="2787452"/>
            <a:ext cx="5663373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70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41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6" y="2787452"/>
            <a:ext cx="5663373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2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42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6"/>
          <p:cNvSpPr>
            <a:spLocks noChangeAspect="1" noChangeArrowheads="1"/>
          </p:cNvSpPr>
          <p:nvPr/>
        </p:nvSpPr>
        <p:spPr bwMode="auto">
          <a:xfrm>
            <a:off x="2437867" y="5845282"/>
            <a:ext cx="19417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10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43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3588761" y="1936954"/>
            <a:ext cx="182880" cy="18288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cxnSp>
        <p:nvCxnSpPr>
          <p:cNvPr id="5" name="Straight Connector 4"/>
          <p:cNvCxnSpPr>
            <a:stCxn id="29" idx="3"/>
            <a:endCxn id="46" idx="1"/>
          </p:cNvCxnSpPr>
          <p:nvPr/>
        </p:nvCxnSpPr>
        <p:spPr bwMode="auto">
          <a:xfrm>
            <a:off x="3771641" y="2028394"/>
            <a:ext cx="4161272" cy="8989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>
            <a:endCxn id="45" idx="2"/>
          </p:cNvCxnSpPr>
          <p:nvPr/>
        </p:nvCxnSpPr>
        <p:spPr bwMode="auto">
          <a:xfrm>
            <a:off x="3771641" y="1981191"/>
            <a:ext cx="4129576" cy="914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6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44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3588761" y="1936954"/>
            <a:ext cx="182880" cy="18288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2" name="Freeform 11"/>
          <p:cNvSpPr/>
          <p:nvPr/>
        </p:nvSpPr>
        <p:spPr bwMode="auto">
          <a:xfrm>
            <a:off x="1160206" y="1523870"/>
            <a:ext cx="2497394" cy="422917"/>
          </a:xfrm>
          <a:custGeom>
            <a:avLst/>
            <a:gdLst>
              <a:gd name="connsiteX0" fmla="*/ 2497394 w 2497394"/>
              <a:gd name="connsiteY0" fmla="*/ 422917 h 422917"/>
              <a:gd name="connsiteX1" fmla="*/ 1494504 w 2497394"/>
              <a:gd name="connsiteY1" fmla="*/ 130 h 422917"/>
              <a:gd name="connsiteX2" fmla="*/ 0 w 2497394"/>
              <a:gd name="connsiteY2" fmla="*/ 373756 h 4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394" h="422917">
                <a:moveTo>
                  <a:pt x="2497394" y="422917"/>
                </a:moveTo>
                <a:cubicBezTo>
                  <a:pt x="2204065" y="215620"/>
                  <a:pt x="1910736" y="8324"/>
                  <a:pt x="1494504" y="130"/>
                </a:cubicBezTo>
                <a:cubicBezTo>
                  <a:pt x="1078272" y="-8064"/>
                  <a:pt x="0" y="373756"/>
                  <a:pt x="0" y="373756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179871" y="1279292"/>
            <a:ext cx="6744929" cy="628167"/>
          </a:xfrm>
          <a:custGeom>
            <a:avLst/>
            <a:gdLst>
              <a:gd name="connsiteX0" fmla="*/ 0 w 6744929"/>
              <a:gd name="connsiteY0" fmla="*/ 569174 h 628167"/>
              <a:gd name="connsiteX1" fmla="*/ 658762 w 6744929"/>
              <a:gd name="connsiteY1" fmla="*/ 18567 h 628167"/>
              <a:gd name="connsiteX2" fmla="*/ 3048000 w 6744929"/>
              <a:gd name="connsiteY2" fmla="*/ 175883 h 628167"/>
              <a:gd name="connsiteX3" fmla="*/ 6744929 w 6744929"/>
              <a:gd name="connsiteY3" fmla="*/ 628167 h 62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4929" h="628167">
                <a:moveTo>
                  <a:pt x="0" y="569174"/>
                </a:moveTo>
                <a:cubicBezTo>
                  <a:pt x="75381" y="326644"/>
                  <a:pt x="150762" y="84115"/>
                  <a:pt x="658762" y="18567"/>
                </a:cubicBezTo>
                <a:cubicBezTo>
                  <a:pt x="1166762" y="-46981"/>
                  <a:pt x="2033639" y="74283"/>
                  <a:pt x="3048000" y="175883"/>
                </a:cubicBezTo>
                <a:cubicBezTo>
                  <a:pt x="4062361" y="277483"/>
                  <a:pt x="6744929" y="628167"/>
                  <a:pt x="6744929" y="628167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771641" y="2028394"/>
            <a:ext cx="4161272" cy="8989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771641" y="1981191"/>
            <a:ext cx="4129576" cy="914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6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45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3588761" y="1936954"/>
            <a:ext cx="182880" cy="18288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2" name="Freeform 11"/>
          <p:cNvSpPr/>
          <p:nvPr/>
        </p:nvSpPr>
        <p:spPr bwMode="auto">
          <a:xfrm>
            <a:off x="1160206" y="1523870"/>
            <a:ext cx="2497394" cy="422917"/>
          </a:xfrm>
          <a:custGeom>
            <a:avLst/>
            <a:gdLst>
              <a:gd name="connsiteX0" fmla="*/ 2497394 w 2497394"/>
              <a:gd name="connsiteY0" fmla="*/ 422917 h 422917"/>
              <a:gd name="connsiteX1" fmla="*/ 1494504 w 2497394"/>
              <a:gd name="connsiteY1" fmla="*/ 130 h 422917"/>
              <a:gd name="connsiteX2" fmla="*/ 0 w 2497394"/>
              <a:gd name="connsiteY2" fmla="*/ 373756 h 4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394" h="422917">
                <a:moveTo>
                  <a:pt x="2497394" y="422917"/>
                </a:moveTo>
                <a:cubicBezTo>
                  <a:pt x="2204065" y="215620"/>
                  <a:pt x="1910736" y="8324"/>
                  <a:pt x="1494504" y="130"/>
                </a:cubicBezTo>
                <a:cubicBezTo>
                  <a:pt x="1078272" y="-8064"/>
                  <a:pt x="0" y="373756"/>
                  <a:pt x="0" y="373756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179871" y="1279292"/>
            <a:ext cx="6744929" cy="628167"/>
          </a:xfrm>
          <a:custGeom>
            <a:avLst/>
            <a:gdLst>
              <a:gd name="connsiteX0" fmla="*/ 0 w 6744929"/>
              <a:gd name="connsiteY0" fmla="*/ 569174 h 628167"/>
              <a:gd name="connsiteX1" fmla="*/ 658762 w 6744929"/>
              <a:gd name="connsiteY1" fmla="*/ 18567 h 628167"/>
              <a:gd name="connsiteX2" fmla="*/ 3048000 w 6744929"/>
              <a:gd name="connsiteY2" fmla="*/ 175883 h 628167"/>
              <a:gd name="connsiteX3" fmla="*/ 6744929 w 6744929"/>
              <a:gd name="connsiteY3" fmla="*/ 628167 h 62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4929" h="628167">
                <a:moveTo>
                  <a:pt x="0" y="569174"/>
                </a:moveTo>
                <a:cubicBezTo>
                  <a:pt x="75381" y="326644"/>
                  <a:pt x="150762" y="84115"/>
                  <a:pt x="658762" y="18567"/>
                </a:cubicBezTo>
                <a:cubicBezTo>
                  <a:pt x="1166762" y="-46981"/>
                  <a:pt x="2033639" y="74283"/>
                  <a:pt x="3048000" y="175883"/>
                </a:cubicBezTo>
                <a:cubicBezTo>
                  <a:pt x="4062361" y="277483"/>
                  <a:pt x="6744929" y="628167"/>
                  <a:pt x="6744929" y="628167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771641" y="2028394"/>
            <a:ext cx="4161272" cy="8989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771641" y="1981191"/>
            <a:ext cx="4129576" cy="914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 bwMode="auto">
          <a:xfrm>
            <a:off x="1219200" y="1936955"/>
            <a:ext cx="6577781" cy="1052051"/>
          </a:xfrm>
          <a:custGeom>
            <a:avLst/>
            <a:gdLst>
              <a:gd name="connsiteX0" fmla="*/ 0 w 6577781"/>
              <a:gd name="connsiteY0" fmla="*/ 0 h 1052051"/>
              <a:gd name="connsiteX1" fmla="*/ 432619 w 6577781"/>
              <a:gd name="connsiteY1" fmla="*/ 619432 h 1052051"/>
              <a:gd name="connsiteX2" fmla="*/ 1848465 w 6577781"/>
              <a:gd name="connsiteY2" fmla="*/ 648929 h 1052051"/>
              <a:gd name="connsiteX3" fmla="*/ 4768645 w 6577781"/>
              <a:gd name="connsiteY3" fmla="*/ 757084 h 1052051"/>
              <a:gd name="connsiteX4" fmla="*/ 6577781 w 6577781"/>
              <a:gd name="connsiteY4" fmla="*/ 1052051 h 105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7781" h="1052051">
                <a:moveTo>
                  <a:pt x="0" y="0"/>
                </a:moveTo>
                <a:cubicBezTo>
                  <a:pt x="62271" y="255638"/>
                  <a:pt x="124542" y="511277"/>
                  <a:pt x="432619" y="619432"/>
                </a:cubicBezTo>
                <a:cubicBezTo>
                  <a:pt x="740697" y="727587"/>
                  <a:pt x="1848465" y="648929"/>
                  <a:pt x="1848465" y="648929"/>
                </a:cubicBezTo>
                <a:cubicBezTo>
                  <a:pt x="2571136" y="671871"/>
                  <a:pt x="3980426" y="689897"/>
                  <a:pt x="4768645" y="757084"/>
                </a:cubicBezTo>
                <a:cubicBezTo>
                  <a:pt x="5556864" y="824271"/>
                  <a:pt x="6067322" y="938161"/>
                  <a:pt x="6577781" y="1052051"/>
                </a:cubicBezTo>
              </a:path>
            </a:pathLst>
          </a:custGeom>
          <a:noFill/>
          <a:ln w="31750">
            <a:solidFill>
              <a:srgbClr val="0066FF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04222" y="2246665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22" y="2246665"/>
                <a:ext cx="816075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1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46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3588761" y="1936954"/>
            <a:ext cx="182880" cy="18288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2" name="Freeform 11"/>
          <p:cNvSpPr/>
          <p:nvPr/>
        </p:nvSpPr>
        <p:spPr bwMode="auto">
          <a:xfrm>
            <a:off x="1160206" y="1523870"/>
            <a:ext cx="2497394" cy="422917"/>
          </a:xfrm>
          <a:custGeom>
            <a:avLst/>
            <a:gdLst>
              <a:gd name="connsiteX0" fmla="*/ 2497394 w 2497394"/>
              <a:gd name="connsiteY0" fmla="*/ 422917 h 422917"/>
              <a:gd name="connsiteX1" fmla="*/ 1494504 w 2497394"/>
              <a:gd name="connsiteY1" fmla="*/ 130 h 422917"/>
              <a:gd name="connsiteX2" fmla="*/ 0 w 2497394"/>
              <a:gd name="connsiteY2" fmla="*/ 373756 h 4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394" h="422917">
                <a:moveTo>
                  <a:pt x="2497394" y="422917"/>
                </a:moveTo>
                <a:cubicBezTo>
                  <a:pt x="2204065" y="215620"/>
                  <a:pt x="1910736" y="8324"/>
                  <a:pt x="1494504" y="130"/>
                </a:cubicBezTo>
                <a:cubicBezTo>
                  <a:pt x="1078272" y="-8064"/>
                  <a:pt x="0" y="373756"/>
                  <a:pt x="0" y="373756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179871" y="1279292"/>
            <a:ext cx="6744929" cy="628167"/>
          </a:xfrm>
          <a:custGeom>
            <a:avLst/>
            <a:gdLst>
              <a:gd name="connsiteX0" fmla="*/ 0 w 6744929"/>
              <a:gd name="connsiteY0" fmla="*/ 569174 h 628167"/>
              <a:gd name="connsiteX1" fmla="*/ 658762 w 6744929"/>
              <a:gd name="connsiteY1" fmla="*/ 18567 h 628167"/>
              <a:gd name="connsiteX2" fmla="*/ 3048000 w 6744929"/>
              <a:gd name="connsiteY2" fmla="*/ 175883 h 628167"/>
              <a:gd name="connsiteX3" fmla="*/ 6744929 w 6744929"/>
              <a:gd name="connsiteY3" fmla="*/ 628167 h 62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4929" h="628167">
                <a:moveTo>
                  <a:pt x="0" y="569174"/>
                </a:moveTo>
                <a:cubicBezTo>
                  <a:pt x="75381" y="326644"/>
                  <a:pt x="150762" y="84115"/>
                  <a:pt x="658762" y="18567"/>
                </a:cubicBezTo>
                <a:cubicBezTo>
                  <a:pt x="1166762" y="-46981"/>
                  <a:pt x="2033639" y="74283"/>
                  <a:pt x="3048000" y="175883"/>
                </a:cubicBezTo>
                <a:cubicBezTo>
                  <a:pt x="4062361" y="277483"/>
                  <a:pt x="6744929" y="628167"/>
                  <a:pt x="6744929" y="628167"/>
                </a:cubicBez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3771641" y="2028394"/>
            <a:ext cx="4161272" cy="89890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771641" y="1981191"/>
            <a:ext cx="4129576" cy="9144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85" y="1986117"/>
                <a:ext cx="81607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029" y="2344994"/>
                <a:ext cx="81607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he-IL" baseline="-25000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513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21" y="1489586"/>
                <a:ext cx="81607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>
                  <a:solidFill>
                    <a:srgbClr val="0099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822" y="934059"/>
                <a:ext cx="816075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 bwMode="auto">
          <a:xfrm>
            <a:off x="1219200" y="1936955"/>
            <a:ext cx="6577781" cy="1052051"/>
          </a:xfrm>
          <a:custGeom>
            <a:avLst/>
            <a:gdLst>
              <a:gd name="connsiteX0" fmla="*/ 0 w 6577781"/>
              <a:gd name="connsiteY0" fmla="*/ 0 h 1052051"/>
              <a:gd name="connsiteX1" fmla="*/ 432619 w 6577781"/>
              <a:gd name="connsiteY1" fmla="*/ 619432 h 1052051"/>
              <a:gd name="connsiteX2" fmla="*/ 1848465 w 6577781"/>
              <a:gd name="connsiteY2" fmla="*/ 648929 h 1052051"/>
              <a:gd name="connsiteX3" fmla="*/ 4768645 w 6577781"/>
              <a:gd name="connsiteY3" fmla="*/ 757084 h 1052051"/>
              <a:gd name="connsiteX4" fmla="*/ 6577781 w 6577781"/>
              <a:gd name="connsiteY4" fmla="*/ 1052051 h 105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7781" h="1052051">
                <a:moveTo>
                  <a:pt x="0" y="0"/>
                </a:moveTo>
                <a:cubicBezTo>
                  <a:pt x="62271" y="255638"/>
                  <a:pt x="124542" y="511277"/>
                  <a:pt x="432619" y="619432"/>
                </a:cubicBezTo>
                <a:cubicBezTo>
                  <a:pt x="740697" y="727587"/>
                  <a:pt x="1848465" y="648929"/>
                  <a:pt x="1848465" y="648929"/>
                </a:cubicBezTo>
                <a:cubicBezTo>
                  <a:pt x="2571136" y="671871"/>
                  <a:pt x="3980426" y="689897"/>
                  <a:pt x="4768645" y="757084"/>
                </a:cubicBezTo>
                <a:cubicBezTo>
                  <a:pt x="5556864" y="824271"/>
                  <a:pt x="6067322" y="938161"/>
                  <a:pt x="6577781" y="1052051"/>
                </a:cubicBezTo>
              </a:path>
            </a:pathLst>
          </a:custGeom>
          <a:noFill/>
          <a:ln w="31750">
            <a:solidFill>
              <a:srgbClr val="0066FF"/>
            </a:solidFill>
            <a:round/>
            <a:headEnd/>
            <a:tailEnd type="triangle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04222" y="2246665"/>
                <a:ext cx="8160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en-US" sz="2000" dirty="0">
                  <a:solidFill>
                    <a:srgbClr val="0066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22" y="2246665"/>
                <a:ext cx="816075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47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316" y="2787452"/>
                <a:ext cx="5663373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6"/>
          <p:cNvSpPr>
            <a:spLocks noChangeAspect="1" noChangeArrowheads="1"/>
          </p:cNvSpPr>
          <p:nvPr/>
        </p:nvSpPr>
        <p:spPr bwMode="auto">
          <a:xfrm>
            <a:off x="2437867" y="5845282"/>
            <a:ext cx="19417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1" name="Rectangle 30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5" name="Rectangle 34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8" name="Oval 56"/>
          <p:cNvSpPr>
            <a:spLocks noChangeAspect="1" noChangeArrowheads="1"/>
          </p:cNvSpPr>
          <p:nvPr/>
        </p:nvSpPr>
        <p:spPr bwMode="auto">
          <a:xfrm>
            <a:off x="6483853" y="6263153"/>
            <a:ext cx="19417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033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48</a:t>
            </a:fld>
            <a:endParaRPr lang="da-DK"/>
          </a:p>
        </p:txBody>
      </p:sp>
      <p:sp>
        <p:nvSpPr>
          <p:cNvPr id="27" name="Rectangle 26"/>
          <p:cNvSpPr/>
          <p:nvPr/>
        </p:nvSpPr>
        <p:spPr bwMode="auto">
          <a:xfrm>
            <a:off x="1735399" y="1828800"/>
            <a:ext cx="1735387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 bwMode="auto">
          <a:xfrm>
            <a:off x="3470790" y="1828800"/>
            <a:ext cx="1380435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9" name="Rectangle 18"/>
          <p:cNvSpPr/>
          <p:nvPr/>
        </p:nvSpPr>
        <p:spPr bwMode="auto">
          <a:xfrm>
            <a:off x="4851226" y="1828800"/>
            <a:ext cx="1005840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5860028" y="1828800"/>
            <a:ext cx="693172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668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1735399" y="1828800"/>
            <a:ext cx="4798138" cy="442446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49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9680" y="5693604"/>
            <a:ext cx="8332322" cy="530915"/>
            <a:chOff x="789680" y="5693604"/>
            <a:chExt cx="8332322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 ?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80" y="5693604"/>
                  <a:ext cx="8332322" cy="530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6"/>
            <p:cNvSpPr>
              <a:spLocks noChangeAspect="1" noChangeArrowheads="1"/>
            </p:cNvSpPr>
            <p:nvPr/>
          </p:nvSpPr>
          <p:spPr bwMode="auto">
            <a:xfrm>
              <a:off x="2965413" y="5884610"/>
              <a:ext cx="182880" cy="182880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576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(Discrete) Metric space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5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A complete weighted graph satisfying the triangle inequality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6369" r="-5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884169" y="2951237"/>
            <a:ext cx="3281523" cy="2830132"/>
            <a:chOff x="3459328" y="3559947"/>
            <a:chExt cx="2388076" cy="2059584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021587" y="3559947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/>
                <a:t>v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5310328" y="3685714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631404" y="4725888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w</a:t>
              </a:r>
              <a:endParaRPr lang="he-IL" sz="1600" dirty="0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484724" y="5403531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3459328" y="4506899"/>
              <a:ext cx="216000" cy="216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u</a:t>
              </a:r>
              <a:endParaRPr lang="he-IL" sz="1600" dirty="0"/>
            </a:p>
          </p:txBody>
        </p:sp>
        <p:cxnSp>
          <p:nvCxnSpPr>
            <p:cNvPr id="13" name="Straight Connector 12"/>
            <p:cNvCxnSpPr>
              <a:stCxn id="8" idx="5"/>
              <a:endCxn id="9" idx="0"/>
            </p:cNvCxnSpPr>
            <p:nvPr/>
          </p:nvCxnSpPr>
          <p:spPr bwMode="auto">
            <a:xfrm>
              <a:off x="5494696" y="3870082"/>
              <a:ext cx="244708" cy="855806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8" idx="4"/>
              <a:endCxn id="10" idx="7"/>
            </p:cNvCxnSpPr>
            <p:nvPr/>
          </p:nvCxnSpPr>
          <p:spPr bwMode="auto">
            <a:xfrm flipH="1">
              <a:off x="4669092" y="3901714"/>
              <a:ext cx="749236" cy="15334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8" idx="3"/>
              <a:endCxn id="11" idx="6"/>
            </p:cNvCxnSpPr>
            <p:nvPr/>
          </p:nvCxnSpPr>
          <p:spPr bwMode="auto">
            <a:xfrm flipH="1">
              <a:off x="3675328" y="3870082"/>
              <a:ext cx="1666632" cy="74481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7" idx="6"/>
              <a:endCxn id="8" idx="2"/>
            </p:cNvCxnSpPr>
            <p:nvPr/>
          </p:nvCxnSpPr>
          <p:spPr bwMode="auto">
            <a:xfrm>
              <a:off x="4237587" y="3667947"/>
              <a:ext cx="1072741" cy="12576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7" idx="5"/>
              <a:endCxn id="9" idx="1"/>
            </p:cNvCxnSpPr>
            <p:nvPr/>
          </p:nvCxnSpPr>
          <p:spPr bwMode="auto">
            <a:xfrm>
              <a:off x="4205955" y="3744315"/>
              <a:ext cx="1457081" cy="10132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7" idx="4"/>
              <a:endCxn id="10" idx="0"/>
            </p:cNvCxnSpPr>
            <p:nvPr/>
          </p:nvCxnSpPr>
          <p:spPr bwMode="auto">
            <a:xfrm>
              <a:off x="4129587" y="3775947"/>
              <a:ext cx="463137" cy="1627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7" idx="3"/>
              <a:endCxn id="11" idx="0"/>
            </p:cNvCxnSpPr>
            <p:nvPr/>
          </p:nvCxnSpPr>
          <p:spPr bwMode="auto">
            <a:xfrm flipH="1">
              <a:off x="3567328" y="3744315"/>
              <a:ext cx="485891" cy="76258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" idx="6"/>
              <a:endCxn id="9" idx="3"/>
            </p:cNvCxnSpPr>
            <p:nvPr/>
          </p:nvCxnSpPr>
          <p:spPr bwMode="auto">
            <a:xfrm flipV="1">
              <a:off x="4700724" y="4910256"/>
              <a:ext cx="962312" cy="60127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0" idx="1"/>
              <a:endCxn id="11" idx="4"/>
            </p:cNvCxnSpPr>
            <p:nvPr/>
          </p:nvCxnSpPr>
          <p:spPr bwMode="auto">
            <a:xfrm flipH="1" flipV="1">
              <a:off x="3567328" y="4722899"/>
              <a:ext cx="949028" cy="71226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9" idx="2"/>
            </p:cNvCxnSpPr>
            <p:nvPr/>
          </p:nvCxnSpPr>
          <p:spPr bwMode="auto">
            <a:xfrm>
              <a:off x="3643696" y="4691267"/>
              <a:ext cx="1987708" cy="14262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5012960" y="3460312"/>
            <a:ext cx="33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2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4897" y="4202648"/>
            <a:ext cx="33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2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1157" y="3647125"/>
            <a:ext cx="57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</a:rPr>
              <a:t>1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626" y="2774260"/>
                <a:ext cx="3067664" cy="1392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Could be a set of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Euclidean distances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6" y="2774260"/>
                <a:ext cx="3067664" cy="1392689"/>
              </a:xfrm>
              <a:prstGeom prst="rect">
                <a:avLst/>
              </a:prstGeom>
              <a:blipFill rotWithShape="0">
                <a:blip r:embed="rId3"/>
                <a:stretch>
                  <a:fillRect l="-2579" t="-4367" r="-2579" b="-113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39212" y="4401503"/>
            <a:ext cx="3067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Could be vertices in a graph and the lengths of the shortest paths between them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3613901" y="5577964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4395567" y="5730364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4252998" y="4968362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u</a:t>
            </a:r>
            <a:endParaRPr lang="he-IL" sz="1600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3785965" y="6300636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v</a:t>
            </a:r>
            <a:endParaRPr lang="he-IL" sz="1600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4931425" y="6226897"/>
            <a:ext cx="296812" cy="2968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w</a:t>
            </a:r>
            <a:endParaRPr lang="he-IL" sz="1600" dirty="0"/>
          </a:p>
        </p:txBody>
      </p:sp>
      <p:cxnSp>
        <p:nvCxnSpPr>
          <p:cNvPr id="15" name="Straight Connector 14"/>
          <p:cNvCxnSpPr>
            <a:stCxn id="33" idx="4"/>
            <a:endCxn id="31" idx="0"/>
          </p:cNvCxnSpPr>
          <p:nvPr/>
        </p:nvCxnSpPr>
        <p:spPr bwMode="auto">
          <a:xfrm>
            <a:off x="4401404" y="5265174"/>
            <a:ext cx="142569" cy="46519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31" idx="5"/>
            <a:endCxn id="35" idx="1"/>
          </p:cNvCxnSpPr>
          <p:nvPr/>
        </p:nvCxnSpPr>
        <p:spPr bwMode="auto">
          <a:xfrm>
            <a:off x="4648912" y="5983709"/>
            <a:ext cx="325980" cy="286655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9" idx="6"/>
            <a:endCxn id="31" idx="2"/>
          </p:cNvCxnSpPr>
          <p:nvPr/>
        </p:nvCxnSpPr>
        <p:spPr bwMode="auto">
          <a:xfrm>
            <a:off x="3910713" y="5726370"/>
            <a:ext cx="484854" cy="152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29" idx="0"/>
            <a:endCxn id="33" idx="2"/>
          </p:cNvCxnSpPr>
          <p:nvPr/>
        </p:nvCxnSpPr>
        <p:spPr bwMode="auto">
          <a:xfrm flipV="1">
            <a:off x="3762307" y="5116768"/>
            <a:ext cx="490691" cy="46119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9" idx="4"/>
            <a:endCxn id="34" idx="0"/>
          </p:cNvCxnSpPr>
          <p:nvPr/>
        </p:nvCxnSpPr>
        <p:spPr bwMode="auto">
          <a:xfrm>
            <a:off x="3762307" y="5874776"/>
            <a:ext cx="172064" cy="42586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34" idx="5"/>
            <a:endCxn id="35" idx="3"/>
          </p:cNvCxnSpPr>
          <p:nvPr/>
        </p:nvCxnSpPr>
        <p:spPr bwMode="auto">
          <a:xfrm flipV="1">
            <a:off x="4039310" y="6480242"/>
            <a:ext cx="935582" cy="7373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829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50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2444303" y="5835450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043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51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2444303" y="5835450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667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52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2444303" y="5835450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888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53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2444303" y="5835450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574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399" y="1828800"/>
                <a:ext cx="4798138" cy="4424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54</a:t>
            </a:fld>
            <a:endParaRPr lang="da-DK"/>
          </a:p>
        </p:txBody>
      </p:sp>
      <p:sp>
        <p:nvSpPr>
          <p:cNvPr id="21" name="Rectangle 20"/>
          <p:cNvSpPr/>
          <p:nvPr/>
        </p:nvSpPr>
        <p:spPr bwMode="auto">
          <a:xfrm>
            <a:off x="1740317" y="2787452"/>
            <a:ext cx="481774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22" name="Rectangle 21"/>
          <p:cNvSpPr/>
          <p:nvPr/>
        </p:nvSpPr>
        <p:spPr bwMode="auto">
          <a:xfrm>
            <a:off x="2222091" y="2787452"/>
            <a:ext cx="382474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6046840" y="2787452"/>
            <a:ext cx="486697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6538453" y="2787452"/>
            <a:ext cx="865238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1735400" y="3755932"/>
            <a:ext cx="132728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7" name="Rectangle 36"/>
          <p:cNvSpPr/>
          <p:nvPr/>
        </p:nvSpPr>
        <p:spPr bwMode="auto">
          <a:xfrm>
            <a:off x="1868127" y="3755932"/>
            <a:ext cx="1533829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 bwMode="auto">
          <a:xfrm>
            <a:off x="3401960" y="3755932"/>
            <a:ext cx="1091381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 bwMode="auto">
          <a:xfrm>
            <a:off x="4493344" y="3755932"/>
            <a:ext cx="1769807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1" name="Rectangle 40"/>
          <p:cNvSpPr/>
          <p:nvPr/>
        </p:nvSpPr>
        <p:spPr bwMode="auto">
          <a:xfrm>
            <a:off x="1740314" y="4744070"/>
            <a:ext cx="353956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2" name="Rectangle 41"/>
          <p:cNvSpPr/>
          <p:nvPr/>
        </p:nvSpPr>
        <p:spPr bwMode="auto">
          <a:xfrm>
            <a:off x="2094271" y="4744070"/>
            <a:ext cx="373626" cy="442446"/>
          </a:xfrm>
          <a:prstGeom prst="rect">
            <a:avLst/>
          </a:prstGeom>
          <a:solidFill>
            <a:srgbClr val="0099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3" name="Rectangle 42"/>
          <p:cNvSpPr/>
          <p:nvPr/>
        </p:nvSpPr>
        <p:spPr bwMode="auto">
          <a:xfrm>
            <a:off x="2467898" y="4744070"/>
            <a:ext cx="1759974" cy="442446"/>
          </a:xfrm>
          <a:prstGeom prst="rect">
            <a:avLst/>
          </a:prstGeom>
          <a:solidFill>
            <a:srgbClr val="0066FF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4227872" y="4744070"/>
            <a:ext cx="2880851" cy="442446"/>
          </a:xfrm>
          <a:prstGeom prst="rect">
            <a:avLst/>
          </a:prstGeom>
          <a:solidFill>
            <a:srgbClr val="FF0000">
              <a:alpha val="6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29" name="Oval 56"/>
          <p:cNvSpPr>
            <a:spLocks noChangeAspect="1" noChangeArrowheads="1"/>
          </p:cNvSpPr>
          <p:nvPr/>
        </p:nvSpPr>
        <p:spPr bwMode="auto">
          <a:xfrm>
            <a:off x="2444303" y="5835450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" y="5654276"/>
                <a:ext cx="8846699" cy="9342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56"/>
          <p:cNvSpPr>
            <a:spLocks noChangeAspect="1" noChangeArrowheads="1"/>
          </p:cNvSpPr>
          <p:nvPr/>
        </p:nvSpPr>
        <p:spPr bwMode="auto">
          <a:xfrm>
            <a:off x="6431294" y="6263154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080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297" y="3131603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7" y="3131603"/>
                <a:ext cx="8846699" cy="934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2491693" y="3312607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56"/>
          <p:cNvSpPr>
            <a:spLocks noChangeAspect="1" noChangeArrowheads="1"/>
          </p:cNvSpPr>
          <p:nvPr/>
        </p:nvSpPr>
        <p:spPr bwMode="auto">
          <a:xfrm>
            <a:off x="6508133" y="3755929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323297" y="1937173"/>
            <a:ext cx="8750710" cy="934230"/>
            <a:chOff x="323297" y="1937173"/>
            <a:chExt cx="8750710" cy="934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   )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56"/>
            <p:cNvSpPr>
              <a:spLocks noChangeAspect="1" noChangeArrowheads="1"/>
            </p:cNvSpPr>
            <p:nvPr/>
          </p:nvSpPr>
          <p:spPr bwMode="auto">
            <a:xfrm>
              <a:off x="2491693" y="2109023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56"/>
            <p:cNvSpPr>
              <a:spLocks noChangeAspect="1" noChangeArrowheads="1"/>
            </p:cNvSpPr>
            <p:nvPr/>
          </p:nvSpPr>
          <p:spPr bwMode="auto">
            <a:xfrm>
              <a:off x="6496843" y="2538800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4326033"/>
                <a:ext cx="243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……………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4326033"/>
                <a:ext cx="24384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>
            <a:off x="0" y="5279923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49497" y="2871403"/>
            <a:ext cx="59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+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2116" y="5545394"/>
                <a:ext cx="4236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𝑂𝑃𝑇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5545394"/>
                <a:ext cx="423653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6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56</a:t>
            </a:fld>
            <a:endParaRPr lang="da-DK" dirty="0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" y="540116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What happens if this is not a matching ?</a:t>
            </a:r>
            <a:endParaRPr lang="he-IL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390279" y="2064774"/>
            <a:ext cx="622972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49" idx="3"/>
          </p:cNvCxnSpPr>
          <p:nvPr/>
        </p:nvCxnSpPr>
        <p:spPr bwMode="auto">
          <a:xfrm>
            <a:off x="1390278" y="2937256"/>
            <a:ext cx="622972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0" idx="3"/>
          </p:cNvCxnSpPr>
          <p:nvPr/>
        </p:nvCxnSpPr>
        <p:spPr bwMode="auto">
          <a:xfrm>
            <a:off x="1385363" y="3925397"/>
            <a:ext cx="623463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1" idx="3"/>
          </p:cNvCxnSpPr>
          <p:nvPr/>
        </p:nvCxnSpPr>
        <p:spPr bwMode="auto">
          <a:xfrm flipV="1">
            <a:off x="1390279" y="4857131"/>
            <a:ext cx="6229721" cy="465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219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2045-5F67-491E-BB82-F45F889CE585}" type="slidenum">
              <a:rPr lang="he-IL" smtClean="0"/>
              <a:pPr>
                <a:defRPr/>
              </a:pPr>
              <a:t>57</a:t>
            </a:fld>
            <a:endParaRPr lang="da-DK"/>
          </a:p>
        </p:txBody>
      </p:sp>
      <p:sp>
        <p:nvSpPr>
          <p:cNvPr id="45" name="Oval 56"/>
          <p:cNvSpPr>
            <a:spLocks noChangeAspect="1" noChangeArrowheads="1"/>
          </p:cNvSpPr>
          <p:nvPr/>
        </p:nvSpPr>
        <p:spPr bwMode="auto">
          <a:xfrm>
            <a:off x="7901217" y="1981191"/>
            <a:ext cx="182880" cy="182880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6" name="Oval 56"/>
          <p:cNvSpPr>
            <a:spLocks noChangeAspect="1" noChangeArrowheads="1"/>
          </p:cNvSpPr>
          <p:nvPr/>
        </p:nvSpPr>
        <p:spPr bwMode="auto">
          <a:xfrm>
            <a:off x="7906131" y="2900513"/>
            <a:ext cx="182880" cy="18288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7" name="Oval 56"/>
          <p:cNvSpPr>
            <a:spLocks noChangeAspect="1" noChangeArrowheads="1"/>
          </p:cNvSpPr>
          <p:nvPr/>
        </p:nvSpPr>
        <p:spPr bwMode="auto">
          <a:xfrm>
            <a:off x="7901214" y="3868993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48" name="Oval 56"/>
          <p:cNvSpPr>
            <a:spLocks noChangeAspect="1" noChangeArrowheads="1"/>
          </p:cNvSpPr>
          <p:nvPr/>
        </p:nvSpPr>
        <p:spPr bwMode="auto">
          <a:xfrm>
            <a:off x="7906128" y="4857131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619435" y="170588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1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352" y="2644868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2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9437" y="363300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3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4353" y="4611319"/>
            <a:ext cx="76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cs typeface="Times New Roman" panose="02020603050405020304" pitchFamily="18" charset="0"/>
              </a:rPr>
              <a:t>4</a:t>
            </a:r>
            <a:endParaRPr lang="en-US" sz="3200" baseline="-25000" dirty="0"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" y="540116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Which swaps do we consider ?</a:t>
            </a:r>
            <a:endParaRPr lang="he-IL" dirty="0"/>
          </a:p>
        </p:txBody>
      </p:sp>
      <p:cxnSp>
        <p:nvCxnSpPr>
          <p:cNvPr id="5" name="Straight Arrow Connector 4"/>
          <p:cNvCxnSpPr>
            <a:stCxn id="8" idx="3"/>
          </p:cNvCxnSpPr>
          <p:nvPr/>
        </p:nvCxnSpPr>
        <p:spPr bwMode="auto">
          <a:xfrm>
            <a:off x="1385361" y="1998276"/>
            <a:ext cx="6362458" cy="6649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>
            <a:stCxn id="49" idx="3"/>
          </p:cNvCxnSpPr>
          <p:nvPr/>
        </p:nvCxnSpPr>
        <p:spPr bwMode="auto">
          <a:xfrm flipV="1">
            <a:off x="1390278" y="2164071"/>
            <a:ext cx="6357541" cy="7731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50" idx="3"/>
          </p:cNvCxnSpPr>
          <p:nvPr/>
        </p:nvCxnSpPr>
        <p:spPr bwMode="auto">
          <a:xfrm flipV="1">
            <a:off x="1385363" y="2991953"/>
            <a:ext cx="6362456" cy="9334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1" idx="3"/>
          </p:cNvCxnSpPr>
          <p:nvPr/>
        </p:nvCxnSpPr>
        <p:spPr bwMode="auto">
          <a:xfrm flipV="1">
            <a:off x="1390279" y="4857131"/>
            <a:ext cx="6229721" cy="465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930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" y="5302840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We can always define a set of swaps such that: </a:t>
                </a:r>
              </a:p>
              <a:p>
                <a:pPr marL="514350" indent="-514350" algn="ctr">
                  <a:buFont typeface="+mj-lt"/>
                  <a:buAutoNum type="arabicPeriod"/>
                </a:pPr>
                <a:r>
                  <a:rPr lang="en-US" dirty="0" smtClean="0"/>
                  <a:t>Vertices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with in-degree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do not participate</a:t>
                </a:r>
              </a:p>
              <a:p>
                <a:pPr marL="514350" indent="-514350" algn="ctr">
                  <a:buFont typeface="+mj-lt"/>
                  <a:buAutoNum type="arabicPeriod"/>
                </a:pPr>
                <a:r>
                  <a:rPr lang="en-US" dirty="0" smtClean="0"/>
                  <a:t>Each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participates in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302840"/>
                <a:ext cx="91440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5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9435" y="1705888"/>
            <a:ext cx="7469576" cy="3490206"/>
            <a:chOff x="619435" y="1705888"/>
            <a:chExt cx="7469576" cy="3490206"/>
          </a:xfrm>
        </p:grpSpPr>
        <p:sp>
          <p:nvSpPr>
            <p:cNvPr id="45" name="Oval 56"/>
            <p:cNvSpPr>
              <a:spLocks noChangeAspect="1" noChangeArrowheads="1"/>
            </p:cNvSpPr>
            <p:nvPr/>
          </p:nvSpPr>
          <p:spPr bwMode="auto">
            <a:xfrm>
              <a:off x="7901217" y="1981191"/>
              <a:ext cx="182880" cy="182880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6" name="Oval 56"/>
            <p:cNvSpPr>
              <a:spLocks noChangeAspect="1" noChangeArrowheads="1"/>
            </p:cNvSpPr>
            <p:nvPr/>
          </p:nvSpPr>
          <p:spPr bwMode="auto">
            <a:xfrm>
              <a:off x="7906131" y="2900513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7" name="Oval 56"/>
            <p:cNvSpPr>
              <a:spLocks noChangeAspect="1" noChangeArrowheads="1"/>
            </p:cNvSpPr>
            <p:nvPr/>
          </p:nvSpPr>
          <p:spPr bwMode="auto">
            <a:xfrm>
              <a:off x="7901214" y="3868993"/>
              <a:ext cx="182880" cy="182880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8" name="Oval 56"/>
            <p:cNvSpPr>
              <a:spLocks noChangeAspect="1" noChangeArrowheads="1"/>
            </p:cNvSpPr>
            <p:nvPr/>
          </p:nvSpPr>
          <p:spPr bwMode="auto">
            <a:xfrm>
              <a:off x="7906128" y="4857131"/>
              <a:ext cx="182880" cy="1828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9435" y="1705888"/>
              <a:ext cx="765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Times New Roman" panose="02020603050405020304" pitchFamily="18" charset="0"/>
                </a:rPr>
                <a:t>o</a:t>
              </a:r>
              <a:r>
                <a:rPr lang="en-US" sz="3200" baseline="-25000" dirty="0" smtClean="0">
                  <a:cs typeface="Times New Roman" panose="02020603050405020304" pitchFamily="18" charset="0"/>
                </a:rPr>
                <a:t>1</a:t>
              </a:r>
              <a:endParaRPr lang="en-US" sz="32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4352" y="2644868"/>
              <a:ext cx="765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Times New Roman" panose="02020603050405020304" pitchFamily="18" charset="0"/>
                </a:rPr>
                <a:t>o</a:t>
              </a:r>
              <a:r>
                <a:rPr lang="en-US" sz="3200" baseline="-25000" dirty="0" smtClean="0">
                  <a:cs typeface="Times New Roman" panose="02020603050405020304" pitchFamily="18" charset="0"/>
                </a:rPr>
                <a:t>2</a:t>
              </a:r>
              <a:endParaRPr lang="en-US" sz="32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9437" y="3633009"/>
              <a:ext cx="765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Times New Roman" panose="02020603050405020304" pitchFamily="18" charset="0"/>
                </a:rPr>
                <a:t>o</a:t>
              </a:r>
              <a:r>
                <a:rPr lang="en-US" sz="3200" baseline="-25000" dirty="0" smtClean="0">
                  <a:cs typeface="Times New Roman" panose="02020603050405020304" pitchFamily="18" charset="0"/>
                </a:rPr>
                <a:t>3</a:t>
              </a:r>
              <a:endParaRPr lang="en-US" sz="32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4353" y="4611319"/>
              <a:ext cx="7659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cs typeface="Times New Roman" panose="02020603050405020304" pitchFamily="18" charset="0"/>
                </a:rPr>
                <a:t>o</a:t>
              </a:r>
              <a:r>
                <a:rPr lang="en-US" sz="3200" baseline="-25000" dirty="0" smtClean="0">
                  <a:cs typeface="Times New Roman" panose="02020603050405020304" pitchFamily="18" charset="0"/>
                </a:rPr>
                <a:t>4</a:t>
              </a:r>
              <a:endParaRPr lang="en-US" sz="3200" baseline="-25000" dirty="0"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8" idx="3"/>
            </p:cNvCxnSpPr>
            <p:nvPr/>
          </p:nvCxnSpPr>
          <p:spPr bwMode="auto">
            <a:xfrm>
              <a:off x="1385361" y="1998276"/>
              <a:ext cx="6362458" cy="6649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>
              <a:stCxn id="49" idx="3"/>
            </p:cNvCxnSpPr>
            <p:nvPr/>
          </p:nvCxnSpPr>
          <p:spPr bwMode="auto">
            <a:xfrm flipV="1">
              <a:off x="1390278" y="2164071"/>
              <a:ext cx="6357541" cy="77318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50" idx="3"/>
            </p:cNvCxnSpPr>
            <p:nvPr/>
          </p:nvCxnSpPr>
          <p:spPr bwMode="auto">
            <a:xfrm flipV="1">
              <a:off x="1385363" y="2991953"/>
              <a:ext cx="6362456" cy="9334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1390279" y="4935787"/>
              <a:ext cx="6229721" cy="465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1385361" y="3083393"/>
              <a:ext cx="6362458" cy="8420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385361" y="2164071"/>
              <a:ext cx="6362458" cy="17049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531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376" y="2590831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6" y="2590831"/>
                <a:ext cx="8846699" cy="934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2502983" y="2785598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56"/>
          <p:cNvSpPr>
            <a:spLocks noChangeAspect="1" noChangeArrowheads="1"/>
          </p:cNvSpPr>
          <p:nvPr/>
        </p:nvSpPr>
        <p:spPr bwMode="auto">
          <a:xfrm>
            <a:off x="6531417" y="3227076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377376" y="1593044"/>
            <a:ext cx="8750710" cy="934230"/>
            <a:chOff x="323297" y="1937173"/>
            <a:chExt cx="8750710" cy="934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   )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56"/>
            <p:cNvSpPr>
              <a:spLocks noChangeAspect="1" noChangeArrowheads="1"/>
            </p:cNvSpPr>
            <p:nvPr/>
          </p:nvSpPr>
          <p:spPr bwMode="auto">
            <a:xfrm>
              <a:off x="2491693" y="2109023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56"/>
            <p:cNvSpPr>
              <a:spLocks noChangeAspect="1" noChangeArrowheads="1"/>
            </p:cNvSpPr>
            <p:nvPr/>
          </p:nvSpPr>
          <p:spPr bwMode="auto">
            <a:xfrm>
              <a:off x="6496843" y="2538800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49497" y="2527274"/>
            <a:ext cx="59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+</a:t>
            </a:r>
            <a:endParaRPr lang="en-US" dirty="0"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348759" y="4654721"/>
            <a:ext cx="3529781" cy="1820801"/>
            <a:chOff x="619435" y="1705888"/>
            <a:chExt cx="7469576" cy="3334123"/>
          </a:xfrm>
        </p:grpSpPr>
        <p:sp>
          <p:nvSpPr>
            <p:cNvPr id="37" name="Oval 56"/>
            <p:cNvSpPr>
              <a:spLocks noChangeAspect="1" noChangeArrowheads="1"/>
            </p:cNvSpPr>
            <p:nvPr/>
          </p:nvSpPr>
          <p:spPr bwMode="auto">
            <a:xfrm>
              <a:off x="7901217" y="1981191"/>
              <a:ext cx="182880" cy="182880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8" name="Oval 56"/>
            <p:cNvSpPr>
              <a:spLocks noChangeAspect="1" noChangeArrowheads="1"/>
            </p:cNvSpPr>
            <p:nvPr/>
          </p:nvSpPr>
          <p:spPr bwMode="auto">
            <a:xfrm>
              <a:off x="7906131" y="2900513"/>
              <a:ext cx="18288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9" name="Oval 56"/>
            <p:cNvSpPr>
              <a:spLocks noChangeAspect="1" noChangeArrowheads="1"/>
            </p:cNvSpPr>
            <p:nvPr/>
          </p:nvSpPr>
          <p:spPr bwMode="auto">
            <a:xfrm>
              <a:off x="7901214" y="3868993"/>
              <a:ext cx="182880" cy="182880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0" name="Oval 56"/>
            <p:cNvSpPr>
              <a:spLocks noChangeAspect="1" noChangeArrowheads="1"/>
            </p:cNvSpPr>
            <p:nvPr/>
          </p:nvSpPr>
          <p:spPr bwMode="auto">
            <a:xfrm>
              <a:off x="7906128" y="4857131"/>
              <a:ext cx="182880" cy="1828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9435" y="1705888"/>
              <a:ext cx="76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o</a:t>
              </a:r>
              <a:r>
                <a:rPr lang="en-US" sz="1600" baseline="-25000" dirty="0" smtClean="0">
                  <a:cs typeface="Times New Roman" panose="02020603050405020304" pitchFamily="18" charset="0"/>
                </a:rPr>
                <a:t>1</a:t>
              </a:r>
              <a:endParaRPr lang="en-US" sz="16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4352" y="2644868"/>
              <a:ext cx="76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o</a:t>
              </a:r>
              <a:r>
                <a:rPr lang="en-US" sz="1600" baseline="-25000" dirty="0" smtClean="0">
                  <a:cs typeface="Times New Roman" panose="02020603050405020304" pitchFamily="18" charset="0"/>
                </a:rPr>
                <a:t>2</a:t>
              </a:r>
              <a:endParaRPr lang="en-US" sz="16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9437" y="3633009"/>
              <a:ext cx="76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o</a:t>
              </a:r>
              <a:r>
                <a:rPr lang="en-US" sz="1600" baseline="-25000" dirty="0" smtClean="0">
                  <a:cs typeface="Times New Roman" panose="02020603050405020304" pitchFamily="18" charset="0"/>
                </a:rPr>
                <a:t>3</a:t>
              </a:r>
              <a:endParaRPr lang="en-US" sz="1600" baseline="-25000" dirty="0"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353" y="4611319"/>
              <a:ext cx="76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Times New Roman" panose="02020603050405020304" pitchFamily="18" charset="0"/>
                </a:rPr>
                <a:t>o</a:t>
              </a:r>
              <a:r>
                <a:rPr lang="en-US" sz="1600" baseline="-25000" dirty="0" smtClean="0">
                  <a:cs typeface="Times New Roman" panose="02020603050405020304" pitchFamily="18" charset="0"/>
                </a:rPr>
                <a:t>4</a:t>
              </a:r>
              <a:endParaRPr lang="en-US" sz="1600" baseline="-25000" dirty="0">
                <a:cs typeface="Times New Roman" panose="02020603050405020304" pitchFamily="18" charset="0"/>
              </a:endParaRPr>
            </a:p>
          </p:txBody>
        </p:sp>
        <p:cxnSp>
          <p:nvCxnSpPr>
            <p:cNvPr id="45" name="Straight Arrow Connector 44"/>
            <p:cNvCxnSpPr>
              <a:stCxn id="41" idx="3"/>
            </p:cNvCxnSpPr>
            <p:nvPr/>
          </p:nvCxnSpPr>
          <p:spPr bwMode="auto">
            <a:xfrm>
              <a:off x="1385361" y="1875165"/>
              <a:ext cx="6362458" cy="189609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stCxn id="42" idx="3"/>
            </p:cNvCxnSpPr>
            <p:nvPr/>
          </p:nvCxnSpPr>
          <p:spPr bwMode="auto">
            <a:xfrm flipV="1">
              <a:off x="1390278" y="2164072"/>
              <a:ext cx="6357541" cy="650073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7" name="Straight Arrow Connector 46"/>
            <p:cNvCxnSpPr>
              <a:stCxn id="43" idx="3"/>
            </p:cNvCxnSpPr>
            <p:nvPr/>
          </p:nvCxnSpPr>
          <p:spPr bwMode="auto">
            <a:xfrm flipV="1">
              <a:off x="1385363" y="2991953"/>
              <a:ext cx="6362456" cy="8103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1390279" y="4935787"/>
              <a:ext cx="6229721" cy="4657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1385361" y="3083393"/>
              <a:ext cx="6362458" cy="8420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1385361" y="2164071"/>
              <a:ext cx="6362458" cy="17049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1791" y="3510149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1" y="3510149"/>
                <a:ext cx="8846699" cy="9342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56"/>
          <p:cNvSpPr>
            <a:spLocks noChangeAspect="1" noChangeArrowheads="1"/>
          </p:cNvSpPr>
          <p:nvPr/>
        </p:nvSpPr>
        <p:spPr bwMode="auto">
          <a:xfrm>
            <a:off x="2537398" y="3704916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8" name="Oval 56"/>
          <p:cNvSpPr>
            <a:spLocks noChangeAspect="1" noChangeArrowheads="1"/>
          </p:cNvSpPr>
          <p:nvPr/>
        </p:nvSpPr>
        <p:spPr bwMode="auto">
          <a:xfrm>
            <a:off x="6565832" y="4146394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689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62116" y="3065208"/>
            <a:ext cx="7815640" cy="3042747"/>
            <a:chOff x="462116" y="3065208"/>
            <a:chExt cx="7815640" cy="3042747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6300874" y="322650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315622" y="432280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3901795" y="3639458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283228" y="448995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3823138" y="5753398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3420009" y="451453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412201" y="553217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5740429" y="5487929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62116" y="3065208"/>
                  <a:ext cx="1573161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cs typeface="Times New Roman" panose="02020603050405020304" pitchFamily="18" charset="0"/>
                    </a:rPr>
                    <a:t>Suppose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116" y="3065208"/>
                  <a:ext cx="1573161" cy="95410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938" t="-7051" r="-7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>
              <a:spLocks noChangeAspect="1"/>
            </p:cNvSpPr>
            <p:nvPr/>
          </p:nvSpPr>
          <p:spPr bwMode="auto">
            <a:xfrm>
              <a:off x="2913652" y="3447730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7923199" y="5301116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40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376" y="2590831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6" y="2590831"/>
                <a:ext cx="8846699" cy="934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Oval 56"/>
          <p:cNvSpPr>
            <a:spLocks noChangeAspect="1" noChangeArrowheads="1"/>
          </p:cNvSpPr>
          <p:nvPr/>
        </p:nvSpPr>
        <p:spPr bwMode="auto">
          <a:xfrm>
            <a:off x="2502983" y="2785598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0" name="Oval 56"/>
          <p:cNvSpPr>
            <a:spLocks noChangeAspect="1" noChangeArrowheads="1"/>
          </p:cNvSpPr>
          <p:nvPr/>
        </p:nvSpPr>
        <p:spPr bwMode="auto">
          <a:xfrm>
            <a:off x="6531417" y="3227076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/>
        </p:nvGrpSpPr>
        <p:grpSpPr>
          <a:xfrm>
            <a:off x="377376" y="1593044"/>
            <a:ext cx="8750710" cy="934230"/>
            <a:chOff x="323297" y="1937173"/>
            <a:chExt cx="8750710" cy="934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   +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𝑂𝑃𝑇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   )</m:t>
                        </m:r>
                      </m:oMath>
                    </m:oMathPara>
                  </a14:m>
                  <a:endParaRPr lang="he-IL" baseline="-250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297" y="1937173"/>
                  <a:ext cx="8750710" cy="9342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56"/>
            <p:cNvSpPr>
              <a:spLocks noChangeAspect="1" noChangeArrowheads="1"/>
            </p:cNvSpPr>
            <p:nvPr/>
          </p:nvSpPr>
          <p:spPr bwMode="auto">
            <a:xfrm>
              <a:off x="2491693" y="2109023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56"/>
            <p:cNvSpPr>
              <a:spLocks noChangeAspect="1" noChangeArrowheads="1"/>
            </p:cNvSpPr>
            <p:nvPr/>
          </p:nvSpPr>
          <p:spPr bwMode="auto">
            <a:xfrm>
              <a:off x="6496843" y="2538800"/>
              <a:ext cx="194170" cy="182880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49497" y="2527274"/>
            <a:ext cx="59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+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2116" y="5812521"/>
                <a:ext cx="4236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𝑂𝑃𝑇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5812521"/>
                <a:ext cx="423653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1791" y="3510149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1" y="3510149"/>
                <a:ext cx="8846699" cy="9342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56"/>
          <p:cNvSpPr>
            <a:spLocks noChangeAspect="1" noChangeArrowheads="1"/>
          </p:cNvSpPr>
          <p:nvPr/>
        </p:nvSpPr>
        <p:spPr bwMode="auto">
          <a:xfrm>
            <a:off x="2537398" y="3704916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8" name="Oval 56"/>
          <p:cNvSpPr>
            <a:spLocks noChangeAspect="1" noChangeArrowheads="1"/>
          </p:cNvSpPr>
          <p:nvPr/>
        </p:nvSpPr>
        <p:spPr bwMode="auto">
          <a:xfrm>
            <a:off x="6565832" y="4146394"/>
            <a:ext cx="182880" cy="182880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791" y="4429467"/>
                <a:ext cx="8846699" cy="9342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  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𝑂𝑃𝑇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   )</m:t>
                      </m:r>
                    </m:oMath>
                  </m:oMathPara>
                </a14:m>
                <a:endParaRPr lang="he-IL" baseline="-25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1" y="4429467"/>
                <a:ext cx="8846699" cy="9342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56"/>
          <p:cNvSpPr>
            <a:spLocks noChangeAspect="1" noChangeArrowheads="1"/>
          </p:cNvSpPr>
          <p:nvPr/>
        </p:nvSpPr>
        <p:spPr bwMode="auto">
          <a:xfrm>
            <a:off x="2571814" y="4624232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32" name="Oval 56"/>
          <p:cNvSpPr>
            <a:spLocks noChangeAspect="1" noChangeArrowheads="1"/>
          </p:cNvSpPr>
          <p:nvPr/>
        </p:nvSpPr>
        <p:spPr bwMode="auto">
          <a:xfrm>
            <a:off x="6617801" y="5042105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526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get a better result we replace more facilities in a single step</a:t>
                </a:r>
              </a:p>
              <a:p>
                <a:r>
                  <a:rPr lang="en-US" dirty="0" smtClean="0"/>
                  <a:t>If we swap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then the competitive ratio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76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62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2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63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77" y="2877844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Can we use the previous algorithm ?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13623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We can but the analysis breaks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38" y="4336744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is not a metric</a:t>
                </a:r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" y="4336744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978474" y="5428527"/>
            <a:ext cx="7396974" cy="550413"/>
            <a:chOff x="2238948" y="5521911"/>
            <a:chExt cx="6136500" cy="490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>
                  <a:spLocks noChangeAspect="1"/>
                </p:cNvSpPr>
                <p:nvPr/>
              </p:nvSpPr>
              <p:spPr bwMode="auto">
                <a:xfrm>
                  <a:off x="4505476" y="5653213"/>
                  <a:ext cx="354557" cy="35455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tIns="0" rtlCol="1" anchor="ctr"/>
                <a:lstStyle/>
                <a:p>
                  <a:pPr algn="ctr"/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5476" y="5653213"/>
                  <a:ext cx="354557" cy="354557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>
                  <a:spLocks noChangeAspect="1"/>
                </p:cNvSpPr>
                <p:nvPr/>
              </p:nvSpPr>
              <p:spPr bwMode="auto">
                <a:xfrm>
                  <a:off x="2238948" y="5657990"/>
                  <a:ext cx="354557" cy="35455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tIns="0" rtlCol="1" anchor="ctr"/>
                <a:lstStyle/>
                <a:p>
                  <a:pPr algn="ctr"/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10" name="Oval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38948" y="5657990"/>
                  <a:ext cx="354557" cy="354557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/>
                <p:cNvSpPr>
                  <a:spLocks noChangeAspect="1"/>
                </p:cNvSpPr>
                <p:nvPr/>
              </p:nvSpPr>
              <p:spPr bwMode="auto">
                <a:xfrm>
                  <a:off x="3405887" y="5655743"/>
                  <a:ext cx="354557" cy="35455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tIns="0" rtlCol="1" anchor="ctr"/>
                <a:lstStyle/>
                <a:p>
                  <a:pPr algn="ctr"/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he-IL" sz="1600" dirty="0"/>
                </a:p>
              </p:txBody>
            </p:sp>
          </mc:Choice>
          <mc:Fallback xmlns="">
            <p:sp>
              <p:nvSpPr>
                <p:cNvPr id="11" name="Oval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5887" y="5655743"/>
                  <a:ext cx="354557" cy="354557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>
              <a:stCxn id="10" idx="6"/>
              <a:endCxn id="11" idx="2"/>
            </p:cNvCxnSpPr>
            <p:nvPr/>
          </p:nvCxnSpPr>
          <p:spPr bwMode="auto">
            <a:xfrm flipV="1">
              <a:off x="2593505" y="5833022"/>
              <a:ext cx="812382" cy="2247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1" idx="6"/>
              <a:endCxn id="9" idx="2"/>
            </p:cNvCxnSpPr>
            <p:nvPr/>
          </p:nvCxnSpPr>
          <p:spPr bwMode="auto">
            <a:xfrm flipV="1">
              <a:off x="3760444" y="5830492"/>
              <a:ext cx="745032" cy="253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831977" y="5521911"/>
                  <a:ext cx="26633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he-IL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1977" y="5521911"/>
                  <a:ext cx="266330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30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67451" y="5541144"/>
                  <a:ext cx="26633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he-IL" sz="16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451" y="5541144"/>
                  <a:ext cx="266330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818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250508" y="5607660"/>
                  <a:ext cx="3124940" cy="35665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 smtClean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0508" y="5607660"/>
                  <a:ext cx="3124940" cy="35665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32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The analysis of the “switching” algorithm generalizes (with some difficulties)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We get an approximation ratio of 25 for a single switch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for a switch of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centers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4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1-mean on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65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85800" y="2664538"/>
            <a:ext cx="7772400" cy="294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913652" y="259231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973714" y="257756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6339375" y="257308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1764652" y="2597226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8135142" y="2562815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260236" y="2567729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375761" y="2592311"/>
            <a:ext cx="182880" cy="182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3326552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Where is the point that minimizes the sum of the squared distances 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65" y="4434449"/>
                <a:ext cx="9144000" cy="6596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?</m:t>
                          </m:r>
                        </m:e>
                      </m:func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" y="4434449"/>
                <a:ext cx="9144000" cy="659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>
            <a:off x="4917013" y="2045991"/>
            <a:ext cx="11171" cy="5521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068566" y="1494151"/>
            <a:ext cx="17763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129" y="5254666"/>
                <a:ext cx="9144000" cy="898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9" y="5254666"/>
                <a:ext cx="9144000" cy="8989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6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1-mean in Euclidean space of higher dimension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66</a:t>
            </a:fld>
            <a:endParaRPr lang="da-DK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908390" y="2243496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213190" y="384817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841590" y="296638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146390" y="377197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364846" y="3385616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488822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It is the center of mass (mean)</a:t>
            </a:r>
            <a:endParaRPr lang="he-IL" dirty="0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393920" y="3887079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698720" y="269281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357" y="5466749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We will focus on the Euclidean metric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2-means in the plane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67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39547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33451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81200" y="30403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15200" y="22021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038600" y="23545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971800" y="23545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7391400" y="30403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943600" y="23545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1524000" y="37261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324600" y="29641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209800" y="34213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858000" y="25831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4701787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 Fix the partition </a:t>
            </a:r>
            <a:r>
              <a:rPr lang="en-US" dirty="0" smtClean="0">
                <a:sym typeface="Wingdings" panose="05000000000000000000" pitchFamily="2" charset="2"/>
              </a:rPr>
              <a:t> to minimize the sum of squared distances </a:t>
            </a:r>
            <a:r>
              <a:rPr lang="en-US" dirty="0" smtClean="0"/>
              <a:t>each center must be the mean of the points in its cluster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50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Lloyd’s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Most frequently used clustering algorithm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Related to the EM (Expectation Maximization) algorithm for learning Gaussians Mixtures Models (GMMs)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68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08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Lloyd’s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/>
                  <a:t>Start with some arbitrary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-centers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Iterate: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 smtClean="0"/>
                  <a:t>Assign each point to its closest center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 smtClean="0"/>
                  <a:t>Recalculate centers: each new center is the mean of the points in a cluster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39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69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7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7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283228" y="4489951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60289" cy="2172339"/>
            <a:chOff x="2714834" y="3581059"/>
            <a:chExt cx="5260289" cy="2172339"/>
          </a:xfrm>
        </p:grpSpPr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581059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37785" y="4500081"/>
              <a:ext cx="677837" cy="1671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625435"/>
              <a:ext cx="1356868" cy="727605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586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(k=3)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70</a:t>
            </a:fld>
            <a:endParaRPr lang="da-DK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19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initial centers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71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01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Assign each point to its closest center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72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41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Replace centers by clusters’ means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73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50957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44861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81200" y="41813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15200" y="33431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38600" y="34955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71800" y="34955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91400" y="41813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943600" y="34955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24000" y="486717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324600" y="4105175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09800" y="4562375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0" y="372417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Assign each point to its closest center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74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Replace centers by clusters’ means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75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Assign each point to its closest center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76</a:t>
            </a:fld>
            <a:endParaRPr lang="da-DK"/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Replace centers by clusters’ means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77</a:t>
            </a:fld>
            <a:endParaRPr lang="da-DK"/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6713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No changes </a:t>
            </a:r>
            <a:r>
              <a:rPr lang="en-US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terminate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Very easy to implement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Sum of squared distances always decreases (like local search)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6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the local opt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79</a:t>
            </a:fld>
            <a:endParaRPr lang="da-DK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7894074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560873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3475705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6848168" y="2221013"/>
            <a:ext cx="304800" cy="304800"/>
          </a:xfrm>
          <a:prstGeom prst="ellipse">
            <a:avLst/>
          </a:prstGeom>
          <a:solidFill>
            <a:srgbClr val="94B6D2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2762" y="1799301"/>
                <a:ext cx="459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762" y="1799301"/>
                <a:ext cx="459663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67089" y="1833718"/>
                <a:ext cx="63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89" y="1833718"/>
                <a:ext cx="63417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26721" y="1838629"/>
                <a:ext cx="63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21" y="1838629"/>
                <a:ext cx="63417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7" idx="6"/>
            <a:endCxn id="4" idx="2"/>
          </p:cNvCxnSpPr>
          <p:nvPr/>
        </p:nvCxnSpPr>
        <p:spPr bwMode="auto">
          <a:xfrm>
            <a:off x="7152968" y="2373413"/>
            <a:ext cx="74110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6" idx="6"/>
            <a:endCxn id="7" idx="2"/>
          </p:cNvCxnSpPr>
          <p:nvPr/>
        </p:nvCxnSpPr>
        <p:spPr bwMode="auto">
          <a:xfrm>
            <a:off x="3780505" y="2373413"/>
            <a:ext cx="30676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5" idx="6"/>
            <a:endCxn id="6" idx="2"/>
          </p:cNvCxnSpPr>
          <p:nvPr/>
        </p:nvCxnSpPr>
        <p:spPr bwMode="auto">
          <a:xfrm>
            <a:off x="1865673" y="2373413"/>
            <a:ext cx="161003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/>
        </p:nvGrpSpPr>
        <p:grpSpPr>
          <a:xfrm>
            <a:off x="285135" y="2698957"/>
            <a:ext cx="7361905" cy="523220"/>
            <a:chOff x="285135" y="2875933"/>
            <a:chExt cx="7361905" cy="523220"/>
          </a:xfrm>
        </p:grpSpPr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614949" y="3033251"/>
              <a:ext cx="228600" cy="22860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510112" y="3013587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7418440" y="3033251"/>
              <a:ext cx="228600" cy="228600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85135" y="2875933"/>
                  <a:ext cx="9635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𝑂𝑃𝑇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35" y="2875933"/>
                  <a:ext cx="963562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270382" y="3382307"/>
            <a:ext cx="7912515" cy="523220"/>
            <a:chOff x="270382" y="3824747"/>
            <a:chExt cx="7912515" cy="523220"/>
          </a:xfrm>
        </p:grpSpPr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2632590" y="3982065"/>
              <a:ext cx="228600" cy="22860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6897327" y="4002288"/>
              <a:ext cx="228600" cy="2078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7954297" y="3982065"/>
              <a:ext cx="228600" cy="228600"/>
            </a:xfrm>
            <a:prstGeom prst="rect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70382" y="3824747"/>
                  <a:ext cx="9635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82" y="3824747"/>
                  <a:ext cx="963562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26461" y="3834584"/>
                <a:ext cx="6339348" cy="1646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61" y="3834584"/>
                <a:ext cx="6339348" cy="16469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0" y="558472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Can be made as large as we want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959" y="1550193"/>
                <a:ext cx="146991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he-IL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9" y="1550193"/>
                <a:ext cx="146991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k-centers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8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points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we 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15736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20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 bwMode="auto">
          <a:xfrm>
            <a:off x="6300874" y="322650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315622" y="4322802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3901795" y="363945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5283228" y="4489951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2913652" y="3447730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3823138" y="5753398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3420009" y="4514531"/>
            <a:ext cx="354557" cy="354557"/>
          </a:xfrm>
          <a:prstGeom prst="ellipse">
            <a:avLst/>
          </a:prstGeom>
          <a:solidFill>
            <a:srgbClr val="00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12201" y="5532172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7923199" y="5301116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5740429" y="5487929"/>
            <a:ext cx="354557" cy="35455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rtlCol="1" anchor="ctr"/>
          <a:lstStyle/>
          <a:p>
            <a:pPr algn="ctr"/>
            <a:r>
              <a:rPr lang="en-US" sz="1600" dirty="0" smtClean="0"/>
              <a:t> </a:t>
            </a:r>
            <a:endParaRPr lang="he-I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6" y="3065208"/>
                <a:ext cx="1573161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938" t="-7051" r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14834" y="3581059"/>
            <a:ext cx="5260289" cy="2172339"/>
            <a:chOff x="2714834" y="3581059"/>
            <a:chExt cx="5260289" cy="2172339"/>
          </a:xfrm>
        </p:grpSpPr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581059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37785" y="4500081"/>
              <a:ext cx="677837" cy="1671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677359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625435"/>
              <a:ext cx="1356868" cy="727605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3994015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4817164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4817164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3750363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62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80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3779564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Bounded by the # of possible partitions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points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clusters: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79564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6" y="4879335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Is this tight ? Say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?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" y="4879335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006" y="196853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Each step we have a partition of the points -- by the closest center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8147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We cannot repeat a partition in 2 different iterations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81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Voronoi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diagram </a:t>
                </a:r>
                <a:r>
                  <a:rPr lang="en-US" dirty="0" smtClean="0"/>
                  <a:t>of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a partition of the plane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cells, cell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contains all points closest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9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he-IL" dirty="0"/>
          </a:p>
        </p:txBody>
      </p:sp>
      <p:pic>
        <p:nvPicPr>
          <p:cNvPr id="1028" name="Picture 4" descr="http://cdnb.20m.es/mati-una-profesora-muy-particular/files/2013/04/vorono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62" y="1657551"/>
            <a:ext cx="7129360" cy="48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partition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There exist centers such that the partition is </a:t>
            </a:r>
            <a:r>
              <a:rPr lang="en-US" dirty="0" smtClean="0">
                <a:solidFill>
                  <a:srgbClr val="FF0000"/>
                </a:solidFill>
              </a:rPr>
              <a:t>consistent </a:t>
            </a:r>
            <a:r>
              <a:rPr lang="en-US" dirty="0" smtClean="0"/>
              <a:t>with </a:t>
            </a:r>
            <a:r>
              <a:rPr lang="en-US" dirty="0" smtClean="0"/>
              <a:t>their </a:t>
            </a:r>
            <a:r>
              <a:rPr lang="en-US" dirty="0" err="1" smtClean="0"/>
              <a:t>Voronoi</a:t>
            </a:r>
            <a:r>
              <a:rPr lang="en-US" dirty="0" smtClean="0"/>
              <a:t> diagram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Each </a:t>
            </a:r>
            <a:r>
              <a:rPr lang="en-US" dirty="0" smtClean="0"/>
              <a:t>part </a:t>
            </a:r>
            <a:r>
              <a:rPr lang="en-US" dirty="0" smtClean="0"/>
              <a:t>consists </a:t>
            </a:r>
            <a:r>
              <a:rPr lang="en-US" dirty="0" smtClean="0"/>
              <a:t>of all points in the </a:t>
            </a:r>
            <a:r>
              <a:rPr lang="en-US" dirty="0" err="1" smtClean="0"/>
              <a:t>Voronoi</a:t>
            </a:r>
            <a:r>
              <a:rPr lang="en-US" dirty="0" smtClean="0"/>
              <a:t> cell of a </a:t>
            </a:r>
            <a:r>
              <a:rPr lang="en-US" dirty="0" smtClean="0"/>
              <a:t>center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Voronoi</a:t>
            </a:r>
            <a:r>
              <a:rPr lang="en-US" dirty="0" smtClean="0">
                <a:solidFill>
                  <a:srgbClr val="FF0000"/>
                </a:solidFill>
              </a:rPr>
              <a:t> partition)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83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45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Assign each point to its closest center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84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112885" y="1970843"/>
            <a:ext cx="2840115" cy="34393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4953000" y="2123243"/>
            <a:ext cx="1295400" cy="328695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953000" y="5410200"/>
            <a:ext cx="0" cy="1447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2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Voronoi</a:t>
            </a:r>
            <a:r>
              <a:rPr lang="en-US" sz="4400" dirty="0" smtClean="0"/>
              <a:t> partitions of 2-centers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85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23502" y="5417729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69932" y="307864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62579" y="463946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90963" y="3920274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77318" y="5374922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192680" y="5397181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7157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Is this a </a:t>
            </a:r>
            <a:r>
              <a:rPr lang="en-US" dirty="0" err="1" smtClean="0">
                <a:cs typeface="Times New Roman" panose="02020603050405020304" pitchFamily="18" charset="0"/>
              </a:rPr>
              <a:t>Voronoi</a:t>
            </a:r>
            <a:r>
              <a:rPr lang="en-US" dirty="0" smtClean="0">
                <a:cs typeface="Times New Roman" panose="02020603050405020304" pitchFamily="18" charset="0"/>
              </a:rPr>
              <a:t> partition ?</a:t>
            </a:r>
            <a:endParaRPr lang="en-US" dirty="0"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23502" y="2921323"/>
            <a:ext cx="4742378" cy="2888751"/>
            <a:chOff x="2223502" y="3328827"/>
            <a:chExt cx="4742378" cy="28887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15"/>
                <p:cNvSpPr>
                  <a:spLocks noChangeArrowheads="1"/>
                </p:cNvSpPr>
                <p:nvPr/>
              </p:nvSpPr>
              <p:spPr bwMode="auto">
                <a:xfrm>
                  <a:off x="3500064" y="5085709"/>
                  <a:ext cx="228600" cy="228600"/>
                </a:xfrm>
                <a:prstGeom prst="rect">
                  <a:avLst/>
                </a:prstGeom>
                <a:solidFill>
                  <a:srgbClr val="0000CC">
                    <a:alpha val="53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45720" bIns="91440" anchor="ctr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00064" y="5085709"/>
                  <a:ext cx="228600" cy="2286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6"/>
                <p:cNvSpPr>
                  <a:spLocks noChangeArrowheads="1"/>
                </p:cNvSpPr>
                <p:nvPr/>
              </p:nvSpPr>
              <p:spPr bwMode="auto">
                <a:xfrm>
                  <a:off x="4604534" y="3746641"/>
                  <a:ext cx="228600" cy="228600"/>
                </a:xfrm>
                <a:prstGeom prst="rect">
                  <a:avLst/>
                </a:prstGeom>
                <a:solidFill>
                  <a:srgbClr val="FF0000">
                    <a:alpha val="53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45720" bIns="91440" anchor="ctr">
                  <a:prstTxWarp prst="textNoShape">
                    <a:avLst/>
                  </a:prstTxWarp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04534" y="3746641"/>
                  <a:ext cx="228600" cy="2286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 bwMode="auto">
            <a:xfrm>
              <a:off x="2223502" y="3328827"/>
              <a:ext cx="4742378" cy="2888751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916186" y="3868041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202148" y="3147139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53193" y="426530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Voronoi</a:t>
            </a:r>
            <a:r>
              <a:rPr lang="en-US" sz="4400" dirty="0" smtClean="0"/>
              <a:t> partitions of 2-centers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86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581310" y="5149371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227740" y="2810287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920387" y="4371107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548771" y="3651916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035126" y="5106564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50488" y="5128823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7157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This is not a </a:t>
            </a:r>
            <a:r>
              <a:rPr lang="en-US" dirty="0" err="1" smtClean="0">
                <a:cs typeface="Times New Roman" panose="02020603050405020304" pitchFamily="18" charset="0"/>
              </a:rPr>
              <a:t>Voronoi</a:t>
            </a:r>
            <a:r>
              <a:rPr lang="en-US" dirty="0" smtClean="0">
                <a:cs typeface="Times New Roman" panose="02020603050405020304" pitchFamily="18" charset="0"/>
              </a:rPr>
              <a:t> partition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273994" y="3599683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559956" y="2878781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411001" y="399694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partition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We cannot have the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same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partition in different iterations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So the total # of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partitions (with respect to every possible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centers) is an upper bound on the running time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How many partitions are consistent with a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points ?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0F68C-BBD2-46E1-B90F-66FA6C580677}" type="slidenum">
              <a:rPr lang="he-IL" smtClean="0"/>
              <a:pPr>
                <a:defRPr/>
              </a:pPr>
              <a:t>87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48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Voronoi</a:t>
            </a:r>
            <a:r>
              <a:rPr lang="en-US" sz="4400" dirty="0" smtClean="0"/>
              <a:t> partitions of 2-centers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88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23502" y="5825233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69932" y="3486149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62579" y="5046969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90963" y="4327778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77318" y="5782426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192680" y="5804685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3500064" y="5085709"/>
                <a:ext cx="228600" cy="228600"/>
              </a:xfrm>
              <a:prstGeom prst="rect">
                <a:avLst/>
              </a:prstGeom>
              <a:solidFill>
                <a:srgbClr val="0000CC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0064" y="5085709"/>
                <a:ext cx="228600" cy="228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4604534" y="3746641"/>
                <a:ext cx="228600" cy="228600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4534" y="3746641"/>
                <a:ext cx="228600" cy="228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1715788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How many partitions are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Voronoi</a:t>
                </a:r>
                <a:r>
                  <a:rPr lang="en-US" dirty="0" smtClean="0">
                    <a:cs typeface="Times New Roman" panose="02020603050405020304" pitchFamily="18" charset="0"/>
                  </a:rPr>
                  <a:t> partitions of some 2 centers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?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5788"/>
                <a:ext cx="914400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00" t="-6369" r="-1333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>
            <a:off x="2223502" y="3328827"/>
            <a:ext cx="4742378" cy="288875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916186" y="427554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202148" y="3554643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53193" y="467281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partitions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89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1777432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Define 2-centers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as </a:t>
                </a:r>
                <a:r>
                  <a:rPr lang="en-US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equivalent</a:t>
                </a:r>
                <a:r>
                  <a:rPr lang="en-US" dirty="0" smtClean="0">
                    <a:cs typeface="Times New Roman" panose="02020603050405020304" pitchFamily="18" charset="0"/>
                  </a:rPr>
                  <a:t> if they induce the same partition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7432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6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k-centers (alt. formulation)</a:t>
            </a:r>
            <a:endParaRPr lang="he-IL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1426895"/>
                <a:ext cx="9144000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Given 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points A </a:t>
                </a:r>
                <a:r>
                  <a:rPr lang="en-US" dirty="0"/>
                  <a:t>of some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congruent disks (centered at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minimum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that cover A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426895"/>
                <a:ext cx="9144000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200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1767893" y="2861729"/>
            <a:ext cx="6550197" cy="3757830"/>
            <a:chOff x="1767893" y="3050570"/>
            <a:chExt cx="6550197" cy="375783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6300874" y="3531303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315622" y="4627603"/>
              <a:ext cx="354557" cy="354557"/>
            </a:xfrm>
            <a:prstGeom prst="ellipse">
              <a:avLst/>
            </a:prstGeom>
            <a:solidFill>
              <a:srgbClr val="0066FF">
                <a:alpha val="5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3901795" y="3944259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5283228" y="4794752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2913652" y="3752531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3823138" y="6058199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3420009" y="4819332"/>
              <a:ext cx="354557" cy="354557"/>
            </a:xfrm>
            <a:prstGeom prst="ellipse">
              <a:avLst/>
            </a:prstGeom>
            <a:solidFill>
              <a:srgbClr val="0066FF">
                <a:alpha val="5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412201" y="5836973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7923199" y="5605917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5740429" y="5792730"/>
              <a:ext cx="354557" cy="35455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1" anchor="ctr"/>
            <a:lstStyle/>
            <a:p>
              <a:pPr algn="ctr"/>
              <a:r>
                <a:rPr lang="en-US" sz="1600" dirty="0" smtClean="0"/>
                <a:t> </a:t>
              </a:r>
              <a:endParaRPr lang="he-IL" sz="1600" dirty="0"/>
            </a:p>
          </p:txBody>
        </p:sp>
        <p:cxnSp>
          <p:nvCxnSpPr>
            <p:cNvPr id="10" name="Straight Connector 9"/>
            <p:cNvCxnSpPr>
              <a:stCxn id="6" idx="4"/>
              <a:endCxn id="7" idx="0"/>
            </p:cNvCxnSpPr>
            <p:nvPr/>
          </p:nvCxnSpPr>
          <p:spPr bwMode="auto">
            <a:xfrm>
              <a:off x="6478153" y="3885860"/>
              <a:ext cx="14748" cy="74174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9" idx="6"/>
              <a:endCxn id="7" idx="2"/>
            </p:cNvCxnSpPr>
            <p:nvPr/>
          </p:nvCxnSpPr>
          <p:spPr bwMode="auto">
            <a:xfrm flipV="1">
              <a:off x="5637785" y="4844211"/>
              <a:ext cx="677837" cy="16714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7"/>
              <a:endCxn id="7" idx="4"/>
            </p:cNvCxnSpPr>
            <p:nvPr/>
          </p:nvCxnSpPr>
          <p:spPr bwMode="auto">
            <a:xfrm flipV="1">
              <a:off x="6043062" y="4982160"/>
              <a:ext cx="449839" cy="86249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5" idx="1"/>
              <a:endCxn id="7" idx="5"/>
            </p:cNvCxnSpPr>
            <p:nvPr/>
          </p:nvCxnSpPr>
          <p:spPr bwMode="auto">
            <a:xfrm flipH="1" flipV="1">
              <a:off x="6618255" y="4930236"/>
              <a:ext cx="1356868" cy="727605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8" idx="4"/>
              <a:endCxn id="13" idx="7"/>
            </p:cNvCxnSpPr>
            <p:nvPr/>
          </p:nvCxnSpPr>
          <p:spPr bwMode="auto">
            <a:xfrm flipH="1">
              <a:off x="3722642" y="4298816"/>
              <a:ext cx="356432" cy="57244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0"/>
              <a:endCxn id="13" idx="5"/>
            </p:cNvCxnSpPr>
            <p:nvPr/>
          </p:nvCxnSpPr>
          <p:spPr bwMode="auto">
            <a:xfrm flipH="1" flipV="1">
              <a:off x="3722642" y="5121965"/>
              <a:ext cx="277775" cy="93623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7"/>
              <a:endCxn id="13" idx="3"/>
            </p:cNvCxnSpPr>
            <p:nvPr/>
          </p:nvCxnSpPr>
          <p:spPr bwMode="auto">
            <a:xfrm flipV="1">
              <a:off x="2714834" y="5121965"/>
              <a:ext cx="757099" cy="76693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11" idx="5"/>
              <a:endCxn id="13" idx="0"/>
            </p:cNvCxnSpPr>
            <p:nvPr/>
          </p:nvCxnSpPr>
          <p:spPr bwMode="auto">
            <a:xfrm>
              <a:off x="3216285" y="4055164"/>
              <a:ext cx="381003" cy="76416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Oval 2"/>
            <p:cNvSpPr>
              <a:spLocks noChangeAspect="1"/>
            </p:cNvSpPr>
            <p:nvPr/>
          </p:nvSpPr>
          <p:spPr bwMode="auto">
            <a:xfrm>
              <a:off x="4634004" y="3050570"/>
              <a:ext cx="3684086" cy="36840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1767893" y="3124314"/>
              <a:ext cx="3684086" cy="36840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rtlCol="0" anchor="ctr"/>
            <a:lstStyle/>
            <a:p>
              <a:pPr algn="ctr"/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609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partitions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90</a:t>
            </a:fld>
            <a:endParaRPr lang="da-DK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507589" y="5310328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154019" y="2971244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46666" y="4532064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475050" y="3812873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961405" y="5267521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476767" y="528978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040968" y="3420097"/>
            <a:ext cx="5003515" cy="124317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200273" y="376064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486235" y="303973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337280" y="4157905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17774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Here is a pair of equivalent 2 centers</a:t>
            </a:r>
            <a:endParaRPr lang="en-US" dirty="0"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4012751" y="3460336"/>
            <a:ext cx="990170" cy="11104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528582" y="3638423"/>
            <a:ext cx="199059" cy="39812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507589" y="2813922"/>
            <a:ext cx="4742378" cy="288875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3824530" y="4554770"/>
                <a:ext cx="228600" cy="228600"/>
              </a:xfrm>
              <a:prstGeom prst="rect">
                <a:avLst/>
              </a:prstGeom>
              <a:solidFill>
                <a:srgbClr val="0000CC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4530" y="4554770"/>
                <a:ext cx="228600" cy="2286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4929000" y="3215702"/>
                <a:ext cx="228600" cy="228600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9000" y="3215702"/>
                <a:ext cx="228600" cy="228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3663361" y="3407452"/>
                <a:ext cx="228600" cy="228600"/>
              </a:xfrm>
              <a:prstGeom prst="rect">
                <a:avLst/>
              </a:prstGeom>
              <a:solidFill>
                <a:srgbClr val="FF0000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3361" y="3407452"/>
                <a:ext cx="228600" cy="228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>
                <a:off x="3432263" y="4036546"/>
                <a:ext cx="228600" cy="228600"/>
              </a:xfrm>
              <a:prstGeom prst="rect">
                <a:avLst/>
              </a:prstGeom>
              <a:solidFill>
                <a:srgbClr val="0000CC">
                  <a:alpha val="53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45720" bIns="91440" anchor="ctr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2263" y="4036546"/>
                <a:ext cx="228600" cy="228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9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Counting </a:t>
            </a:r>
            <a:r>
              <a:rPr lang="en-US" sz="4800" dirty="0" err="1" smtClean="0"/>
              <a:t>Voronoi</a:t>
            </a:r>
            <a:r>
              <a:rPr lang="en-US" sz="4800" dirty="0" smtClean="0"/>
              <a:t> partitions 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91</a:t>
            </a:fld>
            <a:endParaRPr lang="da-DK"/>
          </a:p>
        </p:txBody>
      </p:sp>
      <p:sp>
        <p:nvSpPr>
          <p:cNvPr id="28" name="TextBox 27"/>
          <p:cNvSpPr txBox="1"/>
          <p:nvPr/>
        </p:nvSpPr>
        <p:spPr>
          <a:xfrm>
            <a:off x="0" y="277608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So we want an upper bound on the number of equivalence classes of this relation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0107" y="164110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The number of equivalence classes of this relation equals to the number of </a:t>
            </a:r>
            <a:r>
              <a:rPr lang="en-US" dirty="0" err="1" smtClean="0">
                <a:cs typeface="Times New Roman" panose="02020603050405020304" pitchFamily="18" charset="0"/>
              </a:rPr>
              <a:t>Voronoi</a:t>
            </a:r>
            <a:r>
              <a:rPr lang="en-US" dirty="0" smtClean="0">
                <a:cs typeface="Times New Roman" panose="02020603050405020304" pitchFamily="18" charset="0"/>
              </a:rPr>
              <a:t> partitions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centers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A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partition corresponds to a line (hyperplane) separating the blue from the red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We may assume the line touches 2 input points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such lines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02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General technique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93</a:t>
            </a:fld>
            <a:endParaRPr lang="da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830" y="174913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model 3 centers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as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" y="1749139"/>
                <a:ext cx="9144000" cy="954107"/>
              </a:xfrm>
              <a:prstGeom prst="rect">
                <a:avLst/>
              </a:prstGeom>
              <a:blipFill rotWithShape="0">
                <a:blip r:embed="rId2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Counting </a:t>
            </a:r>
            <a:r>
              <a:rPr lang="en-US" sz="4800" dirty="0" err="1"/>
              <a:t>Voronoi</a:t>
            </a:r>
            <a:r>
              <a:rPr lang="en-US" sz="4800" dirty="0"/>
              <a:t> partitions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94</a:t>
            </a:fld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1844026"/>
                <a:ext cx="9144000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Each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of the input and 2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define a surface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containing all triples of centers in which the first 2 centers are at equidistance from p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4026"/>
                <a:ext cx="9144000" cy="1461875"/>
              </a:xfrm>
              <a:prstGeom prst="rect">
                <a:avLst/>
              </a:prstGeom>
              <a:blipFill rotWithShape="0">
                <a:blip r:embed="rId2"/>
                <a:stretch>
                  <a:fillRect t="-4167" r="-1000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325" y="3483947"/>
            <a:ext cx="9000177" cy="1129530"/>
            <a:chOff x="0" y="3129893"/>
            <a:chExt cx="9144000" cy="1129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0" y="3586290"/>
                  <a:ext cx="9144000" cy="67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586290"/>
                  <a:ext cx="9144000" cy="67313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0" y="3129893"/>
                  <a:ext cx="9144000" cy="527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bSup>
                    </m:oMath>
                  </a14:m>
                  <a:r>
                    <a:rPr lang="en-US" sz="2400" dirty="0" smtClean="0">
                      <a:cs typeface="Times New Roman" panose="02020603050405020304" pitchFamily="18" charset="0"/>
                    </a:rPr>
                    <a:t> consists of all points</a:t>
                  </a:r>
                  <a14:m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400" dirty="0" smtClean="0">
                      <a:cs typeface="Times New Roman" panose="02020603050405020304" pitchFamily="18" charset="0"/>
                    </a:rPr>
                    <a:t>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cs typeface="Times New Roman" panose="02020603050405020304" pitchFamily="18" charset="0"/>
                    </a:rPr>
                    <a:t> that satisfy:</a:t>
                  </a:r>
                  <a:endParaRPr lang="en-US" sz="24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129893"/>
                  <a:ext cx="9144000" cy="5276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814" b="-174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25" y="4974657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mtClean="0">
                    <a:cs typeface="Times New Roman" panose="02020603050405020304" pitchFamily="18" charset="0"/>
                  </a:rPr>
                  <a:t>On </a:t>
                </a:r>
                <a:r>
                  <a:rPr lang="en-US" dirty="0" err="1" smtClean="0">
                    <a:cs typeface="Times New Roman" panose="02020603050405020304" pitchFamily="18" charset="0"/>
                  </a:rPr>
                  <a:t>one</a:t>
                </a:r>
                <a:r>
                  <a:rPr lang="en-US" dirty="0" smtClean="0">
                    <a:cs typeface="Times New Roman" panose="02020603050405020304" pitchFamily="18" charset="0"/>
                  </a:rPr>
                  <a:t> side of the surface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and on the other side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is closer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5" y="4974657"/>
                <a:ext cx="9144000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267" t="-6369" b="-16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4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Counting </a:t>
            </a:r>
            <a:r>
              <a:rPr lang="en-US" sz="4800" dirty="0" err="1"/>
              <a:t>Voronoi</a:t>
            </a:r>
            <a:r>
              <a:rPr lang="en-US" sz="4800" dirty="0"/>
              <a:t> partitions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32842" y="1936648"/>
                <a:ext cx="9144000" cy="61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surfaces, one per a point in the input and 2 centers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842" y="1936648"/>
                <a:ext cx="9144000" cy="619400"/>
              </a:xfrm>
              <a:prstGeom prst="rect">
                <a:avLst/>
              </a:prstGeom>
              <a:blipFill rotWithShape="0">
                <a:blip r:embed="rId2"/>
                <a:stretch>
                  <a:fillRect l="-1000" t="-4950" r="-867" b="-17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2655501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These surfaces partition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cells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55501"/>
                <a:ext cx="9144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6896" y="44793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All points in a cell correspond to equivalent centers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96" y="525675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This gives an upper bound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on the number of equivalence classes and thereby on the running time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" y="5256759"/>
                <a:ext cx="9144000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736" y="343289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anose="02020603050405020304" pitchFamily="18" charset="0"/>
              </a:rPr>
              <a:t>In a cell the relative order of each point from all centers is fixed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9" grpId="0"/>
      <p:bldP spid="1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Counting </a:t>
            </a:r>
            <a:r>
              <a:rPr lang="en-US" sz="4800" dirty="0" err="1"/>
              <a:t>Voronoi</a:t>
            </a:r>
            <a:r>
              <a:rPr lang="en-US" sz="4800" dirty="0"/>
              <a:t> partitions 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1061884" y="2270822"/>
            <a:ext cx="7541342" cy="2813180"/>
          </a:xfrm>
          <a:custGeom>
            <a:avLst/>
            <a:gdLst>
              <a:gd name="connsiteX0" fmla="*/ 0 w 7541342"/>
              <a:gd name="connsiteY0" fmla="*/ 29926 h 2813180"/>
              <a:gd name="connsiteX1" fmla="*/ 49161 w 7541342"/>
              <a:gd name="connsiteY1" fmla="*/ 20094 h 2813180"/>
              <a:gd name="connsiteX2" fmla="*/ 98322 w 7541342"/>
              <a:gd name="connsiteY2" fmla="*/ 430 h 2813180"/>
              <a:gd name="connsiteX3" fmla="*/ 255639 w 7541342"/>
              <a:gd name="connsiteY3" fmla="*/ 10262 h 2813180"/>
              <a:gd name="connsiteX4" fmla="*/ 452284 w 7541342"/>
              <a:gd name="connsiteY4" fmla="*/ 39759 h 2813180"/>
              <a:gd name="connsiteX5" fmla="*/ 550606 w 7541342"/>
              <a:gd name="connsiteY5" fmla="*/ 69255 h 2813180"/>
              <a:gd name="connsiteX6" fmla="*/ 580103 w 7541342"/>
              <a:gd name="connsiteY6" fmla="*/ 79088 h 2813180"/>
              <a:gd name="connsiteX7" fmla="*/ 688258 w 7541342"/>
              <a:gd name="connsiteY7" fmla="*/ 108584 h 2813180"/>
              <a:gd name="connsiteX8" fmla="*/ 776748 w 7541342"/>
              <a:gd name="connsiteY8" fmla="*/ 147913 h 2813180"/>
              <a:gd name="connsiteX9" fmla="*/ 855406 w 7541342"/>
              <a:gd name="connsiteY9" fmla="*/ 167578 h 2813180"/>
              <a:gd name="connsiteX10" fmla="*/ 894735 w 7541342"/>
              <a:gd name="connsiteY10" fmla="*/ 187243 h 2813180"/>
              <a:gd name="connsiteX11" fmla="*/ 924232 w 7541342"/>
              <a:gd name="connsiteY11" fmla="*/ 206907 h 2813180"/>
              <a:gd name="connsiteX12" fmla="*/ 953729 w 7541342"/>
              <a:gd name="connsiteY12" fmla="*/ 216739 h 2813180"/>
              <a:gd name="connsiteX13" fmla="*/ 983226 w 7541342"/>
              <a:gd name="connsiteY13" fmla="*/ 236404 h 2813180"/>
              <a:gd name="connsiteX14" fmla="*/ 1052051 w 7541342"/>
              <a:gd name="connsiteY14" fmla="*/ 265901 h 2813180"/>
              <a:gd name="connsiteX15" fmla="*/ 1160206 w 7541342"/>
              <a:gd name="connsiteY15" fmla="*/ 344559 h 2813180"/>
              <a:gd name="connsiteX16" fmla="*/ 1189703 w 7541342"/>
              <a:gd name="connsiteY16" fmla="*/ 374055 h 2813180"/>
              <a:gd name="connsiteX17" fmla="*/ 1219200 w 7541342"/>
              <a:gd name="connsiteY17" fmla="*/ 393720 h 2813180"/>
              <a:gd name="connsiteX18" fmla="*/ 1248697 w 7541342"/>
              <a:gd name="connsiteY18" fmla="*/ 423217 h 2813180"/>
              <a:gd name="connsiteX19" fmla="*/ 1297858 w 7541342"/>
              <a:gd name="connsiteY19" fmla="*/ 462546 h 2813180"/>
              <a:gd name="connsiteX20" fmla="*/ 1317522 w 7541342"/>
              <a:gd name="connsiteY20" fmla="*/ 492043 h 2813180"/>
              <a:gd name="connsiteX21" fmla="*/ 1396181 w 7541342"/>
              <a:gd name="connsiteY21" fmla="*/ 541204 h 2813180"/>
              <a:gd name="connsiteX22" fmla="*/ 1484671 w 7541342"/>
              <a:gd name="connsiteY22" fmla="*/ 619862 h 2813180"/>
              <a:gd name="connsiteX23" fmla="*/ 1514168 w 7541342"/>
              <a:gd name="connsiteY23" fmla="*/ 629694 h 2813180"/>
              <a:gd name="connsiteX24" fmla="*/ 1582993 w 7541342"/>
              <a:gd name="connsiteY24" fmla="*/ 678855 h 2813180"/>
              <a:gd name="connsiteX25" fmla="*/ 1622322 w 7541342"/>
              <a:gd name="connsiteY25" fmla="*/ 698520 h 2813180"/>
              <a:gd name="connsiteX26" fmla="*/ 1671484 w 7541342"/>
              <a:gd name="connsiteY26" fmla="*/ 747681 h 2813180"/>
              <a:gd name="connsiteX27" fmla="*/ 1750142 w 7541342"/>
              <a:gd name="connsiteY27" fmla="*/ 796843 h 2813180"/>
              <a:gd name="connsiteX28" fmla="*/ 1818968 w 7541342"/>
              <a:gd name="connsiteY28" fmla="*/ 836172 h 2813180"/>
              <a:gd name="connsiteX29" fmla="*/ 1877961 w 7541342"/>
              <a:gd name="connsiteY29" fmla="*/ 855836 h 2813180"/>
              <a:gd name="connsiteX30" fmla="*/ 1946787 w 7541342"/>
              <a:gd name="connsiteY30" fmla="*/ 875501 h 2813180"/>
              <a:gd name="connsiteX31" fmla="*/ 1976284 w 7541342"/>
              <a:gd name="connsiteY31" fmla="*/ 885333 h 2813180"/>
              <a:gd name="connsiteX32" fmla="*/ 2015613 w 7541342"/>
              <a:gd name="connsiteY32" fmla="*/ 895165 h 2813180"/>
              <a:gd name="connsiteX33" fmla="*/ 2094271 w 7541342"/>
              <a:gd name="connsiteY33" fmla="*/ 934494 h 2813180"/>
              <a:gd name="connsiteX34" fmla="*/ 2241755 w 7541342"/>
              <a:gd name="connsiteY34" fmla="*/ 963991 h 2813180"/>
              <a:gd name="connsiteX35" fmla="*/ 2349910 w 7541342"/>
              <a:gd name="connsiteY35" fmla="*/ 993488 h 2813180"/>
              <a:gd name="connsiteX36" fmla="*/ 2438400 w 7541342"/>
              <a:gd name="connsiteY36" fmla="*/ 1003320 h 2813180"/>
              <a:gd name="connsiteX37" fmla="*/ 2546555 w 7541342"/>
              <a:gd name="connsiteY37" fmla="*/ 1013152 h 2813180"/>
              <a:gd name="connsiteX38" fmla="*/ 2644877 w 7541342"/>
              <a:gd name="connsiteY38" fmla="*/ 1022984 h 2813180"/>
              <a:gd name="connsiteX39" fmla="*/ 2841522 w 7541342"/>
              <a:gd name="connsiteY39" fmla="*/ 1013152 h 2813180"/>
              <a:gd name="connsiteX40" fmla="*/ 2959510 w 7541342"/>
              <a:gd name="connsiteY40" fmla="*/ 993488 h 2813180"/>
              <a:gd name="connsiteX41" fmla="*/ 3018503 w 7541342"/>
              <a:gd name="connsiteY41" fmla="*/ 983655 h 2813180"/>
              <a:gd name="connsiteX42" fmla="*/ 3077497 w 7541342"/>
              <a:gd name="connsiteY42" fmla="*/ 973823 h 2813180"/>
              <a:gd name="connsiteX43" fmla="*/ 3126658 w 7541342"/>
              <a:gd name="connsiteY43" fmla="*/ 963991 h 2813180"/>
              <a:gd name="connsiteX44" fmla="*/ 3175819 w 7541342"/>
              <a:gd name="connsiteY44" fmla="*/ 944326 h 2813180"/>
              <a:gd name="connsiteX45" fmla="*/ 3224981 w 7541342"/>
              <a:gd name="connsiteY45" fmla="*/ 934494 h 2813180"/>
              <a:gd name="connsiteX46" fmla="*/ 3382297 w 7541342"/>
              <a:gd name="connsiteY46" fmla="*/ 914830 h 2813180"/>
              <a:gd name="connsiteX47" fmla="*/ 3647768 w 7541342"/>
              <a:gd name="connsiteY47" fmla="*/ 924662 h 2813180"/>
              <a:gd name="connsiteX48" fmla="*/ 3687097 w 7541342"/>
              <a:gd name="connsiteY48" fmla="*/ 944326 h 2813180"/>
              <a:gd name="connsiteX49" fmla="*/ 3775587 w 7541342"/>
              <a:gd name="connsiteY49" fmla="*/ 954159 h 2813180"/>
              <a:gd name="connsiteX50" fmla="*/ 3893574 w 7541342"/>
              <a:gd name="connsiteY50" fmla="*/ 973823 h 2813180"/>
              <a:gd name="connsiteX51" fmla="*/ 4011561 w 7541342"/>
              <a:gd name="connsiteY51" fmla="*/ 1013152 h 2813180"/>
              <a:gd name="connsiteX52" fmla="*/ 4119716 w 7541342"/>
              <a:gd name="connsiteY52" fmla="*/ 1032817 h 2813180"/>
              <a:gd name="connsiteX53" fmla="*/ 4218039 w 7541342"/>
              <a:gd name="connsiteY53" fmla="*/ 1072146 h 2813180"/>
              <a:gd name="connsiteX54" fmla="*/ 4336026 w 7541342"/>
              <a:gd name="connsiteY54" fmla="*/ 1121307 h 2813180"/>
              <a:gd name="connsiteX55" fmla="*/ 4444181 w 7541342"/>
              <a:gd name="connsiteY55" fmla="*/ 1170468 h 2813180"/>
              <a:gd name="connsiteX56" fmla="*/ 4513006 w 7541342"/>
              <a:gd name="connsiteY56" fmla="*/ 1209797 h 2813180"/>
              <a:gd name="connsiteX57" fmla="*/ 4572000 w 7541342"/>
              <a:gd name="connsiteY57" fmla="*/ 1278623 h 2813180"/>
              <a:gd name="connsiteX58" fmla="*/ 4660490 w 7541342"/>
              <a:gd name="connsiteY58" fmla="*/ 1416275 h 2813180"/>
              <a:gd name="connsiteX59" fmla="*/ 4719484 w 7541342"/>
              <a:gd name="connsiteY59" fmla="*/ 1504765 h 2813180"/>
              <a:gd name="connsiteX60" fmla="*/ 4739148 w 7541342"/>
              <a:gd name="connsiteY60" fmla="*/ 1534262 h 2813180"/>
              <a:gd name="connsiteX61" fmla="*/ 4807974 w 7541342"/>
              <a:gd name="connsiteY61" fmla="*/ 1622752 h 2813180"/>
              <a:gd name="connsiteX62" fmla="*/ 4857135 w 7541342"/>
              <a:gd name="connsiteY62" fmla="*/ 1701410 h 2813180"/>
              <a:gd name="connsiteX63" fmla="*/ 4876800 w 7541342"/>
              <a:gd name="connsiteY63" fmla="*/ 1730907 h 2813180"/>
              <a:gd name="connsiteX64" fmla="*/ 4906297 w 7541342"/>
              <a:gd name="connsiteY64" fmla="*/ 1760404 h 2813180"/>
              <a:gd name="connsiteX65" fmla="*/ 4994787 w 7541342"/>
              <a:gd name="connsiteY65" fmla="*/ 1898055 h 2813180"/>
              <a:gd name="connsiteX66" fmla="*/ 5024284 w 7541342"/>
              <a:gd name="connsiteY66" fmla="*/ 1947217 h 2813180"/>
              <a:gd name="connsiteX67" fmla="*/ 5063613 w 7541342"/>
              <a:gd name="connsiteY67" fmla="*/ 2016043 h 2813180"/>
              <a:gd name="connsiteX68" fmla="*/ 5122606 w 7541342"/>
              <a:gd name="connsiteY68" fmla="*/ 2094701 h 2813180"/>
              <a:gd name="connsiteX69" fmla="*/ 5152103 w 7541342"/>
              <a:gd name="connsiteY69" fmla="*/ 2114365 h 2813180"/>
              <a:gd name="connsiteX70" fmla="*/ 5211097 w 7541342"/>
              <a:gd name="connsiteY70" fmla="*/ 2153694 h 2813180"/>
              <a:gd name="connsiteX71" fmla="*/ 5260258 w 7541342"/>
              <a:gd name="connsiteY71" fmla="*/ 2222520 h 2813180"/>
              <a:gd name="connsiteX72" fmla="*/ 5289755 w 7541342"/>
              <a:gd name="connsiteY72" fmla="*/ 2242184 h 2813180"/>
              <a:gd name="connsiteX73" fmla="*/ 5319251 w 7541342"/>
              <a:gd name="connsiteY73" fmla="*/ 2271681 h 2813180"/>
              <a:gd name="connsiteX74" fmla="*/ 5358581 w 7541342"/>
              <a:gd name="connsiteY74" fmla="*/ 2291346 h 2813180"/>
              <a:gd name="connsiteX75" fmla="*/ 5427406 w 7541342"/>
              <a:gd name="connsiteY75" fmla="*/ 2350339 h 2813180"/>
              <a:gd name="connsiteX76" fmla="*/ 5466735 w 7541342"/>
              <a:gd name="connsiteY76" fmla="*/ 2370004 h 2813180"/>
              <a:gd name="connsiteX77" fmla="*/ 5506064 w 7541342"/>
              <a:gd name="connsiteY77" fmla="*/ 2399501 h 2813180"/>
              <a:gd name="connsiteX78" fmla="*/ 5545393 w 7541342"/>
              <a:gd name="connsiteY78" fmla="*/ 2419165 h 2813180"/>
              <a:gd name="connsiteX79" fmla="*/ 5604387 w 7541342"/>
              <a:gd name="connsiteY79" fmla="*/ 2458494 h 2813180"/>
              <a:gd name="connsiteX80" fmla="*/ 5643716 w 7541342"/>
              <a:gd name="connsiteY80" fmla="*/ 2478159 h 2813180"/>
              <a:gd name="connsiteX81" fmla="*/ 5742039 w 7541342"/>
              <a:gd name="connsiteY81" fmla="*/ 2527320 h 2813180"/>
              <a:gd name="connsiteX82" fmla="*/ 5781368 w 7541342"/>
              <a:gd name="connsiteY82" fmla="*/ 2556817 h 2813180"/>
              <a:gd name="connsiteX83" fmla="*/ 5840361 w 7541342"/>
              <a:gd name="connsiteY83" fmla="*/ 2576481 h 2813180"/>
              <a:gd name="connsiteX84" fmla="*/ 5928851 w 7541342"/>
              <a:gd name="connsiteY84" fmla="*/ 2605978 h 2813180"/>
              <a:gd name="connsiteX85" fmla="*/ 5968181 w 7541342"/>
              <a:gd name="connsiteY85" fmla="*/ 2625643 h 2813180"/>
              <a:gd name="connsiteX86" fmla="*/ 6007510 w 7541342"/>
              <a:gd name="connsiteY86" fmla="*/ 2635475 h 2813180"/>
              <a:gd name="connsiteX87" fmla="*/ 6037006 w 7541342"/>
              <a:gd name="connsiteY87" fmla="*/ 2645307 h 2813180"/>
              <a:gd name="connsiteX88" fmla="*/ 6076335 w 7541342"/>
              <a:gd name="connsiteY88" fmla="*/ 2655139 h 2813180"/>
              <a:gd name="connsiteX89" fmla="*/ 6184490 w 7541342"/>
              <a:gd name="connsiteY89" fmla="*/ 2684636 h 2813180"/>
              <a:gd name="connsiteX90" fmla="*/ 6292645 w 7541342"/>
              <a:gd name="connsiteY90" fmla="*/ 2694468 h 2813180"/>
              <a:gd name="connsiteX91" fmla="*/ 6440129 w 7541342"/>
              <a:gd name="connsiteY91" fmla="*/ 2714133 h 2813180"/>
              <a:gd name="connsiteX92" fmla="*/ 6597445 w 7541342"/>
              <a:gd name="connsiteY92" fmla="*/ 2723965 h 2813180"/>
              <a:gd name="connsiteX93" fmla="*/ 6735097 w 7541342"/>
              <a:gd name="connsiteY93" fmla="*/ 2733797 h 2813180"/>
              <a:gd name="connsiteX94" fmla="*/ 6931742 w 7541342"/>
              <a:gd name="connsiteY94" fmla="*/ 2743630 h 2813180"/>
              <a:gd name="connsiteX95" fmla="*/ 7266039 w 7541342"/>
              <a:gd name="connsiteY95" fmla="*/ 2773126 h 2813180"/>
              <a:gd name="connsiteX96" fmla="*/ 7315200 w 7541342"/>
              <a:gd name="connsiteY96" fmla="*/ 2782959 h 2813180"/>
              <a:gd name="connsiteX97" fmla="*/ 7384026 w 7541342"/>
              <a:gd name="connsiteY97" fmla="*/ 2792791 h 2813180"/>
              <a:gd name="connsiteX98" fmla="*/ 7482348 w 7541342"/>
              <a:gd name="connsiteY98" fmla="*/ 2812455 h 2813180"/>
              <a:gd name="connsiteX99" fmla="*/ 7541342 w 7541342"/>
              <a:gd name="connsiteY99" fmla="*/ 2812455 h 28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541342" h="2813180">
                <a:moveTo>
                  <a:pt x="0" y="29926"/>
                </a:moveTo>
                <a:cubicBezTo>
                  <a:pt x="16387" y="26649"/>
                  <a:pt x="33154" y="24896"/>
                  <a:pt x="49161" y="20094"/>
                </a:cubicBezTo>
                <a:cubicBezTo>
                  <a:pt x="66066" y="15023"/>
                  <a:pt x="80693" y="1269"/>
                  <a:pt x="98322" y="430"/>
                </a:cubicBezTo>
                <a:cubicBezTo>
                  <a:pt x="150804" y="-2069"/>
                  <a:pt x="203200" y="6985"/>
                  <a:pt x="255639" y="10262"/>
                </a:cubicBezTo>
                <a:cubicBezTo>
                  <a:pt x="413026" y="32745"/>
                  <a:pt x="347571" y="22306"/>
                  <a:pt x="452284" y="39759"/>
                </a:cubicBezTo>
                <a:cubicBezTo>
                  <a:pt x="520247" y="73740"/>
                  <a:pt x="462462" y="49667"/>
                  <a:pt x="550606" y="69255"/>
                </a:cubicBezTo>
                <a:cubicBezTo>
                  <a:pt x="560723" y="71503"/>
                  <a:pt x="570104" y="76361"/>
                  <a:pt x="580103" y="79088"/>
                </a:cubicBezTo>
                <a:cubicBezTo>
                  <a:pt x="702102" y="112361"/>
                  <a:pt x="620357" y="85951"/>
                  <a:pt x="688258" y="108584"/>
                </a:cubicBezTo>
                <a:cubicBezTo>
                  <a:pt x="726998" y="134411"/>
                  <a:pt x="720583" y="133871"/>
                  <a:pt x="776748" y="147913"/>
                </a:cubicBezTo>
                <a:lnTo>
                  <a:pt x="855406" y="167578"/>
                </a:lnTo>
                <a:cubicBezTo>
                  <a:pt x="868516" y="174133"/>
                  <a:pt x="882009" y="179971"/>
                  <a:pt x="894735" y="187243"/>
                </a:cubicBezTo>
                <a:cubicBezTo>
                  <a:pt x="904995" y="193106"/>
                  <a:pt x="913663" y="201622"/>
                  <a:pt x="924232" y="206907"/>
                </a:cubicBezTo>
                <a:cubicBezTo>
                  <a:pt x="933502" y="211542"/>
                  <a:pt x="943897" y="213462"/>
                  <a:pt x="953729" y="216739"/>
                </a:cubicBezTo>
                <a:cubicBezTo>
                  <a:pt x="963561" y="223294"/>
                  <a:pt x="972657" y="231119"/>
                  <a:pt x="983226" y="236404"/>
                </a:cubicBezTo>
                <a:cubicBezTo>
                  <a:pt x="1093555" y="291569"/>
                  <a:pt x="908799" y="184043"/>
                  <a:pt x="1052051" y="265901"/>
                </a:cubicBezTo>
                <a:cubicBezTo>
                  <a:pt x="1077675" y="280543"/>
                  <a:pt x="1158471" y="342824"/>
                  <a:pt x="1160206" y="344559"/>
                </a:cubicBezTo>
                <a:cubicBezTo>
                  <a:pt x="1170038" y="354391"/>
                  <a:pt x="1179021" y="365153"/>
                  <a:pt x="1189703" y="374055"/>
                </a:cubicBezTo>
                <a:cubicBezTo>
                  <a:pt x="1198781" y="381620"/>
                  <a:pt x="1210122" y="386155"/>
                  <a:pt x="1219200" y="393720"/>
                </a:cubicBezTo>
                <a:cubicBezTo>
                  <a:pt x="1229882" y="402622"/>
                  <a:pt x="1238232" y="414060"/>
                  <a:pt x="1248697" y="423217"/>
                </a:cubicBezTo>
                <a:cubicBezTo>
                  <a:pt x="1264490" y="437036"/>
                  <a:pt x="1283019" y="447707"/>
                  <a:pt x="1297858" y="462546"/>
                </a:cubicBezTo>
                <a:cubicBezTo>
                  <a:pt x="1306214" y="470902"/>
                  <a:pt x="1308295" y="484661"/>
                  <a:pt x="1317522" y="492043"/>
                </a:cubicBezTo>
                <a:cubicBezTo>
                  <a:pt x="1341666" y="511358"/>
                  <a:pt x="1374318" y="519341"/>
                  <a:pt x="1396181" y="541204"/>
                </a:cubicBezTo>
                <a:cubicBezTo>
                  <a:pt x="1422237" y="567260"/>
                  <a:pt x="1449582" y="602317"/>
                  <a:pt x="1484671" y="619862"/>
                </a:cubicBezTo>
                <a:cubicBezTo>
                  <a:pt x="1493941" y="624497"/>
                  <a:pt x="1504336" y="626417"/>
                  <a:pt x="1514168" y="629694"/>
                </a:cubicBezTo>
                <a:cubicBezTo>
                  <a:pt x="1531052" y="642357"/>
                  <a:pt x="1562864" y="667352"/>
                  <a:pt x="1582993" y="678855"/>
                </a:cubicBezTo>
                <a:cubicBezTo>
                  <a:pt x="1595719" y="686127"/>
                  <a:pt x="1610752" y="689521"/>
                  <a:pt x="1622322" y="698520"/>
                </a:cubicBezTo>
                <a:cubicBezTo>
                  <a:pt x="1640615" y="712748"/>
                  <a:pt x="1654163" y="732284"/>
                  <a:pt x="1671484" y="747681"/>
                </a:cubicBezTo>
                <a:cubicBezTo>
                  <a:pt x="1713782" y="785279"/>
                  <a:pt x="1703988" y="770469"/>
                  <a:pt x="1750142" y="796843"/>
                </a:cubicBezTo>
                <a:cubicBezTo>
                  <a:pt x="1791523" y="820489"/>
                  <a:pt x="1769457" y="816367"/>
                  <a:pt x="1818968" y="836172"/>
                </a:cubicBezTo>
                <a:cubicBezTo>
                  <a:pt x="1838213" y="843870"/>
                  <a:pt x="1858031" y="850141"/>
                  <a:pt x="1877961" y="855836"/>
                </a:cubicBezTo>
                <a:lnTo>
                  <a:pt x="1946787" y="875501"/>
                </a:lnTo>
                <a:cubicBezTo>
                  <a:pt x="1956714" y="878479"/>
                  <a:pt x="1966319" y="882486"/>
                  <a:pt x="1976284" y="885333"/>
                </a:cubicBezTo>
                <a:cubicBezTo>
                  <a:pt x="1989277" y="889045"/>
                  <a:pt x="2002620" y="891453"/>
                  <a:pt x="2015613" y="895165"/>
                </a:cubicBezTo>
                <a:cubicBezTo>
                  <a:pt x="2108863" y="921807"/>
                  <a:pt x="1952099" y="879812"/>
                  <a:pt x="2094271" y="934494"/>
                </a:cubicBezTo>
                <a:cubicBezTo>
                  <a:pt x="2149692" y="955810"/>
                  <a:pt x="2185379" y="953741"/>
                  <a:pt x="2241755" y="963991"/>
                </a:cubicBezTo>
                <a:cubicBezTo>
                  <a:pt x="2355491" y="984670"/>
                  <a:pt x="2177582" y="961176"/>
                  <a:pt x="2349910" y="993488"/>
                </a:cubicBezTo>
                <a:cubicBezTo>
                  <a:pt x="2379080" y="998957"/>
                  <a:pt x="2408869" y="1000367"/>
                  <a:pt x="2438400" y="1003320"/>
                </a:cubicBezTo>
                <a:lnTo>
                  <a:pt x="2546555" y="1013152"/>
                </a:lnTo>
                <a:lnTo>
                  <a:pt x="2644877" y="1022984"/>
                </a:lnTo>
                <a:cubicBezTo>
                  <a:pt x="2710425" y="1019707"/>
                  <a:pt x="2776178" y="1019278"/>
                  <a:pt x="2841522" y="1013152"/>
                </a:cubicBezTo>
                <a:cubicBezTo>
                  <a:pt x="2881220" y="1009430"/>
                  <a:pt x="2920181" y="1000043"/>
                  <a:pt x="2959510" y="993488"/>
                </a:cubicBezTo>
                <a:lnTo>
                  <a:pt x="3018503" y="983655"/>
                </a:lnTo>
                <a:cubicBezTo>
                  <a:pt x="3038168" y="980377"/>
                  <a:pt x="3057948" y="977733"/>
                  <a:pt x="3077497" y="973823"/>
                </a:cubicBezTo>
                <a:lnTo>
                  <a:pt x="3126658" y="963991"/>
                </a:lnTo>
                <a:cubicBezTo>
                  <a:pt x="3143045" y="957436"/>
                  <a:pt x="3158914" y="949398"/>
                  <a:pt x="3175819" y="944326"/>
                </a:cubicBezTo>
                <a:cubicBezTo>
                  <a:pt x="3191826" y="939524"/>
                  <a:pt x="3208539" y="937483"/>
                  <a:pt x="3224981" y="934494"/>
                </a:cubicBezTo>
                <a:cubicBezTo>
                  <a:pt x="3299524" y="920941"/>
                  <a:pt x="3292124" y="923847"/>
                  <a:pt x="3382297" y="914830"/>
                </a:cubicBezTo>
                <a:cubicBezTo>
                  <a:pt x="3470787" y="918107"/>
                  <a:pt x="3559629" y="916133"/>
                  <a:pt x="3647768" y="924662"/>
                </a:cubicBezTo>
                <a:cubicBezTo>
                  <a:pt x="3662357" y="926074"/>
                  <a:pt x="3672815" y="941030"/>
                  <a:pt x="3687097" y="944326"/>
                </a:cubicBezTo>
                <a:cubicBezTo>
                  <a:pt x="3716015" y="950999"/>
                  <a:pt x="3746138" y="950478"/>
                  <a:pt x="3775587" y="954159"/>
                </a:cubicBezTo>
                <a:cubicBezTo>
                  <a:pt x="3822495" y="960023"/>
                  <a:pt x="3849423" y="964012"/>
                  <a:pt x="3893574" y="973823"/>
                </a:cubicBezTo>
                <a:cubicBezTo>
                  <a:pt x="3973160" y="991508"/>
                  <a:pt x="3893123" y="976709"/>
                  <a:pt x="4011561" y="1013152"/>
                </a:cubicBezTo>
                <a:cubicBezTo>
                  <a:pt x="4027795" y="1018147"/>
                  <a:pt x="4106838" y="1030671"/>
                  <a:pt x="4119716" y="1032817"/>
                </a:cubicBezTo>
                <a:cubicBezTo>
                  <a:pt x="4231273" y="1099750"/>
                  <a:pt x="4108105" y="1033345"/>
                  <a:pt x="4218039" y="1072146"/>
                </a:cubicBezTo>
                <a:cubicBezTo>
                  <a:pt x="4258216" y="1086326"/>
                  <a:pt x="4295606" y="1107834"/>
                  <a:pt x="4336026" y="1121307"/>
                </a:cubicBezTo>
                <a:cubicBezTo>
                  <a:pt x="4393331" y="1140409"/>
                  <a:pt x="4356256" y="1126505"/>
                  <a:pt x="4444181" y="1170468"/>
                </a:cubicBezTo>
                <a:cubicBezTo>
                  <a:pt x="4468220" y="1182488"/>
                  <a:pt x="4492162" y="1192427"/>
                  <a:pt x="4513006" y="1209797"/>
                </a:cubicBezTo>
                <a:cubicBezTo>
                  <a:pt x="4537047" y="1229831"/>
                  <a:pt x="4554246" y="1252978"/>
                  <a:pt x="4572000" y="1278623"/>
                </a:cubicBezTo>
                <a:cubicBezTo>
                  <a:pt x="4695362" y="1456813"/>
                  <a:pt x="4583768" y="1296931"/>
                  <a:pt x="4660490" y="1416275"/>
                </a:cubicBezTo>
                <a:cubicBezTo>
                  <a:pt x="4679660" y="1446095"/>
                  <a:pt x="4699819" y="1475268"/>
                  <a:pt x="4719484" y="1504765"/>
                </a:cubicBezTo>
                <a:cubicBezTo>
                  <a:pt x="4726039" y="1514597"/>
                  <a:pt x="4731893" y="1524934"/>
                  <a:pt x="4739148" y="1534262"/>
                </a:cubicBezTo>
                <a:cubicBezTo>
                  <a:pt x="4762090" y="1563759"/>
                  <a:pt x="4791262" y="1589329"/>
                  <a:pt x="4807974" y="1622752"/>
                </a:cubicBezTo>
                <a:cubicBezTo>
                  <a:pt x="4838772" y="1684347"/>
                  <a:pt x="4814591" y="1641848"/>
                  <a:pt x="4857135" y="1701410"/>
                </a:cubicBezTo>
                <a:cubicBezTo>
                  <a:pt x="4864003" y="1711026"/>
                  <a:pt x="4869235" y="1721829"/>
                  <a:pt x="4876800" y="1730907"/>
                </a:cubicBezTo>
                <a:cubicBezTo>
                  <a:pt x="4885702" y="1741589"/>
                  <a:pt x="4896465" y="1750572"/>
                  <a:pt x="4906297" y="1760404"/>
                </a:cubicBezTo>
                <a:cubicBezTo>
                  <a:pt x="4964062" y="1875938"/>
                  <a:pt x="4862392" y="1677394"/>
                  <a:pt x="4994787" y="1898055"/>
                </a:cubicBezTo>
                <a:cubicBezTo>
                  <a:pt x="5004619" y="1914442"/>
                  <a:pt x="5015003" y="1930511"/>
                  <a:pt x="5024284" y="1947217"/>
                </a:cubicBezTo>
                <a:cubicBezTo>
                  <a:pt x="5050837" y="1995013"/>
                  <a:pt x="5034524" y="1976046"/>
                  <a:pt x="5063613" y="2016043"/>
                </a:cubicBezTo>
                <a:cubicBezTo>
                  <a:pt x="5082890" y="2042549"/>
                  <a:pt x="5095336" y="2076522"/>
                  <a:pt x="5122606" y="2094701"/>
                </a:cubicBezTo>
                <a:cubicBezTo>
                  <a:pt x="5132438" y="2101256"/>
                  <a:pt x="5143025" y="2106800"/>
                  <a:pt x="5152103" y="2114365"/>
                </a:cubicBezTo>
                <a:cubicBezTo>
                  <a:pt x="5201205" y="2155282"/>
                  <a:pt x="5159259" y="2136415"/>
                  <a:pt x="5211097" y="2153694"/>
                </a:cubicBezTo>
                <a:cubicBezTo>
                  <a:pt x="5222264" y="2170445"/>
                  <a:pt x="5248059" y="2210322"/>
                  <a:pt x="5260258" y="2222520"/>
                </a:cubicBezTo>
                <a:cubicBezTo>
                  <a:pt x="5268614" y="2230876"/>
                  <a:pt x="5280677" y="2234619"/>
                  <a:pt x="5289755" y="2242184"/>
                </a:cubicBezTo>
                <a:cubicBezTo>
                  <a:pt x="5300437" y="2251086"/>
                  <a:pt x="5307936" y="2263599"/>
                  <a:pt x="5319251" y="2271681"/>
                </a:cubicBezTo>
                <a:cubicBezTo>
                  <a:pt x="5331178" y="2280201"/>
                  <a:pt x="5346152" y="2283578"/>
                  <a:pt x="5358581" y="2291346"/>
                </a:cubicBezTo>
                <a:cubicBezTo>
                  <a:pt x="5493332" y="2375566"/>
                  <a:pt x="5314795" y="2269902"/>
                  <a:pt x="5427406" y="2350339"/>
                </a:cubicBezTo>
                <a:cubicBezTo>
                  <a:pt x="5439333" y="2358858"/>
                  <a:pt x="5454306" y="2362236"/>
                  <a:pt x="5466735" y="2370004"/>
                </a:cubicBezTo>
                <a:cubicBezTo>
                  <a:pt x="5480631" y="2378689"/>
                  <a:pt x="5492168" y="2390816"/>
                  <a:pt x="5506064" y="2399501"/>
                </a:cubicBezTo>
                <a:cubicBezTo>
                  <a:pt x="5518493" y="2407269"/>
                  <a:pt x="5532825" y="2411624"/>
                  <a:pt x="5545393" y="2419165"/>
                </a:cubicBezTo>
                <a:cubicBezTo>
                  <a:pt x="5565659" y="2431324"/>
                  <a:pt x="5583248" y="2447924"/>
                  <a:pt x="5604387" y="2458494"/>
                </a:cubicBezTo>
                <a:cubicBezTo>
                  <a:pt x="5617497" y="2465049"/>
                  <a:pt x="5631148" y="2470618"/>
                  <a:pt x="5643716" y="2478159"/>
                </a:cubicBezTo>
                <a:cubicBezTo>
                  <a:pt x="5727330" y="2528328"/>
                  <a:pt x="5672133" y="2509844"/>
                  <a:pt x="5742039" y="2527320"/>
                </a:cubicBezTo>
                <a:cubicBezTo>
                  <a:pt x="5755149" y="2537152"/>
                  <a:pt x="5766711" y="2549488"/>
                  <a:pt x="5781368" y="2556817"/>
                </a:cubicBezTo>
                <a:cubicBezTo>
                  <a:pt x="5799908" y="2566087"/>
                  <a:pt x="5820881" y="2569397"/>
                  <a:pt x="5840361" y="2576481"/>
                </a:cubicBezTo>
                <a:cubicBezTo>
                  <a:pt x="5921819" y="2606102"/>
                  <a:pt x="5857278" y="2588085"/>
                  <a:pt x="5928851" y="2605978"/>
                </a:cubicBezTo>
                <a:cubicBezTo>
                  <a:pt x="5941961" y="2612533"/>
                  <a:pt x="5954457" y="2620496"/>
                  <a:pt x="5968181" y="2625643"/>
                </a:cubicBezTo>
                <a:cubicBezTo>
                  <a:pt x="5980834" y="2630388"/>
                  <a:pt x="5994517" y="2631763"/>
                  <a:pt x="6007510" y="2635475"/>
                </a:cubicBezTo>
                <a:cubicBezTo>
                  <a:pt x="6017475" y="2638322"/>
                  <a:pt x="6027041" y="2642460"/>
                  <a:pt x="6037006" y="2645307"/>
                </a:cubicBezTo>
                <a:cubicBezTo>
                  <a:pt x="6049999" y="2649019"/>
                  <a:pt x="6063342" y="2651427"/>
                  <a:pt x="6076335" y="2655139"/>
                </a:cubicBezTo>
                <a:cubicBezTo>
                  <a:pt x="6117172" y="2666807"/>
                  <a:pt x="6133065" y="2679961"/>
                  <a:pt x="6184490" y="2684636"/>
                </a:cubicBezTo>
                <a:cubicBezTo>
                  <a:pt x="6220542" y="2687913"/>
                  <a:pt x="6256693" y="2690238"/>
                  <a:pt x="6292645" y="2694468"/>
                </a:cubicBezTo>
                <a:cubicBezTo>
                  <a:pt x="6435740" y="2711303"/>
                  <a:pt x="6250206" y="2698940"/>
                  <a:pt x="6440129" y="2714133"/>
                </a:cubicBezTo>
                <a:cubicBezTo>
                  <a:pt x="6492503" y="2718323"/>
                  <a:pt x="6545020" y="2720470"/>
                  <a:pt x="6597445" y="2723965"/>
                </a:cubicBezTo>
                <a:lnTo>
                  <a:pt x="6735097" y="2733797"/>
                </a:lnTo>
                <a:lnTo>
                  <a:pt x="6931742" y="2743630"/>
                </a:lnTo>
                <a:cubicBezTo>
                  <a:pt x="7013028" y="2748146"/>
                  <a:pt x="7189657" y="2757848"/>
                  <a:pt x="7266039" y="2773126"/>
                </a:cubicBezTo>
                <a:cubicBezTo>
                  <a:pt x="7282426" y="2776404"/>
                  <a:pt x="7298716" y="2780212"/>
                  <a:pt x="7315200" y="2782959"/>
                </a:cubicBezTo>
                <a:cubicBezTo>
                  <a:pt x="7338060" y="2786769"/>
                  <a:pt x="7361225" y="2788645"/>
                  <a:pt x="7384026" y="2792791"/>
                </a:cubicBezTo>
                <a:cubicBezTo>
                  <a:pt x="7441831" y="2803301"/>
                  <a:pt x="7411301" y="2806535"/>
                  <a:pt x="7482348" y="2812455"/>
                </a:cubicBezTo>
                <a:cubicBezTo>
                  <a:pt x="7501945" y="2814088"/>
                  <a:pt x="7521677" y="2812455"/>
                  <a:pt x="7541342" y="281245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569110" y="1848465"/>
            <a:ext cx="4080440" cy="4267200"/>
          </a:xfrm>
          <a:custGeom>
            <a:avLst/>
            <a:gdLst>
              <a:gd name="connsiteX0" fmla="*/ 0 w 4080440"/>
              <a:gd name="connsiteY0" fmla="*/ 4267200 h 4267200"/>
              <a:gd name="connsiteX1" fmla="*/ 68825 w 4080440"/>
              <a:gd name="connsiteY1" fmla="*/ 4198374 h 4267200"/>
              <a:gd name="connsiteX2" fmla="*/ 98322 w 4080440"/>
              <a:gd name="connsiteY2" fmla="*/ 4168877 h 4267200"/>
              <a:gd name="connsiteX3" fmla="*/ 137651 w 4080440"/>
              <a:gd name="connsiteY3" fmla="*/ 4100051 h 4267200"/>
              <a:gd name="connsiteX4" fmla="*/ 186813 w 4080440"/>
              <a:gd name="connsiteY4" fmla="*/ 4031225 h 4267200"/>
              <a:gd name="connsiteX5" fmla="*/ 216309 w 4080440"/>
              <a:gd name="connsiteY5" fmla="*/ 3982064 h 4267200"/>
              <a:gd name="connsiteX6" fmla="*/ 245806 w 4080440"/>
              <a:gd name="connsiteY6" fmla="*/ 3952567 h 4267200"/>
              <a:gd name="connsiteX7" fmla="*/ 275303 w 4080440"/>
              <a:gd name="connsiteY7" fmla="*/ 3903406 h 4267200"/>
              <a:gd name="connsiteX8" fmla="*/ 314632 w 4080440"/>
              <a:gd name="connsiteY8" fmla="*/ 3854245 h 4267200"/>
              <a:gd name="connsiteX9" fmla="*/ 442451 w 4080440"/>
              <a:gd name="connsiteY9" fmla="*/ 3647767 h 4267200"/>
              <a:gd name="connsiteX10" fmla="*/ 471948 w 4080440"/>
              <a:gd name="connsiteY10" fmla="*/ 3618270 h 4267200"/>
              <a:gd name="connsiteX11" fmla="*/ 501445 w 4080440"/>
              <a:gd name="connsiteY11" fmla="*/ 3569109 h 4267200"/>
              <a:gd name="connsiteX12" fmla="*/ 580103 w 4080440"/>
              <a:gd name="connsiteY12" fmla="*/ 3470787 h 4267200"/>
              <a:gd name="connsiteX13" fmla="*/ 639096 w 4080440"/>
              <a:gd name="connsiteY13" fmla="*/ 3392129 h 4267200"/>
              <a:gd name="connsiteX14" fmla="*/ 904567 w 4080440"/>
              <a:gd name="connsiteY14" fmla="*/ 3126658 h 4267200"/>
              <a:gd name="connsiteX15" fmla="*/ 953729 w 4080440"/>
              <a:gd name="connsiteY15" fmla="*/ 3077496 h 4267200"/>
              <a:gd name="connsiteX16" fmla="*/ 1012722 w 4080440"/>
              <a:gd name="connsiteY16" fmla="*/ 3028335 h 4267200"/>
              <a:gd name="connsiteX17" fmla="*/ 1130709 w 4080440"/>
              <a:gd name="connsiteY17" fmla="*/ 2900516 h 4267200"/>
              <a:gd name="connsiteX18" fmla="*/ 1278193 w 4080440"/>
              <a:gd name="connsiteY18" fmla="*/ 2782529 h 4267200"/>
              <a:gd name="connsiteX19" fmla="*/ 1376516 w 4080440"/>
              <a:gd name="connsiteY19" fmla="*/ 2713703 h 4267200"/>
              <a:gd name="connsiteX20" fmla="*/ 1445342 w 4080440"/>
              <a:gd name="connsiteY20" fmla="*/ 2654709 h 4267200"/>
              <a:gd name="connsiteX21" fmla="*/ 1533832 w 4080440"/>
              <a:gd name="connsiteY21" fmla="*/ 2595716 h 4267200"/>
              <a:gd name="connsiteX22" fmla="*/ 1582993 w 4080440"/>
              <a:gd name="connsiteY22" fmla="*/ 2546554 h 4267200"/>
              <a:gd name="connsiteX23" fmla="*/ 1671484 w 4080440"/>
              <a:gd name="connsiteY23" fmla="*/ 2497393 h 4267200"/>
              <a:gd name="connsiteX24" fmla="*/ 1848464 w 4080440"/>
              <a:gd name="connsiteY24" fmla="*/ 2379406 h 4267200"/>
              <a:gd name="connsiteX25" fmla="*/ 1936955 w 4080440"/>
              <a:gd name="connsiteY25" fmla="*/ 2320412 h 4267200"/>
              <a:gd name="connsiteX26" fmla="*/ 2005780 w 4080440"/>
              <a:gd name="connsiteY26" fmla="*/ 2261419 h 4267200"/>
              <a:gd name="connsiteX27" fmla="*/ 2045109 w 4080440"/>
              <a:gd name="connsiteY27" fmla="*/ 2241754 h 4267200"/>
              <a:gd name="connsiteX28" fmla="*/ 2123767 w 4080440"/>
              <a:gd name="connsiteY28" fmla="*/ 2172929 h 4267200"/>
              <a:gd name="connsiteX29" fmla="*/ 2192593 w 4080440"/>
              <a:gd name="connsiteY29" fmla="*/ 2133600 h 4267200"/>
              <a:gd name="connsiteX30" fmla="*/ 2222090 w 4080440"/>
              <a:gd name="connsiteY30" fmla="*/ 2113935 h 4267200"/>
              <a:gd name="connsiteX31" fmla="*/ 2290916 w 4080440"/>
              <a:gd name="connsiteY31" fmla="*/ 2074606 h 4267200"/>
              <a:gd name="connsiteX32" fmla="*/ 2379406 w 4080440"/>
              <a:gd name="connsiteY32" fmla="*/ 2015612 h 4267200"/>
              <a:gd name="connsiteX33" fmla="*/ 2448232 w 4080440"/>
              <a:gd name="connsiteY33" fmla="*/ 1976283 h 4267200"/>
              <a:gd name="connsiteX34" fmla="*/ 2585884 w 4080440"/>
              <a:gd name="connsiteY34" fmla="*/ 1858296 h 4267200"/>
              <a:gd name="connsiteX35" fmla="*/ 2772696 w 4080440"/>
              <a:gd name="connsiteY35" fmla="*/ 1730477 h 4267200"/>
              <a:gd name="connsiteX36" fmla="*/ 2920180 w 4080440"/>
              <a:gd name="connsiteY36" fmla="*/ 1612490 h 4267200"/>
              <a:gd name="connsiteX37" fmla="*/ 3008671 w 4080440"/>
              <a:gd name="connsiteY37" fmla="*/ 1553496 h 4267200"/>
              <a:gd name="connsiteX38" fmla="*/ 3077496 w 4080440"/>
              <a:gd name="connsiteY38" fmla="*/ 1494503 h 4267200"/>
              <a:gd name="connsiteX39" fmla="*/ 3126658 w 4080440"/>
              <a:gd name="connsiteY39" fmla="*/ 1445341 h 4267200"/>
              <a:gd name="connsiteX40" fmla="*/ 3195484 w 4080440"/>
              <a:gd name="connsiteY40" fmla="*/ 1406012 h 4267200"/>
              <a:gd name="connsiteX41" fmla="*/ 3274142 w 4080440"/>
              <a:gd name="connsiteY41" fmla="*/ 1307690 h 4267200"/>
              <a:gd name="connsiteX42" fmla="*/ 3382296 w 4080440"/>
              <a:gd name="connsiteY42" fmla="*/ 1219200 h 4267200"/>
              <a:gd name="connsiteX43" fmla="*/ 3480619 w 4080440"/>
              <a:gd name="connsiteY43" fmla="*/ 1101212 h 4267200"/>
              <a:gd name="connsiteX44" fmla="*/ 3500284 w 4080440"/>
              <a:gd name="connsiteY44" fmla="*/ 1071716 h 4267200"/>
              <a:gd name="connsiteX45" fmla="*/ 3539613 w 4080440"/>
              <a:gd name="connsiteY45" fmla="*/ 1042219 h 4267200"/>
              <a:gd name="connsiteX46" fmla="*/ 3588774 w 4080440"/>
              <a:gd name="connsiteY46" fmla="*/ 963561 h 4267200"/>
              <a:gd name="connsiteX47" fmla="*/ 3628103 w 4080440"/>
              <a:gd name="connsiteY47" fmla="*/ 904567 h 4267200"/>
              <a:gd name="connsiteX48" fmla="*/ 3647767 w 4080440"/>
              <a:gd name="connsiteY48" fmla="*/ 875070 h 4267200"/>
              <a:gd name="connsiteX49" fmla="*/ 3657600 w 4080440"/>
              <a:gd name="connsiteY49" fmla="*/ 835741 h 4267200"/>
              <a:gd name="connsiteX50" fmla="*/ 3687096 w 4080440"/>
              <a:gd name="connsiteY50" fmla="*/ 806245 h 4267200"/>
              <a:gd name="connsiteX51" fmla="*/ 3736258 w 4080440"/>
              <a:gd name="connsiteY51" fmla="*/ 737419 h 4267200"/>
              <a:gd name="connsiteX52" fmla="*/ 3785419 w 4080440"/>
              <a:gd name="connsiteY52" fmla="*/ 668593 h 4267200"/>
              <a:gd name="connsiteX53" fmla="*/ 3824748 w 4080440"/>
              <a:gd name="connsiteY53" fmla="*/ 580103 h 4267200"/>
              <a:gd name="connsiteX54" fmla="*/ 3854245 w 4080440"/>
              <a:gd name="connsiteY54" fmla="*/ 550606 h 4267200"/>
              <a:gd name="connsiteX55" fmla="*/ 3864077 w 4080440"/>
              <a:gd name="connsiteY55" fmla="*/ 501445 h 4267200"/>
              <a:gd name="connsiteX56" fmla="*/ 3893574 w 4080440"/>
              <a:gd name="connsiteY56" fmla="*/ 452283 h 4267200"/>
              <a:gd name="connsiteX57" fmla="*/ 3932903 w 4080440"/>
              <a:gd name="connsiteY57" fmla="*/ 363793 h 4267200"/>
              <a:gd name="connsiteX58" fmla="*/ 3952567 w 4080440"/>
              <a:gd name="connsiteY58" fmla="*/ 324464 h 4267200"/>
              <a:gd name="connsiteX59" fmla="*/ 3962400 w 4080440"/>
              <a:gd name="connsiteY59" fmla="*/ 294967 h 4267200"/>
              <a:gd name="connsiteX60" fmla="*/ 3972232 w 4080440"/>
              <a:gd name="connsiteY60" fmla="*/ 255638 h 4267200"/>
              <a:gd name="connsiteX61" fmla="*/ 4001729 w 4080440"/>
              <a:gd name="connsiteY61" fmla="*/ 226141 h 4267200"/>
              <a:gd name="connsiteX62" fmla="*/ 4031225 w 4080440"/>
              <a:gd name="connsiteY62" fmla="*/ 137651 h 4267200"/>
              <a:gd name="connsiteX63" fmla="*/ 4041058 w 4080440"/>
              <a:gd name="connsiteY63" fmla="*/ 108154 h 4267200"/>
              <a:gd name="connsiteX64" fmla="*/ 4060722 w 4080440"/>
              <a:gd name="connsiteY64" fmla="*/ 78658 h 4267200"/>
              <a:gd name="connsiteX65" fmla="*/ 4080387 w 4080440"/>
              <a:gd name="connsiteY6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80440" h="4267200">
                <a:moveTo>
                  <a:pt x="0" y="4267200"/>
                </a:moveTo>
                <a:cubicBezTo>
                  <a:pt x="100089" y="4187126"/>
                  <a:pt x="14040" y="4264116"/>
                  <a:pt x="68825" y="4198374"/>
                </a:cubicBezTo>
                <a:cubicBezTo>
                  <a:pt x="77727" y="4187692"/>
                  <a:pt x="90348" y="4180268"/>
                  <a:pt x="98322" y="4168877"/>
                </a:cubicBezTo>
                <a:cubicBezTo>
                  <a:pt x="113475" y="4147230"/>
                  <a:pt x="124056" y="4122709"/>
                  <a:pt x="137651" y="4100051"/>
                </a:cubicBezTo>
                <a:cubicBezTo>
                  <a:pt x="164034" y="4056079"/>
                  <a:pt x="153515" y="4081173"/>
                  <a:pt x="186813" y="4031225"/>
                </a:cubicBezTo>
                <a:cubicBezTo>
                  <a:pt x="197413" y="4015324"/>
                  <a:pt x="204843" y="3997352"/>
                  <a:pt x="216309" y="3982064"/>
                </a:cubicBezTo>
                <a:cubicBezTo>
                  <a:pt x="224652" y="3970940"/>
                  <a:pt x="237463" y="3963691"/>
                  <a:pt x="245806" y="3952567"/>
                </a:cubicBezTo>
                <a:cubicBezTo>
                  <a:pt x="257272" y="3937279"/>
                  <a:pt x="264344" y="3919062"/>
                  <a:pt x="275303" y="3903406"/>
                </a:cubicBezTo>
                <a:cubicBezTo>
                  <a:pt x="287338" y="3886214"/>
                  <a:pt x="303231" y="3871864"/>
                  <a:pt x="314632" y="3854245"/>
                </a:cubicBezTo>
                <a:cubicBezTo>
                  <a:pt x="328959" y="3832104"/>
                  <a:pt x="414543" y="3675675"/>
                  <a:pt x="442451" y="3647767"/>
                </a:cubicBezTo>
                <a:cubicBezTo>
                  <a:pt x="452283" y="3637935"/>
                  <a:pt x="463605" y="3629394"/>
                  <a:pt x="471948" y="3618270"/>
                </a:cubicBezTo>
                <a:cubicBezTo>
                  <a:pt x="483414" y="3602982"/>
                  <a:pt x="490144" y="3584520"/>
                  <a:pt x="501445" y="3569109"/>
                </a:cubicBezTo>
                <a:cubicBezTo>
                  <a:pt x="526265" y="3535263"/>
                  <a:pt x="554335" y="3503917"/>
                  <a:pt x="580103" y="3470787"/>
                </a:cubicBezTo>
                <a:cubicBezTo>
                  <a:pt x="600224" y="3444917"/>
                  <a:pt x="615921" y="3415304"/>
                  <a:pt x="639096" y="3392129"/>
                </a:cubicBezTo>
                <a:lnTo>
                  <a:pt x="904567" y="3126658"/>
                </a:lnTo>
                <a:cubicBezTo>
                  <a:pt x="920954" y="3110271"/>
                  <a:pt x="935925" y="3092332"/>
                  <a:pt x="953729" y="3077496"/>
                </a:cubicBezTo>
                <a:cubicBezTo>
                  <a:pt x="973393" y="3061109"/>
                  <a:pt x="994622" y="3046435"/>
                  <a:pt x="1012722" y="3028335"/>
                </a:cubicBezTo>
                <a:cubicBezTo>
                  <a:pt x="1083834" y="2957223"/>
                  <a:pt x="923085" y="3019158"/>
                  <a:pt x="1130709" y="2900516"/>
                </a:cubicBezTo>
                <a:cubicBezTo>
                  <a:pt x="1275872" y="2817566"/>
                  <a:pt x="1118906" y="2915268"/>
                  <a:pt x="1278193" y="2782529"/>
                </a:cubicBezTo>
                <a:cubicBezTo>
                  <a:pt x="1308927" y="2756918"/>
                  <a:pt x="1346141" y="2739739"/>
                  <a:pt x="1376516" y="2713703"/>
                </a:cubicBezTo>
                <a:cubicBezTo>
                  <a:pt x="1399458" y="2694038"/>
                  <a:pt x="1421169" y="2672839"/>
                  <a:pt x="1445342" y="2654709"/>
                </a:cubicBezTo>
                <a:cubicBezTo>
                  <a:pt x="1473702" y="2633439"/>
                  <a:pt x="1505957" y="2617618"/>
                  <a:pt x="1533832" y="2595716"/>
                </a:cubicBezTo>
                <a:cubicBezTo>
                  <a:pt x="1552055" y="2581398"/>
                  <a:pt x="1564135" y="2560024"/>
                  <a:pt x="1582993" y="2546554"/>
                </a:cubicBezTo>
                <a:cubicBezTo>
                  <a:pt x="1610451" y="2526941"/>
                  <a:pt x="1642929" y="2515372"/>
                  <a:pt x="1671484" y="2497393"/>
                </a:cubicBezTo>
                <a:cubicBezTo>
                  <a:pt x="1731483" y="2459616"/>
                  <a:pt x="1789471" y="2418735"/>
                  <a:pt x="1848464" y="2379406"/>
                </a:cubicBezTo>
                <a:cubicBezTo>
                  <a:pt x="1877961" y="2359741"/>
                  <a:pt x="1910039" y="2343483"/>
                  <a:pt x="1936955" y="2320412"/>
                </a:cubicBezTo>
                <a:cubicBezTo>
                  <a:pt x="1959897" y="2300748"/>
                  <a:pt x="1981343" y="2279191"/>
                  <a:pt x="2005780" y="2261419"/>
                </a:cubicBezTo>
                <a:cubicBezTo>
                  <a:pt x="2017634" y="2252798"/>
                  <a:pt x="2033383" y="2250548"/>
                  <a:pt x="2045109" y="2241754"/>
                </a:cubicBezTo>
                <a:cubicBezTo>
                  <a:pt x="2072980" y="2220850"/>
                  <a:pt x="2095672" y="2193532"/>
                  <a:pt x="2123767" y="2172929"/>
                </a:cubicBezTo>
                <a:cubicBezTo>
                  <a:pt x="2145075" y="2157303"/>
                  <a:pt x="2169935" y="2147195"/>
                  <a:pt x="2192593" y="2133600"/>
                </a:cubicBezTo>
                <a:cubicBezTo>
                  <a:pt x="2202726" y="2127520"/>
                  <a:pt x="2211957" y="2120015"/>
                  <a:pt x="2222090" y="2113935"/>
                </a:cubicBezTo>
                <a:cubicBezTo>
                  <a:pt x="2244748" y="2100340"/>
                  <a:pt x="2268509" y="2088610"/>
                  <a:pt x="2290916" y="2074606"/>
                </a:cubicBezTo>
                <a:cubicBezTo>
                  <a:pt x="2320978" y="2055817"/>
                  <a:pt x="2349344" y="2034401"/>
                  <a:pt x="2379406" y="2015612"/>
                </a:cubicBezTo>
                <a:cubicBezTo>
                  <a:pt x="2401813" y="2001608"/>
                  <a:pt x="2427093" y="1992137"/>
                  <a:pt x="2448232" y="1976283"/>
                </a:cubicBezTo>
                <a:cubicBezTo>
                  <a:pt x="2568810" y="1885850"/>
                  <a:pt x="2497182" y="1921126"/>
                  <a:pt x="2585884" y="1858296"/>
                </a:cubicBezTo>
                <a:cubicBezTo>
                  <a:pt x="2647454" y="1814684"/>
                  <a:pt x="2710991" y="1773899"/>
                  <a:pt x="2772696" y="1730477"/>
                </a:cubicBezTo>
                <a:cubicBezTo>
                  <a:pt x="3007943" y="1564933"/>
                  <a:pt x="2704393" y="1774330"/>
                  <a:pt x="2920180" y="1612490"/>
                </a:cubicBezTo>
                <a:cubicBezTo>
                  <a:pt x="2948541" y="1591219"/>
                  <a:pt x="2980310" y="1574767"/>
                  <a:pt x="3008671" y="1553496"/>
                </a:cubicBezTo>
                <a:cubicBezTo>
                  <a:pt x="3032844" y="1535366"/>
                  <a:pt x="3055222" y="1514921"/>
                  <a:pt x="3077496" y="1494503"/>
                </a:cubicBezTo>
                <a:cubicBezTo>
                  <a:pt x="3094580" y="1478843"/>
                  <a:pt x="3108118" y="1459246"/>
                  <a:pt x="3126658" y="1445341"/>
                </a:cubicBezTo>
                <a:cubicBezTo>
                  <a:pt x="3147797" y="1429487"/>
                  <a:pt x="3173837" y="1421165"/>
                  <a:pt x="3195484" y="1406012"/>
                </a:cubicBezTo>
                <a:cubicBezTo>
                  <a:pt x="3233124" y="1379664"/>
                  <a:pt x="3240808" y="1341024"/>
                  <a:pt x="3274142" y="1307690"/>
                </a:cubicBezTo>
                <a:cubicBezTo>
                  <a:pt x="3480921" y="1100911"/>
                  <a:pt x="3190415" y="1436666"/>
                  <a:pt x="3382296" y="1219200"/>
                </a:cubicBezTo>
                <a:cubicBezTo>
                  <a:pt x="3416168" y="1180812"/>
                  <a:pt x="3452220" y="1143808"/>
                  <a:pt x="3480619" y="1101212"/>
                </a:cubicBezTo>
                <a:cubicBezTo>
                  <a:pt x="3487174" y="1091380"/>
                  <a:pt x="3491928" y="1080072"/>
                  <a:pt x="3500284" y="1071716"/>
                </a:cubicBezTo>
                <a:cubicBezTo>
                  <a:pt x="3511872" y="1060129"/>
                  <a:pt x="3526503" y="1052051"/>
                  <a:pt x="3539613" y="1042219"/>
                </a:cubicBezTo>
                <a:cubicBezTo>
                  <a:pt x="3576977" y="948806"/>
                  <a:pt x="3536920" y="1030230"/>
                  <a:pt x="3588774" y="963561"/>
                </a:cubicBezTo>
                <a:cubicBezTo>
                  <a:pt x="3603284" y="944905"/>
                  <a:pt x="3614993" y="924232"/>
                  <a:pt x="3628103" y="904567"/>
                </a:cubicBezTo>
                <a:lnTo>
                  <a:pt x="3647767" y="875070"/>
                </a:lnTo>
                <a:cubicBezTo>
                  <a:pt x="3651045" y="861960"/>
                  <a:pt x="3650896" y="847474"/>
                  <a:pt x="3657600" y="835741"/>
                </a:cubicBezTo>
                <a:cubicBezTo>
                  <a:pt x="3664499" y="823669"/>
                  <a:pt x="3678047" y="816802"/>
                  <a:pt x="3687096" y="806245"/>
                </a:cubicBezTo>
                <a:cubicBezTo>
                  <a:pt x="3705389" y="784903"/>
                  <a:pt x="3720695" y="760763"/>
                  <a:pt x="3736258" y="737419"/>
                </a:cubicBezTo>
                <a:cubicBezTo>
                  <a:pt x="3760646" y="664253"/>
                  <a:pt x="3723211" y="761904"/>
                  <a:pt x="3785419" y="668593"/>
                </a:cubicBezTo>
                <a:cubicBezTo>
                  <a:pt x="3862503" y="552968"/>
                  <a:pt x="3754028" y="679112"/>
                  <a:pt x="3824748" y="580103"/>
                </a:cubicBezTo>
                <a:cubicBezTo>
                  <a:pt x="3832830" y="568788"/>
                  <a:pt x="3844413" y="560438"/>
                  <a:pt x="3854245" y="550606"/>
                </a:cubicBezTo>
                <a:cubicBezTo>
                  <a:pt x="3857522" y="534219"/>
                  <a:pt x="3857871" y="516961"/>
                  <a:pt x="3864077" y="501445"/>
                </a:cubicBezTo>
                <a:cubicBezTo>
                  <a:pt x="3871175" y="483701"/>
                  <a:pt x="3884293" y="468989"/>
                  <a:pt x="3893574" y="452283"/>
                </a:cubicBezTo>
                <a:cubicBezTo>
                  <a:pt x="3920463" y="403883"/>
                  <a:pt x="3908599" y="418477"/>
                  <a:pt x="3932903" y="363793"/>
                </a:cubicBezTo>
                <a:cubicBezTo>
                  <a:pt x="3938856" y="350399"/>
                  <a:pt x="3946793" y="337936"/>
                  <a:pt x="3952567" y="324464"/>
                </a:cubicBezTo>
                <a:cubicBezTo>
                  <a:pt x="3956650" y="314938"/>
                  <a:pt x="3959553" y="304932"/>
                  <a:pt x="3962400" y="294967"/>
                </a:cubicBezTo>
                <a:cubicBezTo>
                  <a:pt x="3966112" y="281974"/>
                  <a:pt x="3965528" y="267371"/>
                  <a:pt x="3972232" y="255638"/>
                </a:cubicBezTo>
                <a:cubicBezTo>
                  <a:pt x="3979131" y="243565"/>
                  <a:pt x="3991897" y="235973"/>
                  <a:pt x="4001729" y="226141"/>
                </a:cubicBezTo>
                <a:lnTo>
                  <a:pt x="4031225" y="137651"/>
                </a:lnTo>
                <a:cubicBezTo>
                  <a:pt x="4034503" y="127819"/>
                  <a:pt x="4035309" y="116778"/>
                  <a:pt x="4041058" y="108154"/>
                </a:cubicBezTo>
                <a:cubicBezTo>
                  <a:pt x="4047613" y="98322"/>
                  <a:pt x="4055923" y="89456"/>
                  <a:pt x="4060722" y="78658"/>
                </a:cubicBezTo>
                <a:cubicBezTo>
                  <a:pt x="4082460" y="29748"/>
                  <a:pt x="4080387" y="35237"/>
                  <a:pt x="4080387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389239" y="2182761"/>
            <a:ext cx="4876800" cy="3952576"/>
          </a:xfrm>
          <a:custGeom>
            <a:avLst/>
            <a:gdLst>
              <a:gd name="connsiteX0" fmla="*/ 0 w 4876800"/>
              <a:gd name="connsiteY0" fmla="*/ 0 h 3952576"/>
              <a:gd name="connsiteX1" fmla="*/ 88490 w 4876800"/>
              <a:gd name="connsiteY1" fmla="*/ 78658 h 3952576"/>
              <a:gd name="connsiteX2" fmla="*/ 167148 w 4876800"/>
              <a:gd name="connsiteY2" fmla="*/ 176981 h 3952576"/>
              <a:gd name="connsiteX3" fmla="*/ 226142 w 4876800"/>
              <a:gd name="connsiteY3" fmla="*/ 245807 h 3952576"/>
              <a:gd name="connsiteX4" fmla="*/ 294967 w 4876800"/>
              <a:gd name="connsiteY4" fmla="*/ 344129 h 3952576"/>
              <a:gd name="connsiteX5" fmla="*/ 344129 w 4876800"/>
              <a:gd name="connsiteY5" fmla="*/ 412955 h 3952576"/>
              <a:gd name="connsiteX6" fmla="*/ 393290 w 4876800"/>
              <a:gd name="connsiteY6" fmla="*/ 491613 h 3952576"/>
              <a:gd name="connsiteX7" fmla="*/ 599767 w 4876800"/>
              <a:gd name="connsiteY7" fmla="*/ 707923 h 3952576"/>
              <a:gd name="connsiteX8" fmla="*/ 688258 w 4876800"/>
              <a:gd name="connsiteY8" fmla="*/ 796413 h 3952576"/>
              <a:gd name="connsiteX9" fmla="*/ 855406 w 4876800"/>
              <a:gd name="connsiteY9" fmla="*/ 943897 h 3952576"/>
              <a:gd name="connsiteX10" fmla="*/ 943896 w 4876800"/>
              <a:gd name="connsiteY10" fmla="*/ 1032387 h 3952576"/>
              <a:gd name="connsiteX11" fmla="*/ 1032387 w 4876800"/>
              <a:gd name="connsiteY11" fmla="*/ 1101213 h 3952576"/>
              <a:gd name="connsiteX12" fmla="*/ 1268361 w 4876800"/>
              <a:gd name="connsiteY12" fmla="*/ 1347020 h 3952576"/>
              <a:gd name="connsiteX13" fmla="*/ 1425677 w 4876800"/>
              <a:gd name="connsiteY13" fmla="*/ 1494504 h 3952576"/>
              <a:gd name="connsiteX14" fmla="*/ 1524000 w 4876800"/>
              <a:gd name="connsiteY14" fmla="*/ 1582994 h 3952576"/>
              <a:gd name="connsiteX15" fmla="*/ 1632155 w 4876800"/>
              <a:gd name="connsiteY15" fmla="*/ 1691149 h 3952576"/>
              <a:gd name="connsiteX16" fmla="*/ 1700980 w 4876800"/>
              <a:gd name="connsiteY16" fmla="*/ 1759974 h 3952576"/>
              <a:gd name="connsiteX17" fmla="*/ 1789471 w 4876800"/>
              <a:gd name="connsiteY17" fmla="*/ 1848465 h 3952576"/>
              <a:gd name="connsiteX18" fmla="*/ 1818967 w 4876800"/>
              <a:gd name="connsiteY18" fmla="*/ 1887794 h 3952576"/>
              <a:gd name="connsiteX19" fmla="*/ 1936955 w 4876800"/>
              <a:gd name="connsiteY19" fmla="*/ 2005781 h 3952576"/>
              <a:gd name="connsiteX20" fmla="*/ 2005780 w 4876800"/>
              <a:gd name="connsiteY20" fmla="*/ 2074607 h 3952576"/>
              <a:gd name="connsiteX21" fmla="*/ 2084438 w 4876800"/>
              <a:gd name="connsiteY21" fmla="*/ 2163097 h 3952576"/>
              <a:gd name="connsiteX22" fmla="*/ 2172929 w 4876800"/>
              <a:gd name="connsiteY22" fmla="*/ 2241755 h 3952576"/>
              <a:gd name="connsiteX23" fmla="*/ 2241755 w 4876800"/>
              <a:gd name="connsiteY23" fmla="*/ 2330245 h 3952576"/>
              <a:gd name="connsiteX24" fmla="*/ 2281084 w 4876800"/>
              <a:gd name="connsiteY24" fmla="*/ 2359742 h 3952576"/>
              <a:gd name="connsiteX25" fmla="*/ 2418735 w 4876800"/>
              <a:gd name="connsiteY25" fmla="*/ 2507226 h 3952576"/>
              <a:gd name="connsiteX26" fmla="*/ 2635045 w 4876800"/>
              <a:gd name="connsiteY26" fmla="*/ 2694039 h 3952576"/>
              <a:gd name="connsiteX27" fmla="*/ 2723535 w 4876800"/>
              <a:gd name="connsiteY27" fmla="*/ 2772697 h 3952576"/>
              <a:gd name="connsiteX28" fmla="*/ 2792361 w 4876800"/>
              <a:gd name="connsiteY28" fmla="*/ 2821858 h 3952576"/>
              <a:gd name="connsiteX29" fmla="*/ 2841522 w 4876800"/>
              <a:gd name="connsiteY29" fmla="*/ 2880852 h 3952576"/>
              <a:gd name="connsiteX30" fmla="*/ 2880851 w 4876800"/>
              <a:gd name="connsiteY30" fmla="*/ 2900516 h 3952576"/>
              <a:gd name="connsiteX31" fmla="*/ 2939845 w 4876800"/>
              <a:gd name="connsiteY31" fmla="*/ 2949678 h 3952576"/>
              <a:gd name="connsiteX32" fmla="*/ 3028335 w 4876800"/>
              <a:gd name="connsiteY32" fmla="*/ 3008671 h 3952576"/>
              <a:gd name="connsiteX33" fmla="*/ 3106993 w 4876800"/>
              <a:gd name="connsiteY33" fmla="*/ 3087329 h 3952576"/>
              <a:gd name="connsiteX34" fmla="*/ 3175819 w 4876800"/>
              <a:gd name="connsiteY34" fmla="*/ 3136491 h 3952576"/>
              <a:gd name="connsiteX35" fmla="*/ 3244645 w 4876800"/>
              <a:gd name="connsiteY35" fmla="*/ 3195484 h 3952576"/>
              <a:gd name="connsiteX36" fmla="*/ 3333135 w 4876800"/>
              <a:gd name="connsiteY36" fmla="*/ 3254478 h 3952576"/>
              <a:gd name="connsiteX37" fmla="*/ 3451122 w 4876800"/>
              <a:gd name="connsiteY37" fmla="*/ 3333136 h 3952576"/>
              <a:gd name="connsiteX38" fmla="*/ 3519948 w 4876800"/>
              <a:gd name="connsiteY38" fmla="*/ 3392129 h 3952576"/>
              <a:gd name="connsiteX39" fmla="*/ 3549445 w 4876800"/>
              <a:gd name="connsiteY39" fmla="*/ 3401962 h 3952576"/>
              <a:gd name="connsiteX40" fmla="*/ 3647767 w 4876800"/>
              <a:gd name="connsiteY40" fmla="*/ 3470787 h 3952576"/>
              <a:gd name="connsiteX41" fmla="*/ 3696929 w 4876800"/>
              <a:gd name="connsiteY41" fmla="*/ 3500284 h 3952576"/>
              <a:gd name="connsiteX42" fmla="*/ 3746090 w 4876800"/>
              <a:gd name="connsiteY42" fmla="*/ 3539613 h 3952576"/>
              <a:gd name="connsiteX43" fmla="*/ 3795251 w 4876800"/>
              <a:gd name="connsiteY43" fmla="*/ 3559278 h 3952576"/>
              <a:gd name="connsiteX44" fmla="*/ 3844413 w 4876800"/>
              <a:gd name="connsiteY44" fmla="*/ 3598607 h 3952576"/>
              <a:gd name="connsiteX45" fmla="*/ 3942735 w 4876800"/>
              <a:gd name="connsiteY45" fmla="*/ 3637936 h 3952576"/>
              <a:gd name="connsiteX46" fmla="*/ 4050890 w 4876800"/>
              <a:gd name="connsiteY46" fmla="*/ 3687097 h 3952576"/>
              <a:gd name="connsiteX47" fmla="*/ 4080387 w 4876800"/>
              <a:gd name="connsiteY47" fmla="*/ 3706762 h 3952576"/>
              <a:gd name="connsiteX48" fmla="*/ 4129548 w 4876800"/>
              <a:gd name="connsiteY48" fmla="*/ 3726426 h 3952576"/>
              <a:gd name="connsiteX49" fmla="*/ 4267200 w 4876800"/>
              <a:gd name="connsiteY49" fmla="*/ 3765755 h 3952576"/>
              <a:gd name="connsiteX50" fmla="*/ 4336026 w 4876800"/>
              <a:gd name="connsiteY50" fmla="*/ 3775587 h 3952576"/>
              <a:gd name="connsiteX51" fmla="*/ 4434348 w 4876800"/>
              <a:gd name="connsiteY51" fmla="*/ 3805084 h 3952576"/>
              <a:gd name="connsiteX52" fmla="*/ 4522838 w 4876800"/>
              <a:gd name="connsiteY52" fmla="*/ 3834581 h 3952576"/>
              <a:gd name="connsiteX53" fmla="*/ 4572000 w 4876800"/>
              <a:gd name="connsiteY53" fmla="*/ 3854245 h 3952576"/>
              <a:gd name="connsiteX54" fmla="*/ 4630993 w 4876800"/>
              <a:gd name="connsiteY54" fmla="*/ 3873910 h 3952576"/>
              <a:gd name="connsiteX55" fmla="*/ 4660490 w 4876800"/>
              <a:gd name="connsiteY55" fmla="*/ 3893574 h 3952576"/>
              <a:gd name="connsiteX56" fmla="*/ 4709651 w 4876800"/>
              <a:gd name="connsiteY56" fmla="*/ 3903407 h 3952576"/>
              <a:gd name="connsiteX57" fmla="*/ 4768645 w 4876800"/>
              <a:gd name="connsiteY57" fmla="*/ 3923071 h 3952576"/>
              <a:gd name="connsiteX58" fmla="*/ 4807974 w 4876800"/>
              <a:gd name="connsiteY58" fmla="*/ 3932904 h 3952576"/>
              <a:gd name="connsiteX59" fmla="*/ 4876800 w 4876800"/>
              <a:gd name="connsiteY59" fmla="*/ 3952568 h 395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76800" h="3952576">
                <a:moveTo>
                  <a:pt x="0" y="0"/>
                </a:moveTo>
                <a:cubicBezTo>
                  <a:pt x="35768" y="28614"/>
                  <a:pt x="58944" y="44188"/>
                  <a:pt x="88490" y="78658"/>
                </a:cubicBezTo>
                <a:cubicBezTo>
                  <a:pt x="115805" y="110525"/>
                  <a:pt x="140466" y="144582"/>
                  <a:pt x="167148" y="176981"/>
                </a:cubicBezTo>
                <a:cubicBezTo>
                  <a:pt x="186357" y="200306"/>
                  <a:pt x="226142" y="245807"/>
                  <a:pt x="226142" y="245807"/>
                </a:cubicBezTo>
                <a:cubicBezTo>
                  <a:pt x="244867" y="320711"/>
                  <a:pt x="221997" y="257892"/>
                  <a:pt x="294967" y="344129"/>
                </a:cubicBezTo>
                <a:cubicBezTo>
                  <a:pt x="313178" y="365652"/>
                  <a:pt x="328490" y="389497"/>
                  <a:pt x="344129" y="412955"/>
                </a:cubicBezTo>
                <a:cubicBezTo>
                  <a:pt x="361280" y="438681"/>
                  <a:pt x="375006" y="466680"/>
                  <a:pt x="393290" y="491613"/>
                </a:cubicBezTo>
                <a:cubicBezTo>
                  <a:pt x="441064" y="556759"/>
                  <a:pt x="560840" y="668996"/>
                  <a:pt x="599767" y="707923"/>
                </a:cubicBezTo>
                <a:cubicBezTo>
                  <a:pt x="629264" y="737420"/>
                  <a:pt x="656979" y="768814"/>
                  <a:pt x="688258" y="796413"/>
                </a:cubicBezTo>
                <a:cubicBezTo>
                  <a:pt x="743974" y="845574"/>
                  <a:pt x="802865" y="891356"/>
                  <a:pt x="855406" y="943897"/>
                </a:cubicBezTo>
                <a:cubicBezTo>
                  <a:pt x="884903" y="973394"/>
                  <a:pt x="912718" y="1004673"/>
                  <a:pt x="943896" y="1032387"/>
                </a:cubicBezTo>
                <a:cubicBezTo>
                  <a:pt x="971826" y="1057213"/>
                  <a:pt x="1005125" y="1075655"/>
                  <a:pt x="1032387" y="1101213"/>
                </a:cubicBezTo>
                <a:cubicBezTo>
                  <a:pt x="1190315" y="1249270"/>
                  <a:pt x="992410" y="1132393"/>
                  <a:pt x="1268361" y="1347020"/>
                </a:cubicBezTo>
                <a:cubicBezTo>
                  <a:pt x="1448778" y="1487343"/>
                  <a:pt x="1272177" y="1341004"/>
                  <a:pt x="1425677" y="1494504"/>
                </a:cubicBezTo>
                <a:cubicBezTo>
                  <a:pt x="1456856" y="1525683"/>
                  <a:pt x="1492070" y="1552585"/>
                  <a:pt x="1524000" y="1582994"/>
                </a:cubicBezTo>
                <a:cubicBezTo>
                  <a:pt x="1560920" y="1618156"/>
                  <a:pt x="1596103" y="1655097"/>
                  <a:pt x="1632155" y="1691149"/>
                </a:cubicBezTo>
                <a:lnTo>
                  <a:pt x="1700980" y="1759974"/>
                </a:lnTo>
                <a:cubicBezTo>
                  <a:pt x="1730477" y="1789471"/>
                  <a:pt x="1764442" y="1815093"/>
                  <a:pt x="1789471" y="1848465"/>
                </a:cubicBezTo>
                <a:cubicBezTo>
                  <a:pt x="1799303" y="1861575"/>
                  <a:pt x="1807759" y="1875839"/>
                  <a:pt x="1818967" y="1887794"/>
                </a:cubicBezTo>
                <a:cubicBezTo>
                  <a:pt x="1857008" y="1928371"/>
                  <a:pt x="1897626" y="1966452"/>
                  <a:pt x="1936955" y="2005781"/>
                </a:cubicBezTo>
                <a:cubicBezTo>
                  <a:pt x="1959897" y="2028723"/>
                  <a:pt x="1984225" y="2050358"/>
                  <a:pt x="2005780" y="2074607"/>
                </a:cubicBezTo>
                <a:cubicBezTo>
                  <a:pt x="2031999" y="2104104"/>
                  <a:pt x="2056532" y="2135191"/>
                  <a:pt x="2084438" y="2163097"/>
                </a:cubicBezTo>
                <a:cubicBezTo>
                  <a:pt x="2112344" y="2191003"/>
                  <a:pt x="2145881" y="2213016"/>
                  <a:pt x="2172929" y="2241755"/>
                </a:cubicBezTo>
                <a:cubicBezTo>
                  <a:pt x="2198540" y="2268966"/>
                  <a:pt x="2216504" y="2302699"/>
                  <a:pt x="2241755" y="2330245"/>
                </a:cubicBezTo>
                <a:cubicBezTo>
                  <a:pt x="2252828" y="2342325"/>
                  <a:pt x="2269497" y="2348154"/>
                  <a:pt x="2281084" y="2359742"/>
                </a:cubicBezTo>
                <a:cubicBezTo>
                  <a:pt x="2419087" y="2497746"/>
                  <a:pt x="2280747" y="2381236"/>
                  <a:pt x="2418735" y="2507226"/>
                </a:cubicBezTo>
                <a:cubicBezTo>
                  <a:pt x="2670665" y="2737249"/>
                  <a:pt x="2494841" y="2572529"/>
                  <a:pt x="2635045" y="2694039"/>
                </a:cubicBezTo>
                <a:cubicBezTo>
                  <a:pt x="2664869" y="2719886"/>
                  <a:pt x="2690698" y="2750805"/>
                  <a:pt x="2723535" y="2772697"/>
                </a:cubicBezTo>
                <a:cubicBezTo>
                  <a:pt x="2740280" y="2783860"/>
                  <a:pt x="2780169" y="2809666"/>
                  <a:pt x="2792361" y="2821858"/>
                </a:cubicBezTo>
                <a:cubicBezTo>
                  <a:pt x="2810461" y="2839958"/>
                  <a:pt x="2822390" y="2863846"/>
                  <a:pt x="2841522" y="2880852"/>
                </a:cubicBezTo>
                <a:cubicBezTo>
                  <a:pt x="2852477" y="2890590"/>
                  <a:pt x="2868844" y="2892111"/>
                  <a:pt x="2880851" y="2900516"/>
                </a:cubicBezTo>
                <a:cubicBezTo>
                  <a:pt x="2901821" y="2915195"/>
                  <a:pt x="2919203" y="2934540"/>
                  <a:pt x="2939845" y="2949678"/>
                </a:cubicBezTo>
                <a:cubicBezTo>
                  <a:pt x="2968432" y="2970642"/>
                  <a:pt x="3000970" y="2986135"/>
                  <a:pt x="3028335" y="3008671"/>
                </a:cubicBezTo>
                <a:cubicBezTo>
                  <a:pt x="3056958" y="3032243"/>
                  <a:pt x="3078972" y="3063044"/>
                  <a:pt x="3106993" y="3087329"/>
                </a:cubicBezTo>
                <a:cubicBezTo>
                  <a:pt x="3128299" y="3105794"/>
                  <a:pt x="3153650" y="3119072"/>
                  <a:pt x="3175819" y="3136491"/>
                </a:cubicBezTo>
                <a:cubicBezTo>
                  <a:pt x="3199579" y="3155159"/>
                  <a:pt x="3220472" y="3177354"/>
                  <a:pt x="3244645" y="3195484"/>
                </a:cubicBezTo>
                <a:cubicBezTo>
                  <a:pt x="3273006" y="3216754"/>
                  <a:pt x="3304774" y="3233208"/>
                  <a:pt x="3333135" y="3254478"/>
                </a:cubicBezTo>
                <a:cubicBezTo>
                  <a:pt x="3440531" y="3335025"/>
                  <a:pt x="3359204" y="3296368"/>
                  <a:pt x="3451122" y="3333136"/>
                </a:cubicBezTo>
                <a:cubicBezTo>
                  <a:pt x="3474064" y="3352800"/>
                  <a:pt x="3495194" y="3374801"/>
                  <a:pt x="3519948" y="3392129"/>
                </a:cubicBezTo>
                <a:cubicBezTo>
                  <a:pt x="3528439" y="3398073"/>
                  <a:pt x="3540618" y="3396530"/>
                  <a:pt x="3549445" y="3401962"/>
                </a:cubicBezTo>
                <a:cubicBezTo>
                  <a:pt x="3583516" y="3422929"/>
                  <a:pt x="3613462" y="3450204"/>
                  <a:pt x="3647767" y="3470787"/>
                </a:cubicBezTo>
                <a:cubicBezTo>
                  <a:pt x="3664154" y="3480619"/>
                  <a:pt x="3681273" y="3489325"/>
                  <a:pt x="3696929" y="3500284"/>
                </a:cubicBezTo>
                <a:cubicBezTo>
                  <a:pt x="3714121" y="3512318"/>
                  <a:pt x="3728095" y="3528816"/>
                  <a:pt x="3746090" y="3539613"/>
                </a:cubicBezTo>
                <a:cubicBezTo>
                  <a:pt x="3761224" y="3548694"/>
                  <a:pt x="3780117" y="3550197"/>
                  <a:pt x="3795251" y="3559278"/>
                </a:cubicBezTo>
                <a:cubicBezTo>
                  <a:pt x="3813246" y="3570075"/>
                  <a:pt x="3826286" y="3588033"/>
                  <a:pt x="3844413" y="3598607"/>
                </a:cubicBezTo>
                <a:cubicBezTo>
                  <a:pt x="4033402" y="3708851"/>
                  <a:pt x="3843618" y="3588378"/>
                  <a:pt x="3942735" y="3637936"/>
                </a:cubicBezTo>
                <a:cubicBezTo>
                  <a:pt x="4049832" y="3691485"/>
                  <a:pt x="3930204" y="3646870"/>
                  <a:pt x="4050890" y="3687097"/>
                </a:cubicBezTo>
                <a:cubicBezTo>
                  <a:pt x="4060722" y="3693652"/>
                  <a:pt x="4069818" y="3701477"/>
                  <a:pt x="4080387" y="3706762"/>
                </a:cubicBezTo>
                <a:cubicBezTo>
                  <a:pt x="4096173" y="3714655"/>
                  <a:pt x="4112961" y="3720394"/>
                  <a:pt x="4129548" y="3726426"/>
                </a:cubicBezTo>
                <a:cubicBezTo>
                  <a:pt x="4165807" y="3739611"/>
                  <a:pt x="4231504" y="3760656"/>
                  <a:pt x="4267200" y="3765755"/>
                </a:cubicBezTo>
                <a:lnTo>
                  <a:pt x="4336026" y="3775587"/>
                </a:lnTo>
                <a:cubicBezTo>
                  <a:pt x="4407839" y="3799525"/>
                  <a:pt x="4374910" y="3790225"/>
                  <a:pt x="4434348" y="3805084"/>
                </a:cubicBezTo>
                <a:cubicBezTo>
                  <a:pt x="4516481" y="3846152"/>
                  <a:pt x="4427543" y="3805993"/>
                  <a:pt x="4522838" y="3834581"/>
                </a:cubicBezTo>
                <a:cubicBezTo>
                  <a:pt x="4539743" y="3839652"/>
                  <a:pt x="4555413" y="3848213"/>
                  <a:pt x="4572000" y="3854245"/>
                </a:cubicBezTo>
                <a:cubicBezTo>
                  <a:pt x="4591480" y="3861329"/>
                  <a:pt x="4612051" y="3865492"/>
                  <a:pt x="4630993" y="3873910"/>
                </a:cubicBezTo>
                <a:cubicBezTo>
                  <a:pt x="4641791" y="3878709"/>
                  <a:pt x="4649426" y="3889425"/>
                  <a:pt x="4660490" y="3893574"/>
                </a:cubicBezTo>
                <a:cubicBezTo>
                  <a:pt x="4676138" y="3899442"/>
                  <a:pt x="4693528" y="3899010"/>
                  <a:pt x="4709651" y="3903407"/>
                </a:cubicBezTo>
                <a:cubicBezTo>
                  <a:pt x="4729649" y="3908861"/>
                  <a:pt x="4748791" y="3917115"/>
                  <a:pt x="4768645" y="3923071"/>
                </a:cubicBezTo>
                <a:cubicBezTo>
                  <a:pt x="4781588" y="3926954"/>
                  <a:pt x="4795031" y="3929021"/>
                  <a:pt x="4807974" y="3932904"/>
                </a:cubicBezTo>
                <a:cubicBezTo>
                  <a:pt x="4876975" y="3953604"/>
                  <a:pt x="4845148" y="3952568"/>
                  <a:pt x="4876800" y="39525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4491" y="2487563"/>
                <a:ext cx="668594" cy="60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491" y="2487563"/>
                <a:ext cx="668594" cy="600101"/>
              </a:xfrm>
              <a:prstGeom prst="rect">
                <a:avLst/>
              </a:prstGeom>
              <a:blipFill rotWithShape="0">
                <a:blip r:embed="rId2"/>
                <a:stretch>
                  <a:fillRect l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59045" y="2576052"/>
                <a:ext cx="668594" cy="60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045" y="2576052"/>
                <a:ext cx="668594" cy="600101"/>
              </a:xfrm>
              <a:prstGeom prst="rect">
                <a:avLst/>
              </a:prstGeom>
              <a:blipFill rotWithShape="0">
                <a:blip r:embed="rId3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03406" y="4154133"/>
                <a:ext cx="668594" cy="61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406" y="4154133"/>
                <a:ext cx="668594" cy="617220"/>
              </a:xfrm>
              <a:prstGeom prst="rect">
                <a:avLst/>
              </a:prstGeom>
              <a:blipFill rotWithShape="0">
                <a:blip r:embed="rId4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937" y="3532177"/>
                <a:ext cx="260549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cs typeface="Times New Roman" panose="02020603050405020304" pitchFamily="18" charset="0"/>
                  </a:rPr>
                  <a:t>For all triples of centers 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will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37" y="3532177"/>
                <a:ext cx="2605495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2336" t="-4386" r="-5841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7" idx="3"/>
          </p:cNvCxnSpPr>
          <p:nvPr/>
        </p:nvCxnSpPr>
        <p:spPr bwMode="auto">
          <a:xfrm flipV="1">
            <a:off x="2905432" y="3765756"/>
            <a:ext cx="1922207" cy="45891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710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Counting </a:t>
            </a:r>
            <a:r>
              <a:rPr lang="en-US" sz="4800" dirty="0" err="1"/>
              <a:t>Voronoi</a:t>
            </a:r>
            <a:r>
              <a:rPr lang="en-US" sz="4800" dirty="0"/>
              <a:t> partitions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2773" y="2251587"/>
                <a:ext cx="668594" cy="60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3" y="2251587"/>
                <a:ext cx="668594" cy="600101"/>
              </a:xfrm>
              <a:prstGeom prst="rect">
                <a:avLst/>
              </a:prstGeom>
              <a:blipFill rotWithShape="0">
                <a:blip r:embed="rId2"/>
                <a:stretch>
                  <a:fillRect l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6219" y="2330244"/>
                <a:ext cx="668594" cy="609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219" y="2330244"/>
                <a:ext cx="668594" cy="609013"/>
              </a:xfrm>
              <a:prstGeom prst="rect">
                <a:avLst/>
              </a:prstGeom>
              <a:blipFill rotWithShape="0">
                <a:blip r:embed="rId3"/>
                <a:stretch>
                  <a:fillRect l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20503" y="4321280"/>
                <a:ext cx="668594" cy="61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03" y="4321280"/>
                <a:ext cx="668594" cy="617220"/>
              </a:xfrm>
              <a:prstGeom prst="rect">
                <a:avLst/>
              </a:prstGeom>
              <a:blipFill rotWithShape="0">
                <a:blip r:embed="rId4"/>
                <a:stretch>
                  <a:fillRect l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 bwMode="auto">
          <a:xfrm>
            <a:off x="2229711" y="1848464"/>
            <a:ext cx="4003939" cy="4041058"/>
          </a:xfrm>
          <a:custGeom>
            <a:avLst/>
            <a:gdLst>
              <a:gd name="connsiteX0" fmla="*/ 4003939 w 4003939"/>
              <a:gd name="connsiteY0" fmla="*/ 4041058 h 4041058"/>
              <a:gd name="connsiteX1" fmla="*/ 3974442 w 4003939"/>
              <a:gd name="connsiteY1" fmla="*/ 3972232 h 4041058"/>
              <a:gd name="connsiteX2" fmla="*/ 3944945 w 4003939"/>
              <a:gd name="connsiteY2" fmla="*/ 3923071 h 4041058"/>
              <a:gd name="connsiteX3" fmla="*/ 3935113 w 4003939"/>
              <a:gd name="connsiteY3" fmla="*/ 3854245 h 4041058"/>
              <a:gd name="connsiteX4" fmla="*/ 3866287 w 4003939"/>
              <a:gd name="connsiteY4" fmla="*/ 3716593 h 4041058"/>
              <a:gd name="connsiteX5" fmla="*/ 3777797 w 4003939"/>
              <a:gd name="connsiteY5" fmla="*/ 3500284 h 4041058"/>
              <a:gd name="connsiteX6" fmla="*/ 3728636 w 4003939"/>
              <a:gd name="connsiteY6" fmla="*/ 3411793 h 4041058"/>
              <a:gd name="connsiteX7" fmla="*/ 3689306 w 4003939"/>
              <a:gd name="connsiteY7" fmla="*/ 3303638 h 4041058"/>
              <a:gd name="connsiteX8" fmla="*/ 3640145 w 4003939"/>
              <a:gd name="connsiteY8" fmla="*/ 3224980 h 4041058"/>
              <a:gd name="connsiteX9" fmla="*/ 3551655 w 4003939"/>
              <a:gd name="connsiteY9" fmla="*/ 3028335 h 4041058"/>
              <a:gd name="connsiteX10" fmla="*/ 3531990 w 4003939"/>
              <a:gd name="connsiteY10" fmla="*/ 2998838 h 4041058"/>
              <a:gd name="connsiteX11" fmla="*/ 3512326 w 4003939"/>
              <a:gd name="connsiteY11" fmla="*/ 2959509 h 4041058"/>
              <a:gd name="connsiteX12" fmla="*/ 3502494 w 4003939"/>
              <a:gd name="connsiteY12" fmla="*/ 2930013 h 4041058"/>
              <a:gd name="connsiteX13" fmla="*/ 3443500 w 4003939"/>
              <a:gd name="connsiteY13" fmla="*/ 2851355 h 4041058"/>
              <a:gd name="connsiteX14" fmla="*/ 3404171 w 4003939"/>
              <a:gd name="connsiteY14" fmla="*/ 2762864 h 4041058"/>
              <a:gd name="connsiteX15" fmla="*/ 3364842 w 4003939"/>
              <a:gd name="connsiteY15" fmla="*/ 2713703 h 4041058"/>
              <a:gd name="connsiteX16" fmla="*/ 3345177 w 4003939"/>
              <a:gd name="connsiteY16" fmla="*/ 2674374 h 4041058"/>
              <a:gd name="connsiteX17" fmla="*/ 3246855 w 4003939"/>
              <a:gd name="connsiteY17" fmla="*/ 2566219 h 4041058"/>
              <a:gd name="connsiteX18" fmla="*/ 3069874 w 4003939"/>
              <a:gd name="connsiteY18" fmla="*/ 2458064 h 4041058"/>
              <a:gd name="connsiteX19" fmla="*/ 2932223 w 4003939"/>
              <a:gd name="connsiteY19" fmla="*/ 2399071 h 4041058"/>
              <a:gd name="connsiteX20" fmla="*/ 2873229 w 4003939"/>
              <a:gd name="connsiteY20" fmla="*/ 2389238 h 4041058"/>
              <a:gd name="connsiteX21" fmla="*/ 2824068 w 4003939"/>
              <a:gd name="connsiteY21" fmla="*/ 2379406 h 4041058"/>
              <a:gd name="connsiteX22" fmla="*/ 2558597 w 4003939"/>
              <a:gd name="connsiteY22" fmla="*/ 2359742 h 4041058"/>
              <a:gd name="connsiteX23" fmla="*/ 2499603 w 4003939"/>
              <a:gd name="connsiteY23" fmla="*/ 2340077 h 4041058"/>
              <a:gd name="connsiteX24" fmla="*/ 2283294 w 4003939"/>
              <a:gd name="connsiteY24" fmla="*/ 2320413 h 4041058"/>
              <a:gd name="connsiteX25" fmla="*/ 2224300 w 4003939"/>
              <a:gd name="connsiteY25" fmla="*/ 2300748 h 4041058"/>
              <a:gd name="connsiteX26" fmla="*/ 2007990 w 4003939"/>
              <a:gd name="connsiteY26" fmla="*/ 2281084 h 4041058"/>
              <a:gd name="connsiteX27" fmla="*/ 1811345 w 4003939"/>
              <a:gd name="connsiteY27" fmla="*/ 2271251 h 4041058"/>
              <a:gd name="connsiteX28" fmla="*/ 1654029 w 4003939"/>
              <a:gd name="connsiteY28" fmla="*/ 2251587 h 4041058"/>
              <a:gd name="connsiteX29" fmla="*/ 1545874 w 4003939"/>
              <a:gd name="connsiteY29" fmla="*/ 2212258 h 4041058"/>
              <a:gd name="connsiteX30" fmla="*/ 1408223 w 4003939"/>
              <a:gd name="connsiteY30" fmla="*/ 2172929 h 4041058"/>
              <a:gd name="connsiteX31" fmla="*/ 1339397 w 4003939"/>
              <a:gd name="connsiteY31" fmla="*/ 2143432 h 4041058"/>
              <a:gd name="connsiteX32" fmla="*/ 1280403 w 4003939"/>
              <a:gd name="connsiteY32" fmla="*/ 2113935 h 4041058"/>
              <a:gd name="connsiteX33" fmla="*/ 1231242 w 4003939"/>
              <a:gd name="connsiteY33" fmla="*/ 2104103 h 4041058"/>
              <a:gd name="connsiteX34" fmla="*/ 1191913 w 4003939"/>
              <a:gd name="connsiteY34" fmla="*/ 2084438 h 4041058"/>
              <a:gd name="connsiteX35" fmla="*/ 1162416 w 4003939"/>
              <a:gd name="connsiteY35" fmla="*/ 2064774 h 4041058"/>
              <a:gd name="connsiteX36" fmla="*/ 1113255 w 4003939"/>
              <a:gd name="connsiteY36" fmla="*/ 2054942 h 4041058"/>
              <a:gd name="connsiteX37" fmla="*/ 1064094 w 4003939"/>
              <a:gd name="connsiteY37" fmla="*/ 2025445 h 4041058"/>
              <a:gd name="connsiteX38" fmla="*/ 1034597 w 4003939"/>
              <a:gd name="connsiteY38" fmla="*/ 2005780 h 4041058"/>
              <a:gd name="connsiteX39" fmla="*/ 985436 w 4003939"/>
              <a:gd name="connsiteY39" fmla="*/ 1986116 h 4041058"/>
              <a:gd name="connsiteX40" fmla="*/ 877281 w 4003939"/>
              <a:gd name="connsiteY40" fmla="*/ 1907458 h 4041058"/>
              <a:gd name="connsiteX41" fmla="*/ 788790 w 4003939"/>
              <a:gd name="connsiteY41" fmla="*/ 1848464 h 4041058"/>
              <a:gd name="connsiteX42" fmla="*/ 700300 w 4003939"/>
              <a:gd name="connsiteY42" fmla="*/ 1750142 h 4041058"/>
              <a:gd name="connsiteX43" fmla="*/ 651139 w 4003939"/>
              <a:gd name="connsiteY43" fmla="*/ 1720645 h 4041058"/>
              <a:gd name="connsiteX44" fmla="*/ 562648 w 4003939"/>
              <a:gd name="connsiteY44" fmla="*/ 1612490 h 4041058"/>
              <a:gd name="connsiteX45" fmla="*/ 503655 w 4003939"/>
              <a:gd name="connsiteY45" fmla="*/ 1553497 h 4041058"/>
              <a:gd name="connsiteX46" fmla="*/ 464326 w 4003939"/>
              <a:gd name="connsiteY46" fmla="*/ 1504335 h 4041058"/>
              <a:gd name="connsiteX47" fmla="*/ 179190 w 4003939"/>
              <a:gd name="connsiteY47" fmla="*/ 1091380 h 4041058"/>
              <a:gd name="connsiteX48" fmla="*/ 139861 w 4003939"/>
              <a:gd name="connsiteY48" fmla="*/ 1012722 h 4041058"/>
              <a:gd name="connsiteX49" fmla="*/ 110365 w 4003939"/>
              <a:gd name="connsiteY49" fmla="*/ 963561 h 4041058"/>
              <a:gd name="connsiteX50" fmla="*/ 61203 w 4003939"/>
              <a:gd name="connsiteY50" fmla="*/ 806245 h 4041058"/>
              <a:gd name="connsiteX51" fmla="*/ 41539 w 4003939"/>
              <a:gd name="connsiteY51" fmla="*/ 757084 h 4041058"/>
              <a:gd name="connsiteX52" fmla="*/ 12042 w 4003939"/>
              <a:gd name="connsiteY52" fmla="*/ 629264 h 4041058"/>
              <a:gd name="connsiteX53" fmla="*/ 12042 w 4003939"/>
              <a:gd name="connsiteY53" fmla="*/ 127819 h 4041058"/>
              <a:gd name="connsiteX54" fmla="*/ 31706 w 4003939"/>
              <a:gd name="connsiteY54" fmla="*/ 68826 h 4041058"/>
              <a:gd name="connsiteX55" fmla="*/ 41539 w 4003939"/>
              <a:gd name="connsiteY55" fmla="*/ 0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003939" h="4041058">
                <a:moveTo>
                  <a:pt x="4003939" y="4041058"/>
                </a:moveTo>
                <a:cubicBezTo>
                  <a:pt x="3994107" y="4018116"/>
                  <a:pt x="3985605" y="3994557"/>
                  <a:pt x="3974442" y="3972232"/>
                </a:cubicBezTo>
                <a:cubicBezTo>
                  <a:pt x="3965895" y="3955139"/>
                  <a:pt x="3950988" y="3941201"/>
                  <a:pt x="3944945" y="3923071"/>
                </a:cubicBezTo>
                <a:cubicBezTo>
                  <a:pt x="3937616" y="3901085"/>
                  <a:pt x="3939658" y="3876970"/>
                  <a:pt x="3935113" y="3854245"/>
                </a:cubicBezTo>
                <a:cubicBezTo>
                  <a:pt x="3926706" y="3812209"/>
                  <a:pt x="3873143" y="3729163"/>
                  <a:pt x="3866287" y="3716593"/>
                </a:cubicBezTo>
                <a:cubicBezTo>
                  <a:pt x="3844400" y="3629044"/>
                  <a:pt x="3844733" y="3620771"/>
                  <a:pt x="3777797" y="3500284"/>
                </a:cubicBezTo>
                <a:cubicBezTo>
                  <a:pt x="3761410" y="3470787"/>
                  <a:pt x="3742483" y="3442564"/>
                  <a:pt x="3728636" y="3411793"/>
                </a:cubicBezTo>
                <a:cubicBezTo>
                  <a:pt x="3712894" y="3376810"/>
                  <a:pt x="3705728" y="3338307"/>
                  <a:pt x="3689306" y="3303638"/>
                </a:cubicBezTo>
                <a:cubicBezTo>
                  <a:pt x="3676070" y="3275695"/>
                  <a:pt x="3653972" y="3252635"/>
                  <a:pt x="3640145" y="3224980"/>
                </a:cubicBezTo>
                <a:cubicBezTo>
                  <a:pt x="3608000" y="3160689"/>
                  <a:pt x="3591527" y="3088142"/>
                  <a:pt x="3551655" y="3028335"/>
                </a:cubicBezTo>
                <a:cubicBezTo>
                  <a:pt x="3545100" y="3018503"/>
                  <a:pt x="3537853" y="3009098"/>
                  <a:pt x="3531990" y="2998838"/>
                </a:cubicBezTo>
                <a:cubicBezTo>
                  <a:pt x="3524718" y="2986112"/>
                  <a:pt x="3518100" y="2972981"/>
                  <a:pt x="3512326" y="2959509"/>
                </a:cubicBezTo>
                <a:cubicBezTo>
                  <a:pt x="3508244" y="2949983"/>
                  <a:pt x="3508058" y="2938757"/>
                  <a:pt x="3502494" y="2930013"/>
                </a:cubicBezTo>
                <a:cubicBezTo>
                  <a:pt x="3484898" y="2902363"/>
                  <a:pt x="3460117" y="2879604"/>
                  <a:pt x="3443500" y="2851355"/>
                </a:cubicBezTo>
                <a:cubicBezTo>
                  <a:pt x="3427134" y="2823533"/>
                  <a:pt x="3420186" y="2790890"/>
                  <a:pt x="3404171" y="2762864"/>
                </a:cubicBezTo>
                <a:cubicBezTo>
                  <a:pt x="3393759" y="2744643"/>
                  <a:pt x="3376483" y="2731164"/>
                  <a:pt x="3364842" y="2713703"/>
                </a:cubicBezTo>
                <a:cubicBezTo>
                  <a:pt x="3356712" y="2701508"/>
                  <a:pt x="3353798" y="2686228"/>
                  <a:pt x="3345177" y="2674374"/>
                </a:cubicBezTo>
                <a:cubicBezTo>
                  <a:pt x="3335210" y="2660669"/>
                  <a:pt x="3270066" y="2584456"/>
                  <a:pt x="3246855" y="2566219"/>
                </a:cubicBezTo>
                <a:cubicBezTo>
                  <a:pt x="3177618" y="2511819"/>
                  <a:pt x="3145405" y="2492396"/>
                  <a:pt x="3069874" y="2458064"/>
                </a:cubicBezTo>
                <a:cubicBezTo>
                  <a:pt x="3024429" y="2437407"/>
                  <a:pt x="2981464" y="2407278"/>
                  <a:pt x="2932223" y="2399071"/>
                </a:cubicBezTo>
                <a:lnTo>
                  <a:pt x="2873229" y="2389238"/>
                </a:lnTo>
                <a:cubicBezTo>
                  <a:pt x="2856787" y="2386248"/>
                  <a:pt x="2840633" y="2381615"/>
                  <a:pt x="2824068" y="2379406"/>
                </a:cubicBezTo>
                <a:cubicBezTo>
                  <a:pt x="2739042" y="2368069"/>
                  <a:pt x="2641991" y="2364647"/>
                  <a:pt x="2558597" y="2359742"/>
                </a:cubicBezTo>
                <a:cubicBezTo>
                  <a:pt x="2538932" y="2353187"/>
                  <a:pt x="2519801" y="2344738"/>
                  <a:pt x="2499603" y="2340077"/>
                </a:cubicBezTo>
                <a:cubicBezTo>
                  <a:pt x="2445005" y="2327477"/>
                  <a:pt x="2319955" y="2322857"/>
                  <a:pt x="2283294" y="2320413"/>
                </a:cubicBezTo>
                <a:cubicBezTo>
                  <a:pt x="2263629" y="2313858"/>
                  <a:pt x="2244673" y="2304568"/>
                  <a:pt x="2224300" y="2300748"/>
                </a:cubicBezTo>
                <a:cubicBezTo>
                  <a:pt x="2204001" y="2296942"/>
                  <a:pt x="2018262" y="2281726"/>
                  <a:pt x="2007990" y="2281084"/>
                </a:cubicBezTo>
                <a:cubicBezTo>
                  <a:pt x="1942488" y="2276990"/>
                  <a:pt x="1876830" y="2275617"/>
                  <a:pt x="1811345" y="2271251"/>
                </a:cubicBezTo>
                <a:cubicBezTo>
                  <a:pt x="1732571" y="2265999"/>
                  <a:pt x="1721674" y="2262861"/>
                  <a:pt x="1654029" y="2251587"/>
                </a:cubicBezTo>
                <a:cubicBezTo>
                  <a:pt x="1607110" y="2232819"/>
                  <a:pt x="1596376" y="2227409"/>
                  <a:pt x="1545874" y="2212258"/>
                </a:cubicBezTo>
                <a:cubicBezTo>
                  <a:pt x="1500167" y="2198546"/>
                  <a:pt x="1452084" y="2191727"/>
                  <a:pt x="1408223" y="2172929"/>
                </a:cubicBezTo>
                <a:cubicBezTo>
                  <a:pt x="1385281" y="2163097"/>
                  <a:pt x="1362060" y="2153892"/>
                  <a:pt x="1339397" y="2143432"/>
                </a:cubicBezTo>
                <a:cubicBezTo>
                  <a:pt x="1319435" y="2134219"/>
                  <a:pt x="1301065" y="2121448"/>
                  <a:pt x="1280403" y="2113935"/>
                </a:cubicBezTo>
                <a:cubicBezTo>
                  <a:pt x="1264698" y="2108224"/>
                  <a:pt x="1247629" y="2107380"/>
                  <a:pt x="1231242" y="2104103"/>
                </a:cubicBezTo>
                <a:cubicBezTo>
                  <a:pt x="1218132" y="2097548"/>
                  <a:pt x="1204639" y="2091710"/>
                  <a:pt x="1191913" y="2084438"/>
                </a:cubicBezTo>
                <a:cubicBezTo>
                  <a:pt x="1181653" y="2078575"/>
                  <a:pt x="1173481" y="2068923"/>
                  <a:pt x="1162416" y="2064774"/>
                </a:cubicBezTo>
                <a:cubicBezTo>
                  <a:pt x="1146768" y="2058906"/>
                  <a:pt x="1129642" y="2058219"/>
                  <a:pt x="1113255" y="2054942"/>
                </a:cubicBezTo>
                <a:cubicBezTo>
                  <a:pt x="1096868" y="2045110"/>
                  <a:pt x="1080300" y="2035574"/>
                  <a:pt x="1064094" y="2025445"/>
                </a:cubicBezTo>
                <a:cubicBezTo>
                  <a:pt x="1054073" y="2019182"/>
                  <a:pt x="1045166" y="2011065"/>
                  <a:pt x="1034597" y="2005780"/>
                </a:cubicBezTo>
                <a:cubicBezTo>
                  <a:pt x="1018811" y="1997887"/>
                  <a:pt x="1001823" y="1992671"/>
                  <a:pt x="985436" y="1986116"/>
                </a:cubicBezTo>
                <a:cubicBezTo>
                  <a:pt x="861244" y="1886764"/>
                  <a:pt x="1017449" y="2009398"/>
                  <a:pt x="877281" y="1907458"/>
                </a:cubicBezTo>
                <a:cubicBezTo>
                  <a:pt x="797281" y="1849276"/>
                  <a:pt x="860434" y="1884287"/>
                  <a:pt x="788790" y="1848464"/>
                </a:cubicBezTo>
                <a:cubicBezTo>
                  <a:pt x="769492" y="1825306"/>
                  <a:pt x="727503" y="1771300"/>
                  <a:pt x="700300" y="1750142"/>
                </a:cubicBezTo>
                <a:cubicBezTo>
                  <a:pt x="685215" y="1738409"/>
                  <a:pt x="664652" y="1734158"/>
                  <a:pt x="651139" y="1720645"/>
                </a:cubicBezTo>
                <a:cubicBezTo>
                  <a:pt x="618201" y="1687707"/>
                  <a:pt x="595586" y="1645428"/>
                  <a:pt x="562648" y="1612490"/>
                </a:cubicBezTo>
                <a:cubicBezTo>
                  <a:pt x="542984" y="1592826"/>
                  <a:pt x="522362" y="1574074"/>
                  <a:pt x="503655" y="1553497"/>
                </a:cubicBezTo>
                <a:cubicBezTo>
                  <a:pt x="489538" y="1537969"/>
                  <a:pt x="476385" y="1521510"/>
                  <a:pt x="464326" y="1504335"/>
                </a:cubicBezTo>
                <a:cubicBezTo>
                  <a:pt x="368204" y="1367433"/>
                  <a:pt x="271333" y="1230991"/>
                  <a:pt x="179190" y="1091380"/>
                </a:cubicBezTo>
                <a:cubicBezTo>
                  <a:pt x="163043" y="1066914"/>
                  <a:pt x="153759" y="1038532"/>
                  <a:pt x="139861" y="1012722"/>
                </a:cubicBezTo>
                <a:cubicBezTo>
                  <a:pt x="130801" y="995896"/>
                  <a:pt x="117893" y="981126"/>
                  <a:pt x="110365" y="963561"/>
                </a:cubicBezTo>
                <a:cubicBezTo>
                  <a:pt x="82799" y="899241"/>
                  <a:pt x="82137" y="869048"/>
                  <a:pt x="61203" y="806245"/>
                </a:cubicBezTo>
                <a:cubicBezTo>
                  <a:pt x="55622" y="789501"/>
                  <a:pt x="46729" y="773953"/>
                  <a:pt x="41539" y="757084"/>
                </a:cubicBezTo>
                <a:cubicBezTo>
                  <a:pt x="27983" y="713028"/>
                  <a:pt x="20890" y="673506"/>
                  <a:pt x="12042" y="629264"/>
                </a:cubicBezTo>
                <a:cubicBezTo>
                  <a:pt x="-423" y="417357"/>
                  <a:pt x="-7247" y="385018"/>
                  <a:pt x="12042" y="127819"/>
                </a:cubicBezTo>
                <a:cubicBezTo>
                  <a:pt x="13592" y="107149"/>
                  <a:pt x="27641" y="89151"/>
                  <a:pt x="31706" y="68826"/>
                </a:cubicBezTo>
                <a:cubicBezTo>
                  <a:pt x="42825" y="13237"/>
                  <a:pt x="41539" y="36376"/>
                  <a:pt x="4153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35508" y="2330244"/>
            <a:ext cx="6371303" cy="3795252"/>
          </a:xfrm>
          <a:custGeom>
            <a:avLst/>
            <a:gdLst>
              <a:gd name="connsiteX0" fmla="*/ 0 w 6371303"/>
              <a:gd name="connsiteY0" fmla="*/ 3795252 h 3795252"/>
              <a:gd name="connsiteX1" fmla="*/ 29497 w 6371303"/>
              <a:gd name="connsiteY1" fmla="*/ 3726426 h 3795252"/>
              <a:gd name="connsiteX2" fmla="*/ 39329 w 6371303"/>
              <a:gd name="connsiteY2" fmla="*/ 3696929 h 3795252"/>
              <a:gd name="connsiteX3" fmla="*/ 68826 w 6371303"/>
              <a:gd name="connsiteY3" fmla="*/ 3667433 h 3795252"/>
              <a:gd name="connsiteX4" fmla="*/ 108155 w 6371303"/>
              <a:gd name="connsiteY4" fmla="*/ 3569110 h 3795252"/>
              <a:gd name="connsiteX5" fmla="*/ 147484 w 6371303"/>
              <a:gd name="connsiteY5" fmla="*/ 3519949 h 3795252"/>
              <a:gd name="connsiteX6" fmla="*/ 176980 w 6371303"/>
              <a:gd name="connsiteY6" fmla="*/ 3470787 h 3795252"/>
              <a:gd name="connsiteX7" fmla="*/ 275303 w 6371303"/>
              <a:gd name="connsiteY7" fmla="*/ 3352800 h 3795252"/>
              <a:gd name="connsiteX8" fmla="*/ 373626 w 6371303"/>
              <a:gd name="connsiteY8" fmla="*/ 3224981 h 3795252"/>
              <a:gd name="connsiteX9" fmla="*/ 403122 w 6371303"/>
              <a:gd name="connsiteY9" fmla="*/ 3195484 h 3795252"/>
              <a:gd name="connsiteX10" fmla="*/ 501445 w 6371303"/>
              <a:gd name="connsiteY10" fmla="*/ 3087329 h 3795252"/>
              <a:gd name="connsiteX11" fmla="*/ 678426 w 6371303"/>
              <a:gd name="connsiteY11" fmla="*/ 2989007 h 3795252"/>
              <a:gd name="connsiteX12" fmla="*/ 717755 w 6371303"/>
              <a:gd name="connsiteY12" fmla="*/ 2969342 h 3795252"/>
              <a:gd name="connsiteX13" fmla="*/ 757084 w 6371303"/>
              <a:gd name="connsiteY13" fmla="*/ 2959510 h 3795252"/>
              <a:gd name="connsiteX14" fmla="*/ 845574 w 6371303"/>
              <a:gd name="connsiteY14" fmla="*/ 2920181 h 3795252"/>
              <a:gd name="connsiteX15" fmla="*/ 914400 w 6371303"/>
              <a:gd name="connsiteY15" fmla="*/ 2910349 h 3795252"/>
              <a:gd name="connsiteX16" fmla="*/ 973393 w 6371303"/>
              <a:gd name="connsiteY16" fmla="*/ 2900517 h 3795252"/>
              <a:gd name="connsiteX17" fmla="*/ 1071716 w 6371303"/>
              <a:gd name="connsiteY17" fmla="*/ 2871020 h 3795252"/>
              <a:gd name="connsiteX18" fmla="*/ 1199535 w 6371303"/>
              <a:gd name="connsiteY18" fmla="*/ 2831691 h 3795252"/>
              <a:gd name="connsiteX19" fmla="*/ 1278193 w 6371303"/>
              <a:gd name="connsiteY19" fmla="*/ 2812026 h 3795252"/>
              <a:gd name="connsiteX20" fmla="*/ 1366684 w 6371303"/>
              <a:gd name="connsiteY20" fmla="*/ 2792362 h 3795252"/>
              <a:gd name="connsiteX21" fmla="*/ 1553497 w 6371303"/>
              <a:gd name="connsiteY21" fmla="*/ 2753033 h 3795252"/>
              <a:gd name="connsiteX22" fmla="*/ 1848464 w 6371303"/>
              <a:gd name="connsiteY22" fmla="*/ 2684207 h 3795252"/>
              <a:gd name="connsiteX23" fmla="*/ 1995948 w 6371303"/>
              <a:gd name="connsiteY23" fmla="*/ 2635046 h 3795252"/>
              <a:gd name="connsiteX24" fmla="*/ 2231922 w 6371303"/>
              <a:gd name="connsiteY24" fmla="*/ 2615381 h 3795252"/>
              <a:gd name="connsiteX25" fmla="*/ 2340077 w 6371303"/>
              <a:gd name="connsiteY25" fmla="*/ 2595717 h 3795252"/>
              <a:gd name="connsiteX26" fmla="*/ 2536722 w 6371303"/>
              <a:gd name="connsiteY26" fmla="*/ 2585884 h 3795252"/>
              <a:gd name="connsiteX27" fmla="*/ 2674374 w 6371303"/>
              <a:gd name="connsiteY27" fmla="*/ 2566220 h 3795252"/>
              <a:gd name="connsiteX28" fmla="*/ 2772697 w 6371303"/>
              <a:gd name="connsiteY28" fmla="*/ 2556387 h 3795252"/>
              <a:gd name="connsiteX29" fmla="*/ 2979174 w 6371303"/>
              <a:gd name="connsiteY29" fmla="*/ 2526891 h 3795252"/>
              <a:gd name="connsiteX30" fmla="*/ 3087329 w 6371303"/>
              <a:gd name="connsiteY30" fmla="*/ 2497394 h 3795252"/>
              <a:gd name="connsiteX31" fmla="*/ 3165987 w 6371303"/>
              <a:gd name="connsiteY31" fmla="*/ 2487562 h 3795252"/>
              <a:gd name="connsiteX32" fmla="*/ 3254477 w 6371303"/>
              <a:gd name="connsiteY32" fmla="*/ 2458065 h 3795252"/>
              <a:gd name="connsiteX33" fmla="*/ 3480619 w 6371303"/>
              <a:gd name="connsiteY33" fmla="*/ 2399071 h 3795252"/>
              <a:gd name="connsiteX34" fmla="*/ 3588774 w 6371303"/>
              <a:gd name="connsiteY34" fmla="*/ 2369575 h 3795252"/>
              <a:gd name="connsiteX35" fmla="*/ 3618271 w 6371303"/>
              <a:gd name="connsiteY35" fmla="*/ 2359742 h 3795252"/>
              <a:gd name="connsiteX36" fmla="*/ 3696929 w 6371303"/>
              <a:gd name="connsiteY36" fmla="*/ 2340078 h 3795252"/>
              <a:gd name="connsiteX37" fmla="*/ 3805084 w 6371303"/>
              <a:gd name="connsiteY37" fmla="*/ 2290917 h 3795252"/>
              <a:gd name="connsiteX38" fmla="*/ 3903406 w 6371303"/>
              <a:gd name="connsiteY38" fmla="*/ 2261420 h 3795252"/>
              <a:gd name="connsiteX39" fmla="*/ 4100051 w 6371303"/>
              <a:gd name="connsiteY39" fmla="*/ 2192594 h 3795252"/>
              <a:gd name="connsiteX40" fmla="*/ 4227871 w 6371303"/>
              <a:gd name="connsiteY40" fmla="*/ 2133600 h 3795252"/>
              <a:gd name="connsiteX41" fmla="*/ 4316361 w 6371303"/>
              <a:gd name="connsiteY41" fmla="*/ 2084439 h 3795252"/>
              <a:gd name="connsiteX42" fmla="*/ 4345858 w 6371303"/>
              <a:gd name="connsiteY42" fmla="*/ 2074607 h 3795252"/>
              <a:gd name="connsiteX43" fmla="*/ 4424516 w 6371303"/>
              <a:gd name="connsiteY43" fmla="*/ 2035278 h 3795252"/>
              <a:gd name="connsiteX44" fmla="*/ 4532671 w 6371303"/>
              <a:gd name="connsiteY44" fmla="*/ 1995949 h 3795252"/>
              <a:gd name="connsiteX45" fmla="*/ 4709651 w 6371303"/>
              <a:gd name="connsiteY45" fmla="*/ 1887794 h 3795252"/>
              <a:gd name="connsiteX46" fmla="*/ 4778477 w 6371303"/>
              <a:gd name="connsiteY46" fmla="*/ 1868129 h 3795252"/>
              <a:gd name="connsiteX47" fmla="*/ 4955458 w 6371303"/>
              <a:gd name="connsiteY47" fmla="*/ 1759975 h 3795252"/>
              <a:gd name="connsiteX48" fmla="*/ 5122606 w 6371303"/>
              <a:gd name="connsiteY48" fmla="*/ 1641987 h 3795252"/>
              <a:gd name="connsiteX49" fmla="*/ 5299587 w 6371303"/>
              <a:gd name="connsiteY49" fmla="*/ 1524000 h 3795252"/>
              <a:gd name="connsiteX50" fmla="*/ 5388077 w 6371303"/>
              <a:gd name="connsiteY50" fmla="*/ 1465007 h 3795252"/>
              <a:gd name="connsiteX51" fmla="*/ 5506064 w 6371303"/>
              <a:gd name="connsiteY51" fmla="*/ 1356852 h 3795252"/>
              <a:gd name="connsiteX52" fmla="*/ 5545393 w 6371303"/>
              <a:gd name="connsiteY52" fmla="*/ 1337187 h 3795252"/>
              <a:gd name="connsiteX53" fmla="*/ 5594555 w 6371303"/>
              <a:gd name="connsiteY53" fmla="*/ 1288026 h 3795252"/>
              <a:gd name="connsiteX54" fmla="*/ 5673213 w 6371303"/>
              <a:gd name="connsiteY54" fmla="*/ 1229033 h 3795252"/>
              <a:gd name="connsiteX55" fmla="*/ 5702709 w 6371303"/>
              <a:gd name="connsiteY55" fmla="*/ 1189704 h 3795252"/>
              <a:gd name="connsiteX56" fmla="*/ 5751871 w 6371303"/>
              <a:gd name="connsiteY56" fmla="*/ 1140542 h 3795252"/>
              <a:gd name="connsiteX57" fmla="*/ 5840361 w 6371303"/>
              <a:gd name="connsiteY57" fmla="*/ 1042220 h 3795252"/>
              <a:gd name="connsiteX58" fmla="*/ 5860026 w 6371303"/>
              <a:gd name="connsiteY58" fmla="*/ 993058 h 3795252"/>
              <a:gd name="connsiteX59" fmla="*/ 5899355 w 6371303"/>
              <a:gd name="connsiteY59" fmla="*/ 943897 h 3795252"/>
              <a:gd name="connsiteX60" fmla="*/ 5978013 w 6371303"/>
              <a:gd name="connsiteY60" fmla="*/ 825910 h 3795252"/>
              <a:gd name="connsiteX61" fmla="*/ 5978013 w 6371303"/>
              <a:gd name="connsiteY61" fmla="*/ 825910 h 3795252"/>
              <a:gd name="connsiteX62" fmla="*/ 6046839 w 6371303"/>
              <a:gd name="connsiteY62" fmla="*/ 717755 h 3795252"/>
              <a:gd name="connsiteX63" fmla="*/ 6105832 w 6371303"/>
              <a:gd name="connsiteY63" fmla="*/ 619433 h 3795252"/>
              <a:gd name="connsiteX64" fmla="*/ 6125497 w 6371303"/>
              <a:gd name="connsiteY64" fmla="*/ 570271 h 3795252"/>
              <a:gd name="connsiteX65" fmla="*/ 6174658 w 6371303"/>
              <a:gd name="connsiteY65" fmla="*/ 491613 h 3795252"/>
              <a:gd name="connsiteX66" fmla="*/ 6213987 w 6371303"/>
              <a:gd name="connsiteY66" fmla="*/ 393291 h 3795252"/>
              <a:gd name="connsiteX67" fmla="*/ 6253316 w 6371303"/>
              <a:gd name="connsiteY67" fmla="*/ 324465 h 3795252"/>
              <a:gd name="connsiteX68" fmla="*/ 6263148 w 6371303"/>
              <a:gd name="connsiteY68" fmla="*/ 275304 h 3795252"/>
              <a:gd name="connsiteX69" fmla="*/ 6292645 w 6371303"/>
              <a:gd name="connsiteY69" fmla="*/ 196646 h 3795252"/>
              <a:gd name="connsiteX70" fmla="*/ 6312309 w 6371303"/>
              <a:gd name="connsiteY70" fmla="*/ 157317 h 3795252"/>
              <a:gd name="connsiteX71" fmla="*/ 6341806 w 6371303"/>
              <a:gd name="connsiteY71" fmla="*/ 49162 h 3795252"/>
              <a:gd name="connsiteX72" fmla="*/ 6351639 w 6371303"/>
              <a:gd name="connsiteY72" fmla="*/ 19665 h 3795252"/>
              <a:gd name="connsiteX73" fmla="*/ 6371303 w 6371303"/>
              <a:gd name="connsiteY73" fmla="*/ 0 h 379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371303" h="3795252">
                <a:moveTo>
                  <a:pt x="0" y="3795252"/>
                </a:moveTo>
                <a:cubicBezTo>
                  <a:pt x="9832" y="3772310"/>
                  <a:pt x="20227" y="3749601"/>
                  <a:pt x="29497" y="3726426"/>
                </a:cubicBezTo>
                <a:cubicBezTo>
                  <a:pt x="33346" y="3716803"/>
                  <a:pt x="33580" y="3705552"/>
                  <a:pt x="39329" y="3696929"/>
                </a:cubicBezTo>
                <a:cubicBezTo>
                  <a:pt x="47042" y="3685360"/>
                  <a:pt x="58994" y="3677265"/>
                  <a:pt x="68826" y="3667433"/>
                </a:cubicBezTo>
                <a:cubicBezTo>
                  <a:pt x="81936" y="3634659"/>
                  <a:pt x="86104" y="3596674"/>
                  <a:pt x="108155" y="3569110"/>
                </a:cubicBezTo>
                <a:cubicBezTo>
                  <a:pt x="121265" y="3552723"/>
                  <a:pt x="135450" y="3537141"/>
                  <a:pt x="147484" y="3519949"/>
                </a:cubicBezTo>
                <a:cubicBezTo>
                  <a:pt x="158443" y="3504293"/>
                  <a:pt x="165371" y="3485968"/>
                  <a:pt x="176980" y="3470787"/>
                </a:cubicBezTo>
                <a:cubicBezTo>
                  <a:pt x="208078" y="3430120"/>
                  <a:pt x="244089" y="3393378"/>
                  <a:pt x="275303" y="3352800"/>
                </a:cubicBezTo>
                <a:cubicBezTo>
                  <a:pt x="308077" y="3310194"/>
                  <a:pt x="335617" y="3262991"/>
                  <a:pt x="373626" y="3224981"/>
                </a:cubicBezTo>
                <a:cubicBezTo>
                  <a:pt x="383458" y="3215149"/>
                  <a:pt x="393820" y="3205819"/>
                  <a:pt x="403122" y="3195484"/>
                </a:cubicBezTo>
                <a:cubicBezTo>
                  <a:pt x="423276" y="3173091"/>
                  <a:pt x="471984" y="3110898"/>
                  <a:pt x="501445" y="3087329"/>
                </a:cubicBezTo>
                <a:cubicBezTo>
                  <a:pt x="554545" y="3044849"/>
                  <a:pt x="618335" y="3019053"/>
                  <a:pt x="678426" y="2989007"/>
                </a:cubicBezTo>
                <a:cubicBezTo>
                  <a:pt x="691536" y="2982452"/>
                  <a:pt x="703535" y="2972897"/>
                  <a:pt x="717755" y="2969342"/>
                </a:cubicBezTo>
                <a:cubicBezTo>
                  <a:pt x="730865" y="2966065"/>
                  <a:pt x="744431" y="2964255"/>
                  <a:pt x="757084" y="2959510"/>
                </a:cubicBezTo>
                <a:cubicBezTo>
                  <a:pt x="804756" y="2941634"/>
                  <a:pt x="791768" y="2933633"/>
                  <a:pt x="845574" y="2920181"/>
                </a:cubicBezTo>
                <a:cubicBezTo>
                  <a:pt x="868057" y="2914560"/>
                  <a:pt x="891495" y="2913873"/>
                  <a:pt x="914400" y="2910349"/>
                </a:cubicBezTo>
                <a:cubicBezTo>
                  <a:pt x="934104" y="2907318"/>
                  <a:pt x="953729" y="2903794"/>
                  <a:pt x="973393" y="2900517"/>
                </a:cubicBezTo>
                <a:cubicBezTo>
                  <a:pt x="1054848" y="2873363"/>
                  <a:pt x="925419" y="2916034"/>
                  <a:pt x="1071716" y="2871020"/>
                </a:cubicBezTo>
                <a:cubicBezTo>
                  <a:pt x="1168599" y="2841210"/>
                  <a:pt x="1093219" y="2860042"/>
                  <a:pt x="1199535" y="2831691"/>
                </a:cubicBezTo>
                <a:cubicBezTo>
                  <a:pt x="1225649" y="2824727"/>
                  <a:pt x="1251885" y="2818216"/>
                  <a:pt x="1278193" y="2812026"/>
                </a:cubicBezTo>
                <a:cubicBezTo>
                  <a:pt x="1307606" y="2805105"/>
                  <a:pt x="1337570" y="2800449"/>
                  <a:pt x="1366684" y="2792362"/>
                </a:cubicBezTo>
                <a:cubicBezTo>
                  <a:pt x="1523843" y="2748707"/>
                  <a:pt x="1384593" y="2769923"/>
                  <a:pt x="1553497" y="2753033"/>
                </a:cubicBezTo>
                <a:cubicBezTo>
                  <a:pt x="1774829" y="2683138"/>
                  <a:pt x="1675275" y="2699951"/>
                  <a:pt x="1848464" y="2684207"/>
                </a:cubicBezTo>
                <a:cubicBezTo>
                  <a:pt x="1897625" y="2667820"/>
                  <a:pt x="1944259" y="2638738"/>
                  <a:pt x="1995948" y="2635046"/>
                </a:cubicBezTo>
                <a:cubicBezTo>
                  <a:pt x="2045696" y="2631492"/>
                  <a:pt x="2174292" y="2623614"/>
                  <a:pt x="2231922" y="2615381"/>
                </a:cubicBezTo>
                <a:cubicBezTo>
                  <a:pt x="2268196" y="2610199"/>
                  <a:pt x="2303605" y="2599247"/>
                  <a:pt x="2340077" y="2595717"/>
                </a:cubicBezTo>
                <a:cubicBezTo>
                  <a:pt x="2405402" y="2589395"/>
                  <a:pt x="2471174" y="2589162"/>
                  <a:pt x="2536722" y="2585884"/>
                </a:cubicBezTo>
                <a:lnTo>
                  <a:pt x="2674374" y="2566220"/>
                </a:lnTo>
                <a:cubicBezTo>
                  <a:pt x="2707057" y="2562135"/>
                  <a:pt x="2740090" y="2561045"/>
                  <a:pt x="2772697" y="2556387"/>
                </a:cubicBezTo>
                <a:cubicBezTo>
                  <a:pt x="3041011" y="2518056"/>
                  <a:pt x="2729553" y="2551852"/>
                  <a:pt x="2979174" y="2526891"/>
                </a:cubicBezTo>
                <a:cubicBezTo>
                  <a:pt x="3015226" y="2517059"/>
                  <a:pt x="3050762" y="2505092"/>
                  <a:pt x="3087329" y="2497394"/>
                </a:cubicBezTo>
                <a:cubicBezTo>
                  <a:pt x="3113186" y="2491951"/>
                  <a:pt x="3140266" y="2493614"/>
                  <a:pt x="3165987" y="2487562"/>
                </a:cubicBezTo>
                <a:cubicBezTo>
                  <a:pt x="3196253" y="2480441"/>
                  <a:pt x="3224546" y="2466483"/>
                  <a:pt x="3254477" y="2458065"/>
                </a:cubicBezTo>
                <a:cubicBezTo>
                  <a:pt x="3329471" y="2436973"/>
                  <a:pt x="3405309" y="2419006"/>
                  <a:pt x="3480619" y="2399071"/>
                </a:cubicBezTo>
                <a:cubicBezTo>
                  <a:pt x="3516743" y="2389509"/>
                  <a:pt x="3553324" y="2381393"/>
                  <a:pt x="3588774" y="2369575"/>
                </a:cubicBezTo>
                <a:cubicBezTo>
                  <a:pt x="3598606" y="2366297"/>
                  <a:pt x="3608272" y="2362469"/>
                  <a:pt x="3618271" y="2359742"/>
                </a:cubicBezTo>
                <a:cubicBezTo>
                  <a:pt x="3644345" y="2352631"/>
                  <a:pt x="3671569" y="2349421"/>
                  <a:pt x="3696929" y="2340078"/>
                </a:cubicBezTo>
                <a:cubicBezTo>
                  <a:pt x="3734089" y="2326388"/>
                  <a:pt x="3768077" y="2305015"/>
                  <a:pt x="3805084" y="2290917"/>
                </a:cubicBezTo>
                <a:cubicBezTo>
                  <a:pt x="3837059" y="2278736"/>
                  <a:pt x="3871299" y="2273249"/>
                  <a:pt x="3903406" y="2261420"/>
                </a:cubicBezTo>
                <a:cubicBezTo>
                  <a:pt x="4123471" y="2180343"/>
                  <a:pt x="3847968" y="2261345"/>
                  <a:pt x="4100051" y="2192594"/>
                </a:cubicBezTo>
                <a:cubicBezTo>
                  <a:pt x="4363989" y="2027634"/>
                  <a:pt x="4055906" y="2207300"/>
                  <a:pt x="4227871" y="2133600"/>
                </a:cubicBezTo>
                <a:cubicBezTo>
                  <a:pt x="4258886" y="2120308"/>
                  <a:pt x="4286180" y="2099529"/>
                  <a:pt x="4316361" y="2084439"/>
                </a:cubicBezTo>
                <a:cubicBezTo>
                  <a:pt x="4325631" y="2079804"/>
                  <a:pt x="4336423" y="2078896"/>
                  <a:pt x="4345858" y="2074607"/>
                </a:cubicBezTo>
                <a:cubicBezTo>
                  <a:pt x="4372545" y="2062477"/>
                  <a:pt x="4397499" y="2046654"/>
                  <a:pt x="4424516" y="2035278"/>
                </a:cubicBezTo>
                <a:cubicBezTo>
                  <a:pt x="4459871" y="2020392"/>
                  <a:pt x="4497689" y="2011691"/>
                  <a:pt x="4532671" y="1995949"/>
                </a:cubicBezTo>
                <a:cubicBezTo>
                  <a:pt x="4769742" y="1889266"/>
                  <a:pt x="4469543" y="2007848"/>
                  <a:pt x="4709651" y="1887794"/>
                </a:cubicBezTo>
                <a:cubicBezTo>
                  <a:pt x="4730992" y="1877123"/>
                  <a:pt x="4755535" y="1874684"/>
                  <a:pt x="4778477" y="1868129"/>
                </a:cubicBezTo>
                <a:cubicBezTo>
                  <a:pt x="5020613" y="1706707"/>
                  <a:pt x="4716458" y="1906031"/>
                  <a:pt x="4955458" y="1759975"/>
                </a:cubicBezTo>
                <a:cubicBezTo>
                  <a:pt x="5074265" y="1687370"/>
                  <a:pt x="5012771" y="1718027"/>
                  <a:pt x="5122606" y="1641987"/>
                </a:cubicBezTo>
                <a:cubicBezTo>
                  <a:pt x="5180901" y="1601629"/>
                  <a:pt x="5240593" y="1563329"/>
                  <a:pt x="5299587" y="1524000"/>
                </a:cubicBezTo>
                <a:cubicBezTo>
                  <a:pt x="5329084" y="1504336"/>
                  <a:pt x="5363009" y="1490074"/>
                  <a:pt x="5388077" y="1465007"/>
                </a:cubicBezTo>
                <a:cubicBezTo>
                  <a:pt x="5427038" y="1426047"/>
                  <a:pt x="5460802" y="1389770"/>
                  <a:pt x="5506064" y="1356852"/>
                </a:cubicBezTo>
                <a:cubicBezTo>
                  <a:pt x="5517918" y="1348231"/>
                  <a:pt x="5533823" y="1346186"/>
                  <a:pt x="5545393" y="1337187"/>
                </a:cubicBezTo>
                <a:cubicBezTo>
                  <a:pt x="5563686" y="1322959"/>
                  <a:pt x="5576863" y="1302996"/>
                  <a:pt x="5594555" y="1288026"/>
                </a:cubicBezTo>
                <a:cubicBezTo>
                  <a:pt x="5619574" y="1266856"/>
                  <a:pt x="5648962" y="1251079"/>
                  <a:pt x="5673213" y="1229033"/>
                </a:cubicBezTo>
                <a:cubicBezTo>
                  <a:pt x="5685338" y="1218010"/>
                  <a:pt x="5691822" y="1201952"/>
                  <a:pt x="5702709" y="1189704"/>
                </a:cubicBezTo>
                <a:cubicBezTo>
                  <a:pt x="5718106" y="1172383"/>
                  <a:pt x="5737035" y="1158346"/>
                  <a:pt x="5751871" y="1140542"/>
                </a:cubicBezTo>
                <a:cubicBezTo>
                  <a:pt x="5836640" y="1038820"/>
                  <a:pt x="5763317" y="1100004"/>
                  <a:pt x="5840361" y="1042220"/>
                </a:cubicBezTo>
                <a:cubicBezTo>
                  <a:pt x="5846916" y="1025833"/>
                  <a:pt x="5850945" y="1008192"/>
                  <a:pt x="5860026" y="993058"/>
                </a:cubicBezTo>
                <a:cubicBezTo>
                  <a:pt x="5870823" y="975063"/>
                  <a:pt x="5887253" y="961042"/>
                  <a:pt x="5899355" y="943897"/>
                </a:cubicBezTo>
                <a:cubicBezTo>
                  <a:pt x="5926613" y="905281"/>
                  <a:pt x="5951794" y="865239"/>
                  <a:pt x="5978013" y="825910"/>
                </a:cubicBezTo>
                <a:lnTo>
                  <a:pt x="5978013" y="825910"/>
                </a:lnTo>
                <a:cubicBezTo>
                  <a:pt x="6016894" y="748146"/>
                  <a:pt x="5993775" y="784085"/>
                  <a:pt x="6046839" y="717755"/>
                </a:cubicBezTo>
                <a:cubicBezTo>
                  <a:pt x="6095470" y="596175"/>
                  <a:pt x="6030302" y="745316"/>
                  <a:pt x="6105832" y="619433"/>
                </a:cubicBezTo>
                <a:cubicBezTo>
                  <a:pt x="6114913" y="604299"/>
                  <a:pt x="6117604" y="586057"/>
                  <a:pt x="6125497" y="570271"/>
                </a:cubicBezTo>
                <a:cubicBezTo>
                  <a:pt x="6137359" y="546547"/>
                  <a:pt x="6159056" y="515015"/>
                  <a:pt x="6174658" y="491613"/>
                </a:cubicBezTo>
                <a:cubicBezTo>
                  <a:pt x="6198957" y="418715"/>
                  <a:pt x="6185052" y="451160"/>
                  <a:pt x="6213987" y="393291"/>
                </a:cubicBezTo>
                <a:cubicBezTo>
                  <a:pt x="6246166" y="264571"/>
                  <a:pt x="6194739" y="441620"/>
                  <a:pt x="6253316" y="324465"/>
                </a:cubicBezTo>
                <a:cubicBezTo>
                  <a:pt x="6260790" y="309518"/>
                  <a:pt x="6259095" y="291517"/>
                  <a:pt x="6263148" y="275304"/>
                </a:cubicBezTo>
                <a:cubicBezTo>
                  <a:pt x="6267782" y="256767"/>
                  <a:pt x="6287486" y="208253"/>
                  <a:pt x="6292645" y="196646"/>
                </a:cubicBezTo>
                <a:cubicBezTo>
                  <a:pt x="6298598" y="183252"/>
                  <a:pt x="6306535" y="170789"/>
                  <a:pt x="6312309" y="157317"/>
                </a:cubicBezTo>
                <a:cubicBezTo>
                  <a:pt x="6325074" y="127532"/>
                  <a:pt x="6334270" y="71767"/>
                  <a:pt x="6341806" y="49162"/>
                </a:cubicBezTo>
                <a:cubicBezTo>
                  <a:pt x="6345084" y="39330"/>
                  <a:pt x="6346307" y="28552"/>
                  <a:pt x="6351639" y="19665"/>
                </a:cubicBezTo>
                <a:cubicBezTo>
                  <a:pt x="6356408" y="11716"/>
                  <a:pt x="6364748" y="6555"/>
                  <a:pt x="637130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21392" y="1868128"/>
            <a:ext cx="2723535" cy="4424516"/>
          </a:xfrm>
          <a:custGeom>
            <a:avLst/>
            <a:gdLst>
              <a:gd name="connsiteX0" fmla="*/ 49161 w 2723535"/>
              <a:gd name="connsiteY0" fmla="*/ 4424516 h 4424516"/>
              <a:gd name="connsiteX1" fmla="*/ 19664 w 2723535"/>
              <a:gd name="connsiteY1" fmla="*/ 4021394 h 4424516"/>
              <a:gd name="connsiteX2" fmla="*/ 9832 w 2723535"/>
              <a:gd name="connsiteY2" fmla="*/ 3893574 h 4424516"/>
              <a:gd name="connsiteX3" fmla="*/ 0 w 2723535"/>
              <a:gd name="connsiteY3" fmla="*/ 3687097 h 4424516"/>
              <a:gd name="connsiteX4" fmla="*/ 9832 w 2723535"/>
              <a:gd name="connsiteY4" fmla="*/ 3067665 h 4424516"/>
              <a:gd name="connsiteX5" fmla="*/ 39329 w 2723535"/>
              <a:gd name="connsiteY5" fmla="*/ 2782529 h 4424516"/>
              <a:gd name="connsiteX6" fmla="*/ 68825 w 2723535"/>
              <a:gd name="connsiteY6" fmla="*/ 2605549 h 4424516"/>
              <a:gd name="connsiteX7" fmla="*/ 88490 w 2723535"/>
              <a:gd name="connsiteY7" fmla="*/ 2536723 h 4424516"/>
              <a:gd name="connsiteX8" fmla="*/ 108155 w 2723535"/>
              <a:gd name="connsiteY8" fmla="*/ 2467897 h 4424516"/>
              <a:gd name="connsiteX9" fmla="*/ 137651 w 2723535"/>
              <a:gd name="connsiteY9" fmla="*/ 2408903 h 4424516"/>
              <a:gd name="connsiteX10" fmla="*/ 147484 w 2723535"/>
              <a:gd name="connsiteY10" fmla="*/ 2340078 h 4424516"/>
              <a:gd name="connsiteX11" fmla="*/ 196645 w 2723535"/>
              <a:gd name="connsiteY11" fmla="*/ 2241755 h 4424516"/>
              <a:gd name="connsiteX12" fmla="*/ 235974 w 2723535"/>
              <a:gd name="connsiteY12" fmla="*/ 2192594 h 4424516"/>
              <a:gd name="connsiteX13" fmla="*/ 275303 w 2723535"/>
              <a:gd name="connsiteY13" fmla="*/ 2123768 h 4424516"/>
              <a:gd name="connsiteX14" fmla="*/ 344129 w 2723535"/>
              <a:gd name="connsiteY14" fmla="*/ 2035278 h 4424516"/>
              <a:gd name="connsiteX15" fmla="*/ 442451 w 2723535"/>
              <a:gd name="connsiteY15" fmla="*/ 1927123 h 4424516"/>
              <a:gd name="connsiteX16" fmla="*/ 580103 w 2723535"/>
              <a:gd name="connsiteY16" fmla="*/ 1779639 h 4424516"/>
              <a:gd name="connsiteX17" fmla="*/ 619432 w 2723535"/>
              <a:gd name="connsiteY17" fmla="*/ 1759974 h 4424516"/>
              <a:gd name="connsiteX18" fmla="*/ 698090 w 2723535"/>
              <a:gd name="connsiteY18" fmla="*/ 1691149 h 4424516"/>
              <a:gd name="connsiteX19" fmla="*/ 747251 w 2723535"/>
              <a:gd name="connsiteY19" fmla="*/ 1651820 h 4424516"/>
              <a:gd name="connsiteX20" fmla="*/ 816077 w 2723535"/>
              <a:gd name="connsiteY20" fmla="*/ 1612491 h 4424516"/>
              <a:gd name="connsiteX21" fmla="*/ 914400 w 2723535"/>
              <a:gd name="connsiteY21" fmla="*/ 1553497 h 4424516"/>
              <a:gd name="connsiteX22" fmla="*/ 963561 w 2723535"/>
              <a:gd name="connsiteY22" fmla="*/ 1514168 h 4424516"/>
              <a:gd name="connsiteX23" fmla="*/ 1071716 w 2723535"/>
              <a:gd name="connsiteY23" fmla="*/ 1455174 h 4424516"/>
              <a:gd name="connsiteX24" fmla="*/ 1199535 w 2723535"/>
              <a:gd name="connsiteY24" fmla="*/ 1376516 h 4424516"/>
              <a:gd name="connsiteX25" fmla="*/ 1268361 w 2723535"/>
              <a:gd name="connsiteY25" fmla="*/ 1347020 h 4424516"/>
              <a:gd name="connsiteX26" fmla="*/ 1406013 w 2723535"/>
              <a:gd name="connsiteY26" fmla="*/ 1268362 h 4424516"/>
              <a:gd name="connsiteX27" fmla="*/ 1474838 w 2723535"/>
              <a:gd name="connsiteY27" fmla="*/ 1229033 h 4424516"/>
              <a:gd name="connsiteX28" fmla="*/ 1543664 w 2723535"/>
              <a:gd name="connsiteY28" fmla="*/ 1179871 h 4424516"/>
              <a:gd name="connsiteX29" fmla="*/ 1681316 w 2723535"/>
              <a:gd name="connsiteY29" fmla="*/ 1101213 h 4424516"/>
              <a:gd name="connsiteX30" fmla="*/ 1710813 w 2723535"/>
              <a:gd name="connsiteY30" fmla="*/ 1081549 h 4424516"/>
              <a:gd name="connsiteX31" fmla="*/ 1799303 w 2723535"/>
              <a:gd name="connsiteY31" fmla="*/ 1012723 h 4424516"/>
              <a:gd name="connsiteX32" fmla="*/ 1868129 w 2723535"/>
              <a:gd name="connsiteY32" fmla="*/ 973394 h 4424516"/>
              <a:gd name="connsiteX33" fmla="*/ 2005780 w 2723535"/>
              <a:gd name="connsiteY33" fmla="*/ 884903 h 4424516"/>
              <a:gd name="connsiteX34" fmla="*/ 2094271 w 2723535"/>
              <a:gd name="connsiteY34" fmla="*/ 816078 h 4424516"/>
              <a:gd name="connsiteX35" fmla="*/ 2113935 w 2723535"/>
              <a:gd name="connsiteY35" fmla="*/ 786581 h 4424516"/>
              <a:gd name="connsiteX36" fmla="*/ 2153264 w 2723535"/>
              <a:gd name="connsiteY36" fmla="*/ 747252 h 4424516"/>
              <a:gd name="connsiteX37" fmla="*/ 2182761 w 2723535"/>
              <a:gd name="connsiteY37" fmla="*/ 727587 h 4424516"/>
              <a:gd name="connsiteX38" fmla="*/ 2290916 w 2723535"/>
              <a:gd name="connsiteY38" fmla="*/ 589936 h 4424516"/>
              <a:gd name="connsiteX39" fmla="*/ 2330245 w 2723535"/>
              <a:gd name="connsiteY39" fmla="*/ 540774 h 4424516"/>
              <a:gd name="connsiteX40" fmla="*/ 2369574 w 2723535"/>
              <a:gd name="connsiteY40" fmla="*/ 491613 h 4424516"/>
              <a:gd name="connsiteX41" fmla="*/ 2408903 w 2723535"/>
              <a:gd name="connsiteY41" fmla="*/ 452284 h 4424516"/>
              <a:gd name="connsiteX42" fmla="*/ 2497393 w 2723535"/>
              <a:gd name="connsiteY42" fmla="*/ 334297 h 4424516"/>
              <a:gd name="connsiteX43" fmla="*/ 2517058 w 2723535"/>
              <a:gd name="connsiteY43" fmla="*/ 285136 h 4424516"/>
              <a:gd name="connsiteX44" fmla="*/ 2546555 w 2723535"/>
              <a:gd name="connsiteY44" fmla="*/ 245807 h 4424516"/>
              <a:gd name="connsiteX45" fmla="*/ 2566219 w 2723535"/>
              <a:gd name="connsiteY45" fmla="*/ 216310 h 4424516"/>
              <a:gd name="connsiteX46" fmla="*/ 2595716 w 2723535"/>
              <a:gd name="connsiteY46" fmla="*/ 176981 h 4424516"/>
              <a:gd name="connsiteX47" fmla="*/ 2654709 w 2723535"/>
              <a:gd name="connsiteY47" fmla="*/ 88491 h 4424516"/>
              <a:gd name="connsiteX48" fmla="*/ 2684206 w 2723535"/>
              <a:gd name="connsiteY48" fmla="*/ 68826 h 4424516"/>
              <a:gd name="connsiteX49" fmla="*/ 2703871 w 2723535"/>
              <a:gd name="connsiteY49" fmla="*/ 39329 h 4424516"/>
              <a:gd name="connsiteX50" fmla="*/ 2723535 w 2723535"/>
              <a:gd name="connsiteY50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23535" h="4424516">
                <a:moveTo>
                  <a:pt x="49161" y="4424516"/>
                </a:moveTo>
                <a:cubicBezTo>
                  <a:pt x="5095" y="4226227"/>
                  <a:pt x="36127" y="4391819"/>
                  <a:pt x="19664" y="4021394"/>
                </a:cubicBezTo>
                <a:cubicBezTo>
                  <a:pt x="17767" y="3978704"/>
                  <a:pt x="12341" y="3936233"/>
                  <a:pt x="9832" y="3893574"/>
                </a:cubicBezTo>
                <a:cubicBezTo>
                  <a:pt x="5786" y="3824789"/>
                  <a:pt x="3277" y="3755923"/>
                  <a:pt x="0" y="3687097"/>
                </a:cubicBezTo>
                <a:cubicBezTo>
                  <a:pt x="3277" y="3480620"/>
                  <a:pt x="4400" y="3274097"/>
                  <a:pt x="9832" y="3067665"/>
                </a:cubicBezTo>
                <a:cubicBezTo>
                  <a:pt x="12052" y="2983313"/>
                  <a:pt x="28790" y="2863328"/>
                  <a:pt x="39329" y="2782529"/>
                </a:cubicBezTo>
                <a:cubicBezTo>
                  <a:pt x="47052" y="2723319"/>
                  <a:pt x="55863" y="2663879"/>
                  <a:pt x="68825" y="2605549"/>
                </a:cubicBezTo>
                <a:cubicBezTo>
                  <a:pt x="84192" y="2536398"/>
                  <a:pt x="72068" y="2594201"/>
                  <a:pt x="88490" y="2536723"/>
                </a:cubicBezTo>
                <a:cubicBezTo>
                  <a:pt x="94742" y="2514840"/>
                  <a:pt x="98722" y="2489121"/>
                  <a:pt x="108155" y="2467897"/>
                </a:cubicBezTo>
                <a:cubicBezTo>
                  <a:pt x="117084" y="2447806"/>
                  <a:pt x="127819" y="2428568"/>
                  <a:pt x="137651" y="2408903"/>
                </a:cubicBezTo>
                <a:cubicBezTo>
                  <a:pt x="140929" y="2385961"/>
                  <a:pt x="141863" y="2362561"/>
                  <a:pt x="147484" y="2340078"/>
                </a:cubicBezTo>
                <a:cubicBezTo>
                  <a:pt x="155337" y="2308667"/>
                  <a:pt x="178541" y="2267618"/>
                  <a:pt x="196645" y="2241755"/>
                </a:cubicBezTo>
                <a:cubicBezTo>
                  <a:pt x="208680" y="2224563"/>
                  <a:pt x="224333" y="2210055"/>
                  <a:pt x="235974" y="2192594"/>
                </a:cubicBezTo>
                <a:cubicBezTo>
                  <a:pt x="250631" y="2170608"/>
                  <a:pt x="260333" y="2145542"/>
                  <a:pt x="275303" y="2123768"/>
                </a:cubicBezTo>
                <a:cubicBezTo>
                  <a:pt x="296473" y="2092975"/>
                  <a:pt x="323401" y="2066370"/>
                  <a:pt x="344129" y="2035278"/>
                </a:cubicBezTo>
                <a:cubicBezTo>
                  <a:pt x="411252" y="1934592"/>
                  <a:pt x="371414" y="1962641"/>
                  <a:pt x="442451" y="1927123"/>
                </a:cubicBezTo>
                <a:cubicBezTo>
                  <a:pt x="479447" y="1877796"/>
                  <a:pt x="532206" y="1803588"/>
                  <a:pt x="580103" y="1779639"/>
                </a:cubicBezTo>
                <a:lnTo>
                  <a:pt x="619432" y="1759974"/>
                </a:lnTo>
                <a:cubicBezTo>
                  <a:pt x="668955" y="1693944"/>
                  <a:pt x="624895" y="1742385"/>
                  <a:pt x="698090" y="1691149"/>
                </a:cubicBezTo>
                <a:cubicBezTo>
                  <a:pt x="715282" y="1679115"/>
                  <a:pt x="729790" y="1663461"/>
                  <a:pt x="747251" y="1651820"/>
                </a:cubicBezTo>
                <a:cubicBezTo>
                  <a:pt x="845227" y="1586502"/>
                  <a:pt x="735623" y="1672831"/>
                  <a:pt x="816077" y="1612491"/>
                </a:cubicBezTo>
                <a:cubicBezTo>
                  <a:pt x="1008840" y="1467920"/>
                  <a:pt x="736570" y="1660195"/>
                  <a:pt x="914400" y="1553497"/>
                </a:cubicBezTo>
                <a:cubicBezTo>
                  <a:pt x="932395" y="1542700"/>
                  <a:pt x="946369" y="1526203"/>
                  <a:pt x="963561" y="1514168"/>
                </a:cubicBezTo>
                <a:cubicBezTo>
                  <a:pt x="1020520" y="1474296"/>
                  <a:pt x="1008347" y="1492139"/>
                  <a:pt x="1071716" y="1455174"/>
                </a:cubicBezTo>
                <a:cubicBezTo>
                  <a:pt x="1165174" y="1400657"/>
                  <a:pt x="1096237" y="1428164"/>
                  <a:pt x="1199535" y="1376516"/>
                </a:cubicBezTo>
                <a:cubicBezTo>
                  <a:pt x="1221860" y="1365354"/>
                  <a:pt x="1246251" y="1358602"/>
                  <a:pt x="1268361" y="1347020"/>
                </a:cubicBezTo>
                <a:cubicBezTo>
                  <a:pt x="1315175" y="1322499"/>
                  <a:pt x="1360129" y="1294581"/>
                  <a:pt x="1406013" y="1268362"/>
                </a:cubicBezTo>
                <a:cubicBezTo>
                  <a:pt x="1428955" y="1255252"/>
                  <a:pt x="1453337" y="1244391"/>
                  <a:pt x="1474838" y="1229033"/>
                </a:cubicBezTo>
                <a:cubicBezTo>
                  <a:pt x="1497780" y="1212646"/>
                  <a:pt x="1519692" y="1194711"/>
                  <a:pt x="1543664" y="1179871"/>
                </a:cubicBezTo>
                <a:cubicBezTo>
                  <a:pt x="1588598" y="1152055"/>
                  <a:pt x="1637344" y="1130526"/>
                  <a:pt x="1681316" y="1101213"/>
                </a:cubicBezTo>
                <a:cubicBezTo>
                  <a:pt x="1691148" y="1094658"/>
                  <a:pt x="1701359" y="1088639"/>
                  <a:pt x="1710813" y="1081549"/>
                </a:cubicBezTo>
                <a:cubicBezTo>
                  <a:pt x="1740708" y="1059128"/>
                  <a:pt x="1768510" y="1033893"/>
                  <a:pt x="1799303" y="1012723"/>
                </a:cubicBezTo>
                <a:cubicBezTo>
                  <a:pt x="1821077" y="997753"/>
                  <a:pt x="1845902" y="987683"/>
                  <a:pt x="1868129" y="973394"/>
                </a:cubicBezTo>
                <a:cubicBezTo>
                  <a:pt x="2048813" y="857241"/>
                  <a:pt x="1827793" y="986614"/>
                  <a:pt x="2005780" y="884903"/>
                </a:cubicBezTo>
                <a:cubicBezTo>
                  <a:pt x="2071997" y="796615"/>
                  <a:pt x="1989053" y="894991"/>
                  <a:pt x="2094271" y="816078"/>
                </a:cubicBezTo>
                <a:cubicBezTo>
                  <a:pt x="2103725" y="808988"/>
                  <a:pt x="2106245" y="795553"/>
                  <a:pt x="2113935" y="786581"/>
                </a:cubicBezTo>
                <a:cubicBezTo>
                  <a:pt x="2126001" y="772504"/>
                  <a:pt x="2139188" y="759318"/>
                  <a:pt x="2153264" y="747252"/>
                </a:cubicBezTo>
                <a:cubicBezTo>
                  <a:pt x="2162236" y="739562"/>
                  <a:pt x="2174776" y="736298"/>
                  <a:pt x="2182761" y="727587"/>
                </a:cubicBezTo>
                <a:cubicBezTo>
                  <a:pt x="2233283" y="672472"/>
                  <a:pt x="2251218" y="640976"/>
                  <a:pt x="2290916" y="589936"/>
                </a:cubicBezTo>
                <a:cubicBezTo>
                  <a:pt x="2303800" y="573371"/>
                  <a:pt x="2317135" y="557161"/>
                  <a:pt x="2330245" y="540774"/>
                </a:cubicBezTo>
                <a:cubicBezTo>
                  <a:pt x="2343355" y="524387"/>
                  <a:pt x="2354735" y="506452"/>
                  <a:pt x="2369574" y="491613"/>
                </a:cubicBezTo>
                <a:cubicBezTo>
                  <a:pt x="2382684" y="478503"/>
                  <a:pt x="2397998" y="467278"/>
                  <a:pt x="2408903" y="452284"/>
                </a:cubicBezTo>
                <a:cubicBezTo>
                  <a:pt x="2510557" y="312510"/>
                  <a:pt x="2384970" y="446720"/>
                  <a:pt x="2497393" y="334297"/>
                </a:cubicBezTo>
                <a:cubicBezTo>
                  <a:pt x="2503948" y="317910"/>
                  <a:pt x="2508487" y="300564"/>
                  <a:pt x="2517058" y="285136"/>
                </a:cubicBezTo>
                <a:cubicBezTo>
                  <a:pt x="2525016" y="270811"/>
                  <a:pt x="2537030" y="259142"/>
                  <a:pt x="2546555" y="245807"/>
                </a:cubicBezTo>
                <a:cubicBezTo>
                  <a:pt x="2553423" y="236191"/>
                  <a:pt x="2559351" y="225926"/>
                  <a:pt x="2566219" y="216310"/>
                </a:cubicBezTo>
                <a:cubicBezTo>
                  <a:pt x="2575744" y="202975"/>
                  <a:pt x="2586626" y="190616"/>
                  <a:pt x="2595716" y="176981"/>
                </a:cubicBezTo>
                <a:cubicBezTo>
                  <a:pt x="2614437" y="148900"/>
                  <a:pt x="2630217" y="112984"/>
                  <a:pt x="2654709" y="88491"/>
                </a:cubicBezTo>
                <a:cubicBezTo>
                  <a:pt x="2663065" y="80135"/>
                  <a:pt x="2674374" y="75381"/>
                  <a:pt x="2684206" y="68826"/>
                </a:cubicBezTo>
                <a:cubicBezTo>
                  <a:pt x="2690761" y="58994"/>
                  <a:pt x="2698586" y="49898"/>
                  <a:pt x="2703871" y="39329"/>
                </a:cubicBezTo>
                <a:cubicBezTo>
                  <a:pt x="2726468" y="-5865"/>
                  <a:pt x="2701321" y="22216"/>
                  <a:pt x="272353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Counting </a:t>
            </a:r>
            <a:r>
              <a:rPr lang="en-US" sz="4800" dirty="0" err="1"/>
              <a:t>Voronoi</a:t>
            </a:r>
            <a:r>
              <a:rPr lang="en-US" sz="4800" dirty="0"/>
              <a:t> partitions 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1061884" y="2270822"/>
            <a:ext cx="7541342" cy="2813180"/>
          </a:xfrm>
          <a:custGeom>
            <a:avLst/>
            <a:gdLst>
              <a:gd name="connsiteX0" fmla="*/ 0 w 7541342"/>
              <a:gd name="connsiteY0" fmla="*/ 29926 h 2813180"/>
              <a:gd name="connsiteX1" fmla="*/ 49161 w 7541342"/>
              <a:gd name="connsiteY1" fmla="*/ 20094 h 2813180"/>
              <a:gd name="connsiteX2" fmla="*/ 98322 w 7541342"/>
              <a:gd name="connsiteY2" fmla="*/ 430 h 2813180"/>
              <a:gd name="connsiteX3" fmla="*/ 255639 w 7541342"/>
              <a:gd name="connsiteY3" fmla="*/ 10262 h 2813180"/>
              <a:gd name="connsiteX4" fmla="*/ 452284 w 7541342"/>
              <a:gd name="connsiteY4" fmla="*/ 39759 h 2813180"/>
              <a:gd name="connsiteX5" fmla="*/ 550606 w 7541342"/>
              <a:gd name="connsiteY5" fmla="*/ 69255 h 2813180"/>
              <a:gd name="connsiteX6" fmla="*/ 580103 w 7541342"/>
              <a:gd name="connsiteY6" fmla="*/ 79088 h 2813180"/>
              <a:gd name="connsiteX7" fmla="*/ 688258 w 7541342"/>
              <a:gd name="connsiteY7" fmla="*/ 108584 h 2813180"/>
              <a:gd name="connsiteX8" fmla="*/ 776748 w 7541342"/>
              <a:gd name="connsiteY8" fmla="*/ 147913 h 2813180"/>
              <a:gd name="connsiteX9" fmla="*/ 855406 w 7541342"/>
              <a:gd name="connsiteY9" fmla="*/ 167578 h 2813180"/>
              <a:gd name="connsiteX10" fmla="*/ 894735 w 7541342"/>
              <a:gd name="connsiteY10" fmla="*/ 187243 h 2813180"/>
              <a:gd name="connsiteX11" fmla="*/ 924232 w 7541342"/>
              <a:gd name="connsiteY11" fmla="*/ 206907 h 2813180"/>
              <a:gd name="connsiteX12" fmla="*/ 953729 w 7541342"/>
              <a:gd name="connsiteY12" fmla="*/ 216739 h 2813180"/>
              <a:gd name="connsiteX13" fmla="*/ 983226 w 7541342"/>
              <a:gd name="connsiteY13" fmla="*/ 236404 h 2813180"/>
              <a:gd name="connsiteX14" fmla="*/ 1052051 w 7541342"/>
              <a:gd name="connsiteY14" fmla="*/ 265901 h 2813180"/>
              <a:gd name="connsiteX15" fmla="*/ 1160206 w 7541342"/>
              <a:gd name="connsiteY15" fmla="*/ 344559 h 2813180"/>
              <a:gd name="connsiteX16" fmla="*/ 1189703 w 7541342"/>
              <a:gd name="connsiteY16" fmla="*/ 374055 h 2813180"/>
              <a:gd name="connsiteX17" fmla="*/ 1219200 w 7541342"/>
              <a:gd name="connsiteY17" fmla="*/ 393720 h 2813180"/>
              <a:gd name="connsiteX18" fmla="*/ 1248697 w 7541342"/>
              <a:gd name="connsiteY18" fmla="*/ 423217 h 2813180"/>
              <a:gd name="connsiteX19" fmla="*/ 1297858 w 7541342"/>
              <a:gd name="connsiteY19" fmla="*/ 462546 h 2813180"/>
              <a:gd name="connsiteX20" fmla="*/ 1317522 w 7541342"/>
              <a:gd name="connsiteY20" fmla="*/ 492043 h 2813180"/>
              <a:gd name="connsiteX21" fmla="*/ 1396181 w 7541342"/>
              <a:gd name="connsiteY21" fmla="*/ 541204 h 2813180"/>
              <a:gd name="connsiteX22" fmla="*/ 1484671 w 7541342"/>
              <a:gd name="connsiteY22" fmla="*/ 619862 h 2813180"/>
              <a:gd name="connsiteX23" fmla="*/ 1514168 w 7541342"/>
              <a:gd name="connsiteY23" fmla="*/ 629694 h 2813180"/>
              <a:gd name="connsiteX24" fmla="*/ 1582993 w 7541342"/>
              <a:gd name="connsiteY24" fmla="*/ 678855 h 2813180"/>
              <a:gd name="connsiteX25" fmla="*/ 1622322 w 7541342"/>
              <a:gd name="connsiteY25" fmla="*/ 698520 h 2813180"/>
              <a:gd name="connsiteX26" fmla="*/ 1671484 w 7541342"/>
              <a:gd name="connsiteY26" fmla="*/ 747681 h 2813180"/>
              <a:gd name="connsiteX27" fmla="*/ 1750142 w 7541342"/>
              <a:gd name="connsiteY27" fmla="*/ 796843 h 2813180"/>
              <a:gd name="connsiteX28" fmla="*/ 1818968 w 7541342"/>
              <a:gd name="connsiteY28" fmla="*/ 836172 h 2813180"/>
              <a:gd name="connsiteX29" fmla="*/ 1877961 w 7541342"/>
              <a:gd name="connsiteY29" fmla="*/ 855836 h 2813180"/>
              <a:gd name="connsiteX30" fmla="*/ 1946787 w 7541342"/>
              <a:gd name="connsiteY30" fmla="*/ 875501 h 2813180"/>
              <a:gd name="connsiteX31" fmla="*/ 1976284 w 7541342"/>
              <a:gd name="connsiteY31" fmla="*/ 885333 h 2813180"/>
              <a:gd name="connsiteX32" fmla="*/ 2015613 w 7541342"/>
              <a:gd name="connsiteY32" fmla="*/ 895165 h 2813180"/>
              <a:gd name="connsiteX33" fmla="*/ 2094271 w 7541342"/>
              <a:gd name="connsiteY33" fmla="*/ 934494 h 2813180"/>
              <a:gd name="connsiteX34" fmla="*/ 2241755 w 7541342"/>
              <a:gd name="connsiteY34" fmla="*/ 963991 h 2813180"/>
              <a:gd name="connsiteX35" fmla="*/ 2349910 w 7541342"/>
              <a:gd name="connsiteY35" fmla="*/ 993488 h 2813180"/>
              <a:gd name="connsiteX36" fmla="*/ 2438400 w 7541342"/>
              <a:gd name="connsiteY36" fmla="*/ 1003320 h 2813180"/>
              <a:gd name="connsiteX37" fmla="*/ 2546555 w 7541342"/>
              <a:gd name="connsiteY37" fmla="*/ 1013152 h 2813180"/>
              <a:gd name="connsiteX38" fmla="*/ 2644877 w 7541342"/>
              <a:gd name="connsiteY38" fmla="*/ 1022984 h 2813180"/>
              <a:gd name="connsiteX39" fmla="*/ 2841522 w 7541342"/>
              <a:gd name="connsiteY39" fmla="*/ 1013152 h 2813180"/>
              <a:gd name="connsiteX40" fmla="*/ 2959510 w 7541342"/>
              <a:gd name="connsiteY40" fmla="*/ 993488 h 2813180"/>
              <a:gd name="connsiteX41" fmla="*/ 3018503 w 7541342"/>
              <a:gd name="connsiteY41" fmla="*/ 983655 h 2813180"/>
              <a:gd name="connsiteX42" fmla="*/ 3077497 w 7541342"/>
              <a:gd name="connsiteY42" fmla="*/ 973823 h 2813180"/>
              <a:gd name="connsiteX43" fmla="*/ 3126658 w 7541342"/>
              <a:gd name="connsiteY43" fmla="*/ 963991 h 2813180"/>
              <a:gd name="connsiteX44" fmla="*/ 3175819 w 7541342"/>
              <a:gd name="connsiteY44" fmla="*/ 944326 h 2813180"/>
              <a:gd name="connsiteX45" fmla="*/ 3224981 w 7541342"/>
              <a:gd name="connsiteY45" fmla="*/ 934494 h 2813180"/>
              <a:gd name="connsiteX46" fmla="*/ 3382297 w 7541342"/>
              <a:gd name="connsiteY46" fmla="*/ 914830 h 2813180"/>
              <a:gd name="connsiteX47" fmla="*/ 3647768 w 7541342"/>
              <a:gd name="connsiteY47" fmla="*/ 924662 h 2813180"/>
              <a:gd name="connsiteX48" fmla="*/ 3687097 w 7541342"/>
              <a:gd name="connsiteY48" fmla="*/ 944326 h 2813180"/>
              <a:gd name="connsiteX49" fmla="*/ 3775587 w 7541342"/>
              <a:gd name="connsiteY49" fmla="*/ 954159 h 2813180"/>
              <a:gd name="connsiteX50" fmla="*/ 3893574 w 7541342"/>
              <a:gd name="connsiteY50" fmla="*/ 973823 h 2813180"/>
              <a:gd name="connsiteX51" fmla="*/ 4011561 w 7541342"/>
              <a:gd name="connsiteY51" fmla="*/ 1013152 h 2813180"/>
              <a:gd name="connsiteX52" fmla="*/ 4119716 w 7541342"/>
              <a:gd name="connsiteY52" fmla="*/ 1032817 h 2813180"/>
              <a:gd name="connsiteX53" fmla="*/ 4218039 w 7541342"/>
              <a:gd name="connsiteY53" fmla="*/ 1072146 h 2813180"/>
              <a:gd name="connsiteX54" fmla="*/ 4336026 w 7541342"/>
              <a:gd name="connsiteY54" fmla="*/ 1121307 h 2813180"/>
              <a:gd name="connsiteX55" fmla="*/ 4444181 w 7541342"/>
              <a:gd name="connsiteY55" fmla="*/ 1170468 h 2813180"/>
              <a:gd name="connsiteX56" fmla="*/ 4513006 w 7541342"/>
              <a:gd name="connsiteY56" fmla="*/ 1209797 h 2813180"/>
              <a:gd name="connsiteX57" fmla="*/ 4572000 w 7541342"/>
              <a:gd name="connsiteY57" fmla="*/ 1278623 h 2813180"/>
              <a:gd name="connsiteX58" fmla="*/ 4660490 w 7541342"/>
              <a:gd name="connsiteY58" fmla="*/ 1416275 h 2813180"/>
              <a:gd name="connsiteX59" fmla="*/ 4719484 w 7541342"/>
              <a:gd name="connsiteY59" fmla="*/ 1504765 h 2813180"/>
              <a:gd name="connsiteX60" fmla="*/ 4739148 w 7541342"/>
              <a:gd name="connsiteY60" fmla="*/ 1534262 h 2813180"/>
              <a:gd name="connsiteX61" fmla="*/ 4807974 w 7541342"/>
              <a:gd name="connsiteY61" fmla="*/ 1622752 h 2813180"/>
              <a:gd name="connsiteX62" fmla="*/ 4857135 w 7541342"/>
              <a:gd name="connsiteY62" fmla="*/ 1701410 h 2813180"/>
              <a:gd name="connsiteX63" fmla="*/ 4876800 w 7541342"/>
              <a:gd name="connsiteY63" fmla="*/ 1730907 h 2813180"/>
              <a:gd name="connsiteX64" fmla="*/ 4906297 w 7541342"/>
              <a:gd name="connsiteY64" fmla="*/ 1760404 h 2813180"/>
              <a:gd name="connsiteX65" fmla="*/ 4994787 w 7541342"/>
              <a:gd name="connsiteY65" fmla="*/ 1898055 h 2813180"/>
              <a:gd name="connsiteX66" fmla="*/ 5024284 w 7541342"/>
              <a:gd name="connsiteY66" fmla="*/ 1947217 h 2813180"/>
              <a:gd name="connsiteX67" fmla="*/ 5063613 w 7541342"/>
              <a:gd name="connsiteY67" fmla="*/ 2016043 h 2813180"/>
              <a:gd name="connsiteX68" fmla="*/ 5122606 w 7541342"/>
              <a:gd name="connsiteY68" fmla="*/ 2094701 h 2813180"/>
              <a:gd name="connsiteX69" fmla="*/ 5152103 w 7541342"/>
              <a:gd name="connsiteY69" fmla="*/ 2114365 h 2813180"/>
              <a:gd name="connsiteX70" fmla="*/ 5211097 w 7541342"/>
              <a:gd name="connsiteY70" fmla="*/ 2153694 h 2813180"/>
              <a:gd name="connsiteX71" fmla="*/ 5260258 w 7541342"/>
              <a:gd name="connsiteY71" fmla="*/ 2222520 h 2813180"/>
              <a:gd name="connsiteX72" fmla="*/ 5289755 w 7541342"/>
              <a:gd name="connsiteY72" fmla="*/ 2242184 h 2813180"/>
              <a:gd name="connsiteX73" fmla="*/ 5319251 w 7541342"/>
              <a:gd name="connsiteY73" fmla="*/ 2271681 h 2813180"/>
              <a:gd name="connsiteX74" fmla="*/ 5358581 w 7541342"/>
              <a:gd name="connsiteY74" fmla="*/ 2291346 h 2813180"/>
              <a:gd name="connsiteX75" fmla="*/ 5427406 w 7541342"/>
              <a:gd name="connsiteY75" fmla="*/ 2350339 h 2813180"/>
              <a:gd name="connsiteX76" fmla="*/ 5466735 w 7541342"/>
              <a:gd name="connsiteY76" fmla="*/ 2370004 h 2813180"/>
              <a:gd name="connsiteX77" fmla="*/ 5506064 w 7541342"/>
              <a:gd name="connsiteY77" fmla="*/ 2399501 h 2813180"/>
              <a:gd name="connsiteX78" fmla="*/ 5545393 w 7541342"/>
              <a:gd name="connsiteY78" fmla="*/ 2419165 h 2813180"/>
              <a:gd name="connsiteX79" fmla="*/ 5604387 w 7541342"/>
              <a:gd name="connsiteY79" fmla="*/ 2458494 h 2813180"/>
              <a:gd name="connsiteX80" fmla="*/ 5643716 w 7541342"/>
              <a:gd name="connsiteY80" fmla="*/ 2478159 h 2813180"/>
              <a:gd name="connsiteX81" fmla="*/ 5742039 w 7541342"/>
              <a:gd name="connsiteY81" fmla="*/ 2527320 h 2813180"/>
              <a:gd name="connsiteX82" fmla="*/ 5781368 w 7541342"/>
              <a:gd name="connsiteY82" fmla="*/ 2556817 h 2813180"/>
              <a:gd name="connsiteX83" fmla="*/ 5840361 w 7541342"/>
              <a:gd name="connsiteY83" fmla="*/ 2576481 h 2813180"/>
              <a:gd name="connsiteX84" fmla="*/ 5928851 w 7541342"/>
              <a:gd name="connsiteY84" fmla="*/ 2605978 h 2813180"/>
              <a:gd name="connsiteX85" fmla="*/ 5968181 w 7541342"/>
              <a:gd name="connsiteY85" fmla="*/ 2625643 h 2813180"/>
              <a:gd name="connsiteX86" fmla="*/ 6007510 w 7541342"/>
              <a:gd name="connsiteY86" fmla="*/ 2635475 h 2813180"/>
              <a:gd name="connsiteX87" fmla="*/ 6037006 w 7541342"/>
              <a:gd name="connsiteY87" fmla="*/ 2645307 h 2813180"/>
              <a:gd name="connsiteX88" fmla="*/ 6076335 w 7541342"/>
              <a:gd name="connsiteY88" fmla="*/ 2655139 h 2813180"/>
              <a:gd name="connsiteX89" fmla="*/ 6184490 w 7541342"/>
              <a:gd name="connsiteY89" fmla="*/ 2684636 h 2813180"/>
              <a:gd name="connsiteX90" fmla="*/ 6292645 w 7541342"/>
              <a:gd name="connsiteY90" fmla="*/ 2694468 h 2813180"/>
              <a:gd name="connsiteX91" fmla="*/ 6440129 w 7541342"/>
              <a:gd name="connsiteY91" fmla="*/ 2714133 h 2813180"/>
              <a:gd name="connsiteX92" fmla="*/ 6597445 w 7541342"/>
              <a:gd name="connsiteY92" fmla="*/ 2723965 h 2813180"/>
              <a:gd name="connsiteX93" fmla="*/ 6735097 w 7541342"/>
              <a:gd name="connsiteY93" fmla="*/ 2733797 h 2813180"/>
              <a:gd name="connsiteX94" fmla="*/ 6931742 w 7541342"/>
              <a:gd name="connsiteY94" fmla="*/ 2743630 h 2813180"/>
              <a:gd name="connsiteX95" fmla="*/ 7266039 w 7541342"/>
              <a:gd name="connsiteY95" fmla="*/ 2773126 h 2813180"/>
              <a:gd name="connsiteX96" fmla="*/ 7315200 w 7541342"/>
              <a:gd name="connsiteY96" fmla="*/ 2782959 h 2813180"/>
              <a:gd name="connsiteX97" fmla="*/ 7384026 w 7541342"/>
              <a:gd name="connsiteY97" fmla="*/ 2792791 h 2813180"/>
              <a:gd name="connsiteX98" fmla="*/ 7482348 w 7541342"/>
              <a:gd name="connsiteY98" fmla="*/ 2812455 h 2813180"/>
              <a:gd name="connsiteX99" fmla="*/ 7541342 w 7541342"/>
              <a:gd name="connsiteY99" fmla="*/ 2812455 h 28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541342" h="2813180">
                <a:moveTo>
                  <a:pt x="0" y="29926"/>
                </a:moveTo>
                <a:cubicBezTo>
                  <a:pt x="16387" y="26649"/>
                  <a:pt x="33154" y="24896"/>
                  <a:pt x="49161" y="20094"/>
                </a:cubicBezTo>
                <a:cubicBezTo>
                  <a:pt x="66066" y="15023"/>
                  <a:pt x="80693" y="1269"/>
                  <a:pt x="98322" y="430"/>
                </a:cubicBezTo>
                <a:cubicBezTo>
                  <a:pt x="150804" y="-2069"/>
                  <a:pt x="203200" y="6985"/>
                  <a:pt x="255639" y="10262"/>
                </a:cubicBezTo>
                <a:cubicBezTo>
                  <a:pt x="413026" y="32745"/>
                  <a:pt x="347571" y="22306"/>
                  <a:pt x="452284" y="39759"/>
                </a:cubicBezTo>
                <a:cubicBezTo>
                  <a:pt x="520247" y="73740"/>
                  <a:pt x="462462" y="49667"/>
                  <a:pt x="550606" y="69255"/>
                </a:cubicBezTo>
                <a:cubicBezTo>
                  <a:pt x="560723" y="71503"/>
                  <a:pt x="570104" y="76361"/>
                  <a:pt x="580103" y="79088"/>
                </a:cubicBezTo>
                <a:cubicBezTo>
                  <a:pt x="702102" y="112361"/>
                  <a:pt x="620357" y="85951"/>
                  <a:pt x="688258" y="108584"/>
                </a:cubicBezTo>
                <a:cubicBezTo>
                  <a:pt x="726998" y="134411"/>
                  <a:pt x="720583" y="133871"/>
                  <a:pt x="776748" y="147913"/>
                </a:cubicBezTo>
                <a:lnTo>
                  <a:pt x="855406" y="167578"/>
                </a:lnTo>
                <a:cubicBezTo>
                  <a:pt x="868516" y="174133"/>
                  <a:pt x="882009" y="179971"/>
                  <a:pt x="894735" y="187243"/>
                </a:cubicBezTo>
                <a:cubicBezTo>
                  <a:pt x="904995" y="193106"/>
                  <a:pt x="913663" y="201622"/>
                  <a:pt x="924232" y="206907"/>
                </a:cubicBezTo>
                <a:cubicBezTo>
                  <a:pt x="933502" y="211542"/>
                  <a:pt x="943897" y="213462"/>
                  <a:pt x="953729" y="216739"/>
                </a:cubicBezTo>
                <a:cubicBezTo>
                  <a:pt x="963561" y="223294"/>
                  <a:pt x="972657" y="231119"/>
                  <a:pt x="983226" y="236404"/>
                </a:cubicBezTo>
                <a:cubicBezTo>
                  <a:pt x="1093555" y="291569"/>
                  <a:pt x="908799" y="184043"/>
                  <a:pt x="1052051" y="265901"/>
                </a:cubicBezTo>
                <a:cubicBezTo>
                  <a:pt x="1077675" y="280543"/>
                  <a:pt x="1158471" y="342824"/>
                  <a:pt x="1160206" y="344559"/>
                </a:cubicBezTo>
                <a:cubicBezTo>
                  <a:pt x="1170038" y="354391"/>
                  <a:pt x="1179021" y="365153"/>
                  <a:pt x="1189703" y="374055"/>
                </a:cubicBezTo>
                <a:cubicBezTo>
                  <a:pt x="1198781" y="381620"/>
                  <a:pt x="1210122" y="386155"/>
                  <a:pt x="1219200" y="393720"/>
                </a:cubicBezTo>
                <a:cubicBezTo>
                  <a:pt x="1229882" y="402622"/>
                  <a:pt x="1238232" y="414060"/>
                  <a:pt x="1248697" y="423217"/>
                </a:cubicBezTo>
                <a:cubicBezTo>
                  <a:pt x="1264490" y="437036"/>
                  <a:pt x="1283019" y="447707"/>
                  <a:pt x="1297858" y="462546"/>
                </a:cubicBezTo>
                <a:cubicBezTo>
                  <a:pt x="1306214" y="470902"/>
                  <a:pt x="1308295" y="484661"/>
                  <a:pt x="1317522" y="492043"/>
                </a:cubicBezTo>
                <a:cubicBezTo>
                  <a:pt x="1341666" y="511358"/>
                  <a:pt x="1374318" y="519341"/>
                  <a:pt x="1396181" y="541204"/>
                </a:cubicBezTo>
                <a:cubicBezTo>
                  <a:pt x="1422237" y="567260"/>
                  <a:pt x="1449582" y="602317"/>
                  <a:pt x="1484671" y="619862"/>
                </a:cubicBezTo>
                <a:cubicBezTo>
                  <a:pt x="1493941" y="624497"/>
                  <a:pt x="1504336" y="626417"/>
                  <a:pt x="1514168" y="629694"/>
                </a:cubicBezTo>
                <a:cubicBezTo>
                  <a:pt x="1531052" y="642357"/>
                  <a:pt x="1562864" y="667352"/>
                  <a:pt x="1582993" y="678855"/>
                </a:cubicBezTo>
                <a:cubicBezTo>
                  <a:pt x="1595719" y="686127"/>
                  <a:pt x="1610752" y="689521"/>
                  <a:pt x="1622322" y="698520"/>
                </a:cubicBezTo>
                <a:cubicBezTo>
                  <a:pt x="1640615" y="712748"/>
                  <a:pt x="1654163" y="732284"/>
                  <a:pt x="1671484" y="747681"/>
                </a:cubicBezTo>
                <a:cubicBezTo>
                  <a:pt x="1713782" y="785279"/>
                  <a:pt x="1703988" y="770469"/>
                  <a:pt x="1750142" y="796843"/>
                </a:cubicBezTo>
                <a:cubicBezTo>
                  <a:pt x="1791523" y="820489"/>
                  <a:pt x="1769457" y="816367"/>
                  <a:pt x="1818968" y="836172"/>
                </a:cubicBezTo>
                <a:cubicBezTo>
                  <a:pt x="1838213" y="843870"/>
                  <a:pt x="1858031" y="850141"/>
                  <a:pt x="1877961" y="855836"/>
                </a:cubicBezTo>
                <a:lnTo>
                  <a:pt x="1946787" y="875501"/>
                </a:lnTo>
                <a:cubicBezTo>
                  <a:pt x="1956714" y="878479"/>
                  <a:pt x="1966319" y="882486"/>
                  <a:pt x="1976284" y="885333"/>
                </a:cubicBezTo>
                <a:cubicBezTo>
                  <a:pt x="1989277" y="889045"/>
                  <a:pt x="2002620" y="891453"/>
                  <a:pt x="2015613" y="895165"/>
                </a:cubicBezTo>
                <a:cubicBezTo>
                  <a:pt x="2108863" y="921807"/>
                  <a:pt x="1952099" y="879812"/>
                  <a:pt x="2094271" y="934494"/>
                </a:cubicBezTo>
                <a:cubicBezTo>
                  <a:pt x="2149692" y="955810"/>
                  <a:pt x="2185379" y="953741"/>
                  <a:pt x="2241755" y="963991"/>
                </a:cubicBezTo>
                <a:cubicBezTo>
                  <a:pt x="2355491" y="984670"/>
                  <a:pt x="2177582" y="961176"/>
                  <a:pt x="2349910" y="993488"/>
                </a:cubicBezTo>
                <a:cubicBezTo>
                  <a:pt x="2379080" y="998957"/>
                  <a:pt x="2408869" y="1000367"/>
                  <a:pt x="2438400" y="1003320"/>
                </a:cubicBezTo>
                <a:lnTo>
                  <a:pt x="2546555" y="1013152"/>
                </a:lnTo>
                <a:lnTo>
                  <a:pt x="2644877" y="1022984"/>
                </a:lnTo>
                <a:cubicBezTo>
                  <a:pt x="2710425" y="1019707"/>
                  <a:pt x="2776178" y="1019278"/>
                  <a:pt x="2841522" y="1013152"/>
                </a:cubicBezTo>
                <a:cubicBezTo>
                  <a:pt x="2881220" y="1009430"/>
                  <a:pt x="2920181" y="1000043"/>
                  <a:pt x="2959510" y="993488"/>
                </a:cubicBezTo>
                <a:lnTo>
                  <a:pt x="3018503" y="983655"/>
                </a:lnTo>
                <a:cubicBezTo>
                  <a:pt x="3038168" y="980377"/>
                  <a:pt x="3057948" y="977733"/>
                  <a:pt x="3077497" y="973823"/>
                </a:cubicBezTo>
                <a:lnTo>
                  <a:pt x="3126658" y="963991"/>
                </a:lnTo>
                <a:cubicBezTo>
                  <a:pt x="3143045" y="957436"/>
                  <a:pt x="3158914" y="949398"/>
                  <a:pt x="3175819" y="944326"/>
                </a:cubicBezTo>
                <a:cubicBezTo>
                  <a:pt x="3191826" y="939524"/>
                  <a:pt x="3208539" y="937483"/>
                  <a:pt x="3224981" y="934494"/>
                </a:cubicBezTo>
                <a:cubicBezTo>
                  <a:pt x="3299524" y="920941"/>
                  <a:pt x="3292124" y="923847"/>
                  <a:pt x="3382297" y="914830"/>
                </a:cubicBezTo>
                <a:cubicBezTo>
                  <a:pt x="3470787" y="918107"/>
                  <a:pt x="3559629" y="916133"/>
                  <a:pt x="3647768" y="924662"/>
                </a:cubicBezTo>
                <a:cubicBezTo>
                  <a:pt x="3662357" y="926074"/>
                  <a:pt x="3672815" y="941030"/>
                  <a:pt x="3687097" y="944326"/>
                </a:cubicBezTo>
                <a:cubicBezTo>
                  <a:pt x="3716015" y="950999"/>
                  <a:pt x="3746138" y="950478"/>
                  <a:pt x="3775587" y="954159"/>
                </a:cubicBezTo>
                <a:cubicBezTo>
                  <a:pt x="3822495" y="960023"/>
                  <a:pt x="3849423" y="964012"/>
                  <a:pt x="3893574" y="973823"/>
                </a:cubicBezTo>
                <a:cubicBezTo>
                  <a:pt x="3973160" y="991508"/>
                  <a:pt x="3893123" y="976709"/>
                  <a:pt x="4011561" y="1013152"/>
                </a:cubicBezTo>
                <a:cubicBezTo>
                  <a:pt x="4027795" y="1018147"/>
                  <a:pt x="4106838" y="1030671"/>
                  <a:pt x="4119716" y="1032817"/>
                </a:cubicBezTo>
                <a:cubicBezTo>
                  <a:pt x="4231273" y="1099750"/>
                  <a:pt x="4108105" y="1033345"/>
                  <a:pt x="4218039" y="1072146"/>
                </a:cubicBezTo>
                <a:cubicBezTo>
                  <a:pt x="4258216" y="1086326"/>
                  <a:pt x="4295606" y="1107834"/>
                  <a:pt x="4336026" y="1121307"/>
                </a:cubicBezTo>
                <a:cubicBezTo>
                  <a:pt x="4393331" y="1140409"/>
                  <a:pt x="4356256" y="1126505"/>
                  <a:pt x="4444181" y="1170468"/>
                </a:cubicBezTo>
                <a:cubicBezTo>
                  <a:pt x="4468220" y="1182488"/>
                  <a:pt x="4492162" y="1192427"/>
                  <a:pt x="4513006" y="1209797"/>
                </a:cubicBezTo>
                <a:cubicBezTo>
                  <a:pt x="4537047" y="1229831"/>
                  <a:pt x="4554246" y="1252978"/>
                  <a:pt x="4572000" y="1278623"/>
                </a:cubicBezTo>
                <a:cubicBezTo>
                  <a:pt x="4695362" y="1456813"/>
                  <a:pt x="4583768" y="1296931"/>
                  <a:pt x="4660490" y="1416275"/>
                </a:cubicBezTo>
                <a:cubicBezTo>
                  <a:pt x="4679660" y="1446095"/>
                  <a:pt x="4699819" y="1475268"/>
                  <a:pt x="4719484" y="1504765"/>
                </a:cubicBezTo>
                <a:cubicBezTo>
                  <a:pt x="4726039" y="1514597"/>
                  <a:pt x="4731893" y="1524934"/>
                  <a:pt x="4739148" y="1534262"/>
                </a:cubicBezTo>
                <a:cubicBezTo>
                  <a:pt x="4762090" y="1563759"/>
                  <a:pt x="4791262" y="1589329"/>
                  <a:pt x="4807974" y="1622752"/>
                </a:cubicBezTo>
                <a:cubicBezTo>
                  <a:pt x="4838772" y="1684347"/>
                  <a:pt x="4814591" y="1641848"/>
                  <a:pt x="4857135" y="1701410"/>
                </a:cubicBezTo>
                <a:cubicBezTo>
                  <a:pt x="4864003" y="1711026"/>
                  <a:pt x="4869235" y="1721829"/>
                  <a:pt x="4876800" y="1730907"/>
                </a:cubicBezTo>
                <a:cubicBezTo>
                  <a:pt x="4885702" y="1741589"/>
                  <a:pt x="4896465" y="1750572"/>
                  <a:pt x="4906297" y="1760404"/>
                </a:cubicBezTo>
                <a:cubicBezTo>
                  <a:pt x="4964062" y="1875938"/>
                  <a:pt x="4862392" y="1677394"/>
                  <a:pt x="4994787" y="1898055"/>
                </a:cubicBezTo>
                <a:cubicBezTo>
                  <a:pt x="5004619" y="1914442"/>
                  <a:pt x="5015003" y="1930511"/>
                  <a:pt x="5024284" y="1947217"/>
                </a:cubicBezTo>
                <a:cubicBezTo>
                  <a:pt x="5050837" y="1995013"/>
                  <a:pt x="5034524" y="1976046"/>
                  <a:pt x="5063613" y="2016043"/>
                </a:cubicBezTo>
                <a:cubicBezTo>
                  <a:pt x="5082890" y="2042549"/>
                  <a:pt x="5095336" y="2076522"/>
                  <a:pt x="5122606" y="2094701"/>
                </a:cubicBezTo>
                <a:cubicBezTo>
                  <a:pt x="5132438" y="2101256"/>
                  <a:pt x="5143025" y="2106800"/>
                  <a:pt x="5152103" y="2114365"/>
                </a:cubicBezTo>
                <a:cubicBezTo>
                  <a:pt x="5201205" y="2155282"/>
                  <a:pt x="5159259" y="2136415"/>
                  <a:pt x="5211097" y="2153694"/>
                </a:cubicBezTo>
                <a:cubicBezTo>
                  <a:pt x="5222264" y="2170445"/>
                  <a:pt x="5248059" y="2210322"/>
                  <a:pt x="5260258" y="2222520"/>
                </a:cubicBezTo>
                <a:cubicBezTo>
                  <a:pt x="5268614" y="2230876"/>
                  <a:pt x="5280677" y="2234619"/>
                  <a:pt x="5289755" y="2242184"/>
                </a:cubicBezTo>
                <a:cubicBezTo>
                  <a:pt x="5300437" y="2251086"/>
                  <a:pt x="5307936" y="2263599"/>
                  <a:pt x="5319251" y="2271681"/>
                </a:cubicBezTo>
                <a:cubicBezTo>
                  <a:pt x="5331178" y="2280201"/>
                  <a:pt x="5346152" y="2283578"/>
                  <a:pt x="5358581" y="2291346"/>
                </a:cubicBezTo>
                <a:cubicBezTo>
                  <a:pt x="5493332" y="2375566"/>
                  <a:pt x="5314795" y="2269902"/>
                  <a:pt x="5427406" y="2350339"/>
                </a:cubicBezTo>
                <a:cubicBezTo>
                  <a:pt x="5439333" y="2358858"/>
                  <a:pt x="5454306" y="2362236"/>
                  <a:pt x="5466735" y="2370004"/>
                </a:cubicBezTo>
                <a:cubicBezTo>
                  <a:pt x="5480631" y="2378689"/>
                  <a:pt x="5492168" y="2390816"/>
                  <a:pt x="5506064" y="2399501"/>
                </a:cubicBezTo>
                <a:cubicBezTo>
                  <a:pt x="5518493" y="2407269"/>
                  <a:pt x="5532825" y="2411624"/>
                  <a:pt x="5545393" y="2419165"/>
                </a:cubicBezTo>
                <a:cubicBezTo>
                  <a:pt x="5565659" y="2431324"/>
                  <a:pt x="5583248" y="2447924"/>
                  <a:pt x="5604387" y="2458494"/>
                </a:cubicBezTo>
                <a:cubicBezTo>
                  <a:pt x="5617497" y="2465049"/>
                  <a:pt x="5631148" y="2470618"/>
                  <a:pt x="5643716" y="2478159"/>
                </a:cubicBezTo>
                <a:cubicBezTo>
                  <a:pt x="5727330" y="2528328"/>
                  <a:pt x="5672133" y="2509844"/>
                  <a:pt x="5742039" y="2527320"/>
                </a:cubicBezTo>
                <a:cubicBezTo>
                  <a:pt x="5755149" y="2537152"/>
                  <a:pt x="5766711" y="2549488"/>
                  <a:pt x="5781368" y="2556817"/>
                </a:cubicBezTo>
                <a:cubicBezTo>
                  <a:pt x="5799908" y="2566087"/>
                  <a:pt x="5820881" y="2569397"/>
                  <a:pt x="5840361" y="2576481"/>
                </a:cubicBezTo>
                <a:cubicBezTo>
                  <a:pt x="5921819" y="2606102"/>
                  <a:pt x="5857278" y="2588085"/>
                  <a:pt x="5928851" y="2605978"/>
                </a:cubicBezTo>
                <a:cubicBezTo>
                  <a:pt x="5941961" y="2612533"/>
                  <a:pt x="5954457" y="2620496"/>
                  <a:pt x="5968181" y="2625643"/>
                </a:cubicBezTo>
                <a:cubicBezTo>
                  <a:pt x="5980834" y="2630388"/>
                  <a:pt x="5994517" y="2631763"/>
                  <a:pt x="6007510" y="2635475"/>
                </a:cubicBezTo>
                <a:cubicBezTo>
                  <a:pt x="6017475" y="2638322"/>
                  <a:pt x="6027041" y="2642460"/>
                  <a:pt x="6037006" y="2645307"/>
                </a:cubicBezTo>
                <a:cubicBezTo>
                  <a:pt x="6049999" y="2649019"/>
                  <a:pt x="6063342" y="2651427"/>
                  <a:pt x="6076335" y="2655139"/>
                </a:cubicBezTo>
                <a:cubicBezTo>
                  <a:pt x="6117172" y="2666807"/>
                  <a:pt x="6133065" y="2679961"/>
                  <a:pt x="6184490" y="2684636"/>
                </a:cubicBezTo>
                <a:cubicBezTo>
                  <a:pt x="6220542" y="2687913"/>
                  <a:pt x="6256693" y="2690238"/>
                  <a:pt x="6292645" y="2694468"/>
                </a:cubicBezTo>
                <a:cubicBezTo>
                  <a:pt x="6435740" y="2711303"/>
                  <a:pt x="6250206" y="2698940"/>
                  <a:pt x="6440129" y="2714133"/>
                </a:cubicBezTo>
                <a:cubicBezTo>
                  <a:pt x="6492503" y="2718323"/>
                  <a:pt x="6545020" y="2720470"/>
                  <a:pt x="6597445" y="2723965"/>
                </a:cubicBezTo>
                <a:lnTo>
                  <a:pt x="6735097" y="2733797"/>
                </a:lnTo>
                <a:lnTo>
                  <a:pt x="6931742" y="2743630"/>
                </a:lnTo>
                <a:cubicBezTo>
                  <a:pt x="7013028" y="2748146"/>
                  <a:pt x="7189657" y="2757848"/>
                  <a:pt x="7266039" y="2773126"/>
                </a:cubicBezTo>
                <a:cubicBezTo>
                  <a:pt x="7282426" y="2776404"/>
                  <a:pt x="7298716" y="2780212"/>
                  <a:pt x="7315200" y="2782959"/>
                </a:cubicBezTo>
                <a:cubicBezTo>
                  <a:pt x="7338060" y="2786769"/>
                  <a:pt x="7361225" y="2788645"/>
                  <a:pt x="7384026" y="2792791"/>
                </a:cubicBezTo>
                <a:cubicBezTo>
                  <a:pt x="7441831" y="2803301"/>
                  <a:pt x="7411301" y="2806535"/>
                  <a:pt x="7482348" y="2812455"/>
                </a:cubicBezTo>
                <a:cubicBezTo>
                  <a:pt x="7501945" y="2814088"/>
                  <a:pt x="7521677" y="2812455"/>
                  <a:pt x="7541342" y="281245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569110" y="1848465"/>
            <a:ext cx="4080440" cy="4267200"/>
          </a:xfrm>
          <a:custGeom>
            <a:avLst/>
            <a:gdLst>
              <a:gd name="connsiteX0" fmla="*/ 0 w 4080440"/>
              <a:gd name="connsiteY0" fmla="*/ 4267200 h 4267200"/>
              <a:gd name="connsiteX1" fmla="*/ 68825 w 4080440"/>
              <a:gd name="connsiteY1" fmla="*/ 4198374 h 4267200"/>
              <a:gd name="connsiteX2" fmla="*/ 98322 w 4080440"/>
              <a:gd name="connsiteY2" fmla="*/ 4168877 h 4267200"/>
              <a:gd name="connsiteX3" fmla="*/ 137651 w 4080440"/>
              <a:gd name="connsiteY3" fmla="*/ 4100051 h 4267200"/>
              <a:gd name="connsiteX4" fmla="*/ 186813 w 4080440"/>
              <a:gd name="connsiteY4" fmla="*/ 4031225 h 4267200"/>
              <a:gd name="connsiteX5" fmla="*/ 216309 w 4080440"/>
              <a:gd name="connsiteY5" fmla="*/ 3982064 h 4267200"/>
              <a:gd name="connsiteX6" fmla="*/ 245806 w 4080440"/>
              <a:gd name="connsiteY6" fmla="*/ 3952567 h 4267200"/>
              <a:gd name="connsiteX7" fmla="*/ 275303 w 4080440"/>
              <a:gd name="connsiteY7" fmla="*/ 3903406 h 4267200"/>
              <a:gd name="connsiteX8" fmla="*/ 314632 w 4080440"/>
              <a:gd name="connsiteY8" fmla="*/ 3854245 h 4267200"/>
              <a:gd name="connsiteX9" fmla="*/ 442451 w 4080440"/>
              <a:gd name="connsiteY9" fmla="*/ 3647767 h 4267200"/>
              <a:gd name="connsiteX10" fmla="*/ 471948 w 4080440"/>
              <a:gd name="connsiteY10" fmla="*/ 3618270 h 4267200"/>
              <a:gd name="connsiteX11" fmla="*/ 501445 w 4080440"/>
              <a:gd name="connsiteY11" fmla="*/ 3569109 h 4267200"/>
              <a:gd name="connsiteX12" fmla="*/ 580103 w 4080440"/>
              <a:gd name="connsiteY12" fmla="*/ 3470787 h 4267200"/>
              <a:gd name="connsiteX13" fmla="*/ 639096 w 4080440"/>
              <a:gd name="connsiteY13" fmla="*/ 3392129 h 4267200"/>
              <a:gd name="connsiteX14" fmla="*/ 904567 w 4080440"/>
              <a:gd name="connsiteY14" fmla="*/ 3126658 h 4267200"/>
              <a:gd name="connsiteX15" fmla="*/ 953729 w 4080440"/>
              <a:gd name="connsiteY15" fmla="*/ 3077496 h 4267200"/>
              <a:gd name="connsiteX16" fmla="*/ 1012722 w 4080440"/>
              <a:gd name="connsiteY16" fmla="*/ 3028335 h 4267200"/>
              <a:gd name="connsiteX17" fmla="*/ 1130709 w 4080440"/>
              <a:gd name="connsiteY17" fmla="*/ 2900516 h 4267200"/>
              <a:gd name="connsiteX18" fmla="*/ 1278193 w 4080440"/>
              <a:gd name="connsiteY18" fmla="*/ 2782529 h 4267200"/>
              <a:gd name="connsiteX19" fmla="*/ 1376516 w 4080440"/>
              <a:gd name="connsiteY19" fmla="*/ 2713703 h 4267200"/>
              <a:gd name="connsiteX20" fmla="*/ 1445342 w 4080440"/>
              <a:gd name="connsiteY20" fmla="*/ 2654709 h 4267200"/>
              <a:gd name="connsiteX21" fmla="*/ 1533832 w 4080440"/>
              <a:gd name="connsiteY21" fmla="*/ 2595716 h 4267200"/>
              <a:gd name="connsiteX22" fmla="*/ 1582993 w 4080440"/>
              <a:gd name="connsiteY22" fmla="*/ 2546554 h 4267200"/>
              <a:gd name="connsiteX23" fmla="*/ 1671484 w 4080440"/>
              <a:gd name="connsiteY23" fmla="*/ 2497393 h 4267200"/>
              <a:gd name="connsiteX24" fmla="*/ 1848464 w 4080440"/>
              <a:gd name="connsiteY24" fmla="*/ 2379406 h 4267200"/>
              <a:gd name="connsiteX25" fmla="*/ 1936955 w 4080440"/>
              <a:gd name="connsiteY25" fmla="*/ 2320412 h 4267200"/>
              <a:gd name="connsiteX26" fmla="*/ 2005780 w 4080440"/>
              <a:gd name="connsiteY26" fmla="*/ 2261419 h 4267200"/>
              <a:gd name="connsiteX27" fmla="*/ 2045109 w 4080440"/>
              <a:gd name="connsiteY27" fmla="*/ 2241754 h 4267200"/>
              <a:gd name="connsiteX28" fmla="*/ 2123767 w 4080440"/>
              <a:gd name="connsiteY28" fmla="*/ 2172929 h 4267200"/>
              <a:gd name="connsiteX29" fmla="*/ 2192593 w 4080440"/>
              <a:gd name="connsiteY29" fmla="*/ 2133600 h 4267200"/>
              <a:gd name="connsiteX30" fmla="*/ 2222090 w 4080440"/>
              <a:gd name="connsiteY30" fmla="*/ 2113935 h 4267200"/>
              <a:gd name="connsiteX31" fmla="*/ 2290916 w 4080440"/>
              <a:gd name="connsiteY31" fmla="*/ 2074606 h 4267200"/>
              <a:gd name="connsiteX32" fmla="*/ 2379406 w 4080440"/>
              <a:gd name="connsiteY32" fmla="*/ 2015612 h 4267200"/>
              <a:gd name="connsiteX33" fmla="*/ 2448232 w 4080440"/>
              <a:gd name="connsiteY33" fmla="*/ 1976283 h 4267200"/>
              <a:gd name="connsiteX34" fmla="*/ 2585884 w 4080440"/>
              <a:gd name="connsiteY34" fmla="*/ 1858296 h 4267200"/>
              <a:gd name="connsiteX35" fmla="*/ 2772696 w 4080440"/>
              <a:gd name="connsiteY35" fmla="*/ 1730477 h 4267200"/>
              <a:gd name="connsiteX36" fmla="*/ 2920180 w 4080440"/>
              <a:gd name="connsiteY36" fmla="*/ 1612490 h 4267200"/>
              <a:gd name="connsiteX37" fmla="*/ 3008671 w 4080440"/>
              <a:gd name="connsiteY37" fmla="*/ 1553496 h 4267200"/>
              <a:gd name="connsiteX38" fmla="*/ 3077496 w 4080440"/>
              <a:gd name="connsiteY38" fmla="*/ 1494503 h 4267200"/>
              <a:gd name="connsiteX39" fmla="*/ 3126658 w 4080440"/>
              <a:gd name="connsiteY39" fmla="*/ 1445341 h 4267200"/>
              <a:gd name="connsiteX40" fmla="*/ 3195484 w 4080440"/>
              <a:gd name="connsiteY40" fmla="*/ 1406012 h 4267200"/>
              <a:gd name="connsiteX41" fmla="*/ 3274142 w 4080440"/>
              <a:gd name="connsiteY41" fmla="*/ 1307690 h 4267200"/>
              <a:gd name="connsiteX42" fmla="*/ 3382296 w 4080440"/>
              <a:gd name="connsiteY42" fmla="*/ 1219200 h 4267200"/>
              <a:gd name="connsiteX43" fmla="*/ 3480619 w 4080440"/>
              <a:gd name="connsiteY43" fmla="*/ 1101212 h 4267200"/>
              <a:gd name="connsiteX44" fmla="*/ 3500284 w 4080440"/>
              <a:gd name="connsiteY44" fmla="*/ 1071716 h 4267200"/>
              <a:gd name="connsiteX45" fmla="*/ 3539613 w 4080440"/>
              <a:gd name="connsiteY45" fmla="*/ 1042219 h 4267200"/>
              <a:gd name="connsiteX46" fmla="*/ 3588774 w 4080440"/>
              <a:gd name="connsiteY46" fmla="*/ 963561 h 4267200"/>
              <a:gd name="connsiteX47" fmla="*/ 3628103 w 4080440"/>
              <a:gd name="connsiteY47" fmla="*/ 904567 h 4267200"/>
              <a:gd name="connsiteX48" fmla="*/ 3647767 w 4080440"/>
              <a:gd name="connsiteY48" fmla="*/ 875070 h 4267200"/>
              <a:gd name="connsiteX49" fmla="*/ 3657600 w 4080440"/>
              <a:gd name="connsiteY49" fmla="*/ 835741 h 4267200"/>
              <a:gd name="connsiteX50" fmla="*/ 3687096 w 4080440"/>
              <a:gd name="connsiteY50" fmla="*/ 806245 h 4267200"/>
              <a:gd name="connsiteX51" fmla="*/ 3736258 w 4080440"/>
              <a:gd name="connsiteY51" fmla="*/ 737419 h 4267200"/>
              <a:gd name="connsiteX52" fmla="*/ 3785419 w 4080440"/>
              <a:gd name="connsiteY52" fmla="*/ 668593 h 4267200"/>
              <a:gd name="connsiteX53" fmla="*/ 3824748 w 4080440"/>
              <a:gd name="connsiteY53" fmla="*/ 580103 h 4267200"/>
              <a:gd name="connsiteX54" fmla="*/ 3854245 w 4080440"/>
              <a:gd name="connsiteY54" fmla="*/ 550606 h 4267200"/>
              <a:gd name="connsiteX55" fmla="*/ 3864077 w 4080440"/>
              <a:gd name="connsiteY55" fmla="*/ 501445 h 4267200"/>
              <a:gd name="connsiteX56" fmla="*/ 3893574 w 4080440"/>
              <a:gd name="connsiteY56" fmla="*/ 452283 h 4267200"/>
              <a:gd name="connsiteX57" fmla="*/ 3932903 w 4080440"/>
              <a:gd name="connsiteY57" fmla="*/ 363793 h 4267200"/>
              <a:gd name="connsiteX58" fmla="*/ 3952567 w 4080440"/>
              <a:gd name="connsiteY58" fmla="*/ 324464 h 4267200"/>
              <a:gd name="connsiteX59" fmla="*/ 3962400 w 4080440"/>
              <a:gd name="connsiteY59" fmla="*/ 294967 h 4267200"/>
              <a:gd name="connsiteX60" fmla="*/ 3972232 w 4080440"/>
              <a:gd name="connsiteY60" fmla="*/ 255638 h 4267200"/>
              <a:gd name="connsiteX61" fmla="*/ 4001729 w 4080440"/>
              <a:gd name="connsiteY61" fmla="*/ 226141 h 4267200"/>
              <a:gd name="connsiteX62" fmla="*/ 4031225 w 4080440"/>
              <a:gd name="connsiteY62" fmla="*/ 137651 h 4267200"/>
              <a:gd name="connsiteX63" fmla="*/ 4041058 w 4080440"/>
              <a:gd name="connsiteY63" fmla="*/ 108154 h 4267200"/>
              <a:gd name="connsiteX64" fmla="*/ 4060722 w 4080440"/>
              <a:gd name="connsiteY64" fmla="*/ 78658 h 4267200"/>
              <a:gd name="connsiteX65" fmla="*/ 4080387 w 4080440"/>
              <a:gd name="connsiteY65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80440" h="4267200">
                <a:moveTo>
                  <a:pt x="0" y="4267200"/>
                </a:moveTo>
                <a:cubicBezTo>
                  <a:pt x="100089" y="4187126"/>
                  <a:pt x="14040" y="4264116"/>
                  <a:pt x="68825" y="4198374"/>
                </a:cubicBezTo>
                <a:cubicBezTo>
                  <a:pt x="77727" y="4187692"/>
                  <a:pt x="90348" y="4180268"/>
                  <a:pt x="98322" y="4168877"/>
                </a:cubicBezTo>
                <a:cubicBezTo>
                  <a:pt x="113475" y="4147230"/>
                  <a:pt x="124056" y="4122709"/>
                  <a:pt x="137651" y="4100051"/>
                </a:cubicBezTo>
                <a:cubicBezTo>
                  <a:pt x="164034" y="4056079"/>
                  <a:pt x="153515" y="4081173"/>
                  <a:pt x="186813" y="4031225"/>
                </a:cubicBezTo>
                <a:cubicBezTo>
                  <a:pt x="197413" y="4015324"/>
                  <a:pt x="204843" y="3997352"/>
                  <a:pt x="216309" y="3982064"/>
                </a:cubicBezTo>
                <a:cubicBezTo>
                  <a:pt x="224652" y="3970940"/>
                  <a:pt x="237463" y="3963691"/>
                  <a:pt x="245806" y="3952567"/>
                </a:cubicBezTo>
                <a:cubicBezTo>
                  <a:pt x="257272" y="3937279"/>
                  <a:pt x="264344" y="3919062"/>
                  <a:pt x="275303" y="3903406"/>
                </a:cubicBezTo>
                <a:cubicBezTo>
                  <a:pt x="287338" y="3886214"/>
                  <a:pt x="303231" y="3871864"/>
                  <a:pt x="314632" y="3854245"/>
                </a:cubicBezTo>
                <a:cubicBezTo>
                  <a:pt x="328959" y="3832104"/>
                  <a:pt x="414543" y="3675675"/>
                  <a:pt x="442451" y="3647767"/>
                </a:cubicBezTo>
                <a:cubicBezTo>
                  <a:pt x="452283" y="3637935"/>
                  <a:pt x="463605" y="3629394"/>
                  <a:pt x="471948" y="3618270"/>
                </a:cubicBezTo>
                <a:cubicBezTo>
                  <a:pt x="483414" y="3602982"/>
                  <a:pt x="490144" y="3584520"/>
                  <a:pt x="501445" y="3569109"/>
                </a:cubicBezTo>
                <a:cubicBezTo>
                  <a:pt x="526265" y="3535263"/>
                  <a:pt x="554335" y="3503917"/>
                  <a:pt x="580103" y="3470787"/>
                </a:cubicBezTo>
                <a:cubicBezTo>
                  <a:pt x="600224" y="3444917"/>
                  <a:pt x="615921" y="3415304"/>
                  <a:pt x="639096" y="3392129"/>
                </a:cubicBezTo>
                <a:lnTo>
                  <a:pt x="904567" y="3126658"/>
                </a:lnTo>
                <a:cubicBezTo>
                  <a:pt x="920954" y="3110271"/>
                  <a:pt x="935925" y="3092332"/>
                  <a:pt x="953729" y="3077496"/>
                </a:cubicBezTo>
                <a:cubicBezTo>
                  <a:pt x="973393" y="3061109"/>
                  <a:pt x="994622" y="3046435"/>
                  <a:pt x="1012722" y="3028335"/>
                </a:cubicBezTo>
                <a:cubicBezTo>
                  <a:pt x="1083834" y="2957223"/>
                  <a:pt x="923085" y="3019158"/>
                  <a:pt x="1130709" y="2900516"/>
                </a:cubicBezTo>
                <a:cubicBezTo>
                  <a:pt x="1275872" y="2817566"/>
                  <a:pt x="1118906" y="2915268"/>
                  <a:pt x="1278193" y="2782529"/>
                </a:cubicBezTo>
                <a:cubicBezTo>
                  <a:pt x="1308927" y="2756918"/>
                  <a:pt x="1346141" y="2739739"/>
                  <a:pt x="1376516" y="2713703"/>
                </a:cubicBezTo>
                <a:cubicBezTo>
                  <a:pt x="1399458" y="2694038"/>
                  <a:pt x="1421169" y="2672839"/>
                  <a:pt x="1445342" y="2654709"/>
                </a:cubicBezTo>
                <a:cubicBezTo>
                  <a:pt x="1473702" y="2633439"/>
                  <a:pt x="1505957" y="2617618"/>
                  <a:pt x="1533832" y="2595716"/>
                </a:cubicBezTo>
                <a:cubicBezTo>
                  <a:pt x="1552055" y="2581398"/>
                  <a:pt x="1564135" y="2560024"/>
                  <a:pt x="1582993" y="2546554"/>
                </a:cubicBezTo>
                <a:cubicBezTo>
                  <a:pt x="1610451" y="2526941"/>
                  <a:pt x="1642929" y="2515372"/>
                  <a:pt x="1671484" y="2497393"/>
                </a:cubicBezTo>
                <a:cubicBezTo>
                  <a:pt x="1731483" y="2459616"/>
                  <a:pt x="1789471" y="2418735"/>
                  <a:pt x="1848464" y="2379406"/>
                </a:cubicBezTo>
                <a:cubicBezTo>
                  <a:pt x="1877961" y="2359741"/>
                  <a:pt x="1910039" y="2343483"/>
                  <a:pt x="1936955" y="2320412"/>
                </a:cubicBezTo>
                <a:cubicBezTo>
                  <a:pt x="1959897" y="2300748"/>
                  <a:pt x="1981343" y="2279191"/>
                  <a:pt x="2005780" y="2261419"/>
                </a:cubicBezTo>
                <a:cubicBezTo>
                  <a:pt x="2017634" y="2252798"/>
                  <a:pt x="2033383" y="2250548"/>
                  <a:pt x="2045109" y="2241754"/>
                </a:cubicBezTo>
                <a:cubicBezTo>
                  <a:pt x="2072980" y="2220850"/>
                  <a:pt x="2095672" y="2193532"/>
                  <a:pt x="2123767" y="2172929"/>
                </a:cubicBezTo>
                <a:cubicBezTo>
                  <a:pt x="2145075" y="2157303"/>
                  <a:pt x="2169935" y="2147195"/>
                  <a:pt x="2192593" y="2133600"/>
                </a:cubicBezTo>
                <a:cubicBezTo>
                  <a:pt x="2202726" y="2127520"/>
                  <a:pt x="2211957" y="2120015"/>
                  <a:pt x="2222090" y="2113935"/>
                </a:cubicBezTo>
                <a:cubicBezTo>
                  <a:pt x="2244748" y="2100340"/>
                  <a:pt x="2268509" y="2088610"/>
                  <a:pt x="2290916" y="2074606"/>
                </a:cubicBezTo>
                <a:cubicBezTo>
                  <a:pt x="2320978" y="2055817"/>
                  <a:pt x="2349344" y="2034401"/>
                  <a:pt x="2379406" y="2015612"/>
                </a:cubicBezTo>
                <a:cubicBezTo>
                  <a:pt x="2401813" y="2001608"/>
                  <a:pt x="2427093" y="1992137"/>
                  <a:pt x="2448232" y="1976283"/>
                </a:cubicBezTo>
                <a:cubicBezTo>
                  <a:pt x="2568810" y="1885850"/>
                  <a:pt x="2497182" y="1921126"/>
                  <a:pt x="2585884" y="1858296"/>
                </a:cubicBezTo>
                <a:cubicBezTo>
                  <a:pt x="2647454" y="1814684"/>
                  <a:pt x="2710991" y="1773899"/>
                  <a:pt x="2772696" y="1730477"/>
                </a:cubicBezTo>
                <a:cubicBezTo>
                  <a:pt x="3007943" y="1564933"/>
                  <a:pt x="2704393" y="1774330"/>
                  <a:pt x="2920180" y="1612490"/>
                </a:cubicBezTo>
                <a:cubicBezTo>
                  <a:pt x="2948541" y="1591219"/>
                  <a:pt x="2980310" y="1574767"/>
                  <a:pt x="3008671" y="1553496"/>
                </a:cubicBezTo>
                <a:cubicBezTo>
                  <a:pt x="3032844" y="1535366"/>
                  <a:pt x="3055222" y="1514921"/>
                  <a:pt x="3077496" y="1494503"/>
                </a:cubicBezTo>
                <a:cubicBezTo>
                  <a:pt x="3094580" y="1478843"/>
                  <a:pt x="3108118" y="1459246"/>
                  <a:pt x="3126658" y="1445341"/>
                </a:cubicBezTo>
                <a:cubicBezTo>
                  <a:pt x="3147797" y="1429487"/>
                  <a:pt x="3173837" y="1421165"/>
                  <a:pt x="3195484" y="1406012"/>
                </a:cubicBezTo>
                <a:cubicBezTo>
                  <a:pt x="3233124" y="1379664"/>
                  <a:pt x="3240808" y="1341024"/>
                  <a:pt x="3274142" y="1307690"/>
                </a:cubicBezTo>
                <a:cubicBezTo>
                  <a:pt x="3480921" y="1100911"/>
                  <a:pt x="3190415" y="1436666"/>
                  <a:pt x="3382296" y="1219200"/>
                </a:cubicBezTo>
                <a:cubicBezTo>
                  <a:pt x="3416168" y="1180812"/>
                  <a:pt x="3452220" y="1143808"/>
                  <a:pt x="3480619" y="1101212"/>
                </a:cubicBezTo>
                <a:cubicBezTo>
                  <a:pt x="3487174" y="1091380"/>
                  <a:pt x="3491928" y="1080072"/>
                  <a:pt x="3500284" y="1071716"/>
                </a:cubicBezTo>
                <a:cubicBezTo>
                  <a:pt x="3511872" y="1060129"/>
                  <a:pt x="3526503" y="1052051"/>
                  <a:pt x="3539613" y="1042219"/>
                </a:cubicBezTo>
                <a:cubicBezTo>
                  <a:pt x="3576977" y="948806"/>
                  <a:pt x="3536920" y="1030230"/>
                  <a:pt x="3588774" y="963561"/>
                </a:cubicBezTo>
                <a:cubicBezTo>
                  <a:pt x="3603284" y="944905"/>
                  <a:pt x="3614993" y="924232"/>
                  <a:pt x="3628103" y="904567"/>
                </a:cubicBezTo>
                <a:lnTo>
                  <a:pt x="3647767" y="875070"/>
                </a:lnTo>
                <a:cubicBezTo>
                  <a:pt x="3651045" y="861960"/>
                  <a:pt x="3650896" y="847474"/>
                  <a:pt x="3657600" y="835741"/>
                </a:cubicBezTo>
                <a:cubicBezTo>
                  <a:pt x="3664499" y="823669"/>
                  <a:pt x="3678047" y="816802"/>
                  <a:pt x="3687096" y="806245"/>
                </a:cubicBezTo>
                <a:cubicBezTo>
                  <a:pt x="3705389" y="784903"/>
                  <a:pt x="3720695" y="760763"/>
                  <a:pt x="3736258" y="737419"/>
                </a:cubicBezTo>
                <a:cubicBezTo>
                  <a:pt x="3760646" y="664253"/>
                  <a:pt x="3723211" y="761904"/>
                  <a:pt x="3785419" y="668593"/>
                </a:cubicBezTo>
                <a:cubicBezTo>
                  <a:pt x="3862503" y="552968"/>
                  <a:pt x="3754028" y="679112"/>
                  <a:pt x="3824748" y="580103"/>
                </a:cubicBezTo>
                <a:cubicBezTo>
                  <a:pt x="3832830" y="568788"/>
                  <a:pt x="3844413" y="560438"/>
                  <a:pt x="3854245" y="550606"/>
                </a:cubicBezTo>
                <a:cubicBezTo>
                  <a:pt x="3857522" y="534219"/>
                  <a:pt x="3857871" y="516961"/>
                  <a:pt x="3864077" y="501445"/>
                </a:cubicBezTo>
                <a:cubicBezTo>
                  <a:pt x="3871175" y="483701"/>
                  <a:pt x="3884293" y="468989"/>
                  <a:pt x="3893574" y="452283"/>
                </a:cubicBezTo>
                <a:cubicBezTo>
                  <a:pt x="3920463" y="403883"/>
                  <a:pt x="3908599" y="418477"/>
                  <a:pt x="3932903" y="363793"/>
                </a:cubicBezTo>
                <a:cubicBezTo>
                  <a:pt x="3938856" y="350399"/>
                  <a:pt x="3946793" y="337936"/>
                  <a:pt x="3952567" y="324464"/>
                </a:cubicBezTo>
                <a:cubicBezTo>
                  <a:pt x="3956650" y="314938"/>
                  <a:pt x="3959553" y="304932"/>
                  <a:pt x="3962400" y="294967"/>
                </a:cubicBezTo>
                <a:cubicBezTo>
                  <a:pt x="3966112" y="281974"/>
                  <a:pt x="3965528" y="267371"/>
                  <a:pt x="3972232" y="255638"/>
                </a:cubicBezTo>
                <a:cubicBezTo>
                  <a:pt x="3979131" y="243565"/>
                  <a:pt x="3991897" y="235973"/>
                  <a:pt x="4001729" y="226141"/>
                </a:cubicBezTo>
                <a:lnTo>
                  <a:pt x="4031225" y="137651"/>
                </a:lnTo>
                <a:cubicBezTo>
                  <a:pt x="4034503" y="127819"/>
                  <a:pt x="4035309" y="116778"/>
                  <a:pt x="4041058" y="108154"/>
                </a:cubicBezTo>
                <a:cubicBezTo>
                  <a:pt x="4047613" y="98322"/>
                  <a:pt x="4055923" y="89456"/>
                  <a:pt x="4060722" y="78658"/>
                </a:cubicBezTo>
                <a:cubicBezTo>
                  <a:pt x="4082460" y="29748"/>
                  <a:pt x="4080387" y="35237"/>
                  <a:pt x="4080387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389239" y="2182761"/>
            <a:ext cx="4876800" cy="3952576"/>
          </a:xfrm>
          <a:custGeom>
            <a:avLst/>
            <a:gdLst>
              <a:gd name="connsiteX0" fmla="*/ 0 w 4876800"/>
              <a:gd name="connsiteY0" fmla="*/ 0 h 3952576"/>
              <a:gd name="connsiteX1" fmla="*/ 88490 w 4876800"/>
              <a:gd name="connsiteY1" fmla="*/ 78658 h 3952576"/>
              <a:gd name="connsiteX2" fmla="*/ 167148 w 4876800"/>
              <a:gd name="connsiteY2" fmla="*/ 176981 h 3952576"/>
              <a:gd name="connsiteX3" fmla="*/ 226142 w 4876800"/>
              <a:gd name="connsiteY3" fmla="*/ 245807 h 3952576"/>
              <a:gd name="connsiteX4" fmla="*/ 294967 w 4876800"/>
              <a:gd name="connsiteY4" fmla="*/ 344129 h 3952576"/>
              <a:gd name="connsiteX5" fmla="*/ 344129 w 4876800"/>
              <a:gd name="connsiteY5" fmla="*/ 412955 h 3952576"/>
              <a:gd name="connsiteX6" fmla="*/ 393290 w 4876800"/>
              <a:gd name="connsiteY6" fmla="*/ 491613 h 3952576"/>
              <a:gd name="connsiteX7" fmla="*/ 599767 w 4876800"/>
              <a:gd name="connsiteY7" fmla="*/ 707923 h 3952576"/>
              <a:gd name="connsiteX8" fmla="*/ 688258 w 4876800"/>
              <a:gd name="connsiteY8" fmla="*/ 796413 h 3952576"/>
              <a:gd name="connsiteX9" fmla="*/ 855406 w 4876800"/>
              <a:gd name="connsiteY9" fmla="*/ 943897 h 3952576"/>
              <a:gd name="connsiteX10" fmla="*/ 943896 w 4876800"/>
              <a:gd name="connsiteY10" fmla="*/ 1032387 h 3952576"/>
              <a:gd name="connsiteX11" fmla="*/ 1032387 w 4876800"/>
              <a:gd name="connsiteY11" fmla="*/ 1101213 h 3952576"/>
              <a:gd name="connsiteX12" fmla="*/ 1268361 w 4876800"/>
              <a:gd name="connsiteY12" fmla="*/ 1347020 h 3952576"/>
              <a:gd name="connsiteX13" fmla="*/ 1425677 w 4876800"/>
              <a:gd name="connsiteY13" fmla="*/ 1494504 h 3952576"/>
              <a:gd name="connsiteX14" fmla="*/ 1524000 w 4876800"/>
              <a:gd name="connsiteY14" fmla="*/ 1582994 h 3952576"/>
              <a:gd name="connsiteX15" fmla="*/ 1632155 w 4876800"/>
              <a:gd name="connsiteY15" fmla="*/ 1691149 h 3952576"/>
              <a:gd name="connsiteX16" fmla="*/ 1700980 w 4876800"/>
              <a:gd name="connsiteY16" fmla="*/ 1759974 h 3952576"/>
              <a:gd name="connsiteX17" fmla="*/ 1789471 w 4876800"/>
              <a:gd name="connsiteY17" fmla="*/ 1848465 h 3952576"/>
              <a:gd name="connsiteX18" fmla="*/ 1818967 w 4876800"/>
              <a:gd name="connsiteY18" fmla="*/ 1887794 h 3952576"/>
              <a:gd name="connsiteX19" fmla="*/ 1936955 w 4876800"/>
              <a:gd name="connsiteY19" fmla="*/ 2005781 h 3952576"/>
              <a:gd name="connsiteX20" fmla="*/ 2005780 w 4876800"/>
              <a:gd name="connsiteY20" fmla="*/ 2074607 h 3952576"/>
              <a:gd name="connsiteX21" fmla="*/ 2084438 w 4876800"/>
              <a:gd name="connsiteY21" fmla="*/ 2163097 h 3952576"/>
              <a:gd name="connsiteX22" fmla="*/ 2172929 w 4876800"/>
              <a:gd name="connsiteY22" fmla="*/ 2241755 h 3952576"/>
              <a:gd name="connsiteX23" fmla="*/ 2241755 w 4876800"/>
              <a:gd name="connsiteY23" fmla="*/ 2330245 h 3952576"/>
              <a:gd name="connsiteX24" fmla="*/ 2281084 w 4876800"/>
              <a:gd name="connsiteY24" fmla="*/ 2359742 h 3952576"/>
              <a:gd name="connsiteX25" fmla="*/ 2418735 w 4876800"/>
              <a:gd name="connsiteY25" fmla="*/ 2507226 h 3952576"/>
              <a:gd name="connsiteX26" fmla="*/ 2635045 w 4876800"/>
              <a:gd name="connsiteY26" fmla="*/ 2694039 h 3952576"/>
              <a:gd name="connsiteX27" fmla="*/ 2723535 w 4876800"/>
              <a:gd name="connsiteY27" fmla="*/ 2772697 h 3952576"/>
              <a:gd name="connsiteX28" fmla="*/ 2792361 w 4876800"/>
              <a:gd name="connsiteY28" fmla="*/ 2821858 h 3952576"/>
              <a:gd name="connsiteX29" fmla="*/ 2841522 w 4876800"/>
              <a:gd name="connsiteY29" fmla="*/ 2880852 h 3952576"/>
              <a:gd name="connsiteX30" fmla="*/ 2880851 w 4876800"/>
              <a:gd name="connsiteY30" fmla="*/ 2900516 h 3952576"/>
              <a:gd name="connsiteX31" fmla="*/ 2939845 w 4876800"/>
              <a:gd name="connsiteY31" fmla="*/ 2949678 h 3952576"/>
              <a:gd name="connsiteX32" fmla="*/ 3028335 w 4876800"/>
              <a:gd name="connsiteY32" fmla="*/ 3008671 h 3952576"/>
              <a:gd name="connsiteX33" fmla="*/ 3106993 w 4876800"/>
              <a:gd name="connsiteY33" fmla="*/ 3087329 h 3952576"/>
              <a:gd name="connsiteX34" fmla="*/ 3175819 w 4876800"/>
              <a:gd name="connsiteY34" fmla="*/ 3136491 h 3952576"/>
              <a:gd name="connsiteX35" fmla="*/ 3244645 w 4876800"/>
              <a:gd name="connsiteY35" fmla="*/ 3195484 h 3952576"/>
              <a:gd name="connsiteX36" fmla="*/ 3333135 w 4876800"/>
              <a:gd name="connsiteY36" fmla="*/ 3254478 h 3952576"/>
              <a:gd name="connsiteX37" fmla="*/ 3451122 w 4876800"/>
              <a:gd name="connsiteY37" fmla="*/ 3333136 h 3952576"/>
              <a:gd name="connsiteX38" fmla="*/ 3519948 w 4876800"/>
              <a:gd name="connsiteY38" fmla="*/ 3392129 h 3952576"/>
              <a:gd name="connsiteX39" fmla="*/ 3549445 w 4876800"/>
              <a:gd name="connsiteY39" fmla="*/ 3401962 h 3952576"/>
              <a:gd name="connsiteX40" fmla="*/ 3647767 w 4876800"/>
              <a:gd name="connsiteY40" fmla="*/ 3470787 h 3952576"/>
              <a:gd name="connsiteX41" fmla="*/ 3696929 w 4876800"/>
              <a:gd name="connsiteY41" fmla="*/ 3500284 h 3952576"/>
              <a:gd name="connsiteX42" fmla="*/ 3746090 w 4876800"/>
              <a:gd name="connsiteY42" fmla="*/ 3539613 h 3952576"/>
              <a:gd name="connsiteX43" fmla="*/ 3795251 w 4876800"/>
              <a:gd name="connsiteY43" fmla="*/ 3559278 h 3952576"/>
              <a:gd name="connsiteX44" fmla="*/ 3844413 w 4876800"/>
              <a:gd name="connsiteY44" fmla="*/ 3598607 h 3952576"/>
              <a:gd name="connsiteX45" fmla="*/ 3942735 w 4876800"/>
              <a:gd name="connsiteY45" fmla="*/ 3637936 h 3952576"/>
              <a:gd name="connsiteX46" fmla="*/ 4050890 w 4876800"/>
              <a:gd name="connsiteY46" fmla="*/ 3687097 h 3952576"/>
              <a:gd name="connsiteX47" fmla="*/ 4080387 w 4876800"/>
              <a:gd name="connsiteY47" fmla="*/ 3706762 h 3952576"/>
              <a:gd name="connsiteX48" fmla="*/ 4129548 w 4876800"/>
              <a:gd name="connsiteY48" fmla="*/ 3726426 h 3952576"/>
              <a:gd name="connsiteX49" fmla="*/ 4267200 w 4876800"/>
              <a:gd name="connsiteY49" fmla="*/ 3765755 h 3952576"/>
              <a:gd name="connsiteX50" fmla="*/ 4336026 w 4876800"/>
              <a:gd name="connsiteY50" fmla="*/ 3775587 h 3952576"/>
              <a:gd name="connsiteX51" fmla="*/ 4434348 w 4876800"/>
              <a:gd name="connsiteY51" fmla="*/ 3805084 h 3952576"/>
              <a:gd name="connsiteX52" fmla="*/ 4522838 w 4876800"/>
              <a:gd name="connsiteY52" fmla="*/ 3834581 h 3952576"/>
              <a:gd name="connsiteX53" fmla="*/ 4572000 w 4876800"/>
              <a:gd name="connsiteY53" fmla="*/ 3854245 h 3952576"/>
              <a:gd name="connsiteX54" fmla="*/ 4630993 w 4876800"/>
              <a:gd name="connsiteY54" fmla="*/ 3873910 h 3952576"/>
              <a:gd name="connsiteX55" fmla="*/ 4660490 w 4876800"/>
              <a:gd name="connsiteY55" fmla="*/ 3893574 h 3952576"/>
              <a:gd name="connsiteX56" fmla="*/ 4709651 w 4876800"/>
              <a:gd name="connsiteY56" fmla="*/ 3903407 h 3952576"/>
              <a:gd name="connsiteX57" fmla="*/ 4768645 w 4876800"/>
              <a:gd name="connsiteY57" fmla="*/ 3923071 h 3952576"/>
              <a:gd name="connsiteX58" fmla="*/ 4807974 w 4876800"/>
              <a:gd name="connsiteY58" fmla="*/ 3932904 h 3952576"/>
              <a:gd name="connsiteX59" fmla="*/ 4876800 w 4876800"/>
              <a:gd name="connsiteY59" fmla="*/ 3952568 h 395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76800" h="3952576">
                <a:moveTo>
                  <a:pt x="0" y="0"/>
                </a:moveTo>
                <a:cubicBezTo>
                  <a:pt x="35768" y="28614"/>
                  <a:pt x="58944" y="44188"/>
                  <a:pt x="88490" y="78658"/>
                </a:cubicBezTo>
                <a:cubicBezTo>
                  <a:pt x="115805" y="110525"/>
                  <a:pt x="140466" y="144582"/>
                  <a:pt x="167148" y="176981"/>
                </a:cubicBezTo>
                <a:cubicBezTo>
                  <a:pt x="186357" y="200306"/>
                  <a:pt x="226142" y="245807"/>
                  <a:pt x="226142" y="245807"/>
                </a:cubicBezTo>
                <a:cubicBezTo>
                  <a:pt x="244867" y="320711"/>
                  <a:pt x="221997" y="257892"/>
                  <a:pt x="294967" y="344129"/>
                </a:cubicBezTo>
                <a:cubicBezTo>
                  <a:pt x="313178" y="365652"/>
                  <a:pt x="328490" y="389497"/>
                  <a:pt x="344129" y="412955"/>
                </a:cubicBezTo>
                <a:cubicBezTo>
                  <a:pt x="361280" y="438681"/>
                  <a:pt x="375006" y="466680"/>
                  <a:pt x="393290" y="491613"/>
                </a:cubicBezTo>
                <a:cubicBezTo>
                  <a:pt x="441064" y="556759"/>
                  <a:pt x="560840" y="668996"/>
                  <a:pt x="599767" y="707923"/>
                </a:cubicBezTo>
                <a:cubicBezTo>
                  <a:pt x="629264" y="737420"/>
                  <a:pt x="656979" y="768814"/>
                  <a:pt x="688258" y="796413"/>
                </a:cubicBezTo>
                <a:cubicBezTo>
                  <a:pt x="743974" y="845574"/>
                  <a:pt x="802865" y="891356"/>
                  <a:pt x="855406" y="943897"/>
                </a:cubicBezTo>
                <a:cubicBezTo>
                  <a:pt x="884903" y="973394"/>
                  <a:pt x="912718" y="1004673"/>
                  <a:pt x="943896" y="1032387"/>
                </a:cubicBezTo>
                <a:cubicBezTo>
                  <a:pt x="971826" y="1057213"/>
                  <a:pt x="1005125" y="1075655"/>
                  <a:pt x="1032387" y="1101213"/>
                </a:cubicBezTo>
                <a:cubicBezTo>
                  <a:pt x="1190315" y="1249270"/>
                  <a:pt x="992410" y="1132393"/>
                  <a:pt x="1268361" y="1347020"/>
                </a:cubicBezTo>
                <a:cubicBezTo>
                  <a:pt x="1448778" y="1487343"/>
                  <a:pt x="1272177" y="1341004"/>
                  <a:pt x="1425677" y="1494504"/>
                </a:cubicBezTo>
                <a:cubicBezTo>
                  <a:pt x="1456856" y="1525683"/>
                  <a:pt x="1492070" y="1552585"/>
                  <a:pt x="1524000" y="1582994"/>
                </a:cubicBezTo>
                <a:cubicBezTo>
                  <a:pt x="1560920" y="1618156"/>
                  <a:pt x="1596103" y="1655097"/>
                  <a:pt x="1632155" y="1691149"/>
                </a:cubicBezTo>
                <a:lnTo>
                  <a:pt x="1700980" y="1759974"/>
                </a:lnTo>
                <a:cubicBezTo>
                  <a:pt x="1730477" y="1789471"/>
                  <a:pt x="1764442" y="1815093"/>
                  <a:pt x="1789471" y="1848465"/>
                </a:cubicBezTo>
                <a:cubicBezTo>
                  <a:pt x="1799303" y="1861575"/>
                  <a:pt x="1807759" y="1875839"/>
                  <a:pt x="1818967" y="1887794"/>
                </a:cubicBezTo>
                <a:cubicBezTo>
                  <a:pt x="1857008" y="1928371"/>
                  <a:pt x="1897626" y="1966452"/>
                  <a:pt x="1936955" y="2005781"/>
                </a:cubicBezTo>
                <a:cubicBezTo>
                  <a:pt x="1959897" y="2028723"/>
                  <a:pt x="1984225" y="2050358"/>
                  <a:pt x="2005780" y="2074607"/>
                </a:cubicBezTo>
                <a:cubicBezTo>
                  <a:pt x="2031999" y="2104104"/>
                  <a:pt x="2056532" y="2135191"/>
                  <a:pt x="2084438" y="2163097"/>
                </a:cubicBezTo>
                <a:cubicBezTo>
                  <a:pt x="2112344" y="2191003"/>
                  <a:pt x="2145881" y="2213016"/>
                  <a:pt x="2172929" y="2241755"/>
                </a:cubicBezTo>
                <a:cubicBezTo>
                  <a:pt x="2198540" y="2268966"/>
                  <a:pt x="2216504" y="2302699"/>
                  <a:pt x="2241755" y="2330245"/>
                </a:cubicBezTo>
                <a:cubicBezTo>
                  <a:pt x="2252828" y="2342325"/>
                  <a:pt x="2269497" y="2348154"/>
                  <a:pt x="2281084" y="2359742"/>
                </a:cubicBezTo>
                <a:cubicBezTo>
                  <a:pt x="2419087" y="2497746"/>
                  <a:pt x="2280747" y="2381236"/>
                  <a:pt x="2418735" y="2507226"/>
                </a:cubicBezTo>
                <a:cubicBezTo>
                  <a:pt x="2670665" y="2737249"/>
                  <a:pt x="2494841" y="2572529"/>
                  <a:pt x="2635045" y="2694039"/>
                </a:cubicBezTo>
                <a:cubicBezTo>
                  <a:pt x="2664869" y="2719886"/>
                  <a:pt x="2690698" y="2750805"/>
                  <a:pt x="2723535" y="2772697"/>
                </a:cubicBezTo>
                <a:cubicBezTo>
                  <a:pt x="2740280" y="2783860"/>
                  <a:pt x="2780169" y="2809666"/>
                  <a:pt x="2792361" y="2821858"/>
                </a:cubicBezTo>
                <a:cubicBezTo>
                  <a:pt x="2810461" y="2839958"/>
                  <a:pt x="2822390" y="2863846"/>
                  <a:pt x="2841522" y="2880852"/>
                </a:cubicBezTo>
                <a:cubicBezTo>
                  <a:pt x="2852477" y="2890590"/>
                  <a:pt x="2868844" y="2892111"/>
                  <a:pt x="2880851" y="2900516"/>
                </a:cubicBezTo>
                <a:cubicBezTo>
                  <a:pt x="2901821" y="2915195"/>
                  <a:pt x="2919203" y="2934540"/>
                  <a:pt x="2939845" y="2949678"/>
                </a:cubicBezTo>
                <a:cubicBezTo>
                  <a:pt x="2968432" y="2970642"/>
                  <a:pt x="3000970" y="2986135"/>
                  <a:pt x="3028335" y="3008671"/>
                </a:cubicBezTo>
                <a:cubicBezTo>
                  <a:pt x="3056958" y="3032243"/>
                  <a:pt x="3078972" y="3063044"/>
                  <a:pt x="3106993" y="3087329"/>
                </a:cubicBezTo>
                <a:cubicBezTo>
                  <a:pt x="3128299" y="3105794"/>
                  <a:pt x="3153650" y="3119072"/>
                  <a:pt x="3175819" y="3136491"/>
                </a:cubicBezTo>
                <a:cubicBezTo>
                  <a:pt x="3199579" y="3155159"/>
                  <a:pt x="3220472" y="3177354"/>
                  <a:pt x="3244645" y="3195484"/>
                </a:cubicBezTo>
                <a:cubicBezTo>
                  <a:pt x="3273006" y="3216754"/>
                  <a:pt x="3304774" y="3233208"/>
                  <a:pt x="3333135" y="3254478"/>
                </a:cubicBezTo>
                <a:cubicBezTo>
                  <a:pt x="3440531" y="3335025"/>
                  <a:pt x="3359204" y="3296368"/>
                  <a:pt x="3451122" y="3333136"/>
                </a:cubicBezTo>
                <a:cubicBezTo>
                  <a:pt x="3474064" y="3352800"/>
                  <a:pt x="3495194" y="3374801"/>
                  <a:pt x="3519948" y="3392129"/>
                </a:cubicBezTo>
                <a:cubicBezTo>
                  <a:pt x="3528439" y="3398073"/>
                  <a:pt x="3540618" y="3396530"/>
                  <a:pt x="3549445" y="3401962"/>
                </a:cubicBezTo>
                <a:cubicBezTo>
                  <a:pt x="3583516" y="3422929"/>
                  <a:pt x="3613462" y="3450204"/>
                  <a:pt x="3647767" y="3470787"/>
                </a:cubicBezTo>
                <a:cubicBezTo>
                  <a:pt x="3664154" y="3480619"/>
                  <a:pt x="3681273" y="3489325"/>
                  <a:pt x="3696929" y="3500284"/>
                </a:cubicBezTo>
                <a:cubicBezTo>
                  <a:pt x="3714121" y="3512318"/>
                  <a:pt x="3728095" y="3528816"/>
                  <a:pt x="3746090" y="3539613"/>
                </a:cubicBezTo>
                <a:cubicBezTo>
                  <a:pt x="3761224" y="3548694"/>
                  <a:pt x="3780117" y="3550197"/>
                  <a:pt x="3795251" y="3559278"/>
                </a:cubicBezTo>
                <a:cubicBezTo>
                  <a:pt x="3813246" y="3570075"/>
                  <a:pt x="3826286" y="3588033"/>
                  <a:pt x="3844413" y="3598607"/>
                </a:cubicBezTo>
                <a:cubicBezTo>
                  <a:pt x="4033402" y="3708851"/>
                  <a:pt x="3843618" y="3588378"/>
                  <a:pt x="3942735" y="3637936"/>
                </a:cubicBezTo>
                <a:cubicBezTo>
                  <a:pt x="4049832" y="3691485"/>
                  <a:pt x="3930204" y="3646870"/>
                  <a:pt x="4050890" y="3687097"/>
                </a:cubicBezTo>
                <a:cubicBezTo>
                  <a:pt x="4060722" y="3693652"/>
                  <a:pt x="4069818" y="3701477"/>
                  <a:pt x="4080387" y="3706762"/>
                </a:cubicBezTo>
                <a:cubicBezTo>
                  <a:pt x="4096173" y="3714655"/>
                  <a:pt x="4112961" y="3720394"/>
                  <a:pt x="4129548" y="3726426"/>
                </a:cubicBezTo>
                <a:cubicBezTo>
                  <a:pt x="4165807" y="3739611"/>
                  <a:pt x="4231504" y="3760656"/>
                  <a:pt x="4267200" y="3765755"/>
                </a:cubicBezTo>
                <a:lnTo>
                  <a:pt x="4336026" y="3775587"/>
                </a:lnTo>
                <a:cubicBezTo>
                  <a:pt x="4407839" y="3799525"/>
                  <a:pt x="4374910" y="3790225"/>
                  <a:pt x="4434348" y="3805084"/>
                </a:cubicBezTo>
                <a:cubicBezTo>
                  <a:pt x="4516481" y="3846152"/>
                  <a:pt x="4427543" y="3805993"/>
                  <a:pt x="4522838" y="3834581"/>
                </a:cubicBezTo>
                <a:cubicBezTo>
                  <a:pt x="4539743" y="3839652"/>
                  <a:pt x="4555413" y="3848213"/>
                  <a:pt x="4572000" y="3854245"/>
                </a:cubicBezTo>
                <a:cubicBezTo>
                  <a:pt x="4591480" y="3861329"/>
                  <a:pt x="4612051" y="3865492"/>
                  <a:pt x="4630993" y="3873910"/>
                </a:cubicBezTo>
                <a:cubicBezTo>
                  <a:pt x="4641791" y="3878709"/>
                  <a:pt x="4649426" y="3889425"/>
                  <a:pt x="4660490" y="3893574"/>
                </a:cubicBezTo>
                <a:cubicBezTo>
                  <a:pt x="4676138" y="3899442"/>
                  <a:pt x="4693528" y="3899010"/>
                  <a:pt x="4709651" y="3903407"/>
                </a:cubicBezTo>
                <a:cubicBezTo>
                  <a:pt x="4729649" y="3908861"/>
                  <a:pt x="4748791" y="3917115"/>
                  <a:pt x="4768645" y="3923071"/>
                </a:cubicBezTo>
                <a:cubicBezTo>
                  <a:pt x="4781588" y="3926954"/>
                  <a:pt x="4795031" y="3929021"/>
                  <a:pt x="4807974" y="3932904"/>
                </a:cubicBezTo>
                <a:cubicBezTo>
                  <a:pt x="4876975" y="3953604"/>
                  <a:pt x="4845148" y="3952568"/>
                  <a:pt x="4876800" y="39525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229711" y="1848464"/>
            <a:ext cx="4003939" cy="4041058"/>
          </a:xfrm>
          <a:custGeom>
            <a:avLst/>
            <a:gdLst>
              <a:gd name="connsiteX0" fmla="*/ 4003939 w 4003939"/>
              <a:gd name="connsiteY0" fmla="*/ 4041058 h 4041058"/>
              <a:gd name="connsiteX1" fmla="*/ 3974442 w 4003939"/>
              <a:gd name="connsiteY1" fmla="*/ 3972232 h 4041058"/>
              <a:gd name="connsiteX2" fmla="*/ 3944945 w 4003939"/>
              <a:gd name="connsiteY2" fmla="*/ 3923071 h 4041058"/>
              <a:gd name="connsiteX3" fmla="*/ 3935113 w 4003939"/>
              <a:gd name="connsiteY3" fmla="*/ 3854245 h 4041058"/>
              <a:gd name="connsiteX4" fmla="*/ 3866287 w 4003939"/>
              <a:gd name="connsiteY4" fmla="*/ 3716593 h 4041058"/>
              <a:gd name="connsiteX5" fmla="*/ 3777797 w 4003939"/>
              <a:gd name="connsiteY5" fmla="*/ 3500284 h 4041058"/>
              <a:gd name="connsiteX6" fmla="*/ 3728636 w 4003939"/>
              <a:gd name="connsiteY6" fmla="*/ 3411793 h 4041058"/>
              <a:gd name="connsiteX7" fmla="*/ 3689306 w 4003939"/>
              <a:gd name="connsiteY7" fmla="*/ 3303638 h 4041058"/>
              <a:gd name="connsiteX8" fmla="*/ 3640145 w 4003939"/>
              <a:gd name="connsiteY8" fmla="*/ 3224980 h 4041058"/>
              <a:gd name="connsiteX9" fmla="*/ 3551655 w 4003939"/>
              <a:gd name="connsiteY9" fmla="*/ 3028335 h 4041058"/>
              <a:gd name="connsiteX10" fmla="*/ 3531990 w 4003939"/>
              <a:gd name="connsiteY10" fmla="*/ 2998838 h 4041058"/>
              <a:gd name="connsiteX11" fmla="*/ 3512326 w 4003939"/>
              <a:gd name="connsiteY11" fmla="*/ 2959509 h 4041058"/>
              <a:gd name="connsiteX12" fmla="*/ 3502494 w 4003939"/>
              <a:gd name="connsiteY12" fmla="*/ 2930013 h 4041058"/>
              <a:gd name="connsiteX13" fmla="*/ 3443500 w 4003939"/>
              <a:gd name="connsiteY13" fmla="*/ 2851355 h 4041058"/>
              <a:gd name="connsiteX14" fmla="*/ 3404171 w 4003939"/>
              <a:gd name="connsiteY14" fmla="*/ 2762864 h 4041058"/>
              <a:gd name="connsiteX15" fmla="*/ 3364842 w 4003939"/>
              <a:gd name="connsiteY15" fmla="*/ 2713703 h 4041058"/>
              <a:gd name="connsiteX16" fmla="*/ 3345177 w 4003939"/>
              <a:gd name="connsiteY16" fmla="*/ 2674374 h 4041058"/>
              <a:gd name="connsiteX17" fmla="*/ 3246855 w 4003939"/>
              <a:gd name="connsiteY17" fmla="*/ 2566219 h 4041058"/>
              <a:gd name="connsiteX18" fmla="*/ 3069874 w 4003939"/>
              <a:gd name="connsiteY18" fmla="*/ 2458064 h 4041058"/>
              <a:gd name="connsiteX19" fmla="*/ 2932223 w 4003939"/>
              <a:gd name="connsiteY19" fmla="*/ 2399071 h 4041058"/>
              <a:gd name="connsiteX20" fmla="*/ 2873229 w 4003939"/>
              <a:gd name="connsiteY20" fmla="*/ 2389238 h 4041058"/>
              <a:gd name="connsiteX21" fmla="*/ 2824068 w 4003939"/>
              <a:gd name="connsiteY21" fmla="*/ 2379406 h 4041058"/>
              <a:gd name="connsiteX22" fmla="*/ 2558597 w 4003939"/>
              <a:gd name="connsiteY22" fmla="*/ 2359742 h 4041058"/>
              <a:gd name="connsiteX23" fmla="*/ 2499603 w 4003939"/>
              <a:gd name="connsiteY23" fmla="*/ 2340077 h 4041058"/>
              <a:gd name="connsiteX24" fmla="*/ 2283294 w 4003939"/>
              <a:gd name="connsiteY24" fmla="*/ 2320413 h 4041058"/>
              <a:gd name="connsiteX25" fmla="*/ 2224300 w 4003939"/>
              <a:gd name="connsiteY25" fmla="*/ 2300748 h 4041058"/>
              <a:gd name="connsiteX26" fmla="*/ 2007990 w 4003939"/>
              <a:gd name="connsiteY26" fmla="*/ 2281084 h 4041058"/>
              <a:gd name="connsiteX27" fmla="*/ 1811345 w 4003939"/>
              <a:gd name="connsiteY27" fmla="*/ 2271251 h 4041058"/>
              <a:gd name="connsiteX28" fmla="*/ 1654029 w 4003939"/>
              <a:gd name="connsiteY28" fmla="*/ 2251587 h 4041058"/>
              <a:gd name="connsiteX29" fmla="*/ 1545874 w 4003939"/>
              <a:gd name="connsiteY29" fmla="*/ 2212258 h 4041058"/>
              <a:gd name="connsiteX30" fmla="*/ 1408223 w 4003939"/>
              <a:gd name="connsiteY30" fmla="*/ 2172929 h 4041058"/>
              <a:gd name="connsiteX31" fmla="*/ 1339397 w 4003939"/>
              <a:gd name="connsiteY31" fmla="*/ 2143432 h 4041058"/>
              <a:gd name="connsiteX32" fmla="*/ 1280403 w 4003939"/>
              <a:gd name="connsiteY32" fmla="*/ 2113935 h 4041058"/>
              <a:gd name="connsiteX33" fmla="*/ 1231242 w 4003939"/>
              <a:gd name="connsiteY33" fmla="*/ 2104103 h 4041058"/>
              <a:gd name="connsiteX34" fmla="*/ 1191913 w 4003939"/>
              <a:gd name="connsiteY34" fmla="*/ 2084438 h 4041058"/>
              <a:gd name="connsiteX35" fmla="*/ 1162416 w 4003939"/>
              <a:gd name="connsiteY35" fmla="*/ 2064774 h 4041058"/>
              <a:gd name="connsiteX36" fmla="*/ 1113255 w 4003939"/>
              <a:gd name="connsiteY36" fmla="*/ 2054942 h 4041058"/>
              <a:gd name="connsiteX37" fmla="*/ 1064094 w 4003939"/>
              <a:gd name="connsiteY37" fmla="*/ 2025445 h 4041058"/>
              <a:gd name="connsiteX38" fmla="*/ 1034597 w 4003939"/>
              <a:gd name="connsiteY38" fmla="*/ 2005780 h 4041058"/>
              <a:gd name="connsiteX39" fmla="*/ 985436 w 4003939"/>
              <a:gd name="connsiteY39" fmla="*/ 1986116 h 4041058"/>
              <a:gd name="connsiteX40" fmla="*/ 877281 w 4003939"/>
              <a:gd name="connsiteY40" fmla="*/ 1907458 h 4041058"/>
              <a:gd name="connsiteX41" fmla="*/ 788790 w 4003939"/>
              <a:gd name="connsiteY41" fmla="*/ 1848464 h 4041058"/>
              <a:gd name="connsiteX42" fmla="*/ 700300 w 4003939"/>
              <a:gd name="connsiteY42" fmla="*/ 1750142 h 4041058"/>
              <a:gd name="connsiteX43" fmla="*/ 651139 w 4003939"/>
              <a:gd name="connsiteY43" fmla="*/ 1720645 h 4041058"/>
              <a:gd name="connsiteX44" fmla="*/ 562648 w 4003939"/>
              <a:gd name="connsiteY44" fmla="*/ 1612490 h 4041058"/>
              <a:gd name="connsiteX45" fmla="*/ 503655 w 4003939"/>
              <a:gd name="connsiteY45" fmla="*/ 1553497 h 4041058"/>
              <a:gd name="connsiteX46" fmla="*/ 464326 w 4003939"/>
              <a:gd name="connsiteY46" fmla="*/ 1504335 h 4041058"/>
              <a:gd name="connsiteX47" fmla="*/ 179190 w 4003939"/>
              <a:gd name="connsiteY47" fmla="*/ 1091380 h 4041058"/>
              <a:gd name="connsiteX48" fmla="*/ 139861 w 4003939"/>
              <a:gd name="connsiteY48" fmla="*/ 1012722 h 4041058"/>
              <a:gd name="connsiteX49" fmla="*/ 110365 w 4003939"/>
              <a:gd name="connsiteY49" fmla="*/ 963561 h 4041058"/>
              <a:gd name="connsiteX50" fmla="*/ 61203 w 4003939"/>
              <a:gd name="connsiteY50" fmla="*/ 806245 h 4041058"/>
              <a:gd name="connsiteX51" fmla="*/ 41539 w 4003939"/>
              <a:gd name="connsiteY51" fmla="*/ 757084 h 4041058"/>
              <a:gd name="connsiteX52" fmla="*/ 12042 w 4003939"/>
              <a:gd name="connsiteY52" fmla="*/ 629264 h 4041058"/>
              <a:gd name="connsiteX53" fmla="*/ 12042 w 4003939"/>
              <a:gd name="connsiteY53" fmla="*/ 127819 h 4041058"/>
              <a:gd name="connsiteX54" fmla="*/ 31706 w 4003939"/>
              <a:gd name="connsiteY54" fmla="*/ 68826 h 4041058"/>
              <a:gd name="connsiteX55" fmla="*/ 41539 w 4003939"/>
              <a:gd name="connsiteY55" fmla="*/ 0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003939" h="4041058">
                <a:moveTo>
                  <a:pt x="4003939" y="4041058"/>
                </a:moveTo>
                <a:cubicBezTo>
                  <a:pt x="3994107" y="4018116"/>
                  <a:pt x="3985605" y="3994557"/>
                  <a:pt x="3974442" y="3972232"/>
                </a:cubicBezTo>
                <a:cubicBezTo>
                  <a:pt x="3965895" y="3955139"/>
                  <a:pt x="3950988" y="3941201"/>
                  <a:pt x="3944945" y="3923071"/>
                </a:cubicBezTo>
                <a:cubicBezTo>
                  <a:pt x="3937616" y="3901085"/>
                  <a:pt x="3939658" y="3876970"/>
                  <a:pt x="3935113" y="3854245"/>
                </a:cubicBezTo>
                <a:cubicBezTo>
                  <a:pt x="3926706" y="3812209"/>
                  <a:pt x="3873143" y="3729163"/>
                  <a:pt x="3866287" y="3716593"/>
                </a:cubicBezTo>
                <a:cubicBezTo>
                  <a:pt x="3844400" y="3629044"/>
                  <a:pt x="3844733" y="3620771"/>
                  <a:pt x="3777797" y="3500284"/>
                </a:cubicBezTo>
                <a:cubicBezTo>
                  <a:pt x="3761410" y="3470787"/>
                  <a:pt x="3742483" y="3442564"/>
                  <a:pt x="3728636" y="3411793"/>
                </a:cubicBezTo>
                <a:cubicBezTo>
                  <a:pt x="3712894" y="3376810"/>
                  <a:pt x="3705728" y="3338307"/>
                  <a:pt x="3689306" y="3303638"/>
                </a:cubicBezTo>
                <a:cubicBezTo>
                  <a:pt x="3676070" y="3275695"/>
                  <a:pt x="3653972" y="3252635"/>
                  <a:pt x="3640145" y="3224980"/>
                </a:cubicBezTo>
                <a:cubicBezTo>
                  <a:pt x="3608000" y="3160689"/>
                  <a:pt x="3591527" y="3088142"/>
                  <a:pt x="3551655" y="3028335"/>
                </a:cubicBezTo>
                <a:cubicBezTo>
                  <a:pt x="3545100" y="3018503"/>
                  <a:pt x="3537853" y="3009098"/>
                  <a:pt x="3531990" y="2998838"/>
                </a:cubicBezTo>
                <a:cubicBezTo>
                  <a:pt x="3524718" y="2986112"/>
                  <a:pt x="3518100" y="2972981"/>
                  <a:pt x="3512326" y="2959509"/>
                </a:cubicBezTo>
                <a:cubicBezTo>
                  <a:pt x="3508244" y="2949983"/>
                  <a:pt x="3508058" y="2938757"/>
                  <a:pt x="3502494" y="2930013"/>
                </a:cubicBezTo>
                <a:cubicBezTo>
                  <a:pt x="3484898" y="2902363"/>
                  <a:pt x="3460117" y="2879604"/>
                  <a:pt x="3443500" y="2851355"/>
                </a:cubicBezTo>
                <a:cubicBezTo>
                  <a:pt x="3427134" y="2823533"/>
                  <a:pt x="3420186" y="2790890"/>
                  <a:pt x="3404171" y="2762864"/>
                </a:cubicBezTo>
                <a:cubicBezTo>
                  <a:pt x="3393759" y="2744643"/>
                  <a:pt x="3376483" y="2731164"/>
                  <a:pt x="3364842" y="2713703"/>
                </a:cubicBezTo>
                <a:cubicBezTo>
                  <a:pt x="3356712" y="2701508"/>
                  <a:pt x="3353798" y="2686228"/>
                  <a:pt x="3345177" y="2674374"/>
                </a:cubicBezTo>
                <a:cubicBezTo>
                  <a:pt x="3335210" y="2660669"/>
                  <a:pt x="3270066" y="2584456"/>
                  <a:pt x="3246855" y="2566219"/>
                </a:cubicBezTo>
                <a:cubicBezTo>
                  <a:pt x="3177618" y="2511819"/>
                  <a:pt x="3145405" y="2492396"/>
                  <a:pt x="3069874" y="2458064"/>
                </a:cubicBezTo>
                <a:cubicBezTo>
                  <a:pt x="3024429" y="2437407"/>
                  <a:pt x="2981464" y="2407278"/>
                  <a:pt x="2932223" y="2399071"/>
                </a:cubicBezTo>
                <a:lnTo>
                  <a:pt x="2873229" y="2389238"/>
                </a:lnTo>
                <a:cubicBezTo>
                  <a:pt x="2856787" y="2386248"/>
                  <a:pt x="2840633" y="2381615"/>
                  <a:pt x="2824068" y="2379406"/>
                </a:cubicBezTo>
                <a:cubicBezTo>
                  <a:pt x="2739042" y="2368069"/>
                  <a:pt x="2641991" y="2364647"/>
                  <a:pt x="2558597" y="2359742"/>
                </a:cubicBezTo>
                <a:cubicBezTo>
                  <a:pt x="2538932" y="2353187"/>
                  <a:pt x="2519801" y="2344738"/>
                  <a:pt x="2499603" y="2340077"/>
                </a:cubicBezTo>
                <a:cubicBezTo>
                  <a:pt x="2445005" y="2327477"/>
                  <a:pt x="2319955" y="2322857"/>
                  <a:pt x="2283294" y="2320413"/>
                </a:cubicBezTo>
                <a:cubicBezTo>
                  <a:pt x="2263629" y="2313858"/>
                  <a:pt x="2244673" y="2304568"/>
                  <a:pt x="2224300" y="2300748"/>
                </a:cubicBezTo>
                <a:cubicBezTo>
                  <a:pt x="2204001" y="2296942"/>
                  <a:pt x="2018262" y="2281726"/>
                  <a:pt x="2007990" y="2281084"/>
                </a:cubicBezTo>
                <a:cubicBezTo>
                  <a:pt x="1942488" y="2276990"/>
                  <a:pt x="1876830" y="2275617"/>
                  <a:pt x="1811345" y="2271251"/>
                </a:cubicBezTo>
                <a:cubicBezTo>
                  <a:pt x="1732571" y="2265999"/>
                  <a:pt x="1721674" y="2262861"/>
                  <a:pt x="1654029" y="2251587"/>
                </a:cubicBezTo>
                <a:cubicBezTo>
                  <a:pt x="1607110" y="2232819"/>
                  <a:pt x="1596376" y="2227409"/>
                  <a:pt x="1545874" y="2212258"/>
                </a:cubicBezTo>
                <a:cubicBezTo>
                  <a:pt x="1500167" y="2198546"/>
                  <a:pt x="1452084" y="2191727"/>
                  <a:pt x="1408223" y="2172929"/>
                </a:cubicBezTo>
                <a:cubicBezTo>
                  <a:pt x="1385281" y="2163097"/>
                  <a:pt x="1362060" y="2153892"/>
                  <a:pt x="1339397" y="2143432"/>
                </a:cubicBezTo>
                <a:cubicBezTo>
                  <a:pt x="1319435" y="2134219"/>
                  <a:pt x="1301065" y="2121448"/>
                  <a:pt x="1280403" y="2113935"/>
                </a:cubicBezTo>
                <a:cubicBezTo>
                  <a:pt x="1264698" y="2108224"/>
                  <a:pt x="1247629" y="2107380"/>
                  <a:pt x="1231242" y="2104103"/>
                </a:cubicBezTo>
                <a:cubicBezTo>
                  <a:pt x="1218132" y="2097548"/>
                  <a:pt x="1204639" y="2091710"/>
                  <a:pt x="1191913" y="2084438"/>
                </a:cubicBezTo>
                <a:cubicBezTo>
                  <a:pt x="1181653" y="2078575"/>
                  <a:pt x="1173481" y="2068923"/>
                  <a:pt x="1162416" y="2064774"/>
                </a:cubicBezTo>
                <a:cubicBezTo>
                  <a:pt x="1146768" y="2058906"/>
                  <a:pt x="1129642" y="2058219"/>
                  <a:pt x="1113255" y="2054942"/>
                </a:cubicBezTo>
                <a:cubicBezTo>
                  <a:pt x="1096868" y="2045110"/>
                  <a:pt x="1080300" y="2035574"/>
                  <a:pt x="1064094" y="2025445"/>
                </a:cubicBezTo>
                <a:cubicBezTo>
                  <a:pt x="1054073" y="2019182"/>
                  <a:pt x="1045166" y="2011065"/>
                  <a:pt x="1034597" y="2005780"/>
                </a:cubicBezTo>
                <a:cubicBezTo>
                  <a:pt x="1018811" y="1997887"/>
                  <a:pt x="1001823" y="1992671"/>
                  <a:pt x="985436" y="1986116"/>
                </a:cubicBezTo>
                <a:cubicBezTo>
                  <a:pt x="861244" y="1886764"/>
                  <a:pt x="1017449" y="2009398"/>
                  <a:pt x="877281" y="1907458"/>
                </a:cubicBezTo>
                <a:cubicBezTo>
                  <a:pt x="797281" y="1849276"/>
                  <a:pt x="860434" y="1884287"/>
                  <a:pt x="788790" y="1848464"/>
                </a:cubicBezTo>
                <a:cubicBezTo>
                  <a:pt x="769492" y="1825306"/>
                  <a:pt x="727503" y="1771300"/>
                  <a:pt x="700300" y="1750142"/>
                </a:cubicBezTo>
                <a:cubicBezTo>
                  <a:pt x="685215" y="1738409"/>
                  <a:pt x="664652" y="1734158"/>
                  <a:pt x="651139" y="1720645"/>
                </a:cubicBezTo>
                <a:cubicBezTo>
                  <a:pt x="618201" y="1687707"/>
                  <a:pt x="595586" y="1645428"/>
                  <a:pt x="562648" y="1612490"/>
                </a:cubicBezTo>
                <a:cubicBezTo>
                  <a:pt x="542984" y="1592826"/>
                  <a:pt x="522362" y="1574074"/>
                  <a:pt x="503655" y="1553497"/>
                </a:cubicBezTo>
                <a:cubicBezTo>
                  <a:pt x="489538" y="1537969"/>
                  <a:pt x="476385" y="1521510"/>
                  <a:pt x="464326" y="1504335"/>
                </a:cubicBezTo>
                <a:cubicBezTo>
                  <a:pt x="368204" y="1367433"/>
                  <a:pt x="271333" y="1230991"/>
                  <a:pt x="179190" y="1091380"/>
                </a:cubicBezTo>
                <a:cubicBezTo>
                  <a:pt x="163043" y="1066914"/>
                  <a:pt x="153759" y="1038532"/>
                  <a:pt x="139861" y="1012722"/>
                </a:cubicBezTo>
                <a:cubicBezTo>
                  <a:pt x="130801" y="995896"/>
                  <a:pt x="117893" y="981126"/>
                  <a:pt x="110365" y="963561"/>
                </a:cubicBezTo>
                <a:cubicBezTo>
                  <a:pt x="82799" y="899241"/>
                  <a:pt x="82137" y="869048"/>
                  <a:pt x="61203" y="806245"/>
                </a:cubicBezTo>
                <a:cubicBezTo>
                  <a:pt x="55622" y="789501"/>
                  <a:pt x="46729" y="773953"/>
                  <a:pt x="41539" y="757084"/>
                </a:cubicBezTo>
                <a:cubicBezTo>
                  <a:pt x="27983" y="713028"/>
                  <a:pt x="20890" y="673506"/>
                  <a:pt x="12042" y="629264"/>
                </a:cubicBezTo>
                <a:cubicBezTo>
                  <a:pt x="-423" y="417357"/>
                  <a:pt x="-7247" y="385018"/>
                  <a:pt x="12042" y="127819"/>
                </a:cubicBezTo>
                <a:cubicBezTo>
                  <a:pt x="13592" y="107149"/>
                  <a:pt x="27641" y="89151"/>
                  <a:pt x="31706" y="68826"/>
                </a:cubicBezTo>
                <a:cubicBezTo>
                  <a:pt x="42825" y="13237"/>
                  <a:pt x="41539" y="36376"/>
                  <a:pt x="4153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435508" y="2330244"/>
            <a:ext cx="6371303" cy="3795252"/>
          </a:xfrm>
          <a:custGeom>
            <a:avLst/>
            <a:gdLst>
              <a:gd name="connsiteX0" fmla="*/ 0 w 6371303"/>
              <a:gd name="connsiteY0" fmla="*/ 3795252 h 3795252"/>
              <a:gd name="connsiteX1" fmla="*/ 29497 w 6371303"/>
              <a:gd name="connsiteY1" fmla="*/ 3726426 h 3795252"/>
              <a:gd name="connsiteX2" fmla="*/ 39329 w 6371303"/>
              <a:gd name="connsiteY2" fmla="*/ 3696929 h 3795252"/>
              <a:gd name="connsiteX3" fmla="*/ 68826 w 6371303"/>
              <a:gd name="connsiteY3" fmla="*/ 3667433 h 3795252"/>
              <a:gd name="connsiteX4" fmla="*/ 108155 w 6371303"/>
              <a:gd name="connsiteY4" fmla="*/ 3569110 h 3795252"/>
              <a:gd name="connsiteX5" fmla="*/ 147484 w 6371303"/>
              <a:gd name="connsiteY5" fmla="*/ 3519949 h 3795252"/>
              <a:gd name="connsiteX6" fmla="*/ 176980 w 6371303"/>
              <a:gd name="connsiteY6" fmla="*/ 3470787 h 3795252"/>
              <a:gd name="connsiteX7" fmla="*/ 275303 w 6371303"/>
              <a:gd name="connsiteY7" fmla="*/ 3352800 h 3795252"/>
              <a:gd name="connsiteX8" fmla="*/ 373626 w 6371303"/>
              <a:gd name="connsiteY8" fmla="*/ 3224981 h 3795252"/>
              <a:gd name="connsiteX9" fmla="*/ 403122 w 6371303"/>
              <a:gd name="connsiteY9" fmla="*/ 3195484 h 3795252"/>
              <a:gd name="connsiteX10" fmla="*/ 501445 w 6371303"/>
              <a:gd name="connsiteY10" fmla="*/ 3087329 h 3795252"/>
              <a:gd name="connsiteX11" fmla="*/ 678426 w 6371303"/>
              <a:gd name="connsiteY11" fmla="*/ 2989007 h 3795252"/>
              <a:gd name="connsiteX12" fmla="*/ 717755 w 6371303"/>
              <a:gd name="connsiteY12" fmla="*/ 2969342 h 3795252"/>
              <a:gd name="connsiteX13" fmla="*/ 757084 w 6371303"/>
              <a:gd name="connsiteY13" fmla="*/ 2959510 h 3795252"/>
              <a:gd name="connsiteX14" fmla="*/ 845574 w 6371303"/>
              <a:gd name="connsiteY14" fmla="*/ 2920181 h 3795252"/>
              <a:gd name="connsiteX15" fmla="*/ 914400 w 6371303"/>
              <a:gd name="connsiteY15" fmla="*/ 2910349 h 3795252"/>
              <a:gd name="connsiteX16" fmla="*/ 973393 w 6371303"/>
              <a:gd name="connsiteY16" fmla="*/ 2900517 h 3795252"/>
              <a:gd name="connsiteX17" fmla="*/ 1071716 w 6371303"/>
              <a:gd name="connsiteY17" fmla="*/ 2871020 h 3795252"/>
              <a:gd name="connsiteX18" fmla="*/ 1199535 w 6371303"/>
              <a:gd name="connsiteY18" fmla="*/ 2831691 h 3795252"/>
              <a:gd name="connsiteX19" fmla="*/ 1278193 w 6371303"/>
              <a:gd name="connsiteY19" fmla="*/ 2812026 h 3795252"/>
              <a:gd name="connsiteX20" fmla="*/ 1366684 w 6371303"/>
              <a:gd name="connsiteY20" fmla="*/ 2792362 h 3795252"/>
              <a:gd name="connsiteX21" fmla="*/ 1553497 w 6371303"/>
              <a:gd name="connsiteY21" fmla="*/ 2753033 h 3795252"/>
              <a:gd name="connsiteX22" fmla="*/ 1848464 w 6371303"/>
              <a:gd name="connsiteY22" fmla="*/ 2684207 h 3795252"/>
              <a:gd name="connsiteX23" fmla="*/ 1995948 w 6371303"/>
              <a:gd name="connsiteY23" fmla="*/ 2635046 h 3795252"/>
              <a:gd name="connsiteX24" fmla="*/ 2231922 w 6371303"/>
              <a:gd name="connsiteY24" fmla="*/ 2615381 h 3795252"/>
              <a:gd name="connsiteX25" fmla="*/ 2340077 w 6371303"/>
              <a:gd name="connsiteY25" fmla="*/ 2595717 h 3795252"/>
              <a:gd name="connsiteX26" fmla="*/ 2536722 w 6371303"/>
              <a:gd name="connsiteY26" fmla="*/ 2585884 h 3795252"/>
              <a:gd name="connsiteX27" fmla="*/ 2674374 w 6371303"/>
              <a:gd name="connsiteY27" fmla="*/ 2566220 h 3795252"/>
              <a:gd name="connsiteX28" fmla="*/ 2772697 w 6371303"/>
              <a:gd name="connsiteY28" fmla="*/ 2556387 h 3795252"/>
              <a:gd name="connsiteX29" fmla="*/ 2979174 w 6371303"/>
              <a:gd name="connsiteY29" fmla="*/ 2526891 h 3795252"/>
              <a:gd name="connsiteX30" fmla="*/ 3087329 w 6371303"/>
              <a:gd name="connsiteY30" fmla="*/ 2497394 h 3795252"/>
              <a:gd name="connsiteX31" fmla="*/ 3165987 w 6371303"/>
              <a:gd name="connsiteY31" fmla="*/ 2487562 h 3795252"/>
              <a:gd name="connsiteX32" fmla="*/ 3254477 w 6371303"/>
              <a:gd name="connsiteY32" fmla="*/ 2458065 h 3795252"/>
              <a:gd name="connsiteX33" fmla="*/ 3480619 w 6371303"/>
              <a:gd name="connsiteY33" fmla="*/ 2399071 h 3795252"/>
              <a:gd name="connsiteX34" fmla="*/ 3588774 w 6371303"/>
              <a:gd name="connsiteY34" fmla="*/ 2369575 h 3795252"/>
              <a:gd name="connsiteX35" fmla="*/ 3618271 w 6371303"/>
              <a:gd name="connsiteY35" fmla="*/ 2359742 h 3795252"/>
              <a:gd name="connsiteX36" fmla="*/ 3696929 w 6371303"/>
              <a:gd name="connsiteY36" fmla="*/ 2340078 h 3795252"/>
              <a:gd name="connsiteX37" fmla="*/ 3805084 w 6371303"/>
              <a:gd name="connsiteY37" fmla="*/ 2290917 h 3795252"/>
              <a:gd name="connsiteX38" fmla="*/ 3903406 w 6371303"/>
              <a:gd name="connsiteY38" fmla="*/ 2261420 h 3795252"/>
              <a:gd name="connsiteX39" fmla="*/ 4100051 w 6371303"/>
              <a:gd name="connsiteY39" fmla="*/ 2192594 h 3795252"/>
              <a:gd name="connsiteX40" fmla="*/ 4227871 w 6371303"/>
              <a:gd name="connsiteY40" fmla="*/ 2133600 h 3795252"/>
              <a:gd name="connsiteX41" fmla="*/ 4316361 w 6371303"/>
              <a:gd name="connsiteY41" fmla="*/ 2084439 h 3795252"/>
              <a:gd name="connsiteX42" fmla="*/ 4345858 w 6371303"/>
              <a:gd name="connsiteY42" fmla="*/ 2074607 h 3795252"/>
              <a:gd name="connsiteX43" fmla="*/ 4424516 w 6371303"/>
              <a:gd name="connsiteY43" fmla="*/ 2035278 h 3795252"/>
              <a:gd name="connsiteX44" fmla="*/ 4532671 w 6371303"/>
              <a:gd name="connsiteY44" fmla="*/ 1995949 h 3795252"/>
              <a:gd name="connsiteX45" fmla="*/ 4709651 w 6371303"/>
              <a:gd name="connsiteY45" fmla="*/ 1887794 h 3795252"/>
              <a:gd name="connsiteX46" fmla="*/ 4778477 w 6371303"/>
              <a:gd name="connsiteY46" fmla="*/ 1868129 h 3795252"/>
              <a:gd name="connsiteX47" fmla="*/ 4955458 w 6371303"/>
              <a:gd name="connsiteY47" fmla="*/ 1759975 h 3795252"/>
              <a:gd name="connsiteX48" fmla="*/ 5122606 w 6371303"/>
              <a:gd name="connsiteY48" fmla="*/ 1641987 h 3795252"/>
              <a:gd name="connsiteX49" fmla="*/ 5299587 w 6371303"/>
              <a:gd name="connsiteY49" fmla="*/ 1524000 h 3795252"/>
              <a:gd name="connsiteX50" fmla="*/ 5388077 w 6371303"/>
              <a:gd name="connsiteY50" fmla="*/ 1465007 h 3795252"/>
              <a:gd name="connsiteX51" fmla="*/ 5506064 w 6371303"/>
              <a:gd name="connsiteY51" fmla="*/ 1356852 h 3795252"/>
              <a:gd name="connsiteX52" fmla="*/ 5545393 w 6371303"/>
              <a:gd name="connsiteY52" fmla="*/ 1337187 h 3795252"/>
              <a:gd name="connsiteX53" fmla="*/ 5594555 w 6371303"/>
              <a:gd name="connsiteY53" fmla="*/ 1288026 h 3795252"/>
              <a:gd name="connsiteX54" fmla="*/ 5673213 w 6371303"/>
              <a:gd name="connsiteY54" fmla="*/ 1229033 h 3795252"/>
              <a:gd name="connsiteX55" fmla="*/ 5702709 w 6371303"/>
              <a:gd name="connsiteY55" fmla="*/ 1189704 h 3795252"/>
              <a:gd name="connsiteX56" fmla="*/ 5751871 w 6371303"/>
              <a:gd name="connsiteY56" fmla="*/ 1140542 h 3795252"/>
              <a:gd name="connsiteX57" fmla="*/ 5840361 w 6371303"/>
              <a:gd name="connsiteY57" fmla="*/ 1042220 h 3795252"/>
              <a:gd name="connsiteX58" fmla="*/ 5860026 w 6371303"/>
              <a:gd name="connsiteY58" fmla="*/ 993058 h 3795252"/>
              <a:gd name="connsiteX59" fmla="*/ 5899355 w 6371303"/>
              <a:gd name="connsiteY59" fmla="*/ 943897 h 3795252"/>
              <a:gd name="connsiteX60" fmla="*/ 5978013 w 6371303"/>
              <a:gd name="connsiteY60" fmla="*/ 825910 h 3795252"/>
              <a:gd name="connsiteX61" fmla="*/ 5978013 w 6371303"/>
              <a:gd name="connsiteY61" fmla="*/ 825910 h 3795252"/>
              <a:gd name="connsiteX62" fmla="*/ 6046839 w 6371303"/>
              <a:gd name="connsiteY62" fmla="*/ 717755 h 3795252"/>
              <a:gd name="connsiteX63" fmla="*/ 6105832 w 6371303"/>
              <a:gd name="connsiteY63" fmla="*/ 619433 h 3795252"/>
              <a:gd name="connsiteX64" fmla="*/ 6125497 w 6371303"/>
              <a:gd name="connsiteY64" fmla="*/ 570271 h 3795252"/>
              <a:gd name="connsiteX65" fmla="*/ 6174658 w 6371303"/>
              <a:gd name="connsiteY65" fmla="*/ 491613 h 3795252"/>
              <a:gd name="connsiteX66" fmla="*/ 6213987 w 6371303"/>
              <a:gd name="connsiteY66" fmla="*/ 393291 h 3795252"/>
              <a:gd name="connsiteX67" fmla="*/ 6253316 w 6371303"/>
              <a:gd name="connsiteY67" fmla="*/ 324465 h 3795252"/>
              <a:gd name="connsiteX68" fmla="*/ 6263148 w 6371303"/>
              <a:gd name="connsiteY68" fmla="*/ 275304 h 3795252"/>
              <a:gd name="connsiteX69" fmla="*/ 6292645 w 6371303"/>
              <a:gd name="connsiteY69" fmla="*/ 196646 h 3795252"/>
              <a:gd name="connsiteX70" fmla="*/ 6312309 w 6371303"/>
              <a:gd name="connsiteY70" fmla="*/ 157317 h 3795252"/>
              <a:gd name="connsiteX71" fmla="*/ 6341806 w 6371303"/>
              <a:gd name="connsiteY71" fmla="*/ 49162 h 3795252"/>
              <a:gd name="connsiteX72" fmla="*/ 6351639 w 6371303"/>
              <a:gd name="connsiteY72" fmla="*/ 19665 h 3795252"/>
              <a:gd name="connsiteX73" fmla="*/ 6371303 w 6371303"/>
              <a:gd name="connsiteY73" fmla="*/ 0 h 379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371303" h="3795252">
                <a:moveTo>
                  <a:pt x="0" y="3795252"/>
                </a:moveTo>
                <a:cubicBezTo>
                  <a:pt x="9832" y="3772310"/>
                  <a:pt x="20227" y="3749601"/>
                  <a:pt x="29497" y="3726426"/>
                </a:cubicBezTo>
                <a:cubicBezTo>
                  <a:pt x="33346" y="3716803"/>
                  <a:pt x="33580" y="3705552"/>
                  <a:pt x="39329" y="3696929"/>
                </a:cubicBezTo>
                <a:cubicBezTo>
                  <a:pt x="47042" y="3685360"/>
                  <a:pt x="58994" y="3677265"/>
                  <a:pt x="68826" y="3667433"/>
                </a:cubicBezTo>
                <a:cubicBezTo>
                  <a:pt x="81936" y="3634659"/>
                  <a:pt x="86104" y="3596674"/>
                  <a:pt x="108155" y="3569110"/>
                </a:cubicBezTo>
                <a:cubicBezTo>
                  <a:pt x="121265" y="3552723"/>
                  <a:pt x="135450" y="3537141"/>
                  <a:pt x="147484" y="3519949"/>
                </a:cubicBezTo>
                <a:cubicBezTo>
                  <a:pt x="158443" y="3504293"/>
                  <a:pt x="165371" y="3485968"/>
                  <a:pt x="176980" y="3470787"/>
                </a:cubicBezTo>
                <a:cubicBezTo>
                  <a:pt x="208078" y="3430120"/>
                  <a:pt x="244089" y="3393378"/>
                  <a:pt x="275303" y="3352800"/>
                </a:cubicBezTo>
                <a:cubicBezTo>
                  <a:pt x="308077" y="3310194"/>
                  <a:pt x="335617" y="3262991"/>
                  <a:pt x="373626" y="3224981"/>
                </a:cubicBezTo>
                <a:cubicBezTo>
                  <a:pt x="383458" y="3215149"/>
                  <a:pt x="393820" y="3205819"/>
                  <a:pt x="403122" y="3195484"/>
                </a:cubicBezTo>
                <a:cubicBezTo>
                  <a:pt x="423276" y="3173091"/>
                  <a:pt x="471984" y="3110898"/>
                  <a:pt x="501445" y="3087329"/>
                </a:cubicBezTo>
                <a:cubicBezTo>
                  <a:pt x="554545" y="3044849"/>
                  <a:pt x="618335" y="3019053"/>
                  <a:pt x="678426" y="2989007"/>
                </a:cubicBezTo>
                <a:cubicBezTo>
                  <a:pt x="691536" y="2982452"/>
                  <a:pt x="703535" y="2972897"/>
                  <a:pt x="717755" y="2969342"/>
                </a:cubicBezTo>
                <a:cubicBezTo>
                  <a:pt x="730865" y="2966065"/>
                  <a:pt x="744431" y="2964255"/>
                  <a:pt x="757084" y="2959510"/>
                </a:cubicBezTo>
                <a:cubicBezTo>
                  <a:pt x="804756" y="2941634"/>
                  <a:pt x="791768" y="2933633"/>
                  <a:pt x="845574" y="2920181"/>
                </a:cubicBezTo>
                <a:cubicBezTo>
                  <a:pt x="868057" y="2914560"/>
                  <a:pt x="891495" y="2913873"/>
                  <a:pt x="914400" y="2910349"/>
                </a:cubicBezTo>
                <a:cubicBezTo>
                  <a:pt x="934104" y="2907318"/>
                  <a:pt x="953729" y="2903794"/>
                  <a:pt x="973393" y="2900517"/>
                </a:cubicBezTo>
                <a:cubicBezTo>
                  <a:pt x="1054848" y="2873363"/>
                  <a:pt x="925419" y="2916034"/>
                  <a:pt x="1071716" y="2871020"/>
                </a:cubicBezTo>
                <a:cubicBezTo>
                  <a:pt x="1168599" y="2841210"/>
                  <a:pt x="1093219" y="2860042"/>
                  <a:pt x="1199535" y="2831691"/>
                </a:cubicBezTo>
                <a:cubicBezTo>
                  <a:pt x="1225649" y="2824727"/>
                  <a:pt x="1251885" y="2818216"/>
                  <a:pt x="1278193" y="2812026"/>
                </a:cubicBezTo>
                <a:cubicBezTo>
                  <a:pt x="1307606" y="2805105"/>
                  <a:pt x="1337570" y="2800449"/>
                  <a:pt x="1366684" y="2792362"/>
                </a:cubicBezTo>
                <a:cubicBezTo>
                  <a:pt x="1523843" y="2748707"/>
                  <a:pt x="1384593" y="2769923"/>
                  <a:pt x="1553497" y="2753033"/>
                </a:cubicBezTo>
                <a:cubicBezTo>
                  <a:pt x="1774829" y="2683138"/>
                  <a:pt x="1675275" y="2699951"/>
                  <a:pt x="1848464" y="2684207"/>
                </a:cubicBezTo>
                <a:cubicBezTo>
                  <a:pt x="1897625" y="2667820"/>
                  <a:pt x="1944259" y="2638738"/>
                  <a:pt x="1995948" y="2635046"/>
                </a:cubicBezTo>
                <a:cubicBezTo>
                  <a:pt x="2045696" y="2631492"/>
                  <a:pt x="2174292" y="2623614"/>
                  <a:pt x="2231922" y="2615381"/>
                </a:cubicBezTo>
                <a:cubicBezTo>
                  <a:pt x="2268196" y="2610199"/>
                  <a:pt x="2303605" y="2599247"/>
                  <a:pt x="2340077" y="2595717"/>
                </a:cubicBezTo>
                <a:cubicBezTo>
                  <a:pt x="2405402" y="2589395"/>
                  <a:pt x="2471174" y="2589162"/>
                  <a:pt x="2536722" y="2585884"/>
                </a:cubicBezTo>
                <a:lnTo>
                  <a:pt x="2674374" y="2566220"/>
                </a:lnTo>
                <a:cubicBezTo>
                  <a:pt x="2707057" y="2562135"/>
                  <a:pt x="2740090" y="2561045"/>
                  <a:pt x="2772697" y="2556387"/>
                </a:cubicBezTo>
                <a:cubicBezTo>
                  <a:pt x="3041011" y="2518056"/>
                  <a:pt x="2729553" y="2551852"/>
                  <a:pt x="2979174" y="2526891"/>
                </a:cubicBezTo>
                <a:cubicBezTo>
                  <a:pt x="3015226" y="2517059"/>
                  <a:pt x="3050762" y="2505092"/>
                  <a:pt x="3087329" y="2497394"/>
                </a:cubicBezTo>
                <a:cubicBezTo>
                  <a:pt x="3113186" y="2491951"/>
                  <a:pt x="3140266" y="2493614"/>
                  <a:pt x="3165987" y="2487562"/>
                </a:cubicBezTo>
                <a:cubicBezTo>
                  <a:pt x="3196253" y="2480441"/>
                  <a:pt x="3224546" y="2466483"/>
                  <a:pt x="3254477" y="2458065"/>
                </a:cubicBezTo>
                <a:cubicBezTo>
                  <a:pt x="3329471" y="2436973"/>
                  <a:pt x="3405309" y="2419006"/>
                  <a:pt x="3480619" y="2399071"/>
                </a:cubicBezTo>
                <a:cubicBezTo>
                  <a:pt x="3516743" y="2389509"/>
                  <a:pt x="3553324" y="2381393"/>
                  <a:pt x="3588774" y="2369575"/>
                </a:cubicBezTo>
                <a:cubicBezTo>
                  <a:pt x="3598606" y="2366297"/>
                  <a:pt x="3608272" y="2362469"/>
                  <a:pt x="3618271" y="2359742"/>
                </a:cubicBezTo>
                <a:cubicBezTo>
                  <a:pt x="3644345" y="2352631"/>
                  <a:pt x="3671569" y="2349421"/>
                  <a:pt x="3696929" y="2340078"/>
                </a:cubicBezTo>
                <a:cubicBezTo>
                  <a:pt x="3734089" y="2326388"/>
                  <a:pt x="3768077" y="2305015"/>
                  <a:pt x="3805084" y="2290917"/>
                </a:cubicBezTo>
                <a:cubicBezTo>
                  <a:pt x="3837059" y="2278736"/>
                  <a:pt x="3871299" y="2273249"/>
                  <a:pt x="3903406" y="2261420"/>
                </a:cubicBezTo>
                <a:cubicBezTo>
                  <a:pt x="4123471" y="2180343"/>
                  <a:pt x="3847968" y="2261345"/>
                  <a:pt x="4100051" y="2192594"/>
                </a:cubicBezTo>
                <a:cubicBezTo>
                  <a:pt x="4363989" y="2027634"/>
                  <a:pt x="4055906" y="2207300"/>
                  <a:pt x="4227871" y="2133600"/>
                </a:cubicBezTo>
                <a:cubicBezTo>
                  <a:pt x="4258886" y="2120308"/>
                  <a:pt x="4286180" y="2099529"/>
                  <a:pt x="4316361" y="2084439"/>
                </a:cubicBezTo>
                <a:cubicBezTo>
                  <a:pt x="4325631" y="2079804"/>
                  <a:pt x="4336423" y="2078896"/>
                  <a:pt x="4345858" y="2074607"/>
                </a:cubicBezTo>
                <a:cubicBezTo>
                  <a:pt x="4372545" y="2062477"/>
                  <a:pt x="4397499" y="2046654"/>
                  <a:pt x="4424516" y="2035278"/>
                </a:cubicBezTo>
                <a:cubicBezTo>
                  <a:pt x="4459871" y="2020392"/>
                  <a:pt x="4497689" y="2011691"/>
                  <a:pt x="4532671" y="1995949"/>
                </a:cubicBezTo>
                <a:cubicBezTo>
                  <a:pt x="4769742" y="1889266"/>
                  <a:pt x="4469543" y="2007848"/>
                  <a:pt x="4709651" y="1887794"/>
                </a:cubicBezTo>
                <a:cubicBezTo>
                  <a:pt x="4730992" y="1877123"/>
                  <a:pt x="4755535" y="1874684"/>
                  <a:pt x="4778477" y="1868129"/>
                </a:cubicBezTo>
                <a:cubicBezTo>
                  <a:pt x="5020613" y="1706707"/>
                  <a:pt x="4716458" y="1906031"/>
                  <a:pt x="4955458" y="1759975"/>
                </a:cubicBezTo>
                <a:cubicBezTo>
                  <a:pt x="5074265" y="1687370"/>
                  <a:pt x="5012771" y="1718027"/>
                  <a:pt x="5122606" y="1641987"/>
                </a:cubicBezTo>
                <a:cubicBezTo>
                  <a:pt x="5180901" y="1601629"/>
                  <a:pt x="5240593" y="1563329"/>
                  <a:pt x="5299587" y="1524000"/>
                </a:cubicBezTo>
                <a:cubicBezTo>
                  <a:pt x="5329084" y="1504336"/>
                  <a:pt x="5363009" y="1490074"/>
                  <a:pt x="5388077" y="1465007"/>
                </a:cubicBezTo>
                <a:cubicBezTo>
                  <a:pt x="5427038" y="1426047"/>
                  <a:pt x="5460802" y="1389770"/>
                  <a:pt x="5506064" y="1356852"/>
                </a:cubicBezTo>
                <a:cubicBezTo>
                  <a:pt x="5517918" y="1348231"/>
                  <a:pt x="5533823" y="1346186"/>
                  <a:pt x="5545393" y="1337187"/>
                </a:cubicBezTo>
                <a:cubicBezTo>
                  <a:pt x="5563686" y="1322959"/>
                  <a:pt x="5576863" y="1302996"/>
                  <a:pt x="5594555" y="1288026"/>
                </a:cubicBezTo>
                <a:cubicBezTo>
                  <a:pt x="5619574" y="1266856"/>
                  <a:pt x="5648962" y="1251079"/>
                  <a:pt x="5673213" y="1229033"/>
                </a:cubicBezTo>
                <a:cubicBezTo>
                  <a:pt x="5685338" y="1218010"/>
                  <a:pt x="5691822" y="1201952"/>
                  <a:pt x="5702709" y="1189704"/>
                </a:cubicBezTo>
                <a:cubicBezTo>
                  <a:pt x="5718106" y="1172383"/>
                  <a:pt x="5737035" y="1158346"/>
                  <a:pt x="5751871" y="1140542"/>
                </a:cubicBezTo>
                <a:cubicBezTo>
                  <a:pt x="5836640" y="1038820"/>
                  <a:pt x="5763317" y="1100004"/>
                  <a:pt x="5840361" y="1042220"/>
                </a:cubicBezTo>
                <a:cubicBezTo>
                  <a:pt x="5846916" y="1025833"/>
                  <a:pt x="5850945" y="1008192"/>
                  <a:pt x="5860026" y="993058"/>
                </a:cubicBezTo>
                <a:cubicBezTo>
                  <a:pt x="5870823" y="975063"/>
                  <a:pt x="5887253" y="961042"/>
                  <a:pt x="5899355" y="943897"/>
                </a:cubicBezTo>
                <a:cubicBezTo>
                  <a:pt x="5926613" y="905281"/>
                  <a:pt x="5951794" y="865239"/>
                  <a:pt x="5978013" y="825910"/>
                </a:cubicBezTo>
                <a:lnTo>
                  <a:pt x="5978013" y="825910"/>
                </a:lnTo>
                <a:cubicBezTo>
                  <a:pt x="6016894" y="748146"/>
                  <a:pt x="5993775" y="784085"/>
                  <a:pt x="6046839" y="717755"/>
                </a:cubicBezTo>
                <a:cubicBezTo>
                  <a:pt x="6095470" y="596175"/>
                  <a:pt x="6030302" y="745316"/>
                  <a:pt x="6105832" y="619433"/>
                </a:cubicBezTo>
                <a:cubicBezTo>
                  <a:pt x="6114913" y="604299"/>
                  <a:pt x="6117604" y="586057"/>
                  <a:pt x="6125497" y="570271"/>
                </a:cubicBezTo>
                <a:cubicBezTo>
                  <a:pt x="6137359" y="546547"/>
                  <a:pt x="6159056" y="515015"/>
                  <a:pt x="6174658" y="491613"/>
                </a:cubicBezTo>
                <a:cubicBezTo>
                  <a:pt x="6198957" y="418715"/>
                  <a:pt x="6185052" y="451160"/>
                  <a:pt x="6213987" y="393291"/>
                </a:cubicBezTo>
                <a:cubicBezTo>
                  <a:pt x="6246166" y="264571"/>
                  <a:pt x="6194739" y="441620"/>
                  <a:pt x="6253316" y="324465"/>
                </a:cubicBezTo>
                <a:cubicBezTo>
                  <a:pt x="6260790" y="309518"/>
                  <a:pt x="6259095" y="291517"/>
                  <a:pt x="6263148" y="275304"/>
                </a:cubicBezTo>
                <a:cubicBezTo>
                  <a:pt x="6267782" y="256767"/>
                  <a:pt x="6287486" y="208253"/>
                  <a:pt x="6292645" y="196646"/>
                </a:cubicBezTo>
                <a:cubicBezTo>
                  <a:pt x="6298598" y="183252"/>
                  <a:pt x="6306535" y="170789"/>
                  <a:pt x="6312309" y="157317"/>
                </a:cubicBezTo>
                <a:cubicBezTo>
                  <a:pt x="6325074" y="127532"/>
                  <a:pt x="6334270" y="71767"/>
                  <a:pt x="6341806" y="49162"/>
                </a:cubicBezTo>
                <a:cubicBezTo>
                  <a:pt x="6345084" y="39330"/>
                  <a:pt x="6346307" y="28552"/>
                  <a:pt x="6351639" y="19665"/>
                </a:cubicBezTo>
                <a:cubicBezTo>
                  <a:pt x="6356408" y="11716"/>
                  <a:pt x="6364748" y="6555"/>
                  <a:pt x="637130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021392" y="1868128"/>
            <a:ext cx="2723535" cy="4424516"/>
          </a:xfrm>
          <a:custGeom>
            <a:avLst/>
            <a:gdLst>
              <a:gd name="connsiteX0" fmla="*/ 49161 w 2723535"/>
              <a:gd name="connsiteY0" fmla="*/ 4424516 h 4424516"/>
              <a:gd name="connsiteX1" fmla="*/ 19664 w 2723535"/>
              <a:gd name="connsiteY1" fmla="*/ 4021394 h 4424516"/>
              <a:gd name="connsiteX2" fmla="*/ 9832 w 2723535"/>
              <a:gd name="connsiteY2" fmla="*/ 3893574 h 4424516"/>
              <a:gd name="connsiteX3" fmla="*/ 0 w 2723535"/>
              <a:gd name="connsiteY3" fmla="*/ 3687097 h 4424516"/>
              <a:gd name="connsiteX4" fmla="*/ 9832 w 2723535"/>
              <a:gd name="connsiteY4" fmla="*/ 3067665 h 4424516"/>
              <a:gd name="connsiteX5" fmla="*/ 39329 w 2723535"/>
              <a:gd name="connsiteY5" fmla="*/ 2782529 h 4424516"/>
              <a:gd name="connsiteX6" fmla="*/ 68825 w 2723535"/>
              <a:gd name="connsiteY6" fmla="*/ 2605549 h 4424516"/>
              <a:gd name="connsiteX7" fmla="*/ 88490 w 2723535"/>
              <a:gd name="connsiteY7" fmla="*/ 2536723 h 4424516"/>
              <a:gd name="connsiteX8" fmla="*/ 108155 w 2723535"/>
              <a:gd name="connsiteY8" fmla="*/ 2467897 h 4424516"/>
              <a:gd name="connsiteX9" fmla="*/ 137651 w 2723535"/>
              <a:gd name="connsiteY9" fmla="*/ 2408903 h 4424516"/>
              <a:gd name="connsiteX10" fmla="*/ 147484 w 2723535"/>
              <a:gd name="connsiteY10" fmla="*/ 2340078 h 4424516"/>
              <a:gd name="connsiteX11" fmla="*/ 196645 w 2723535"/>
              <a:gd name="connsiteY11" fmla="*/ 2241755 h 4424516"/>
              <a:gd name="connsiteX12" fmla="*/ 235974 w 2723535"/>
              <a:gd name="connsiteY12" fmla="*/ 2192594 h 4424516"/>
              <a:gd name="connsiteX13" fmla="*/ 275303 w 2723535"/>
              <a:gd name="connsiteY13" fmla="*/ 2123768 h 4424516"/>
              <a:gd name="connsiteX14" fmla="*/ 344129 w 2723535"/>
              <a:gd name="connsiteY14" fmla="*/ 2035278 h 4424516"/>
              <a:gd name="connsiteX15" fmla="*/ 442451 w 2723535"/>
              <a:gd name="connsiteY15" fmla="*/ 1927123 h 4424516"/>
              <a:gd name="connsiteX16" fmla="*/ 580103 w 2723535"/>
              <a:gd name="connsiteY16" fmla="*/ 1779639 h 4424516"/>
              <a:gd name="connsiteX17" fmla="*/ 619432 w 2723535"/>
              <a:gd name="connsiteY17" fmla="*/ 1759974 h 4424516"/>
              <a:gd name="connsiteX18" fmla="*/ 698090 w 2723535"/>
              <a:gd name="connsiteY18" fmla="*/ 1691149 h 4424516"/>
              <a:gd name="connsiteX19" fmla="*/ 747251 w 2723535"/>
              <a:gd name="connsiteY19" fmla="*/ 1651820 h 4424516"/>
              <a:gd name="connsiteX20" fmla="*/ 816077 w 2723535"/>
              <a:gd name="connsiteY20" fmla="*/ 1612491 h 4424516"/>
              <a:gd name="connsiteX21" fmla="*/ 914400 w 2723535"/>
              <a:gd name="connsiteY21" fmla="*/ 1553497 h 4424516"/>
              <a:gd name="connsiteX22" fmla="*/ 963561 w 2723535"/>
              <a:gd name="connsiteY22" fmla="*/ 1514168 h 4424516"/>
              <a:gd name="connsiteX23" fmla="*/ 1071716 w 2723535"/>
              <a:gd name="connsiteY23" fmla="*/ 1455174 h 4424516"/>
              <a:gd name="connsiteX24" fmla="*/ 1199535 w 2723535"/>
              <a:gd name="connsiteY24" fmla="*/ 1376516 h 4424516"/>
              <a:gd name="connsiteX25" fmla="*/ 1268361 w 2723535"/>
              <a:gd name="connsiteY25" fmla="*/ 1347020 h 4424516"/>
              <a:gd name="connsiteX26" fmla="*/ 1406013 w 2723535"/>
              <a:gd name="connsiteY26" fmla="*/ 1268362 h 4424516"/>
              <a:gd name="connsiteX27" fmla="*/ 1474838 w 2723535"/>
              <a:gd name="connsiteY27" fmla="*/ 1229033 h 4424516"/>
              <a:gd name="connsiteX28" fmla="*/ 1543664 w 2723535"/>
              <a:gd name="connsiteY28" fmla="*/ 1179871 h 4424516"/>
              <a:gd name="connsiteX29" fmla="*/ 1681316 w 2723535"/>
              <a:gd name="connsiteY29" fmla="*/ 1101213 h 4424516"/>
              <a:gd name="connsiteX30" fmla="*/ 1710813 w 2723535"/>
              <a:gd name="connsiteY30" fmla="*/ 1081549 h 4424516"/>
              <a:gd name="connsiteX31" fmla="*/ 1799303 w 2723535"/>
              <a:gd name="connsiteY31" fmla="*/ 1012723 h 4424516"/>
              <a:gd name="connsiteX32" fmla="*/ 1868129 w 2723535"/>
              <a:gd name="connsiteY32" fmla="*/ 973394 h 4424516"/>
              <a:gd name="connsiteX33" fmla="*/ 2005780 w 2723535"/>
              <a:gd name="connsiteY33" fmla="*/ 884903 h 4424516"/>
              <a:gd name="connsiteX34" fmla="*/ 2094271 w 2723535"/>
              <a:gd name="connsiteY34" fmla="*/ 816078 h 4424516"/>
              <a:gd name="connsiteX35" fmla="*/ 2113935 w 2723535"/>
              <a:gd name="connsiteY35" fmla="*/ 786581 h 4424516"/>
              <a:gd name="connsiteX36" fmla="*/ 2153264 w 2723535"/>
              <a:gd name="connsiteY36" fmla="*/ 747252 h 4424516"/>
              <a:gd name="connsiteX37" fmla="*/ 2182761 w 2723535"/>
              <a:gd name="connsiteY37" fmla="*/ 727587 h 4424516"/>
              <a:gd name="connsiteX38" fmla="*/ 2290916 w 2723535"/>
              <a:gd name="connsiteY38" fmla="*/ 589936 h 4424516"/>
              <a:gd name="connsiteX39" fmla="*/ 2330245 w 2723535"/>
              <a:gd name="connsiteY39" fmla="*/ 540774 h 4424516"/>
              <a:gd name="connsiteX40" fmla="*/ 2369574 w 2723535"/>
              <a:gd name="connsiteY40" fmla="*/ 491613 h 4424516"/>
              <a:gd name="connsiteX41" fmla="*/ 2408903 w 2723535"/>
              <a:gd name="connsiteY41" fmla="*/ 452284 h 4424516"/>
              <a:gd name="connsiteX42" fmla="*/ 2497393 w 2723535"/>
              <a:gd name="connsiteY42" fmla="*/ 334297 h 4424516"/>
              <a:gd name="connsiteX43" fmla="*/ 2517058 w 2723535"/>
              <a:gd name="connsiteY43" fmla="*/ 285136 h 4424516"/>
              <a:gd name="connsiteX44" fmla="*/ 2546555 w 2723535"/>
              <a:gd name="connsiteY44" fmla="*/ 245807 h 4424516"/>
              <a:gd name="connsiteX45" fmla="*/ 2566219 w 2723535"/>
              <a:gd name="connsiteY45" fmla="*/ 216310 h 4424516"/>
              <a:gd name="connsiteX46" fmla="*/ 2595716 w 2723535"/>
              <a:gd name="connsiteY46" fmla="*/ 176981 h 4424516"/>
              <a:gd name="connsiteX47" fmla="*/ 2654709 w 2723535"/>
              <a:gd name="connsiteY47" fmla="*/ 88491 h 4424516"/>
              <a:gd name="connsiteX48" fmla="*/ 2684206 w 2723535"/>
              <a:gd name="connsiteY48" fmla="*/ 68826 h 4424516"/>
              <a:gd name="connsiteX49" fmla="*/ 2703871 w 2723535"/>
              <a:gd name="connsiteY49" fmla="*/ 39329 h 4424516"/>
              <a:gd name="connsiteX50" fmla="*/ 2723535 w 2723535"/>
              <a:gd name="connsiteY50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23535" h="4424516">
                <a:moveTo>
                  <a:pt x="49161" y="4424516"/>
                </a:moveTo>
                <a:cubicBezTo>
                  <a:pt x="5095" y="4226227"/>
                  <a:pt x="36127" y="4391819"/>
                  <a:pt x="19664" y="4021394"/>
                </a:cubicBezTo>
                <a:cubicBezTo>
                  <a:pt x="17767" y="3978704"/>
                  <a:pt x="12341" y="3936233"/>
                  <a:pt x="9832" y="3893574"/>
                </a:cubicBezTo>
                <a:cubicBezTo>
                  <a:pt x="5786" y="3824789"/>
                  <a:pt x="3277" y="3755923"/>
                  <a:pt x="0" y="3687097"/>
                </a:cubicBezTo>
                <a:cubicBezTo>
                  <a:pt x="3277" y="3480620"/>
                  <a:pt x="4400" y="3274097"/>
                  <a:pt x="9832" y="3067665"/>
                </a:cubicBezTo>
                <a:cubicBezTo>
                  <a:pt x="12052" y="2983313"/>
                  <a:pt x="28790" y="2863328"/>
                  <a:pt x="39329" y="2782529"/>
                </a:cubicBezTo>
                <a:cubicBezTo>
                  <a:pt x="47052" y="2723319"/>
                  <a:pt x="55863" y="2663879"/>
                  <a:pt x="68825" y="2605549"/>
                </a:cubicBezTo>
                <a:cubicBezTo>
                  <a:pt x="84192" y="2536398"/>
                  <a:pt x="72068" y="2594201"/>
                  <a:pt x="88490" y="2536723"/>
                </a:cubicBezTo>
                <a:cubicBezTo>
                  <a:pt x="94742" y="2514840"/>
                  <a:pt x="98722" y="2489121"/>
                  <a:pt x="108155" y="2467897"/>
                </a:cubicBezTo>
                <a:cubicBezTo>
                  <a:pt x="117084" y="2447806"/>
                  <a:pt x="127819" y="2428568"/>
                  <a:pt x="137651" y="2408903"/>
                </a:cubicBezTo>
                <a:cubicBezTo>
                  <a:pt x="140929" y="2385961"/>
                  <a:pt x="141863" y="2362561"/>
                  <a:pt x="147484" y="2340078"/>
                </a:cubicBezTo>
                <a:cubicBezTo>
                  <a:pt x="155337" y="2308667"/>
                  <a:pt x="178541" y="2267618"/>
                  <a:pt x="196645" y="2241755"/>
                </a:cubicBezTo>
                <a:cubicBezTo>
                  <a:pt x="208680" y="2224563"/>
                  <a:pt x="224333" y="2210055"/>
                  <a:pt x="235974" y="2192594"/>
                </a:cubicBezTo>
                <a:cubicBezTo>
                  <a:pt x="250631" y="2170608"/>
                  <a:pt x="260333" y="2145542"/>
                  <a:pt x="275303" y="2123768"/>
                </a:cubicBezTo>
                <a:cubicBezTo>
                  <a:pt x="296473" y="2092975"/>
                  <a:pt x="323401" y="2066370"/>
                  <a:pt x="344129" y="2035278"/>
                </a:cubicBezTo>
                <a:cubicBezTo>
                  <a:pt x="411252" y="1934592"/>
                  <a:pt x="371414" y="1962641"/>
                  <a:pt x="442451" y="1927123"/>
                </a:cubicBezTo>
                <a:cubicBezTo>
                  <a:pt x="479447" y="1877796"/>
                  <a:pt x="532206" y="1803588"/>
                  <a:pt x="580103" y="1779639"/>
                </a:cubicBezTo>
                <a:lnTo>
                  <a:pt x="619432" y="1759974"/>
                </a:lnTo>
                <a:cubicBezTo>
                  <a:pt x="668955" y="1693944"/>
                  <a:pt x="624895" y="1742385"/>
                  <a:pt x="698090" y="1691149"/>
                </a:cubicBezTo>
                <a:cubicBezTo>
                  <a:pt x="715282" y="1679115"/>
                  <a:pt x="729790" y="1663461"/>
                  <a:pt x="747251" y="1651820"/>
                </a:cubicBezTo>
                <a:cubicBezTo>
                  <a:pt x="845227" y="1586502"/>
                  <a:pt x="735623" y="1672831"/>
                  <a:pt x="816077" y="1612491"/>
                </a:cubicBezTo>
                <a:cubicBezTo>
                  <a:pt x="1008840" y="1467920"/>
                  <a:pt x="736570" y="1660195"/>
                  <a:pt x="914400" y="1553497"/>
                </a:cubicBezTo>
                <a:cubicBezTo>
                  <a:pt x="932395" y="1542700"/>
                  <a:pt x="946369" y="1526203"/>
                  <a:pt x="963561" y="1514168"/>
                </a:cubicBezTo>
                <a:cubicBezTo>
                  <a:pt x="1020520" y="1474296"/>
                  <a:pt x="1008347" y="1492139"/>
                  <a:pt x="1071716" y="1455174"/>
                </a:cubicBezTo>
                <a:cubicBezTo>
                  <a:pt x="1165174" y="1400657"/>
                  <a:pt x="1096237" y="1428164"/>
                  <a:pt x="1199535" y="1376516"/>
                </a:cubicBezTo>
                <a:cubicBezTo>
                  <a:pt x="1221860" y="1365354"/>
                  <a:pt x="1246251" y="1358602"/>
                  <a:pt x="1268361" y="1347020"/>
                </a:cubicBezTo>
                <a:cubicBezTo>
                  <a:pt x="1315175" y="1322499"/>
                  <a:pt x="1360129" y="1294581"/>
                  <a:pt x="1406013" y="1268362"/>
                </a:cubicBezTo>
                <a:cubicBezTo>
                  <a:pt x="1428955" y="1255252"/>
                  <a:pt x="1453337" y="1244391"/>
                  <a:pt x="1474838" y="1229033"/>
                </a:cubicBezTo>
                <a:cubicBezTo>
                  <a:pt x="1497780" y="1212646"/>
                  <a:pt x="1519692" y="1194711"/>
                  <a:pt x="1543664" y="1179871"/>
                </a:cubicBezTo>
                <a:cubicBezTo>
                  <a:pt x="1588598" y="1152055"/>
                  <a:pt x="1637344" y="1130526"/>
                  <a:pt x="1681316" y="1101213"/>
                </a:cubicBezTo>
                <a:cubicBezTo>
                  <a:pt x="1691148" y="1094658"/>
                  <a:pt x="1701359" y="1088639"/>
                  <a:pt x="1710813" y="1081549"/>
                </a:cubicBezTo>
                <a:cubicBezTo>
                  <a:pt x="1740708" y="1059128"/>
                  <a:pt x="1768510" y="1033893"/>
                  <a:pt x="1799303" y="1012723"/>
                </a:cubicBezTo>
                <a:cubicBezTo>
                  <a:pt x="1821077" y="997753"/>
                  <a:pt x="1845902" y="987683"/>
                  <a:pt x="1868129" y="973394"/>
                </a:cubicBezTo>
                <a:cubicBezTo>
                  <a:pt x="2048813" y="857241"/>
                  <a:pt x="1827793" y="986614"/>
                  <a:pt x="2005780" y="884903"/>
                </a:cubicBezTo>
                <a:cubicBezTo>
                  <a:pt x="2071997" y="796615"/>
                  <a:pt x="1989053" y="894991"/>
                  <a:pt x="2094271" y="816078"/>
                </a:cubicBezTo>
                <a:cubicBezTo>
                  <a:pt x="2103725" y="808988"/>
                  <a:pt x="2106245" y="795553"/>
                  <a:pt x="2113935" y="786581"/>
                </a:cubicBezTo>
                <a:cubicBezTo>
                  <a:pt x="2126001" y="772504"/>
                  <a:pt x="2139188" y="759318"/>
                  <a:pt x="2153264" y="747252"/>
                </a:cubicBezTo>
                <a:cubicBezTo>
                  <a:pt x="2162236" y="739562"/>
                  <a:pt x="2174776" y="736298"/>
                  <a:pt x="2182761" y="727587"/>
                </a:cubicBezTo>
                <a:cubicBezTo>
                  <a:pt x="2233283" y="672472"/>
                  <a:pt x="2251218" y="640976"/>
                  <a:pt x="2290916" y="589936"/>
                </a:cubicBezTo>
                <a:cubicBezTo>
                  <a:pt x="2303800" y="573371"/>
                  <a:pt x="2317135" y="557161"/>
                  <a:pt x="2330245" y="540774"/>
                </a:cubicBezTo>
                <a:cubicBezTo>
                  <a:pt x="2343355" y="524387"/>
                  <a:pt x="2354735" y="506452"/>
                  <a:pt x="2369574" y="491613"/>
                </a:cubicBezTo>
                <a:cubicBezTo>
                  <a:pt x="2382684" y="478503"/>
                  <a:pt x="2397998" y="467278"/>
                  <a:pt x="2408903" y="452284"/>
                </a:cubicBezTo>
                <a:cubicBezTo>
                  <a:pt x="2510557" y="312510"/>
                  <a:pt x="2384970" y="446720"/>
                  <a:pt x="2497393" y="334297"/>
                </a:cubicBezTo>
                <a:cubicBezTo>
                  <a:pt x="2503948" y="317910"/>
                  <a:pt x="2508487" y="300564"/>
                  <a:pt x="2517058" y="285136"/>
                </a:cubicBezTo>
                <a:cubicBezTo>
                  <a:pt x="2525016" y="270811"/>
                  <a:pt x="2537030" y="259142"/>
                  <a:pt x="2546555" y="245807"/>
                </a:cubicBezTo>
                <a:cubicBezTo>
                  <a:pt x="2553423" y="236191"/>
                  <a:pt x="2559351" y="225926"/>
                  <a:pt x="2566219" y="216310"/>
                </a:cubicBezTo>
                <a:cubicBezTo>
                  <a:pt x="2575744" y="202975"/>
                  <a:pt x="2586626" y="190616"/>
                  <a:pt x="2595716" y="176981"/>
                </a:cubicBezTo>
                <a:cubicBezTo>
                  <a:pt x="2614437" y="148900"/>
                  <a:pt x="2630217" y="112984"/>
                  <a:pt x="2654709" y="88491"/>
                </a:cubicBezTo>
                <a:cubicBezTo>
                  <a:pt x="2663065" y="80135"/>
                  <a:pt x="2674374" y="75381"/>
                  <a:pt x="2684206" y="68826"/>
                </a:cubicBezTo>
                <a:cubicBezTo>
                  <a:pt x="2690761" y="58994"/>
                  <a:pt x="2698586" y="49898"/>
                  <a:pt x="2703871" y="39329"/>
                </a:cubicBezTo>
                <a:cubicBezTo>
                  <a:pt x="2726468" y="-5865"/>
                  <a:pt x="2701321" y="22216"/>
                  <a:pt x="272353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2-centers on the 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To visualize lets consider centers on the line rather than the plane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2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correspond to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so we can visualize it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(It’s a bit degenerate though)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04" t="-2074" r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EE813-DA2D-4777-91FF-653FB650E136}" type="slidenum">
              <a:rPr lang="he-IL" smtClean="0"/>
              <a:pPr>
                <a:defRPr/>
              </a:pPr>
              <a:t>99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2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ZWICK@FZFMRKMFUVWYY57I" val="510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  <a:round/>
          <a:headEnd/>
          <a:tailEnd/>
        </a:ln>
        <a:effectLst/>
      </a:spPr>
      <a:bodyPr wrap="none" tIns="0" anchor="ctr"/>
      <a:lstStyle>
        <a:defPPr algn="ctr">
          <a:defRPr sz="24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1">
        <a:spAutoFit/>
      </a:bodyPr>
      <a:lstStyle>
        <a:defPPr algn="ctr">
          <a:defRPr dirty="0">
            <a:cs typeface="Times New Roman" panose="02020603050405020304" pitchFamily="18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31094</TotalTime>
  <Words>2335</Words>
  <Application>Microsoft Office PowerPoint</Application>
  <PresentationFormat>On-screen Show (4:3)</PresentationFormat>
  <Paragraphs>851</Paragraphs>
  <Slides>112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2" baseType="lpstr">
      <vt:lpstr>MS PGothic</vt:lpstr>
      <vt:lpstr>MS PGothic</vt:lpstr>
      <vt:lpstr>SimSun</vt:lpstr>
      <vt:lpstr>Arial</vt:lpstr>
      <vt:lpstr>Cambria Math</vt:lpstr>
      <vt:lpstr>Comic Sans MS</vt:lpstr>
      <vt:lpstr>Times New Roman</vt:lpstr>
      <vt:lpstr>Tw Cen MT</vt:lpstr>
      <vt:lpstr>Wingdings</vt:lpstr>
      <vt:lpstr>Standarddesign</vt:lpstr>
      <vt:lpstr>PowerPoint Presentation</vt:lpstr>
      <vt:lpstr>Metric space</vt:lpstr>
      <vt:lpstr>Examples</vt:lpstr>
      <vt:lpstr>(Finite) Metric space</vt:lpstr>
      <vt:lpstr>(Discrete) Metric space</vt:lpstr>
      <vt:lpstr>k-centers</vt:lpstr>
      <vt:lpstr>k-centers</vt:lpstr>
      <vt:lpstr>k-centers</vt:lpstr>
      <vt:lpstr>k-centers (alt. formulation)</vt:lpstr>
      <vt:lpstr>Another example</vt:lpstr>
      <vt:lpstr>k-centers</vt:lpstr>
      <vt:lpstr>Farthest fit</vt:lpstr>
      <vt:lpstr>Farthest fit</vt:lpstr>
      <vt:lpstr>Example</vt:lpstr>
      <vt:lpstr>Example</vt:lpstr>
      <vt:lpstr>Example</vt:lpstr>
      <vt:lpstr>Example</vt:lpstr>
      <vt:lpstr>Example</vt:lpstr>
      <vt:lpstr>Example</vt:lpstr>
      <vt:lpstr>What can we say about this ?</vt:lpstr>
      <vt:lpstr>Proof</vt:lpstr>
      <vt:lpstr>Proof</vt:lpstr>
      <vt:lpstr>Proof</vt:lpstr>
      <vt:lpstr>Proof</vt:lpstr>
      <vt:lpstr>Proof</vt:lpstr>
      <vt:lpstr>k-medians</vt:lpstr>
      <vt:lpstr>k-medians</vt:lpstr>
      <vt:lpstr>k-medians</vt:lpstr>
      <vt:lpstr>k-medians</vt:lpstr>
      <vt:lpstr>1-median on the line</vt:lpstr>
      <vt:lpstr>1-median on the line</vt:lpstr>
      <vt:lpstr>k-medians</vt:lpstr>
      <vt:lpstr>Local search for k-medians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Summary</vt:lpstr>
      <vt:lpstr>k-means</vt:lpstr>
      <vt:lpstr>k-means</vt:lpstr>
      <vt:lpstr>Local search</vt:lpstr>
      <vt:lpstr>1-mean on the line</vt:lpstr>
      <vt:lpstr>1-mean in Euclidean space of higher dimension</vt:lpstr>
      <vt:lpstr>2-means in the plane</vt:lpstr>
      <vt:lpstr>Lloyd’s algorithm</vt:lpstr>
      <vt:lpstr>Lloyd’s algorithm</vt:lpstr>
      <vt:lpstr>Example (k=3)</vt:lpstr>
      <vt:lpstr>Pick initial centers</vt:lpstr>
      <vt:lpstr>Assign each point to its closest center</vt:lpstr>
      <vt:lpstr>Replace centers by clusters’ means</vt:lpstr>
      <vt:lpstr>Assign each point to its closest center</vt:lpstr>
      <vt:lpstr>Replace centers by clusters’ means</vt:lpstr>
      <vt:lpstr>Assign each point to its closest center</vt:lpstr>
      <vt:lpstr>Replace centers by clusters’ means</vt:lpstr>
      <vt:lpstr>Properties</vt:lpstr>
      <vt:lpstr>Quality of the local opt ?</vt:lpstr>
      <vt:lpstr>Running time</vt:lpstr>
      <vt:lpstr>Voronoi diagram</vt:lpstr>
      <vt:lpstr>Voronoi diagram</vt:lpstr>
      <vt:lpstr>Voronoi partition</vt:lpstr>
      <vt:lpstr>Assign each point to its closest center</vt:lpstr>
      <vt:lpstr>Voronoi partitions of 2-centers</vt:lpstr>
      <vt:lpstr>Voronoi partitions of 2-centers</vt:lpstr>
      <vt:lpstr>Voronoi partition</vt:lpstr>
      <vt:lpstr>Voronoi partitions of 2-centers</vt:lpstr>
      <vt:lpstr>Voronoi partitions </vt:lpstr>
      <vt:lpstr>Voronoi partitions </vt:lpstr>
      <vt:lpstr>Counting Voronoi partitions </vt:lpstr>
      <vt:lpstr>2 centers</vt:lpstr>
      <vt:lpstr>General technique</vt:lpstr>
      <vt:lpstr>Counting Voronoi partitions </vt:lpstr>
      <vt:lpstr>Counting Voronoi partitions </vt:lpstr>
      <vt:lpstr>Counting Voronoi partitions </vt:lpstr>
      <vt:lpstr>Counting Voronoi partitions </vt:lpstr>
      <vt:lpstr>Counting Voronoi partitions </vt:lpstr>
      <vt:lpstr>2-centers on the line</vt:lpstr>
      <vt:lpstr>Example on the line</vt:lpstr>
      <vt:lpstr>Example on the line</vt:lpstr>
      <vt:lpstr>Example on the line</vt:lpstr>
      <vt:lpstr>Example on the line</vt:lpstr>
      <vt:lpstr>Voronoi partitions </vt:lpstr>
      <vt:lpstr>Summary</vt:lpstr>
      <vt:lpstr>Speeding up using triangle inequality</vt:lpstr>
      <vt:lpstr>Speeding up using triangle inequality (ver 1)</vt:lpstr>
      <vt:lpstr>Speeding up using triangle inequality (ver 2)</vt:lpstr>
      <vt:lpstr>Results</vt:lpstr>
      <vt:lpstr>Results</vt:lpstr>
      <vt:lpstr>Results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Probe Complexity</dc:title>
  <dc:creator>haimk</dc:creator>
  <cp:lastModifiedBy>Windows User</cp:lastModifiedBy>
  <cp:revision>861</cp:revision>
  <dcterms:created xsi:type="dcterms:W3CDTF">2010-12-27T20:22:31Z</dcterms:created>
  <dcterms:modified xsi:type="dcterms:W3CDTF">2018-05-08T06:09:13Z</dcterms:modified>
</cp:coreProperties>
</file>