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98" r:id="rId4"/>
    <p:sldId id="264" r:id="rId5"/>
    <p:sldId id="292" r:id="rId6"/>
    <p:sldId id="299" r:id="rId7"/>
    <p:sldId id="277" r:id="rId8"/>
    <p:sldId id="310" r:id="rId9"/>
    <p:sldId id="302" r:id="rId10"/>
    <p:sldId id="263" r:id="rId11"/>
    <p:sldId id="303" r:id="rId12"/>
    <p:sldId id="259" r:id="rId13"/>
    <p:sldId id="304" r:id="rId14"/>
    <p:sldId id="260" r:id="rId15"/>
    <p:sldId id="261" r:id="rId16"/>
    <p:sldId id="297" r:id="rId17"/>
    <p:sldId id="262" r:id="rId18"/>
    <p:sldId id="300" r:id="rId19"/>
    <p:sldId id="265" r:id="rId20"/>
    <p:sldId id="266" r:id="rId21"/>
    <p:sldId id="301" r:id="rId22"/>
    <p:sldId id="295" r:id="rId23"/>
    <p:sldId id="267" r:id="rId24"/>
    <p:sldId id="278" r:id="rId25"/>
    <p:sldId id="268" r:id="rId26"/>
    <p:sldId id="269" r:id="rId27"/>
    <p:sldId id="270" r:id="rId28"/>
    <p:sldId id="271" r:id="rId29"/>
    <p:sldId id="272" r:id="rId30"/>
    <p:sldId id="273" r:id="rId31"/>
    <p:sldId id="306" r:id="rId32"/>
    <p:sldId id="309" r:id="rId33"/>
    <p:sldId id="307" r:id="rId34"/>
    <p:sldId id="308" r:id="rId35"/>
    <p:sldId id="311" r:id="rId36"/>
    <p:sldId id="30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8527" autoAdjust="0"/>
  </p:normalViewPr>
  <p:slideViewPr>
    <p:cSldViewPr>
      <p:cViewPr varScale="1">
        <p:scale>
          <a:sx n="75" d="100"/>
          <a:sy n="75" d="100"/>
        </p:scale>
        <p:origin x="-142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5F39F-C959-4724-A1C4-1D06E3D93001}" type="datetimeFigureOut">
              <a:rPr lang="en-US" smtClean="0"/>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F1544-5C80-44D5-8C8C-AD35C482A01A}" type="slidenum">
              <a:rPr lang="en-US" smtClean="0"/>
              <a:t>‹#›</a:t>
            </a:fld>
            <a:endParaRPr lang="en-US"/>
          </a:p>
        </p:txBody>
      </p:sp>
    </p:spTree>
    <p:extLst>
      <p:ext uri="{BB962C8B-B14F-4D97-AF65-F5344CB8AC3E}">
        <p14:creationId xmlns:p14="http://schemas.microsoft.com/office/powerpoint/2010/main" val="374298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smtClean="0"/>
          </a:p>
        </p:txBody>
      </p:sp>
      <p:sp>
        <p:nvSpPr>
          <p:cNvPr id="4" name="Slide Number Placeholder 3"/>
          <p:cNvSpPr>
            <a:spLocks noGrp="1"/>
          </p:cNvSpPr>
          <p:nvPr>
            <p:ph type="sldNum" sz="quarter" idx="10"/>
          </p:nvPr>
        </p:nvSpPr>
        <p:spPr/>
        <p:txBody>
          <a:bodyPr/>
          <a:lstStyle/>
          <a:p>
            <a:fld id="{ACFF1544-5C80-44D5-8C8C-AD35C482A01A}" type="slidenum">
              <a:rPr lang="en-US" smtClean="0"/>
              <a:t>1</a:t>
            </a:fld>
            <a:endParaRPr lang="en-US"/>
          </a:p>
        </p:txBody>
      </p:sp>
    </p:spTree>
    <p:extLst>
      <p:ext uri="{BB962C8B-B14F-4D97-AF65-F5344CB8AC3E}">
        <p14:creationId xmlns:p14="http://schemas.microsoft.com/office/powerpoint/2010/main" val="247569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lgn="r" rtl="1">
              <a:buFont typeface="+mj-lt"/>
              <a:buAutoNum type="arabicPeriod"/>
            </a:pPr>
            <a:endParaRPr lang="he-IL" baseline="0" dirty="0" smtClean="0"/>
          </a:p>
        </p:txBody>
      </p:sp>
      <p:sp>
        <p:nvSpPr>
          <p:cNvPr id="4" name="Slide Number Placeholder 3"/>
          <p:cNvSpPr>
            <a:spLocks noGrp="1"/>
          </p:cNvSpPr>
          <p:nvPr>
            <p:ph type="sldNum" sz="quarter" idx="10"/>
          </p:nvPr>
        </p:nvSpPr>
        <p:spPr/>
        <p:txBody>
          <a:bodyPr/>
          <a:lstStyle/>
          <a:p>
            <a:fld id="{ACFF1544-5C80-44D5-8C8C-AD35C482A01A}" type="slidenum">
              <a:rPr lang="en-US" smtClean="0"/>
              <a:t>16</a:t>
            </a:fld>
            <a:endParaRPr lang="en-US"/>
          </a:p>
        </p:txBody>
      </p:sp>
    </p:spTree>
    <p:extLst>
      <p:ext uri="{BB962C8B-B14F-4D97-AF65-F5344CB8AC3E}">
        <p14:creationId xmlns:p14="http://schemas.microsoft.com/office/powerpoint/2010/main" val="114523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he-IL" dirty="0" smtClean="0"/>
                  <a:t>ואכן, קל לוודא את נכונות הנוסחא למכרז </a:t>
                </a:r>
                <a:r>
                  <a:rPr lang="en-US" dirty="0" smtClean="0"/>
                  <a:t>Vickrey</a:t>
                </a:r>
                <a:r>
                  <a:rPr lang="he-IL" dirty="0" smtClean="0"/>
                  <a:t>:</a:t>
                </a:r>
              </a:p>
              <a:p>
                <a:pPr marL="171450" indent="-171450" algn="r" rtl="1">
                  <a:buFont typeface="Arial" panose="020B0604020202020204" pitchFamily="34" charset="0"/>
                  <a:buChar char="•"/>
                </a:pPr>
                <a:r>
                  <a:rPr lang="he-IL" dirty="0" smtClean="0"/>
                  <a:t>במקרה של זכייה,</a:t>
                </a:r>
                <a:r>
                  <a:rPr lang="he-IL" baseline="0" dirty="0" smtClean="0"/>
                  <a:t> שמתרחשת בסיכוי </a:t>
                </a:r>
                <a:r>
                  <a:rPr lang="en-US" b="0" i="0" baseline="0" smtClean="0">
                    <a:latin typeface="Cambria Math"/>
                  </a:rPr>
                  <a:t>𝐹(𝑣)^(𝑛−1)</a:t>
                </a:r>
                <a:r>
                  <a:rPr lang="he-IL" dirty="0" smtClean="0"/>
                  <a:t>, תוחלת התשלום</a:t>
                </a:r>
                <a:r>
                  <a:rPr lang="he-IL" baseline="0" dirty="0" smtClean="0"/>
                  <a:t> זו ההצעה השנייה הגבוהה ביותר – ונזכור שכולם אומרים את ערכם האמיתי.</a:t>
                </a:r>
              </a:p>
              <a:p>
                <a:pPr marL="171450" indent="-171450" algn="r" rtl="1">
                  <a:buFont typeface="Arial" panose="020B0604020202020204" pitchFamily="34" charset="0"/>
                  <a:buChar char="•"/>
                </a:pPr>
                <a:r>
                  <a:rPr lang="he-IL" baseline="0" dirty="0" smtClean="0"/>
                  <a:t>במקרה של הפסד – אין תשלום כלל.</a:t>
                </a:r>
                <a:endParaRPr lang="en-US" dirty="0"/>
              </a:p>
            </p:txBody>
          </p:sp>
        </mc:Fallback>
      </mc:AlternateContent>
      <p:sp>
        <p:nvSpPr>
          <p:cNvPr id="4" name="Slide Number Placeholder 3"/>
          <p:cNvSpPr>
            <a:spLocks noGrp="1"/>
          </p:cNvSpPr>
          <p:nvPr>
            <p:ph type="sldNum" sz="quarter" idx="10"/>
          </p:nvPr>
        </p:nvSpPr>
        <p:spPr/>
        <p:txBody>
          <a:bodyPr/>
          <a:lstStyle/>
          <a:p>
            <a:fld id="{ACFF1544-5C80-44D5-8C8C-AD35C482A01A}" type="slidenum">
              <a:rPr lang="en-US" smtClean="0"/>
              <a:t>17</a:t>
            </a:fld>
            <a:endParaRPr lang="en-US"/>
          </a:p>
        </p:txBody>
      </p:sp>
    </p:spTree>
    <p:extLst>
      <p:ext uri="{BB962C8B-B14F-4D97-AF65-F5344CB8AC3E}">
        <p14:creationId xmlns:p14="http://schemas.microsoft.com/office/powerpoint/2010/main" val="219275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18</a:t>
            </a:fld>
            <a:endParaRPr lang="en-US"/>
          </a:p>
        </p:txBody>
      </p:sp>
    </p:spTree>
    <p:extLst>
      <p:ext uri="{BB962C8B-B14F-4D97-AF65-F5344CB8AC3E}">
        <p14:creationId xmlns:p14="http://schemas.microsoft.com/office/powerpoint/2010/main" val="260743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he-IL" dirty="0" smtClean="0"/>
                  <a:t>נכונות נוסחת התשלום</a:t>
                </a:r>
                <a:r>
                  <a:rPr lang="he-IL" baseline="0" dirty="0" smtClean="0"/>
                  <a:t>  - בדיוק כמו מקודם:</a:t>
                </a:r>
              </a:p>
              <a:p>
                <a:pPr algn="r" rtl="1"/>
                <a:r>
                  <a:rPr lang="he-IL" baseline="0" dirty="0" smtClean="0"/>
                  <a:t>במקרה של זכייה אני משלם לפי הצעתי, שזו שווה לערך פונקציית האסטרטגיה שלי בדיוק.במקרה של הפסד אין תשלום.</a:t>
                </a:r>
              </a:p>
              <a:p>
                <a:pPr algn="r" rtl="1"/>
                <a:endParaRPr lang="he-IL" baseline="0" dirty="0" smtClean="0"/>
              </a:p>
              <a:p>
                <a:pPr algn="r" rtl="1"/>
                <a:r>
                  <a:rPr lang="he-IL" baseline="0" dirty="0" smtClean="0"/>
                  <a:t>נוסחת האסטרטגיה מתקבלת לפי </a:t>
                </a:r>
                <a:r>
                  <a:rPr lang="en-US" b="0" i="0" baseline="0" smtClean="0">
                    <a:latin typeface="Cambria Math"/>
                  </a:rPr>
                  <a:t>(∗∗)</a:t>
                </a:r>
                <a:r>
                  <a:rPr lang="he-IL" dirty="0" smtClean="0"/>
                  <a:t>, כאשר משתמשים</a:t>
                </a:r>
                <a:r>
                  <a:rPr lang="he-IL" baseline="0" dirty="0" smtClean="0"/>
                  <a:t> בנוסחת הזנב לחישוב.</a:t>
                </a:r>
                <a:endParaRPr lang="en-US" dirty="0"/>
              </a:p>
            </p:txBody>
          </p:sp>
        </mc:Fallback>
      </mc:AlternateContent>
      <p:sp>
        <p:nvSpPr>
          <p:cNvPr id="4" name="Slide Number Placeholder 3"/>
          <p:cNvSpPr>
            <a:spLocks noGrp="1"/>
          </p:cNvSpPr>
          <p:nvPr>
            <p:ph type="sldNum" sz="quarter" idx="10"/>
          </p:nvPr>
        </p:nvSpPr>
        <p:spPr/>
        <p:txBody>
          <a:bodyPr/>
          <a:lstStyle/>
          <a:p>
            <a:fld id="{ACFF1544-5C80-44D5-8C8C-AD35C482A01A}" type="slidenum">
              <a:rPr lang="en-US" smtClean="0"/>
              <a:t>20</a:t>
            </a:fld>
            <a:endParaRPr lang="en-US"/>
          </a:p>
        </p:txBody>
      </p:sp>
    </p:spTree>
    <p:extLst>
      <p:ext uri="{BB962C8B-B14F-4D97-AF65-F5344CB8AC3E}">
        <p14:creationId xmlns:p14="http://schemas.microsoft.com/office/powerpoint/2010/main" val="41616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22</a:t>
            </a:fld>
            <a:endParaRPr lang="en-US"/>
          </a:p>
        </p:txBody>
      </p:sp>
    </p:spTree>
    <p:extLst>
      <p:ext uri="{BB962C8B-B14F-4D97-AF65-F5344CB8AC3E}">
        <p14:creationId xmlns:p14="http://schemas.microsoft.com/office/powerpoint/2010/main" val="360676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he-IL" dirty="0" smtClean="0"/>
                  <a:t>מדוע מתקיימים תנאי המשפט?</a:t>
                </a:r>
              </a:p>
              <a:p>
                <a:pPr marL="285750" indent="-285750" algn="r" rtl="1">
                  <a:buFont typeface="+mj-lt"/>
                  <a:buAutoNum type="romanUcPeriod"/>
                </a:pPr>
                <a:r>
                  <a:rPr lang="he-IL" dirty="0" smtClean="0"/>
                  <a:t>ההתפלגות שלנו </a:t>
                </a:r>
                <a:r>
                  <a:rPr lang="en-US" dirty="0" smtClean="0"/>
                  <a:t>F</a:t>
                </a:r>
                <a:r>
                  <a:rPr lang="he-IL" dirty="0" smtClean="0"/>
                  <a:t> מונוטונית, לכן</a:t>
                </a:r>
                <a:r>
                  <a:rPr lang="he-IL" baseline="0" dirty="0" smtClean="0"/>
                  <a:t> מיידי שגם </a:t>
                </a:r>
                <a:r>
                  <a:rPr lang="en-US" b="0" i="0" baseline="0" smtClean="0">
                    <a:latin typeface="Cambria Math"/>
                  </a:rPr>
                  <a:t>α</a:t>
                </a:r>
                <a:endParaRPr lang="en-US" b="0" baseline="0" dirty="0" smtClean="0"/>
              </a:p>
              <a:p>
                <a:pPr marL="285750" indent="-285750" algn="r" rtl="1">
                  <a:buFont typeface="+mj-lt"/>
                  <a:buAutoNum type="romanUcPeriod"/>
                </a:pPr>
                <a:r>
                  <a:rPr lang="he-IL" dirty="0" smtClean="0"/>
                  <a:t>אין צורך לבדוק</a:t>
                </a:r>
              </a:p>
              <a:p>
                <a:pPr marL="285750" indent="-285750" algn="r" rtl="1">
                  <a:buFont typeface="+mj-lt"/>
                  <a:buAutoNum type="romanUcPeriod"/>
                </a:pPr>
                <a:r>
                  <a:rPr lang="he-IL" dirty="0" smtClean="0"/>
                  <a:t>מתקיים</a:t>
                </a:r>
              </a:p>
              <a:p>
                <a:pPr marL="0" indent="0" algn="r" rtl="1">
                  <a:buFont typeface="+mj-lt"/>
                  <a:buNone/>
                </a:pPr>
                <a:r>
                  <a:rPr lang="en-US" b="0" i="0" smtClean="0">
                    <a:latin typeface="Cambria Math"/>
                  </a:rPr>
                  <a:t>𝑝(𝑣)=𝐹(𝑣)^(𝑛−1) 𝛽(𝑣)= ∫24_0^𝑣▒[𝐹(𝑣)^(𝑛−1)−𝐹(𝑤)^(𝑛−1) ]𝑑𝑤= ∫24_0^𝑣▒[𝛼(𝑣)−𝛼(𝑤)]𝑑𝑤=𝑣𝛼(𝑣)−∫24_0^𝑣▒𝛼(𝑤)𝑑𝑤</a:t>
                </a:r>
                <a:endParaRPr lang="en-US" dirty="0" smtClean="0"/>
              </a:p>
              <a:p>
                <a:pPr marL="0" indent="0" algn="r" rtl="1">
                  <a:buFont typeface="+mj-lt"/>
                  <a:buNone/>
                </a:pPr>
                <a:r>
                  <a:rPr lang="he-IL" dirty="0" smtClean="0"/>
                  <a:t>כעת,</a:t>
                </a:r>
                <a:r>
                  <a:rPr lang="he-IL" baseline="0" dirty="0" smtClean="0"/>
                  <a:t> נשים לב שהאסטרטגיה שלנו מוגדרת מלכתחילה על תחום </a:t>
                </a:r>
                <a:r>
                  <a:rPr lang="en-US" b="0" i="0" baseline="0" smtClean="0">
                    <a:latin typeface="Cambria Math"/>
                  </a:rPr>
                  <a:t>[0,ℎ]</a:t>
                </a:r>
                <a:r>
                  <a:rPr lang="he-IL" dirty="0" smtClean="0"/>
                  <a:t>, צריך להראות שהתחום</a:t>
                </a:r>
                <a:r>
                  <a:rPr lang="he-IL" baseline="0" dirty="0" smtClean="0"/>
                  <a:t> טוב, כלומר אין סיבה לבחור מחוץ לתחום.</a:t>
                </a:r>
                <a:endParaRPr lang="en-US" dirty="0"/>
              </a:p>
            </p:txBody>
          </p:sp>
        </mc:Fallback>
      </mc:AlternateContent>
      <p:sp>
        <p:nvSpPr>
          <p:cNvPr id="4" name="Slide Number Placeholder 3"/>
          <p:cNvSpPr>
            <a:spLocks noGrp="1"/>
          </p:cNvSpPr>
          <p:nvPr>
            <p:ph type="sldNum" sz="quarter" idx="10"/>
          </p:nvPr>
        </p:nvSpPr>
        <p:spPr/>
        <p:txBody>
          <a:bodyPr/>
          <a:lstStyle/>
          <a:p>
            <a:fld id="{ACFF1544-5C80-44D5-8C8C-AD35C482A01A}" type="slidenum">
              <a:rPr lang="en-US" smtClean="0"/>
              <a:t>23</a:t>
            </a:fld>
            <a:endParaRPr lang="en-US"/>
          </a:p>
        </p:txBody>
      </p:sp>
    </p:spTree>
    <p:extLst>
      <p:ext uri="{BB962C8B-B14F-4D97-AF65-F5344CB8AC3E}">
        <p14:creationId xmlns:p14="http://schemas.microsoft.com/office/powerpoint/2010/main" val="119637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24</a:t>
            </a:fld>
            <a:endParaRPr lang="en-US"/>
          </a:p>
        </p:txBody>
      </p:sp>
    </p:spTree>
    <p:extLst>
      <p:ext uri="{BB962C8B-B14F-4D97-AF65-F5344CB8AC3E}">
        <p14:creationId xmlns:p14="http://schemas.microsoft.com/office/powerpoint/2010/main" val="1863687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he-IL" b="0" i="0" dirty="0" smtClean="0">
                    <a:latin typeface="Cambria Math"/>
                  </a:rPr>
                  <a:t>במקרה</a:t>
                </a:r>
                <a:r>
                  <a:rPr lang="he-IL" b="0" i="0" baseline="0" dirty="0" smtClean="0">
                    <a:latin typeface="Cambria Math"/>
                  </a:rPr>
                  <a:t> הראשון:</a:t>
                </a:r>
                <a:endParaRPr lang="en-US" b="0" i="0" dirty="0" smtClean="0">
                  <a:latin typeface="Cambria Math"/>
                </a:endParaRPr>
              </a:p>
              <a:p>
                <a:r>
                  <a:rPr lang="en-US" b="0" i="0" smtClean="0">
                    <a:latin typeface="Cambria Math"/>
                  </a:rPr>
                  <a:t>𝛽(𝑣)= ∫24_0^𝑣▒〖1−(𝑤/𝑣)^(𝑛−1) 𝑑𝑤=𝑣−1/𝑛∗(𝑤^𝑛/𝑣^(𝑛−1) )  𝑣¦0=𝑣−𝑣/𝑛=(𝑛−1)/𝑛 𝑣〗</a:t>
                </a:r>
                <a:endParaRPr lang="en-US" dirty="0"/>
              </a:p>
            </p:txBody>
          </p:sp>
        </mc:Fallback>
      </mc:AlternateContent>
      <p:sp>
        <p:nvSpPr>
          <p:cNvPr id="4" name="Slide Number Placeholder 3"/>
          <p:cNvSpPr>
            <a:spLocks noGrp="1"/>
          </p:cNvSpPr>
          <p:nvPr>
            <p:ph type="sldNum" sz="quarter" idx="10"/>
          </p:nvPr>
        </p:nvSpPr>
        <p:spPr/>
        <p:txBody>
          <a:bodyPr/>
          <a:lstStyle/>
          <a:p>
            <a:fld id="{ACFF1544-5C80-44D5-8C8C-AD35C482A01A}" type="slidenum">
              <a:rPr lang="en-US" smtClean="0"/>
              <a:t>25</a:t>
            </a:fld>
            <a:endParaRPr lang="en-US"/>
          </a:p>
        </p:txBody>
      </p:sp>
    </p:spTree>
    <p:extLst>
      <p:ext uri="{BB962C8B-B14F-4D97-AF65-F5344CB8AC3E}">
        <p14:creationId xmlns:p14="http://schemas.microsoft.com/office/powerpoint/2010/main" val="20080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26</a:t>
            </a:fld>
            <a:endParaRPr lang="en-US"/>
          </a:p>
        </p:txBody>
      </p:sp>
    </p:spTree>
    <p:extLst>
      <p:ext uri="{BB962C8B-B14F-4D97-AF65-F5344CB8AC3E}">
        <p14:creationId xmlns:p14="http://schemas.microsoft.com/office/powerpoint/2010/main" val="298299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28</a:t>
            </a:fld>
            <a:endParaRPr lang="en-US"/>
          </a:p>
        </p:txBody>
      </p:sp>
    </p:spTree>
    <p:extLst>
      <p:ext uri="{BB962C8B-B14F-4D97-AF65-F5344CB8AC3E}">
        <p14:creationId xmlns:p14="http://schemas.microsoft.com/office/powerpoint/2010/main" val="349523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2</a:t>
            </a:fld>
            <a:endParaRPr lang="en-US"/>
          </a:p>
        </p:txBody>
      </p:sp>
    </p:spTree>
    <p:extLst>
      <p:ext uri="{BB962C8B-B14F-4D97-AF65-F5344CB8AC3E}">
        <p14:creationId xmlns:p14="http://schemas.microsoft.com/office/powerpoint/2010/main" val="3529348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a:t>
            </a:r>
            <a:r>
              <a:rPr lang="en-US" dirty="0" err="1" smtClean="0"/>
              <a:t>sentance</a:t>
            </a:r>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31</a:t>
            </a:fld>
            <a:endParaRPr lang="en-US"/>
          </a:p>
        </p:txBody>
      </p:sp>
    </p:spTree>
    <p:extLst>
      <p:ext uri="{BB962C8B-B14F-4D97-AF65-F5344CB8AC3E}">
        <p14:creationId xmlns:p14="http://schemas.microsoft.com/office/powerpoint/2010/main" val="3608538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ACFF1544-5C80-44D5-8C8C-AD35C482A01A}" type="slidenum">
              <a:rPr lang="en-US" smtClean="0"/>
              <a:t>33</a:t>
            </a:fld>
            <a:endParaRPr lang="en-US"/>
          </a:p>
        </p:txBody>
      </p:sp>
    </p:spTree>
    <p:extLst>
      <p:ext uri="{BB962C8B-B14F-4D97-AF65-F5344CB8AC3E}">
        <p14:creationId xmlns:p14="http://schemas.microsoft.com/office/powerpoint/2010/main" val="234681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lgn="r" rtl="1">
              <a:buFont typeface="+mj-lt"/>
              <a:buAutoNum type="arabicPeriod"/>
            </a:pPr>
            <a:endParaRPr lang="he-IL" baseline="0" dirty="0" smtClean="0"/>
          </a:p>
        </p:txBody>
      </p:sp>
      <p:sp>
        <p:nvSpPr>
          <p:cNvPr id="4" name="Slide Number Placeholder 3"/>
          <p:cNvSpPr>
            <a:spLocks noGrp="1"/>
          </p:cNvSpPr>
          <p:nvPr>
            <p:ph type="sldNum" sz="quarter" idx="10"/>
          </p:nvPr>
        </p:nvSpPr>
        <p:spPr/>
        <p:txBody>
          <a:bodyPr/>
          <a:lstStyle/>
          <a:p>
            <a:fld id="{ACFF1544-5C80-44D5-8C8C-AD35C482A01A}" type="slidenum">
              <a:rPr lang="en-US" smtClean="0"/>
              <a:t>3</a:t>
            </a:fld>
            <a:endParaRPr lang="en-US"/>
          </a:p>
        </p:txBody>
      </p:sp>
    </p:spTree>
    <p:extLst>
      <p:ext uri="{BB962C8B-B14F-4D97-AF65-F5344CB8AC3E}">
        <p14:creationId xmlns:p14="http://schemas.microsoft.com/office/powerpoint/2010/main" val="350665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4</a:t>
            </a:fld>
            <a:endParaRPr lang="en-US"/>
          </a:p>
        </p:txBody>
      </p:sp>
    </p:spTree>
    <p:extLst>
      <p:ext uri="{BB962C8B-B14F-4D97-AF65-F5344CB8AC3E}">
        <p14:creationId xmlns:p14="http://schemas.microsoft.com/office/powerpoint/2010/main" val="96236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לחזור</a:t>
            </a:r>
            <a:r>
              <a:rPr lang="he-IL" baseline="0" dirty="0" smtClean="0"/>
              <a:t> על שיווי שני הנקודות האחרונות</a:t>
            </a:r>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5</a:t>
            </a:fld>
            <a:endParaRPr lang="en-US"/>
          </a:p>
        </p:txBody>
      </p:sp>
    </p:spTree>
    <p:extLst>
      <p:ext uri="{BB962C8B-B14F-4D97-AF65-F5344CB8AC3E}">
        <p14:creationId xmlns:p14="http://schemas.microsoft.com/office/powerpoint/2010/main" val="346030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he-IL" dirty="0" smtClean="0"/>
                  <a:t>הערה:</a:t>
                </a:r>
              </a:p>
              <a:p>
                <a:pPr algn="r" rtl="1"/>
                <a:r>
                  <a:rPr lang="he-IL" dirty="0" smtClean="0"/>
                  <a:t>הכוונה בכך שהשחקנים הם זהים ובלתי</a:t>
                </a:r>
                <a:r>
                  <a:rPr lang="he-IL" baseline="0" dirty="0" smtClean="0"/>
                  <a:t> תלויים היא-</a:t>
                </a:r>
              </a:p>
              <a:p>
                <a:pPr algn="r" rtl="1"/>
                <a:r>
                  <a:rPr lang="he-IL" baseline="0" dirty="0" smtClean="0"/>
                  <a:t>ערכו של השחקן ה-</a:t>
                </a:r>
                <a:r>
                  <a:rPr lang="en-US" baseline="0" dirty="0" err="1" smtClean="0"/>
                  <a:t>i</a:t>
                </a:r>
                <a:r>
                  <a:rPr lang="he-IL" baseline="0" dirty="0" smtClean="0"/>
                  <a:t> </a:t>
                </a:r>
                <a:r>
                  <a:rPr lang="en-US" b="0" i="0" baseline="0" smtClean="0">
                    <a:latin typeface="Cambria Math"/>
                  </a:rPr>
                  <a:t>𝑉_𝑖</a:t>
                </a:r>
                <a:r>
                  <a:rPr lang="he-IL" dirty="0" smtClean="0"/>
                  <a:t> נלקח</a:t>
                </a:r>
                <a:r>
                  <a:rPr lang="he-IL" baseline="0" dirty="0" smtClean="0"/>
                  <a:t> מתוך התפלגות </a:t>
                </a:r>
                <a:r>
                  <a:rPr lang="en-US" baseline="0" dirty="0" smtClean="0"/>
                  <a:t>F</a:t>
                </a:r>
                <a:r>
                  <a:rPr lang="he-IL" baseline="0" dirty="0" smtClean="0"/>
                  <a:t> באופן בלתי תלוי באחרים.</a:t>
                </a:r>
              </a:p>
              <a:p>
                <a:pPr algn="r" rtl="1"/>
                <a:r>
                  <a:rPr lang="he-IL" baseline="0" dirty="0" smtClean="0"/>
                  <a:t>מדובר באותה התפלגות </a:t>
                </a:r>
                <a:r>
                  <a:rPr lang="en-US" baseline="0" dirty="0" smtClean="0"/>
                  <a:t>F</a:t>
                </a:r>
                <a:r>
                  <a:rPr lang="he-IL" baseline="0" dirty="0" smtClean="0"/>
                  <a:t> עבור כל השחקנים.</a:t>
                </a:r>
                <a:endParaRPr lang="en-US" dirty="0"/>
              </a:p>
            </p:txBody>
          </p:sp>
        </mc:Fallback>
      </mc:AlternateContent>
      <p:sp>
        <p:nvSpPr>
          <p:cNvPr id="4" name="Slide Number Placeholder 3"/>
          <p:cNvSpPr>
            <a:spLocks noGrp="1"/>
          </p:cNvSpPr>
          <p:nvPr>
            <p:ph type="sldNum" sz="quarter" idx="10"/>
          </p:nvPr>
        </p:nvSpPr>
        <p:spPr/>
        <p:txBody>
          <a:bodyPr/>
          <a:lstStyle/>
          <a:p>
            <a:fld id="{ACFF1544-5C80-44D5-8C8C-AD35C482A01A}" type="slidenum">
              <a:rPr lang="en-US" smtClean="0"/>
              <a:t>7</a:t>
            </a:fld>
            <a:endParaRPr lang="en-US"/>
          </a:p>
        </p:txBody>
      </p:sp>
    </p:spTree>
    <p:extLst>
      <p:ext uri="{BB962C8B-B14F-4D97-AF65-F5344CB8AC3E}">
        <p14:creationId xmlns:p14="http://schemas.microsoft.com/office/powerpoint/2010/main" val="50054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CFF1544-5C80-44D5-8C8C-AD35C482A01A}" type="slidenum">
              <a:rPr lang="en-US" smtClean="0"/>
              <a:t>10</a:t>
            </a:fld>
            <a:endParaRPr lang="en-US"/>
          </a:p>
        </p:txBody>
      </p:sp>
    </p:spTree>
    <p:extLst>
      <p:ext uri="{BB962C8B-B14F-4D97-AF65-F5344CB8AC3E}">
        <p14:creationId xmlns:p14="http://schemas.microsoft.com/office/powerpoint/2010/main" val="16787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en-US" dirty="0" smtClean="0"/>
                  <a:t>B</a:t>
                </a:r>
                <a:r>
                  <a:rPr lang="he-IL" dirty="0" smtClean="0"/>
                  <a:t> למעשה מראה שלא יכולה להיות </a:t>
                </a:r>
                <a:r>
                  <a:rPr lang="en-US" b="0" i="0" smtClean="0">
                    <a:latin typeface="Cambria Math"/>
                  </a:rPr>
                  <a:t>𝛽</a:t>
                </a:r>
                <a:r>
                  <a:rPr lang="he-IL" dirty="0" smtClean="0"/>
                  <a:t> אחרת עם אותו טווח שהיא יותר טובה!</a:t>
                </a:r>
                <a:endParaRPr lang="en-US" dirty="0"/>
              </a:p>
            </p:txBody>
          </p:sp>
        </mc:Fallback>
      </mc:AlternateContent>
      <p:sp>
        <p:nvSpPr>
          <p:cNvPr id="4" name="Slide Number Placeholder 3"/>
          <p:cNvSpPr>
            <a:spLocks noGrp="1"/>
          </p:cNvSpPr>
          <p:nvPr>
            <p:ph type="sldNum" sz="quarter" idx="10"/>
          </p:nvPr>
        </p:nvSpPr>
        <p:spPr/>
        <p:txBody>
          <a:bodyPr/>
          <a:lstStyle/>
          <a:p>
            <a:fld id="{ACFF1544-5C80-44D5-8C8C-AD35C482A01A}" type="slidenum">
              <a:rPr lang="en-US" smtClean="0"/>
              <a:t>12</a:t>
            </a:fld>
            <a:endParaRPr lang="en-US"/>
          </a:p>
        </p:txBody>
      </p:sp>
    </p:spTree>
    <p:extLst>
      <p:ext uri="{BB962C8B-B14F-4D97-AF65-F5344CB8AC3E}">
        <p14:creationId xmlns:p14="http://schemas.microsoft.com/office/powerpoint/2010/main" val="244623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he-IL" dirty="0" smtClean="0"/>
                  <a:t>ההוכחה מיידית לפי משפט האיפיון:</a:t>
                </a:r>
              </a:p>
              <a:p>
                <a:pPr algn="r" rtl="1"/>
                <a:r>
                  <a:rPr lang="he-IL" dirty="0" smtClean="0"/>
                  <a:t>ראינו שבמצב שיווי משקל לפי המשפט, ערך תוחלת</a:t>
                </a:r>
                <a:r>
                  <a:rPr lang="he-IL" baseline="0" dirty="0" smtClean="0"/>
                  <a:t> התשלום נקבע לפי הערך </a:t>
                </a:r>
                <a:r>
                  <a:rPr lang="en-US" b="0" i="0" baseline="0" smtClean="0">
                    <a:latin typeface="Cambria Math"/>
                  </a:rPr>
                  <a:t>𝑣_𝑖</a:t>
                </a:r>
                <a:r>
                  <a:rPr lang="he-IL" dirty="0" smtClean="0"/>
                  <a:t> וכלל הזכייה </a:t>
                </a:r>
                <a:r>
                  <a:rPr lang="en-US" b="0" i="0" smtClean="0">
                    <a:latin typeface="Cambria Math"/>
                  </a:rPr>
                  <a:t>𝛼_𝑖</a:t>
                </a:r>
                <a:r>
                  <a:rPr lang="he-IL" dirty="0" smtClean="0"/>
                  <a:t> בלבד.</a:t>
                </a:r>
              </a:p>
              <a:p>
                <a:pPr algn="r" rtl="1"/>
                <a:r>
                  <a:rPr lang="he-IL" dirty="0" smtClean="0"/>
                  <a:t>אם במצב שיווי משקלהגורמיםהנ"ל שוויום,</a:t>
                </a:r>
                <a:r>
                  <a:rPr lang="he-IL" baseline="0" dirty="0" smtClean="0"/>
                  <a:t> אזי גם תוחלת התשלום.</a:t>
                </a:r>
                <a:endParaRPr lang="en-US" dirty="0"/>
              </a:p>
            </p:txBody>
          </p:sp>
        </mc:Fallback>
      </mc:AlternateContent>
      <p:sp>
        <p:nvSpPr>
          <p:cNvPr id="4" name="Slide Number Placeholder 3"/>
          <p:cNvSpPr>
            <a:spLocks noGrp="1"/>
          </p:cNvSpPr>
          <p:nvPr>
            <p:ph type="sldNum" sz="quarter" idx="10"/>
          </p:nvPr>
        </p:nvSpPr>
        <p:spPr/>
        <p:txBody>
          <a:bodyPr/>
          <a:lstStyle/>
          <a:p>
            <a:fld id="{ACFF1544-5C80-44D5-8C8C-AD35C482A01A}" type="slidenum">
              <a:rPr lang="en-US" smtClean="0"/>
              <a:t>14</a:t>
            </a:fld>
            <a:endParaRPr lang="en-US"/>
          </a:p>
        </p:txBody>
      </p:sp>
    </p:spTree>
    <p:extLst>
      <p:ext uri="{BB962C8B-B14F-4D97-AF65-F5344CB8AC3E}">
        <p14:creationId xmlns:p14="http://schemas.microsoft.com/office/powerpoint/2010/main" val="289265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3016E17-48A4-492E-82F3-D32E65B582EB}" type="datetime1">
              <a:rPr lang="en-US" smtClean="0"/>
              <a:t>3/26/2014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CEBF96-F073-4303-87A8-6CC8F331092C}" type="datetime1">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1BDE67-8249-45A3-84D8-A3C7855498C2}" type="datetime1">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BF425-1A76-40F7-923F-C34DED37ECC8}" type="datetime1">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97F4CE-2728-4A1E-9D97-084B6F6B954D}" type="datetime1">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B4E832-AA86-48FB-8C90-0CDAF0BC29D8}" type="datetime1">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CA0DC6-4117-44FE-9185-1B1C752C42D9}" type="datetime1">
              <a:rPr lang="en-US" smtClean="0"/>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B8637E-8102-4147-B93E-CFF02598F922}" type="datetime1">
              <a:rPr lang="en-US" smtClean="0"/>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3559F-ADB3-4FF8-BAB5-A0EB35483185}" type="datetime1">
              <a:rPr lang="en-US" smtClean="0"/>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7F777A-65E6-49FE-8B40-37BDAA787626}" type="datetime1">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7416C-96A1-4CD3-BA23-204A33FFB3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80030E-9F36-408B-82B2-A77A74BD5B16}" type="datetime1">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A17416C-96A1-4CD3-BA23-204A33FFB3F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5150C0-DE89-4271-B3AC-64881051D4CD}" type="datetime1">
              <a:rPr lang="en-US" smtClean="0"/>
              <a:t>3/26/2014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17416C-96A1-4CD3-BA23-204A33FFB3F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851648" cy="1828800"/>
          </a:xfrm>
        </p:spPr>
        <p:txBody>
          <a:bodyPr>
            <a:normAutofit fontScale="90000"/>
          </a:bodyPr>
          <a:lstStyle/>
          <a:p>
            <a:pPr algn="ctr"/>
            <a:r>
              <a:rPr lang="en-US" dirty="0" smtClean="0"/>
              <a:t>Auction Seminar : </a:t>
            </a:r>
            <a:r>
              <a:rPr lang="en-US" dirty="0"/>
              <a:t>Allocation and pricing mechanisms</a:t>
            </a:r>
          </a:p>
        </p:txBody>
      </p:sp>
      <p:sp>
        <p:nvSpPr>
          <p:cNvPr id="3" name="Subtitle 2"/>
          <p:cNvSpPr>
            <a:spLocks noGrp="1"/>
          </p:cNvSpPr>
          <p:nvPr>
            <p:ph type="subTitle" idx="1"/>
          </p:nvPr>
        </p:nvSpPr>
        <p:spPr>
          <a:xfrm>
            <a:off x="533400" y="4114800"/>
            <a:ext cx="7854696" cy="1752600"/>
          </a:xfrm>
        </p:spPr>
        <p:txBody>
          <a:bodyPr>
            <a:normAutofit fontScale="92500" lnSpcReduction="10000"/>
          </a:bodyPr>
          <a:lstStyle/>
          <a:p>
            <a:pPr algn="l"/>
            <a:endParaRPr lang="en-US" dirty="0" smtClean="0"/>
          </a:p>
          <a:p>
            <a:pPr algn="l"/>
            <a:r>
              <a:rPr lang="en-US" dirty="0" smtClean="0"/>
              <a:t>Presentation by Gil Perry</a:t>
            </a:r>
          </a:p>
          <a:p>
            <a:pPr algn="l"/>
            <a:r>
              <a:rPr lang="en-US" dirty="0" smtClean="0"/>
              <a:t>Supervised by Amos Fiat</a:t>
            </a:r>
          </a:p>
          <a:p>
            <a:pPr algn="l"/>
            <a:r>
              <a:rPr lang="en-US" dirty="0" smtClean="0"/>
              <a:t>gilperry123@gmail.com</a:t>
            </a:r>
            <a:endParaRPr lang="en-US" dirty="0"/>
          </a:p>
        </p:txBody>
      </p:sp>
      <p:sp>
        <p:nvSpPr>
          <p:cNvPr id="5" name="Slide Number Placeholder 4"/>
          <p:cNvSpPr>
            <a:spLocks noGrp="1"/>
          </p:cNvSpPr>
          <p:nvPr>
            <p:ph type="sldNum" sz="quarter" idx="12"/>
          </p:nvPr>
        </p:nvSpPr>
        <p:spPr/>
        <p:txBody>
          <a:bodyPr/>
          <a:lstStyle/>
          <a:p>
            <a:fld id="{9A17416C-96A1-4CD3-BA23-204A33FFB3F7}" type="slidenum">
              <a:rPr lang="en-US" smtClean="0"/>
              <a:t>1</a:t>
            </a:fld>
            <a:endParaRPr lang="en-US"/>
          </a:p>
        </p:txBody>
      </p:sp>
      <p:pic>
        <p:nvPicPr>
          <p:cNvPr id="3074" name="Picture 2" descr="\\psf\Home\Desktop\seminar photos\headlin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31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lgn="r" rtl="1">
                  <a:buNone/>
                </a:pPr>
                <a:endParaRPr lang="he-IL" sz="2400" dirty="0" smtClean="0"/>
              </a:p>
              <a:p>
                <a:r>
                  <a:rPr lang="en-US" sz="2400" dirty="0"/>
                  <a:t>Formally, each player i has a valuation </a:t>
                </a:r>
                <a:r>
                  <a:rPr lang="en-US" sz="2400" dirty="0" smtClean="0"/>
                  <a:t>function   </a:t>
                </a:r>
                <a14:m>
                  <m:oMath xmlns:m="http://schemas.openxmlformats.org/officeDocument/2006/math">
                    <m:sSub>
                      <m:sSubPr>
                        <m:ctrlPr>
                          <a:rPr lang="en-US" sz="2400" i="1" smtClean="0">
                            <a:latin typeface="Cambria Math"/>
                          </a:rPr>
                        </m:ctrlPr>
                      </m:sSubPr>
                      <m:e>
                        <m:r>
                          <a:rPr lang="en-US" sz="2400" b="0" i="1" smtClean="0">
                            <a:latin typeface="Cambria Math"/>
                          </a:rPr>
                          <m:t>𝑣</m:t>
                        </m:r>
                      </m:e>
                      <m:sub>
                        <m:r>
                          <a:rPr lang="en-US" sz="2400" b="0" i="1" smtClean="0">
                            <a:latin typeface="Cambria Math"/>
                          </a:rPr>
                          <m:t>𝑖</m:t>
                        </m:r>
                      </m:sub>
                    </m:sSub>
                    <m:r>
                      <a:rPr lang="en-US" sz="2400" b="0" i="1" smtClean="0">
                        <a:latin typeface="Cambria Math"/>
                      </a:rPr>
                      <m:t>:</m:t>
                    </m:r>
                    <m:r>
                      <a:rPr lang="en-US" sz="2400" b="0" i="1" smtClean="0">
                        <a:latin typeface="Cambria Math"/>
                      </a:rPr>
                      <m:t>𝐴</m:t>
                    </m:r>
                    <m:r>
                      <a:rPr lang="he-IL" sz="2400" b="0" i="1" smtClean="0">
                        <a:latin typeface="Cambria Math"/>
                        <a:ea typeface="Cambria Math"/>
                      </a:rPr>
                      <m:t>→</m:t>
                    </m:r>
                    <m:r>
                      <a:rPr lang="en-US" sz="2400" b="0" i="1" smtClean="0">
                        <a:latin typeface="Cambria Math"/>
                        <a:ea typeface="Cambria Math"/>
                      </a:rPr>
                      <m:t>𝑅</m:t>
                    </m:r>
                  </m:oMath>
                </a14:m>
                <a:endParaRPr lang="he-IL" sz="2400" dirty="0"/>
              </a:p>
              <a:p>
                <a:pPr marL="0" indent="0">
                  <a:buNone/>
                </a:pPr>
                <a:r>
                  <a:rPr lang="en-US" sz="2400" dirty="0" smtClean="0"/>
                  <a:t>that maps  the </a:t>
                </a:r>
                <a:r>
                  <a:rPr lang="en-US" sz="2400" dirty="0"/>
                  <a:t>possible outcomes </a:t>
                </a:r>
                <a14:m>
                  <m:oMath xmlns:m="http://schemas.openxmlformats.org/officeDocument/2006/math">
                    <m:r>
                      <a:rPr lang="en-US" sz="2400" i="1">
                        <a:latin typeface="Cambria Math"/>
                      </a:rPr>
                      <m:t>𝑎</m:t>
                    </m:r>
                    <m:r>
                      <a:rPr lang="he-IL" sz="2400" i="1">
                        <a:latin typeface="Cambria Math"/>
                        <a:ea typeface="Cambria Math"/>
                      </a:rPr>
                      <m:t>∈</m:t>
                    </m:r>
                    <m:r>
                      <a:rPr lang="en-US" sz="2400" i="1">
                        <a:latin typeface="Cambria Math"/>
                        <a:ea typeface="Cambria Math"/>
                      </a:rPr>
                      <m:t>𝐴</m:t>
                    </m:r>
                  </m:oMath>
                </a14:m>
                <a:r>
                  <a:rPr lang="en-US" sz="2400" dirty="0"/>
                  <a:t> to real numbers. </a:t>
                </a:r>
                <a:endParaRPr lang="en-US" sz="2400" dirty="0" smtClean="0"/>
              </a:p>
              <a:p>
                <a:pPr marL="0" indent="0">
                  <a:buNone/>
                </a:pPr>
                <a:r>
                  <a:rPr lang="en-US" sz="2400" dirty="0" smtClean="0"/>
                  <a:t>The quantity</a:t>
                </a:r>
                <a:r>
                  <a:rPr lang="he-IL" sz="2400" dirty="0" smtClean="0"/>
                  <a:t>  </a:t>
                </a:r>
                <a:r>
                  <a:rPr lang="en-US" sz="2400" dirty="0" smtClean="0"/>
                  <a:t> </a:t>
                </a:r>
                <a14:m>
                  <m:oMath xmlns:m="http://schemas.openxmlformats.org/officeDocument/2006/math">
                    <m:sSub>
                      <m:sSubPr>
                        <m:ctrlPr>
                          <a:rPr lang="he-IL" sz="2400" i="1" smtClean="0">
                            <a:latin typeface="Cambria Math"/>
                          </a:rPr>
                        </m:ctrlPr>
                      </m:sSubPr>
                      <m:e>
                        <m:r>
                          <a:rPr lang="en-US" sz="2400" b="0" i="1" smtClean="0">
                            <a:latin typeface="Cambria Math"/>
                          </a:rPr>
                          <m:t>𝑣</m:t>
                        </m:r>
                      </m:e>
                      <m:sub>
                        <m:r>
                          <a:rPr lang="en-US" sz="2400" b="0" i="1" smtClean="0">
                            <a:latin typeface="Cambria Math"/>
                          </a:rPr>
                          <m:t>𝑖</m:t>
                        </m:r>
                      </m:sub>
                    </m:sSub>
                  </m:oMath>
                </a14:m>
                <a:r>
                  <a:rPr lang="en-US" sz="2400" dirty="0" smtClean="0"/>
                  <a:t>(a)  </a:t>
                </a:r>
                <a:r>
                  <a:rPr lang="en-US" sz="2400" dirty="0"/>
                  <a:t>represents </a:t>
                </a:r>
                <a:r>
                  <a:rPr lang="en-US" sz="2400" dirty="0" smtClean="0"/>
                  <a:t>the “value</a:t>
                </a:r>
                <a:r>
                  <a:rPr lang="en-US" sz="2400" dirty="0"/>
                  <a:t>" that i assigns to </a:t>
                </a:r>
                <a:r>
                  <a:rPr lang="en-US" sz="2400" dirty="0" smtClean="0"/>
                  <a:t>outcome </a:t>
                </a:r>
                <a14:m>
                  <m:oMath xmlns:m="http://schemas.openxmlformats.org/officeDocument/2006/math">
                    <m:r>
                      <a:rPr lang="en-US" sz="2400" b="0" i="1" smtClean="0">
                        <a:latin typeface="Cambria Math"/>
                      </a:rPr>
                      <m:t> </m:t>
                    </m:r>
                    <m:r>
                      <a:rPr lang="en-US" sz="2400" b="0" i="1" smtClean="0">
                        <a:latin typeface="Cambria Math"/>
                      </a:rPr>
                      <m:t>𝑎</m:t>
                    </m:r>
                    <m:r>
                      <a:rPr lang="he-IL" sz="2400" b="0" i="1" smtClean="0">
                        <a:latin typeface="Cambria Math"/>
                        <a:ea typeface="Cambria Math"/>
                      </a:rPr>
                      <m:t>∈</m:t>
                    </m:r>
                    <m:r>
                      <a:rPr lang="en-US" sz="2400" b="0" i="1" smtClean="0">
                        <a:latin typeface="Cambria Math"/>
                        <a:ea typeface="Cambria Math"/>
                      </a:rPr>
                      <m:t>𝐴</m:t>
                    </m:r>
                  </m:oMath>
                </a14:m>
                <a:r>
                  <a:rPr lang="en-US" sz="2400" dirty="0" smtClean="0"/>
                  <a:t>  .</a:t>
                </a:r>
              </a:p>
              <a:p>
                <a:pPr marL="0" indent="0">
                  <a:buNone/>
                </a:pPr>
                <a:endParaRPr lang="en-US" sz="2400" dirty="0" smtClean="0"/>
              </a:p>
              <a:p>
                <a:r>
                  <a:rPr lang="en-US" sz="2400" dirty="0" smtClean="0"/>
                  <a:t>The goal is to design a mechanism </a:t>
                </a:r>
                <a:r>
                  <a:rPr lang="en-US" sz="2400" i="1" dirty="0" smtClean="0"/>
                  <a:t>M</a:t>
                </a:r>
                <a:r>
                  <a:rPr lang="en-US" sz="2400" dirty="0" smtClean="0"/>
                  <a:t> that selects an </a:t>
                </a:r>
              </a:p>
              <a:p>
                <a:pPr marL="0" indent="0">
                  <a:buNone/>
                </a:pPr>
                <a:r>
                  <a:rPr lang="en-US" sz="2400" dirty="0"/>
                  <a:t> </a:t>
                </a:r>
                <a:r>
                  <a:rPr lang="en-US" sz="2400" dirty="0" smtClean="0"/>
                  <a:t>   outcome </a:t>
                </a:r>
                <a:r>
                  <a:rPr lang="en-US" sz="2400" i="1" dirty="0" smtClean="0"/>
                  <a:t>a*</a:t>
                </a:r>
                <a:r>
                  <a:rPr lang="en-US" sz="2400" i="1" baseline="-25000" dirty="0" smtClean="0"/>
                  <a:t> </a:t>
                </a:r>
                <a:r>
                  <a:rPr lang="en-US" sz="2400" dirty="0" smtClean="0"/>
                  <a:t>that maximizes social welfare     </a:t>
                </a:r>
                <a14:m>
                  <m:oMath xmlns:m="http://schemas.openxmlformats.org/officeDocument/2006/math">
                    <m:nary>
                      <m:naryPr>
                        <m:chr m:val="∑"/>
                        <m:ctrlPr>
                          <a:rPr lang="en-US" sz="2400" i="1" smtClean="0">
                            <a:latin typeface="Cambria Math"/>
                          </a:rPr>
                        </m:ctrlPr>
                      </m:naryPr>
                      <m:sub>
                        <m:r>
                          <m:rPr>
                            <m:brk m:alnAt="23"/>
                          </m:rPr>
                          <a:rPr lang="en-US" sz="2400" b="0" i="1" smtClean="0">
                            <a:latin typeface="Cambria Math"/>
                          </a:rPr>
                          <m:t>𝑖</m:t>
                        </m:r>
                        <m:r>
                          <m:rPr>
                            <m:brk m:alnAt="23"/>
                          </m:rPr>
                          <a:rPr lang="en-US" sz="2400" b="0" i="1" smtClean="0">
                            <a:latin typeface="Cambria Math"/>
                          </a:rPr>
                          <m:t>=</m:t>
                        </m:r>
                        <m:r>
                          <m:rPr>
                            <m:brk m:alnAt="23"/>
                          </m:rPr>
                          <a:rPr lang="en-US" sz="2400" b="0" i="1" smtClean="0">
                            <a:latin typeface="Cambria Math"/>
                          </a:rPr>
                          <m:t>1</m:t>
                        </m:r>
                      </m:sub>
                      <m:sup>
                        <m:r>
                          <a:rPr lang="en-US" sz="2400" b="0" i="1" smtClean="0">
                            <a:latin typeface="Cambria Math"/>
                          </a:rPr>
                          <m:t>𝑁</m:t>
                        </m:r>
                      </m:sup>
                      <m:e>
                        <m:sSub>
                          <m:sSubPr>
                            <m:ctrlPr>
                              <a:rPr lang="en-US" sz="2400" i="1" smtClean="0">
                                <a:latin typeface="Cambria Math"/>
                              </a:rPr>
                            </m:ctrlPr>
                          </m:sSubPr>
                          <m:e>
                            <m:r>
                              <a:rPr lang="en-US" sz="2400" b="0" i="1" smtClean="0">
                                <a:latin typeface="Cambria Math"/>
                              </a:rPr>
                              <m:t>  </m:t>
                            </m:r>
                            <m:r>
                              <a:rPr lang="en-US" sz="2400" b="0" i="1" smtClean="0">
                                <a:latin typeface="Cambria Math"/>
                              </a:rPr>
                              <m:t>𝑣</m:t>
                            </m:r>
                          </m:e>
                          <m:sub>
                            <m:r>
                              <a:rPr lang="en-US" sz="2400" b="0" i="1" smtClean="0">
                                <a:latin typeface="Cambria Math"/>
                              </a:rPr>
                              <m:t>𝑖</m:t>
                            </m:r>
                          </m:sub>
                        </m:sSub>
                        <m:r>
                          <a:rPr lang="en-US" sz="2400" b="0" i="1" smtClean="0">
                            <a:latin typeface="Cambria Math"/>
                          </a:rPr>
                          <m:t>(</m:t>
                        </m:r>
                        <m:r>
                          <a:rPr lang="en-US" sz="2400" b="0" i="1" smtClean="0">
                            <a:latin typeface="Cambria Math"/>
                          </a:rPr>
                          <m:t>𝑎</m:t>
                        </m:r>
                        <m:r>
                          <a:rPr lang="en-US" sz="2400" b="0" i="1" smtClean="0">
                            <a:latin typeface="Cambria Math"/>
                          </a:rPr>
                          <m:t>)</m:t>
                        </m:r>
                      </m:e>
                    </m:nary>
                  </m:oMath>
                </a14:m>
                <a:r>
                  <a:rPr lang="en-US" sz="2400" dirty="0" smtClean="0"/>
                  <a:t>              </a:t>
                </a:r>
                <a:endParaRPr lang="he-IL" sz="2400" dirty="0" smtClean="0"/>
              </a:p>
              <a:p>
                <a:pPr algn="r" rtl="1"/>
                <a:endParaRPr lang="he-IL" sz="2400" dirty="0"/>
              </a:p>
              <a:p>
                <a:pPr algn="r" rtl="1"/>
                <a:endParaRPr lang="en-US" sz="2400" dirty="0" smtClean="0"/>
              </a:p>
              <a:p>
                <a:endParaRPr lang="he-IL"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10</a:t>
            </a:fld>
            <a:endParaRPr lang="en-US"/>
          </a:p>
        </p:txBody>
      </p:sp>
      <p:sp>
        <p:nvSpPr>
          <p:cNvPr id="9" name="Title 1"/>
          <p:cNvSpPr>
            <a:spLocks noGrp="1"/>
          </p:cNvSpPr>
          <p:nvPr>
            <p:ph type="title"/>
          </p:nvPr>
        </p:nvSpPr>
        <p:spPr>
          <a:xfrm>
            <a:off x="533400" y="457200"/>
            <a:ext cx="8229600" cy="1143000"/>
          </a:xfrm>
        </p:spPr>
        <p:txBody>
          <a:bodyPr>
            <a:normAutofit fontScale="90000"/>
          </a:bodyPr>
          <a:lstStyle/>
          <a:p>
            <a:pPr algn="ctr"/>
            <a:r>
              <a:rPr lang="en-US" dirty="0"/>
              <a:t>Social W</a:t>
            </a:r>
            <a:r>
              <a:rPr lang="en-US" dirty="0" smtClean="0"/>
              <a:t>elfare Maximization </a:t>
            </a:r>
            <a:br>
              <a:rPr lang="en-US" dirty="0" smtClean="0"/>
            </a:br>
            <a:r>
              <a:rPr lang="en-US" dirty="0" smtClean="0"/>
              <a:t>formal definition</a:t>
            </a:r>
            <a:endParaRPr lang="en-US" dirty="0"/>
          </a:p>
        </p:txBody>
      </p:sp>
    </p:spTree>
    <p:extLst>
      <p:ext uri="{BB962C8B-B14F-4D97-AF65-F5344CB8AC3E}">
        <p14:creationId xmlns:p14="http://schemas.microsoft.com/office/powerpoint/2010/main" val="398729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Truthful mechanism</a:t>
            </a:r>
          </a:p>
        </p:txBody>
      </p:sp>
      <p:sp>
        <p:nvSpPr>
          <p:cNvPr id="4" name="Slide Number Placeholder 3"/>
          <p:cNvSpPr>
            <a:spLocks noGrp="1"/>
          </p:cNvSpPr>
          <p:nvPr>
            <p:ph type="sldNum" sz="quarter" idx="12"/>
          </p:nvPr>
        </p:nvSpPr>
        <p:spPr/>
        <p:txBody>
          <a:bodyPr/>
          <a:lstStyle/>
          <a:p>
            <a:fld id="{9A17416C-96A1-4CD3-BA23-204A33FFB3F7}" type="slidenum">
              <a:rPr lang="en-US" smtClean="0"/>
              <a:t>11</a:t>
            </a:fld>
            <a:endParaRPr lang="en-US"/>
          </a:p>
        </p:txBody>
      </p:sp>
      <p:pic>
        <p:nvPicPr>
          <p:cNvPr id="7170" name="Picture 2" descr="\\psf\Home\Desktop\seminar photos\birdbab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37840"/>
            <a:ext cx="2805112" cy="389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44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sz="2400" b="1" dirty="0" smtClean="0"/>
                  <a:t>Definition  </a:t>
                </a:r>
                <a:r>
                  <a:rPr lang="en-US" sz="2400" dirty="0" smtClean="0"/>
                  <a:t>-   </a:t>
                </a:r>
                <a:r>
                  <a:rPr lang="en-US" sz="2400" dirty="0"/>
                  <a:t>We say that a mechanism </a:t>
                </a:r>
                <a:r>
                  <a:rPr lang="he-IL" sz="2400" dirty="0" smtClean="0"/>
                  <a:t> </a:t>
                </a:r>
                <a:r>
                  <a:rPr lang="en-US" sz="2400" i="1" dirty="0" smtClean="0"/>
                  <a:t>M</a:t>
                </a:r>
                <a:r>
                  <a:rPr lang="en-US" sz="2400" dirty="0" smtClean="0"/>
                  <a:t> </a:t>
                </a:r>
                <a:r>
                  <a:rPr lang="en-US" sz="2400" dirty="0"/>
                  <a:t>is truthful if, for </a:t>
                </a:r>
                <a:r>
                  <a:rPr lang="en-US" sz="2400" dirty="0" smtClean="0"/>
                  <a:t>each</a:t>
                </a:r>
                <a:r>
                  <a:rPr lang="en-US" sz="2400" dirty="0"/>
                  <a:t> </a:t>
                </a:r>
                <a:r>
                  <a:rPr lang="en-US" sz="2400" dirty="0" smtClean="0"/>
                  <a:t>player </a:t>
                </a:r>
                <a:r>
                  <a:rPr lang="en-US" sz="2400" i="1" dirty="0"/>
                  <a:t>i</a:t>
                </a:r>
                <a:r>
                  <a:rPr lang="en-US" sz="2400" dirty="0"/>
                  <a:t>, each valuation function  </a:t>
                </a:r>
                <a14:m>
                  <m:oMath xmlns:m="http://schemas.openxmlformats.org/officeDocument/2006/math">
                    <m:sSub>
                      <m:sSubPr>
                        <m:ctrlPr>
                          <a:rPr lang="en-US" sz="2400" i="1" smtClean="0">
                            <a:latin typeface="Cambria Math"/>
                          </a:rPr>
                        </m:ctrlPr>
                      </m:sSubPr>
                      <m:e>
                        <m:r>
                          <a:rPr lang="en-US" sz="2400" b="0" i="1" smtClean="0">
                            <a:latin typeface="Cambria Math"/>
                          </a:rPr>
                          <m:t>𝑣</m:t>
                        </m:r>
                      </m:e>
                      <m:sub>
                        <m:r>
                          <a:rPr lang="en-US" sz="2400" b="0" i="1" smtClean="0">
                            <a:latin typeface="Cambria Math"/>
                          </a:rPr>
                          <m:t>𝑖</m:t>
                        </m:r>
                      </m:sub>
                    </m:sSub>
                    <m:r>
                      <a:rPr lang="en-US" sz="2400" b="0" i="1" smtClean="0">
                        <a:latin typeface="Cambria Math"/>
                      </a:rPr>
                      <m:t>(</m:t>
                    </m:r>
                    <m:r>
                      <a:rPr lang="he-IL" sz="2400" b="0" i="1" smtClean="0">
                        <a:latin typeface="Cambria Math"/>
                        <a:ea typeface="Cambria Math"/>
                      </a:rPr>
                      <m:t>∙)</m:t>
                    </m:r>
                  </m:oMath>
                </a14:m>
                <a:r>
                  <a:rPr lang="en-US" sz="2400" dirty="0" smtClean="0"/>
                  <a:t>  </a:t>
                </a:r>
                <a:r>
                  <a:rPr lang="en-US" sz="2400" dirty="0"/>
                  <a:t>and each possible report </a:t>
                </a:r>
                <a:r>
                  <a:rPr lang="en-US" sz="2400" dirty="0" smtClean="0"/>
                  <a:t>of the</a:t>
                </a:r>
                <a:r>
                  <a:rPr lang="en-US" sz="2400" dirty="0"/>
                  <a:t> </a:t>
                </a:r>
                <a:r>
                  <a:rPr lang="en-US" sz="2400" dirty="0" smtClean="0"/>
                  <a:t>other players  </a:t>
                </a:r>
                <a14:m>
                  <m:oMath xmlns:m="http://schemas.openxmlformats.org/officeDocument/2006/math">
                    <m:sSub>
                      <m:sSubPr>
                        <m:ctrlPr>
                          <a:rPr lang="en-US" sz="2400" i="1" smtClean="0">
                            <a:latin typeface="Cambria Math"/>
                          </a:rPr>
                        </m:ctrlPr>
                      </m:sSubPr>
                      <m:e>
                        <m:r>
                          <a:rPr lang="en-US" sz="2400" b="0" i="1" smtClean="0">
                            <a:latin typeface="Cambria Math"/>
                          </a:rPr>
                          <m:t>𝑏</m:t>
                        </m:r>
                      </m:e>
                      <m:sub>
                        <m:r>
                          <a:rPr lang="en-US" sz="2400" b="0" i="1" smtClean="0">
                            <a:latin typeface="Cambria Math"/>
                          </a:rPr>
                          <m:t>−</m:t>
                        </m:r>
                        <m:r>
                          <a:rPr lang="en-US" sz="2400" b="0" i="1" smtClean="0">
                            <a:latin typeface="Cambria Math"/>
                          </a:rPr>
                          <m:t>𝑖</m:t>
                        </m:r>
                      </m:sub>
                    </m:sSub>
                  </m:oMath>
                </a14:m>
                <a:r>
                  <a:rPr lang="en-US" sz="2400" dirty="0" smtClean="0"/>
                  <a:t>  ,</a:t>
                </a:r>
              </a:p>
              <a:p>
                <a:pPr marL="0" indent="0">
                  <a:buNone/>
                </a:pPr>
                <a:r>
                  <a:rPr lang="en-US" sz="2400" dirty="0" smtClean="0"/>
                  <a:t> </a:t>
                </a:r>
                <a:r>
                  <a:rPr lang="en-US" sz="2400" dirty="0"/>
                  <a:t>it is a dominant strategy for player </a:t>
                </a:r>
                <a:r>
                  <a:rPr lang="en-US" sz="2400" i="1" dirty="0"/>
                  <a:t>i</a:t>
                </a:r>
                <a:r>
                  <a:rPr lang="en-US" sz="2400" dirty="0"/>
                  <a:t> to report their </a:t>
                </a:r>
                <a:r>
                  <a:rPr lang="en-US" sz="2400" dirty="0" smtClean="0"/>
                  <a:t>valuation truthfully</a:t>
                </a:r>
                <a:r>
                  <a:rPr lang="en-US" sz="2400" dirty="0"/>
                  <a:t>. </a:t>
                </a:r>
                <a:endParaRPr lang="en-US" sz="2400" dirty="0" smtClean="0"/>
              </a:p>
              <a:p>
                <a:pPr marL="0" indent="0">
                  <a:buNone/>
                </a:pPr>
                <a:endParaRPr lang="en-US" sz="2400" dirty="0" smtClean="0"/>
              </a:p>
              <a:p>
                <a:pPr marL="0" indent="0">
                  <a:buNone/>
                </a:pPr>
                <a:r>
                  <a:rPr lang="en-US" sz="2400" dirty="0" smtClean="0"/>
                  <a:t>Formally</a:t>
                </a:r>
                <a:r>
                  <a:rPr lang="en-US" sz="2400" dirty="0"/>
                  <a:t>, for </a:t>
                </a:r>
                <a:r>
                  <a:rPr lang="en-US" sz="2400" dirty="0" smtClean="0"/>
                  <a:t>all     </a:t>
                </a:r>
                <a:r>
                  <a:rPr lang="en-US" sz="2400" i="1" dirty="0" smtClean="0"/>
                  <a:t>i</a:t>
                </a:r>
                <a:r>
                  <a:rPr lang="en-US" sz="2400" dirty="0" smtClean="0"/>
                  <a:t> </a:t>
                </a:r>
                <a:r>
                  <a:rPr lang="en-US" sz="2400" dirty="0"/>
                  <a:t>, </a:t>
                </a:r>
                <a14:m>
                  <m:oMath xmlns:m="http://schemas.openxmlformats.org/officeDocument/2006/math">
                    <m:sSub>
                      <m:sSubPr>
                        <m:ctrlPr>
                          <a:rPr lang="en-US" sz="2400" i="1">
                            <a:latin typeface="Cambria Math"/>
                          </a:rPr>
                        </m:ctrlPr>
                      </m:sSubPr>
                      <m:e>
                        <m:r>
                          <a:rPr lang="en-US" sz="2400" i="1">
                            <a:latin typeface="Cambria Math"/>
                          </a:rPr>
                          <m:t>𝑣</m:t>
                        </m:r>
                      </m:e>
                      <m:sub>
                        <m:r>
                          <a:rPr lang="en-US" sz="2400" i="1">
                            <a:latin typeface="Cambria Math"/>
                          </a:rPr>
                          <m:t>𝑖</m:t>
                        </m:r>
                      </m:sub>
                    </m:sSub>
                    <m:r>
                      <a:rPr lang="en-US" sz="2400" i="1">
                        <a:latin typeface="Cambria Math"/>
                      </a:rPr>
                      <m:t>(</m:t>
                    </m:r>
                    <m:r>
                      <a:rPr lang="he-IL" sz="2400" i="1">
                        <a:latin typeface="Cambria Math"/>
                        <a:ea typeface="Cambria Math"/>
                      </a:rPr>
                      <m:t>∙)</m:t>
                    </m:r>
                  </m:oMath>
                </a14:m>
                <a:r>
                  <a:rPr lang="en-US" sz="2400" dirty="0" smtClean="0"/>
                  <a:t> ,  </a:t>
                </a:r>
                <a14:m>
                  <m:oMath xmlns:m="http://schemas.openxmlformats.org/officeDocument/2006/math">
                    <m:sSub>
                      <m:sSubPr>
                        <m:ctrlPr>
                          <a:rPr lang="en-US" sz="2400" i="1">
                            <a:latin typeface="Cambria Math"/>
                          </a:rPr>
                        </m:ctrlPr>
                      </m:sSubPr>
                      <m:e>
                        <m:r>
                          <a:rPr lang="en-US" sz="2400" i="1">
                            <a:latin typeface="Cambria Math"/>
                          </a:rPr>
                          <m:t>𝑏</m:t>
                        </m:r>
                      </m:e>
                      <m:sub>
                        <m:r>
                          <a:rPr lang="en-US" sz="2400" i="1">
                            <a:latin typeface="Cambria Math"/>
                          </a:rPr>
                          <m:t>𝑖</m:t>
                        </m:r>
                      </m:sub>
                    </m:sSub>
                    <m:d>
                      <m:dPr>
                        <m:ctrlPr>
                          <a:rPr lang="en-US" sz="2400" i="1">
                            <a:latin typeface="Cambria Math"/>
                          </a:rPr>
                        </m:ctrlPr>
                      </m:dPr>
                      <m:e>
                        <m:r>
                          <a:rPr lang="he-IL" sz="2400" i="1">
                            <a:latin typeface="Cambria Math"/>
                            <a:ea typeface="Cambria Math"/>
                          </a:rPr>
                          <m:t>∙</m:t>
                        </m:r>
                      </m:e>
                    </m:d>
                  </m:oMath>
                </a14:m>
                <a:r>
                  <a:rPr lang="en-US" sz="2400" dirty="0" smtClean="0"/>
                  <a:t>    </a:t>
                </a:r>
                <a:r>
                  <a:rPr lang="en-US" sz="2400" dirty="0"/>
                  <a:t>and </a:t>
                </a:r>
                <a14:m>
                  <m:oMath xmlns:m="http://schemas.openxmlformats.org/officeDocument/2006/math">
                    <m:r>
                      <a:rPr lang="en-US" sz="2400" b="0" i="0" smtClean="0">
                        <a:latin typeface="Cambria Math"/>
                      </a:rPr>
                      <m:t>  </m:t>
                    </m:r>
                    <m:sSub>
                      <m:sSubPr>
                        <m:ctrlPr>
                          <a:rPr lang="en-US" sz="2400" i="1">
                            <a:latin typeface="Cambria Math"/>
                          </a:rPr>
                        </m:ctrlPr>
                      </m:sSubPr>
                      <m:e>
                        <m:r>
                          <a:rPr lang="en-US" sz="2400" b="0" i="1" smtClean="0">
                            <a:latin typeface="Cambria Math"/>
                          </a:rPr>
                          <m:t> </m:t>
                        </m:r>
                        <m:r>
                          <a:rPr lang="en-US" sz="2400" i="1">
                            <a:latin typeface="Cambria Math"/>
                          </a:rPr>
                          <m:t>𝑏</m:t>
                        </m:r>
                      </m:e>
                      <m:sub>
                        <m:r>
                          <a:rPr lang="en-US" sz="2400" i="1">
                            <a:latin typeface="Cambria Math"/>
                          </a:rPr>
                          <m:t>−</m:t>
                        </m:r>
                        <m:r>
                          <a:rPr lang="en-US" sz="2400" i="1">
                            <a:latin typeface="Cambria Math"/>
                          </a:rPr>
                          <m:t>𝑖</m:t>
                        </m:r>
                      </m:sub>
                    </m:sSub>
                  </m:oMath>
                </a14:m>
                <a:r>
                  <a:rPr lang="en-US" sz="2400" dirty="0" smtClean="0"/>
                  <a:t>   </a:t>
                </a:r>
                <a:endParaRPr lang="en-US" sz="2400" b="0" i="1" dirty="0" smtClean="0">
                  <a:latin typeface="Cambria Math"/>
                  <a:ea typeface="Cambria Math"/>
                </a:endParaRPr>
              </a:p>
              <a:p>
                <a:pPr marL="0" indent="0">
                  <a:buNone/>
                </a:pPr>
                <a:endParaRPr lang="en-US" sz="2400" b="0" i="1" dirty="0" smtClean="0">
                  <a:latin typeface="Cambria Math"/>
                  <a:ea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2400" i="1" smtClean="0">
                              <a:latin typeface="Cambria Math"/>
                            </a:rPr>
                          </m:ctrlPr>
                        </m:sSubPr>
                        <m:e>
                          <m:r>
                            <a:rPr lang="en-US" sz="2400" b="0" i="1" smtClean="0">
                              <a:latin typeface="Cambria Math"/>
                            </a:rPr>
                            <m:t>𝑢</m:t>
                          </m:r>
                        </m:e>
                        <m:sub>
                          <m:r>
                            <a:rPr lang="en-US" sz="2400" b="0" i="1" smtClean="0">
                              <a:latin typeface="Cambria Math"/>
                            </a:rPr>
                            <m:t>𝑖</m:t>
                          </m:r>
                        </m:sub>
                      </m:sSub>
                      <m:d>
                        <m:dPr>
                          <m:begChr m:val="["/>
                          <m:endChr m:val="]"/>
                          <m:ctrlPr>
                            <a:rPr lang="en-US" sz="2400" i="1" smtClean="0">
                              <a:latin typeface="Cambria Math"/>
                            </a:rPr>
                          </m:ctrlPr>
                        </m:dPr>
                        <m:e>
                          <m:sSub>
                            <m:sSubPr>
                              <m:ctrlPr>
                                <a:rPr lang="en-US" sz="2400" i="1" smtClean="0">
                                  <a:latin typeface="Cambria Math"/>
                                </a:rPr>
                              </m:ctrlPr>
                            </m:sSubPr>
                            <m:e>
                              <m:r>
                                <a:rPr lang="en-US" sz="2400" b="0" i="1" smtClean="0">
                                  <a:latin typeface="Cambria Math"/>
                                </a:rPr>
                                <m:t>𝑣</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m:t>
                              </m:r>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𝑖</m:t>
                              </m:r>
                            </m:sub>
                          </m:sSub>
                        </m:e>
                      </m:d>
                      <m:r>
                        <a:rPr lang="he-IL" sz="2400" i="1" smtClean="0">
                          <a:latin typeface="Cambria Math"/>
                          <a:ea typeface="Cambria Math"/>
                        </a:rPr>
                        <m:t>≥</m:t>
                      </m:r>
                      <m:sSub>
                        <m:sSubPr>
                          <m:ctrlPr>
                            <a:rPr lang="he-IL" sz="2400" i="1" smtClean="0">
                              <a:latin typeface="Cambria Math"/>
                              <a:ea typeface="Cambria Math"/>
                            </a:rPr>
                          </m:ctrlPr>
                        </m:sSubPr>
                        <m:e>
                          <m:r>
                            <a:rPr lang="en-US" sz="2400" b="0" i="1" smtClean="0">
                              <a:latin typeface="Cambria Math"/>
                              <a:ea typeface="Cambria Math"/>
                            </a:rPr>
                            <m:t>𝑢</m:t>
                          </m:r>
                        </m:e>
                        <m:sub>
                          <m:r>
                            <a:rPr lang="en-US" sz="2400" b="0" i="1" smtClean="0">
                              <a:latin typeface="Cambria Math"/>
                              <a:ea typeface="Cambria Math"/>
                            </a:rPr>
                            <m:t>𝑖</m:t>
                          </m:r>
                        </m:sub>
                      </m:sSub>
                      <m:d>
                        <m:dPr>
                          <m:begChr m:val="["/>
                          <m:endChr m:val="]"/>
                          <m:ctrlPr>
                            <a:rPr lang="he-IL" sz="2400" i="1" smtClean="0">
                              <a:latin typeface="Cambria Math"/>
                              <a:ea typeface="Cambria Math"/>
                            </a:rPr>
                          </m:ctrlPr>
                        </m:dPr>
                        <m:e>
                          <m:sSub>
                            <m:sSubPr>
                              <m:ctrlPr>
                                <a:rPr lang="he-IL" sz="240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𝑖</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m:t>
                              </m:r>
                              <m:r>
                                <a:rPr lang="en-US" sz="2400" b="0" i="1" smtClean="0">
                                  <a:latin typeface="Cambria Math"/>
                                  <a:ea typeface="Cambria Math"/>
                                </a:rPr>
                                <m:t>𝑖</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𝑣</m:t>
                              </m:r>
                            </m:e>
                            <m:sub>
                              <m:r>
                                <a:rPr lang="en-US" sz="2400" b="0" i="1" smtClean="0">
                                  <a:latin typeface="Cambria Math"/>
                                  <a:ea typeface="Cambria Math"/>
                                </a:rPr>
                                <m:t>𝑖</m:t>
                              </m:r>
                            </m:sub>
                          </m:sSub>
                        </m:e>
                      </m:d>
                    </m:oMath>
                  </m:oMathPara>
                </a14:m>
                <a:endParaRPr lang="en-US" sz="2400" dirty="0" smtClean="0"/>
              </a:p>
              <a:p>
                <a:pPr marL="0" indent="0">
                  <a:buNone/>
                </a:pPr>
                <a:r>
                  <a:rPr lang="en-US" sz="2400" dirty="0"/>
                  <a:t> </a:t>
                </a:r>
                <a:r>
                  <a:rPr lang="en-US" sz="2400" dirty="0" smtClean="0"/>
                  <a:t>       			</a:t>
                </a:r>
                <a:endParaRPr lang="en-US" sz="2400" dirty="0"/>
              </a:p>
              <a:p>
                <a:pPr marL="0" indent="0">
                  <a:buNone/>
                </a:pPr>
                <a:r>
                  <a:rPr lang="en-US" sz="2400" dirty="0" smtClean="0"/>
                  <a:t>where     </a:t>
                </a:r>
                <a14:m>
                  <m:oMath xmlns:m="http://schemas.openxmlformats.org/officeDocument/2006/math">
                    <m:sSub>
                      <m:sSubPr>
                        <m:ctrlPr>
                          <a:rPr lang="en-US" sz="2400" i="1" smtClean="0">
                            <a:latin typeface="Cambria Math"/>
                          </a:rPr>
                        </m:ctrlPr>
                      </m:sSubPr>
                      <m:e>
                        <m:r>
                          <a:rPr lang="en-US" sz="2400" b="0" i="1" smtClean="0">
                            <a:latin typeface="Cambria Math"/>
                          </a:rPr>
                          <m:t>𝑢</m:t>
                        </m:r>
                      </m:e>
                      <m:sub>
                        <m:r>
                          <a:rPr lang="en-US" sz="2400" b="0" i="1" smtClean="0">
                            <a:latin typeface="Cambria Math"/>
                          </a:rPr>
                          <m:t>𝑖</m:t>
                        </m:r>
                      </m:sub>
                    </m:sSub>
                    <m:d>
                      <m:dPr>
                        <m:begChr m:val="["/>
                        <m:endChr m:val="]"/>
                        <m:ctrlPr>
                          <a:rPr lang="en-US" sz="2400" i="1" smtClean="0">
                            <a:latin typeface="Cambria Math"/>
                          </a:rPr>
                        </m:ctrlPr>
                      </m:dPr>
                      <m:e>
                        <m:sSub>
                          <m:sSubPr>
                            <m:ctrlPr>
                              <a:rPr lang="en-US" sz="2400" i="1" smtClean="0">
                                <a:latin typeface="Cambria Math"/>
                              </a:rPr>
                            </m:ctrlPr>
                          </m:sSubPr>
                          <m:e>
                            <m:r>
                              <a:rPr lang="en-US" sz="2400" b="0" i="1" smtClean="0">
                                <a:latin typeface="Cambria Math"/>
                              </a:rPr>
                              <m:t>𝑏</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m:t>
                            </m:r>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𝑖</m:t>
                            </m:r>
                          </m:sub>
                        </m:sSub>
                      </m:e>
                    </m:d>
                    <m:r>
                      <a:rPr lang="en-US" sz="2400" b="0" i="1" smtClean="0">
                        <a:latin typeface="Cambria Math"/>
                      </a:rPr>
                      <m:t>= </m:t>
                    </m:r>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𝑎</m:t>
                        </m:r>
                        <m:d>
                          <m:dPr>
                            <m:ctrlPr>
                              <a:rPr lang="en-US" sz="2400" b="0" i="1" smtClean="0">
                                <a:latin typeface="Cambria Math"/>
                              </a:rPr>
                            </m:ctrlPr>
                          </m:dPr>
                          <m:e>
                            <m:r>
                              <a:rPr lang="en-US" sz="2400" b="0" i="1" smtClean="0">
                                <a:latin typeface="Cambria Math"/>
                              </a:rPr>
                              <m:t>𝑏</m:t>
                            </m:r>
                          </m:e>
                        </m:d>
                      </m:e>
                    </m:d>
                    <m:r>
                      <a:rPr lang="en-US" sz="2400" b="0" i="1" smtClean="0">
                        <a:latin typeface="Cambria Math"/>
                      </a:rPr>
                      <m:t>−</m:t>
                    </m:r>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𝑖</m:t>
                        </m:r>
                      </m:sub>
                    </m:sSub>
                    <m:r>
                      <a:rPr lang="en-US" sz="2400" b="0" i="1" smtClean="0">
                        <a:latin typeface="Cambria Math"/>
                      </a:rPr>
                      <m:t>(</m:t>
                    </m:r>
                    <m:r>
                      <a:rPr lang="en-US" sz="2400" b="0" i="1" smtClean="0">
                        <a:latin typeface="Cambria Math"/>
                      </a:rPr>
                      <m:t>𝑏</m:t>
                    </m:r>
                    <m:r>
                      <a:rPr lang="en-US" sz="2400" b="0" i="1" smtClean="0">
                        <a:latin typeface="Cambria Math"/>
                      </a:rPr>
                      <m:t>)</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9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12</a:t>
            </a:fld>
            <a:endParaRPr lang="en-US"/>
          </a:p>
        </p:txBody>
      </p:sp>
      <p:sp>
        <p:nvSpPr>
          <p:cNvPr id="13" name="Title 1"/>
          <p:cNvSpPr>
            <a:spLocks noGrp="1"/>
          </p:cNvSpPr>
          <p:nvPr>
            <p:ph type="title"/>
          </p:nvPr>
        </p:nvSpPr>
        <p:spPr>
          <a:xfrm>
            <a:off x="457200" y="762000"/>
            <a:ext cx="8229600" cy="933450"/>
          </a:xfrm>
        </p:spPr>
        <p:txBody>
          <a:bodyPr/>
          <a:lstStyle/>
          <a:p>
            <a:pPr algn="ctr"/>
            <a:r>
              <a:rPr lang="en-US" dirty="0"/>
              <a:t>Truthful mechanism</a:t>
            </a:r>
          </a:p>
        </p:txBody>
      </p:sp>
    </p:spTree>
    <p:extLst>
      <p:ext uri="{BB962C8B-B14F-4D97-AF65-F5344CB8AC3E}">
        <p14:creationId xmlns:p14="http://schemas.microsoft.com/office/powerpoint/2010/main" val="424981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The VCG  mechanism</a:t>
            </a:r>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13</a:t>
            </a:fld>
            <a:endParaRPr lang="en-US"/>
          </a:p>
        </p:txBody>
      </p:sp>
      <p:pic>
        <p:nvPicPr>
          <p:cNvPr id="8194" name="Picture 2" descr="\\psf\Home\Desktop\seminar photos\puzz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600"/>
            <a:ext cx="2900363" cy="2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800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389120"/>
              </a:xfrm>
            </p:spPr>
            <p:txBody>
              <a:bodyPr>
                <a:normAutofit fontScale="92500"/>
              </a:bodyPr>
              <a:lstStyle/>
              <a:p>
                <a:pPr marL="0" indent="0">
                  <a:buNone/>
                </a:pPr>
                <a:r>
                  <a:rPr lang="en-US" sz="2400" b="1" dirty="0" smtClean="0"/>
                  <a:t>Definition  </a:t>
                </a:r>
                <a:r>
                  <a:rPr lang="en-US" sz="2400" dirty="0" smtClean="0"/>
                  <a:t>-   </a:t>
                </a:r>
                <a:r>
                  <a:rPr lang="en-US" sz="2400" dirty="0"/>
                  <a:t>The </a:t>
                </a:r>
                <a:r>
                  <a:rPr lang="en-US" sz="2400" dirty="0" err="1"/>
                  <a:t>Vickrey</a:t>
                </a:r>
                <a:r>
                  <a:rPr lang="en-US" sz="2400" dirty="0"/>
                  <a:t>-Clarke-Groves (VCG) </a:t>
                </a:r>
                <a:r>
                  <a:rPr lang="en-US" sz="2400" dirty="0" smtClean="0"/>
                  <a:t>mechanism,   </a:t>
                </a:r>
                <a:r>
                  <a:rPr lang="en-US" sz="2400" dirty="0"/>
                  <a:t>works as follows: </a:t>
                </a:r>
                <a:endParaRPr lang="en-US" sz="2400" dirty="0" smtClean="0"/>
              </a:p>
              <a:p>
                <a:pPr marL="0" indent="0">
                  <a:buNone/>
                </a:pPr>
                <a:endParaRPr lang="en-US" sz="2400" dirty="0" smtClean="0"/>
              </a:p>
              <a:p>
                <a:r>
                  <a:rPr lang="en-US" sz="2400" dirty="0" smtClean="0"/>
                  <a:t>The </a:t>
                </a:r>
                <a:r>
                  <a:rPr lang="en-US" sz="2400" dirty="0"/>
                  <a:t>agents are asked to report </a:t>
                </a:r>
                <a:r>
                  <a:rPr lang="en-US" sz="2400" dirty="0" smtClean="0"/>
                  <a:t>their  valuation </a:t>
                </a:r>
                <a:r>
                  <a:rPr lang="en-US" sz="2400" dirty="0"/>
                  <a:t>functions. Say </a:t>
                </a:r>
                <a:r>
                  <a:rPr lang="en-US" sz="2400" dirty="0" smtClean="0"/>
                  <a:t>they report  </a:t>
                </a:r>
                <a14:m>
                  <m:oMath xmlns:m="http://schemas.openxmlformats.org/officeDocument/2006/math">
                    <m:r>
                      <a:rPr lang="en-US" sz="2400" b="0" i="1" smtClean="0">
                        <a:latin typeface="Cambria Math"/>
                      </a:rPr>
                      <m:t>𝑏</m:t>
                    </m:r>
                    <m:r>
                      <a:rPr lang="en-US" sz="2400" b="0" i="1" smtClean="0">
                        <a:latin typeface="Cambria Math"/>
                      </a:rPr>
                      <m:t>=(</m:t>
                    </m:r>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1</m:t>
                        </m:r>
                      </m:sub>
                    </m:sSub>
                    <m:d>
                      <m:dPr>
                        <m:ctrlPr>
                          <a:rPr lang="en-US" sz="2400" b="0" i="1" smtClean="0">
                            <a:latin typeface="Cambria Math"/>
                          </a:rPr>
                        </m:ctrlPr>
                      </m:dPr>
                      <m:e>
                        <m:r>
                          <a:rPr lang="en-US" sz="2400" b="0" i="1" smtClean="0">
                            <a:latin typeface="Cambria Math"/>
                            <a:ea typeface="Cambria Math"/>
                          </a:rPr>
                          <m:t>∙</m:t>
                        </m:r>
                      </m:e>
                    </m:d>
                    <m:r>
                      <a:rPr lang="en-US" sz="2400" b="0" i="1" smtClean="0">
                        <a:latin typeface="Cambria Math"/>
                        <a:ea typeface="Cambria Math"/>
                      </a:rPr>
                      <m:t>, …, </m:t>
                    </m:r>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𝑛</m:t>
                        </m:r>
                      </m:sub>
                    </m:sSub>
                    <m:d>
                      <m:dPr>
                        <m:ctrlPr>
                          <a:rPr lang="en-US" sz="2400" b="0" i="1" smtClean="0">
                            <a:latin typeface="Cambria Math"/>
                            <a:ea typeface="Cambria Math"/>
                          </a:rPr>
                        </m:ctrlPr>
                      </m:dPr>
                      <m:e>
                        <m:r>
                          <a:rPr lang="en-US" sz="2400" b="0" i="1" smtClean="0">
                            <a:latin typeface="Cambria Math"/>
                            <a:ea typeface="Cambria Math"/>
                          </a:rPr>
                          <m:t>∙</m:t>
                        </m:r>
                      </m:e>
                    </m:d>
                    <m:r>
                      <a:rPr lang="en-US" sz="2400" b="0" i="1" smtClean="0">
                        <a:latin typeface="Cambria Math"/>
                        <a:ea typeface="Cambria Math"/>
                      </a:rPr>
                      <m:t>)</m:t>
                    </m:r>
                  </m:oMath>
                </a14:m>
                <a:r>
                  <a:rPr lang="en-US" sz="2400" dirty="0" smtClean="0"/>
                  <a:t>       (where  </a:t>
                </a:r>
                <a14:m>
                  <m:oMath xmlns:m="http://schemas.openxmlformats.org/officeDocument/2006/math">
                    <m:sSub>
                      <m:sSubPr>
                        <m:ctrlPr>
                          <a:rPr lang="en-US" sz="2400" i="1" smtClean="0">
                            <a:latin typeface="Cambria Math"/>
                          </a:rPr>
                        </m:ctrlPr>
                      </m:sSubPr>
                      <m:e>
                        <m:r>
                          <a:rPr lang="en-US" sz="2400" b="0" i="1" smtClean="0">
                            <a:latin typeface="Cambria Math"/>
                          </a:rPr>
                          <m:t>𝑏</m:t>
                        </m:r>
                      </m:e>
                      <m:sub>
                        <m:r>
                          <a:rPr lang="en-US" sz="2400" b="0" i="1" smtClean="0">
                            <a:latin typeface="Cambria Math"/>
                          </a:rPr>
                          <m:t>𝑖</m:t>
                        </m:r>
                      </m:sub>
                    </m:sSub>
                    <m:r>
                      <a:rPr lang="en-US" sz="2400" b="0" i="1" smtClean="0">
                        <a:latin typeface="Cambria Math"/>
                      </a:rPr>
                      <m:t>(</m:t>
                    </m:r>
                    <m:r>
                      <a:rPr lang="en-US" sz="2400" b="0" i="1" smtClean="0">
                        <a:latin typeface="Cambria Math"/>
                        <a:ea typeface="Cambria Math"/>
                      </a:rPr>
                      <m:t>∙)</m:t>
                    </m:r>
                  </m:oMath>
                </a14:m>
                <a:r>
                  <a:rPr lang="en-US" sz="2400" dirty="0" smtClean="0"/>
                  <a:t>  may </a:t>
                </a:r>
                <a:r>
                  <a:rPr lang="en-US" sz="2400" dirty="0"/>
                  <a:t>or may not equal their true valuation </a:t>
                </a:r>
                <a:r>
                  <a:rPr lang="en-US" sz="2400" dirty="0" smtClean="0"/>
                  <a:t>function  </a:t>
                </a:r>
                <a14:m>
                  <m:oMath xmlns:m="http://schemas.openxmlformats.org/officeDocument/2006/math">
                    <m:sSub>
                      <m:sSubPr>
                        <m:ctrlPr>
                          <a:rPr lang="en-US" sz="2400" i="1" smtClean="0">
                            <a:latin typeface="Cambria Math"/>
                          </a:rPr>
                        </m:ctrlPr>
                      </m:sSubPr>
                      <m:e>
                        <m:r>
                          <a:rPr lang="en-US" sz="2400" b="0" i="1" smtClean="0">
                            <a:latin typeface="Cambria Math"/>
                          </a:rPr>
                          <m:t>𝑣</m:t>
                        </m:r>
                      </m:e>
                      <m:sub>
                        <m:r>
                          <a:rPr lang="en-US" sz="2400" b="0" i="1" smtClean="0">
                            <a:latin typeface="Cambria Math"/>
                          </a:rPr>
                          <m:t>𝑖</m:t>
                        </m:r>
                      </m:sub>
                    </m:sSub>
                    <m:r>
                      <a:rPr lang="en-US" sz="2400" b="0" i="1" smtClean="0">
                        <a:latin typeface="Cambria Math"/>
                      </a:rPr>
                      <m:t>(</m:t>
                    </m:r>
                    <m:r>
                      <a:rPr lang="en-US" sz="2400" b="0" i="1" smtClean="0">
                        <a:latin typeface="Cambria Math"/>
                        <a:ea typeface="Cambria Math"/>
                      </a:rPr>
                      <m:t>∙)</m:t>
                    </m:r>
                  </m:oMath>
                </a14:m>
                <a:r>
                  <a:rPr lang="en-US" sz="2400" dirty="0" smtClean="0"/>
                  <a:t>  ).</a:t>
                </a:r>
              </a:p>
              <a:p>
                <a:pPr marL="0" indent="0">
                  <a:buNone/>
                </a:pPr>
                <a:endParaRPr lang="en-US" sz="2400" dirty="0" smtClean="0"/>
              </a:p>
              <a:p>
                <a:r>
                  <a:rPr lang="en-US" sz="2400" dirty="0" smtClean="0"/>
                  <a:t>The </a:t>
                </a:r>
                <a:r>
                  <a:rPr lang="en-US" sz="2400" dirty="0"/>
                  <a:t>outcome </a:t>
                </a:r>
                <a:r>
                  <a:rPr lang="en-US" sz="2400" dirty="0" smtClean="0"/>
                  <a:t>selected is  </a:t>
                </a:r>
                <a14:m>
                  <m:oMath xmlns:m="http://schemas.openxmlformats.org/officeDocument/2006/math">
                    <m:sSup>
                      <m:sSupPr>
                        <m:ctrlPr>
                          <a:rPr lang="en-US" sz="2400" i="1" smtClean="0">
                            <a:latin typeface="Cambria Math"/>
                          </a:rPr>
                        </m:ctrlPr>
                      </m:sSupPr>
                      <m:e>
                        <m:r>
                          <a:rPr lang="en-US" sz="2400" b="0" i="1" smtClean="0">
                            <a:latin typeface="Cambria Math"/>
                          </a:rPr>
                          <m:t>𝑎</m:t>
                        </m:r>
                      </m:e>
                      <m:sup>
                        <m:r>
                          <a:rPr lang="en-US" sz="2400" b="0" i="1" smtClean="0">
                            <a:latin typeface="Cambria Math"/>
                          </a:rPr>
                          <m:t>∗</m:t>
                        </m:r>
                      </m:sup>
                    </m:sSup>
                    <m:r>
                      <a:rPr lang="en-US" sz="2400" b="0" i="1" smtClean="0">
                        <a:latin typeface="Cambria Math"/>
                      </a:rPr>
                      <m:t>=</m:t>
                    </m:r>
                    <m:r>
                      <a:rPr lang="en-US" sz="2400" b="0" i="1" smtClean="0">
                        <a:latin typeface="Cambria Math"/>
                      </a:rPr>
                      <m:t>𝑎</m:t>
                    </m:r>
                    <m:d>
                      <m:dPr>
                        <m:ctrlPr>
                          <a:rPr lang="en-US" sz="2400" b="0" i="1" smtClean="0">
                            <a:latin typeface="Cambria Math"/>
                          </a:rPr>
                        </m:ctrlPr>
                      </m:dPr>
                      <m:e>
                        <m:r>
                          <a:rPr lang="en-US" sz="2400" b="0" i="1" smtClean="0">
                            <a:latin typeface="Cambria Math"/>
                          </a:rPr>
                          <m:t>𝑏</m:t>
                        </m:r>
                      </m:e>
                    </m:d>
                    <m:r>
                      <a:rPr lang="en-US" sz="2400" b="0" i="1" smtClean="0">
                        <a:latin typeface="Cambria Math"/>
                      </a:rPr>
                      <m:t>=</m:t>
                    </m:r>
                    <m:sSub>
                      <m:sSubPr>
                        <m:ctrlPr>
                          <a:rPr lang="en-US" sz="2400" b="0" i="1" smtClean="0">
                            <a:latin typeface="Cambria Math"/>
                          </a:rPr>
                        </m:ctrlPr>
                      </m:sSubPr>
                      <m:e>
                        <m:r>
                          <a:rPr lang="en-US" sz="2400" b="0" i="1" smtClean="0">
                            <a:latin typeface="Cambria Math"/>
                          </a:rPr>
                          <m:t>𝑎𝑟𝑔𝑚𝑎𝑥</m:t>
                        </m:r>
                      </m:e>
                      <m:sub>
                        <m:r>
                          <a:rPr lang="en-US" sz="2400" b="0" i="1" smtClean="0">
                            <a:latin typeface="Cambria Math"/>
                          </a:rPr>
                          <m:t>𝑎</m:t>
                        </m:r>
                      </m:sub>
                    </m:sSub>
                    <m:nary>
                      <m:naryPr>
                        <m:chr m:val="∑"/>
                        <m:supHide m:val="on"/>
                        <m:ctrlPr>
                          <a:rPr lang="en-US" sz="2400" b="0" i="1" smtClean="0">
                            <a:latin typeface="Cambria Math"/>
                          </a:rPr>
                        </m:ctrlPr>
                      </m:naryPr>
                      <m:sub>
                        <m:r>
                          <m:rPr>
                            <m:brk m:alnAt="7"/>
                          </m:rPr>
                          <a:rPr lang="en-US" sz="2400" b="0" i="1" smtClean="0">
                            <a:latin typeface="Cambria Math"/>
                          </a:rPr>
                          <m:t>𝑗</m:t>
                        </m:r>
                      </m:sub>
                      <m:sup/>
                      <m:e>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𝑗</m:t>
                            </m:r>
                          </m:sub>
                        </m:sSub>
                        <m:r>
                          <a:rPr lang="en-US" sz="2400" b="0" i="1" smtClean="0">
                            <a:latin typeface="Cambria Math"/>
                          </a:rPr>
                          <m:t>(</m:t>
                        </m:r>
                        <m:r>
                          <a:rPr lang="en-US" sz="2400" b="0" i="1" smtClean="0">
                            <a:latin typeface="Cambria Math"/>
                          </a:rPr>
                          <m:t>𝑎</m:t>
                        </m:r>
                        <m:r>
                          <a:rPr lang="en-US" sz="2400" b="0" i="1" smtClean="0">
                            <a:latin typeface="Cambria Math"/>
                          </a:rPr>
                          <m:t>)</m:t>
                        </m:r>
                      </m:e>
                    </m:nary>
                  </m:oMath>
                </a14:m>
                <a:endParaRPr lang="en-US" sz="2400" b="0" dirty="0" smtClean="0"/>
              </a:p>
              <a:p>
                <a:endParaRPr lang="en-US" sz="2400" dirty="0" smtClean="0"/>
              </a:p>
              <a:p>
                <a:pPr marL="0" indent="0">
                  <a:buNone/>
                </a:pPr>
                <a:r>
                  <a:rPr lang="en-US" sz="2400" dirty="0" smtClean="0"/>
                  <a:t>    which </a:t>
                </a:r>
                <a:r>
                  <a:rPr lang="en-US" sz="2400" dirty="0"/>
                  <a:t>maximizes social welfare with respect to the </a:t>
                </a:r>
                <a:r>
                  <a:rPr lang="en-US" sz="2400" dirty="0" smtClean="0"/>
                  <a:t>reported</a:t>
                </a:r>
              </a:p>
              <a:p>
                <a:pPr marL="0" indent="0">
                  <a:buNone/>
                </a:pPr>
                <a:r>
                  <a:rPr lang="en-US" sz="2400" dirty="0"/>
                  <a:t> </a:t>
                </a:r>
                <a:r>
                  <a:rPr lang="en-US" sz="2400" dirty="0" smtClean="0"/>
                  <a:t>   </a:t>
                </a:r>
                <a:r>
                  <a:rPr lang="en-US" sz="2400" dirty="0"/>
                  <a:t>valuations</a:t>
                </a:r>
                <a:r>
                  <a:rPr lang="en-US" sz="2000" dirty="0" smtClean="0"/>
                  <a:t>.  </a:t>
                </a:r>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389120"/>
              </a:xfrm>
              <a:blipFill rotWithShape="1">
                <a:blip r:embed="rId3"/>
                <a:stretch>
                  <a:fillRect l="-889" t="-833" b="-4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14</a:t>
            </a:fld>
            <a:endParaRPr lang="en-US"/>
          </a:p>
        </p:txBody>
      </p:sp>
      <p:sp>
        <p:nvSpPr>
          <p:cNvPr id="9" name="Title 1"/>
          <p:cNvSpPr>
            <a:spLocks noGrp="1"/>
          </p:cNvSpPr>
          <p:nvPr>
            <p:ph type="title"/>
          </p:nvPr>
        </p:nvSpPr>
        <p:spPr>
          <a:xfrm>
            <a:off x="457200" y="76200"/>
            <a:ext cx="8686800" cy="1143000"/>
          </a:xfrm>
        </p:spPr>
        <p:txBody>
          <a:bodyPr/>
          <a:lstStyle/>
          <a:p>
            <a:pPr algn="ctr"/>
            <a:r>
              <a:rPr lang="en-US" sz="5400" dirty="0"/>
              <a:t>The VCG  mechanism</a:t>
            </a:r>
            <a:endParaRPr lang="en-US" dirty="0"/>
          </a:p>
        </p:txBody>
      </p:sp>
    </p:spTree>
    <p:extLst>
      <p:ext uri="{BB962C8B-B14F-4D97-AF65-F5344CB8AC3E}">
        <p14:creationId xmlns:p14="http://schemas.microsoft.com/office/powerpoint/2010/main" val="67358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l">
                  <a:buNone/>
                </a:pPr>
                <a:r>
                  <a:rPr lang="en-US" sz="2400" b="1" dirty="0" smtClean="0"/>
                  <a:t>Definition (</a:t>
                </a:r>
                <a:r>
                  <a:rPr lang="en-US" sz="2400" b="1" dirty="0" err="1" smtClean="0"/>
                  <a:t>contuinue</a:t>
                </a:r>
                <a:r>
                  <a:rPr lang="en-US" sz="2400" b="1" dirty="0" smtClean="0"/>
                  <a:t>)</a:t>
                </a:r>
              </a:p>
              <a:p>
                <a:pPr marL="0" indent="0" algn="l">
                  <a:buNone/>
                </a:pPr>
                <a:endParaRPr lang="en-US" sz="2000" dirty="0"/>
              </a:p>
              <a:p>
                <a:pPr marL="0" indent="0">
                  <a:buNone/>
                </a:pPr>
                <a:r>
                  <a:rPr lang="en-US" sz="2000" dirty="0"/>
                  <a:t> </a:t>
                </a:r>
                <a:r>
                  <a:rPr lang="en-US" sz="2400" dirty="0"/>
                  <a:t>The </a:t>
                </a:r>
                <a:r>
                  <a:rPr lang="en-US" sz="2400" dirty="0" smtClean="0"/>
                  <a:t>payment    </a:t>
                </a:r>
                <a14:m>
                  <m:oMath xmlns:m="http://schemas.openxmlformats.org/officeDocument/2006/math">
                    <m:sSub>
                      <m:sSubPr>
                        <m:ctrlPr>
                          <a:rPr lang="en-US" sz="2400" i="1" smtClean="0">
                            <a:latin typeface="Cambria Math"/>
                          </a:rPr>
                        </m:ctrlPr>
                      </m:sSubPr>
                      <m:e>
                        <m:r>
                          <a:rPr lang="en-US" sz="2400" b="0" i="1" smtClean="0">
                            <a:latin typeface="Cambria Math"/>
                          </a:rPr>
                          <m:t>𝑝</m:t>
                        </m:r>
                      </m:e>
                      <m:sub>
                        <m:r>
                          <a:rPr lang="en-US" sz="2400" b="0" i="1" smtClean="0">
                            <a:latin typeface="Cambria Math"/>
                          </a:rPr>
                          <m:t>𝑖</m:t>
                        </m:r>
                      </m:sub>
                    </m:sSub>
                    <m:r>
                      <a:rPr lang="en-US" sz="2400" b="0" i="1" smtClean="0">
                        <a:latin typeface="Cambria Math"/>
                      </a:rPr>
                      <m:t>(</m:t>
                    </m:r>
                    <m:r>
                      <a:rPr lang="en-US" sz="2400" b="0" i="1" smtClean="0">
                        <a:latin typeface="Cambria Math"/>
                      </a:rPr>
                      <m:t>𝑏</m:t>
                    </m:r>
                    <m:r>
                      <a:rPr lang="en-US" sz="2400" b="0" i="1" smtClean="0">
                        <a:latin typeface="Cambria Math"/>
                      </a:rPr>
                      <m:t>)</m:t>
                    </m:r>
                  </m:oMath>
                </a14:m>
                <a:r>
                  <a:rPr lang="en-US" sz="2400" dirty="0" smtClean="0"/>
                  <a:t>   player </a:t>
                </a:r>
                <a:r>
                  <a:rPr lang="en-US" sz="2400" i="1" dirty="0"/>
                  <a:t>i</a:t>
                </a:r>
                <a:r>
                  <a:rPr lang="en-US" sz="2400" dirty="0"/>
                  <a:t> makes is the loss his presence </a:t>
                </a:r>
                <a:r>
                  <a:rPr lang="en-US" sz="2400" dirty="0" smtClean="0"/>
                  <a:t>  causes </a:t>
                </a:r>
                <a:r>
                  <a:rPr lang="en-US" sz="2400" dirty="0"/>
                  <a:t>others (</a:t>
                </a:r>
                <a:r>
                  <a:rPr lang="en-US" sz="2400" dirty="0" smtClean="0"/>
                  <a:t>with  respect </a:t>
                </a:r>
                <a:r>
                  <a:rPr lang="en-US" sz="2400" dirty="0"/>
                  <a:t>to the reported bids), formally</a:t>
                </a:r>
                <a:r>
                  <a:rPr lang="en-US" sz="2400" dirty="0" smtClean="0"/>
                  <a:t>:</a:t>
                </a:r>
              </a:p>
              <a:p>
                <a:pPr marL="0" indent="0">
                  <a:buNone/>
                </a:pPr>
                <a:endParaRPr lang="en-US" sz="2400" dirty="0"/>
              </a:p>
              <a:p>
                <a:pPr marL="0" indent="0">
                  <a:buNone/>
                </a:pPr>
                <a:r>
                  <a:rPr lang="en-US" sz="2400" dirty="0"/>
                  <a:t> </a:t>
                </a:r>
                <a:r>
                  <a:rPr lang="en-US" sz="2400" dirty="0" smtClean="0"/>
                  <a:t>   </a:t>
                </a:r>
                <a14:m>
                  <m:oMath xmlns:m="http://schemas.openxmlformats.org/officeDocument/2006/math">
                    <m:sSub>
                      <m:sSubPr>
                        <m:ctrlPr>
                          <a:rPr lang="en-US" sz="2400" i="1" smtClean="0">
                            <a:latin typeface="Cambria Math"/>
                          </a:rPr>
                        </m:ctrlPr>
                      </m:sSubPr>
                      <m:e>
                        <m:r>
                          <a:rPr lang="en-US" sz="2400" b="0" i="1" smtClean="0">
                            <a:latin typeface="Cambria Math"/>
                          </a:rPr>
                          <m:t>𝑝</m:t>
                        </m:r>
                      </m:e>
                      <m:sub>
                        <m:r>
                          <a:rPr lang="en-US" sz="2400" b="0" i="1" smtClean="0">
                            <a:latin typeface="Cambria Math"/>
                          </a:rPr>
                          <m:t>𝑖</m:t>
                        </m:r>
                      </m:sub>
                    </m:sSub>
                    <m:d>
                      <m:dPr>
                        <m:ctrlPr>
                          <a:rPr lang="en-US" sz="2400" b="0" i="1" smtClean="0">
                            <a:latin typeface="Cambria Math"/>
                          </a:rPr>
                        </m:ctrlPr>
                      </m:dPr>
                      <m:e>
                        <m:r>
                          <a:rPr lang="en-US" sz="2400" b="0" i="1" smtClean="0">
                            <a:latin typeface="Cambria Math"/>
                          </a:rPr>
                          <m:t>𝑏</m:t>
                        </m:r>
                      </m:e>
                    </m:d>
                    <m:r>
                      <a:rPr lang="en-US" sz="2400" b="0" i="1" smtClean="0">
                        <a:latin typeface="Cambria Math"/>
                      </a:rPr>
                      <m:t>=(</m:t>
                    </m:r>
                    <m:sSub>
                      <m:sSubPr>
                        <m:ctrlPr>
                          <a:rPr lang="en-US" sz="2400" b="0" i="1" smtClean="0">
                            <a:latin typeface="Cambria Math"/>
                          </a:rPr>
                        </m:ctrlPr>
                      </m:sSubPr>
                      <m:e>
                        <m:r>
                          <a:rPr lang="en-US" sz="2400" b="0" i="1" smtClean="0">
                            <a:latin typeface="Cambria Math"/>
                          </a:rPr>
                          <m:t>  </m:t>
                        </m:r>
                        <m:r>
                          <a:rPr lang="en-US" sz="2400" b="0" i="1" smtClean="0">
                            <a:latin typeface="Cambria Math"/>
                          </a:rPr>
                          <m:t>𝑚𝑎𝑥</m:t>
                        </m:r>
                      </m:e>
                      <m:sub>
                        <m:r>
                          <a:rPr lang="en-US" sz="2400" b="0" i="1" smtClean="0">
                            <a:latin typeface="Cambria Math"/>
                          </a:rPr>
                          <m:t>𝑎</m:t>
                        </m:r>
                      </m:sub>
                    </m:sSub>
                    <m:nary>
                      <m:naryPr>
                        <m:chr m:val="∑"/>
                        <m:supHide m:val="on"/>
                        <m:ctrlPr>
                          <a:rPr lang="en-US" sz="2400" b="0" i="1" smtClean="0">
                            <a:latin typeface="Cambria Math"/>
                          </a:rPr>
                        </m:ctrlPr>
                      </m:naryPr>
                      <m:sub>
                        <m:r>
                          <m:rPr>
                            <m:brk m:alnAt="7"/>
                          </m:rPr>
                          <a:rPr lang="en-US" sz="2400" b="0" i="1" smtClean="0">
                            <a:latin typeface="Cambria Math"/>
                          </a:rPr>
                          <m:t>𝑗</m:t>
                        </m:r>
                        <m:r>
                          <m:rPr>
                            <m:brk m:alnAt="7"/>
                          </m:rPr>
                          <a:rPr lang="he-IL" sz="2400" b="0" i="1" smtClean="0">
                            <a:latin typeface="Cambria Math"/>
                            <a:ea typeface="Cambria Math"/>
                          </a:rPr>
                          <m:t>≠</m:t>
                        </m:r>
                        <m:r>
                          <m:rPr>
                            <m:brk m:alnAt="7"/>
                          </m:rPr>
                          <a:rPr lang="en-US" sz="2400" b="0" i="1" smtClean="0">
                            <a:latin typeface="Cambria Math"/>
                            <a:ea typeface="Cambria Math"/>
                          </a:rPr>
                          <m:t>𝑖</m:t>
                        </m:r>
                      </m:sub>
                      <m:sup/>
                      <m:e>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𝑗</m:t>
                            </m:r>
                          </m:sub>
                        </m:sSub>
                        <m:d>
                          <m:dPr>
                            <m:ctrlPr>
                              <a:rPr lang="en-US" sz="2400" b="0" i="1" smtClean="0">
                                <a:latin typeface="Cambria Math"/>
                              </a:rPr>
                            </m:ctrlPr>
                          </m:dPr>
                          <m:e>
                            <m:r>
                              <a:rPr lang="en-US" sz="2400" b="0" i="1" smtClean="0">
                                <a:latin typeface="Cambria Math"/>
                              </a:rPr>
                              <m:t>𝑎</m:t>
                            </m:r>
                          </m:e>
                        </m:d>
                        <m:r>
                          <a:rPr lang="en-US" sz="2400" b="0" i="1" smtClean="0">
                            <a:latin typeface="Cambria Math"/>
                          </a:rPr>
                          <m:t>  )  −  </m:t>
                        </m:r>
                      </m:e>
                    </m:nary>
                    <m:nary>
                      <m:naryPr>
                        <m:chr m:val="∑"/>
                        <m:supHide m:val="on"/>
                        <m:ctrlPr>
                          <a:rPr lang="en-US" sz="2400" b="0" i="1" smtClean="0">
                            <a:latin typeface="Cambria Math"/>
                          </a:rPr>
                        </m:ctrlPr>
                      </m:naryPr>
                      <m:sub>
                        <m:r>
                          <m:rPr>
                            <m:brk m:alnAt="7"/>
                          </m:rPr>
                          <a:rPr lang="en-US" sz="2400" b="0" i="1" smtClean="0">
                            <a:latin typeface="Cambria Math"/>
                          </a:rPr>
                          <m:t>𝑗</m:t>
                        </m:r>
                        <m:r>
                          <m:rPr>
                            <m:brk m:alnAt="7"/>
                          </m:rPr>
                          <a:rPr lang="he-IL" sz="2400" b="0" i="1" smtClean="0">
                            <a:latin typeface="Cambria Math"/>
                            <a:ea typeface="Cambria Math"/>
                          </a:rPr>
                          <m:t>≠</m:t>
                        </m:r>
                        <m:r>
                          <m:rPr>
                            <m:brk m:alnAt="7"/>
                          </m:rPr>
                          <a:rPr lang="en-US" sz="2400" b="0" i="1" smtClean="0">
                            <a:latin typeface="Cambria Math"/>
                            <a:ea typeface="Cambria Math"/>
                          </a:rPr>
                          <m:t>𝑖</m:t>
                        </m:r>
                      </m:sub>
                      <m:sup/>
                      <m:e>
                        <m:sSub>
                          <m:sSubPr>
                            <m:ctrlPr>
                              <a:rPr lang="en-US" sz="2400" b="0" i="1" smtClean="0">
                                <a:latin typeface="Cambria Math"/>
                              </a:rPr>
                            </m:ctrlPr>
                          </m:sSubPr>
                          <m:e>
                            <m:r>
                              <a:rPr lang="en-US" sz="2400" b="0" i="1" smtClean="0">
                                <a:latin typeface="Cambria Math"/>
                              </a:rPr>
                              <m:t>𝑏</m:t>
                            </m:r>
                          </m:e>
                          <m:sub>
                            <m:r>
                              <a:rPr lang="en-US" sz="2400" b="0" i="1" smtClean="0">
                                <a:latin typeface="Cambria Math"/>
                              </a:rPr>
                              <m:t>𝑗</m:t>
                            </m:r>
                          </m:sub>
                        </m:sSub>
                        <m:d>
                          <m:dPr>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𝑎</m:t>
                                </m:r>
                              </m:e>
                              <m:sup>
                                <m:r>
                                  <a:rPr lang="en-US" sz="2400" b="0" i="1" smtClean="0">
                                    <a:latin typeface="Cambria Math"/>
                                  </a:rPr>
                                  <m:t>∗</m:t>
                                </m:r>
                              </m:sup>
                            </m:sSup>
                          </m:e>
                        </m:d>
                        <m:r>
                          <a:rPr lang="en-US" sz="2400" b="0" i="1" smtClean="0">
                            <a:latin typeface="Cambria Math"/>
                          </a:rPr>
                          <m:t>.</m:t>
                        </m:r>
                      </m:e>
                    </m:nary>
                  </m:oMath>
                </a14:m>
                <a:endParaRPr lang="en-US" sz="2400" dirty="0" smtClean="0"/>
              </a:p>
              <a:p>
                <a:pPr marL="0" indent="0">
                  <a:buNone/>
                </a:pPr>
                <a:endParaRPr lang="en-US" sz="2400" dirty="0" smtClean="0"/>
              </a:p>
              <a:p>
                <a:pPr marL="0" indent="0">
                  <a:buNone/>
                </a:pPr>
                <a:r>
                  <a:rPr lang="en-US" sz="2400" dirty="0"/>
                  <a:t>The </a:t>
                </a:r>
                <a:r>
                  <a:rPr lang="en-US" sz="2400" dirty="0" smtClean="0"/>
                  <a:t>first </a:t>
                </a:r>
                <a:r>
                  <a:rPr lang="en-US" sz="2400" dirty="0"/>
                  <a:t>term is the total reported value the other players would </a:t>
                </a:r>
                <a:r>
                  <a:rPr lang="en-US" sz="2400" dirty="0" smtClean="0"/>
                  <a:t>obtain from the optimal outcome  if agent </a:t>
                </a:r>
                <a:r>
                  <a:rPr lang="en-US" sz="2400" i="1" dirty="0"/>
                  <a:t>i</a:t>
                </a:r>
                <a:r>
                  <a:rPr lang="en-US" sz="2400" dirty="0"/>
                  <a:t> was </a:t>
                </a:r>
                <a:r>
                  <a:rPr lang="en-US" sz="2400" dirty="0" smtClean="0"/>
                  <a:t>absent.</a:t>
                </a:r>
              </a:p>
              <a:p>
                <a:pPr marL="0" indent="0">
                  <a:buNone/>
                </a:pPr>
                <a:endParaRPr lang="en-US" sz="2400" dirty="0"/>
              </a:p>
              <a:p>
                <a:pPr marL="0" indent="0">
                  <a:buNone/>
                </a:pPr>
                <a:r>
                  <a:rPr lang="en-US" sz="2400" dirty="0" smtClean="0"/>
                  <a:t>The term </a:t>
                </a:r>
                <a:r>
                  <a:rPr lang="en-US" sz="2400" dirty="0"/>
                  <a:t>being subtracted is the total reported </a:t>
                </a:r>
                <a:r>
                  <a:rPr lang="en-US" sz="2400" dirty="0" smtClean="0"/>
                  <a:t>value the </a:t>
                </a:r>
                <a:r>
                  <a:rPr lang="en-US" sz="2400" dirty="0"/>
                  <a:t>others obtain when </a:t>
                </a:r>
                <a:r>
                  <a:rPr lang="en-US" sz="2400" i="1" dirty="0"/>
                  <a:t>i</a:t>
                </a:r>
                <a:r>
                  <a:rPr lang="en-US" sz="2400" dirty="0"/>
                  <a:t> is present.</a:t>
                </a:r>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15</a:t>
            </a:fld>
            <a:endParaRPr lang="en-US"/>
          </a:p>
        </p:txBody>
      </p:sp>
      <p:sp>
        <p:nvSpPr>
          <p:cNvPr id="7" name="Title 1"/>
          <p:cNvSpPr>
            <a:spLocks noGrp="1"/>
          </p:cNvSpPr>
          <p:nvPr>
            <p:ph type="title"/>
          </p:nvPr>
        </p:nvSpPr>
        <p:spPr/>
        <p:txBody>
          <a:bodyPr/>
          <a:lstStyle/>
          <a:p>
            <a:pPr algn="ctr"/>
            <a:r>
              <a:rPr lang="en-US" sz="5400" dirty="0"/>
              <a:t>The VCG  mechanism</a:t>
            </a:r>
            <a:endParaRPr lang="en-US" dirty="0"/>
          </a:p>
        </p:txBody>
      </p:sp>
    </p:spTree>
    <p:extLst>
      <p:ext uri="{BB962C8B-B14F-4D97-AF65-F5344CB8AC3E}">
        <p14:creationId xmlns:p14="http://schemas.microsoft.com/office/powerpoint/2010/main" val="343160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0" y="1371600"/>
            <a:ext cx="1219200" cy="533400"/>
          </a:xfrm>
        </p:spPr>
        <p:txBody>
          <a:bodyPr>
            <a:normAutofit/>
          </a:bodyPr>
          <a:lstStyle/>
          <a:p>
            <a:pPr algn="r"/>
            <a:r>
              <a:rPr lang="he-IL" sz="3000" u="sng" dirty="0" smtClean="0">
                <a:solidFill>
                  <a:schemeClr val="tx1"/>
                </a:solidFill>
              </a:rPr>
              <a:t>דוגמא</a:t>
            </a:r>
            <a:endParaRPr lang="en-US" sz="3000" u="sng" dirty="0">
              <a:solidFill>
                <a:schemeClr val="tx1"/>
              </a:solidFill>
            </a:endParaRPr>
          </a:p>
        </p:txBody>
      </p:sp>
      <p:sp>
        <p:nvSpPr>
          <p:cNvPr id="3" name="Content Placeholder 2"/>
          <p:cNvSpPr>
            <a:spLocks noGrp="1"/>
          </p:cNvSpPr>
          <p:nvPr>
            <p:ph idx="1"/>
          </p:nvPr>
        </p:nvSpPr>
        <p:spPr/>
        <p:txBody>
          <a:bodyPr>
            <a:normAutofit/>
          </a:bodyPr>
          <a:lstStyle/>
          <a:p>
            <a:pPr marL="0" indent="0" algn="r" rtl="1">
              <a:buNone/>
            </a:pPr>
            <a:r>
              <a:rPr lang="he-IL" sz="2000" dirty="0" smtClean="0"/>
              <a:t>נניח שצריך לבחור בין אחד משלש אלטרנטיבות חברתיות </a:t>
            </a:r>
            <a:r>
              <a:rPr lang="en-US" sz="2000" i="1" dirty="0" smtClean="0"/>
              <a:t>A </a:t>
            </a:r>
            <a:r>
              <a:rPr lang="en-US" sz="2000" dirty="0" smtClean="0"/>
              <a:t>= </a:t>
            </a:r>
            <a:r>
              <a:rPr lang="en-US" sz="2000" dirty="0" smtClean="0"/>
              <a:t>{</a:t>
            </a:r>
            <a:r>
              <a:rPr lang="en-US" sz="2000" i="1" dirty="0" err="1" smtClean="0"/>
              <a:t>x,y,z</a:t>
            </a:r>
            <a:r>
              <a:rPr lang="en-US" sz="2000" dirty="0" smtClean="0"/>
              <a:t>}</a:t>
            </a:r>
            <a:endParaRPr lang="en-US" sz="2000" dirty="0" smtClean="0"/>
          </a:p>
          <a:p>
            <a:pPr marL="0" indent="0" algn="r" rtl="1">
              <a:buNone/>
            </a:pPr>
            <a:r>
              <a:rPr lang="he-IL" sz="2000" dirty="0" smtClean="0"/>
              <a:t>החברה מורכבת מ-4 פרטים </a:t>
            </a:r>
            <a:r>
              <a:rPr lang="en-US" sz="2000" i="1" dirty="0" smtClean="0"/>
              <a:t>N</a:t>
            </a:r>
            <a:r>
              <a:rPr lang="en-US" sz="2000" dirty="0" smtClean="0"/>
              <a:t>={1,2,3,4}</a:t>
            </a:r>
          </a:p>
          <a:p>
            <a:pPr marL="0" indent="0" algn="r" rtl="1">
              <a:buNone/>
            </a:pPr>
            <a:r>
              <a:rPr lang="he-IL" sz="2000" dirty="0" smtClean="0"/>
              <a:t>הפרטים מתבקשים לדווח את הערכים שלהם לפרויקטים השונים. נניח כי הדיווח שלהם הוא:</a:t>
            </a:r>
          </a:p>
          <a:p>
            <a:pPr marL="0" indent="0" algn="ctr">
              <a:buNone/>
            </a:pPr>
            <a:r>
              <a:rPr lang="en-US" sz="2000" dirty="0" smtClean="0"/>
              <a:t>     </a:t>
            </a:r>
            <a:r>
              <a:rPr lang="en-US" sz="2000" i="1" dirty="0" smtClean="0"/>
              <a:t>b</a:t>
            </a:r>
            <a:r>
              <a:rPr lang="en-US" sz="2000" baseline="-25000" dirty="0" smtClean="0"/>
              <a:t>1 </a:t>
            </a:r>
            <a:r>
              <a:rPr lang="en-US" sz="2000" dirty="0" smtClean="0"/>
              <a:t>=(1,</a:t>
            </a:r>
            <a:r>
              <a:rPr lang="he-IL" sz="2000" dirty="0" smtClean="0"/>
              <a:t> </a:t>
            </a:r>
            <a:r>
              <a:rPr lang="en-US" sz="2000" dirty="0" smtClean="0"/>
              <a:t>3,</a:t>
            </a:r>
            <a:r>
              <a:rPr lang="he-IL" sz="2000" dirty="0" smtClean="0"/>
              <a:t> </a:t>
            </a:r>
            <a:r>
              <a:rPr lang="en-US" sz="2000" dirty="0" smtClean="0"/>
              <a:t>10)</a:t>
            </a:r>
          </a:p>
          <a:p>
            <a:pPr marL="0" indent="0" algn="ctr">
              <a:buNone/>
            </a:pPr>
            <a:r>
              <a:rPr lang="en-US" sz="2000" i="1" dirty="0" smtClean="0"/>
              <a:t>    b</a:t>
            </a:r>
            <a:r>
              <a:rPr lang="en-US" sz="2000" baseline="-25000" dirty="0" smtClean="0"/>
              <a:t>2</a:t>
            </a:r>
            <a:r>
              <a:rPr lang="en-US" sz="2000" dirty="0" smtClean="0"/>
              <a:t>=(5, </a:t>
            </a:r>
            <a:r>
              <a:rPr lang="he-IL" sz="2000" dirty="0" smtClean="0"/>
              <a:t>2</a:t>
            </a:r>
            <a:r>
              <a:rPr lang="en-US" sz="2000" dirty="0" smtClean="0"/>
              <a:t>, 0)</a:t>
            </a:r>
          </a:p>
          <a:p>
            <a:pPr marL="0" indent="0" algn="ctr">
              <a:buNone/>
            </a:pPr>
            <a:r>
              <a:rPr lang="en-US" sz="2000" i="1" dirty="0" smtClean="0"/>
              <a:t>   b</a:t>
            </a:r>
            <a:r>
              <a:rPr lang="en-US" sz="2000" baseline="-25000" dirty="0" smtClean="0"/>
              <a:t>3</a:t>
            </a:r>
            <a:r>
              <a:rPr lang="en-US" sz="2000" dirty="0" smtClean="0"/>
              <a:t>=(2, 5, 2)</a:t>
            </a:r>
          </a:p>
          <a:p>
            <a:pPr marL="0" indent="0" algn="ctr">
              <a:buNone/>
            </a:pPr>
            <a:r>
              <a:rPr lang="en-US" sz="2000" i="1" dirty="0" smtClean="0"/>
              <a:t>    b</a:t>
            </a:r>
            <a:r>
              <a:rPr lang="en-US" sz="2000" baseline="-25000" dirty="0" smtClean="0"/>
              <a:t>4</a:t>
            </a:r>
            <a:r>
              <a:rPr lang="en-US" sz="2000" dirty="0" smtClean="0"/>
              <a:t>=(2, 3 , 5)</a:t>
            </a:r>
            <a:endParaRPr lang="he-IL" sz="2000" dirty="0" smtClean="0"/>
          </a:p>
          <a:p>
            <a:pPr marL="0" indent="0" algn="r">
              <a:buNone/>
            </a:pPr>
            <a:r>
              <a:rPr lang="en-US" sz="2000" dirty="0" smtClean="0"/>
              <a:t>z   </a:t>
            </a:r>
            <a:r>
              <a:rPr lang="he-IL" sz="2000" dirty="0" smtClean="0"/>
              <a:t>יבחר פרויקט </a:t>
            </a:r>
            <a:endParaRPr lang="en-US" sz="2000" dirty="0" smtClean="0"/>
          </a:p>
          <a:p>
            <a:pPr marL="0" indent="0" algn="r" rtl="1">
              <a:buNone/>
            </a:pPr>
            <a:r>
              <a:rPr lang="he-IL" sz="2000" dirty="0" smtClean="0"/>
              <a:t>פרט 1 ישלם :    </a:t>
            </a:r>
            <a:r>
              <a:rPr lang="en-US" sz="2000" dirty="0" smtClean="0"/>
              <a:t>-0-2-5</a:t>
            </a:r>
            <a:r>
              <a:rPr lang="he-IL" sz="2000" dirty="0" smtClean="0"/>
              <a:t> </a:t>
            </a:r>
            <a:r>
              <a:rPr lang="en-US" sz="2000" dirty="0" smtClean="0"/>
              <a:t>2+5+3</a:t>
            </a:r>
            <a:r>
              <a:rPr lang="he-IL" sz="2000" dirty="0" smtClean="0"/>
              <a:t>                </a:t>
            </a:r>
            <a:r>
              <a:rPr lang="en-US" sz="2000" dirty="0" smtClean="0"/>
              <a:t>  </a:t>
            </a:r>
            <a:r>
              <a:rPr lang="he-IL" sz="2000" dirty="0" smtClean="0"/>
              <a:t>  </a:t>
            </a:r>
            <a:r>
              <a:rPr lang="he-IL" sz="2000" dirty="0"/>
              <a:t>פרט 2 ישלם :</a:t>
            </a:r>
            <a:r>
              <a:rPr lang="en-US" sz="2000" dirty="0"/>
              <a:t> </a:t>
            </a:r>
            <a:r>
              <a:rPr lang="he-IL" sz="2000" dirty="0"/>
              <a:t> </a:t>
            </a:r>
            <a:r>
              <a:rPr lang="en-US" sz="2000" dirty="0" smtClean="0"/>
              <a:t>10+2+5-10-2-5  </a:t>
            </a:r>
            <a:endParaRPr lang="en-US" sz="2000" dirty="0"/>
          </a:p>
          <a:p>
            <a:pPr marL="0" indent="0" algn="r" rtl="1">
              <a:buNone/>
            </a:pPr>
            <a:endParaRPr lang="he-IL" sz="2000" dirty="0"/>
          </a:p>
          <a:p>
            <a:pPr marL="0" indent="0" algn="r" rtl="1">
              <a:buNone/>
            </a:pPr>
            <a:r>
              <a:rPr lang="he-IL" sz="2000" dirty="0" smtClean="0"/>
              <a:t>פרט 3 ישלם :</a:t>
            </a:r>
            <a:r>
              <a:rPr lang="en-US" sz="2000" dirty="0" smtClean="0"/>
              <a:t> </a:t>
            </a:r>
            <a:r>
              <a:rPr lang="he-IL" sz="2000" dirty="0" smtClean="0"/>
              <a:t> </a:t>
            </a:r>
            <a:r>
              <a:rPr lang="en-US" sz="2000" dirty="0" smtClean="0"/>
              <a:t> 10+0+5-10-0-5  </a:t>
            </a:r>
            <a:r>
              <a:rPr lang="he-IL" sz="2000" dirty="0" smtClean="0"/>
              <a:t> 	      פרט 4 ישלם :</a:t>
            </a:r>
            <a:r>
              <a:rPr lang="en-US" sz="2000" dirty="0" smtClean="0"/>
              <a:t> 10+0+2-10-0-2   </a:t>
            </a:r>
          </a:p>
          <a:p>
            <a:pPr marL="457200" indent="-457200" algn="r" rtl="1">
              <a:buFont typeface="+mj-lt"/>
              <a:buAutoNum type="alphaLcParenR"/>
            </a:pPr>
            <a:endParaRPr lang="en-US" sz="2000" dirty="0"/>
          </a:p>
        </p:txBody>
      </p:sp>
      <p:sp>
        <p:nvSpPr>
          <p:cNvPr id="4" name="Slide Number Placeholder 3"/>
          <p:cNvSpPr>
            <a:spLocks noGrp="1"/>
          </p:cNvSpPr>
          <p:nvPr>
            <p:ph type="sldNum" sz="quarter" idx="12"/>
          </p:nvPr>
        </p:nvSpPr>
        <p:spPr/>
        <p:txBody>
          <a:bodyPr/>
          <a:lstStyle/>
          <a:p>
            <a:fld id="{9A17416C-96A1-4CD3-BA23-204A33FFB3F7}" type="slidenum">
              <a:rPr lang="en-US" smtClean="0"/>
              <a:t>16</a:t>
            </a:fld>
            <a:endParaRPr lang="en-US"/>
          </a:p>
        </p:txBody>
      </p:sp>
      <p:sp>
        <p:nvSpPr>
          <p:cNvPr id="5" name="Title 1"/>
          <p:cNvSpPr txBox="1">
            <a:spLocks/>
          </p:cNvSpPr>
          <p:nvPr/>
        </p:nvSpPr>
        <p:spPr>
          <a:xfrm>
            <a:off x="457200" y="381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t>The VCG  mechanism</a:t>
            </a:r>
            <a:endParaRPr lang="en-US" dirty="0"/>
          </a:p>
        </p:txBody>
      </p:sp>
    </p:spTree>
    <p:extLst>
      <p:ext uri="{BB962C8B-B14F-4D97-AF65-F5344CB8AC3E}">
        <p14:creationId xmlns:p14="http://schemas.microsoft.com/office/powerpoint/2010/main" val="205889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2895600" cy="704088"/>
          </a:xfrm>
        </p:spPr>
        <p:txBody>
          <a:bodyPr>
            <a:normAutofit fontScale="90000"/>
          </a:bodyPr>
          <a:lstStyle/>
          <a:p>
            <a:r>
              <a:rPr lang="en-US" u="sng" dirty="0" smtClean="0">
                <a:solidFill>
                  <a:schemeClr val="tx1"/>
                </a:solidFill>
              </a:rPr>
              <a:t>Exercise</a:t>
            </a:r>
            <a:endParaRPr lang="en-US"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sz="2000" dirty="0" smtClean="0"/>
                  <a:t>Check that the </a:t>
                </a:r>
                <a:r>
                  <a:rPr lang="en-US" sz="2000" dirty="0" err="1"/>
                  <a:t>Vickrey</a:t>
                </a:r>
                <a:r>
                  <a:rPr lang="en-US" sz="2000" dirty="0"/>
                  <a:t> second price auction and the </a:t>
                </a:r>
                <a:r>
                  <a:rPr lang="en-US" sz="2000" dirty="0" err="1" smtClean="0"/>
                  <a:t>Vickrey</a:t>
                </a:r>
                <a:r>
                  <a:rPr lang="en-US" sz="2000" dirty="0"/>
                  <a:t>  </a:t>
                </a:r>
                <a:r>
                  <a:rPr lang="en-US" sz="2000" dirty="0" smtClean="0"/>
                  <a:t>k-unit </a:t>
                </a:r>
                <a:r>
                  <a:rPr lang="en-US" sz="2000" dirty="0"/>
                  <a:t>auction are both special cases of the VCG mechanism</a:t>
                </a:r>
                <a:r>
                  <a:rPr lang="en-US" sz="2000" dirty="0" smtClean="0"/>
                  <a:t>.</a:t>
                </a:r>
              </a:p>
              <a:p>
                <a:pPr marL="0" indent="0">
                  <a:buNone/>
                </a:pPr>
                <a:endParaRPr lang="en-US" sz="2000" dirty="0" smtClean="0"/>
              </a:p>
              <a:p>
                <a:pPr marL="0" indent="0" algn="r" rtl="1">
                  <a:buNone/>
                </a:pPr>
                <a:r>
                  <a:rPr lang="he-IL" sz="2000" dirty="0" smtClean="0"/>
                  <a:t>נראה עבור כל אחד מהמכרזים :</a:t>
                </a:r>
                <a:r>
                  <a:rPr lang="en-US" sz="2000" dirty="0" smtClean="0"/>
                  <a:t> </a:t>
                </a:r>
                <a:endParaRPr lang="he-IL" sz="2000" dirty="0" smtClean="0"/>
              </a:p>
              <a:p>
                <a:pPr marL="0" indent="0" algn="r" rtl="1">
                  <a:buNone/>
                </a:pPr>
                <a:r>
                  <a:rPr lang="he-IL" sz="2000" dirty="0" smtClean="0"/>
                  <a:t> 1)</a:t>
                </a:r>
                <a:r>
                  <a:rPr lang="en-US" sz="2000" dirty="0" smtClean="0"/>
                  <a:t> </a:t>
                </a:r>
                <a:r>
                  <a:rPr lang="he-IL" sz="2000" dirty="0" smtClean="0"/>
                  <a:t>קיום   </a:t>
                </a:r>
                <a:r>
                  <a:rPr lang="en-US" sz="2000" dirty="0" smtClean="0"/>
                  <a:t>social welfare maximization</a:t>
                </a:r>
                <a:r>
                  <a:rPr lang="he-IL" sz="2000" dirty="0" smtClean="0"/>
                  <a:t>.</a:t>
                </a:r>
                <a:endParaRPr lang="he-IL" sz="2000" dirty="0"/>
              </a:p>
              <a:p>
                <a:pPr marL="0" indent="0" algn="r" rtl="1">
                  <a:buNone/>
                </a:pPr>
                <a:r>
                  <a:rPr lang="he-IL" sz="2000" dirty="0" smtClean="0"/>
                  <a:t> 2) התשלומים במכרז הם תשלומי </a:t>
                </a:r>
                <a:r>
                  <a:rPr lang="en-US" sz="2000" dirty="0" smtClean="0"/>
                  <a:t>VCG</a:t>
                </a:r>
                <a:r>
                  <a:rPr lang="he-IL" sz="2000" dirty="0" smtClean="0"/>
                  <a:t>. </a:t>
                </a:r>
              </a:p>
              <a:p>
                <a:pPr marL="0" indent="0" algn="r" rtl="1">
                  <a:buNone/>
                </a:pPr>
                <a:endParaRPr lang="he-IL" sz="2000" dirty="0"/>
              </a:p>
              <a:p>
                <a:pPr marL="0" indent="0" algn="r" rtl="1">
                  <a:buNone/>
                </a:pPr>
                <a:r>
                  <a:rPr lang="en-US" sz="2000" dirty="0" smtClean="0"/>
                  <a:t> </a:t>
                </a:r>
                <a:r>
                  <a:rPr lang="he-IL" sz="2000" dirty="0" smtClean="0"/>
                  <a:t> </a:t>
                </a:r>
                <a:r>
                  <a:rPr lang="en-US" sz="2000" u="sng" dirty="0" err="1" smtClean="0"/>
                  <a:t>Vickrey</a:t>
                </a:r>
                <a:r>
                  <a:rPr lang="en-US" sz="2000" u="sng" dirty="0" smtClean="0"/>
                  <a:t> </a:t>
                </a:r>
                <a:r>
                  <a:rPr lang="en-US" sz="2000" u="sng" dirty="0"/>
                  <a:t>second price </a:t>
                </a:r>
                <a:r>
                  <a:rPr lang="en-US" sz="2000" u="sng" dirty="0" smtClean="0"/>
                  <a:t>auction</a:t>
                </a:r>
                <a:endParaRPr lang="he-IL" sz="2000" u="sng" dirty="0" smtClean="0"/>
              </a:p>
              <a:p>
                <a:pPr marL="0" indent="0" algn="r" rtl="1">
                  <a:buNone/>
                </a:pPr>
                <a:endParaRPr lang="he-IL" sz="2000" dirty="0"/>
              </a:p>
              <a:p>
                <a:pPr marL="0" indent="0" algn="r" rtl="1">
                  <a:buNone/>
                </a:pPr>
                <a:r>
                  <a:rPr lang="he-IL" sz="2000" dirty="0" smtClean="0"/>
                  <a:t>1)</a:t>
                </a:r>
                <a:r>
                  <a:rPr lang="en-US" sz="2000" dirty="0" smtClean="0"/>
                  <a:t> </a:t>
                </a:r>
                <a:r>
                  <a:rPr lang="he-IL" sz="2000" dirty="0" smtClean="0"/>
                  <a:t>   זוכה מי שהעריך את הפריט בהכי הרבה,  לכן יש מיקסום לרווחה חברתית. </a:t>
                </a:r>
              </a:p>
              <a:p>
                <a:pPr marL="0" indent="0" algn="r" rtl="1">
                  <a:buNone/>
                </a:pPr>
                <a:r>
                  <a:rPr lang="he-IL" sz="2000" dirty="0" smtClean="0"/>
                  <a:t>2)</a:t>
                </a:r>
              </a:p>
              <a:p>
                <a:pPr marL="0" indent="0" algn="ctr">
                  <a:buNone/>
                </a:pP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𝑖</m:t>
                        </m:r>
                        <m:r>
                          <a:rPr lang="en-US" b="0" i="1" smtClean="0">
                            <a:latin typeface="Cambria Math"/>
                          </a:rPr>
                          <m:t> </m:t>
                        </m:r>
                        <m:r>
                          <a:rPr lang="en-US" i="1">
                            <a:latin typeface="Cambria Math"/>
                          </a:rPr>
                          <m:t>(</m:t>
                        </m:r>
                        <m:r>
                          <a:rPr lang="en-US" i="1">
                            <a:latin typeface="Cambria Math"/>
                          </a:rPr>
                          <m:t>𝑤𝑖𝑛𝑛𝑒𝑟</m:t>
                        </m:r>
                        <m:r>
                          <a:rPr lang="en-US" i="1">
                            <a:latin typeface="Cambria Math"/>
                          </a:rPr>
                          <m:t>)</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𝑗</m:t>
                        </m:r>
                        <m:d>
                          <m:dPr>
                            <m:ctrlPr>
                              <a:rPr lang="en-US" i="1">
                                <a:latin typeface="Cambria Math"/>
                              </a:rPr>
                            </m:ctrlPr>
                          </m:dPr>
                          <m:e>
                            <m:r>
                              <a:rPr lang="en-US" i="1">
                                <a:latin typeface="Cambria Math"/>
                              </a:rPr>
                              <m:t>𝑠𝑒𝑐𝑜𝑛𝑑</m:t>
                            </m:r>
                          </m:e>
                        </m:d>
                      </m:sub>
                    </m:sSub>
                  </m:oMath>
                </a14:m>
                <a:r>
                  <a:rPr lang="en-US" dirty="0"/>
                  <a:t>  -  0  =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𝑗</m:t>
                        </m:r>
                        <m:d>
                          <m:dPr>
                            <m:ctrlPr>
                              <a:rPr lang="en-US" i="1">
                                <a:latin typeface="Cambria Math"/>
                              </a:rPr>
                            </m:ctrlPr>
                          </m:dPr>
                          <m:e>
                            <m:r>
                              <a:rPr lang="en-US" i="1">
                                <a:latin typeface="Cambria Math"/>
                              </a:rPr>
                              <m:t>𝑠𝑒𝑐𝑜𝑛𝑑</m:t>
                            </m:r>
                          </m:e>
                        </m:d>
                      </m:sub>
                    </m:sSub>
                  </m:oMath>
                </a14:m>
                <a:endParaRPr lang="en-US" dirty="0" smtClean="0"/>
              </a:p>
              <a:p>
                <a:pPr marL="0" indent="0" algn="ctr">
                  <a:buNone/>
                </a:pPr>
                <a:endParaRPr lang="en-US" dirty="0"/>
              </a:p>
              <a:p>
                <a:pPr marL="0" indent="0" algn="ctr">
                  <a:buNone/>
                </a:pPr>
                <a14:m>
                  <m:oMath xmlns:m="http://schemas.openxmlformats.org/officeDocument/2006/math">
                    <m:sSub>
                      <m:sSubPr>
                        <m:ctrlPr>
                          <a:rPr lang="en-US" i="1">
                            <a:latin typeface="Cambria Math"/>
                          </a:rPr>
                        </m:ctrlPr>
                      </m:sSubPr>
                      <m:e>
                        <m:r>
                          <a:rPr lang="en-US" i="1">
                            <a:latin typeface="Cambria Math"/>
                          </a:rPr>
                          <m:t>𝑝</m:t>
                        </m:r>
                      </m:e>
                      <m:sub>
                        <m:r>
                          <a:rPr lang="en-US" b="0" i="1" smtClean="0">
                            <a:latin typeface="Cambria Math"/>
                          </a:rPr>
                          <m:t>𝑙</m:t>
                        </m:r>
                        <m:r>
                          <a:rPr lang="en-US" b="0" i="1" smtClean="0">
                            <a:latin typeface="Cambria Math"/>
                          </a:rPr>
                          <m:t> (</m:t>
                        </m:r>
                        <m:r>
                          <a:rPr lang="en-US" i="1">
                            <a:latin typeface="Cambria Math"/>
                          </a:rPr>
                          <m:t>𝑙𝑜𝑜𝑠𝑒𝑟</m:t>
                        </m:r>
                        <m:r>
                          <a:rPr lang="en-US" i="1">
                            <a:latin typeface="Cambria Math"/>
                          </a:rPr>
                          <m:t>)</m:t>
                        </m:r>
                      </m:sub>
                    </m:sSub>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𝑖</m:t>
                        </m:r>
                        <m:d>
                          <m:dPr>
                            <m:ctrlPr>
                              <a:rPr lang="en-US" i="1">
                                <a:latin typeface="Cambria Math"/>
                              </a:rPr>
                            </m:ctrlPr>
                          </m:dPr>
                          <m:e>
                            <m:r>
                              <a:rPr lang="en-US" i="1">
                                <a:latin typeface="Cambria Math"/>
                              </a:rPr>
                              <m:t>𝑤𝑖𝑛𝑛𝑒𝑟</m:t>
                            </m:r>
                          </m:e>
                        </m:d>
                      </m:sub>
                    </m:sSub>
                  </m:oMath>
                </a14:m>
                <a:r>
                  <a:rPr lang="en-US" dirty="0"/>
                  <a:t>  -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m:t>
                        </m:r>
                        <m:d>
                          <m:dPr>
                            <m:ctrlPr>
                              <a:rPr lang="en-US" i="1">
                                <a:latin typeface="Cambria Math"/>
                              </a:rPr>
                            </m:ctrlPr>
                          </m:dPr>
                          <m:e>
                            <m:r>
                              <a:rPr lang="en-US" i="1">
                                <a:latin typeface="Cambria Math"/>
                              </a:rPr>
                              <m:t>𝑤𝑖𝑛𝑛𝑒𝑟</m:t>
                            </m:r>
                          </m:e>
                        </m:d>
                        <m:r>
                          <a:rPr lang="en-US" i="1">
                            <a:latin typeface="Cambria Math"/>
                          </a:rPr>
                          <m:t>  </m:t>
                        </m:r>
                      </m:sub>
                    </m:sSub>
                  </m:oMath>
                </a14:m>
                <a:r>
                  <a:rPr lang="en-US" dirty="0"/>
                  <a:t>=  </a:t>
                </a:r>
                <a14:m>
                  <m:oMath xmlns:m="http://schemas.openxmlformats.org/officeDocument/2006/math">
                    <m:r>
                      <a:rPr lang="en-US" i="1">
                        <a:latin typeface="Cambria Math"/>
                      </a:rPr>
                      <m:t>0</m:t>
                    </m:r>
                  </m:oMath>
                </a14:m>
                <a:endParaRPr lang="en-US" dirty="0"/>
              </a:p>
              <a:p>
                <a:endParaRPr lang="en-US" sz="2000" dirty="0"/>
              </a:p>
              <a:p>
                <a:pPr marL="0" indent="0" algn="r" rtl="1">
                  <a:buNone/>
                </a:pPr>
                <a:endParaRPr lang="he-IL"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1806" r="-741" b="-13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17</a:t>
            </a:fld>
            <a:endParaRPr lang="en-US"/>
          </a:p>
        </p:txBody>
      </p:sp>
      <p:sp>
        <p:nvSpPr>
          <p:cNvPr id="5" name="Title 1"/>
          <p:cNvSpPr txBox="1">
            <a:spLocks/>
          </p:cNvSpPr>
          <p:nvPr/>
        </p:nvSpPr>
        <p:spPr>
          <a:xfrm>
            <a:off x="457200" y="381000"/>
            <a:ext cx="8229600" cy="723900"/>
          </a:xfrm>
          <a:prstGeom prst="rect">
            <a:avLst/>
          </a:prstGeom>
        </p:spPr>
        <p:txBody>
          <a:bodyPr vert="horz" lIns="0" rIns="0" bIns="0" anchor="b">
            <a:normAutofit fontScale="9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t>The VCG  mechanism</a:t>
            </a:r>
            <a:endParaRPr lang="en-US" dirty="0"/>
          </a:p>
        </p:txBody>
      </p:sp>
    </p:spTree>
    <p:extLst>
      <p:ext uri="{BB962C8B-B14F-4D97-AF65-F5344CB8AC3E}">
        <p14:creationId xmlns:p14="http://schemas.microsoft.com/office/powerpoint/2010/main" val="34733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990600"/>
                <a:ext cx="8686800" cy="5486400"/>
              </a:xfrm>
            </p:spPr>
            <p:txBody>
              <a:bodyPr>
                <a:normAutofit lnSpcReduction="10000"/>
              </a:bodyPr>
              <a:lstStyle/>
              <a:p>
                <a:pPr marL="0" indent="0" algn="r" rtl="1">
                  <a:buNone/>
                </a:pPr>
                <a:r>
                  <a:rPr lang="en-US" sz="2400" u="sng" dirty="0" smtClean="0"/>
                  <a:t>Vickrey</a:t>
                </a:r>
                <a:r>
                  <a:rPr lang="en-US" sz="2400" u="sng" dirty="0"/>
                  <a:t>  k-unit auction</a:t>
                </a:r>
                <a:endParaRPr lang="he-IL" sz="2400" u="sng" dirty="0"/>
              </a:p>
              <a:p>
                <a:pPr marL="0" indent="0" algn="r" rtl="1">
                  <a:buNone/>
                </a:pPr>
                <a:endParaRPr lang="he-IL" sz="2400" dirty="0" smtClean="0"/>
              </a:p>
              <a:p>
                <a:pPr marL="0" indent="0" algn="r" rtl="1">
                  <a:buNone/>
                </a:pPr>
                <a:r>
                  <a:rPr lang="he-IL" sz="2400" dirty="0" smtClean="0"/>
                  <a:t>שוב נראה</a:t>
                </a:r>
              </a:p>
              <a:p>
                <a:pPr marL="0" indent="0" algn="r" rtl="1">
                  <a:buNone/>
                </a:pPr>
                <a:r>
                  <a:rPr lang="he-IL" sz="2400" dirty="0" smtClean="0"/>
                  <a:t> 1 )</a:t>
                </a:r>
                <a:r>
                  <a:rPr lang="en-US" sz="2400" dirty="0" smtClean="0"/>
                  <a:t> </a:t>
                </a:r>
                <a:r>
                  <a:rPr lang="he-IL" sz="2400" dirty="0"/>
                  <a:t>קיום   </a:t>
                </a:r>
                <a:r>
                  <a:rPr lang="en-US" sz="2400" dirty="0"/>
                  <a:t>social welfare </a:t>
                </a:r>
                <a:r>
                  <a:rPr lang="en-US" sz="2400" dirty="0" smtClean="0"/>
                  <a:t>maximization</a:t>
                </a:r>
                <a:endParaRPr lang="he-IL" sz="2400" dirty="0"/>
              </a:p>
              <a:p>
                <a:pPr marL="0" indent="0" algn="r" rtl="1">
                  <a:buNone/>
                </a:pPr>
                <a:r>
                  <a:rPr lang="he-IL" sz="2400" dirty="0" smtClean="0"/>
                  <a:t> </a:t>
                </a:r>
                <a:r>
                  <a:rPr lang="he-IL" sz="2400" dirty="0"/>
                  <a:t>2) תשלום זהה לפי </a:t>
                </a:r>
                <a:r>
                  <a:rPr lang="en-US" sz="2400" dirty="0" smtClean="0"/>
                  <a:t>VCG</a:t>
                </a:r>
                <a:endParaRPr lang="he-IL" sz="2400" dirty="0" smtClean="0"/>
              </a:p>
              <a:p>
                <a:pPr marL="0" indent="0" algn="r" rtl="1">
                  <a:buNone/>
                </a:pPr>
                <a:endParaRPr lang="he-IL" sz="2400" dirty="0" smtClean="0"/>
              </a:p>
              <a:p>
                <a:pPr marL="0" indent="0" algn="r" rtl="1">
                  <a:buNone/>
                </a:pPr>
                <a:r>
                  <a:rPr lang="he-IL" sz="2400" dirty="0" smtClean="0"/>
                  <a:t>1)</a:t>
                </a:r>
                <a:r>
                  <a:rPr lang="en-US" sz="2400" dirty="0" smtClean="0"/>
                  <a:t> </a:t>
                </a:r>
                <a:r>
                  <a:rPr lang="he-IL" sz="2400" dirty="0" smtClean="0"/>
                  <a:t> הזוכים הם אלה שהוציעו את ה </a:t>
                </a:r>
                <a:r>
                  <a:rPr lang="en-US" sz="2400" i="1" dirty="0" smtClean="0"/>
                  <a:t>k</a:t>
                </a:r>
                <a:r>
                  <a:rPr lang="en-US" sz="2400" dirty="0" smtClean="0"/>
                  <a:t> </a:t>
                </a:r>
                <a:r>
                  <a:rPr lang="he-IL" sz="2400" dirty="0" smtClean="0"/>
                  <a:t>  הצעות הגבוהות לכן מתקיים. </a:t>
                </a:r>
                <a:endParaRPr lang="en-US" sz="2400" dirty="0" smtClean="0"/>
              </a:p>
              <a:p>
                <a:pPr marL="0" indent="0" algn="r" rtl="1">
                  <a:buNone/>
                </a:pPr>
                <a:r>
                  <a:rPr lang="en-US" sz="2400" dirty="0" smtClean="0"/>
                  <a:t>2</a:t>
                </a:r>
                <a:r>
                  <a:rPr lang="he-IL" sz="2400" dirty="0" smtClean="0"/>
                  <a:t>)</a:t>
                </a:r>
                <a:endParaRPr lang="en-US" sz="2400" dirty="0" smtClean="0"/>
              </a:p>
              <a:p>
                <a:pPr marL="0" indent="0" algn="r" rtl="1">
                  <a:buNone/>
                </a:pPr>
                <a:endParaRPr lang="en-US" sz="2400" dirty="0" smtClean="0"/>
              </a:p>
              <a:p>
                <a:pPr marL="0" indent="0" rtl="1">
                  <a:buNone/>
                </a:pPr>
                <a:r>
                  <a:rPr lang="en-US" sz="1800" dirty="0" smtClean="0"/>
                  <a:t> </a:t>
                </a:r>
                <a14:m>
                  <m:oMath xmlns:m="http://schemas.openxmlformats.org/officeDocument/2006/math">
                    <m:sSub>
                      <m:sSubPr>
                        <m:ctrlPr>
                          <a:rPr lang="en-US" sz="1900" i="1">
                            <a:latin typeface="Cambria Math"/>
                          </a:rPr>
                        </m:ctrlPr>
                      </m:sSubPr>
                      <m:e>
                        <m:r>
                          <a:rPr lang="en-US" sz="1900" i="1">
                            <a:latin typeface="Cambria Math"/>
                          </a:rPr>
                          <m:t>𝑝</m:t>
                        </m:r>
                      </m:e>
                      <m:sub>
                        <m:r>
                          <a:rPr lang="en-US" sz="1900" i="1">
                            <a:latin typeface="Cambria Math"/>
                          </a:rPr>
                          <m:t>𝑖</m:t>
                        </m:r>
                        <m:r>
                          <a:rPr lang="en-US" sz="1900" i="1">
                            <a:latin typeface="Cambria Math"/>
                          </a:rPr>
                          <m:t>(</m:t>
                        </m:r>
                        <m:r>
                          <a:rPr lang="en-US" sz="1900" i="1">
                            <a:latin typeface="Cambria Math"/>
                          </a:rPr>
                          <m:t>𝑤𝑖𝑛𝑛𝑒𝑟</m:t>
                        </m:r>
                        <m:r>
                          <a:rPr lang="en-US" sz="1900" i="1">
                            <a:latin typeface="Cambria Math"/>
                          </a:rPr>
                          <m:t>)</m:t>
                        </m:r>
                      </m:sub>
                    </m:sSub>
                    <m:r>
                      <a:rPr lang="en-US" sz="1900" i="1">
                        <a:latin typeface="Cambria Math"/>
                      </a:rPr>
                      <m:t>=</m:t>
                    </m:r>
                    <m:sSub>
                      <m:sSubPr>
                        <m:ctrlPr>
                          <a:rPr lang="en-US" sz="1900" i="1">
                            <a:latin typeface="Cambria Math"/>
                          </a:rPr>
                        </m:ctrlPr>
                      </m:sSubPr>
                      <m:e>
                        <m:r>
                          <a:rPr lang="en-US" sz="1900" i="1">
                            <a:latin typeface="Cambria Math"/>
                          </a:rPr>
                          <m:t>(</m:t>
                        </m:r>
                        <m:nary>
                          <m:naryPr>
                            <m:chr m:val="∑"/>
                            <m:supHide m:val="on"/>
                            <m:ctrlPr>
                              <a:rPr lang="en-US" sz="1900" i="1">
                                <a:latin typeface="Cambria Math"/>
                              </a:rPr>
                            </m:ctrlPr>
                          </m:naryPr>
                          <m:sub>
                            <m:r>
                              <m:rPr>
                                <m:brk m:alnAt="7"/>
                              </m:rPr>
                              <a:rPr lang="en-US" sz="1900" i="1">
                                <a:latin typeface="Cambria Math"/>
                              </a:rPr>
                              <m:t>𝑗</m:t>
                            </m:r>
                            <m:r>
                              <m:rPr>
                                <m:brk m:alnAt="7"/>
                              </m:rPr>
                              <a:rPr lang="en-US" sz="1900" i="1">
                                <a:latin typeface="Cambria Math"/>
                              </a:rPr>
                              <m:t>=</m:t>
                            </m:r>
                            <m:r>
                              <a:rPr lang="en-US" sz="1900" i="1">
                                <a:latin typeface="Cambria Math"/>
                              </a:rPr>
                              <m:t>(</m:t>
                            </m:r>
                            <m:r>
                              <m:rPr>
                                <m:brk m:alnAt="7"/>
                              </m:rPr>
                              <a:rPr lang="en-US" sz="1900" i="1">
                                <a:latin typeface="Cambria Math"/>
                              </a:rPr>
                              <m:t>𝑘</m:t>
                            </m:r>
                            <m:r>
                              <m:rPr>
                                <m:brk m:alnAt="7"/>
                              </m:rPr>
                              <a:rPr lang="en-US" sz="1900" i="1">
                                <a:latin typeface="Cambria Math"/>
                              </a:rPr>
                              <m:t>−</m:t>
                            </m:r>
                            <m:r>
                              <m:rPr>
                                <m:brk m:alnAt="7"/>
                              </m:rPr>
                              <a:rPr lang="en-US" sz="1900" i="1">
                                <a:latin typeface="Cambria Math"/>
                              </a:rPr>
                              <m:t>1</m:t>
                            </m:r>
                            <m:r>
                              <m:rPr>
                                <m:brk m:alnAt="7"/>
                              </m:rPr>
                              <a:rPr lang="en-US" sz="1900" i="1">
                                <a:latin typeface="Cambria Math"/>
                              </a:rPr>
                              <m:t> </m:t>
                            </m:r>
                            <m:r>
                              <m:rPr>
                                <m:brk m:alnAt="7"/>
                              </m:rPr>
                              <a:rPr lang="en-US" sz="1900" i="1">
                                <a:latin typeface="Cambria Math"/>
                              </a:rPr>
                              <m:t>𝑜</m:t>
                            </m:r>
                            <m:r>
                              <a:rPr lang="en-US" sz="1900" i="1">
                                <a:latin typeface="Cambria Math"/>
                              </a:rPr>
                              <m:t>𝑡</m:t>
                            </m:r>
                            <m:r>
                              <m:rPr>
                                <m:brk m:alnAt="7"/>
                              </m:rPr>
                              <a:rPr lang="en-US" sz="1900" i="1">
                                <a:latin typeface="Cambria Math"/>
                              </a:rPr>
                              <m:t>h</m:t>
                            </m:r>
                            <m:r>
                              <m:rPr>
                                <m:brk m:alnAt="7"/>
                              </m:rPr>
                              <a:rPr lang="en-US" sz="1900" i="1">
                                <a:latin typeface="Cambria Math"/>
                              </a:rPr>
                              <m:t>𝑒</m:t>
                            </m:r>
                            <m:r>
                              <a:rPr lang="en-US" sz="1900" i="1">
                                <a:latin typeface="Cambria Math"/>
                              </a:rPr>
                              <m:t>𝑟</m:t>
                            </m:r>
                            <m:r>
                              <m:rPr>
                                <m:brk m:alnAt="7"/>
                              </m:rPr>
                              <a:rPr lang="en-US" sz="1900" i="1">
                                <a:latin typeface="Cambria Math"/>
                              </a:rPr>
                              <m:t> </m:t>
                            </m:r>
                            <m:r>
                              <m:rPr>
                                <m:brk m:alnAt="7"/>
                              </m:rPr>
                              <a:rPr lang="en-US" sz="1900" i="1">
                                <a:latin typeface="Cambria Math"/>
                              </a:rPr>
                              <m:t>𝑤</m:t>
                            </m:r>
                            <m:r>
                              <a:rPr lang="en-US" sz="1900" i="1">
                                <a:latin typeface="Cambria Math"/>
                              </a:rPr>
                              <m:t>𝑖𝑛𝑛𝑒𝑟𝑠</m:t>
                            </m:r>
                            <m:r>
                              <m:rPr>
                                <m:brk m:alnAt="7"/>
                              </m:rPr>
                              <a:rPr lang="en-US" sz="1900" i="1">
                                <a:latin typeface="Cambria Math"/>
                              </a:rPr>
                              <m:t>)</m:t>
                            </m:r>
                          </m:sub>
                          <m:sup/>
                          <m:e>
                            <m:sSub>
                              <m:sSubPr>
                                <m:ctrlPr>
                                  <a:rPr lang="en-US" sz="1900" i="1">
                                    <a:latin typeface="Cambria Math"/>
                                  </a:rPr>
                                </m:ctrlPr>
                              </m:sSubPr>
                              <m:e>
                                <m:r>
                                  <a:rPr lang="en-US" sz="1900" i="1">
                                    <a:latin typeface="Cambria Math"/>
                                  </a:rPr>
                                  <m:t>𝑣</m:t>
                                </m:r>
                              </m:e>
                              <m:sub>
                                <m:r>
                                  <a:rPr lang="en-US" sz="1900" i="1">
                                    <a:latin typeface="Cambria Math"/>
                                  </a:rPr>
                                  <m:t>𝑗</m:t>
                                </m:r>
                              </m:sub>
                            </m:sSub>
                          </m:e>
                        </m:nary>
                      </m:e>
                      <m:sub/>
                    </m:sSub>
                    <m:r>
                      <a:rPr lang="en-US" sz="1900" i="1">
                        <a:latin typeface="Cambria Math"/>
                      </a:rPr>
                      <m:t>)+</m:t>
                    </m:r>
                    <m:sSub>
                      <m:sSubPr>
                        <m:ctrlPr>
                          <a:rPr lang="en-US" sz="1900" i="1">
                            <a:latin typeface="Cambria Math"/>
                          </a:rPr>
                        </m:ctrlPr>
                      </m:sSubPr>
                      <m:e>
                        <m:r>
                          <a:rPr lang="en-US" sz="1900" i="1">
                            <a:latin typeface="Cambria Math"/>
                          </a:rPr>
                          <m:t>𝑣</m:t>
                        </m:r>
                      </m:e>
                      <m:sub>
                        <m:r>
                          <a:rPr lang="en-US" sz="1900" i="1">
                            <a:latin typeface="Cambria Math"/>
                          </a:rPr>
                          <m:t>𝑘</m:t>
                        </m:r>
                        <m:r>
                          <a:rPr lang="en-US" sz="1900" i="1">
                            <a:latin typeface="Cambria Math"/>
                          </a:rPr>
                          <m:t>+</m:t>
                        </m:r>
                        <m:r>
                          <a:rPr lang="en-US" sz="1900" i="1">
                            <a:latin typeface="Cambria Math"/>
                          </a:rPr>
                          <m:t>1</m:t>
                        </m:r>
                      </m:sub>
                    </m:sSub>
                  </m:oMath>
                </a14:m>
                <a:r>
                  <a:rPr lang="en-US" sz="1900" dirty="0"/>
                  <a:t>  -</a:t>
                </a:r>
                <a:r>
                  <a:rPr lang="en-US" sz="1900" dirty="0" smtClean="0"/>
                  <a:t>  </a:t>
                </a:r>
                <a14:m>
                  <m:oMath xmlns:m="http://schemas.openxmlformats.org/officeDocument/2006/math">
                    <m:sSub>
                      <m:sSubPr>
                        <m:ctrlPr>
                          <a:rPr lang="en-US" sz="1900" i="1">
                            <a:latin typeface="Cambria Math"/>
                          </a:rPr>
                        </m:ctrlPr>
                      </m:sSubPr>
                      <m:e>
                        <m:r>
                          <a:rPr lang="en-US" sz="1900" i="1">
                            <a:latin typeface="Cambria Math"/>
                          </a:rPr>
                          <m:t>(</m:t>
                        </m:r>
                        <m:nary>
                          <m:naryPr>
                            <m:chr m:val="∑"/>
                            <m:supHide m:val="on"/>
                            <m:ctrlPr>
                              <a:rPr lang="en-US" sz="1900" i="1">
                                <a:latin typeface="Cambria Math"/>
                              </a:rPr>
                            </m:ctrlPr>
                          </m:naryPr>
                          <m:sub>
                            <m:r>
                              <m:rPr>
                                <m:brk m:alnAt="7"/>
                              </m:rPr>
                              <a:rPr lang="en-US" sz="1900" i="1">
                                <a:latin typeface="Cambria Math"/>
                              </a:rPr>
                              <m:t>𝑗</m:t>
                            </m:r>
                            <m:r>
                              <m:rPr>
                                <m:brk m:alnAt="7"/>
                              </m:rPr>
                              <a:rPr lang="en-US" sz="1900" i="1">
                                <a:latin typeface="Cambria Math"/>
                              </a:rPr>
                              <m:t>=</m:t>
                            </m:r>
                            <m:r>
                              <a:rPr lang="en-US" sz="1900" i="1">
                                <a:latin typeface="Cambria Math"/>
                              </a:rPr>
                              <m:t>(</m:t>
                            </m:r>
                            <m:r>
                              <m:rPr>
                                <m:brk m:alnAt="7"/>
                              </m:rPr>
                              <a:rPr lang="en-US" sz="1900" i="1">
                                <a:latin typeface="Cambria Math"/>
                              </a:rPr>
                              <m:t>𝑘</m:t>
                            </m:r>
                            <m:r>
                              <m:rPr>
                                <m:brk m:alnAt="7"/>
                              </m:rPr>
                              <a:rPr lang="en-US" sz="1900" i="1">
                                <a:latin typeface="Cambria Math"/>
                              </a:rPr>
                              <m:t>−</m:t>
                            </m:r>
                            <m:r>
                              <m:rPr>
                                <m:brk m:alnAt="7"/>
                              </m:rPr>
                              <a:rPr lang="en-US" sz="1900" i="1">
                                <a:latin typeface="Cambria Math"/>
                              </a:rPr>
                              <m:t>1</m:t>
                            </m:r>
                            <m:r>
                              <m:rPr>
                                <m:brk m:alnAt="7"/>
                              </m:rPr>
                              <a:rPr lang="en-US" sz="1900" i="1">
                                <a:latin typeface="Cambria Math"/>
                              </a:rPr>
                              <m:t> </m:t>
                            </m:r>
                            <m:r>
                              <m:rPr>
                                <m:brk m:alnAt="7"/>
                              </m:rPr>
                              <a:rPr lang="en-US" sz="1900" i="1">
                                <a:latin typeface="Cambria Math"/>
                              </a:rPr>
                              <m:t>𝑜</m:t>
                            </m:r>
                            <m:r>
                              <a:rPr lang="en-US" sz="1900" i="1">
                                <a:latin typeface="Cambria Math"/>
                              </a:rPr>
                              <m:t>𝑡</m:t>
                            </m:r>
                            <m:r>
                              <m:rPr>
                                <m:brk m:alnAt="7"/>
                              </m:rPr>
                              <a:rPr lang="en-US" sz="1900" i="1">
                                <a:latin typeface="Cambria Math"/>
                              </a:rPr>
                              <m:t>h</m:t>
                            </m:r>
                            <m:r>
                              <m:rPr>
                                <m:brk m:alnAt="7"/>
                              </m:rPr>
                              <a:rPr lang="en-US" sz="1900" i="1">
                                <a:latin typeface="Cambria Math"/>
                              </a:rPr>
                              <m:t>𝑒</m:t>
                            </m:r>
                            <m:r>
                              <a:rPr lang="en-US" sz="1900" i="1">
                                <a:latin typeface="Cambria Math"/>
                              </a:rPr>
                              <m:t>𝑟</m:t>
                            </m:r>
                            <m:r>
                              <m:rPr>
                                <m:brk m:alnAt="7"/>
                              </m:rPr>
                              <a:rPr lang="en-US" sz="1900" i="1">
                                <a:latin typeface="Cambria Math"/>
                              </a:rPr>
                              <m:t> </m:t>
                            </m:r>
                            <m:r>
                              <m:rPr>
                                <m:brk m:alnAt="7"/>
                              </m:rPr>
                              <a:rPr lang="en-US" sz="1900" i="1">
                                <a:latin typeface="Cambria Math"/>
                              </a:rPr>
                              <m:t>𝑤</m:t>
                            </m:r>
                            <m:r>
                              <a:rPr lang="en-US" sz="1900" i="1">
                                <a:latin typeface="Cambria Math"/>
                              </a:rPr>
                              <m:t>𝑖𝑛𝑛𝑒𝑟𝑠</m:t>
                            </m:r>
                            <m:r>
                              <m:rPr>
                                <m:brk m:alnAt="7"/>
                              </m:rPr>
                              <a:rPr lang="en-US" sz="1900" i="1">
                                <a:latin typeface="Cambria Math"/>
                              </a:rPr>
                              <m:t>)</m:t>
                            </m:r>
                          </m:sub>
                          <m:sup/>
                          <m:e>
                            <m:sSub>
                              <m:sSubPr>
                                <m:ctrlPr>
                                  <a:rPr lang="en-US" sz="1900" i="1">
                                    <a:latin typeface="Cambria Math"/>
                                  </a:rPr>
                                </m:ctrlPr>
                              </m:sSubPr>
                              <m:e>
                                <m:r>
                                  <a:rPr lang="en-US" sz="1900" i="1">
                                    <a:latin typeface="Cambria Math"/>
                                  </a:rPr>
                                  <m:t>𝑣</m:t>
                                </m:r>
                              </m:e>
                              <m:sub>
                                <m:r>
                                  <a:rPr lang="en-US" sz="1900" i="1">
                                    <a:latin typeface="Cambria Math"/>
                                  </a:rPr>
                                  <m:t>𝑗</m:t>
                                </m:r>
                              </m:sub>
                            </m:sSub>
                          </m:e>
                        </m:nary>
                      </m:e>
                      <m:sub/>
                    </m:sSub>
                    <m:r>
                      <a:rPr lang="he-IL" sz="1900" i="1">
                        <a:latin typeface="Cambria Math"/>
                      </a:rPr>
                      <m:t>)</m:t>
                    </m:r>
                  </m:oMath>
                </a14:m>
                <a:r>
                  <a:rPr lang="en-US" sz="1900" dirty="0" smtClean="0"/>
                  <a:t>  </a:t>
                </a:r>
                <a:r>
                  <a:rPr lang="en-US" sz="1900" dirty="0"/>
                  <a:t>=</a:t>
                </a:r>
                <a:endParaRPr lang="he-IL" sz="1900" dirty="0"/>
              </a:p>
              <a:p>
                <a:pPr marL="0" indent="0" rtl="1">
                  <a:buNone/>
                </a:pPr>
                <a14:m>
                  <m:oMathPara xmlns:m="http://schemas.openxmlformats.org/officeDocument/2006/math">
                    <m:oMathParaPr>
                      <m:jc m:val="left"/>
                    </m:oMathParaPr>
                    <m:oMath xmlns:m="http://schemas.openxmlformats.org/officeDocument/2006/math">
                      <m:sSub>
                        <m:sSubPr>
                          <m:ctrlPr>
                            <a:rPr lang="en-US" sz="1900" i="1">
                              <a:latin typeface="Cambria Math"/>
                            </a:rPr>
                          </m:ctrlPr>
                        </m:sSubPr>
                        <m:e>
                          <m:eqArr>
                            <m:eqArrPr>
                              <m:ctrlPr>
                                <a:rPr lang="en-US" sz="1900" i="1" smtClean="0">
                                  <a:latin typeface="Cambria Math"/>
                                </a:rPr>
                              </m:ctrlPr>
                            </m:eqArrPr>
                            <m:e/>
                            <m:e>
                              <m:r>
                                <a:rPr lang="en-US" sz="1900" i="1" smtClean="0">
                                  <a:latin typeface="Cambria Math"/>
                                </a:rPr>
                                <m:t>  </m:t>
                              </m:r>
                              <m:r>
                                <a:rPr lang="en-US" sz="1900" i="1">
                                  <a:latin typeface="Cambria Math"/>
                                </a:rPr>
                                <m:t>   =   </m:t>
                              </m:r>
                              <m:r>
                                <a:rPr lang="en-US" sz="1900" i="1">
                                  <a:latin typeface="Cambria Math"/>
                                </a:rPr>
                                <m:t>𝑣</m:t>
                              </m:r>
                            </m:e>
                          </m:eqArr>
                        </m:e>
                        <m:sub>
                          <m:r>
                            <a:rPr lang="en-US" sz="1900" i="1">
                              <a:latin typeface="Cambria Math"/>
                            </a:rPr>
                            <m:t>𝑘</m:t>
                          </m:r>
                          <m:r>
                            <a:rPr lang="en-US" sz="1900" i="1">
                              <a:latin typeface="Cambria Math"/>
                            </a:rPr>
                            <m:t>+</m:t>
                          </m:r>
                          <m:r>
                            <a:rPr lang="en-US" sz="1900" i="1">
                              <a:latin typeface="Cambria Math"/>
                            </a:rPr>
                            <m:t>1</m:t>
                          </m:r>
                        </m:sub>
                      </m:sSub>
                    </m:oMath>
                  </m:oMathPara>
                </a14:m>
                <a:endParaRPr lang="en-US" sz="1900" dirty="0" smtClean="0"/>
              </a:p>
              <a:p>
                <a:pPr marL="0" indent="0" rtl="1">
                  <a:buNone/>
                </a:pPr>
                <a:endParaRPr lang="he-IL" sz="1800" dirty="0"/>
              </a:p>
              <a:p>
                <a:pPr marL="0" indent="0" rtl="1">
                  <a:buNone/>
                </a:pPr>
                <a:r>
                  <a:rPr lang="he-IL" sz="1800" dirty="0" smtClean="0"/>
                  <a:t>  </a:t>
                </a:r>
                <a:r>
                  <a:rPr lang="he-IL" sz="1900" dirty="0" smtClean="0"/>
                  <a:t>0</a:t>
                </a:r>
                <a:r>
                  <a:rPr lang="en-US" sz="1900" dirty="0" smtClean="0"/>
                  <a:t> </a:t>
                </a:r>
                <a14:m>
                  <m:oMath xmlns:m="http://schemas.openxmlformats.org/officeDocument/2006/math">
                    <m:sSub>
                      <m:sSubPr>
                        <m:ctrlPr>
                          <a:rPr lang="en-US" sz="1900" i="1">
                            <a:latin typeface="Cambria Math"/>
                          </a:rPr>
                        </m:ctrlPr>
                      </m:sSubPr>
                      <m:e>
                        <m:r>
                          <a:rPr lang="en-US" sz="1900" i="1">
                            <a:latin typeface="Cambria Math"/>
                          </a:rPr>
                          <m:t>𝑝</m:t>
                        </m:r>
                      </m:e>
                      <m:sub>
                        <m:r>
                          <a:rPr lang="en-US" sz="1900" b="0" i="1" smtClean="0">
                            <a:latin typeface="Cambria Math"/>
                          </a:rPr>
                          <m:t>𝑙</m:t>
                        </m:r>
                        <m:r>
                          <a:rPr lang="en-US" sz="1900" i="1">
                            <a:latin typeface="Cambria Math"/>
                          </a:rPr>
                          <m:t>(</m:t>
                        </m:r>
                        <m:r>
                          <a:rPr lang="en-US" sz="1900" i="1">
                            <a:latin typeface="Cambria Math"/>
                          </a:rPr>
                          <m:t>𝑙𝑜𝑜𝑠𝑒𝑟</m:t>
                        </m:r>
                        <m:r>
                          <a:rPr lang="en-US" sz="1900" i="1">
                            <a:latin typeface="Cambria Math"/>
                          </a:rPr>
                          <m:t>)</m:t>
                        </m:r>
                      </m:sub>
                    </m:sSub>
                    <m:r>
                      <a:rPr lang="en-US" sz="1900" i="1">
                        <a:latin typeface="Cambria Math"/>
                      </a:rPr>
                      <m:t>=</m:t>
                    </m:r>
                    <m:sSub>
                      <m:sSubPr>
                        <m:ctrlPr>
                          <a:rPr lang="en-US" sz="1900" i="1">
                            <a:latin typeface="Cambria Math"/>
                          </a:rPr>
                        </m:ctrlPr>
                      </m:sSubPr>
                      <m:e>
                        <m:r>
                          <a:rPr lang="en-US" sz="1900" i="1">
                            <a:latin typeface="Cambria Math"/>
                          </a:rPr>
                          <m:t>(</m:t>
                        </m:r>
                        <m:nary>
                          <m:naryPr>
                            <m:chr m:val="∑"/>
                            <m:supHide m:val="on"/>
                            <m:ctrlPr>
                              <a:rPr lang="en-US" sz="1900" i="1">
                                <a:latin typeface="Cambria Math"/>
                              </a:rPr>
                            </m:ctrlPr>
                          </m:naryPr>
                          <m:sub>
                            <m:r>
                              <m:rPr>
                                <m:brk m:alnAt="7"/>
                              </m:rPr>
                              <a:rPr lang="en-US" sz="1900" i="1">
                                <a:latin typeface="Cambria Math"/>
                              </a:rPr>
                              <m:t>𝑗</m:t>
                            </m:r>
                            <m:r>
                              <m:rPr>
                                <m:brk m:alnAt="7"/>
                              </m:rPr>
                              <a:rPr lang="en-US" sz="1900" i="1">
                                <a:latin typeface="Cambria Math"/>
                              </a:rPr>
                              <m:t>=</m:t>
                            </m:r>
                            <m:r>
                              <a:rPr lang="en-US" sz="1900" i="1">
                                <a:latin typeface="Cambria Math"/>
                              </a:rPr>
                              <m:t>(</m:t>
                            </m:r>
                            <m:r>
                              <m:rPr>
                                <m:brk m:alnAt="7"/>
                              </m:rPr>
                              <a:rPr lang="en-US" sz="1900" i="1">
                                <a:latin typeface="Cambria Math"/>
                              </a:rPr>
                              <m:t>𝑘</m:t>
                            </m:r>
                            <m:r>
                              <m:rPr>
                                <m:brk m:alnAt="7"/>
                              </m:rPr>
                              <a:rPr lang="en-US" sz="1900" i="1">
                                <a:latin typeface="Cambria Math"/>
                              </a:rPr>
                              <m:t> </m:t>
                            </m:r>
                            <m:r>
                              <a:rPr lang="en-US" sz="1900" i="1">
                                <a:latin typeface="Cambria Math"/>
                              </a:rPr>
                              <m:t> </m:t>
                            </m:r>
                            <m:r>
                              <m:rPr>
                                <m:brk m:alnAt="7"/>
                              </m:rPr>
                              <a:rPr lang="en-US" sz="1900" i="1">
                                <a:latin typeface="Cambria Math"/>
                              </a:rPr>
                              <m:t> </m:t>
                            </m:r>
                            <m:r>
                              <m:rPr>
                                <m:brk m:alnAt="7"/>
                              </m:rPr>
                              <a:rPr lang="en-US" sz="1900" i="1">
                                <a:latin typeface="Cambria Math"/>
                              </a:rPr>
                              <m:t>𝑤</m:t>
                            </m:r>
                            <m:r>
                              <a:rPr lang="en-US" sz="1900" i="1">
                                <a:latin typeface="Cambria Math"/>
                              </a:rPr>
                              <m:t>𝑖𝑛𝑛𝑒𝑟𝑠</m:t>
                            </m:r>
                            <m:r>
                              <m:rPr>
                                <m:brk m:alnAt="7"/>
                              </m:rPr>
                              <a:rPr lang="en-US" sz="1900" i="1">
                                <a:latin typeface="Cambria Math"/>
                              </a:rPr>
                              <m:t>)</m:t>
                            </m:r>
                          </m:sub>
                          <m:sup/>
                          <m:e>
                            <m:sSub>
                              <m:sSubPr>
                                <m:ctrlPr>
                                  <a:rPr lang="en-US" sz="1900" i="1">
                                    <a:latin typeface="Cambria Math"/>
                                  </a:rPr>
                                </m:ctrlPr>
                              </m:sSubPr>
                              <m:e>
                                <m:r>
                                  <a:rPr lang="en-US" sz="1900" i="1">
                                    <a:latin typeface="Cambria Math"/>
                                  </a:rPr>
                                  <m:t>𝑣</m:t>
                                </m:r>
                              </m:e>
                              <m:sub>
                                <m:r>
                                  <a:rPr lang="en-US" sz="1900" i="1">
                                    <a:latin typeface="Cambria Math"/>
                                  </a:rPr>
                                  <m:t>𝑗</m:t>
                                </m:r>
                              </m:sub>
                            </m:sSub>
                          </m:e>
                        </m:nary>
                      </m:e>
                      <m:sub/>
                    </m:sSub>
                    <m:r>
                      <a:rPr lang="en-US" sz="1900" i="1">
                        <a:latin typeface="Cambria Math"/>
                      </a:rPr>
                      <m:t>)  </m:t>
                    </m:r>
                  </m:oMath>
                </a14:m>
                <a:r>
                  <a:rPr lang="en-US" sz="1900" dirty="0"/>
                  <a:t> -  </a:t>
                </a:r>
                <a14:m>
                  <m:oMath xmlns:m="http://schemas.openxmlformats.org/officeDocument/2006/math">
                    <m:sSub>
                      <m:sSubPr>
                        <m:ctrlPr>
                          <a:rPr lang="en-US" sz="1900" i="1">
                            <a:latin typeface="Cambria Math"/>
                          </a:rPr>
                        </m:ctrlPr>
                      </m:sSubPr>
                      <m:e>
                        <m:r>
                          <a:rPr lang="en-US" sz="1900" i="1">
                            <a:latin typeface="Cambria Math"/>
                          </a:rPr>
                          <m:t>(</m:t>
                        </m:r>
                        <m:nary>
                          <m:naryPr>
                            <m:chr m:val="∑"/>
                            <m:supHide m:val="on"/>
                            <m:ctrlPr>
                              <a:rPr lang="en-US" sz="1900" i="1">
                                <a:latin typeface="Cambria Math"/>
                              </a:rPr>
                            </m:ctrlPr>
                          </m:naryPr>
                          <m:sub>
                            <m:r>
                              <m:rPr>
                                <m:brk m:alnAt="7"/>
                              </m:rPr>
                              <a:rPr lang="en-US" sz="1900" i="1">
                                <a:latin typeface="Cambria Math"/>
                              </a:rPr>
                              <m:t>𝑗</m:t>
                            </m:r>
                            <m:r>
                              <m:rPr>
                                <m:brk m:alnAt="7"/>
                              </m:rPr>
                              <a:rPr lang="en-US" sz="1900" i="1">
                                <a:latin typeface="Cambria Math"/>
                              </a:rPr>
                              <m:t>=</m:t>
                            </m:r>
                            <m:r>
                              <a:rPr lang="en-US" sz="1900" i="1">
                                <a:latin typeface="Cambria Math"/>
                              </a:rPr>
                              <m:t>(</m:t>
                            </m:r>
                            <m:r>
                              <m:rPr>
                                <m:brk m:alnAt="7"/>
                              </m:rPr>
                              <a:rPr lang="en-US" sz="1900" i="1">
                                <a:latin typeface="Cambria Math"/>
                              </a:rPr>
                              <m:t>𝑘</m:t>
                            </m:r>
                            <m:r>
                              <m:rPr>
                                <m:brk m:alnAt="7"/>
                              </m:rPr>
                              <a:rPr lang="en-US" sz="1900" i="1">
                                <a:latin typeface="Cambria Math"/>
                              </a:rPr>
                              <m:t> </m:t>
                            </m:r>
                            <m:r>
                              <a:rPr lang="en-US" sz="1900" i="1">
                                <a:latin typeface="Cambria Math"/>
                              </a:rPr>
                              <m:t> </m:t>
                            </m:r>
                            <m:r>
                              <m:rPr>
                                <m:brk m:alnAt="7"/>
                              </m:rPr>
                              <a:rPr lang="en-US" sz="1900" i="1">
                                <a:latin typeface="Cambria Math"/>
                              </a:rPr>
                              <m:t> </m:t>
                            </m:r>
                            <m:r>
                              <a:rPr lang="en-US" sz="1900" i="1">
                                <a:latin typeface="Cambria Math"/>
                              </a:rPr>
                              <m:t> </m:t>
                            </m:r>
                            <m:r>
                              <m:rPr>
                                <m:brk m:alnAt="7"/>
                              </m:rPr>
                              <a:rPr lang="en-US" sz="1900" i="1">
                                <a:latin typeface="Cambria Math"/>
                              </a:rPr>
                              <m:t>𝑤</m:t>
                            </m:r>
                            <m:r>
                              <a:rPr lang="en-US" sz="1900" i="1">
                                <a:latin typeface="Cambria Math"/>
                              </a:rPr>
                              <m:t>𝑖𝑛𝑛𝑒𝑟𝑠</m:t>
                            </m:r>
                            <m:r>
                              <m:rPr>
                                <m:brk m:alnAt="7"/>
                              </m:rPr>
                              <a:rPr lang="en-US" sz="1900" i="1">
                                <a:latin typeface="Cambria Math"/>
                              </a:rPr>
                              <m:t>)</m:t>
                            </m:r>
                          </m:sub>
                          <m:sup/>
                          <m:e>
                            <m:sSub>
                              <m:sSubPr>
                                <m:ctrlPr>
                                  <a:rPr lang="en-US" sz="1900" i="1">
                                    <a:latin typeface="Cambria Math"/>
                                  </a:rPr>
                                </m:ctrlPr>
                              </m:sSubPr>
                              <m:e>
                                <m:r>
                                  <a:rPr lang="en-US" sz="1900" i="1">
                                    <a:latin typeface="Cambria Math"/>
                                  </a:rPr>
                                  <m:t>𝑣</m:t>
                                </m:r>
                              </m:e>
                              <m:sub>
                                <m:r>
                                  <a:rPr lang="en-US" sz="1900" i="1">
                                    <a:latin typeface="Cambria Math"/>
                                  </a:rPr>
                                  <m:t>𝑗</m:t>
                                </m:r>
                              </m:sub>
                            </m:sSub>
                          </m:e>
                        </m:nary>
                      </m:e>
                      <m:sub/>
                    </m:sSub>
                    <m:r>
                      <a:rPr lang="he-IL" sz="1900" i="1">
                        <a:latin typeface="Cambria Math"/>
                      </a:rPr>
                      <m:t>)</m:t>
                    </m:r>
                  </m:oMath>
                </a14:m>
                <a:r>
                  <a:rPr lang="en-US" sz="1900" dirty="0"/>
                  <a:t>  </a:t>
                </a:r>
                <a:r>
                  <a:rPr lang="en-US" sz="1900" dirty="0" smtClean="0"/>
                  <a:t>=       </a:t>
                </a:r>
                <a:r>
                  <a:rPr lang="he-IL" sz="1900" dirty="0" smtClean="0"/>
                  <a:t> </a:t>
                </a:r>
                <a:endParaRPr lang="he-IL" sz="1900" dirty="0"/>
              </a:p>
              <a:p>
                <a:pPr marL="0" indent="0" rtl="1">
                  <a:buNone/>
                </a:pPr>
                <a:endParaRPr lang="he-IL" sz="1800" dirty="0"/>
              </a:p>
              <a:p>
                <a:endParaRPr lang="en-US" sz="1800" dirty="0"/>
              </a:p>
              <a:p>
                <a:endParaRPr lang="en-US" sz="1800" dirty="0"/>
              </a:p>
              <a:p>
                <a:pPr algn="r" rtl="1"/>
                <a:endParaRPr lang="he-IL"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990600"/>
                <a:ext cx="8686800" cy="5486400"/>
              </a:xfrm>
              <a:blipFill rotWithShape="1">
                <a:blip r:embed="rId3"/>
                <a:stretch>
                  <a:fillRect l="-1333" t="-1556" r="-1123" b="-8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18</a:t>
            </a:fld>
            <a:endParaRPr lang="en-US"/>
          </a:p>
        </p:txBody>
      </p:sp>
      <p:sp>
        <p:nvSpPr>
          <p:cNvPr id="5" name="Title 1"/>
          <p:cNvSpPr txBox="1">
            <a:spLocks noGrp="1"/>
          </p:cNvSpPr>
          <p:nvPr>
            <p:ph type="title"/>
          </p:nvPr>
        </p:nvSpPr>
        <p:spPr>
          <a:xfrm>
            <a:off x="457200" y="0"/>
            <a:ext cx="8229600" cy="99060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t>The VCG  mechanism</a:t>
            </a:r>
            <a:endParaRPr lang="en-US" dirty="0"/>
          </a:p>
        </p:txBody>
      </p:sp>
    </p:spTree>
    <p:extLst>
      <p:ext uri="{BB962C8B-B14F-4D97-AF65-F5344CB8AC3E}">
        <p14:creationId xmlns:p14="http://schemas.microsoft.com/office/powerpoint/2010/main" val="37596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619" y="1521619"/>
            <a:ext cx="3814763" cy="3814763"/>
          </a:xfrm>
          <a:prstGeom prst="rect">
            <a:avLst/>
          </a:prstGeom>
        </p:spPr>
      </p:pic>
      <p:sp>
        <p:nvSpPr>
          <p:cNvPr id="2" name="Slide Number Placeholder 1"/>
          <p:cNvSpPr>
            <a:spLocks noGrp="1"/>
          </p:cNvSpPr>
          <p:nvPr>
            <p:ph type="sldNum" sz="quarter" idx="12"/>
          </p:nvPr>
        </p:nvSpPr>
        <p:spPr/>
        <p:txBody>
          <a:bodyPr/>
          <a:lstStyle/>
          <a:p>
            <a:fld id="{9A17416C-96A1-4CD3-BA23-204A33FFB3F7}" type="slidenum">
              <a:rPr lang="en-US" smtClean="0"/>
              <a:t>19</a:t>
            </a:fld>
            <a:endParaRPr lang="en-US"/>
          </a:p>
        </p:txBody>
      </p:sp>
      <p:sp>
        <p:nvSpPr>
          <p:cNvPr id="4" name="Title 1"/>
          <p:cNvSpPr txBox="1">
            <a:spLocks/>
          </p:cNvSpPr>
          <p:nvPr/>
        </p:nvSpPr>
        <p:spPr>
          <a:xfrm>
            <a:off x="457200" y="228600"/>
            <a:ext cx="8229600" cy="609600"/>
          </a:xfrm>
          <a:prstGeom prst="rect">
            <a:avLst/>
          </a:prstGeom>
        </p:spPr>
        <p:txBody>
          <a:bodyPr vert="horz" lIns="0" rIns="0" bIns="0" anchor="b">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Tree>
    <p:extLst>
      <p:ext uri="{BB962C8B-B14F-4D97-AF65-F5344CB8AC3E}">
        <p14:creationId xmlns:p14="http://schemas.microsoft.com/office/powerpoint/2010/main" val="42276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Curriculum</a:t>
            </a:r>
            <a:endParaRPr lang="en-US" dirty="0"/>
          </a:p>
        </p:txBody>
      </p:sp>
      <p:sp>
        <p:nvSpPr>
          <p:cNvPr id="3" name="Content Placeholder 2"/>
          <p:cNvSpPr>
            <a:spLocks noGrp="1"/>
          </p:cNvSpPr>
          <p:nvPr>
            <p:ph idx="1"/>
          </p:nvPr>
        </p:nvSpPr>
        <p:spPr/>
        <p:txBody>
          <a:bodyPr/>
          <a:lstStyle/>
          <a:p>
            <a:r>
              <a:rPr lang="en-US" dirty="0" smtClean="0"/>
              <a:t>Review  - social welfare maximization</a:t>
            </a:r>
            <a:endParaRPr lang="he-IL" dirty="0" smtClean="0"/>
          </a:p>
          <a:p>
            <a:r>
              <a:rPr lang="en-US" dirty="0" smtClean="0"/>
              <a:t>Social welfare maximization -  formally</a:t>
            </a:r>
          </a:p>
          <a:p>
            <a:r>
              <a:rPr lang="en-US" dirty="0" smtClean="0"/>
              <a:t>Truthful mechanism</a:t>
            </a:r>
          </a:p>
          <a:p>
            <a:r>
              <a:rPr lang="en-US" dirty="0" smtClean="0"/>
              <a:t>VCG mechanism</a:t>
            </a:r>
          </a:p>
          <a:p>
            <a:r>
              <a:rPr lang="en-US" dirty="0" smtClean="0"/>
              <a:t>Proof that VCG is truthful mechanism for SW</a:t>
            </a:r>
          </a:p>
          <a:p>
            <a:r>
              <a:rPr lang="en-US" sz="2800" dirty="0"/>
              <a:t>Deficiencies of VCG</a:t>
            </a:r>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2</a:t>
            </a:fld>
            <a:endParaRPr lang="en-US"/>
          </a:p>
        </p:txBody>
      </p:sp>
    </p:spTree>
    <p:extLst>
      <p:ext uri="{BB962C8B-B14F-4D97-AF65-F5344CB8AC3E}">
        <p14:creationId xmlns:p14="http://schemas.microsoft.com/office/powerpoint/2010/main" val="72752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sz="4000" u="sng" dirty="0" smtClean="0">
                <a:solidFill>
                  <a:schemeClr val="tx1"/>
                </a:solidFill>
              </a:rPr>
              <a:t>Example – advertising slots</a:t>
            </a:r>
            <a:endParaRPr lang="en-US" sz="4000" u="sng" dirty="0">
              <a:solidFill>
                <a:schemeClr val="tx1"/>
              </a:solidFill>
            </a:endParaRPr>
          </a:p>
        </p:txBody>
      </p:sp>
      <p:sp>
        <p:nvSpPr>
          <p:cNvPr id="3" name="Content Placeholder 2"/>
          <p:cNvSpPr>
            <a:spLocks noGrp="1"/>
          </p:cNvSpPr>
          <p:nvPr>
            <p:ph idx="1"/>
          </p:nvPr>
        </p:nvSpPr>
        <p:spPr>
          <a:xfrm>
            <a:off x="457200" y="1752600"/>
            <a:ext cx="8229600" cy="4389120"/>
          </a:xfrm>
        </p:spPr>
        <p:txBody>
          <a:bodyPr>
            <a:noAutofit/>
          </a:bodyPr>
          <a:lstStyle/>
          <a:p>
            <a:pPr marL="0" indent="0">
              <a:buNone/>
            </a:pPr>
            <a:endParaRPr lang="en-US" dirty="0"/>
          </a:p>
          <a:p>
            <a:pPr marL="0" indent="0">
              <a:buNone/>
            </a:pPr>
            <a:endParaRPr lang="en-US" sz="3200" dirty="0" smtClean="0"/>
          </a:p>
          <a:p>
            <a:pPr marL="0" indent="0">
              <a:buNone/>
            </a:pPr>
            <a:r>
              <a:rPr lang="en-US" sz="3200" dirty="0" smtClean="0"/>
              <a:t>A search engine is selling </a:t>
            </a:r>
            <a:r>
              <a:rPr lang="en-US" sz="3200" dirty="0"/>
              <a:t>advertising </a:t>
            </a:r>
            <a:r>
              <a:rPr lang="en-US" sz="3200" dirty="0" smtClean="0"/>
              <a:t>slots.</a:t>
            </a:r>
          </a:p>
          <a:p>
            <a:pPr marL="0" indent="0">
              <a:buNone/>
            </a:pPr>
            <a:r>
              <a:rPr lang="en-US" sz="3200" dirty="0" smtClean="0"/>
              <a:t>There </a:t>
            </a:r>
            <a:r>
              <a:rPr lang="en-US" sz="3200" dirty="0"/>
              <a:t>are two </a:t>
            </a:r>
            <a:r>
              <a:rPr lang="en-US" sz="3200" dirty="0" smtClean="0"/>
              <a:t>slots </a:t>
            </a:r>
            <a:r>
              <a:rPr lang="en-US" sz="3200" dirty="0"/>
              <a:t>with </a:t>
            </a:r>
            <a:r>
              <a:rPr lang="en-US" sz="3200" dirty="0" err="1" smtClean="0"/>
              <a:t>clickthrough</a:t>
            </a:r>
            <a:r>
              <a:rPr lang="en-US" sz="3200" dirty="0" smtClean="0"/>
              <a:t> rates </a:t>
            </a:r>
            <a:r>
              <a:rPr lang="he-IL" sz="3200" dirty="0" smtClean="0"/>
              <a:t> </a:t>
            </a:r>
            <a:r>
              <a:rPr lang="en-US" sz="3200" dirty="0" smtClean="0"/>
              <a:t>of </a:t>
            </a:r>
            <a:r>
              <a:rPr lang="en-US" sz="3200" dirty="0"/>
              <a:t>1 and 0.5 </a:t>
            </a:r>
            <a:r>
              <a:rPr lang="en-US" sz="3200" dirty="0" smtClean="0"/>
              <a:t>respectively</a:t>
            </a:r>
            <a:r>
              <a:rPr lang="en-US" sz="3200" dirty="0"/>
              <a:t>.</a:t>
            </a:r>
            <a:r>
              <a:rPr lang="en-US" sz="3200" dirty="0" smtClean="0"/>
              <a:t> </a:t>
            </a:r>
            <a:endParaRPr lang="en-US" sz="3200" dirty="0"/>
          </a:p>
          <a:p>
            <a:pPr marL="0" indent="0">
              <a:buNone/>
            </a:pPr>
            <a:r>
              <a:rPr lang="en-US" sz="3200" dirty="0" smtClean="0"/>
              <a:t>There are </a:t>
            </a:r>
            <a:r>
              <a:rPr lang="en-US" sz="3200" dirty="0"/>
              <a:t>three advertisers </a:t>
            </a:r>
            <a:r>
              <a:rPr lang="en-US" sz="3200" dirty="0" smtClean="0"/>
              <a:t>whose values </a:t>
            </a:r>
            <a:r>
              <a:rPr lang="en-US" sz="3200" dirty="0"/>
              <a:t>per click </a:t>
            </a:r>
            <a:r>
              <a:rPr lang="en-US" sz="3200" dirty="0" smtClean="0"/>
              <a:t>are 7</a:t>
            </a:r>
            <a:r>
              <a:rPr lang="en-US" sz="3200" dirty="0"/>
              <a:t>, </a:t>
            </a:r>
            <a:r>
              <a:rPr lang="he-IL" sz="3200" dirty="0"/>
              <a:t> </a:t>
            </a:r>
            <a:r>
              <a:rPr lang="en-US" sz="3200" dirty="0" smtClean="0"/>
              <a:t>6 </a:t>
            </a:r>
            <a:r>
              <a:rPr lang="en-US" sz="3200" dirty="0"/>
              <a:t>and 1 respectively. </a:t>
            </a:r>
            <a:endParaRPr lang="he-IL" sz="3200" dirty="0" smtClean="0"/>
          </a:p>
        </p:txBody>
      </p:sp>
      <p:sp>
        <p:nvSpPr>
          <p:cNvPr id="4" name="Slide Number Placeholder 3"/>
          <p:cNvSpPr>
            <a:spLocks noGrp="1"/>
          </p:cNvSpPr>
          <p:nvPr>
            <p:ph type="sldNum" sz="quarter" idx="12"/>
          </p:nvPr>
        </p:nvSpPr>
        <p:spPr/>
        <p:txBody>
          <a:bodyPr/>
          <a:lstStyle/>
          <a:p>
            <a:fld id="{9A17416C-96A1-4CD3-BA23-204A33FFB3F7}" type="slidenum">
              <a:rPr lang="en-US" smtClean="0"/>
              <a:t>20</a:t>
            </a:fld>
            <a:endParaRPr lang="en-US"/>
          </a:p>
        </p:txBody>
      </p:sp>
      <p:sp>
        <p:nvSpPr>
          <p:cNvPr id="5" name="Title 1"/>
          <p:cNvSpPr txBox="1">
            <a:spLocks/>
          </p:cNvSpPr>
          <p:nvPr/>
        </p:nvSpPr>
        <p:spPr>
          <a:xfrm>
            <a:off x="304800" y="254000"/>
            <a:ext cx="8229600" cy="558800"/>
          </a:xfrm>
          <a:prstGeom prst="rect">
            <a:avLst/>
          </a:prstGeom>
        </p:spPr>
        <p:txBody>
          <a:bodyPr vert="horz" lIns="0" rIns="0" bIns="0" anchor="b">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Tree>
    <p:extLst>
      <p:ext uri="{BB962C8B-B14F-4D97-AF65-F5344CB8AC3E}">
        <p14:creationId xmlns:p14="http://schemas.microsoft.com/office/powerpoint/2010/main" val="2340223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endParaRPr lang="he-IL" dirty="0" smtClean="0"/>
          </a:p>
          <a:p>
            <a:pPr marL="0" indent="0">
              <a:buNone/>
            </a:pPr>
            <a:endParaRPr lang="he-IL" dirty="0"/>
          </a:p>
          <a:p>
            <a:pPr marL="0" indent="0">
              <a:buNone/>
            </a:pPr>
            <a:r>
              <a:rPr lang="en-US" sz="4500" dirty="0" smtClean="0"/>
              <a:t>The </a:t>
            </a:r>
            <a:r>
              <a:rPr lang="en-US" sz="4500" dirty="0"/>
              <a:t>expected value for an advertiser   to </a:t>
            </a:r>
            <a:r>
              <a:rPr lang="en-US" sz="4500" dirty="0" smtClean="0"/>
              <a:t>have</a:t>
            </a:r>
            <a:endParaRPr lang="he-IL" sz="4500" dirty="0" smtClean="0"/>
          </a:p>
          <a:p>
            <a:pPr marL="0" indent="0">
              <a:buNone/>
            </a:pPr>
            <a:r>
              <a:rPr lang="en-US" sz="4500" dirty="0" smtClean="0"/>
              <a:t> </a:t>
            </a:r>
            <a:r>
              <a:rPr lang="en-US" sz="4500" dirty="0"/>
              <a:t>his ad </a:t>
            </a:r>
            <a:r>
              <a:rPr lang="en-US" sz="4500" dirty="0" smtClean="0"/>
              <a:t> shown </a:t>
            </a:r>
            <a:r>
              <a:rPr lang="en-US" sz="4500" dirty="0"/>
              <a:t>in a particular slot is his value </a:t>
            </a:r>
            <a:endParaRPr lang="en-US" sz="4500" dirty="0" smtClean="0"/>
          </a:p>
          <a:p>
            <a:pPr marL="0" indent="0">
              <a:buNone/>
            </a:pPr>
            <a:r>
              <a:rPr lang="en-US" sz="4500" dirty="0" smtClean="0"/>
              <a:t>times </a:t>
            </a:r>
            <a:r>
              <a:rPr lang="en-US" sz="4500" dirty="0"/>
              <a:t>the </a:t>
            </a:r>
            <a:r>
              <a:rPr lang="en-US" sz="4500" dirty="0" smtClean="0"/>
              <a:t> </a:t>
            </a:r>
            <a:r>
              <a:rPr lang="en-US" sz="4500" dirty="0" err="1" smtClean="0"/>
              <a:t>clickthrough</a:t>
            </a:r>
            <a:r>
              <a:rPr lang="en-US" sz="4500" dirty="0" smtClean="0"/>
              <a:t> </a:t>
            </a:r>
            <a:r>
              <a:rPr lang="en-US" sz="4500" dirty="0"/>
              <a:t>rate</a:t>
            </a:r>
            <a:r>
              <a:rPr lang="en-US" sz="4500" dirty="0" smtClean="0"/>
              <a:t>.</a:t>
            </a:r>
          </a:p>
          <a:p>
            <a:pPr marL="0" indent="0">
              <a:buNone/>
            </a:pPr>
            <a:r>
              <a:rPr lang="en-US" sz="4500" dirty="0" smtClean="0"/>
              <a:t> </a:t>
            </a:r>
            <a:r>
              <a:rPr lang="en-US" sz="4500" dirty="0"/>
              <a:t>The search engine runs a </a:t>
            </a:r>
            <a:r>
              <a:rPr lang="en-US" sz="4500" dirty="0" smtClean="0"/>
              <a:t>VCG  </a:t>
            </a:r>
            <a:r>
              <a:rPr lang="en-US" sz="4500" dirty="0"/>
              <a:t>auction in </a:t>
            </a:r>
            <a:endParaRPr lang="en-US" sz="4500" dirty="0" smtClean="0"/>
          </a:p>
          <a:p>
            <a:pPr marL="0" indent="0">
              <a:buNone/>
            </a:pPr>
            <a:r>
              <a:rPr lang="en-US" sz="4500" dirty="0" smtClean="0"/>
              <a:t>order </a:t>
            </a:r>
            <a:r>
              <a:rPr lang="en-US" sz="4500" dirty="0"/>
              <a:t>to decide which advertiser gets which </a:t>
            </a:r>
            <a:endParaRPr lang="en-US" sz="4500" dirty="0" smtClean="0"/>
          </a:p>
          <a:p>
            <a:pPr marL="0" indent="0">
              <a:buNone/>
            </a:pPr>
            <a:r>
              <a:rPr lang="en-US" sz="4500" dirty="0" smtClean="0"/>
              <a:t>slot</a:t>
            </a:r>
            <a:r>
              <a:rPr lang="en-US" sz="4500" dirty="0"/>
              <a:t>.</a:t>
            </a:r>
          </a:p>
          <a:p>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21</a:t>
            </a:fld>
            <a:endParaRPr lang="en-US"/>
          </a:p>
        </p:txBody>
      </p:sp>
      <p:sp>
        <p:nvSpPr>
          <p:cNvPr id="5" name="Title 1"/>
          <p:cNvSpPr txBox="1">
            <a:spLocks/>
          </p:cNvSpPr>
          <p:nvPr/>
        </p:nvSpPr>
        <p:spPr>
          <a:xfrm>
            <a:off x="457200" y="127000"/>
            <a:ext cx="8229600" cy="533400"/>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
        <p:nvSpPr>
          <p:cNvPr id="6" name="Title 1"/>
          <p:cNvSpPr txBox="1">
            <a:spLocks/>
          </p:cNvSpPr>
          <p:nvPr/>
        </p:nvSpPr>
        <p:spPr>
          <a:xfrm>
            <a:off x="457200" y="1143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u="sng" dirty="0" smtClean="0">
                <a:solidFill>
                  <a:schemeClr val="tx1"/>
                </a:solidFill>
              </a:rPr>
              <a:t>Example (continue)</a:t>
            </a:r>
            <a:endParaRPr lang="en-US" sz="4000" u="sng" dirty="0">
              <a:solidFill>
                <a:schemeClr val="tx1"/>
              </a:solidFill>
            </a:endParaRPr>
          </a:p>
        </p:txBody>
      </p:sp>
    </p:spTree>
    <p:extLst>
      <p:ext uri="{BB962C8B-B14F-4D97-AF65-F5344CB8AC3E}">
        <p14:creationId xmlns:p14="http://schemas.microsoft.com/office/powerpoint/2010/main" val="2369482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4262"/>
            <a:ext cx="8284432" cy="57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A17416C-96A1-4CD3-BA23-204A33FFB3F7}" type="slidenum">
              <a:rPr lang="en-US" smtClean="0"/>
              <a:t>22</a:t>
            </a:fld>
            <a:endParaRPr lang="en-US"/>
          </a:p>
        </p:txBody>
      </p:sp>
      <p:sp>
        <p:nvSpPr>
          <p:cNvPr id="8" name="Title 1"/>
          <p:cNvSpPr txBox="1">
            <a:spLocks/>
          </p:cNvSpPr>
          <p:nvPr/>
        </p:nvSpPr>
        <p:spPr>
          <a:xfrm>
            <a:off x="457200" y="378462"/>
            <a:ext cx="5943600" cy="6858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u="sng" dirty="0" smtClean="0">
                <a:solidFill>
                  <a:schemeClr val="tx1"/>
                </a:solidFill>
              </a:rPr>
              <a:t>Example (continue)</a:t>
            </a:r>
            <a:endParaRPr lang="en-US" sz="4000" u="sng" dirty="0">
              <a:solidFill>
                <a:schemeClr val="tx1"/>
              </a:solidFill>
            </a:endParaRPr>
          </a:p>
        </p:txBody>
      </p:sp>
    </p:spTree>
    <p:extLst>
      <p:ext uri="{BB962C8B-B14F-4D97-AF65-F5344CB8AC3E}">
        <p14:creationId xmlns:p14="http://schemas.microsoft.com/office/powerpoint/2010/main" val="3540440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a:bodyPr>
          <a:lstStyle/>
          <a:p>
            <a:pPr rtl="1"/>
            <a:r>
              <a:rPr lang="en-US" sz="4000" u="sng" dirty="0" smtClean="0">
                <a:solidFill>
                  <a:schemeClr val="tx1"/>
                </a:solidFill>
              </a:rPr>
              <a:t>Example   City roads</a:t>
            </a:r>
            <a:endParaRPr lang="en-US" sz="4000" u="sng" dirty="0">
              <a:solidFill>
                <a:schemeClr val="tx1"/>
              </a:solidFill>
            </a:endParaRPr>
          </a:p>
        </p:txBody>
      </p:sp>
      <p:sp>
        <p:nvSpPr>
          <p:cNvPr id="3" name="Content Placeholder 2"/>
          <p:cNvSpPr>
            <a:spLocks noGrp="1"/>
          </p:cNvSpPr>
          <p:nvPr>
            <p:ph idx="1"/>
          </p:nvPr>
        </p:nvSpPr>
        <p:spPr>
          <a:xfrm>
            <a:off x="457200" y="1600200"/>
            <a:ext cx="8229600" cy="4389120"/>
          </a:xfrm>
        </p:spPr>
        <p:txBody>
          <a:bodyPr>
            <a:noAutofit/>
          </a:bodyPr>
          <a:lstStyle/>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smtClean="0"/>
          </a:p>
          <a:p>
            <a:pPr marL="0" indent="0">
              <a:buNone/>
            </a:pPr>
            <a:r>
              <a:rPr lang="en-US" sz="1800" b="1" dirty="0"/>
              <a:t>p</a:t>
            </a:r>
            <a:r>
              <a:rPr lang="en-US" sz="1800" b="1" dirty="0" smtClean="0"/>
              <a:t>(A) </a:t>
            </a:r>
            <a:r>
              <a:rPr lang="en-US" sz="1800" b="1" dirty="0"/>
              <a:t>= </a:t>
            </a:r>
            <a:r>
              <a:rPr lang="en-US" sz="1800" b="1" dirty="0" smtClean="0"/>
              <a:t> </a:t>
            </a:r>
            <a:r>
              <a:rPr lang="en-US" sz="1800" b="1" dirty="0"/>
              <a:t>5 + 9 + (-10) </a:t>
            </a:r>
            <a:r>
              <a:rPr lang="en-US" sz="1800" b="1" dirty="0" smtClean="0"/>
              <a:t>-5 – 15 - (-20) =  4</a:t>
            </a:r>
          </a:p>
          <a:p>
            <a:pPr marL="0" indent="0">
              <a:buNone/>
            </a:pPr>
            <a:r>
              <a:rPr lang="en-US" sz="1800" b="1" dirty="0"/>
              <a:t>p</a:t>
            </a:r>
            <a:r>
              <a:rPr lang="en-US" sz="1800" b="1" dirty="0" smtClean="0"/>
              <a:t>(B) = </a:t>
            </a:r>
            <a:r>
              <a:rPr lang="en-US" sz="1800" b="1" dirty="0"/>
              <a:t> </a:t>
            </a:r>
            <a:r>
              <a:rPr lang="en-US" sz="1800" b="1" dirty="0" smtClean="0"/>
              <a:t>5 </a:t>
            </a:r>
            <a:r>
              <a:rPr lang="en-US" sz="1800" b="1" dirty="0"/>
              <a:t>+ 9 + (-10) -</a:t>
            </a:r>
            <a:r>
              <a:rPr lang="en-US" sz="1800" b="1" dirty="0" smtClean="0"/>
              <a:t>5 – 15 - (-20) =  4</a:t>
            </a:r>
          </a:p>
          <a:p>
            <a:pPr marL="0" indent="0">
              <a:buNone/>
            </a:pPr>
            <a:r>
              <a:rPr lang="en-US" sz="1800" b="1" dirty="0" smtClean="0"/>
              <a:t>p(C) = </a:t>
            </a:r>
            <a:r>
              <a:rPr lang="en-US" sz="1800" b="1" dirty="0"/>
              <a:t> </a:t>
            </a:r>
            <a:r>
              <a:rPr lang="en-US" sz="1800" b="1" dirty="0" smtClean="0"/>
              <a:t>0 </a:t>
            </a:r>
            <a:r>
              <a:rPr lang="en-US" sz="1800" b="1" dirty="0"/>
              <a:t>+ 0 +   </a:t>
            </a:r>
            <a:r>
              <a:rPr lang="en-US" sz="1800" b="1" dirty="0" smtClean="0"/>
              <a:t>0  -   5 -  5  - (-20) = 10 </a:t>
            </a:r>
          </a:p>
          <a:p>
            <a:pPr marL="0" indent="0">
              <a:buNone/>
            </a:pPr>
            <a:endParaRPr lang="en-US" sz="1800" b="1" dirty="0"/>
          </a:p>
          <a:p>
            <a:pPr marL="0" indent="0">
              <a:buNone/>
            </a:pPr>
            <a:r>
              <a:rPr lang="en-US" sz="1800" b="1" dirty="0" smtClean="0"/>
              <a:t>Notice – total payment of cities is 18 and government cost is 20 </a:t>
            </a:r>
            <a:endParaRPr lang="en-US" sz="1800" b="1" dirty="0"/>
          </a:p>
          <a:p>
            <a:pPr marL="0" indent="0">
              <a:buNone/>
            </a:pPr>
            <a:r>
              <a:rPr lang="en-US" sz="1800" b="1" dirty="0" smtClean="0"/>
              <a:t>* VCG is good for social welfare maximization not for revenue.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05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A17416C-96A1-4CD3-BA23-204A33FFB3F7}" type="slidenum">
              <a:rPr lang="en-US" smtClean="0"/>
              <a:t>23</a:t>
            </a:fld>
            <a:endParaRPr lang="en-US"/>
          </a:p>
        </p:txBody>
      </p:sp>
      <p:sp>
        <p:nvSpPr>
          <p:cNvPr id="6" name="Title 1"/>
          <p:cNvSpPr txBox="1">
            <a:spLocks/>
          </p:cNvSpPr>
          <p:nvPr/>
        </p:nvSpPr>
        <p:spPr>
          <a:xfrm>
            <a:off x="457200" y="69850"/>
            <a:ext cx="8229600" cy="539750"/>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Tree>
    <p:extLst>
      <p:ext uri="{BB962C8B-B14F-4D97-AF65-F5344CB8AC3E}">
        <p14:creationId xmlns:p14="http://schemas.microsoft.com/office/powerpoint/2010/main" val="286394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a:t>
            </a:r>
            <a:endParaRPr lang="en-US" dirty="0"/>
          </a:p>
        </p:txBody>
      </p:sp>
      <p:sp>
        <p:nvSpPr>
          <p:cNvPr id="3" name="Content Placeholder 2"/>
          <p:cNvSpPr>
            <a:spLocks noGrp="1"/>
          </p:cNvSpPr>
          <p:nvPr>
            <p:ph idx="1"/>
          </p:nvPr>
        </p:nvSpPr>
        <p:spPr/>
        <p:txBody>
          <a:bodyPr>
            <a:normAutofit/>
          </a:bodyPr>
          <a:lstStyle/>
          <a:p>
            <a:pPr marL="0" lvl="0" indent="0">
              <a:buNone/>
            </a:pPr>
            <a:endParaRPr lang="en-US" sz="3600" dirty="0" smtClean="0">
              <a:solidFill>
                <a:prstClr val="black"/>
              </a:solidFill>
            </a:endParaRPr>
          </a:p>
          <a:p>
            <a:pPr marL="0" lvl="0" indent="0">
              <a:buNone/>
            </a:pPr>
            <a:endParaRPr lang="en-US" sz="3600" dirty="0">
              <a:solidFill>
                <a:prstClr val="black"/>
              </a:solidFill>
            </a:endParaRPr>
          </a:p>
          <a:p>
            <a:pPr marL="0" lvl="0" indent="0">
              <a:buNone/>
            </a:pPr>
            <a:r>
              <a:rPr lang="en-US" sz="3600" dirty="0" smtClean="0">
                <a:solidFill>
                  <a:prstClr val="black"/>
                </a:solidFill>
              </a:rPr>
              <a:t>VCG </a:t>
            </a:r>
            <a:r>
              <a:rPr lang="en-US" sz="3600" dirty="0">
                <a:solidFill>
                  <a:prstClr val="black"/>
                </a:solidFill>
              </a:rPr>
              <a:t>is a truthful mechanism for maximizing </a:t>
            </a:r>
            <a:r>
              <a:rPr lang="en-US" sz="3600" dirty="0" smtClean="0">
                <a:solidFill>
                  <a:prstClr val="black"/>
                </a:solidFill>
              </a:rPr>
              <a:t>social welfare. </a:t>
            </a:r>
          </a:p>
          <a:p>
            <a:pPr marL="0" lvl="0" indent="0">
              <a:buNone/>
            </a:pPr>
            <a:endParaRPr lang="en-US" sz="3600" dirty="0" smtClean="0">
              <a:solidFill>
                <a:prstClr val="black"/>
              </a:solidFill>
            </a:endParaRPr>
          </a:p>
          <a:p>
            <a:pPr marL="0" lvl="0" indent="0">
              <a:buNone/>
            </a:pPr>
            <a:endParaRPr lang="en-US" sz="3600" dirty="0">
              <a:solidFill>
                <a:prstClr val="black"/>
              </a:solidFill>
            </a:endParaRPr>
          </a:p>
          <a:p>
            <a:pPr marL="0" lvl="0" indent="0">
              <a:buNone/>
            </a:pPr>
            <a:endParaRPr lang="en-US" sz="3600" dirty="0"/>
          </a:p>
        </p:txBody>
      </p:sp>
      <p:sp>
        <p:nvSpPr>
          <p:cNvPr id="4" name="Slide Number Placeholder 3"/>
          <p:cNvSpPr>
            <a:spLocks noGrp="1"/>
          </p:cNvSpPr>
          <p:nvPr>
            <p:ph type="sldNum" sz="quarter" idx="12"/>
          </p:nvPr>
        </p:nvSpPr>
        <p:spPr/>
        <p:txBody>
          <a:bodyPr/>
          <a:lstStyle/>
          <a:p>
            <a:fld id="{9A17416C-96A1-4CD3-BA23-204A33FFB3F7}" type="slidenum">
              <a:rPr lang="en-US" smtClean="0"/>
              <a:t>24</a:t>
            </a:fld>
            <a:endParaRPr lang="en-US"/>
          </a:p>
        </p:txBody>
      </p:sp>
      <p:sp>
        <p:nvSpPr>
          <p:cNvPr id="5" name="Title 1"/>
          <p:cNvSpPr txBox="1">
            <a:spLocks/>
          </p:cNvSpPr>
          <p:nvPr/>
        </p:nvSpPr>
        <p:spPr>
          <a:xfrm>
            <a:off x="457200" y="69850"/>
            <a:ext cx="8229600" cy="539750"/>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Tree>
    <p:extLst>
      <p:ext uri="{BB962C8B-B14F-4D97-AF65-F5344CB8AC3E}">
        <p14:creationId xmlns:p14="http://schemas.microsoft.com/office/powerpoint/2010/main" val="2245256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000" dirty="0" smtClean="0"/>
                  <a:t>Fix the reports</a:t>
                </a:r>
                <a:r>
                  <a:rPr lang="en-US" sz="2000" dirty="0"/>
                  <a:t>   </a:t>
                </a:r>
                <a14:m>
                  <m:oMath xmlns:m="http://schemas.openxmlformats.org/officeDocument/2006/math">
                    <m:sSub>
                      <m:sSubPr>
                        <m:ctrlPr>
                          <a:rPr lang="en-US" sz="2000" i="1" smtClean="0">
                            <a:latin typeface="Cambria Math"/>
                          </a:rPr>
                        </m:ctrlPr>
                      </m:sSubPr>
                      <m:e>
                        <m:r>
                          <a:rPr lang="en-US" sz="2000" b="0" i="1" smtClean="0">
                            <a:latin typeface="Cambria Math"/>
                          </a:rPr>
                          <m:t>𝑏</m:t>
                        </m:r>
                      </m:e>
                      <m:sub>
                        <m:r>
                          <a:rPr lang="en-US" sz="2000" b="0" i="1" smtClean="0">
                            <a:latin typeface="Cambria Math"/>
                          </a:rPr>
                          <m:t>−</m:t>
                        </m:r>
                        <m:r>
                          <a:rPr lang="en-US" sz="2000" b="0" i="1" smtClean="0">
                            <a:latin typeface="Cambria Math"/>
                          </a:rPr>
                          <m:t>𝑖</m:t>
                        </m:r>
                      </m:sub>
                    </m:sSub>
                  </m:oMath>
                </a14:m>
                <a:r>
                  <a:rPr lang="en-US" sz="2000" dirty="0" smtClean="0"/>
                  <a:t>  </a:t>
                </a:r>
                <a:r>
                  <a:rPr lang="he-IL" sz="2000" dirty="0" smtClean="0"/>
                  <a:t>  </a:t>
                </a:r>
                <a:r>
                  <a:rPr lang="en-US" sz="2000" dirty="0" smtClean="0"/>
                  <a:t>of </a:t>
                </a:r>
                <a:r>
                  <a:rPr lang="en-US" sz="2000" dirty="0"/>
                  <a:t>all agents except agent </a:t>
                </a:r>
                <a:r>
                  <a:rPr lang="en-US" sz="2000" dirty="0" smtClean="0"/>
                  <a:t> </a:t>
                </a:r>
                <a:r>
                  <a:rPr lang="en-US" sz="2000" i="1" dirty="0" smtClean="0"/>
                  <a:t>i</a:t>
                </a:r>
                <a:r>
                  <a:rPr lang="en-US" sz="2000" dirty="0" smtClean="0"/>
                  <a:t> </a:t>
                </a:r>
                <a:r>
                  <a:rPr lang="en-US" sz="2000" dirty="0"/>
                  <a:t>(that may or may </a:t>
                </a:r>
                <a:r>
                  <a:rPr lang="en-US" sz="2000" dirty="0" smtClean="0"/>
                  <a:t>not</a:t>
                </a:r>
              </a:p>
              <a:p>
                <a:pPr marL="0" indent="0">
                  <a:buNone/>
                </a:pPr>
                <a:r>
                  <a:rPr lang="en-US" sz="2000" dirty="0" smtClean="0"/>
                  <a:t>    be </a:t>
                </a:r>
                <a:r>
                  <a:rPr lang="en-US" sz="2000" dirty="0"/>
                  <a:t>truthful). Suppose that agent </a:t>
                </a:r>
                <a:r>
                  <a:rPr lang="en-US" sz="2000" dirty="0" smtClean="0"/>
                  <a:t> </a:t>
                </a:r>
                <a:r>
                  <a:rPr lang="en-US" sz="2000" i="1" dirty="0" smtClean="0"/>
                  <a:t>i</a:t>
                </a:r>
                <a:r>
                  <a:rPr lang="en-US" sz="2000" dirty="0" smtClean="0"/>
                  <a:t>'s  true </a:t>
                </a:r>
                <a:r>
                  <a:rPr lang="en-US" sz="2000" dirty="0"/>
                  <a:t>valuation function is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𝑣</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ea typeface="Cambria Math"/>
                          </a:rPr>
                          <m:t>∙</m:t>
                        </m:r>
                      </m:e>
                    </m:d>
                    <m:r>
                      <a:rPr lang="en-US" sz="2000" b="0" i="1" smtClean="0">
                        <a:latin typeface="Cambria Math"/>
                        <a:ea typeface="Cambria Math"/>
                      </a:rPr>
                      <m:t>.</m:t>
                    </m:r>
                  </m:oMath>
                </a14:m>
                <a:r>
                  <a:rPr lang="en-US" sz="2000" dirty="0" smtClean="0"/>
                  <a:t>   </a:t>
                </a:r>
                <a:r>
                  <a:rPr lang="he-IL" sz="2000" dirty="0" smtClean="0"/>
                  <a:t>  </a:t>
                </a:r>
              </a:p>
              <a:p>
                <a:pPr marL="0" indent="0">
                  <a:buNone/>
                </a:pPr>
                <a:r>
                  <a:rPr lang="he-IL" sz="2000" dirty="0" smtClean="0"/>
                  <a:t>      </a:t>
                </a:r>
                <a:r>
                  <a:rPr lang="en-US" sz="2000" dirty="0" smtClean="0"/>
                  <a:t>and he </a:t>
                </a:r>
                <a:r>
                  <a:rPr lang="en-US" sz="2000" dirty="0"/>
                  <a:t>reports  </a:t>
                </a:r>
                <a14:m>
                  <m:oMath xmlns:m="http://schemas.openxmlformats.org/officeDocument/2006/math">
                    <m:sSub>
                      <m:sSubPr>
                        <m:ctrlPr>
                          <a:rPr lang="en-US" sz="2000" i="1" smtClean="0">
                            <a:latin typeface="Cambria Math"/>
                          </a:rPr>
                        </m:ctrlPr>
                      </m:sSubPr>
                      <m:e>
                        <m:r>
                          <a:rPr lang="en-US" sz="2000" b="0" i="1" smtClean="0">
                            <a:latin typeface="Cambria Math"/>
                          </a:rPr>
                          <m:t>𝑏</m:t>
                        </m:r>
                      </m:e>
                      <m:sub>
                        <m:r>
                          <a:rPr lang="en-US" sz="2000" b="0" i="1" smtClean="0">
                            <a:latin typeface="Cambria Math"/>
                          </a:rPr>
                          <m:t>𝑖</m:t>
                        </m:r>
                      </m:sub>
                    </m:sSub>
                    <m:r>
                      <a:rPr lang="en-US" sz="2000" b="0" i="1" smtClean="0">
                        <a:latin typeface="Cambria Math"/>
                      </a:rPr>
                      <m:t>(</m:t>
                    </m:r>
                    <m:r>
                      <a:rPr lang="en-US" sz="2000" b="0" i="1" smtClean="0">
                        <a:latin typeface="Cambria Math"/>
                        <a:ea typeface="Cambria Math"/>
                      </a:rPr>
                      <m:t>∙)</m:t>
                    </m:r>
                  </m:oMath>
                </a14:m>
                <a:r>
                  <a:rPr lang="en-US" sz="2000" dirty="0" smtClean="0"/>
                  <a:t>. </a:t>
                </a:r>
              </a:p>
              <a:p>
                <a:pPr marL="0" indent="0">
                  <a:buNone/>
                </a:pPr>
                <a:r>
                  <a:rPr lang="en-US" sz="2000" dirty="0"/>
                  <a:t> </a:t>
                </a:r>
                <a:r>
                  <a:rPr lang="en-US" sz="2000" dirty="0" smtClean="0"/>
                  <a:t>    This </a:t>
                </a:r>
                <a:r>
                  <a:rPr lang="en-US" sz="2000" dirty="0"/>
                  <a:t>results in </a:t>
                </a:r>
                <a:r>
                  <a:rPr lang="en-US" sz="2000" dirty="0" smtClean="0"/>
                  <a:t>outcome</a:t>
                </a:r>
                <a:endParaRPr lang="en-US" sz="2000" dirty="0"/>
              </a:p>
              <a:p>
                <a:pPr marL="0" indent="0">
                  <a:buNone/>
                </a:pPr>
                <a:r>
                  <a:rPr lang="en-US" sz="2000" dirty="0" smtClean="0"/>
                  <a:t>     </a:t>
                </a:r>
                <a14:m>
                  <m:oMath xmlns:m="http://schemas.openxmlformats.org/officeDocument/2006/math">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r>
                      <a:rPr lang="en-US" sz="2000" b="0" i="1" smtClean="0">
                        <a:latin typeface="Cambria Math"/>
                      </a:rPr>
                      <m:t>= </m:t>
                    </m:r>
                    <m:sSub>
                      <m:sSubPr>
                        <m:ctrlPr>
                          <a:rPr lang="en-US" sz="2000" b="0" i="1" smtClean="0">
                            <a:latin typeface="Cambria Math"/>
                          </a:rPr>
                        </m:ctrlPr>
                      </m:sSubPr>
                      <m:e>
                        <m:r>
                          <a:rPr lang="en-US" sz="2000" b="0" i="1" smtClean="0">
                            <a:latin typeface="Cambria Math"/>
                          </a:rPr>
                          <m:t>𝑎𝑟𝑔𝑚𝑎𝑥</m:t>
                        </m:r>
                      </m:e>
                      <m:sub>
                        <m:r>
                          <a:rPr lang="en-US" sz="2000" b="0" i="1" smtClean="0">
                            <a:latin typeface="Cambria Math"/>
                          </a:rPr>
                          <m:t>𝑎</m:t>
                        </m:r>
                      </m:sub>
                    </m:sSub>
                    <m:nary>
                      <m:naryPr>
                        <m:chr m:val="∑"/>
                        <m:supHide m:val="on"/>
                        <m:ctrlPr>
                          <a:rPr lang="en-US" sz="2000" b="0" i="1" smtClean="0">
                            <a:latin typeface="Cambria Math"/>
                          </a:rPr>
                        </m:ctrlPr>
                      </m:naryPr>
                      <m:sub>
                        <m:r>
                          <m:rPr>
                            <m:brk m:alnAt="7"/>
                          </m:rPr>
                          <a:rPr lang="en-US" sz="2000" b="0" i="1" smtClean="0">
                            <a:latin typeface="Cambria Math"/>
                          </a:rPr>
                          <m:t>𝑗</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r>
                          <a:rPr lang="en-US" sz="2000" b="0" i="1" smtClean="0">
                            <a:latin typeface="Cambria Math"/>
                          </a:rPr>
                          <m:t>(</m:t>
                        </m:r>
                        <m:r>
                          <a:rPr lang="en-US" sz="2000" b="0" i="1" smtClean="0">
                            <a:latin typeface="Cambria Math"/>
                          </a:rPr>
                          <m:t>𝑎</m:t>
                        </m:r>
                        <m:r>
                          <a:rPr lang="en-US" sz="2000" b="0" i="1" smtClean="0">
                            <a:latin typeface="Cambria Math"/>
                          </a:rPr>
                          <m:t>)</m:t>
                        </m:r>
                      </m:e>
                    </m:nary>
                  </m:oMath>
                </a14:m>
                <a:endParaRPr lang="en-US" sz="2000" dirty="0" smtClean="0"/>
              </a:p>
              <a:p>
                <a:pPr marL="0" indent="0">
                  <a:buNone/>
                </a:pPr>
                <a:r>
                  <a:rPr lang="en-US" sz="2000" dirty="0"/>
                  <a:t>	 </a:t>
                </a:r>
                <a:endParaRPr lang="en-US" sz="2000" dirty="0" smtClean="0"/>
              </a:p>
              <a:p>
                <a:pPr marL="0" indent="0">
                  <a:buNone/>
                </a:pPr>
                <a:r>
                  <a:rPr lang="en-US" sz="2000" dirty="0"/>
                  <a:t> </a:t>
                </a:r>
                <a:r>
                  <a:rPr lang="en-US" sz="2000" dirty="0" smtClean="0"/>
                  <a:t>     and </a:t>
                </a:r>
                <a:r>
                  <a:rPr lang="en-US" sz="2000" dirty="0"/>
                  <a:t>payment </a:t>
                </a:r>
                <a:endParaRPr lang="en-US" sz="2000" dirty="0" smtClean="0"/>
              </a:p>
              <a:p>
                <a:pPr marL="0" indent="0">
                  <a:buNone/>
                </a:pPr>
                <a:r>
                  <a:rPr lang="en-US" sz="2000" dirty="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𝑝</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𝑏</m:t>
                        </m:r>
                      </m:e>
                    </m:d>
                    <m:r>
                      <a:rPr lang="en-US" sz="2000" b="0" i="1" smtClean="0">
                        <a:latin typeface="Cambria Math"/>
                      </a:rPr>
                      <m:t>= </m:t>
                    </m:r>
                    <m:sSub>
                      <m:sSubPr>
                        <m:ctrlPr>
                          <a:rPr lang="en-US" sz="2000" b="0" i="1" smtClean="0">
                            <a:latin typeface="Cambria Math"/>
                          </a:rPr>
                        </m:ctrlPr>
                      </m:sSubPr>
                      <m:e>
                        <m:r>
                          <a:rPr lang="en-US" sz="2000" b="0" i="1" smtClean="0">
                            <a:latin typeface="Cambria Math"/>
                          </a:rPr>
                          <m:t>𝑚𝑎𝑥</m:t>
                        </m:r>
                      </m:e>
                      <m:sub>
                        <m:r>
                          <a:rPr lang="en-US" sz="2000" b="0" i="1" smtClean="0">
                            <a:latin typeface="Cambria Math"/>
                          </a:rPr>
                          <m:t>𝑎</m:t>
                        </m:r>
                      </m:sub>
                    </m:sSub>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d>
                          <m:dPr>
                            <m:ctrlPr>
                              <a:rPr lang="en-US" sz="2000" b="0" i="1" smtClean="0">
                                <a:latin typeface="Cambria Math"/>
                              </a:rPr>
                            </m:ctrlPr>
                          </m:dPr>
                          <m:e>
                            <m:r>
                              <a:rPr lang="en-US" sz="2000" b="0" i="1" smtClean="0">
                                <a:latin typeface="Cambria Math"/>
                              </a:rPr>
                              <m:t>𝑎</m:t>
                            </m:r>
                          </m:e>
                        </m:d>
                        <m:r>
                          <a:rPr lang="en-US" sz="2000" b="0" i="1" smtClean="0">
                            <a:latin typeface="Cambria Math"/>
                          </a:rPr>
                          <m:t>− </m:t>
                        </m:r>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m:t>
                            </m:r>
                          </m:e>
                        </m:nary>
                      </m:e>
                    </m:nary>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m:t>
                        </m:r>
                        <m:r>
                          <a:rPr lang="en-US" sz="2000" b="0" i="1" smtClean="0">
                            <a:latin typeface="Cambria Math"/>
                          </a:rPr>
                          <m:t>𝐶</m:t>
                        </m:r>
                      </m:e>
                    </m:nary>
                  </m:oMath>
                </a14:m>
                <a:r>
                  <a:rPr lang="en-US" sz="2000" dirty="0" smtClean="0"/>
                  <a:t>	</a:t>
                </a:r>
                <a:endParaRPr lang="he-IL" sz="2000" dirty="0" smtClean="0"/>
              </a:p>
              <a:p>
                <a:pPr marL="0" indent="0">
                  <a:buNone/>
                </a:pPr>
                <a:endParaRPr lang="en-US" sz="2000" dirty="0"/>
              </a:p>
              <a:p>
                <a:pPr marL="0" indent="0">
                  <a:buNone/>
                </a:pPr>
                <a:r>
                  <a:rPr lang="en-US" sz="2000" dirty="0" smtClean="0"/>
                  <a:t>Where   </a:t>
                </a:r>
                <a14:m>
                  <m:oMath xmlns:m="http://schemas.openxmlformats.org/officeDocument/2006/math">
                    <m:r>
                      <a:rPr lang="en-US" sz="2000" b="0" i="1" smtClean="0">
                        <a:latin typeface="Cambria Math"/>
                      </a:rPr>
                      <m:t>𝐶</m:t>
                    </m:r>
                    <m:r>
                      <a:rPr lang="en-US" sz="2000" b="0" i="1" smtClean="0">
                        <a:latin typeface="Cambria Math"/>
                      </a:rPr>
                      <m:t>≔</m:t>
                    </m:r>
                    <m:sSub>
                      <m:sSubPr>
                        <m:ctrlPr>
                          <a:rPr lang="en-US" sz="2000" b="0" i="1" smtClean="0">
                            <a:latin typeface="Cambria Math"/>
                          </a:rPr>
                        </m:ctrlPr>
                      </m:sSubPr>
                      <m:e>
                        <m:r>
                          <a:rPr lang="en-US" sz="2000" b="0" i="1" smtClean="0">
                            <a:latin typeface="Cambria Math"/>
                          </a:rPr>
                          <m:t>𝑚𝑎𝑥</m:t>
                        </m:r>
                      </m:e>
                      <m:sub>
                        <m:r>
                          <a:rPr lang="en-US" sz="2000" b="0" i="1" smtClean="0">
                            <a:latin typeface="Cambria Math"/>
                          </a:rPr>
                          <m:t>𝑎</m:t>
                        </m:r>
                      </m:sub>
                    </m:sSub>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r>
                          <a:rPr lang="en-US" sz="2000" b="0" i="1" smtClean="0">
                            <a:latin typeface="Cambria Math"/>
                          </a:rPr>
                          <m:t>(</m:t>
                        </m:r>
                        <m:r>
                          <a:rPr lang="en-US" sz="2000" b="0" i="1" smtClean="0">
                            <a:latin typeface="Cambria Math"/>
                          </a:rPr>
                          <m:t>𝑎</m:t>
                        </m:r>
                        <m:r>
                          <a:rPr lang="en-US" sz="2000" b="0" i="1" smtClean="0">
                            <a:latin typeface="Cambria Math"/>
                          </a:rPr>
                          <m:t>)</m:t>
                        </m:r>
                      </m:e>
                    </m:nary>
                  </m:oMath>
                </a14:m>
                <a:r>
                  <a:rPr lang="en-US" sz="2000" dirty="0" smtClean="0"/>
                  <a:t>     is </a:t>
                </a:r>
                <a:r>
                  <a:rPr lang="en-US" sz="2000" dirty="0"/>
                  <a:t>a constant that agent </a:t>
                </a:r>
                <a:r>
                  <a:rPr lang="en-US" sz="2000" dirty="0" smtClean="0"/>
                  <a:t> </a:t>
                </a:r>
                <a:r>
                  <a:rPr lang="en-US" sz="2000" i="1" dirty="0" smtClean="0"/>
                  <a:t>i</a:t>
                </a:r>
                <a:r>
                  <a:rPr lang="en-US" sz="2000" dirty="0" smtClean="0"/>
                  <a:t>'s report has  </a:t>
                </a:r>
                <a:r>
                  <a:rPr lang="he-IL" sz="2000" dirty="0" smtClean="0"/>
                  <a:t> </a:t>
                </a:r>
                <a:r>
                  <a:rPr lang="en-US" sz="2000" dirty="0" smtClean="0"/>
                  <a:t>no  influence </a:t>
                </a:r>
                <a:r>
                  <a:rPr lang="en-US" sz="2000" dirty="0"/>
                  <a:t>on. </a:t>
                </a:r>
                <a:r>
                  <a:rPr lang="en-US" sz="2000" dirty="0" smtClean="0"/>
                  <a:t>   Thus</a:t>
                </a:r>
                <a:r>
                  <a:rPr lang="en-US" sz="2000" dirty="0"/>
                  <a:t>, agent </a:t>
                </a:r>
                <a:r>
                  <a:rPr lang="he-IL" sz="2000" dirty="0" smtClean="0"/>
                  <a:t> </a:t>
                </a:r>
                <a:r>
                  <a:rPr lang="en-US" sz="2000" i="1" dirty="0" smtClean="0"/>
                  <a:t>i</a:t>
                </a:r>
                <a:r>
                  <a:rPr lang="en-US" sz="2000" dirty="0" smtClean="0"/>
                  <a:t>'s </a:t>
                </a:r>
                <a:r>
                  <a:rPr lang="en-US" sz="2000" dirty="0"/>
                  <a:t>utility </a:t>
                </a:r>
                <a:r>
                  <a:rPr lang="en-US" sz="2000" dirty="0" smtClean="0"/>
                  <a:t>is: </a:t>
                </a:r>
                <a:endParaRPr lang="he-IL" sz="2000" dirty="0" smtClean="0"/>
              </a:p>
              <a:p>
                <a:endParaRPr lang="en-US" sz="1400" dirty="0"/>
              </a:p>
              <a:p>
                <a14:m>
                  <m:oMath xmlns:m="http://schemas.openxmlformats.org/officeDocument/2006/math">
                    <m:sSub>
                      <m:sSubPr>
                        <m:ctrlPr>
                          <a:rPr lang="he-IL" sz="2000" i="1" smtClean="0">
                            <a:latin typeface="Cambria Math"/>
                          </a:rPr>
                        </m:ctrlPr>
                      </m:sSubPr>
                      <m:e>
                        <m:r>
                          <a:rPr lang="en-US" sz="2000" b="0" i="1" smtClean="0">
                            <a:latin typeface="Cambria Math"/>
                          </a:rPr>
                          <m:t>𝑢</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𝑏</m:t>
                        </m:r>
                      </m:e>
                      <m:e>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e>
                    </m:d>
                    <m:r>
                      <a:rPr lang="en-US" sz="2000" b="0" i="1" smtClean="0">
                        <a:latin typeface="Cambria Math"/>
                      </a:rPr>
                      <m:t>= </m:t>
                    </m:r>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 </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𝑏</m:t>
                        </m:r>
                      </m:e>
                    </m:d>
                    <m:r>
                      <a:rPr lang="en-US" sz="2000" b="0" i="1" smtClean="0">
                        <a:latin typeface="Cambria Math"/>
                      </a:rPr>
                      <m:t>= </m:t>
                    </m:r>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m:t>
                    </m:r>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m:t>
                        </m:r>
                        <m:r>
                          <a:rPr lang="en-US" sz="2000" b="0" i="1" smtClean="0">
                            <a:latin typeface="Cambria Math"/>
                          </a:rPr>
                          <m:t>𝐶</m:t>
                        </m:r>
                      </m:e>
                    </m:nary>
                  </m:oMath>
                </a14:m>
                <a:endParaRPr lang="he-IL"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1389" b="-108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25</a:t>
            </a:fld>
            <a:endParaRPr lang="en-US"/>
          </a:p>
        </p:txBody>
      </p:sp>
      <p:sp>
        <p:nvSpPr>
          <p:cNvPr id="13" name="Title 1"/>
          <p:cNvSpPr txBox="1">
            <a:spLocks/>
          </p:cNvSpPr>
          <p:nvPr/>
        </p:nvSpPr>
        <p:spPr>
          <a:xfrm>
            <a:off x="457200" y="69850"/>
            <a:ext cx="8229600" cy="539750"/>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Tree>
    <p:extLst>
      <p:ext uri="{BB962C8B-B14F-4D97-AF65-F5344CB8AC3E}">
        <p14:creationId xmlns:p14="http://schemas.microsoft.com/office/powerpoint/2010/main" val="33892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 </a:t>
            </a:r>
            <a:r>
              <a:rPr lang="en-US" dirty="0" smtClean="0"/>
              <a:t>continue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endParaRPr lang="he-IL" sz="2000" dirty="0" smtClean="0"/>
              </a:p>
              <a:p>
                <a:pPr marL="0" indent="0">
                  <a:buNone/>
                </a:pPr>
                <a:r>
                  <a:rPr lang="en-US" sz="2000" dirty="0" smtClean="0"/>
                  <a:t>   </a:t>
                </a:r>
                <a14:m>
                  <m:oMath xmlns:m="http://schemas.openxmlformats.org/officeDocument/2006/math">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r>
                      <a:rPr lang="en-US" sz="2000" b="0" i="1" smtClean="0">
                        <a:latin typeface="Cambria Math"/>
                      </a:rPr>
                      <m:t>= </m:t>
                    </m:r>
                    <m:sSub>
                      <m:sSubPr>
                        <m:ctrlPr>
                          <a:rPr lang="en-US" sz="2000" b="0" i="1" smtClean="0">
                            <a:latin typeface="Cambria Math"/>
                          </a:rPr>
                        </m:ctrlPr>
                      </m:sSubPr>
                      <m:e>
                        <m:r>
                          <a:rPr lang="en-US" sz="2000" b="0" i="1" smtClean="0">
                            <a:latin typeface="Cambria Math"/>
                          </a:rPr>
                          <m:t>𝑎𝑟𝑔𝑚𝑎𝑥</m:t>
                        </m:r>
                      </m:e>
                      <m:sub>
                        <m:r>
                          <a:rPr lang="en-US" sz="2000" b="0" i="1" smtClean="0">
                            <a:latin typeface="Cambria Math"/>
                          </a:rPr>
                          <m:t>𝑎</m:t>
                        </m:r>
                      </m:sub>
                    </m:sSub>
                    <m:nary>
                      <m:naryPr>
                        <m:chr m:val="∑"/>
                        <m:supHide m:val="on"/>
                        <m:ctrlPr>
                          <a:rPr lang="en-US" sz="2000" b="0" i="1" smtClean="0">
                            <a:latin typeface="Cambria Math"/>
                          </a:rPr>
                        </m:ctrlPr>
                      </m:naryPr>
                      <m:sub>
                        <m:r>
                          <m:rPr>
                            <m:brk m:alnAt="7"/>
                          </m:rPr>
                          <a:rPr lang="en-US" sz="2000" b="0" i="1" smtClean="0">
                            <a:latin typeface="Cambria Math"/>
                          </a:rPr>
                          <m:t>𝑗</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r>
                          <a:rPr lang="en-US" sz="2000" b="0" i="1" smtClean="0">
                            <a:latin typeface="Cambria Math"/>
                          </a:rPr>
                          <m:t>(</m:t>
                        </m:r>
                        <m:r>
                          <a:rPr lang="en-US" sz="2000" b="0" i="1" smtClean="0">
                            <a:latin typeface="Cambria Math"/>
                          </a:rPr>
                          <m:t>𝑎</m:t>
                        </m:r>
                        <m:r>
                          <a:rPr lang="en-US" sz="2000" b="0" i="1" smtClean="0">
                            <a:latin typeface="Cambria Math"/>
                          </a:rPr>
                          <m:t>)</m:t>
                        </m:r>
                      </m:e>
                    </m:nary>
                  </m:oMath>
                </a14:m>
                <a:r>
                  <a:rPr lang="en-US" sz="2000" dirty="0" smtClean="0"/>
                  <a:t>    =    </a:t>
                </a:r>
                <a14:m>
                  <m:oMath xmlns:m="http://schemas.openxmlformats.org/officeDocument/2006/math">
                    <m:sSub>
                      <m:sSubPr>
                        <m:ctrlPr>
                          <a:rPr lang="en-US" sz="2000" i="1" smtClean="0">
                            <a:latin typeface="Cambria Math"/>
                          </a:rPr>
                        </m:ctrlPr>
                      </m:sSubPr>
                      <m:e>
                        <m:r>
                          <a:rPr lang="en-US" sz="2000" b="0" i="1" smtClean="0">
                            <a:latin typeface="Cambria Math"/>
                          </a:rPr>
                          <m:t>𝑎𝑟𝑔𝑚𝑎𝑥</m:t>
                        </m:r>
                      </m:e>
                      <m:sub>
                        <m:r>
                          <a:rPr lang="en-US" sz="2000" b="0" i="1" smtClean="0">
                            <a:latin typeface="Cambria Math"/>
                          </a:rPr>
                          <m:t>𝑎</m:t>
                        </m:r>
                      </m:sub>
                    </m:sSub>
                    <m:d>
                      <m:dPr>
                        <m:ctrlPr>
                          <a:rPr lang="en-US" sz="2000" i="1" smtClean="0">
                            <a:latin typeface="Cambria Math"/>
                          </a:rPr>
                        </m:ctrlPr>
                      </m:dPr>
                      <m:e>
                        <m:sSub>
                          <m:sSubPr>
                            <m:ctrlPr>
                              <a:rPr lang="en-US" sz="2000" i="1" smtClean="0">
                                <a:latin typeface="Cambria Math"/>
                              </a:rPr>
                            </m:ctrlPr>
                          </m:sSubPr>
                          <m:e>
                            <m:r>
                              <a:rPr lang="en-US" sz="2000" b="0" i="1" smtClean="0">
                                <a:latin typeface="Cambria Math"/>
                              </a:rPr>
                              <m:t>  </m:t>
                            </m:r>
                            <m:r>
                              <a:rPr lang="en-US" sz="2000" b="0" i="1" smtClean="0">
                                <a:latin typeface="Cambria Math"/>
                              </a:rPr>
                              <m:t>𝑏</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𝑎</m:t>
                            </m:r>
                          </m:e>
                        </m:d>
                        <m:r>
                          <a:rPr lang="en-US" sz="2000" b="0" i="1" smtClean="0">
                            <a:latin typeface="Cambria Math"/>
                          </a:rPr>
                          <m:t>+ </m:t>
                        </m:r>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r>
                              <a:rPr lang="en-US" sz="2000" b="0" i="1" smtClean="0">
                                <a:latin typeface="Cambria Math"/>
                              </a:rPr>
                              <m:t>(</m:t>
                            </m:r>
                            <m:r>
                              <a:rPr lang="en-US" sz="2000" b="0" i="1" smtClean="0">
                                <a:latin typeface="Cambria Math"/>
                              </a:rPr>
                              <m:t>𝑎</m:t>
                            </m:r>
                            <m:r>
                              <a:rPr lang="en-US" sz="2000" b="0" i="1" smtClean="0">
                                <a:latin typeface="Cambria Math"/>
                              </a:rPr>
                              <m:t>)</m:t>
                            </m:r>
                          </m:e>
                        </m:nary>
                        <m:r>
                          <a:rPr lang="en-US" sz="2000" b="0" i="1" smtClean="0">
                            <a:latin typeface="Cambria Math"/>
                          </a:rPr>
                          <m:t>  </m:t>
                        </m:r>
                      </m:e>
                    </m:d>
                  </m:oMath>
                </a14:m>
                <a:endParaRPr lang="en-US" sz="2000" dirty="0" smtClean="0"/>
              </a:p>
              <a:p>
                <a:pPr marL="0" indent="0">
                  <a:buNone/>
                </a:pPr>
                <a:endParaRPr lang="en-US" sz="2000" dirty="0"/>
              </a:p>
              <a:p>
                <a:pPr marL="0" indent="0">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𝑢</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𝑏</m:t>
                        </m:r>
                      </m:e>
                      <m:e>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e>
                    </m:d>
                    <m:r>
                      <a:rPr lang="en-US" sz="2000" b="0" i="1" smtClean="0">
                        <a:latin typeface="Cambria Math"/>
                      </a:rPr>
                      <m:t>    </m:t>
                    </m:r>
                    <m:r>
                      <a:rPr lang="he-IL" sz="2000" b="0" i="1" smtClean="0">
                        <a:latin typeface="Cambria Math"/>
                      </a:rPr>
                      <m:t>  </m:t>
                    </m:r>
                    <m:r>
                      <a:rPr lang="en-US" sz="2000" b="0" i="1" smtClean="0">
                        <a:latin typeface="Cambria Math"/>
                      </a:rPr>
                      <m:t>= </m:t>
                    </m:r>
                    <m:sSub>
                      <m:sSubPr>
                        <m:ctrlPr>
                          <a:rPr lang="en-US" sz="2000" b="0" i="1" smtClean="0">
                            <a:latin typeface="Cambria Math"/>
                          </a:rPr>
                        </m:ctrlPr>
                      </m:sSubPr>
                      <m:e>
                        <m:r>
                          <a:rPr lang="he-IL" sz="2000" b="0" i="1" smtClean="0">
                            <a:latin typeface="Cambria Math"/>
                          </a:rPr>
                          <m:t>     </m:t>
                        </m:r>
                        <m:r>
                          <a:rPr lang="en-US" sz="2000" b="0" i="1" smtClean="0">
                            <a:latin typeface="Cambria Math"/>
                          </a:rPr>
                          <m:t>𝑣</m:t>
                        </m:r>
                      </m:e>
                      <m:sub>
                        <m:r>
                          <a:rPr lang="en-US" sz="2000" b="0" i="1" smtClean="0">
                            <a:latin typeface="Cambria Math"/>
                          </a:rPr>
                          <m:t>𝑖</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𝑏</m:t>
                        </m:r>
                      </m:e>
                    </m:d>
                    <m:r>
                      <a:rPr lang="he-IL" sz="2000" b="0" i="1" smtClean="0">
                        <a:latin typeface="Cambria Math"/>
                      </a:rPr>
                      <m:t>   </m:t>
                    </m:r>
                    <m:r>
                      <a:rPr lang="en-US" sz="2000" b="0" i="1" smtClean="0">
                        <a:latin typeface="Cambria Math"/>
                      </a:rPr>
                      <m:t>    =    </m:t>
                    </m:r>
                    <m:r>
                      <a:rPr lang="he-IL" sz="2000" b="0" i="1" smtClean="0">
                        <a:latin typeface="Cambria Math"/>
                      </a:rPr>
                      <m:t> </m:t>
                    </m:r>
                    <m:r>
                      <a:rPr lang="en-US" sz="2000" b="0" i="1" smtClean="0">
                        <a:latin typeface="Cambria Math"/>
                      </a:rPr>
                      <m:t> </m:t>
                    </m:r>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 </m:t>
                    </m:r>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d>
                          <m:dPr>
                            <m:ctrlPr>
                              <a:rPr lang="en-US" sz="2000" b="0" i="1" smtClean="0">
                                <a:latin typeface="Cambria Math"/>
                              </a:rPr>
                            </m:ctrlPr>
                          </m:dPr>
                          <m:e>
                            <m:sSup>
                              <m:sSupPr>
                                <m:ctrlPr>
                                  <a:rPr lang="en-US" sz="2000" b="0" i="1" smtClean="0">
                                    <a:latin typeface="Cambria Math"/>
                                  </a:rPr>
                                </m:ctrlPr>
                              </m:sSupPr>
                              <m:e>
                                <m:r>
                                  <a:rPr lang="en-US" sz="2000" b="0" i="1" smtClean="0">
                                    <a:latin typeface="Cambria Math"/>
                                  </a:rPr>
                                  <m:t>𝑎</m:t>
                                </m:r>
                              </m:e>
                              <m:sup>
                                <m:r>
                                  <a:rPr lang="en-US" sz="2000" b="0" i="1" smtClean="0">
                                    <a:latin typeface="Cambria Math"/>
                                  </a:rPr>
                                  <m:t>′</m:t>
                                </m:r>
                              </m:sup>
                            </m:sSup>
                          </m:e>
                        </m:d>
                        <m:r>
                          <a:rPr lang="en-US" sz="2000" b="0" i="1" smtClean="0">
                            <a:latin typeface="Cambria Math"/>
                          </a:rPr>
                          <m:t>−</m:t>
                        </m:r>
                        <m:r>
                          <a:rPr lang="en-US" sz="2000" b="0" i="1" smtClean="0">
                            <a:latin typeface="Cambria Math"/>
                          </a:rPr>
                          <m:t>𝐶</m:t>
                        </m:r>
                      </m:e>
                    </m:nary>
                  </m:oMath>
                </a14:m>
                <a:endParaRPr lang="en-US" sz="2000" dirty="0" smtClean="0"/>
              </a:p>
              <a:p>
                <a:pPr marL="0" indent="0">
                  <a:buNone/>
                </a:pPr>
                <a:endParaRPr lang="en-US" sz="2000" dirty="0"/>
              </a:p>
              <a:p>
                <a:pPr marL="0" indent="0">
                  <a:buNone/>
                </a:pPr>
                <a:r>
                  <a:rPr lang="en-US" sz="2000" dirty="0" smtClean="0"/>
                  <a:t>The </a:t>
                </a:r>
                <a:r>
                  <a:rPr lang="en-US" sz="2000" dirty="0"/>
                  <a:t>only </a:t>
                </a:r>
                <a:r>
                  <a:rPr lang="en-US" sz="2000" dirty="0" smtClean="0"/>
                  <a:t>effect </a:t>
                </a:r>
                <a:r>
                  <a:rPr lang="en-US" sz="2000" dirty="0"/>
                  <a:t>his bid has on his utility is in the choice of </a:t>
                </a:r>
                <a:r>
                  <a:rPr lang="en-US" sz="2000" dirty="0" smtClean="0"/>
                  <a:t>  </a:t>
                </a:r>
                <a:r>
                  <a:rPr lang="en-US" sz="2000" i="1" dirty="0" smtClean="0"/>
                  <a:t>a</a:t>
                </a:r>
                <a:r>
                  <a:rPr lang="en-US" sz="2000" dirty="0" smtClean="0"/>
                  <a:t>’. </a:t>
                </a:r>
              </a:p>
              <a:p>
                <a:pPr marL="0" indent="0">
                  <a:buNone/>
                </a:pPr>
                <a:r>
                  <a:rPr lang="en-US" sz="2000" dirty="0" smtClean="0"/>
                  <a:t> </a:t>
                </a:r>
                <a:r>
                  <a:rPr lang="en-US" sz="2000" dirty="0"/>
                  <a:t>By reporting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𝑏</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ea typeface="Cambria Math"/>
                          </a:rPr>
                          <m:t>∙</m:t>
                        </m:r>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𝑣</m:t>
                        </m:r>
                      </m:e>
                      <m:sub>
                        <m:r>
                          <a:rPr lang="en-US" sz="2000" b="0" i="1" smtClean="0">
                            <a:latin typeface="Cambria Math"/>
                            <a:ea typeface="Cambria Math"/>
                          </a:rPr>
                          <m:t>𝑖</m:t>
                        </m:r>
                      </m:sub>
                    </m:sSub>
                    <m:d>
                      <m:dPr>
                        <m:ctrlPr>
                          <a:rPr lang="en-US" sz="2000" b="0" i="1" smtClean="0">
                            <a:latin typeface="Cambria Math"/>
                            <a:ea typeface="Cambria Math"/>
                          </a:rPr>
                        </m:ctrlPr>
                      </m:dPr>
                      <m:e>
                        <m:r>
                          <a:rPr lang="he-IL" sz="2000" b="0" i="1" smtClean="0">
                            <a:latin typeface="Cambria Math"/>
                            <a:ea typeface="Cambria Math"/>
                          </a:rPr>
                          <m:t>∙</m:t>
                        </m:r>
                      </m:e>
                    </m:d>
                    <m:r>
                      <a:rPr lang="en-US" sz="2000" b="0" i="1" smtClean="0">
                        <a:latin typeface="Cambria Math"/>
                        <a:ea typeface="Cambria Math"/>
                      </a:rPr>
                      <m:t>  </m:t>
                    </m:r>
                  </m:oMath>
                </a14:m>
                <a:r>
                  <a:rPr lang="en-US" sz="2000" dirty="0" smtClean="0"/>
                  <a:t> he </a:t>
                </a:r>
                <a:r>
                  <a:rPr lang="en-US" sz="2000" dirty="0"/>
                  <a:t>ensures that </a:t>
                </a:r>
                <a:r>
                  <a:rPr lang="en-US" sz="2000" i="1" dirty="0" smtClean="0"/>
                  <a:t>a’</a:t>
                </a:r>
                <a:r>
                  <a:rPr lang="en-US" sz="2000" dirty="0" smtClean="0"/>
                  <a:t>   is </a:t>
                </a:r>
                <a:r>
                  <a:rPr lang="en-US" sz="2000" dirty="0"/>
                  <a:t>chosen to maximize his </a:t>
                </a:r>
                <a:r>
                  <a:rPr lang="en-US" sz="2000" dirty="0" smtClean="0"/>
                  <a:t>  utility</a:t>
                </a:r>
                <a:r>
                  <a:rPr lang="en-US" sz="2000" dirty="0"/>
                  <a:t>, i.e</a:t>
                </a:r>
                <a:r>
                  <a:rPr lang="en-US" sz="2000" dirty="0" smtClean="0"/>
                  <a:t>.,</a:t>
                </a:r>
                <a:endParaRPr lang="he-IL" sz="2000" dirty="0" smtClean="0"/>
              </a:p>
              <a:p>
                <a:pPr marL="0" indent="0">
                  <a:buNone/>
                </a:pPr>
                <a:endParaRPr lang="he-IL" sz="2000" dirty="0"/>
              </a:p>
              <a:p>
                <a:pPr marL="0" indent="0">
                  <a:buNone/>
                </a:pPr>
                <a14:m>
                  <m:oMathPara xmlns:m="http://schemas.openxmlformats.org/officeDocument/2006/math">
                    <m:oMathParaPr>
                      <m:jc m:val="left"/>
                    </m:oMathParaPr>
                    <m:oMath xmlns:m="http://schemas.openxmlformats.org/officeDocument/2006/math">
                      <m:sSub>
                        <m:sSubPr>
                          <m:ctrlPr>
                            <a:rPr lang="en-US" sz="2000" i="1" smtClean="0">
                              <a:latin typeface="Cambria Math"/>
                            </a:rPr>
                          </m:ctrlPr>
                        </m:sSubPr>
                        <m:e>
                          <m:r>
                            <a:rPr lang="en-US" sz="2000" b="0" i="1" smtClean="0">
                              <a:latin typeface="Cambria Math"/>
                            </a:rPr>
                            <m:t>𝑢</m:t>
                          </m:r>
                        </m:e>
                        <m:sub>
                          <m:r>
                            <a:rPr lang="en-US" sz="2000" b="0" i="1" smtClean="0">
                              <a:latin typeface="Cambria Math"/>
                            </a:rPr>
                            <m:t>𝑖</m:t>
                          </m:r>
                        </m:sub>
                      </m:sSub>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m:t>
                              </m:r>
                              <m:r>
                                <a:rPr lang="en-US" sz="2000" b="0" i="1" smtClean="0">
                                  <a:latin typeface="Cambria Math"/>
                                </a:rPr>
                                <m:t>𝑖</m:t>
                              </m:r>
                            </m:sub>
                          </m:sSub>
                        </m:e>
                        <m:e>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e>
                      </m:d>
                      <m:r>
                        <a:rPr lang="en-US" sz="2000" b="0" i="1" smtClean="0">
                          <a:latin typeface="Cambria Math"/>
                        </a:rPr>
                        <m:t>= </m:t>
                      </m:r>
                      <m:sSub>
                        <m:sSubPr>
                          <m:ctrlPr>
                            <a:rPr lang="en-US" sz="2000" b="0" i="1" smtClean="0">
                              <a:latin typeface="Cambria Math"/>
                            </a:rPr>
                          </m:ctrlPr>
                        </m:sSubPr>
                        <m:e>
                          <m:r>
                            <a:rPr lang="en-US" sz="2000" b="0" i="1" smtClean="0">
                              <a:latin typeface="Cambria Math"/>
                            </a:rPr>
                            <m:t>𝑚𝑎𝑥</m:t>
                          </m:r>
                        </m:e>
                        <m:sub>
                          <m:r>
                            <a:rPr lang="en-US" sz="2000" b="0" i="1" smtClean="0">
                              <a:latin typeface="Cambria Math"/>
                            </a:rPr>
                            <m:t>𝑎</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𝑎</m:t>
                          </m:r>
                        </m:e>
                      </m:d>
                      <m:r>
                        <a:rPr lang="en-US" sz="2000" b="0" i="1" smtClean="0">
                          <a:latin typeface="Cambria Math"/>
                        </a:rPr>
                        <m:t>+ </m:t>
                      </m:r>
                      <m:nary>
                        <m:naryPr>
                          <m:chr m:val="∑"/>
                          <m:supHide m:val="on"/>
                          <m:ctrlPr>
                            <a:rPr lang="en-US" sz="2000" b="0" i="1" smtClean="0">
                              <a:latin typeface="Cambria Math"/>
                            </a:rPr>
                          </m:ctrlPr>
                        </m:naryPr>
                        <m:sub>
                          <m:r>
                            <m:rPr>
                              <m:brk m:alnAt="7"/>
                            </m:rPr>
                            <a:rPr lang="en-US" sz="2000" b="0" i="1" smtClean="0">
                              <a:latin typeface="Cambria Math"/>
                            </a:rPr>
                            <m:t>𝑗</m:t>
                          </m:r>
                          <m:r>
                            <m:rPr>
                              <m:brk m:alnAt="7"/>
                            </m:rPr>
                            <a:rPr lang="he-IL" sz="2000" b="0" i="1" smtClean="0">
                              <a:latin typeface="Cambria Math"/>
                              <a:ea typeface="Cambria Math"/>
                            </a:rPr>
                            <m:t>≠</m:t>
                          </m:r>
                          <m:r>
                            <m:rPr>
                              <m:brk m:alnAt="7"/>
                            </m:rPr>
                            <a:rPr lang="en-US" sz="2000" b="0" i="1" smtClean="0">
                              <a:latin typeface="Cambria Math"/>
                              <a:ea typeface="Cambria Math"/>
                            </a:rPr>
                            <m:t>𝑖</m:t>
                          </m:r>
                        </m:sub>
                        <m:sup/>
                        <m:e>
                          <m:sSub>
                            <m:sSubPr>
                              <m:ctrlPr>
                                <a:rPr lang="en-US" sz="2000" b="0" i="1" smtClean="0">
                                  <a:latin typeface="Cambria Math"/>
                                </a:rPr>
                              </m:ctrlPr>
                            </m:sSubPr>
                            <m:e>
                              <m:r>
                                <a:rPr lang="en-US" sz="2000" b="0" i="1" smtClean="0">
                                  <a:latin typeface="Cambria Math"/>
                                </a:rPr>
                                <m:t>𝑏</m:t>
                              </m:r>
                            </m:e>
                            <m:sub>
                              <m:r>
                                <a:rPr lang="en-US" sz="2000" b="0" i="1" smtClean="0">
                                  <a:latin typeface="Cambria Math"/>
                                </a:rPr>
                                <m:t>𝑗</m:t>
                              </m:r>
                            </m:sub>
                          </m:sSub>
                          <m:r>
                            <a:rPr lang="en-US" sz="2000" b="0" i="1" smtClean="0">
                              <a:latin typeface="Cambria Math"/>
                            </a:rPr>
                            <m:t>(</m:t>
                          </m:r>
                          <m:r>
                            <a:rPr lang="en-US" sz="2000" b="0" i="1" smtClean="0">
                              <a:latin typeface="Cambria Math"/>
                            </a:rPr>
                            <m:t>𝑎</m:t>
                          </m:r>
                          <m:r>
                            <a:rPr lang="en-US" sz="2000" b="0" i="1" smtClean="0">
                              <a:latin typeface="Cambria Math"/>
                            </a:rPr>
                            <m:t>)) −</m:t>
                          </m:r>
                          <m:r>
                            <a:rPr lang="en-US" sz="2000" b="0" i="1" smtClean="0">
                              <a:latin typeface="Cambria Math"/>
                            </a:rPr>
                            <m:t>𝐶</m:t>
                          </m:r>
                        </m:e>
                      </m:nary>
                    </m:oMath>
                  </m:oMathPara>
                </a14:m>
                <a:endParaRPr lang="en-US" sz="2000" dirty="0"/>
              </a:p>
              <a:p>
                <a:pPr marL="0" indent="0">
                  <a:buNone/>
                </a:pPr>
                <a:r>
                  <a:rPr lang="en-US" sz="2000" dirty="0" smtClean="0"/>
                  <a:t>			</a:t>
                </a:r>
              </a:p>
              <a:p>
                <a:pPr marL="0" indent="0">
                  <a:buNone/>
                </a:pPr>
                <a:r>
                  <a:rPr lang="en-US" sz="2000" dirty="0" smtClean="0"/>
                  <a:t>Hence</a:t>
                </a:r>
                <a:r>
                  <a:rPr lang="en-US" sz="2000" dirty="0"/>
                  <a:t>, for every</a:t>
                </a:r>
                <a:r>
                  <a:rPr lang="en-US" sz="2000" dirty="0" smtClean="0"/>
                  <a:t>	 </a:t>
                </a:r>
                <a:r>
                  <a:rPr lang="he-IL" sz="2000" dirty="0" smtClean="0"/>
                  <a:t>  </a:t>
                </a:r>
                <a14:m>
                  <m:oMath xmlns:m="http://schemas.openxmlformats.org/officeDocument/2006/math">
                    <m:sSub>
                      <m:sSubPr>
                        <m:ctrlPr>
                          <a:rPr lang="he-IL" sz="2000" i="1" smtClean="0">
                            <a:latin typeface="Cambria Math"/>
                          </a:rPr>
                        </m:ctrlPr>
                      </m:sSubPr>
                      <m:e>
                        <m:r>
                          <a:rPr lang="en-US" sz="2000" b="0" i="1" smtClean="0">
                            <a:latin typeface="Cambria Math"/>
                          </a:rPr>
                          <m:t>𝑏</m:t>
                        </m:r>
                      </m:e>
                      <m:sub>
                        <m:r>
                          <a:rPr lang="en-US" sz="2000" b="0" i="1" smtClean="0">
                            <a:latin typeface="Cambria Math"/>
                          </a:rPr>
                          <m:t>−</m:t>
                        </m:r>
                        <m:r>
                          <a:rPr lang="en-US" sz="2000" b="0" i="1" smtClean="0">
                            <a:latin typeface="Cambria Math"/>
                          </a:rPr>
                          <m:t>𝑖</m:t>
                        </m:r>
                      </m:sub>
                    </m:sSub>
                  </m:oMath>
                </a14:m>
                <a:r>
                  <a:rPr lang="he-IL" sz="2000" dirty="0" smtClean="0"/>
                  <a:t> </a:t>
                </a:r>
                <a:r>
                  <a:rPr lang="en-US" sz="2000" dirty="0" smtClean="0"/>
                  <a:t> </a:t>
                </a:r>
                <a:r>
                  <a:rPr lang="he-IL" sz="2000" dirty="0" smtClean="0"/>
                  <a:t>   </a:t>
                </a:r>
                <a:r>
                  <a:rPr lang="en-US" sz="2000" dirty="0" smtClean="0"/>
                  <a:t>and</a:t>
                </a:r>
                <a:r>
                  <a:rPr lang="he-IL" sz="2000" dirty="0" smtClean="0"/>
                  <a:t> </a:t>
                </a: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𝑣</m:t>
                        </m:r>
                      </m:e>
                      <m:sub>
                        <m:r>
                          <a:rPr lang="en-US" sz="2000" b="0" i="1" smtClean="0">
                            <a:latin typeface="Cambria Math"/>
                          </a:rPr>
                          <m:t>𝑖</m:t>
                        </m:r>
                      </m:sub>
                    </m:sSub>
                  </m:oMath>
                </a14:m>
                <a:r>
                  <a:rPr lang="en-US" sz="2000" dirty="0" smtClean="0"/>
                  <a:t>   ,    </a:t>
                </a:r>
                <a14:m>
                  <m:oMath xmlns:m="http://schemas.openxmlformats.org/officeDocument/2006/math">
                    <m:sSub>
                      <m:sSubPr>
                        <m:ctrlPr>
                          <a:rPr lang="en-US" sz="2000" i="1" smtClean="0">
                            <a:latin typeface="Cambria Math"/>
                          </a:rPr>
                        </m:ctrlPr>
                      </m:sSubPr>
                      <m:e>
                        <m:r>
                          <a:rPr lang="en-US" sz="2000" b="0" i="1" smtClean="0">
                            <a:latin typeface="Cambria Math"/>
                          </a:rPr>
                          <m:t>𝑢</m:t>
                        </m:r>
                      </m:e>
                      <m:sub>
                        <m:r>
                          <a:rPr lang="en-US" sz="2000" b="0" i="1" smtClean="0">
                            <a:latin typeface="Cambria Math"/>
                          </a:rPr>
                          <m:t>𝑖</m:t>
                        </m:r>
                      </m:sub>
                    </m:sSub>
                    <m:d>
                      <m:dPr>
                        <m:ctrlPr>
                          <a:rPr lang="en-US" sz="2000" b="0" i="1" smtClean="0">
                            <a:latin typeface="Cambria Math"/>
                          </a:rPr>
                        </m:ctrlPr>
                      </m:dPr>
                      <m:e>
                        <m:r>
                          <a:rPr lang="en-US" sz="2000" b="0" i="1" smtClean="0">
                            <a:latin typeface="Cambria Math"/>
                          </a:rPr>
                          <m:t>𝑏</m:t>
                        </m:r>
                      </m:e>
                      <m:e>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𝑖</m:t>
                            </m:r>
                          </m:sub>
                        </m:sSub>
                      </m:e>
                    </m:d>
                    <m:r>
                      <a:rPr lang="he-IL" sz="2000" b="0" i="1" smtClean="0">
                        <a:latin typeface="Cambria Math"/>
                        <a:ea typeface="Cambria Math"/>
                      </a:rPr>
                      <m:t>≤ </m:t>
                    </m:r>
                    <m:sSub>
                      <m:sSubPr>
                        <m:ctrlPr>
                          <a:rPr lang="he-IL" sz="2000" b="0" i="1" smtClean="0">
                            <a:latin typeface="Cambria Math"/>
                            <a:ea typeface="Cambria Math"/>
                          </a:rPr>
                        </m:ctrlPr>
                      </m:sSubPr>
                      <m:e>
                        <m:r>
                          <a:rPr lang="en-US" sz="2000" b="0" i="1" smtClean="0">
                            <a:latin typeface="Cambria Math"/>
                            <a:ea typeface="Cambria Math"/>
                          </a:rPr>
                          <m:t>𝑢</m:t>
                        </m:r>
                      </m:e>
                      <m:sub>
                        <m:r>
                          <a:rPr lang="en-US" sz="2000" b="0" i="1" smtClean="0">
                            <a:latin typeface="Cambria Math"/>
                            <a:ea typeface="Cambria Math"/>
                          </a:rPr>
                          <m:t>𝑖</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𝑣</m:t>
                        </m:r>
                      </m:e>
                      <m:sub>
                        <m:r>
                          <a:rPr lang="en-US" sz="2000" b="0" i="1" smtClean="0">
                            <a:latin typeface="Cambria Math"/>
                            <a:ea typeface="Cambria Math"/>
                          </a:rPr>
                          <m:t>𝑖</m:t>
                        </m:r>
                      </m:sub>
                    </m:sSub>
                    <m:r>
                      <a:rPr lang="en-US" sz="2000" b="0" i="1" smtClean="0">
                        <a:latin typeface="Cambria Math"/>
                        <a:ea typeface="Cambria Math"/>
                      </a:rPr>
                      <m:t>,  </m:t>
                    </m:r>
                    <m:sSub>
                      <m:sSubPr>
                        <m:ctrlPr>
                          <a:rPr lang="en-US" sz="2000" b="0" i="1" smtClean="0">
                            <a:latin typeface="Cambria Math"/>
                            <a:ea typeface="Cambria Math"/>
                          </a:rPr>
                        </m:ctrlPr>
                      </m:sSubPr>
                      <m:e>
                        <m:r>
                          <a:rPr lang="en-US" sz="2000" b="0" i="1" smtClean="0">
                            <a:latin typeface="Cambria Math"/>
                            <a:ea typeface="Cambria Math"/>
                          </a:rPr>
                          <m:t>𝑏</m:t>
                        </m:r>
                      </m:e>
                      <m:sub>
                        <m:r>
                          <a:rPr lang="en-US" sz="2000" b="0" i="1" smtClean="0">
                            <a:latin typeface="Cambria Math"/>
                            <a:ea typeface="Cambria Math"/>
                          </a:rPr>
                          <m:t>−</m:t>
                        </m:r>
                        <m:r>
                          <a:rPr lang="en-US" sz="2000" b="0" i="1" smtClean="0">
                            <a:latin typeface="Cambria Math"/>
                            <a:ea typeface="Cambria Math"/>
                          </a:rPr>
                          <m:t>𝑖</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𝑣</m:t>
                        </m:r>
                      </m:e>
                      <m:sub>
                        <m:r>
                          <a:rPr lang="en-US" sz="2000" b="0" i="1" smtClean="0">
                            <a:latin typeface="Cambria Math"/>
                            <a:ea typeface="Cambria Math"/>
                          </a:rPr>
                          <m:t>𝑖</m:t>
                        </m:r>
                      </m:sub>
                    </m:sSub>
                    <m:r>
                      <a:rPr lang="en-US" sz="2000" b="0" i="1" smtClean="0">
                        <a:latin typeface="Cambria Math"/>
                        <a:ea typeface="Cambria Math"/>
                      </a:rPr>
                      <m:t>)</m:t>
                    </m:r>
                  </m:oMath>
                </a14:m>
                <a:r>
                  <a:rPr lang="en-US" sz="20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7" t="-41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A17416C-96A1-4CD3-BA23-204A33FFB3F7}" type="slidenum">
              <a:rPr lang="en-US" smtClean="0"/>
              <a:t>26</a:t>
            </a:fld>
            <a:endParaRPr lang="en-US"/>
          </a:p>
        </p:txBody>
      </p:sp>
      <p:sp>
        <p:nvSpPr>
          <p:cNvPr id="13" name="Title 1"/>
          <p:cNvSpPr txBox="1">
            <a:spLocks/>
          </p:cNvSpPr>
          <p:nvPr/>
        </p:nvSpPr>
        <p:spPr>
          <a:xfrm>
            <a:off x="457200" y="69850"/>
            <a:ext cx="8229600" cy="539750"/>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Tree>
    <p:extLst>
      <p:ext uri="{BB962C8B-B14F-4D97-AF65-F5344CB8AC3E}">
        <p14:creationId xmlns:p14="http://schemas.microsoft.com/office/powerpoint/2010/main" val="3553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a:t>
            </a:r>
            <a:endParaRPr lang="en-US" dirty="0"/>
          </a:p>
        </p:txBody>
      </p:sp>
      <p:sp>
        <p:nvSpPr>
          <p:cNvPr id="3" name="Content Placeholder 2"/>
          <p:cNvSpPr>
            <a:spLocks noGrp="1"/>
          </p:cNvSpPr>
          <p:nvPr>
            <p:ph idx="1"/>
          </p:nvPr>
        </p:nvSpPr>
        <p:spPr/>
        <p:txBody>
          <a:bodyPr>
            <a:normAutofit/>
          </a:bodyPr>
          <a:lstStyle/>
          <a:p>
            <a:pPr marL="0" indent="0">
              <a:buNone/>
            </a:pPr>
            <a:r>
              <a:rPr lang="en-US" sz="3400" dirty="0"/>
              <a:t>Social welfare maximization is one of </a:t>
            </a:r>
            <a:r>
              <a:rPr lang="en-US" sz="3400" dirty="0" smtClean="0"/>
              <a:t>the</a:t>
            </a:r>
          </a:p>
          <a:p>
            <a:pPr marL="0" indent="0">
              <a:buNone/>
            </a:pPr>
            <a:r>
              <a:rPr lang="en-US" sz="3400" dirty="0" smtClean="0"/>
              <a:t> </a:t>
            </a:r>
            <a:r>
              <a:rPr lang="en-US" sz="3400" dirty="0"/>
              <a:t>few objectives for </a:t>
            </a:r>
            <a:r>
              <a:rPr lang="en-US" sz="3400" dirty="0" smtClean="0"/>
              <a:t>which  it </a:t>
            </a:r>
            <a:r>
              <a:rPr lang="en-US" sz="3400" dirty="0"/>
              <a:t>is known how </a:t>
            </a:r>
            <a:endParaRPr lang="en-US" sz="3400" dirty="0" smtClean="0"/>
          </a:p>
          <a:p>
            <a:pPr marL="0" indent="0">
              <a:buNone/>
            </a:pPr>
            <a:r>
              <a:rPr lang="en-US" sz="3400" dirty="0" smtClean="0"/>
              <a:t>to </a:t>
            </a:r>
            <a:r>
              <a:rPr lang="en-US" sz="3400" dirty="0"/>
              <a:t>design truthful mechanisms that work </a:t>
            </a:r>
            <a:r>
              <a:rPr lang="en-US" sz="3400" dirty="0" smtClean="0"/>
              <a:t>in</a:t>
            </a:r>
          </a:p>
          <a:p>
            <a:pPr marL="0" indent="0">
              <a:buNone/>
            </a:pPr>
            <a:r>
              <a:rPr lang="en-US" sz="3400" dirty="0" smtClean="0"/>
              <a:t> </a:t>
            </a:r>
            <a:r>
              <a:rPr lang="en-US" sz="3400" dirty="0"/>
              <a:t>such </a:t>
            </a:r>
            <a:r>
              <a:rPr lang="en-US" sz="3400" dirty="0" smtClean="0"/>
              <a:t>extremely  general </a:t>
            </a:r>
            <a:r>
              <a:rPr lang="en-US" sz="3400" dirty="0"/>
              <a:t>settings, and </a:t>
            </a:r>
            <a:r>
              <a:rPr lang="en-US" sz="3400" dirty="0" smtClean="0"/>
              <a:t>don't</a:t>
            </a:r>
          </a:p>
          <a:p>
            <a:pPr marL="0" indent="0">
              <a:buNone/>
            </a:pPr>
            <a:r>
              <a:rPr lang="en-US" sz="3400" dirty="0" smtClean="0"/>
              <a:t> </a:t>
            </a:r>
            <a:r>
              <a:rPr lang="en-US" sz="3400" dirty="0"/>
              <a:t>require the designer to have any prior </a:t>
            </a:r>
            <a:endParaRPr lang="en-US" sz="3400" dirty="0" smtClean="0"/>
          </a:p>
          <a:p>
            <a:pPr marL="0" indent="0">
              <a:buNone/>
            </a:pPr>
            <a:r>
              <a:rPr lang="en-US" sz="3400" dirty="0" smtClean="0"/>
              <a:t>information   about </a:t>
            </a:r>
            <a:r>
              <a:rPr lang="en-US" sz="3400" dirty="0"/>
              <a:t>the agents.</a:t>
            </a:r>
          </a:p>
        </p:txBody>
      </p:sp>
      <p:sp>
        <p:nvSpPr>
          <p:cNvPr id="4" name="Slide Number Placeholder 3"/>
          <p:cNvSpPr>
            <a:spLocks noGrp="1"/>
          </p:cNvSpPr>
          <p:nvPr>
            <p:ph type="sldNum" sz="quarter" idx="12"/>
          </p:nvPr>
        </p:nvSpPr>
        <p:spPr/>
        <p:txBody>
          <a:bodyPr/>
          <a:lstStyle/>
          <a:p>
            <a:fld id="{9A17416C-96A1-4CD3-BA23-204A33FFB3F7}" type="slidenum">
              <a:rPr lang="en-US" smtClean="0"/>
              <a:t>27</a:t>
            </a:fld>
            <a:endParaRPr lang="en-US"/>
          </a:p>
        </p:txBody>
      </p:sp>
      <p:sp>
        <p:nvSpPr>
          <p:cNvPr id="5" name="Title 1"/>
          <p:cNvSpPr txBox="1">
            <a:spLocks/>
          </p:cNvSpPr>
          <p:nvPr/>
        </p:nvSpPr>
        <p:spPr>
          <a:xfrm>
            <a:off x="457200" y="76200"/>
            <a:ext cx="8229600" cy="539750"/>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5400" dirty="0" smtClean="0">
                <a:solidFill>
                  <a:schemeClr val="tx1"/>
                </a:solidFill>
              </a:rPr>
              <a:t>The VCG  mechanism</a:t>
            </a:r>
            <a:endParaRPr lang="en-US" dirty="0">
              <a:solidFill>
                <a:schemeClr val="tx1"/>
              </a:solidFill>
            </a:endParaRPr>
          </a:p>
        </p:txBody>
      </p:sp>
    </p:spTree>
    <p:extLst>
      <p:ext uri="{BB962C8B-B14F-4D97-AF65-F5344CB8AC3E}">
        <p14:creationId xmlns:p14="http://schemas.microsoft.com/office/powerpoint/2010/main" val="4163252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133600"/>
          </a:xfrm>
        </p:spPr>
        <p:txBody>
          <a:bodyPr>
            <a:noAutofit/>
          </a:bodyPr>
          <a:lstStyle/>
          <a:p>
            <a:r>
              <a:rPr lang="en-US" sz="7000" dirty="0" smtClean="0"/>
              <a:t>Deficiencies of VCG mechanism</a:t>
            </a:r>
            <a:endParaRPr lang="en-US" sz="7000" dirty="0"/>
          </a:p>
        </p:txBody>
      </p:sp>
      <p:sp>
        <p:nvSpPr>
          <p:cNvPr id="3" name="Slide Number Placeholder 2"/>
          <p:cNvSpPr>
            <a:spLocks noGrp="1"/>
          </p:cNvSpPr>
          <p:nvPr>
            <p:ph type="sldNum" sz="quarter" idx="12"/>
          </p:nvPr>
        </p:nvSpPr>
        <p:spPr/>
        <p:txBody>
          <a:bodyPr/>
          <a:lstStyle/>
          <a:p>
            <a:fld id="{9A17416C-96A1-4CD3-BA23-204A33FFB3F7}" type="slidenum">
              <a:rPr lang="en-US" smtClean="0"/>
              <a:t>28</a:t>
            </a:fld>
            <a:endParaRPr lang="en-US"/>
          </a:p>
        </p:txBody>
      </p:sp>
      <p:pic>
        <p:nvPicPr>
          <p:cNvPr id="9218" name="Picture 2" descr="\\psf\Home\Desktop\seminar photos\collus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60700"/>
            <a:ext cx="3424236" cy="302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5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6934200" cy="627888"/>
          </a:xfrm>
        </p:spPr>
        <p:txBody>
          <a:bodyPr>
            <a:noAutofit/>
          </a:bodyPr>
          <a:lstStyle/>
          <a:p>
            <a:r>
              <a:rPr lang="en-US" sz="4000" u="sng" dirty="0" smtClean="0">
                <a:solidFill>
                  <a:schemeClr val="tx1"/>
                </a:solidFill>
              </a:rPr>
              <a:t>Example Spectrum Auctions</a:t>
            </a:r>
            <a:endParaRPr lang="en-US" sz="4000" u="sng"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smtClean="0"/>
              <a:t> </a:t>
            </a:r>
            <a:r>
              <a:rPr lang="en-US" sz="4000" dirty="0" smtClean="0"/>
              <a:t>Company </a:t>
            </a:r>
            <a:r>
              <a:rPr lang="en-US" sz="4000" dirty="0"/>
              <a:t>A </a:t>
            </a:r>
            <a:r>
              <a:rPr lang="he-IL" sz="4000" dirty="0" smtClean="0"/>
              <a:t> </a:t>
            </a:r>
            <a:r>
              <a:rPr lang="en-US" sz="4000" dirty="0" smtClean="0"/>
              <a:t>needs two </a:t>
            </a:r>
            <a:r>
              <a:rPr lang="en-US" sz="4000" dirty="0"/>
              <a:t>licenses in order to </a:t>
            </a:r>
            <a:r>
              <a:rPr lang="en-US" sz="4000" dirty="0" smtClean="0"/>
              <a:t>operate.   </a:t>
            </a:r>
            <a:r>
              <a:rPr lang="en-US" sz="4000" dirty="0"/>
              <a:t>Thus, A has no value for a single license, but values a pair of licenses at 1 billion dollars</a:t>
            </a:r>
            <a:r>
              <a:rPr lang="en-US" sz="4000" dirty="0" smtClean="0"/>
              <a:t>.  </a:t>
            </a:r>
            <a:r>
              <a:rPr lang="en-US" sz="4000" dirty="0"/>
              <a:t>Companies B and C </a:t>
            </a:r>
            <a:r>
              <a:rPr lang="he-IL" sz="4000" dirty="0" smtClean="0"/>
              <a:t> </a:t>
            </a:r>
            <a:r>
              <a:rPr lang="en-US" sz="4000" dirty="0" smtClean="0"/>
              <a:t>each needs </a:t>
            </a:r>
            <a:r>
              <a:rPr lang="en-US" sz="4000" dirty="0"/>
              <a:t>just one license and values that license at 1 billion</a:t>
            </a:r>
            <a:r>
              <a:rPr lang="en-US" sz="3000" dirty="0" smtClean="0"/>
              <a:t>.</a:t>
            </a:r>
          </a:p>
        </p:txBody>
      </p:sp>
      <p:sp>
        <p:nvSpPr>
          <p:cNvPr id="4" name="Slide Number Placeholder 3"/>
          <p:cNvSpPr>
            <a:spLocks noGrp="1"/>
          </p:cNvSpPr>
          <p:nvPr>
            <p:ph type="sldNum" sz="quarter" idx="12"/>
          </p:nvPr>
        </p:nvSpPr>
        <p:spPr/>
        <p:txBody>
          <a:bodyPr/>
          <a:lstStyle/>
          <a:p>
            <a:fld id="{9A17416C-96A1-4CD3-BA23-204A33FFB3F7}" type="slidenum">
              <a:rPr lang="en-US" smtClean="0"/>
              <a:t>29</a:t>
            </a:fld>
            <a:endParaRPr lang="en-US"/>
          </a:p>
        </p:txBody>
      </p:sp>
      <p:sp>
        <p:nvSpPr>
          <p:cNvPr id="5" name="Title 1"/>
          <p:cNvSpPr txBox="1">
            <a:spLocks/>
          </p:cNvSpPr>
          <p:nvPr/>
        </p:nvSpPr>
        <p:spPr>
          <a:xfrm>
            <a:off x="1295400" y="215900"/>
            <a:ext cx="6858000"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800" dirty="0" smtClean="0">
                <a:solidFill>
                  <a:schemeClr val="tx1"/>
                </a:solidFill>
              </a:rPr>
              <a:t>Deficiencies of VCG mechanism</a:t>
            </a:r>
            <a:endParaRPr lang="en-US" sz="3800" dirty="0">
              <a:solidFill>
                <a:schemeClr val="tx1"/>
              </a:solidFill>
            </a:endParaRPr>
          </a:p>
        </p:txBody>
      </p:sp>
    </p:spTree>
    <p:extLst>
      <p:ext uri="{BB962C8B-B14F-4D97-AF65-F5344CB8AC3E}">
        <p14:creationId xmlns:p14="http://schemas.microsoft.com/office/powerpoint/2010/main" val="419696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7416C-96A1-4CD3-BA23-204A33FFB3F7}" type="slidenum">
              <a:rPr lang="en-US" smtClean="0"/>
              <a:t>3</a:t>
            </a:fld>
            <a:endParaRPr lang="en-US"/>
          </a:p>
        </p:txBody>
      </p:sp>
      <p:sp>
        <p:nvSpPr>
          <p:cNvPr id="5" name="Title 1"/>
          <p:cNvSpPr>
            <a:spLocks noGrp="1"/>
          </p:cNvSpPr>
          <p:nvPr>
            <p:ph type="title"/>
          </p:nvPr>
        </p:nvSpPr>
        <p:spPr>
          <a:xfrm>
            <a:off x="457200" y="1600200"/>
            <a:ext cx="8229600" cy="1524000"/>
          </a:xfrm>
        </p:spPr>
        <p:txBody>
          <a:bodyPr>
            <a:noAutofit/>
          </a:bodyPr>
          <a:lstStyle/>
          <a:p>
            <a:pPr algn="ctr"/>
            <a:r>
              <a:rPr lang="en-US" sz="5500" dirty="0"/>
              <a:t>Review  </a:t>
            </a:r>
            <a:r>
              <a:rPr lang="en-US" sz="5500" dirty="0" smtClean="0"/>
              <a:t>- </a:t>
            </a:r>
            <a:r>
              <a:rPr lang="en-US" sz="5500" dirty="0"/>
              <a:t>social welfare maximization</a:t>
            </a:r>
            <a:r>
              <a:rPr lang="he-IL" sz="5500" dirty="0"/>
              <a:t/>
            </a:r>
            <a:br>
              <a:rPr lang="he-IL" sz="5500" dirty="0"/>
            </a:br>
            <a:r>
              <a:rPr lang="he-IL" sz="5500" dirty="0" smtClean="0"/>
              <a:t> </a:t>
            </a:r>
            <a:endParaRPr lang="en-US" sz="5500" dirty="0"/>
          </a:p>
        </p:txBody>
      </p:sp>
      <p:pic>
        <p:nvPicPr>
          <p:cNvPr id="4098" name="Picture 2" descr="\\psf\Home\Desktop\seminar photos\pi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3810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70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rtl="1">
              <a:buNone/>
            </a:pPr>
            <a:r>
              <a:rPr lang="en-US" sz="2000" dirty="0" smtClean="0"/>
              <a:t>If only A,B participate : </a:t>
            </a:r>
          </a:p>
          <a:p>
            <a:pPr marL="0" indent="0" rtl="1">
              <a:buNone/>
            </a:pPr>
            <a:endParaRPr lang="en-US" sz="2000" dirty="0"/>
          </a:p>
          <a:p>
            <a:pPr marL="0" indent="0" rtl="1">
              <a:buNone/>
            </a:pPr>
            <a:endParaRPr lang="en-US" sz="2000" dirty="0" smtClean="0"/>
          </a:p>
          <a:p>
            <a:pPr marL="0" indent="0" rtl="1">
              <a:buNone/>
            </a:pPr>
            <a:endParaRPr lang="en-US" sz="2000" dirty="0"/>
          </a:p>
          <a:p>
            <a:pPr marL="0" indent="0" rtl="1">
              <a:buNone/>
            </a:pPr>
            <a:endParaRPr lang="en-US" sz="2000" dirty="0"/>
          </a:p>
          <a:p>
            <a:pPr marL="0" indent="0" rtl="1">
              <a:buNone/>
            </a:pPr>
            <a:r>
              <a:rPr lang="en-US" sz="2000" dirty="0" smtClean="0"/>
              <a:t>Only one will get a license. </a:t>
            </a:r>
          </a:p>
          <a:p>
            <a:pPr marL="0" indent="0" rtl="1">
              <a:buNone/>
            </a:pPr>
            <a:r>
              <a:rPr lang="en-US" sz="2000" dirty="0" smtClean="0"/>
              <a:t>If </a:t>
            </a:r>
            <a:r>
              <a:rPr lang="en-US" sz="2000" dirty="0" smtClean="0"/>
              <a:t>B </a:t>
            </a:r>
            <a:r>
              <a:rPr lang="en-US" sz="2000" dirty="0" smtClean="0"/>
              <a:t>gets the license </a:t>
            </a:r>
          </a:p>
          <a:p>
            <a:pPr marL="0" indent="0" rtl="1">
              <a:buNone/>
            </a:pPr>
            <a:r>
              <a:rPr lang="en-US" sz="2000" dirty="0" smtClean="0"/>
              <a:t>p(B) </a:t>
            </a:r>
            <a:r>
              <a:rPr lang="en-US" sz="2000" dirty="0" smtClean="0"/>
              <a:t>= </a:t>
            </a:r>
            <a:r>
              <a:rPr lang="en-US" sz="2000" dirty="0"/>
              <a:t> </a:t>
            </a:r>
            <a:r>
              <a:rPr lang="en-US" sz="2000" dirty="0" smtClean="0"/>
              <a:t>1 - 0 </a:t>
            </a:r>
            <a:r>
              <a:rPr lang="en-US" sz="2000" dirty="0"/>
              <a:t>= </a:t>
            </a:r>
            <a:r>
              <a:rPr lang="en-US" sz="2000" dirty="0" smtClean="0"/>
              <a:t>1</a:t>
            </a:r>
          </a:p>
          <a:p>
            <a:pPr marL="0" indent="0" rtl="1">
              <a:buNone/>
            </a:pPr>
            <a:r>
              <a:rPr lang="en-US" sz="2000" dirty="0" smtClean="0"/>
              <a:t>p(A) </a:t>
            </a:r>
            <a:r>
              <a:rPr lang="en-US" sz="2000" dirty="0" smtClean="0"/>
              <a:t>=   1 -  1 = </a:t>
            </a:r>
            <a:r>
              <a:rPr lang="en-US" sz="2000" dirty="0"/>
              <a:t>0</a:t>
            </a:r>
            <a:endParaRPr lang="en-US" sz="2000" dirty="0" smtClean="0"/>
          </a:p>
          <a:p>
            <a:pPr marL="0" indent="0" rtl="1">
              <a:buNone/>
            </a:pPr>
            <a:r>
              <a:rPr lang="en-US" sz="2000" dirty="0" smtClean="0"/>
              <a:t>At both </a:t>
            </a:r>
            <a:r>
              <a:rPr lang="en-US" sz="2000" dirty="0"/>
              <a:t> </a:t>
            </a:r>
            <a:r>
              <a:rPr lang="en-US" sz="2000" dirty="0" smtClean="0"/>
              <a:t>cases  </a:t>
            </a:r>
            <a:r>
              <a:rPr lang="en-US" sz="2000" dirty="0"/>
              <a:t>(A or B </a:t>
            </a:r>
            <a:r>
              <a:rPr lang="en-US" sz="2000" dirty="0" smtClean="0"/>
              <a:t> win)  </a:t>
            </a:r>
            <a:r>
              <a:rPr lang="en-US" sz="2000" dirty="0"/>
              <a:t>the </a:t>
            </a:r>
            <a:r>
              <a:rPr lang="en-US" sz="2000" dirty="0" smtClean="0"/>
              <a:t>government’s revenue is  1 billion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322140099"/>
              </p:ext>
            </p:extLst>
          </p:nvPr>
        </p:nvGraphicFramePr>
        <p:xfrm>
          <a:off x="533400" y="2438400"/>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dirty="0"/>
                    </a:p>
                  </a:txBody>
                  <a:tcPr/>
                </a:tc>
                <a:tc>
                  <a:txBody>
                    <a:bodyPr/>
                    <a:lstStyle/>
                    <a:p>
                      <a:pPr algn="ctr"/>
                      <a:r>
                        <a:rPr lang="en-US" dirty="0" smtClean="0"/>
                        <a:t>License</a:t>
                      </a:r>
                      <a:r>
                        <a:rPr lang="en-US" baseline="0" dirty="0" smtClean="0"/>
                        <a:t> 1</a:t>
                      </a:r>
                      <a:endParaRPr lang="en-US" dirty="0"/>
                    </a:p>
                  </a:txBody>
                  <a:tcPr/>
                </a:tc>
                <a:tc>
                  <a:txBody>
                    <a:bodyPr/>
                    <a:lstStyle/>
                    <a:p>
                      <a:pPr algn="ctr"/>
                      <a:r>
                        <a:rPr lang="en-US" dirty="0" smtClean="0"/>
                        <a:t>License 2</a:t>
                      </a:r>
                      <a:endParaRPr lang="en-US" dirty="0"/>
                    </a:p>
                  </a:txBody>
                  <a:tcPr/>
                </a:tc>
                <a:tc>
                  <a:txBody>
                    <a:bodyPr/>
                    <a:lstStyle/>
                    <a:p>
                      <a:pPr algn="ctr"/>
                      <a:r>
                        <a:rPr lang="en-US" dirty="0" smtClean="0"/>
                        <a:t>Both</a:t>
                      </a:r>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9A17416C-96A1-4CD3-BA23-204A33FFB3F7}" type="slidenum">
              <a:rPr lang="en-US" smtClean="0"/>
              <a:t>30</a:t>
            </a:fld>
            <a:endParaRPr lang="en-US"/>
          </a:p>
        </p:txBody>
      </p:sp>
      <p:sp>
        <p:nvSpPr>
          <p:cNvPr id="6" name="Title 1"/>
          <p:cNvSpPr txBox="1">
            <a:spLocks/>
          </p:cNvSpPr>
          <p:nvPr/>
        </p:nvSpPr>
        <p:spPr>
          <a:xfrm>
            <a:off x="457200" y="1143000"/>
            <a:ext cx="5943600" cy="6858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u="sng" dirty="0" smtClean="0">
                <a:solidFill>
                  <a:schemeClr val="tx1"/>
                </a:solidFill>
              </a:rPr>
              <a:t>Example (continue)</a:t>
            </a:r>
            <a:endParaRPr lang="en-US" sz="4000" u="sng" dirty="0">
              <a:solidFill>
                <a:schemeClr val="tx1"/>
              </a:solidFill>
            </a:endParaRPr>
          </a:p>
        </p:txBody>
      </p:sp>
      <p:sp>
        <p:nvSpPr>
          <p:cNvPr id="7" name="Title 1"/>
          <p:cNvSpPr txBox="1">
            <a:spLocks/>
          </p:cNvSpPr>
          <p:nvPr/>
        </p:nvSpPr>
        <p:spPr>
          <a:xfrm>
            <a:off x="1295400" y="215900"/>
            <a:ext cx="6858000"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800" dirty="0" smtClean="0">
                <a:solidFill>
                  <a:schemeClr val="tx1"/>
                </a:solidFill>
              </a:rPr>
              <a:t>Deficiencies of VCG mechanism</a:t>
            </a:r>
            <a:endParaRPr lang="en-US" sz="3800" dirty="0">
              <a:solidFill>
                <a:schemeClr val="tx1"/>
              </a:solidFill>
            </a:endParaRPr>
          </a:p>
        </p:txBody>
      </p:sp>
    </p:spTree>
    <p:extLst>
      <p:ext uri="{BB962C8B-B14F-4D97-AF65-F5344CB8AC3E}">
        <p14:creationId xmlns:p14="http://schemas.microsoft.com/office/powerpoint/2010/main" val="1598284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562600"/>
          </a:xfrm>
        </p:spPr>
        <p:txBody>
          <a:bodyPr>
            <a:normAutofit lnSpcReduction="10000"/>
          </a:bodyPr>
          <a:lstStyle/>
          <a:p>
            <a:pPr marL="0" indent="0">
              <a:buNone/>
            </a:pPr>
            <a:endParaRPr lang="en-US" sz="2400" dirty="0" smtClean="0"/>
          </a:p>
          <a:p>
            <a:pPr marL="0" indent="0">
              <a:buNone/>
            </a:pPr>
            <a:r>
              <a:rPr lang="en-US" sz="2400" dirty="0" smtClean="0"/>
              <a:t>*when only A,B participated the </a:t>
            </a:r>
          </a:p>
          <a:p>
            <a:pPr marL="0" indent="0">
              <a:buNone/>
            </a:pPr>
            <a:r>
              <a:rPr lang="en-US" sz="2400" dirty="0" smtClean="0"/>
              <a:t>Government’s revenue was 1 billion</a:t>
            </a:r>
          </a:p>
          <a:p>
            <a:pPr marL="0" indent="0">
              <a:buNone/>
            </a:pPr>
            <a:r>
              <a:rPr lang="en-US" sz="2400" dirty="0" smtClean="0"/>
              <a:t>Now if A,B,C participate: </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r>
              <a:rPr lang="en-US" sz="2400" dirty="0" smtClean="0"/>
              <a:t>Both B, C will get a license and will pay each:</a:t>
            </a:r>
          </a:p>
          <a:p>
            <a:pPr marL="0" indent="0">
              <a:buNone/>
            </a:pPr>
            <a:r>
              <a:rPr lang="en-US" sz="2400" dirty="0" smtClean="0"/>
              <a:t>p(B) = p(C) = 1 – 1  = 0 </a:t>
            </a:r>
            <a:r>
              <a:rPr lang="he-IL" sz="2400" dirty="0" smtClean="0"/>
              <a:t>  </a:t>
            </a:r>
            <a:r>
              <a:rPr lang="en-US" sz="2400" dirty="0" smtClean="0"/>
              <a:t> </a:t>
            </a:r>
          </a:p>
          <a:p>
            <a:pPr marL="0" indent="0">
              <a:buNone/>
            </a:pPr>
            <a:r>
              <a:rPr lang="en-US" sz="2400" dirty="0" smtClean="0"/>
              <a:t>The government revenue will be zero .</a:t>
            </a:r>
            <a:endParaRPr lang="he-IL" sz="2400" dirty="0" smtClean="0"/>
          </a:p>
          <a:p>
            <a:pPr marL="0" indent="0">
              <a:buNone/>
            </a:pPr>
            <a:r>
              <a:rPr lang="en-US" sz="2400" dirty="0" smtClean="0"/>
              <a:t>VCG revenue is not necessarily monotonic in participation or bidder values</a:t>
            </a:r>
          </a:p>
          <a:p>
            <a:pPr marL="0" indent="0">
              <a:buNone/>
            </a:pPr>
            <a:endParaRPr lang="he-IL"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894552829"/>
              </p:ext>
            </p:extLst>
          </p:nvPr>
        </p:nvGraphicFramePr>
        <p:xfrm>
          <a:off x="533400" y="2407920"/>
          <a:ext cx="4724400" cy="1463040"/>
        </p:xfrm>
        <a:graphic>
          <a:graphicData uri="http://schemas.openxmlformats.org/drawingml/2006/table">
            <a:tbl>
              <a:tblPr firstRow="1" bandRow="1">
                <a:tableStyleId>{5C22544A-7EE6-4342-B048-85BDC9FD1C3A}</a:tableStyleId>
              </a:tblPr>
              <a:tblGrid>
                <a:gridCol w="1181100"/>
                <a:gridCol w="1181100"/>
                <a:gridCol w="1181100"/>
                <a:gridCol w="1181100"/>
              </a:tblGrid>
              <a:tr h="281940">
                <a:tc>
                  <a:txBody>
                    <a:bodyPr/>
                    <a:lstStyle/>
                    <a:p>
                      <a:endParaRPr lang="en-US" dirty="0"/>
                    </a:p>
                  </a:txBody>
                  <a:tcPr/>
                </a:tc>
                <a:tc>
                  <a:txBody>
                    <a:bodyPr/>
                    <a:lstStyle/>
                    <a:p>
                      <a:pPr algn="ctr"/>
                      <a:r>
                        <a:rPr lang="en-US" dirty="0" smtClean="0"/>
                        <a:t>License</a:t>
                      </a:r>
                      <a:r>
                        <a:rPr lang="en-US" baseline="0" dirty="0" smtClean="0"/>
                        <a:t> 1</a:t>
                      </a:r>
                      <a:endParaRPr lang="en-US" dirty="0"/>
                    </a:p>
                  </a:txBody>
                  <a:tcPr/>
                </a:tc>
                <a:tc>
                  <a:txBody>
                    <a:bodyPr/>
                    <a:lstStyle/>
                    <a:p>
                      <a:pPr algn="ctr"/>
                      <a:r>
                        <a:rPr lang="en-US" dirty="0" smtClean="0"/>
                        <a:t>License 2</a:t>
                      </a:r>
                      <a:endParaRPr lang="en-US" dirty="0"/>
                    </a:p>
                  </a:txBody>
                  <a:tcPr/>
                </a:tc>
                <a:tc>
                  <a:txBody>
                    <a:bodyPr/>
                    <a:lstStyle/>
                    <a:p>
                      <a:pPr algn="ctr"/>
                      <a:r>
                        <a:rPr lang="en-US" dirty="0" smtClean="0"/>
                        <a:t>Both</a:t>
                      </a:r>
                      <a:endParaRPr lang="en-US" dirty="0"/>
                    </a:p>
                  </a:txBody>
                  <a:tcPr/>
                </a:tc>
              </a:tr>
              <a:tr h="281940">
                <a:tc>
                  <a:txBody>
                    <a:bodyPr/>
                    <a:lstStyle/>
                    <a:p>
                      <a:pPr algn="ctr"/>
                      <a:r>
                        <a:rPr lang="en-US" dirty="0" smtClean="0"/>
                        <a:t>A</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281940">
                <a:tc>
                  <a:txBody>
                    <a:bodyPr/>
                    <a:lstStyle/>
                    <a:p>
                      <a:pPr algn="ctr"/>
                      <a:r>
                        <a:rPr lang="en-US" dirty="0" smtClean="0"/>
                        <a:t>B</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281940">
                <a:tc>
                  <a:txBody>
                    <a:bodyPr/>
                    <a:lstStyle/>
                    <a:p>
                      <a:pPr algn="ctr"/>
                      <a:r>
                        <a:rPr lang="en-US" dirty="0" smtClean="0"/>
                        <a:t>C</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bl>
          </a:graphicData>
        </a:graphic>
      </p:graphicFrame>
      <p:sp>
        <p:nvSpPr>
          <p:cNvPr id="2" name="Slide Number Placeholder 1"/>
          <p:cNvSpPr>
            <a:spLocks noGrp="1"/>
          </p:cNvSpPr>
          <p:nvPr>
            <p:ph type="sldNum" sz="quarter" idx="12"/>
          </p:nvPr>
        </p:nvSpPr>
        <p:spPr/>
        <p:txBody>
          <a:bodyPr/>
          <a:lstStyle/>
          <a:p>
            <a:fld id="{9A17416C-96A1-4CD3-BA23-204A33FFB3F7}" type="slidenum">
              <a:rPr lang="en-US" smtClean="0"/>
              <a:t>31</a:t>
            </a:fld>
            <a:endParaRPr lang="en-US"/>
          </a:p>
        </p:txBody>
      </p:sp>
      <p:sp>
        <p:nvSpPr>
          <p:cNvPr id="5" name="Title 1"/>
          <p:cNvSpPr txBox="1">
            <a:spLocks/>
          </p:cNvSpPr>
          <p:nvPr/>
        </p:nvSpPr>
        <p:spPr>
          <a:xfrm>
            <a:off x="2057400" y="12700"/>
            <a:ext cx="6858000"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000" b="1" dirty="0" smtClean="0">
                <a:solidFill>
                  <a:schemeClr val="tx1"/>
                </a:solidFill>
              </a:rPr>
              <a:t>Deficiencies of VCG mechanism</a:t>
            </a:r>
            <a:endParaRPr lang="en-US" sz="3000" b="1" dirty="0">
              <a:solidFill>
                <a:schemeClr val="tx1"/>
              </a:solidFill>
            </a:endParaRPr>
          </a:p>
        </p:txBody>
      </p:sp>
      <p:sp>
        <p:nvSpPr>
          <p:cNvPr id="6" name="Title 1"/>
          <p:cNvSpPr txBox="1">
            <a:spLocks/>
          </p:cNvSpPr>
          <p:nvPr/>
        </p:nvSpPr>
        <p:spPr>
          <a:xfrm>
            <a:off x="647700" y="406400"/>
            <a:ext cx="5943600" cy="6858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000" u="sng" dirty="0" smtClean="0">
                <a:solidFill>
                  <a:schemeClr val="tx1"/>
                </a:solidFill>
              </a:rPr>
              <a:t>Example (continue)</a:t>
            </a:r>
            <a:endParaRPr lang="en-US" sz="3000" u="sng" dirty="0">
              <a:solidFill>
                <a:schemeClr val="tx1"/>
              </a:solidFill>
            </a:endParaRPr>
          </a:p>
        </p:txBody>
      </p:sp>
    </p:spTree>
    <p:extLst>
      <p:ext uri="{BB962C8B-B14F-4D97-AF65-F5344CB8AC3E}">
        <p14:creationId xmlns:p14="http://schemas.microsoft.com/office/powerpoint/2010/main" val="3702922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76800"/>
          </a:xfrm>
        </p:spPr>
        <p:txBody>
          <a:bodyPr>
            <a:normAutofit fontScale="92500" lnSpcReduction="10000"/>
          </a:bodyPr>
          <a:lstStyle/>
          <a:p>
            <a:pPr marL="0" indent="0">
              <a:buNone/>
            </a:pPr>
            <a:r>
              <a:rPr lang="en-US" dirty="0"/>
              <a:t> </a:t>
            </a:r>
            <a:endParaRPr lang="en-US" dirty="0" smtClean="0"/>
          </a:p>
          <a:p>
            <a:pPr marL="0" indent="0">
              <a:buNone/>
            </a:pPr>
            <a:r>
              <a:rPr lang="en-US" dirty="0" smtClean="0"/>
              <a:t>Suppose the same  preferences   as before</a:t>
            </a:r>
            <a:r>
              <a:rPr lang="he-IL" dirty="0" smtClean="0"/>
              <a:t> </a:t>
            </a:r>
            <a:r>
              <a:rPr lang="en-US" dirty="0" smtClean="0"/>
              <a:t>, but  now company B , C  only value a license at 25 million. </a:t>
            </a:r>
            <a:endParaRPr lang="he-IL" dirty="0" smtClean="0"/>
          </a:p>
          <a:p>
            <a:endParaRPr lang="he-IL" dirty="0"/>
          </a:p>
          <a:p>
            <a:endParaRPr lang="he-IL" dirty="0" smtClean="0"/>
          </a:p>
          <a:p>
            <a:endParaRPr lang="he-IL" dirty="0" smtClean="0"/>
          </a:p>
          <a:p>
            <a:endParaRPr lang="he-IL" dirty="0"/>
          </a:p>
          <a:p>
            <a:endParaRPr lang="he-IL" dirty="0" smtClean="0"/>
          </a:p>
          <a:p>
            <a:endParaRPr lang="he-IL" dirty="0"/>
          </a:p>
          <a:p>
            <a:pPr marL="0" indent="0">
              <a:buNone/>
            </a:pPr>
            <a:r>
              <a:rPr lang="en-US" dirty="0" smtClean="0"/>
              <a:t>if </a:t>
            </a:r>
            <a:r>
              <a:rPr lang="en-US" dirty="0"/>
              <a:t>companies B and C bid honestly, they lose the auction. However, if </a:t>
            </a:r>
            <a:r>
              <a:rPr lang="en-US" dirty="0" smtClean="0"/>
              <a:t>they  collude </a:t>
            </a:r>
            <a:r>
              <a:rPr lang="en-US" dirty="0"/>
              <a:t>and each bid 1 billion, they both win at a price of </a:t>
            </a:r>
            <a:r>
              <a:rPr lang="en-US" dirty="0" smtClean="0"/>
              <a:t>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2873041"/>
              </p:ext>
            </p:extLst>
          </p:nvPr>
        </p:nvGraphicFramePr>
        <p:xfrm>
          <a:off x="1143000" y="25908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US" dirty="0"/>
                    </a:p>
                  </a:txBody>
                  <a:tcPr/>
                </a:tc>
                <a:tc>
                  <a:txBody>
                    <a:bodyPr/>
                    <a:lstStyle/>
                    <a:p>
                      <a:pPr algn="ctr"/>
                      <a:r>
                        <a:rPr lang="en-US" dirty="0" smtClean="0"/>
                        <a:t>License</a:t>
                      </a:r>
                      <a:r>
                        <a:rPr lang="en-US" baseline="0" dirty="0" smtClean="0"/>
                        <a:t> 1 </a:t>
                      </a:r>
                      <a:endParaRPr lang="en-US" dirty="0"/>
                    </a:p>
                  </a:txBody>
                  <a:tcPr/>
                </a:tc>
                <a:tc>
                  <a:txBody>
                    <a:bodyPr/>
                    <a:lstStyle/>
                    <a:p>
                      <a:pPr algn="ctr"/>
                      <a:r>
                        <a:rPr lang="en-US" dirty="0" smtClean="0"/>
                        <a:t>License 2 </a:t>
                      </a:r>
                      <a:endParaRPr lang="en-US" dirty="0"/>
                    </a:p>
                  </a:txBody>
                  <a:tcPr/>
                </a:tc>
                <a:tc>
                  <a:txBody>
                    <a:bodyPr/>
                    <a:lstStyle/>
                    <a:p>
                      <a:pPr algn="ctr"/>
                      <a:r>
                        <a:rPr lang="en-US" dirty="0" smtClean="0"/>
                        <a:t>Both</a:t>
                      </a:r>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0.025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0.025</a:t>
                      </a:r>
                    </a:p>
                  </a:txBody>
                  <a:tcPr/>
                </a:tc>
              </a:tr>
              <a:tr h="370840">
                <a:tc>
                  <a:txBody>
                    <a:bodyPr/>
                    <a:lstStyle/>
                    <a:p>
                      <a:pPr algn="ctr"/>
                      <a:r>
                        <a:rPr lang="en-US" dirty="0" smtClean="0"/>
                        <a:t>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0.025</a:t>
                      </a:r>
                    </a:p>
                  </a:txBody>
                  <a:tcPr/>
                </a:tc>
              </a:tr>
            </a:tbl>
          </a:graphicData>
        </a:graphic>
      </p:graphicFrame>
      <p:sp>
        <p:nvSpPr>
          <p:cNvPr id="5" name="Slide Number Placeholder 4"/>
          <p:cNvSpPr>
            <a:spLocks noGrp="1"/>
          </p:cNvSpPr>
          <p:nvPr>
            <p:ph type="sldNum" sz="quarter" idx="12"/>
          </p:nvPr>
        </p:nvSpPr>
        <p:spPr/>
        <p:txBody>
          <a:bodyPr/>
          <a:lstStyle/>
          <a:p>
            <a:fld id="{9A17416C-96A1-4CD3-BA23-204A33FFB3F7}" type="slidenum">
              <a:rPr lang="en-US" smtClean="0"/>
              <a:t>32</a:t>
            </a:fld>
            <a:endParaRPr lang="en-US"/>
          </a:p>
        </p:txBody>
      </p:sp>
      <p:sp>
        <p:nvSpPr>
          <p:cNvPr id="7" name="Title 1"/>
          <p:cNvSpPr txBox="1">
            <a:spLocks/>
          </p:cNvSpPr>
          <p:nvPr/>
        </p:nvSpPr>
        <p:spPr>
          <a:xfrm>
            <a:off x="2057400" y="12700"/>
            <a:ext cx="6858000"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000" b="1" dirty="0" smtClean="0">
                <a:solidFill>
                  <a:schemeClr val="tx1"/>
                </a:solidFill>
              </a:rPr>
              <a:t>Deficiencies of VCG mechanism</a:t>
            </a:r>
            <a:endParaRPr lang="en-US" sz="3000" b="1" dirty="0">
              <a:solidFill>
                <a:schemeClr val="tx1"/>
              </a:solidFill>
            </a:endParaRPr>
          </a:p>
        </p:txBody>
      </p:sp>
      <p:sp>
        <p:nvSpPr>
          <p:cNvPr id="8" name="Title 1"/>
          <p:cNvSpPr txBox="1">
            <a:spLocks/>
          </p:cNvSpPr>
          <p:nvPr/>
        </p:nvSpPr>
        <p:spPr>
          <a:xfrm>
            <a:off x="647700" y="406400"/>
            <a:ext cx="5943600" cy="6858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000" u="sng" dirty="0" smtClean="0">
                <a:solidFill>
                  <a:schemeClr val="tx1"/>
                </a:solidFill>
              </a:rPr>
              <a:t>Example (continue)</a:t>
            </a:r>
            <a:endParaRPr lang="en-US" sz="3000" u="sng" dirty="0">
              <a:solidFill>
                <a:schemeClr val="tx1"/>
              </a:solidFill>
            </a:endParaRPr>
          </a:p>
        </p:txBody>
      </p:sp>
    </p:spTree>
    <p:extLst>
      <p:ext uri="{BB962C8B-B14F-4D97-AF65-F5344CB8AC3E}">
        <p14:creationId xmlns:p14="http://schemas.microsoft.com/office/powerpoint/2010/main" val="371431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5400" dirty="0" smtClean="0"/>
              <a:t>VCG Deficiencies summery</a:t>
            </a:r>
            <a:endParaRPr lang="en-US" dirty="0"/>
          </a:p>
        </p:txBody>
      </p:sp>
      <p:sp>
        <p:nvSpPr>
          <p:cNvPr id="3" name="Content Placeholder 2"/>
          <p:cNvSpPr>
            <a:spLocks noGrp="1"/>
          </p:cNvSpPr>
          <p:nvPr>
            <p:ph idx="1"/>
          </p:nvPr>
        </p:nvSpPr>
        <p:spPr/>
        <p:txBody>
          <a:bodyPr/>
          <a:lstStyle/>
          <a:p>
            <a:r>
              <a:rPr lang="en-US" sz="2800" dirty="0" smtClean="0"/>
              <a:t>Susceptibility </a:t>
            </a:r>
            <a:r>
              <a:rPr lang="en-US" sz="2800" dirty="0"/>
              <a:t>to </a:t>
            </a:r>
            <a:r>
              <a:rPr lang="en-US" sz="2800" dirty="0" smtClean="0"/>
              <a:t>collusion</a:t>
            </a:r>
          </a:p>
          <a:p>
            <a:r>
              <a:rPr lang="en-US" sz="2800" dirty="0"/>
              <a:t>VCG revenue is not necessarily monotonic in participation or bidder values</a:t>
            </a:r>
          </a:p>
          <a:p>
            <a:r>
              <a:rPr lang="en-US" dirty="0" smtClean="0"/>
              <a:t>Revenue of manager is not a factor</a:t>
            </a:r>
          </a:p>
          <a:p>
            <a:endParaRPr lang="en-US" dirty="0"/>
          </a:p>
          <a:p>
            <a:endParaRPr lang="en-US" dirty="0" smtClean="0"/>
          </a:p>
          <a:p>
            <a:endParaRPr lang="en-US" dirty="0"/>
          </a:p>
          <a:p>
            <a:endParaRPr lang="en-US" dirty="0" smtClean="0"/>
          </a:p>
          <a:p>
            <a:pPr marL="0" indent="0">
              <a:buNone/>
            </a:pPr>
            <a:r>
              <a:rPr lang="en-US" dirty="0" smtClean="0"/>
              <a:t>** VCG is good for maximizing social wellness </a:t>
            </a:r>
            <a:r>
              <a:rPr lang="he-IL" dirty="0" smtClean="0"/>
              <a:t>!</a:t>
            </a:r>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33</a:t>
            </a:fld>
            <a:endParaRPr lang="en-US"/>
          </a:p>
        </p:txBody>
      </p:sp>
    </p:spTree>
    <p:extLst>
      <p:ext uri="{BB962C8B-B14F-4D97-AF65-F5344CB8AC3E}">
        <p14:creationId xmlns:p14="http://schemas.microsoft.com/office/powerpoint/2010/main" val="5144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he-IL" dirty="0" smtClean="0"/>
              <a:t>חידה קצרה לסיום           </a:t>
            </a:r>
            <a:endParaRPr lang="en-US" dirty="0"/>
          </a:p>
        </p:txBody>
      </p:sp>
      <p:sp>
        <p:nvSpPr>
          <p:cNvPr id="3" name="Content Placeholder 2"/>
          <p:cNvSpPr>
            <a:spLocks noGrp="1"/>
          </p:cNvSpPr>
          <p:nvPr>
            <p:ph idx="1"/>
          </p:nvPr>
        </p:nvSpPr>
        <p:spPr/>
        <p:txBody>
          <a:bodyPr/>
          <a:lstStyle/>
          <a:p>
            <a:pPr marL="0" indent="0" algn="r" rtl="1">
              <a:buNone/>
            </a:pPr>
            <a:r>
              <a:rPr lang="he-IL" dirty="0"/>
              <a:t>2</a:t>
            </a:r>
            <a:r>
              <a:rPr lang="he-IL" dirty="0" smtClean="0"/>
              <a:t> משתתפים במכרז כלשהו . </a:t>
            </a:r>
          </a:p>
          <a:p>
            <a:pPr marL="0" indent="0" algn="r" rtl="1">
              <a:buNone/>
            </a:pPr>
            <a:r>
              <a:rPr lang="he-IL" dirty="0" smtClean="0"/>
              <a:t>המנהל יודע שאחד מהם מעריך את המוצר ב 10 והשני מעריך ב 0. </a:t>
            </a:r>
          </a:p>
          <a:p>
            <a:pPr marL="0" indent="0" algn="r" rtl="1">
              <a:buNone/>
            </a:pPr>
            <a:r>
              <a:rPr lang="he-IL" dirty="0" smtClean="0"/>
              <a:t>המנהל לא יודע מי מעריך ב 10 ומי מעריך ב 0 . </a:t>
            </a:r>
          </a:p>
          <a:p>
            <a:pPr algn="r" rtl="1"/>
            <a:endParaRPr lang="he-IL" dirty="0"/>
          </a:p>
          <a:p>
            <a:pPr marL="0" indent="0" algn="r" rtl="1">
              <a:buNone/>
            </a:pPr>
            <a:r>
              <a:rPr lang="he-IL" dirty="0" smtClean="0"/>
              <a:t>מה יקרה אם המנהל ישתמש במנגנון  </a:t>
            </a:r>
            <a:r>
              <a:rPr lang="en-US" dirty="0" smtClean="0"/>
              <a:t>VCG</a:t>
            </a:r>
            <a:r>
              <a:rPr lang="he-IL" dirty="0" smtClean="0"/>
              <a:t>?</a:t>
            </a:r>
            <a:r>
              <a:rPr lang="en-US" dirty="0" smtClean="0"/>
              <a:t> </a:t>
            </a:r>
            <a:endParaRPr lang="he-IL" dirty="0" smtClean="0"/>
          </a:p>
          <a:p>
            <a:pPr marL="0" indent="0" algn="r" rtl="1">
              <a:buNone/>
            </a:pPr>
            <a:r>
              <a:rPr lang="he-IL" dirty="0" smtClean="0"/>
              <a:t>איך המנהל יכול למקסם את הרווח שלו ?</a:t>
            </a:r>
            <a:r>
              <a:rPr lang="en-US" dirty="0" smtClean="0"/>
              <a:t> </a:t>
            </a:r>
            <a:r>
              <a:rPr lang="he-IL" dirty="0" smtClean="0"/>
              <a:t> </a:t>
            </a:r>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34</a:t>
            </a:fld>
            <a:endParaRPr lang="en-US"/>
          </a:p>
        </p:txBody>
      </p:sp>
    </p:spTree>
    <p:extLst>
      <p:ext uri="{BB962C8B-B14F-4D97-AF65-F5344CB8AC3E}">
        <p14:creationId xmlns:p14="http://schemas.microsoft.com/office/powerpoint/2010/main" val="2582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7416C-96A1-4CD3-BA23-204A33FFB3F7}" type="slidenum">
              <a:rPr lang="en-US" smtClean="0"/>
              <a:t>35</a:t>
            </a:fld>
            <a:endParaRPr lang="en-US"/>
          </a:p>
        </p:txBody>
      </p:sp>
      <p:pic>
        <p:nvPicPr>
          <p:cNvPr id="6146" name="Picture 2" descr="\\psf\Home\Desktop\seminar photos\397px-John_Forbes_Nash,_Jr._by_Peter_Ba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2413000" cy="43689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sf\Home\Desktop\seminar photos\William_Vickre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366963" cy="4324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488693947"/>
              </p:ext>
            </p:extLst>
          </p:nvPr>
        </p:nvGraphicFramePr>
        <p:xfrm>
          <a:off x="4997450" y="2600325"/>
          <a:ext cx="114300" cy="177800"/>
        </p:xfrm>
        <a:graphic>
          <a:graphicData uri="http://schemas.openxmlformats.org/presentationml/2006/ole">
            <mc:AlternateContent xmlns:mc="http://schemas.openxmlformats.org/markup-compatibility/2006">
              <mc:Choice xmlns:v="urn:schemas-microsoft-com:vml" Requires="v">
                <p:oleObj spid="_x0000_s10250"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997450" y="26003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2667000" y="1331684"/>
                <a:ext cx="4023858" cy="4708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0" i="1" smtClean="0">
                          <a:latin typeface="Cambria Math"/>
                        </a:rPr>
                        <m:t>⊇</m:t>
                      </m:r>
                    </m:oMath>
                  </m:oMathPara>
                </a14:m>
                <a:endParaRPr lang="en-US" sz="30000" dirty="0"/>
              </a:p>
            </p:txBody>
          </p:sp>
        </mc:Choice>
        <mc:Fallback xmlns="">
          <p:sp>
            <p:nvSpPr>
              <p:cNvPr id="7" name="TextBox 6"/>
              <p:cNvSpPr txBox="1">
                <a:spLocks noRot="1" noChangeAspect="1" noMove="1" noResize="1" noEditPoints="1" noAdjustHandles="1" noChangeArrowheads="1" noChangeShapeType="1" noTextEdit="1"/>
              </p:cNvSpPr>
              <p:nvPr/>
            </p:nvSpPr>
            <p:spPr>
              <a:xfrm>
                <a:off x="2667000" y="1331684"/>
                <a:ext cx="4023858" cy="4708981"/>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4031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Homework	</a:t>
            </a:r>
            <a:endParaRPr lang="en-US" dirty="0"/>
          </a:p>
        </p:txBody>
      </p:sp>
      <p:sp>
        <p:nvSpPr>
          <p:cNvPr id="3" name="Content Placeholder 2"/>
          <p:cNvSpPr>
            <a:spLocks noGrp="1"/>
          </p:cNvSpPr>
          <p:nvPr>
            <p:ph idx="1"/>
          </p:nvPr>
        </p:nvSpPr>
        <p:spPr>
          <a:xfrm>
            <a:off x="533400" y="1752600"/>
            <a:ext cx="8229600" cy="4389120"/>
          </a:xfrm>
        </p:spPr>
        <p:txBody>
          <a:bodyPr>
            <a:noAutofit/>
          </a:bodyPr>
          <a:lstStyle/>
          <a:p>
            <a:pPr marL="0" indent="0">
              <a:buNone/>
            </a:pPr>
            <a:r>
              <a:rPr lang="en-US" sz="3000" dirty="0"/>
              <a:t>Consider a search engine selling advertising slots on one of its </a:t>
            </a:r>
            <a:r>
              <a:rPr lang="en-US" sz="3000" dirty="0" smtClean="0"/>
              <a:t>pages.</a:t>
            </a:r>
            <a:r>
              <a:rPr lang="he-IL" sz="3000" dirty="0" smtClean="0"/>
              <a:t>  </a:t>
            </a:r>
            <a:r>
              <a:rPr lang="en-US" sz="3000" dirty="0" smtClean="0"/>
              <a:t>There </a:t>
            </a:r>
            <a:r>
              <a:rPr lang="en-US" sz="3000" dirty="0"/>
              <a:t>are three advertising slots with </a:t>
            </a:r>
            <a:r>
              <a:rPr lang="en-US" sz="3000" dirty="0" err="1" smtClean="0"/>
              <a:t>clickthrough</a:t>
            </a:r>
            <a:r>
              <a:rPr lang="he-IL" sz="3000" dirty="0" smtClean="0"/>
              <a:t> </a:t>
            </a:r>
            <a:r>
              <a:rPr lang="en-US" sz="3000" dirty="0" smtClean="0"/>
              <a:t>rates </a:t>
            </a:r>
            <a:r>
              <a:rPr lang="he-IL" sz="3000" dirty="0" smtClean="0"/>
              <a:t> </a:t>
            </a:r>
            <a:r>
              <a:rPr lang="en-US" sz="3000" dirty="0" smtClean="0"/>
              <a:t>of </a:t>
            </a:r>
            <a:r>
              <a:rPr lang="en-US" sz="3000" dirty="0"/>
              <a:t>0.08, 0.03 and 0.01 respectively, and four </a:t>
            </a:r>
            <a:r>
              <a:rPr lang="en-US" sz="3000" dirty="0" smtClean="0"/>
              <a:t>advertisers</a:t>
            </a:r>
            <a:r>
              <a:rPr lang="he-IL" sz="3000" dirty="0" smtClean="0"/>
              <a:t>  </a:t>
            </a:r>
            <a:r>
              <a:rPr lang="en-US" sz="3000" dirty="0" smtClean="0"/>
              <a:t>whose </a:t>
            </a:r>
            <a:r>
              <a:rPr lang="en-US" sz="3000" dirty="0"/>
              <a:t>values per click are 10, 8, 2 and 1 respectively. T</a:t>
            </a:r>
            <a:r>
              <a:rPr lang="en-US" sz="3000" dirty="0" smtClean="0"/>
              <a:t>he </a:t>
            </a:r>
            <a:r>
              <a:rPr lang="en-US" sz="3000" dirty="0"/>
              <a:t>expected value for an advertiser to have his ad shown in a particular slot is his value times the </a:t>
            </a:r>
            <a:r>
              <a:rPr lang="en-US" sz="3000" dirty="0" err="1"/>
              <a:t>clickthrough</a:t>
            </a:r>
            <a:r>
              <a:rPr lang="en-US" sz="3000" dirty="0"/>
              <a:t> rate. What is </a:t>
            </a:r>
            <a:r>
              <a:rPr lang="en-US" sz="3000" dirty="0" smtClean="0"/>
              <a:t>the  allocation </a:t>
            </a:r>
            <a:r>
              <a:rPr lang="en-US" sz="3000" dirty="0"/>
              <a:t>and payments if the search engine runs VCG?</a:t>
            </a:r>
          </a:p>
        </p:txBody>
      </p:sp>
      <p:sp>
        <p:nvSpPr>
          <p:cNvPr id="4" name="Slide Number Placeholder 3"/>
          <p:cNvSpPr>
            <a:spLocks noGrp="1"/>
          </p:cNvSpPr>
          <p:nvPr>
            <p:ph type="sldNum" sz="quarter" idx="12"/>
          </p:nvPr>
        </p:nvSpPr>
        <p:spPr/>
        <p:txBody>
          <a:bodyPr/>
          <a:lstStyle/>
          <a:p>
            <a:fld id="{9A17416C-96A1-4CD3-BA23-204A33FFB3F7}" type="slidenum">
              <a:rPr lang="en-US" smtClean="0"/>
              <a:t>36</a:t>
            </a:fld>
            <a:endParaRPr lang="en-US"/>
          </a:p>
        </p:txBody>
      </p:sp>
    </p:spTree>
    <p:extLst>
      <p:ext uri="{BB962C8B-B14F-4D97-AF65-F5344CB8AC3E}">
        <p14:creationId xmlns:p14="http://schemas.microsoft.com/office/powerpoint/2010/main" val="3863655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33400" y="762000"/>
                <a:ext cx="8229600" cy="4876800"/>
              </a:xfrm>
            </p:spPr>
            <p:txBody>
              <a:bodyPr>
                <a:normAutofit/>
              </a:bodyPr>
              <a:lstStyle/>
              <a:p>
                <a:pPr marL="0" indent="0" algn="ctr">
                  <a:buNone/>
                </a:pPr>
                <a:r>
                  <a:rPr lang="en-US" sz="3200" dirty="0"/>
                  <a:t>Review  - social welfare maximization</a:t>
                </a:r>
                <a:endParaRPr lang="he-IL" sz="3200" dirty="0"/>
              </a:p>
              <a:p>
                <a:pPr marL="0" indent="0" algn="r">
                  <a:buNone/>
                </a:pPr>
                <a:endParaRPr lang="en-US" sz="3000" dirty="0"/>
              </a:p>
              <a:p>
                <a:pPr algn="r" rtl="1"/>
                <a:r>
                  <a:rPr lang="he-IL" sz="3000" dirty="0" smtClean="0"/>
                  <a:t>יש קבוצה של החלטות אפשריות : </a:t>
                </a:r>
                <a:r>
                  <a:rPr lang="en-US" sz="3000" i="1" dirty="0" smtClean="0"/>
                  <a:t>A </a:t>
                </a:r>
                <a:endParaRPr lang="he-IL" sz="3000" i="1" dirty="0"/>
              </a:p>
              <a:p>
                <a:pPr algn="r" rtl="1"/>
                <a:r>
                  <a:rPr lang="he-IL" sz="3000" dirty="0" smtClean="0"/>
                  <a:t>המנהל צריך לבחור </a:t>
                </a:r>
                <a14:m>
                  <m:oMath xmlns:m="http://schemas.openxmlformats.org/officeDocument/2006/math">
                    <m:r>
                      <a:rPr lang="en-US" sz="3000" b="0" i="1" smtClean="0">
                        <a:latin typeface="Cambria Math"/>
                      </a:rPr>
                      <m:t>𝑎</m:t>
                    </m:r>
                    <m:r>
                      <a:rPr lang="en-US" sz="3000" b="0" i="1" smtClean="0">
                        <a:latin typeface="Cambria Math"/>
                        <a:ea typeface="Cambria Math"/>
                      </a:rPr>
                      <m:t>∈</m:t>
                    </m:r>
                    <m:r>
                      <a:rPr lang="en-US" sz="3000" b="0" i="1" smtClean="0">
                        <a:latin typeface="Cambria Math"/>
                        <a:ea typeface="Cambria Math"/>
                      </a:rPr>
                      <m:t>𝐴</m:t>
                    </m:r>
                    <m:r>
                      <a:rPr lang="he-IL" sz="3000" b="0" i="0" smtClean="0">
                        <a:latin typeface="Cambria Math"/>
                        <a:ea typeface="Cambria Math"/>
                      </a:rPr>
                      <m:t> </m:t>
                    </m:r>
                  </m:oMath>
                </a14:m>
                <a:r>
                  <a:rPr lang="he-IL" sz="3000" dirty="0" smtClean="0"/>
                  <a:t> </a:t>
                </a:r>
              </a:p>
              <a:p>
                <a:pPr algn="r" rtl="1"/>
                <a:r>
                  <a:rPr lang="he-IL" sz="3000" dirty="0" smtClean="0"/>
                  <a:t>ההחלטה הרצויה למנהל תלוייה באינפורמציה  שיש לקבוצת פרטים (</a:t>
                </a:r>
                <a:r>
                  <a:rPr lang="en-US" sz="3000" dirty="0" smtClean="0"/>
                  <a:t>agents</a:t>
                </a:r>
                <a:r>
                  <a:rPr lang="he-IL" sz="3000" dirty="0" smtClean="0"/>
                  <a:t>) . </a:t>
                </a:r>
              </a:p>
              <a:p>
                <a:pPr algn="r" rtl="1"/>
                <a:r>
                  <a:rPr lang="he-IL" sz="3000" dirty="0" smtClean="0"/>
                  <a:t>המטרה – לתכנן משחק (מנגנון)</a:t>
                </a:r>
                <a:r>
                  <a:rPr lang="en-US" sz="3000" dirty="0" smtClean="0"/>
                  <a:t> </a:t>
                </a:r>
                <a:r>
                  <a:rPr lang="he-IL" sz="3000" dirty="0" smtClean="0"/>
                  <a:t>בין הפרטים שיביא לתוצאה הרצוייה - יעילות חברתית.</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33400" y="762000"/>
                <a:ext cx="8229600" cy="4876800"/>
              </a:xfrm>
              <a:blipFill rotWithShape="1">
                <a:blip r:embed="rId3"/>
                <a:stretch>
                  <a:fillRect t="-1875" r="-125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A17416C-96A1-4CD3-BA23-204A33FFB3F7}" type="slidenum">
              <a:rPr lang="en-US" smtClean="0"/>
              <a:t>4</a:t>
            </a:fld>
            <a:endParaRPr lang="en-US"/>
          </a:p>
        </p:txBody>
      </p:sp>
    </p:spTree>
    <p:extLst>
      <p:ext uri="{BB962C8B-B14F-4D97-AF65-F5344CB8AC3E}">
        <p14:creationId xmlns:p14="http://schemas.microsoft.com/office/powerpoint/2010/main" val="14705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pPr algn="ctr"/>
            <a:r>
              <a:rPr lang="en-US" sz="5400" dirty="0"/>
              <a:t>Review  - social welfare maximization</a:t>
            </a:r>
            <a:r>
              <a:rPr lang="he-IL" sz="5400" dirty="0"/>
              <a:t/>
            </a:r>
            <a:br>
              <a:rPr lang="he-IL" sz="5400" dirty="0"/>
            </a:br>
            <a:r>
              <a:rPr lang="he-IL" dirty="0" smtClean="0"/>
              <a:t> </a:t>
            </a:r>
            <a:endParaRPr lang="en-US" dirty="0"/>
          </a:p>
        </p:txBody>
      </p:sp>
      <p:sp>
        <p:nvSpPr>
          <p:cNvPr id="3" name="Content Placeholder 2"/>
          <p:cNvSpPr>
            <a:spLocks noGrp="1"/>
          </p:cNvSpPr>
          <p:nvPr>
            <p:ph idx="1"/>
          </p:nvPr>
        </p:nvSpPr>
        <p:spPr>
          <a:xfrm>
            <a:off x="457200" y="1935480"/>
            <a:ext cx="8229600" cy="4236720"/>
          </a:xfrm>
        </p:spPr>
        <p:txBody>
          <a:bodyPr>
            <a:normAutofit/>
          </a:bodyPr>
          <a:lstStyle/>
          <a:p>
            <a:pPr algn="r" rtl="1"/>
            <a:endParaRPr lang="he-IL" sz="2400" b="1" dirty="0" smtClean="0"/>
          </a:p>
          <a:p>
            <a:pPr marL="0" indent="0" algn="r" rtl="1">
              <a:buNone/>
            </a:pPr>
            <a:r>
              <a:rPr lang="he-IL" sz="2400" b="1" u="sng" dirty="0" smtClean="0"/>
              <a:t>דוגמא </a:t>
            </a:r>
            <a:r>
              <a:rPr lang="he-IL" sz="2400" b="1" u="sng" dirty="0"/>
              <a:t>א</a:t>
            </a:r>
            <a:r>
              <a:rPr lang="he-IL" sz="2400" u="sng" dirty="0" smtClean="0"/>
              <a:t>:</a:t>
            </a:r>
          </a:p>
          <a:p>
            <a:pPr marL="0" indent="0" algn="r" rtl="1">
              <a:buNone/>
            </a:pPr>
            <a:r>
              <a:rPr lang="he-IL" sz="2400" dirty="0" smtClean="0"/>
              <a:t>חלוקת מוצר יחיד לפרט אחד מתוך קבוצה של  </a:t>
            </a:r>
            <a:r>
              <a:rPr lang="en-US" sz="2400" i="1" dirty="0" smtClean="0"/>
              <a:t>N</a:t>
            </a:r>
            <a:r>
              <a:rPr lang="he-IL" sz="2400" dirty="0" smtClean="0"/>
              <a:t> פרטים.</a:t>
            </a:r>
          </a:p>
          <a:p>
            <a:pPr marL="0" indent="0" algn="r" rtl="1">
              <a:buNone/>
            </a:pPr>
            <a:r>
              <a:rPr lang="he-IL" dirty="0" smtClean="0"/>
              <a:t>הקבוצה </a:t>
            </a:r>
            <a:r>
              <a:rPr lang="en-US" i="1" dirty="0" smtClean="0"/>
              <a:t>A</a:t>
            </a:r>
            <a:r>
              <a:rPr lang="he-IL" dirty="0" smtClean="0"/>
              <a:t> היא כל החלוקות האפשריות (מי הפרט שמקבל את </a:t>
            </a:r>
          </a:p>
          <a:p>
            <a:pPr marL="0" indent="0" algn="r" rtl="1">
              <a:buNone/>
            </a:pPr>
            <a:r>
              <a:rPr lang="he-IL" dirty="0" smtClean="0"/>
              <a:t>המוצר).   מטרת המנהל יעילות חברתית, ז"א לתת את המוצר לפרט </a:t>
            </a:r>
          </a:p>
          <a:p>
            <a:pPr marL="0" indent="0" algn="r" rtl="1">
              <a:buNone/>
            </a:pPr>
            <a:r>
              <a:rPr lang="he-IL" dirty="0" smtClean="0"/>
              <a:t>שנותן לו ערך מרבי. </a:t>
            </a:r>
          </a:p>
          <a:p>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5</a:t>
            </a:fld>
            <a:endParaRPr lang="en-US"/>
          </a:p>
        </p:txBody>
      </p:sp>
    </p:spTree>
    <p:extLst>
      <p:ext uri="{BB962C8B-B14F-4D97-AF65-F5344CB8AC3E}">
        <p14:creationId xmlns:p14="http://schemas.microsoft.com/office/powerpoint/2010/main" val="38210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gn="r" rtl="1"/>
            <a:endParaRPr lang="he-IL" dirty="0"/>
          </a:p>
          <a:p>
            <a:pPr marL="0" indent="0" algn="r" rtl="1">
              <a:buNone/>
            </a:pPr>
            <a:r>
              <a:rPr lang="he-IL" sz="2800" b="1" u="sng" dirty="0"/>
              <a:t>דוגמא </a:t>
            </a:r>
            <a:r>
              <a:rPr lang="he-IL" sz="2800" b="1" u="sng" dirty="0" smtClean="0"/>
              <a:t>ב</a:t>
            </a:r>
            <a:r>
              <a:rPr lang="he-IL" sz="2800" u="sng" dirty="0" smtClean="0"/>
              <a:t>:</a:t>
            </a:r>
            <a:endParaRPr lang="he-IL" sz="2800" u="sng" dirty="0"/>
          </a:p>
          <a:p>
            <a:pPr marL="0" indent="0" algn="r" rtl="1">
              <a:buNone/>
            </a:pPr>
            <a:r>
              <a:rPr lang="he-IL" sz="2800" dirty="0" smtClean="0"/>
              <a:t> נשיא </a:t>
            </a:r>
            <a:r>
              <a:rPr lang="he-IL" sz="2800" dirty="0"/>
              <a:t>האוניברסיטה צריך לבחור </a:t>
            </a:r>
            <a:r>
              <a:rPr lang="he-IL" sz="2800" dirty="0" smtClean="0"/>
              <a:t>בין</a:t>
            </a:r>
            <a:r>
              <a:rPr lang="he-IL" sz="2800" dirty="0"/>
              <a:t> </a:t>
            </a:r>
            <a:r>
              <a:rPr lang="he-IL" sz="2800" dirty="0" smtClean="0"/>
              <a:t>בניית:</a:t>
            </a:r>
          </a:p>
          <a:p>
            <a:pPr marL="0" indent="0" algn="r" rtl="1">
              <a:buNone/>
            </a:pPr>
            <a:r>
              <a:rPr lang="he-IL" sz="2800" dirty="0" smtClean="0"/>
              <a:t>(</a:t>
            </a:r>
            <a:r>
              <a:rPr lang="en-US" sz="2800" dirty="0" smtClean="0"/>
              <a:t>i</a:t>
            </a:r>
            <a:r>
              <a:rPr lang="he-IL" sz="2800" dirty="0" smtClean="0"/>
              <a:t>)  בריכה     </a:t>
            </a:r>
            <a:r>
              <a:rPr lang="en-US" sz="2800" dirty="0" smtClean="0"/>
              <a:t>(</a:t>
            </a:r>
            <a:r>
              <a:rPr lang="en-US" sz="2800" dirty="0"/>
              <a:t>ii</a:t>
            </a:r>
            <a:r>
              <a:rPr lang="en-US" sz="2800" dirty="0" smtClean="0"/>
              <a:t>)</a:t>
            </a:r>
            <a:r>
              <a:rPr lang="he-IL" sz="2800" dirty="0" smtClean="0"/>
              <a:t> חדר כושר    </a:t>
            </a:r>
            <a:r>
              <a:rPr lang="en-US" sz="2800" dirty="0" smtClean="0"/>
              <a:t>(iii</a:t>
            </a:r>
            <a:r>
              <a:rPr lang="en-US" sz="2800" dirty="0"/>
              <a:t>) </a:t>
            </a:r>
            <a:r>
              <a:rPr lang="he-IL" sz="2800" i="1" dirty="0"/>
              <a:t> </a:t>
            </a:r>
            <a:r>
              <a:rPr lang="he-IL" sz="2800" dirty="0" smtClean="0"/>
              <a:t>מסעדה.</a:t>
            </a:r>
          </a:p>
          <a:p>
            <a:pPr marL="0" indent="0" algn="r" rtl="1">
              <a:buNone/>
            </a:pPr>
            <a:r>
              <a:rPr lang="en-US" sz="2800" dirty="0" smtClean="0"/>
              <a:t> </a:t>
            </a:r>
            <a:r>
              <a:rPr lang="he-IL" sz="2800" dirty="0"/>
              <a:t>כל סטודנט נותן ערך מספרי לכל אחת מהאופציות. הנשיא מעוניין לבחור את הפרויקט שממקסם את סכום הערכים של הסטודנטים. האם ניתן לעשות זאת למרות שערכים אלה אינם ידועים לנשיא והם אינפורמציה פרטית של כל סטודנט.</a:t>
            </a:r>
            <a:endParaRPr lang="en-US" sz="2800" dirty="0"/>
          </a:p>
          <a:p>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6</a:t>
            </a:fld>
            <a:endParaRPr lang="en-US"/>
          </a:p>
        </p:txBody>
      </p:sp>
      <p:sp>
        <p:nvSpPr>
          <p:cNvPr id="5" name="Title 1"/>
          <p:cNvSpPr>
            <a:spLocks noGrp="1"/>
          </p:cNvSpPr>
          <p:nvPr>
            <p:ph type="title"/>
          </p:nvPr>
        </p:nvSpPr>
        <p:spPr>
          <a:xfrm>
            <a:off x="457200" y="1447800"/>
            <a:ext cx="8229600" cy="1143000"/>
          </a:xfrm>
        </p:spPr>
        <p:txBody>
          <a:bodyPr>
            <a:normAutofit fontScale="90000"/>
          </a:bodyPr>
          <a:lstStyle/>
          <a:p>
            <a:pPr algn="ctr"/>
            <a:r>
              <a:rPr lang="en-US" sz="5400" dirty="0"/>
              <a:t>Review  - social welfare maximization</a:t>
            </a:r>
            <a:r>
              <a:rPr lang="he-IL" sz="5400" dirty="0"/>
              <a:t/>
            </a:r>
            <a:br>
              <a:rPr lang="he-IL" sz="5400" dirty="0"/>
            </a:br>
            <a:r>
              <a:rPr lang="he-IL" dirty="0" smtClean="0"/>
              <a:t> </a:t>
            </a:r>
            <a:endParaRPr lang="en-US" dirty="0"/>
          </a:p>
        </p:txBody>
      </p:sp>
    </p:spTree>
    <p:extLst>
      <p:ext uri="{BB962C8B-B14F-4D97-AF65-F5344CB8AC3E}">
        <p14:creationId xmlns:p14="http://schemas.microsoft.com/office/powerpoint/2010/main" val="3264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מטרה בהרצאה זו </a:t>
            </a:r>
            <a:endParaRPr lang="en-US" dirty="0"/>
          </a:p>
        </p:txBody>
      </p:sp>
      <p:sp>
        <p:nvSpPr>
          <p:cNvPr id="3" name="Content Placeholder 2"/>
          <p:cNvSpPr>
            <a:spLocks noGrp="1"/>
          </p:cNvSpPr>
          <p:nvPr>
            <p:ph idx="1"/>
          </p:nvPr>
        </p:nvSpPr>
        <p:spPr/>
        <p:txBody>
          <a:bodyPr>
            <a:normAutofit/>
          </a:bodyPr>
          <a:lstStyle/>
          <a:p>
            <a:pPr marL="0" indent="0" algn="r" rtl="1">
              <a:buNone/>
            </a:pPr>
            <a:endParaRPr lang="he-IL" sz="2000" dirty="0"/>
          </a:p>
          <a:p>
            <a:pPr marL="0" indent="0" algn="r" rtl="1">
              <a:buNone/>
            </a:pPr>
            <a:r>
              <a:rPr lang="he-IL" sz="4400" dirty="0" smtClean="0"/>
              <a:t>להראות איך ניתן </a:t>
            </a:r>
            <a:r>
              <a:rPr lang="he-IL" sz="4400" dirty="0" smtClean="0"/>
              <a:t>להשיג מיקסום רווחה חברתית באמצעות מנגנון בשיווי משקל באסטרטגיות </a:t>
            </a:r>
            <a:r>
              <a:rPr lang="he-IL" sz="4400" dirty="0" smtClean="0"/>
              <a:t>שולטות. </a:t>
            </a:r>
          </a:p>
          <a:p>
            <a:pPr marL="0" indent="0" algn="r" rtl="1">
              <a:buNone/>
            </a:pPr>
            <a:endParaRPr lang="he-IL" sz="2000" dirty="0" smtClean="0"/>
          </a:p>
          <a:p>
            <a:pPr marL="0" indent="0" algn="r" rtl="1">
              <a:buNone/>
            </a:pPr>
            <a:r>
              <a:rPr lang="he-IL" sz="2400" dirty="0" smtClean="0"/>
              <a:t>  </a:t>
            </a:r>
          </a:p>
        </p:txBody>
      </p:sp>
      <p:sp>
        <p:nvSpPr>
          <p:cNvPr id="4" name="Slide Number Placeholder 3"/>
          <p:cNvSpPr>
            <a:spLocks noGrp="1"/>
          </p:cNvSpPr>
          <p:nvPr>
            <p:ph type="sldNum" sz="quarter" idx="12"/>
          </p:nvPr>
        </p:nvSpPr>
        <p:spPr/>
        <p:txBody>
          <a:bodyPr/>
          <a:lstStyle/>
          <a:p>
            <a:fld id="{9A17416C-96A1-4CD3-BA23-204A33FFB3F7}" type="slidenum">
              <a:rPr lang="en-US" smtClean="0"/>
              <a:t>7</a:t>
            </a:fld>
            <a:endParaRPr lang="en-US"/>
          </a:p>
        </p:txBody>
      </p:sp>
    </p:spTree>
    <p:extLst>
      <p:ext uri="{BB962C8B-B14F-4D97-AF65-F5344CB8AC3E}">
        <p14:creationId xmlns:p14="http://schemas.microsoft.com/office/powerpoint/2010/main" val="414646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תזכורת</a:t>
            </a:r>
            <a:endParaRPr lang="en-US" dirty="0"/>
          </a:p>
        </p:txBody>
      </p:sp>
      <p:sp>
        <p:nvSpPr>
          <p:cNvPr id="3" name="Content Placeholder 2"/>
          <p:cNvSpPr>
            <a:spLocks noGrp="1"/>
          </p:cNvSpPr>
          <p:nvPr>
            <p:ph idx="1"/>
          </p:nvPr>
        </p:nvSpPr>
        <p:spPr/>
        <p:txBody>
          <a:bodyPr>
            <a:normAutofit fontScale="92500" lnSpcReduction="20000"/>
          </a:bodyPr>
          <a:lstStyle/>
          <a:p>
            <a:pPr marL="393192" lvl="1" indent="0" algn="r" rtl="1">
              <a:buNone/>
            </a:pPr>
            <a:r>
              <a:rPr lang="he-IL" u="sng" dirty="0" smtClean="0"/>
              <a:t>שיווי משקל </a:t>
            </a:r>
            <a:r>
              <a:rPr lang="en-US" u="sng" dirty="0" smtClean="0"/>
              <a:t>Nash</a:t>
            </a:r>
            <a:r>
              <a:rPr lang="he-IL" u="sng" dirty="0" smtClean="0"/>
              <a:t> :</a:t>
            </a:r>
            <a:endParaRPr lang="he-IL" dirty="0" smtClean="0"/>
          </a:p>
          <a:p>
            <a:pPr marL="393192" lvl="1" indent="0" algn="r" rtl="1">
              <a:buNone/>
            </a:pPr>
            <a:r>
              <a:rPr lang="he-IL" dirty="0" smtClean="0"/>
              <a:t> מתקיים כאשר יש וקטור של אסטרטגיות שידוע לכולם ומתקיים שלכל שחקן </a:t>
            </a:r>
            <a:r>
              <a:rPr lang="en-US" i="1" dirty="0" smtClean="0"/>
              <a:t>i</a:t>
            </a:r>
            <a:r>
              <a:rPr lang="he-IL" i="1" dirty="0" smtClean="0"/>
              <a:t>  </a:t>
            </a:r>
            <a:r>
              <a:rPr lang="he-IL" dirty="0" smtClean="0"/>
              <a:t>, האסטרטגייה שלו אופטימלית בהנתן שהאחרים פועלים לפי האסטרטגיות שלהם .</a:t>
            </a:r>
          </a:p>
          <a:p>
            <a:pPr marL="393192" lvl="1" indent="0" algn="r" rtl="1">
              <a:buNone/>
            </a:pPr>
            <a:r>
              <a:rPr lang="he-IL" sz="2200" dirty="0" smtClean="0"/>
              <a:t>למשל – </a:t>
            </a:r>
            <a:r>
              <a:rPr lang="en-US" sz="2200" dirty="0" smtClean="0"/>
              <a:t>First price auction</a:t>
            </a:r>
            <a:r>
              <a:rPr lang="he-IL" sz="2200" dirty="0" smtClean="0"/>
              <a:t>  מוציא לפועל את מטרת המתכנן ב</a:t>
            </a:r>
            <a:r>
              <a:rPr lang="he-IL" sz="2200" dirty="0"/>
              <a:t>ש</a:t>
            </a:r>
            <a:r>
              <a:rPr lang="he-IL" sz="2200" dirty="0" smtClean="0"/>
              <a:t>יווי משקל </a:t>
            </a:r>
            <a:r>
              <a:rPr lang="en-US" sz="2200" dirty="0" smtClean="0"/>
              <a:t>Nash </a:t>
            </a:r>
            <a:endParaRPr lang="he-IL" sz="2200" dirty="0" smtClean="0"/>
          </a:p>
          <a:p>
            <a:pPr marL="393192" lvl="1" indent="0" algn="r" rtl="1">
              <a:buNone/>
            </a:pPr>
            <a:r>
              <a:rPr lang="he-IL" dirty="0" smtClean="0"/>
              <a:t>(דוגמא:</a:t>
            </a:r>
            <a:r>
              <a:rPr lang="en-US" dirty="0" smtClean="0"/>
              <a:t> </a:t>
            </a:r>
            <a:r>
              <a:rPr lang="he-IL" dirty="0" smtClean="0"/>
              <a:t>שני שחקנים שהערכים שלהם ב"ת ומתפלגים אחיד בין 0 ל 1)</a:t>
            </a:r>
            <a:endParaRPr lang="he-IL" sz="2400" dirty="0" smtClean="0"/>
          </a:p>
          <a:p>
            <a:pPr marL="393192" lvl="1" indent="0" algn="r" rtl="1">
              <a:buNone/>
            </a:pPr>
            <a:endParaRPr lang="he-IL" sz="2400" u="sng" dirty="0"/>
          </a:p>
          <a:p>
            <a:pPr marL="393192" lvl="1" indent="0" algn="r" rtl="1">
              <a:buNone/>
            </a:pPr>
            <a:r>
              <a:rPr lang="he-IL" sz="2400" u="sng" dirty="0" smtClean="0"/>
              <a:t>שיווי משקל באסטרטגיות </a:t>
            </a:r>
            <a:r>
              <a:rPr lang="he-IL" sz="2400" u="sng" dirty="0"/>
              <a:t>שולטות </a:t>
            </a:r>
            <a:r>
              <a:rPr lang="he-IL" sz="2400" dirty="0" smtClean="0"/>
              <a:t> </a:t>
            </a:r>
            <a:r>
              <a:rPr lang="en-US" sz="2400" dirty="0" smtClean="0"/>
              <a:t> </a:t>
            </a:r>
            <a:r>
              <a:rPr lang="he-IL" dirty="0" smtClean="0"/>
              <a:t>(</a:t>
            </a:r>
            <a:r>
              <a:rPr lang="en-US" dirty="0" smtClean="0"/>
              <a:t> </a:t>
            </a:r>
            <a:r>
              <a:rPr lang="he-IL" dirty="0" smtClean="0"/>
              <a:t>נושא ההרצאה ):</a:t>
            </a:r>
            <a:r>
              <a:rPr lang="en-US" dirty="0" smtClean="0"/>
              <a:t> </a:t>
            </a:r>
            <a:endParaRPr lang="he-IL" sz="2400" dirty="0" smtClean="0"/>
          </a:p>
          <a:p>
            <a:pPr marL="0" indent="0" algn="r" rtl="1">
              <a:buNone/>
            </a:pPr>
            <a:r>
              <a:rPr lang="he-IL" sz="2400" dirty="0" smtClean="0"/>
              <a:t>      אסטרטגייה אופטימלית עבור </a:t>
            </a:r>
            <a:r>
              <a:rPr lang="he-IL" sz="2400" dirty="0"/>
              <a:t>שחקן </a:t>
            </a:r>
            <a:r>
              <a:rPr lang="he-IL" sz="2400" dirty="0" smtClean="0"/>
              <a:t>ללא </a:t>
            </a:r>
            <a:r>
              <a:rPr lang="he-IL" sz="2400" dirty="0"/>
              <a:t>תלות באסטרטגיות של </a:t>
            </a:r>
            <a:r>
              <a:rPr lang="he-IL" sz="2400" dirty="0" smtClean="0"/>
              <a:t>שאר</a:t>
            </a:r>
          </a:p>
          <a:p>
            <a:pPr marL="0" indent="0" algn="r" rtl="1">
              <a:buNone/>
            </a:pPr>
            <a:r>
              <a:rPr lang="he-IL" sz="2400" dirty="0" smtClean="0"/>
              <a:t>      המשתתפים. </a:t>
            </a:r>
          </a:p>
          <a:p>
            <a:pPr marL="0" indent="0" algn="r" rtl="1">
              <a:buNone/>
            </a:pPr>
            <a:r>
              <a:rPr lang="he-IL" sz="2400" dirty="0" smtClean="0"/>
              <a:t>      * </a:t>
            </a:r>
            <a:r>
              <a:rPr lang="en-US" sz="2400" dirty="0" smtClean="0"/>
              <a:t> </a:t>
            </a:r>
            <a:r>
              <a:rPr lang="he-IL" sz="2400" dirty="0"/>
              <a:t>זה מקרה פרטי וחזק יותר של שיווי משקל נאש. </a:t>
            </a:r>
            <a:endParaRPr lang="he-IL" sz="2400" dirty="0" smtClean="0"/>
          </a:p>
          <a:p>
            <a:pPr marL="0" indent="0" algn="r" rtl="1">
              <a:buNone/>
            </a:pPr>
            <a:r>
              <a:rPr lang="he-IL" sz="2400" dirty="0"/>
              <a:t> </a:t>
            </a:r>
            <a:r>
              <a:rPr lang="he-IL" sz="2400" dirty="0" smtClean="0"/>
              <a:t>     למשל – </a:t>
            </a:r>
            <a:r>
              <a:rPr lang="en-US" sz="2400" dirty="0" smtClean="0"/>
              <a:t>Second price auction</a:t>
            </a:r>
          </a:p>
          <a:p>
            <a:pPr marL="0" indent="0" algn="r" rtl="1">
              <a:buNone/>
            </a:pPr>
            <a:r>
              <a:rPr lang="he-IL" sz="2400" dirty="0"/>
              <a:t> </a:t>
            </a:r>
            <a:r>
              <a:rPr lang="he-IL" sz="2400" dirty="0" smtClean="0"/>
              <a:t>     מוציא לפועל את מטרת המתכנן בשיווי משקל באסטרטגיות שולטות . </a:t>
            </a:r>
            <a:endParaRPr lang="he-IL" sz="2400" dirty="0"/>
          </a:p>
          <a:p>
            <a:pPr marL="393192" lvl="1" indent="0" algn="r" rtl="1">
              <a:buNone/>
            </a:pPr>
            <a:endParaRPr lang="en-US" dirty="0"/>
          </a:p>
        </p:txBody>
      </p:sp>
      <p:sp>
        <p:nvSpPr>
          <p:cNvPr id="4" name="Slide Number Placeholder 3"/>
          <p:cNvSpPr>
            <a:spLocks noGrp="1"/>
          </p:cNvSpPr>
          <p:nvPr>
            <p:ph type="sldNum" sz="quarter" idx="12"/>
          </p:nvPr>
        </p:nvSpPr>
        <p:spPr/>
        <p:txBody>
          <a:bodyPr/>
          <a:lstStyle/>
          <a:p>
            <a:fld id="{9A17416C-96A1-4CD3-BA23-204A33FFB3F7}" type="slidenum">
              <a:rPr lang="en-US" smtClean="0"/>
              <a:t>8</a:t>
            </a:fld>
            <a:endParaRPr lang="en-US"/>
          </a:p>
        </p:txBody>
      </p:sp>
    </p:spTree>
    <p:extLst>
      <p:ext uri="{BB962C8B-B14F-4D97-AF65-F5344CB8AC3E}">
        <p14:creationId xmlns:p14="http://schemas.microsoft.com/office/powerpoint/2010/main" val="11112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600200"/>
          </a:xfrm>
        </p:spPr>
        <p:txBody>
          <a:bodyPr/>
          <a:lstStyle/>
          <a:p>
            <a:pPr algn="ctr"/>
            <a:r>
              <a:rPr lang="en-US" dirty="0"/>
              <a:t>Social W</a:t>
            </a:r>
            <a:r>
              <a:rPr lang="en-US" dirty="0" smtClean="0"/>
              <a:t>elfare Maximization </a:t>
            </a:r>
            <a:br>
              <a:rPr lang="en-US" dirty="0" smtClean="0"/>
            </a:br>
            <a:r>
              <a:rPr lang="en-US" dirty="0" smtClean="0"/>
              <a:t>formal definition</a:t>
            </a:r>
            <a:endParaRPr lang="en-US" dirty="0"/>
          </a:p>
        </p:txBody>
      </p:sp>
      <p:sp>
        <p:nvSpPr>
          <p:cNvPr id="3" name="Slide Number Placeholder 2"/>
          <p:cNvSpPr>
            <a:spLocks noGrp="1"/>
          </p:cNvSpPr>
          <p:nvPr>
            <p:ph type="sldNum" sz="quarter" idx="12"/>
          </p:nvPr>
        </p:nvSpPr>
        <p:spPr/>
        <p:txBody>
          <a:bodyPr/>
          <a:lstStyle/>
          <a:p>
            <a:fld id="{9A17416C-96A1-4CD3-BA23-204A33FFB3F7}" type="slidenum">
              <a:rPr lang="en-US" smtClean="0"/>
              <a:t>9</a:t>
            </a:fld>
            <a:endParaRPr lang="en-US"/>
          </a:p>
        </p:txBody>
      </p:sp>
      <p:pic>
        <p:nvPicPr>
          <p:cNvPr id="5123" name="Picture 3" descr="\\psf\Home\Desktop\seminar photos\welfare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38400"/>
            <a:ext cx="48768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707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6766</TotalTime>
  <Words>2154</Words>
  <Application>Microsoft Office PowerPoint</Application>
  <PresentationFormat>On-screen Show (4:3)</PresentationFormat>
  <Paragraphs>369</Paragraphs>
  <Slides>36</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Flow</vt:lpstr>
      <vt:lpstr>Equation</vt:lpstr>
      <vt:lpstr>Auction Seminar : Allocation and pricing mechanisms</vt:lpstr>
      <vt:lpstr>Curriculum</vt:lpstr>
      <vt:lpstr>Review  - social welfare maximization  </vt:lpstr>
      <vt:lpstr>PowerPoint Presentation</vt:lpstr>
      <vt:lpstr>Review  - social welfare maximization  </vt:lpstr>
      <vt:lpstr>Review  - social welfare maximization  </vt:lpstr>
      <vt:lpstr>מטרה בהרצאה זו </vt:lpstr>
      <vt:lpstr>תזכורת</vt:lpstr>
      <vt:lpstr>Social Welfare Maximization  formal definition</vt:lpstr>
      <vt:lpstr>Social Welfare Maximization  formal definition</vt:lpstr>
      <vt:lpstr>Truthful mechanism</vt:lpstr>
      <vt:lpstr>Truthful mechanism</vt:lpstr>
      <vt:lpstr>The VCG  mechanism</vt:lpstr>
      <vt:lpstr>The VCG  mechanism</vt:lpstr>
      <vt:lpstr>The VCG  mechanism</vt:lpstr>
      <vt:lpstr>דוגמא</vt:lpstr>
      <vt:lpstr>Exercise</vt:lpstr>
      <vt:lpstr>The VCG  mechanism</vt:lpstr>
      <vt:lpstr>PowerPoint Presentation</vt:lpstr>
      <vt:lpstr>Example – advertising slots</vt:lpstr>
      <vt:lpstr>PowerPoint Presentation</vt:lpstr>
      <vt:lpstr>PowerPoint Presentation</vt:lpstr>
      <vt:lpstr>Example   City roads</vt:lpstr>
      <vt:lpstr>Theorem</vt:lpstr>
      <vt:lpstr>Proof</vt:lpstr>
      <vt:lpstr>Proof - continue</vt:lpstr>
      <vt:lpstr>Remark</vt:lpstr>
      <vt:lpstr>Deficiencies of VCG mechanism</vt:lpstr>
      <vt:lpstr>Example Spectrum Auctions</vt:lpstr>
      <vt:lpstr>PowerPoint Presentation</vt:lpstr>
      <vt:lpstr>PowerPoint Presentation</vt:lpstr>
      <vt:lpstr>PowerPoint Presentation</vt:lpstr>
      <vt:lpstr>VCG Deficiencies summery</vt:lpstr>
      <vt:lpstr>חידה קצרה לסיום           </vt:lpstr>
      <vt:lpstr>PowerPoint Presentation</vt:lpstr>
      <vt:lpstr>Homework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Auction Seminar : Revenue Equivalence</dc:title>
  <dc:creator>Tali</dc:creator>
  <cp:lastModifiedBy>MB</cp:lastModifiedBy>
  <cp:revision>325</cp:revision>
  <dcterms:created xsi:type="dcterms:W3CDTF">2014-03-06T20:46:03Z</dcterms:created>
  <dcterms:modified xsi:type="dcterms:W3CDTF">2014-03-26T12:26:57Z</dcterms:modified>
</cp:coreProperties>
</file>