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316" r:id="rId4"/>
    <p:sldId id="260" r:id="rId5"/>
    <p:sldId id="345" r:id="rId6"/>
    <p:sldId id="346" r:id="rId7"/>
    <p:sldId id="262" r:id="rId8"/>
    <p:sldId id="264" r:id="rId9"/>
    <p:sldId id="267" r:id="rId10"/>
    <p:sldId id="268" r:id="rId11"/>
    <p:sldId id="269" r:id="rId12"/>
    <p:sldId id="347" r:id="rId13"/>
    <p:sldId id="348" r:id="rId14"/>
    <p:sldId id="360" r:id="rId15"/>
    <p:sldId id="298" r:id="rId16"/>
    <p:sldId id="350" r:id="rId17"/>
    <p:sldId id="349" r:id="rId18"/>
    <p:sldId id="351" r:id="rId19"/>
    <p:sldId id="299" r:id="rId20"/>
    <p:sldId id="352" r:id="rId21"/>
    <p:sldId id="353" r:id="rId22"/>
    <p:sldId id="354" r:id="rId23"/>
    <p:sldId id="363" r:id="rId24"/>
    <p:sldId id="355" r:id="rId25"/>
    <p:sldId id="270" r:id="rId26"/>
    <p:sldId id="364" r:id="rId27"/>
    <p:sldId id="365" r:id="rId28"/>
    <p:sldId id="358" r:id="rId29"/>
    <p:sldId id="301" r:id="rId30"/>
    <p:sldId id="356" r:id="rId31"/>
    <p:sldId id="274" r:id="rId32"/>
    <p:sldId id="359" r:id="rId33"/>
    <p:sldId id="275" r:id="rId34"/>
    <p:sldId id="361" r:id="rId35"/>
    <p:sldId id="276" r:id="rId36"/>
    <p:sldId id="330" r:id="rId37"/>
    <p:sldId id="357" r:id="rId38"/>
    <p:sldId id="331" r:id="rId39"/>
    <p:sldId id="332" r:id="rId40"/>
    <p:sldId id="362" r:id="rId41"/>
    <p:sldId id="366" r:id="rId42"/>
  </p:sldIdLst>
  <p:sldSz cx="9144000" cy="6858000" type="screen4x3"/>
  <p:notesSz cx="6858000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9933FF"/>
    <a:srgbClr val="9900CC"/>
    <a:srgbClr val="FF006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82060" autoAdjust="0"/>
  </p:normalViewPr>
  <p:slideViewPr>
    <p:cSldViewPr>
      <p:cViewPr>
        <p:scale>
          <a:sx n="70" d="100"/>
          <a:sy n="70" d="100"/>
        </p:scale>
        <p:origin x="-1267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3C1979-9344-44B6-A1F6-AA7296EBAB20}" type="datetimeFigureOut">
              <a:rPr lang="he-IL" smtClean="0"/>
              <a:t>ו'/ניסן/תשע"ב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D518538-C71C-442A-8FE3-84642DF8E1E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4261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AAC0100-2D6D-4C8E-AE57-B771351AFF59}" type="datetimeFigureOut">
              <a:rPr lang="he-IL" smtClean="0"/>
              <a:pPr/>
              <a:t>ו'/ניסן/תשע"ב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3425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14746"/>
            <a:ext cx="5486400" cy="408765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27915"/>
            <a:ext cx="2971800" cy="45418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4EE1F29-7509-40A1-B23C-0B4793B096D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793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0012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2120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רוצים</a:t>
            </a:r>
            <a:r>
              <a:rPr lang="he-IL" baseline="0" dirty="0" smtClean="0"/>
              <a:t> לבדוק מתי להקצות ל-</a:t>
            </a:r>
            <a:r>
              <a:rPr lang="en-US" baseline="0" dirty="0" err="1" smtClean="0"/>
              <a:t>i</a:t>
            </a:r>
            <a:r>
              <a:rPr lang="he-IL" baseline="0" dirty="0" smtClean="0"/>
              <a:t>, לכן נחשב אי שוויון שבו המקרה הראשון גדול מהמקרה השני.</a:t>
            </a:r>
          </a:p>
          <a:p>
            <a:r>
              <a:rPr lang="he-IL" baseline="0" dirty="0" smtClean="0"/>
              <a:t>דבר זה מוביל אותנו לערך קריטי שכתוב בשקופית.</a:t>
            </a:r>
          </a:p>
          <a:p>
            <a:r>
              <a:rPr lang="he-IL" baseline="0" dirty="0" smtClean="0"/>
              <a:t>בעזרת קביעת התשלום להיות הערך הקריטי, נוביל למצב בו אמירת אמת היא אסטרטגיה דומיננטית.</a:t>
            </a:r>
          </a:p>
          <a:p>
            <a:endParaRPr lang="he-IL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2120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רוצים</a:t>
            </a:r>
            <a:r>
              <a:rPr lang="he-IL" baseline="0" dirty="0" smtClean="0"/>
              <a:t> לבדוק מתי להקצות ל-</a:t>
            </a:r>
            <a:r>
              <a:rPr lang="en-US" baseline="0" dirty="0" err="1" smtClean="0"/>
              <a:t>i</a:t>
            </a:r>
            <a:r>
              <a:rPr lang="he-IL" baseline="0" dirty="0" smtClean="0"/>
              <a:t>, לכן נחשב אי שוויון שבו המקרה הראשון גדול מהמקרה השני.</a:t>
            </a:r>
          </a:p>
          <a:p>
            <a:r>
              <a:rPr lang="he-IL" baseline="0" dirty="0" smtClean="0"/>
              <a:t>דבר זה מוביל אותנו לערך קריטי שכתוב בשקופית.</a:t>
            </a:r>
          </a:p>
          <a:p>
            <a:r>
              <a:rPr lang="he-IL" baseline="0" dirty="0" smtClean="0"/>
              <a:t>בעזרת קביעת התשלום להיות הערך הקריטי, נוביל למצב בו אמירת אמת היא אסטרטגיה דומיננטית.</a:t>
            </a:r>
          </a:p>
          <a:p>
            <a:endParaRPr lang="he-IL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2120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e-IL" dirty="0" smtClean="0"/>
              <a:t>כל אחד מציע הצעה (במעטפות סגורות)</a:t>
            </a:r>
          </a:p>
          <a:p>
            <a:pPr marL="228600" indent="-228600">
              <a:buAutoNum type="arabicPeriod"/>
            </a:pPr>
            <a:r>
              <a:rPr lang="he-IL" dirty="0" smtClean="0"/>
              <a:t>נפעיל</a:t>
            </a:r>
            <a:r>
              <a:rPr lang="he-IL" baseline="0" dirty="0" smtClean="0"/>
              <a:t> את האלגוריתם האופטימלי </a:t>
            </a:r>
            <a:r>
              <a:rPr lang="en-US" baseline="0" dirty="0" smtClean="0"/>
              <a:t>OPT</a:t>
            </a:r>
            <a:r>
              <a:rPr lang="he-IL" baseline="0" dirty="0" smtClean="0"/>
              <a:t> על ההצעות של כולם ונקבל וקטור </a:t>
            </a:r>
            <a:r>
              <a:rPr lang="en-US" baseline="0" dirty="0" smtClean="0"/>
              <a:t>X</a:t>
            </a:r>
            <a:r>
              <a:rPr lang="he-IL" baseline="0" dirty="0" smtClean="0"/>
              <a:t> שהוא ההקצאה שממקסמת את ה</a:t>
            </a:r>
            <a:r>
              <a:rPr lang="en-US" baseline="0" dirty="0" smtClean="0"/>
              <a:t>Surplus</a:t>
            </a:r>
            <a:r>
              <a:rPr lang="he-IL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he-IL" baseline="0" dirty="0" smtClean="0"/>
              <a:t>נשים את התשלום לכל שחקן להיות הערך הקריטי, כדי להפוך את אמירת האמת לאסטרטגיה דומיננטית (</a:t>
            </a:r>
            <a:r>
              <a:rPr lang="en-US" baseline="0" dirty="0" smtClean="0"/>
              <a:t>DSIC</a:t>
            </a:r>
            <a:r>
              <a:rPr lang="he-IL" baseline="0" dirty="0" smtClean="0"/>
              <a:t>).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0474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0474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0474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מסקנה: שחקן שלא קיבל- לא ישלם כי התועלת לסביבה </a:t>
            </a:r>
            <a:r>
              <a:rPr lang="he-IL" dirty="0" err="1" smtClean="0"/>
              <a:t>איתו</a:t>
            </a:r>
            <a:r>
              <a:rPr lang="he-IL" dirty="0" smtClean="0"/>
              <a:t> ובלעדיו זהה.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0474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2764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לפי המשפט משקופית קודמת (שכתוב בפרק 2.18) אנו יודעים שפונקציה נמצאת</a:t>
            </a:r>
            <a:r>
              <a:rPr lang="he-IL" baseline="0" dirty="0" smtClean="0"/>
              <a:t> ב</a:t>
            </a:r>
            <a:r>
              <a:rPr lang="en-US" baseline="0" dirty="0" smtClean="0"/>
              <a:t>DSIC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אמ"מ</a:t>
            </a:r>
            <a:r>
              <a:rPr lang="he-IL" baseline="0" dirty="0" smtClean="0"/>
              <a:t> היא </a:t>
            </a:r>
            <a:r>
              <a:rPr lang="he-IL" baseline="0" dirty="0" err="1" smtClean="0"/>
              <a:t>פונקצית</a:t>
            </a:r>
            <a:r>
              <a:rPr lang="he-IL" baseline="0" dirty="0" smtClean="0"/>
              <a:t> מדרגה עם </a:t>
            </a:r>
            <a:r>
              <a:rPr lang="en-US" baseline="0" dirty="0" smtClean="0"/>
              <a:t>critical-value</a:t>
            </a:r>
            <a:r>
              <a:rPr lang="he-IL" baseline="0" dirty="0" smtClean="0"/>
              <a:t> כנדרש.</a:t>
            </a:r>
          </a:p>
          <a:p>
            <a:r>
              <a:rPr lang="he-IL" baseline="0" dirty="0" smtClean="0"/>
              <a:t>בטענה 3.6 הראינו שההקצאה שמתקבלת מ</a:t>
            </a:r>
            <a:r>
              <a:rPr lang="en-US" baseline="0" dirty="0" smtClean="0"/>
              <a:t>OPT</a:t>
            </a:r>
            <a:r>
              <a:rPr lang="he-IL" baseline="0" dirty="0" smtClean="0"/>
              <a:t> היא </a:t>
            </a:r>
            <a:r>
              <a:rPr lang="he-IL" baseline="0" dirty="0" err="1" smtClean="0"/>
              <a:t>פונקצית</a:t>
            </a:r>
            <a:r>
              <a:rPr lang="he-IL" baseline="0" dirty="0" smtClean="0"/>
              <a:t> מדרגה עם </a:t>
            </a:r>
            <a:r>
              <a:rPr lang="en-US" baseline="0" dirty="0" smtClean="0"/>
              <a:t>critical value</a:t>
            </a:r>
            <a:r>
              <a:rPr lang="he-IL" baseline="0" dirty="0" smtClean="0"/>
              <a:t> מתאים ולכן היא ב</a:t>
            </a:r>
            <a:r>
              <a:rPr lang="en-US" baseline="0" dirty="0" smtClean="0"/>
              <a:t>DSIC</a:t>
            </a:r>
            <a:r>
              <a:rPr lang="he-IL" baseline="0" dirty="0" smtClean="0"/>
              <a:t>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2764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בשונה מ</a:t>
            </a:r>
            <a:r>
              <a:rPr lang="en-US" dirty="0" smtClean="0"/>
              <a:t>Social</a:t>
            </a:r>
            <a:r>
              <a:rPr lang="en-US" baseline="0" dirty="0" smtClean="0"/>
              <a:t> Surplus maximization</a:t>
            </a:r>
            <a:r>
              <a:rPr lang="he-IL" baseline="0" dirty="0" smtClean="0"/>
              <a:t>, שם המכניזם אינו תלוי בהתפלגות ערכי השחקנים והוא יחיד –</a:t>
            </a:r>
          </a:p>
          <a:p>
            <a:r>
              <a:rPr lang="he-IL" baseline="0" dirty="0" smtClean="0"/>
              <a:t>כאשר מדובר ב</a:t>
            </a:r>
            <a:r>
              <a:rPr lang="en-US" baseline="0" dirty="0" smtClean="0"/>
              <a:t>Profit maximization</a:t>
            </a:r>
            <a:r>
              <a:rPr lang="he-IL" baseline="0" dirty="0" smtClean="0"/>
              <a:t> אין מכניזם אופטימלי יחיד.</a:t>
            </a:r>
          </a:p>
          <a:p>
            <a:r>
              <a:rPr lang="he-IL" baseline="0" dirty="0" smtClean="0"/>
              <a:t>כלומר, לכל קבוצת התפלגויות יש מכניזם אופטימלי אחר.</a:t>
            </a:r>
          </a:p>
          <a:p>
            <a:r>
              <a:rPr lang="he-IL" baseline="0" dirty="0" smtClean="0"/>
              <a:t>אנו נניח כי ההתפלגות ידועה מראש למעצב המכניזם</a:t>
            </a:r>
            <a:r>
              <a:rPr lang="he-IL" baseline="0" dirty="0"/>
              <a:t> </a:t>
            </a:r>
            <a:r>
              <a:rPr lang="he-IL" baseline="0" dirty="0" smtClean="0"/>
              <a:t>ובעזרת זה ננסה למקסם את הרווח.</a:t>
            </a:r>
          </a:p>
          <a:p>
            <a:r>
              <a:rPr lang="he-IL" baseline="0" dirty="0" smtClean="0"/>
              <a:t>מכניזם שנוצר מאופטימיזציה כזאת נקרא </a:t>
            </a:r>
            <a:r>
              <a:rPr lang="en-US" baseline="0" dirty="0" smtClean="0"/>
              <a:t>Bayesian optimal</a:t>
            </a:r>
            <a:r>
              <a:rPr lang="he-IL" baseline="0" dirty="0" smtClean="0"/>
              <a:t>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276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 algn="r" rtl="1">
              <a:buAutoNum type="arabicPeriod"/>
            </a:pPr>
            <a:r>
              <a:rPr lang="he-I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אנו</a:t>
            </a:r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רוצים למקסם את הרווחה החברתית. לשם כך יש לנו מכניזם אופטימלי יחיד ופשוט שלא תלוי בהנחות </a:t>
            </a:r>
            <a:r>
              <a:rPr lang="he-IL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התפלגותיות</a:t>
            </a:r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 algn="r" rtl="1">
              <a:buAutoNum type="arabicPeriod"/>
            </a:pPr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אנו רוצים למקסם את הרווחים. כל מכניזם מתאים להתפלגות אחרת ולכן המעצב צריך לדעת מראש את ההתפלגויות.  </a:t>
            </a:r>
          </a:p>
          <a:p>
            <a:pPr marL="0" lvl="0" indent="0" algn="r" rtl="1">
              <a:buNone/>
            </a:pPr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מתבססים על המכניזם הראשון (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</a:t>
            </a:r>
            <a:r>
              <a:rPr lang="he-I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כדי להשיג מכניזם רווחי יותר</a:t>
            </a:r>
            <a:endParaRPr lang="he-IL" dirty="0" smtClean="0">
              <a:latin typeface="Aharoni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0012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בגלל</a:t>
            </a:r>
            <a:r>
              <a:rPr lang="he-IL" baseline="0" dirty="0" smtClean="0"/>
              <a:t> שמדובר בהתפלגויות שהן לא בהכרח </a:t>
            </a:r>
            <a:r>
              <a:rPr lang="en-US" baseline="0" dirty="0" smtClean="0"/>
              <a:t>U[0,1]</a:t>
            </a:r>
            <a:r>
              <a:rPr lang="he-IL" baseline="0" dirty="0" smtClean="0"/>
              <a:t>, ננסה לנרמל אותן ע"י שימוש ב</a:t>
            </a:r>
            <a:r>
              <a:rPr lang="en-US" baseline="0" dirty="0" smtClean="0"/>
              <a:t>q</a:t>
            </a:r>
            <a:r>
              <a:rPr lang="he-IL" baseline="0" dirty="0" smtClean="0"/>
              <a:t>. </a:t>
            </a:r>
          </a:p>
          <a:p>
            <a:r>
              <a:rPr lang="he-IL" dirty="0" smtClean="0"/>
              <a:t>במכניזם חד </a:t>
            </a:r>
            <a:r>
              <a:rPr lang="he-IL" dirty="0" err="1" smtClean="0"/>
              <a:t>מימדי</a:t>
            </a:r>
            <a:r>
              <a:rPr lang="he-IL" dirty="0" smtClean="0"/>
              <a:t> כשערכי</a:t>
            </a:r>
            <a:r>
              <a:rPr lang="he-IL" baseline="0" dirty="0" smtClean="0"/>
              <a:t> השחקנים מתפלגים בהתפלגות רציפה יש יחס ישיר בין הערך והחוזק היחסי של השחקן.</a:t>
            </a:r>
          </a:p>
          <a:p>
            <a:r>
              <a:rPr lang="he-IL" baseline="0" dirty="0" smtClean="0"/>
              <a:t>לדוגמה, בהתפלגות אחידה [0,1] שחקן עם ערך 0.9 חזק יותר מ90% מהשחקנים וחלש יותר מ10%.</a:t>
            </a:r>
          </a:p>
          <a:p>
            <a:r>
              <a:rPr lang="he-IL" baseline="0" dirty="0" smtClean="0"/>
              <a:t>לכן </a:t>
            </a:r>
            <a:r>
              <a:rPr lang="en-US" baseline="0" dirty="0" smtClean="0"/>
              <a:t>q</a:t>
            </a:r>
            <a:r>
              <a:rPr lang="he-IL" baseline="0" dirty="0" smtClean="0"/>
              <a:t> יביע את החולשה שלו (כאשר 0 זה הכי חזק ו1 זה הכי חלש).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2764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בגלל</a:t>
            </a:r>
            <a:r>
              <a:rPr lang="he-IL" baseline="0" dirty="0" smtClean="0"/>
              <a:t> שמדובר בהתפלגויות שהן לא בהכרח </a:t>
            </a:r>
            <a:r>
              <a:rPr lang="en-US" baseline="0" dirty="0" smtClean="0"/>
              <a:t>U[0,1]</a:t>
            </a:r>
            <a:r>
              <a:rPr lang="he-IL" baseline="0" dirty="0" smtClean="0"/>
              <a:t>, ננסה לנרמל אותן ע"י שימוש ב</a:t>
            </a:r>
            <a:r>
              <a:rPr lang="en-US" baseline="0" dirty="0" smtClean="0"/>
              <a:t>q</a:t>
            </a:r>
            <a:r>
              <a:rPr lang="he-IL" baseline="0" dirty="0" smtClean="0"/>
              <a:t>. </a:t>
            </a:r>
          </a:p>
          <a:p>
            <a:r>
              <a:rPr lang="he-IL" dirty="0" smtClean="0"/>
              <a:t>במכניזם חד </a:t>
            </a:r>
            <a:r>
              <a:rPr lang="he-IL" dirty="0" err="1" smtClean="0"/>
              <a:t>מימדי</a:t>
            </a:r>
            <a:r>
              <a:rPr lang="he-IL" dirty="0" smtClean="0"/>
              <a:t> כשערכי</a:t>
            </a:r>
            <a:r>
              <a:rPr lang="he-IL" baseline="0" dirty="0" smtClean="0"/>
              <a:t> השחקנים מתפלגים בהתפלגות רציפה יש יחס ישיר בין הערך והחוזק היחסי של השחקן.</a:t>
            </a:r>
          </a:p>
          <a:p>
            <a:r>
              <a:rPr lang="he-IL" baseline="0" dirty="0" smtClean="0"/>
              <a:t>לדוגמה, בהתפלגות אחידה [0,1] שחקן עם ערך 0.9 חזק יותר מ90% מהשחקנים וחלש יותר מ10%.</a:t>
            </a:r>
          </a:p>
          <a:p>
            <a:r>
              <a:rPr lang="he-IL" baseline="0" dirty="0" smtClean="0"/>
              <a:t>לכן </a:t>
            </a:r>
            <a:r>
              <a:rPr lang="en-US" baseline="0" dirty="0" smtClean="0"/>
              <a:t>q</a:t>
            </a:r>
            <a:r>
              <a:rPr lang="he-IL" baseline="0" dirty="0" smtClean="0"/>
              <a:t> יביע את החולשה שלו (כאשר 0 זה הכי חזק ו1 זה הכי חלש).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2764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aseline="0" dirty="0" smtClean="0"/>
              <a:t>המשפט הראשון הוא מהפרק הקודם- אילוצים שמתקיימים ב-</a:t>
            </a:r>
            <a:r>
              <a:rPr lang="en-US" baseline="0" dirty="0" smtClean="0"/>
              <a:t>BIC</a:t>
            </a:r>
            <a:r>
              <a:rPr lang="he-IL" baseline="0" dirty="0" smtClean="0"/>
              <a:t>, ועל ידי אינטגרציה בחלקים והחלפת משתנים נקבל את הזהות </a:t>
            </a:r>
            <a:r>
              <a:rPr lang="he-IL" baseline="0" dirty="0" err="1" smtClean="0"/>
              <a:t>השניה</a:t>
            </a:r>
            <a:r>
              <a:rPr lang="he-IL" baseline="0" dirty="0" smtClean="0"/>
              <a:t> של המשפט שלנו שמתאר את האילוצים במרחב </a:t>
            </a:r>
            <a:r>
              <a:rPr lang="en-US" baseline="0" dirty="0" err="1" smtClean="0"/>
              <a:t>quantile</a:t>
            </a:r>
            <a:r>
              <a:rPr lang="he-IL" baseline="0" dirty="0" smtClean="0"/>
              <a:t>.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aseline="0" dirty="0" smtClean="0"/>
              <a:t>יש לשים לב, מאחר ו-</a:t>
            </a:r>
            <a:r>
              <a:rPr lang="en-US" sz="1200" baseline="0" dirty="0" smtClean="0"/>
              <a:t>x(q)</a:t>
            </a:r>
            <a:r>
              <a:rPr lang="he-IL" sz="1200" baseline="0" dirty="0" smtClean="0"/>
              <a:t> מונוטונית לא עולה, הנגזרת שלה היא אי חיובית, כלומר שהשלילה של האינטגרל ב-2 מבטיחה שהתשלום יהיה אי-שלילי (</a:t>
            </a:r>
            <a:r>
              <a:rPr lang="en-US" sz="1200" baseline="0" dirty="0" smtClean="0"/>
              <a:t>p(q)</a:t>
            </a:r>
            <a:r>
              <a:rPr lang="he-IL" sz="1200" baseline="0" dirty="0" smtClean="0"/>
              <a:t>)</a:t>
            </a:r>
            <a:endParaRPr lang="en-US" sz="1200" dirty="0" smtClean="0"/>
          </a:p>
          <a:p>
            <a:endParaRPr lang="he-IL" baseline="0" dirty="0" smtClean="0"/>
          </a:p>
          <a:p>
            <a:endParaRPr lang="he-IL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2764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ההכנסה מוגדרת</a:t>
            </a:r>
            <a:r>
              <a:rPr lang="he-IL" baseline="0" dirty="0" smtClean="0"/>
              <a:t> להיות הסיכוי למכור כפול המחיר שאני אמכור בו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9913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99134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ההכנסה מוגדרת</a:t>
            </a:r>
            <a:r>
              <a:rPr lang="he-IL" baseline="0" dirty="0" smtClean="0"/>
              <a:t> להיות הסיכוי </a:t>
            </a:r>
            <a:r>
              <a:rPr lang="he-IL" baseline="0" dirty="0" err="1" smtClean="0"/>
              <a:t>הסיכוי</a:t>
            </a:r>
            <a:r>
              <a:rPr lang="he-IL" baseline="0" dirty="0" smtClean="0"/>
              <a:t> למכור כפול המחיר </a:t>
            </a:r>
            <a:r>
              <a:rPr lang="he-IL" baseline="0" smtClean="0"/>
              <a:t>שאני אמכור בו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9913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99134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נחשב את תוחלת התשלום בעזרת ה</a:t>
            </a:r>
            <a:r>
              <a:rPr lang="en-US" dirty="0" smtClean="0"/>
              <a:t>payment identity</a:t>
            </a:r>
            <a:r>
              <a:rPr lang="he-IL" dirty="0" smtClean="0"/>
              <a:t>.</a:t>
            </a:r>
          </a:p>
          <a:p>
            <a:r>
              <a:rPr lang="he-IL" dirty="0" smtClean="0"/>
              <a:t>במשוואה האחרונה השתמשנו</a:t>
            </a:r>
            <a:r>
              <a:rPr lang="he-IL" baseline="0" dirty="0" smtClean="0"/>
              <a:t> בהצבה(</a:t>
            </a:r>
            <a:r>
              <a:rPr lang="en-US" baseline="0" dirty="0" smtClean="0"/>
              <a:t>r=q</a:t>
            </a:r>
            <a:r>
              <a:rPr lang="he-IL" baseline="0" dirty="0" smtClean="0"/>
              <a:t>) והחלפנו את הביטוי </a:t>
            </a:r>
            <a:r>
              <a:rPr lang="en-US" baseline="0" dirty="0" err="1" smtClean="0"/>
              <a:t>vq</a:t>
            </a:r>
            <a:r>
              <a:rPr lang="en-US" baseline="0" dirty="0" smtClean="0"/>
              <a:t>(v)</a:t>
            </a:r>
            <a:r>
              <a:rPr lang="he-IL" baseline="0" dirty="0" smtClean="0"/>
              <a:t> ב</a:t>
            </a:r>
            <a:r>
              <a:rPr lang="en-US" baseline="0" dirty="0" smtClean="0"/>
              <a:t>R(q)</a:t>
            </a:r>
            <a:r>
              <a:rPr lang="he-IL" baseline="0" dirty="0" smtClean="0"/>
              <a:t>.</a:t>
            </a: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2070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במשוואה הראשונה מחקנו</a:t>
            </a:r>
            <a:r>
              <a:rPr lang="he-IL" baseline="0" dirty="0" smtClean="0"/>
              <a:t> את החלק שלא באינטגרל מכיוון ש</a:t>
            </a:r>
            <a:r>
              <a:rPr lang="en-US" baseline="0" dirty="0" smtClean="0"/>
              <a:t>R(1) = R(0) = 0</a:t>
            </a:r>
            <a:r>
              <a:rPr lang="he-IL" baseline="0" dirty="0" smtClean="0"/>
              <a:t>.</a:t>
            </a:r>
            <a:endParaRPr lang="he-IL" dirty="0" smtClean="0"/>
          </a:p>
          <a:p>
            <a:r>
              <a:rPr lang="he-IL" dirty="0" smtClean="0"/>
              <a:t>מחשבים את תוחלת התשלום </a:t>
            </a:r>
            <a:r>
              <a:rPr lang="en-US" dirty="0" smtClean="0"/>
              <a:t>E[p(q)]</a:t>
            </a:r>
            <a:r>
              <a:rPr lang="he-IL" baseline="0" dirty="0" smtClean="0"/>
              <a:t> ע"י אינטגרציה בחלקים מגיעים לכך ש </a:t>
            </a:r>
            <a:r>
              <a:rPr lang="en-US" baseline="0" dirty="0" smtClean="0"/>
              <a:t>E[p(q)] = -E[R(q)x’(q)] = E[R’(q)x(q)]</a:t>
            </a:r>
            <a:r>
              <a:rPr lang="he-IL" baseline="0" dirty="0" smtClean="0"/>
              <a:t>.</a:t>
            </a:r>
          </a:p>
          <a:p>
            <a:r>
              <a:rPr lang="he-IL" baseline="0" dirty="0" smtClean="0"/>
              <a:t>מכאן אני מגיעים למסקנה שעבור שני שחקנים שגרפי הרווחים שלהם מקיימים </a:t>
            </a:r>
            <a:r>
              <a:rPr lang="en-US" baseline="0" dirty="0" smtClean="0"/>
              <a:t>R1(q) &gt;= R2(q)</a:t>
            </a:r>
            <a:r>
              <a:rPr lang="he-IL" baseline="0" dirty="0" smtClean="0"/>
              <a:t> אז </a:t>
            </a:r>
            <a:r>
              <a:rPr lang="en-US" baseline="0" dirty="0" smtClean="0"/>
              <a:t>E[p1(q)] &gt;= E[p2(q)]</a:t>
            </a:r>
            <a:r>
              <a:rPr lang="he-IL" baseline="0" dirty="0" smtClean="0"/>
              <a:t>.</a:t>
            </a:r>
          </a:p>
          <a:p>
            <a:endParaRPr lang="he-IL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207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aseline="0" dirty="0" smtClean="0"/>
              <a:t>בשלב הבא נסתכל על </a:t>
            </a:r>
            <a:r>
              <a:rPr lang="en-US" baseline="0" dirty="0" smtClean="0"/>
              <a:t>R’()</a:t>
            </a:r>
            <a:r>
              <a:rPr lang="he-IL" baseline="0" dirty="0" smtClean="0"/>
              <a:t> כעלייה השולית ברווחים ממכירה לאליס. </a:t>
            </a:r>
          </a:p>
          <a:p>
            <a:r>
              <a:rPr lang="he-IL" baseline="0" dirty="0" smtClean="0"/>
              <a:t>הרווחים </a:t>
            </a:r>
            <a:r>
              <a:rPr lang="he-IL" baseline="0" dirty="0" err="1" smtClean="0"/>
              <a:t>ימוקסמו</a:t>
            </a:r>
            <a:r>
              <a:rPr lang="he-IL" baseline="0" dirty="0" smtClean="0"/>
              <a:t> כאשר נמצא רווח שולי מקסימלי.</a:t>
            </a:r>
            <a:endParaRPr lang="he-IL" dirty="0" smtClean="0"/>
          </a:p>
          <a:p>
            <a:r>
              <a:rPr lang="he-IL" dirty="0" smtClean="0"/>
              <a:t>הערך</a:t>
            </a:r>
            <a:r>
              <a:rPr lang="he-IL" baseline="0" dirty="0" smtClean="0"/>
              <a:t> </a:t>
            </a:r>
            <a:r>
              <a:rPr lang="he-IL" baseline="0" dirty="0" err="1" smtClean="0"/>
              <a:t>הוירטואלי</a:t>
            </a:r>
            <a:r>
              <a:rPr lang="he-IL" baseline="0" dirty="0" smtClean="0"/>
              <a:t> מוגדר להיות המחיר השולי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 smtClean="0"/>
              <a:t>לפעמים יהיה שימושי יותר להביע את ה-</a:t>
            </a:r>
            <a:r>
              <a:rPr lang="en-US" baseline="0" dirty="0" smtClean="0"/>
              <a:t>virtual value</a:t>
            </a:r>
            <a:r>
              <a:rPr lang="he-IL" baseline="0" dirty="0" smtClean="0"/>
              <a:t> במונחים של </a:t>
            </a:r>
            <a:r>
              <a:rPr lang="en-US" baseline="0" dirty="0" smtClean="0"/>
              <a:t>v</a:t>
            </a:r>
            <a:r>
              <a:rPr lang="he-IL" baseline="0" dirty="0" smtClean="0"/>
              <a:t>(במקום </a:t>
            </a:r>
            <a:r>
              <a:rPr lang="en-US" baseline="0" dirty="0" smtClean="0"/>
              <a:t>q</a:t>
            </a:r>
            <a:r>
              <a:rPr lang="he-IL" baseline="0" dirty="0" smtClean="0"/>
              <a:t>) ו-</a:t>
            </a:r>
            <a:r>
              <a:rPr lang="en-US" baseline="0" dirty="0" smtClean="0"/>
              <a:t>F</a:t>
            </a: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00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יש</a:t>
            </a:r>
            <a:r>
              <a:rPr lang="he-IL" baseline="0" dirty="0" smtClean="0"/>
              <a:t> שני שחקנים שמתפלגים באופן אחיד ובלתי תלוי.</a:t>
            </a:r>
          </a:p>
          <a:p>
            <a:r>
              <a:rPr lang="he-IL" baseline="0" dirty="0" smtClean="0"/>
              <a:t>נבחן מקרה </a:t>
            </a:r>
            <a:r>
              <a:rPr lang="en-US" baseline="0" dirty="0" smtClean="0"/>
              <a:t>second-price auction</a:t>
            </a:r>
            <a:r>
              <a:rPr lang="he-IL" baseline="0" dirty="0" smtClean="0"/>
              <a:t> עם ובלי מחיר בסיסי 0.5.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1320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נזכר</a:t>
            </a:r>
            <a:r>
              <a:rPr lang="he-IL" baseline="0" dirty="0" smtClean="0"/>
              <a:t> בהגדרת </a:t>
            </a:r>
            <a:r>
              <a:rPr lang="en-US" baseline="0" dirty="0" smtClean="0"/>
              <a:t>Surplus</a:t>
            </a:r>
            <a:r>
              <a:rPr lang="he-IL" baseline="0" dirty="0" smtClean="0"/>
              <a:t> מסעיף קודם, נציב בה את </a:t>
            </a:r>
            <a:r>
              <a:rPr lang="en-US" baseline="0" dirty="0" smtClean="0"/>
              <a:t>FI</a:t>
            </a:r>
            <a:r>
              <a:rPr lang="he-IL" baseline="0" dirty="0" smtClean="0"/>
              <a:t> ונקבל </a:t>
            </a:r>
            <a:r>
              <a:rPr lang="en-US" baseline="0" dirty="0" smtClean="0"/>
              <a:t>virtual surplus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0057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dirty="0" smtClean="0"/>
                  <a:t>נראה שה</a:t>
                </a:r>
                <a:r>
                  <a:rPr lang="en-US" dirty="0" smtClean="0"/>
                  <a:t>virtual</a:t>
                </a:r>
                <a:r>
                  <a:rPr lang="en-US" baseline="0" dirty="0" smtClean="0"/>
                  <a:t> surplus</a:t>
                </a:r>
                <a:r>
                  <a:rPr lang="he-IL" baseline="0" dirty="0" smtClean="0"/>
                  <a:t> הוא בעצם תוחלת התשלום פחות העלויות. </a:t>
                </a:r>
              </a:p>
              <a:p>
                <a:pPr marL="0" marR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dirty="0" smtClean="0"/>
                  <a:t>מכאן, תוחלת</a:t>
                </a:r>
                <a:r>
                  <a:rPr lang="he-IL" baseline="0" dirty="0" smtClean="0"/>
                  <a:t> הרווח שווה לתוחלת ה</a:t>
                </a:r>
                <a:r>
                  <a:rPr lang="en-US" baseline="0" dirty="0" smtClean="0"/>
                  <a:t>virtual surplus</a:t>
                </a:r>
                <a:r>
                  <a:rPr lang="he-IL" baseline="0" dirty="0" smtClean="0"/>
                  <a:t>.</a:t>
                </a:r>
              </a:p>
            </p:txBody>
          </p:sp>
        </mc:Choice>
        <mc:Fallback xmlns="">
          <p:sp>
            <p:nvSpPr>
              <p:cNvPr id="3" name="מציין מיקום של הערות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dirty="0" smtClean="0"/>
                  <a:t>1) </a:t>
                </a:r>
                <a:r>
                  <a:rPr lang="he-IL" sz="1200" dirty="0" smtClean="0">
                    <a:ea typeface="Times New Roman"/>
                  </a:rPr>
                  <a:t>למשחק יש מנצח ותוצאה. </a:t>
                </a:r>
                <a:endParaRPr lang="he-IL" dirty="0" smtClean="0"/>
              </a:p>
              <a:p>
                <a:pPr marL="0" marR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e-IL" dirty="0" smtClean="0"/>
                  <a:t>1) </a:t>
                </a:r>
                <a:r>
                  <a:rPr lang="he-IL" sz="1200" dirty="0" smtClean="0">
                    <a:ea typeface="Calibri"/>
                  </a:rPr>
                  <a:t>ערך של מוצר (</a:t>
                </a:r>
                <a:r>
                  <a:rPr lang="en-US" sz="1200" i="0">
                    <a:latin typeface="Cambria Math"/>
                    <a:ea typeface="Calibri"/>
                    <a:cs typeface="Arial"/>
                  </a:rPr>
                  <a:t>𝑣_𝑖</a:t>
                </a:r>
                <a:r>
                  <a:rPr lang="he-IL" sz="1200" dirty="0">
                    <a:ea typeface="Calibri"/>
                  </a:rPr>
                  <a:t>) וסכום התשלום (</a:t>
                </a:r>
                <a:r>
                  <a:rPr lang="en-US" sz="1200" i="0">
                    <a:latin typeface="Cambria Math"/>
                    <a:ea typeface="Times New Roman"/>
                    <a:cs typeface="Arial"/>
                  </a:rPr>
                  <a:t>𝑝_𝑖</a:t>
                </a:r>
                <a:r>
                  <a:rPr lang="he-IL" sz="1200" dirty="0">
                    <a:ea typeface="Times New Roman"/>
                  </a:rPr>
                  <a:t>) </a:t>
                </a:r>
                <a:r>
                  <a:rPr lang="he-IL" sz="1200" dirty="0">
                    <a:ea typeface="Calibri"/>
                  </a:rPr>
                  <a:t>יכולים להיות חיוביים או שליליים.</a:t>
                </a:r>
                <a:endParaRPr lang="en-US" sz="1200" dirty="0">
                  <a:ea typeface="Calibri"/>
                  <a:cs typeface="Arial"/>
                </a:endParaRPr>
              </a:p>
              <a:p>
                <a:r>
                  <a:rPr lang="he-IL" dirty="0" smtClean="0"/>
                  <a:t>2) </a:t>
                </a:r>
                <a:r>
                  <a:rPr lang="he-IL" sz="1200" dirty="0" smtClean="0">
                    <a:ea typeface="Times New Roman"/>
                  </a:rPr>
                  <a:t>הרווח של שחקן הינו לינארי בערך המוצר ובתשלום.</a:t>
                </a:r>
                <a:r>
                  <a:rPr lang="en-US" sz="1200" dirty="0" smtClean="0">
                    <a:ea typeface="Times New Roman"/>
                  </a:rPr>
                  <a:t/>
                </a:r>
                <a:br>
                  <a:rPr lang="en-US" sz="1200" dirty="0" smtClean="0">
                    <a:ea typeface="Times New Roman"/>
                  </a:rPr>
                </a:br>
                <a:endParaRPr lang="he-IL" dirty="0"/>
              </a:p>
            </p:txBody>
          </p:sp>
        </mc:Fallback>
      </mc:AlternateContent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42172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אנו יודעים ממאפייני </a:t>
            </a:r>
            <a:r>
              <a:rPr lang="en-US" dirty="0" smtClean="0"/>
              <a:t>BIC</a:t>
            </a:r>
            <a:r>
              <a:rPr lang="he-IL" dirty="0" smtClean="0"/>
              <a:t> שיש לנו</a:t>
            </a:r>
            <a:r>
              <a:rPr lang="he-IL" baseline="0" dirty="0" smtClean="0"/>
              <a:t> אילוץ </a:t>
            </a:r>
            <a:r>
              <a:rPr lang="he-IL" baseline="0" dirty="0" err="1" smtClean="0"/>
              <a:t>שהאלוקציה</a:t>
            </a:r>
            <a:r>
              <a:rPr lang="he-IL" baseline="0" dirty="0" smtClean="0"/>
              <a:t> תהיה מונוטונית, לכן הבעיה למצוא מכניזם </a:t>
            </a:r>
            <a:r>
              <a:rPr lang="en-US" baseline="0" dirty="0" smtClean="0"/>
              <a:t>BIC</a:t>
            </a:r>
            <a:r>
              <a:rPr lang="he-IL" baseline="0" dirty="0" smtClean="0"/>
              <a:t> שממקסם את ה</a:t>
            </a:r>
            <a:r>
              <a:rPr lang="en-US" baseline="0" dirty="0" smtClean="0"/>
              <a:t>virtual surplus</a:t>
            </a:r>
            <a:r>
              <a:rPr lang="he-IL" baseline="0" dirty="0" smtClean="0"/>
              <a:t> דורשת אילוץ מונוטוניות.</a:t>
            </a:r>
          </a:p>
          <a:p>
            <a:r>
              <a:rPr lang="he-IL" baseline="0" dirty="0" smtClean="0"/>
              <a:t>אמנם למרות שלא ציינו אילוץ מונוטוניות על </a:t>
            </a:r>
            <a:r>
              <a:rPr lang="en-US" baseline="0" dirty="0" smtClean="0"/>
              <a:t>OPT</a:t>
            </a:r>
            <a:r>
              <a:rPr lang="he-IL" baseline="0" dirty="0" smtClean="0"/>
              <a:t> אם </a:t>
            </a:r>
            <a:r>
              <a:rPr lang="en-US" baseline="0" dirty="0" smtClean="0"/>
              <a:t>FI</a:t>
            </a:r>
            <a:r>
              <a:rPr lang="he-IL" baseline="0" dirty="0" smtClean="0"/>
              <a:t> מונוטוני </a:t>
            </a:r>
            <a:r>
              <a:rPr lang="en-US" baseline="0" dirty="0" smtClean="0"/>
              <a:t>OPT(FI(.))</a:t>
            </a:r>
            <a:r>
              <a:rPr lang="he-IL" baseline="0" dirty="0" smtClean="0"/>
              <a:t> יהיה מונוטוני (מה שמוביל אותנו לשקף הבא)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57178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מכיוון שתוחלת</a:t>
            </a:r>
            <a:r>
              <a:rPr lang="he-IL" baseline="0" dirty="0" smtClean="0"/>
              <a:t> הרווח שווה לתוחלת העודף </a:t>
            </a:r>
            <a:r>
              <a:rPr lang="he-IL" baseline="0" dirty="0" err="1" smtClean="0"/>
              <a:t>הוירטואלי</a:t>
            </a:r>
            <a:r>
              <a:rPr lang="he-IL" baseline="0" dirty="0" smtClean="0"/>
              <a:t>, מטרתנו בעצם למקסם את העודף </a:t>
            </a:r>
            <a:r>
              <a:rPr lang="he-IL" baseline="0" dirty="0" err="1" smtClean="0"/>
              <a:t>הוירטואלי</a:t>
            </a:r>
            <a:r>
              <a:rPr lang="he-IL" baseline="0" dirty="0" smtClean="0"/>
              <a:t>.</a:t>
            </a:r>
          </a:p>
          <a:p>
            <a:r>
              <a:rPr lang="he-IL" baseline="0" dirty="0" err="1" smtClean="0"/>
              <a:t>מאיפיוני</a:t>
            </a:r>
            <a:r>
              <a:rPr lang="he-IL" baseline="0" dirty="0" smtClean="0"/>
              <a:t> </a:t>
            </a:r>
            <a:r>
              <a:rPr lang="en-US" baseline="0" dirty="0" smtClean="0"/>
              <a:t>BIC</a:t>
            </a:r>
            <a:r>
              <a:rPr lang="he-IL" baseline="0" dirty="0" smtClean="0"/>
              <a:t> אנו דורשים אילוץ של מונוטוניות על </a:t>
            </a:r>
            <a:r>
              <a:rPr lang="en-US" baseline="0" dirty="0" smtClean="0"/>
              <a:t>X</a:t>
            </a:r>
            <a:r>
              <a:rPr lang="he-IL" baseline="0" dirty="0" smtClean="0"/>
              <a:t>. אך למרות זאת אנו לא כופים זאת מכיוון שאם הפונקציה </a:t>
            </a:r>
            <a:r>
              <a:rPr lang="en-US" baseline="0" dirty="0" smtClean="0"/>
              <a:t>fi()</a:t>
            </a:r>
            <a:r>
              <a:rPr lang="he-IL" baseline="0" dirty="0" smtClean="0"/>
              <a:t> מונוטונית אז </a:t>
            </a:r>
            <a:r>
              <a:rPr lang="en-US" baseline="0" dirty="0" smtClean="0"/>
              <a:t>OPT(fi())</a:t>
            </a:r>
            <a:r>
              <a:rPr lang="he-IL" baseline="0" dirty="0" smtClean="0"/>
              <a:t> מונוטונית.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59784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59784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אם נמצא </a:t>
            </a:r>
            <a:r>
              <a:rPr lang="en-US" dirty="0" smtClean="0"/>
              <a:t>x</a:t>
            </a:r>
            <a:r>
              <a:rPr lang="he-IL" dirty="0" smtClean="0"/>
              <a:t> למקסם</a:t>
            </a:r>
            <a:r>
              <a:rPr lang="he-IL" baseline="0" dirty="0" smtClean="0"/>
              <a:t> את </a:t>
            </a:r>
            <a:r>
              <a:rPr lang="en-US" baseline="0" dirty="0" smtClean="0"/>
              <a:t>Surplus(</a:t>
            </a:r>
            <a:r>
              <a:rPr lang="en-US" baseline="0" dirty="0" err="1" smtClean="0"/>
              <a:t>v,x</a:t>
            </a:r>
            <a:r>
              <a:rPr lang="en-US" baseline="0" dirty="0" smtClean="0"/>
              <a:t>)</a:t>
            </a:r>
            <a:r>
              <a:rPr lang="he-IL" baseline="0" dirty="0" smtClean="0"/>
              <a:t> אז </a:t>
            </a:r>
            <a:r>
              <a:rPr lang="en-US" baseline="0" dirty="0" smtClean="0"/>
              <a:t>xi(v-</a:t>
            </a:r>
            <a:r>
              <a:rPr lang="en-US" baseline="0" dirty="0" err="1" smtClean="0"/>
              <a:t>i</a:t>
            </a:r>
            <a:r>
              <a:rPr lang="en-US" baseline="0" dirty="0" smtClean="0"/>
              <a:t>, vi)</a:t>
            </a:r>
            <a:r>
              <a:rPr lang="he-IL" baseline="0" dirty="0" smtClean="0"/>
              <a:t> מונוטוני עולה.</a:t>
            </a:r>
          </a:p>
          <a:p>
            <a:r>
              <a:rPr lang="he-IL" baseline="0" dirty="0" smtClean="0"/>
              <a:t>נציב במקום </a:t>
            </a:r>
            <a:r>
              <a:rPr lang="en-US" baseline="0" dirty="0" smtClean="0"/>
              <a:t>vi</a:t>
            </a:r>
            <a:r>
              <a:rPr lang="he-IL" baseline="0" dirty="0" smtClean="0"/>
              <a:t> את </a:t>
            </a:r>
            <a:r>
              <a:rPr lang="en-US" baseline="0" dirty="0" err="1" smtClean="0"/>
              <a:t>FIi</a:t>
            </a:r>
            <a:r>
              <a:rPr lang="en-US" baseline="0" dirty="0" smtClean="0"/>
              <a:t>(vi)</a:t>
            </a:r>
            <a:r>
              <a:rPr lang="he-IL" baseline="0" dirty="0" smtClean="0"/>
              <a:t> ונקבל שהביטוי אחרי ההצבה מונוטוני עולה ב</a:t>
            </a:r>
            <a:r>
              <a:rPr lang="en-US" baseline="0" dirty="0" err="1" smtClean="0"/>
              <a:t>FIi</a:t>
            </a:r>
            <a:r>
              <a:rPr lang="en-US" baseline="0" dirty="0" smtClean="0"/>
              <a:t>(vi)</a:t>
            </a:r>
            <a:r>
              <a:rPr lang="he-IL" baseline="0" dirty="0" smtClean="0"/>
              <a:t>.</a:t>
            </a:r>
          </a:p>
          <a:p>
            <a:r>
              <a:rPr lang="he-IL" baseline="0" dirty="0" smtClean="0"/>
              <a:t>קיבלנו שהעלאה של </a:t>
            </a:r>
            <a:r>
              <a:rPr lang="en-US" baseline="0" dirty="0" err="1" smtClean="0"/>
              <a:t>Fii</a:t>
            </a:r>
            <a:r>
              <a:rPr lang="en-US" baseline="0" dirty="0" smtClean="0"/>
              <a:t>(vi)</a:t>
            </a:r>
            <a:r>
              <a:rPr lang="he-IL" baseline="0" dirty="0" smtClean="0"/>
              <a:t> לא מעלה את </a:t>
            </a:r>
            <a:r>
              <a:rPr lang="en-US" baseline="0" dirty="0" smtClean="0"/>
              <a:t>xi</a:t>
            </a:r>
            <a:r>
              <a:rPr lang="he-IL" baseline="0" dirty="0" smtClean="0"/>
              <a:t>.</a:t>
            </a:r>
          </a:p>
          <a:p>
            <a:r>
              <a:rPr lang="he-IL" dirty="0" smtClean="0"/>
              <a:t>בגלל שאנחנו נמצאים בהסתברות רגילה אז </a:t>
            </a:r>
            <a:r>
              <a:rPr lang="en-US" dirty="0" err="1" smtClean="0"/>
              <a:t>Fii</a:t>
            </a:r>
            <a:r>
              <a:rPr lang="en-US" dirty="0" smtClean="0"/>
              <a:t>(vi)</a:t>
            </a:r>
            <a:r>
              <a:rPr lang="he-IL" dirty="0" smtClean="0"/>
              <a:t> מונוטוני ב</a:t>
            </a:r>
            <a:r>
              <a:rPr lang="en-US" dirty="0" smtClean="0"/>
              <a:t>vi</a:t>
            </a:r>
            <a:r>
              <a:rPr lang="he-IL" dirty="0" smtClean="0"/>
              <a:t>. (למה משקף קודם)</a:t>
            </a:r>
          </a:p>
          <a:p>
            <a:r>
              <a:rPr lang="he-IL" dirty="0" smtClean="0"/>
              <a:t>לכן, העלאה</a:t>
            </a:r>
            <a:r>
              <a:rPr lang="he-IL" baseline="0" dirty="0" smtClean="0"/>
              <a:t> של </a:t>
            </a:r>
            <a:r>
              <a:rPr lang="en-US" baseline="0" dirty="0" smtClean="0"/>
              <a:t>vi</a:t>
            </a:r>
            <a:r>
              <a:rPr lang="he-IL" baseline="0" dirty="0" smtClean="0"/>
              <a:t> לא יכולה להוריד את </a:t>
            </a:r>
            <a:r>
              <a:rPr lang="en-US" baseline="0" dirty="0" err="1" smtClean="0"/>
              <a:t>FIi</a:t>
            </a:r>
            <a:r>
              <a:rPr lang="en-US" baseline="0" dirty="0" smtClean="0"/>
              <a:t>(vi)</a:t>
            </a:r>
            <a:r>
              <a:rPr lang="he-IL" baseline="0" dirty="0" smtClean="0"/>
              <a:t> שלא יכולה להוריד את </a:t>
            </a:r>
            <a:r>
              <a:rPr lang="en-US" baseline="0" dirty="0" smtClean="0"/>
              <a:t>xi(</a:t>
            </a:r>
            <a:r>
              <a:rPr lang="en-US" baseline="0" dirty="0" err="1" smtClean="0"/>
              <a:t>Fii</a:t>
            </a:r>
            <a:r>
              <a:rPr lang="en-US" baseline="0" dirty="0" smtClean="0"/>
              <a:t>(vi))</a:t>
            </a:r>
            <a:endParaRPr lang="he-IL" baseline="0" dirty="0" smtClean="0"/>
          </a:p>
          <a:p>
            <a:r>
              <a:rPr lang="he-IL" baseline="0" dirty="0" smtClean="0"/>
              <a:t>מכאן קיבלנו ש</a:t>
            </a:r>
            <a:r>
              <a:rPr lang="en-US" baseline="0" dirty="0" smtClean="0"/>
              <a:t>x</a:t>
            </a:r>
            <a:r>
              <a:rPr lang="he-IL" baseline="0" dirty="0" smtClean="0"/>
              <a:t> מונוטונית.</a:t>
            </a: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59784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e-IL" dirty="0" smtClean="0"/>
              <a:t>כל אחד מציע הצעה (במעטפות סגורות)</a:t>
            </a:r>
          </a:p>
          <a:p>
            <a:pPr marL="228600" indent="-228600">
              <a:buAutoNum type="arabicPeriod"/>
            </a:pPr>
            <a:r>
              <a:rPr lang="he-IL" dirty="0" smtClean="0"/>
              <a:t>נפעיל</a:t>
            </a:r>
            <a:r>
              <a:rPr lang="he-IL" baseline="0" dirty="0" smtClean="0"/>
              <a:t> את המכניזם </a:t>
            </a:r>
            <a:r>
              <a:rPr lang="en-US" baseline="0" dirty="0" smtClean="0"/>
              <a:t>SM</a:t>
            </a:r>
            <a:r>
              <a:rPr lang="he-IL" baseline="0" dirty="0" smtClean="0"/>
              <a:t> על ההצעה </a:t>
            </a:r>
            <a:r>
              <a:rPr lang="he-IL" baseline="0" dirty="0" err="1" smtClean="0"/>
              <a:t>הוירטואלית</a:t>
            </a:r>
            <a:r>
              <a:rPr lang="he-IL" baseline="0" dirty="0" smtClean="0"/>
              <a:t> ונקבל הקצאה ומחיר וירטואלי</a:t>
            </a:r>
          </a:p>
          <a:p>
            <a:pPr marL="228600" indent="-228600">
              <a:buAutoNum type="arabicPeriod"/>
            </a:pPr>
            <a:r>
              <a:rPr lang="he-IL" baseline="0" dirty="0" smtClean="0"/>
              <a:t>נחליף את התשלום </a:t>
            </a:r>
            <a:r>
              <a:rPr lang="he-IL" baseline="0" dirty="0" err="1" smtClean="0"/>
              <a:t>הוירטואלי</a:t>
            </a:r>
            <a:r>
              <a:rPr lang="he-IL" baseline="0" dirty="0" smtClean="0"/>
              <a:t> של כל שחקן בתשלום </a:t>
            </a:r>
            <a:r>
              <a:rPr lang="he-IL" baseline="0" dirty="0" err="1" smtClean="0"/>
              <a:t>האמיתי</a:t>
            </a:r>
            <a:r>
              <a:rPr lang="he-IL" baseline="0" dirty="0" smtClean="0"/>
              <a:t> ע"י הפעלת הפונקציה ההפוכה של </a:t>
            </a:r>
            <a:r>
              <a:rPr lang="en-US" baseline="0" dirty="0" smtClean="0"/>
              <a:t>FI</a:t>
            </a:r>
            <a:r>
              <a:rPr lang="he-IL" baseline="0" dirty="0" smtClean="0"/>
              <a:t>.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59784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בסופו</a:t>
            </a:r>
            <a:r>
              <a:rPr lang="he-IL" baseline="0" dirty="0" smtClean="0"/>
              <a:t> של דבר קיבלנו שבהתפלגות רגילה מכניזם הערך </a:t>
            </a:r>
            <a:r>
              <a:rPr lang="he-IL" baseline="0" dirty="0" err="1" smtClean="0"/>
              <a:t>הוירטואלי</a:t>
            </a:r>
            <a:r>
              <a:rPr lang="he-IL" baseline="0" dirty="0" smtClean="0"/>
              <a:t> הוא </a:t>
            </a:r>
            <a:r>
              <a:rPr lang="en-US" baseline="0" dirty="0" smtClean="0"/>
              <a:t>DSIC</a:t>
            </a:r>
            <a:r>
              <a:rPr lang="he-IL" baseline="0" dirty="0" smtClean="0"/>
              <a:t> כלומר, גורם ל</a:t>
            </a:r>
            <a:r>
              <a:rPr lang="en-US" baseline="0" dirty="0" err="1" smtClean="0"/>
              <a:t>truthtelling</a:t>
            </a:r>
            <a:r>
              <a:rPr lang="he-IL" baseline="0" dirty="0" smtClean="0"/>
              <a:t> להיות אסטרטגיה דומיננטית .</a:t>
            </a:r>
          </a:p>
          <a:p>
            <a:endParaRPr lang="he-IL" baseline="0" dirty="0" smtClean="0"/>
          </a:p>
          <a:p>
            <a:r>
              <a:rPr lang="he-IL" baseline="0" dirty="0" smtClean="0"/>
              <a:t>בנוסף, </a:t>
            </a:r>
            <a:r>
              <a:rPr lang="en-US" baseline="0" dirty="0" smtClean="0"/>
              <a:t>VSM</a:t>
            </a:r>
            <a:r>
              <a:rPr lang="he-IL" baseline="0" dirty="0" smtClean="0"/>
              <a:t> ממקסם את תוחלת הרווח ב</a:t>
            </a:r>
            <a:r>
              <a:rPr lang="en-US" baseline="0" dirty="0" smtClean="0"/>
              <a:t>DSE</a:t>
            </a:r>
            <a:r>
              <a:rPr lang="he-IL" baseline="0" dirty="0" smtClean="0"/>
              <a:t>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39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59784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59784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בהצלחה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5978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בתוחלת כאשר שני שחקנים מתפלגים </a:t>
            </a:r>
            <a:r>
              <a:rPr lang="en-US" dirty="0" smtClean="0"/>
              <a:t>U[0,1]</a:t>
            </a:r>
            <a:r>
              <a:rPr lang="he-IL" baseline="0" dirty="0" smtClean="0"/>
              <a:t> תוחלת השחקן בעל הערך הנמוך היא שליש ותוחלת השחקן בעל הערך הגבוה היא שני שליש.</a:t>
            </a:r>
          </a:p>
          <a:p>
            <a:r>
              <a:rPr lang="he-IL" baseline="0" dirty="0" smtClean="0"/>
              <a:t>בגלל שאנו ב</a:t>
            </a:r>
            <a:r>
              <a:rPr lang="en-US" baseline="0" dirty="0" smtClean="0"/>
              <a:t>second-price auction </a:t>
            </a:r>
            <a:r>
              <a:rPr lang="he-IL" baseline="0" dirty="0" smtClean="0"/>
              <a:t> תוחלת הרווח היא תוחלת השחקן בעל הערך השני (הנמוך במקרה שלנו).</a:t>
            </a:r>
            <a:endParaRPr lang="he-IL" dirty="0" smtClean="0"/>
          </a:p>
          <a:p>
            <a:r>
              <a:rPr lang="he-IL" dirty="0" smtClean="0"/>
              <a:t>*הערה:</a:t>
            </a:r>
            <a:r>
              <a:rPr lang="en-US" dirty="0" smtClean="0"/>
              <a:t> </a:t>
            </a:r>
            <a:r>
              <a:rPr lang="he-IL" dirty="0" smtClean="0"/>
              <a:t>גם ב</a:t>
            </a:r>
            <a:r>
              <a:rPr lang="en-US" dirty="0" smtClean="0"/>
              <a:t>first-price auction </a:t>
            </a:r>
            <a:r>
              <a:rPr lang="he-IL" dirty="0" smtClean="0"/>
              <a:t> נקבל תוחלת רווח שליש מכיוון שהאסטרטגיה הדומיננטית היא לתת חצי מהערך </a:t>
            </a:r>
            <a:r>
              <a:rPr lang="he-IL" dirty="0" err="1" smtClean="0"/>
              <a:t>האמיתי</a:t>
            </a:r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132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כאשר אנו לא מוכרים במחיר נמוך מחצי אנו מחלקים ל4 מקרים (כמו</a:t>
            </a:r>
            <a:r>
              <a:rPr lang="he-IL" baseline="0" dirty="0" smtClean="0"/>
              <a:t> בציור)</a:t>
            </a:r>
          </a:p>
          <a:p>
            <a:r>
              <a:rPr lang="he-IL" baseline="0" dirty="0" smtClean="0"/>
              <a:t>נחבר את כולם ונקבל תוחלת רווח 5/12 – כלומר גבוהה מהתוחלת בלי ההגבלה.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132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3054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>
                <a:ea typeface="Calibri"/>
              </a:rPr>
              <a:t>מדובר בסביבה חד </a:t>
            </a:r>
            <a:r>
              <a:rPr lang="he-IL" dirty="0" err="1" smtClean="0">
                <a:ea typeface="Calibri"/>
              </a:rPr>
              <a:t>מימדית</a:t>
            </a:r>
            <a:r>
              <a:rPr lang="he-IL" dirty="0" smtClean="0">
                <a:ea typeface="Calibri"/>
              </a:rPr>
              <a:t> שבה</a:t>
            </a:r>
            <a:r>
              <a:rPr lang="he-IL" baseline="0" dirty="0" smtClean="0">
                <a:ea typeface="Calibri"/>
              </a:rPr>
              <a:t> הטיפוס של השחקן הוא הערך שלו. </a:t>
            </a:r>
            <a:r>
              <a:rPr lang="he-IL" baseline="0" dirty="0" smtClean="0"/>
              <a:t>השלישי מקרה פרטי של השני, והשני מקרה פרטי של הראשון.</a:t>
            </a:r>
            <a:endParaRPr lang="he-IL" baseline="0" dirty="0" smtClean="0">
              <a:ea typeface="Calibri"/>
            </a:endParaRPr>
          </a:p>
          <a:p>
            <a: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e-IL" baseline="0" dirty="0" smtClean="0">
                <a:ea typeface="Calibri"/>
              </a:rPr>
              <a:t>המושג הרגיל והידוע- </a:t>
            </a:r>
            <a:r>
              <a:rPr lang="en-US" baseline="0" dirty="0" smtClean="0">
                <a:ea typeface="Calibri"/>
              </a:rPr>
              <a:t>c(x)</a:t>
            </a:r>
            <a:r>
              <a:rPr lang="he-IL" baseline="0" dirty="0" smtClean="0">
                <a:ea typeface="Calibri"/>
              </a:rPr>
              <a:t> עלות </a:t>
            </a:r>
            <a:r>
              <a:rPr lang="he-IL" baseline="0" dirty="0" err="1" smtClean="0">
                <a:ea typeface="Calibri"/>
              </a:rPr>
              <a:t>האלוקציה</a:t>
            </a:r>
            <a:r>
              <a:rPr lang="he-IL" baseline="0" dirty="0" smtClean="0">
                <a:ea typeface="Calibri"/>
              </a:rPr>
              <a:t> (כמה עולה גידול העגבניות? כמה עולה שכר של המרצה לקורס? בניגוד לפריט ירושה שלא עולה לי. דוגמת הרשת)</a:t>
            </a:r>
          </a:p>
          <a:p>
            <a: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e-IL" baseline="0" dirty="0" smtClean="0">
                <a:ea typeface="Calibri"/>
              </a:rPr>
              <a:t>מבקשים למצוא קומבינציה מתאימה של קבוצת אנשים שניתן לספק להם שירות ביחד.(יש לי 100 תלמידים שרוצים להירשם לקורס ורק 20 מקומות- למצוא קומבינציה מתאימה בהתאם לאילוצים)</a:t>
            </a:r>
          </a:p>
          <a:p>
            <a: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e-IL" baseline="0" dirty="0" smtClean="0">
                <a:ea typeface="Calibri"/>
              </a:rPr>
              <a:t>במקרה זה אני יכול למנוע שירות גם אם ההקצאה אפשרית. (20 מקומות לסמינר אבל לא חובה לאייש את כולם)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8202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אנחנו</a:t>
            </a:r>
            <a:r>
              <a:rPr lang="he-IL" baseline="0" dirty="0" smtClean="0"/>
              <a:t> רוצים למצוא עיצוב מכניזם שיגיע למצב של שיווי משקל נאש, ויעמוד באילוצים. כלומר, אנו רוצים להשיג משק יעיל.</a:t>
            </a:r>
          </a:p>
          <a:p>
            <a:r>
              <a:rPr lang="he-IL" baseline="0" dirty="0" smtClean="0"/>
              <a:t>ראינו שחוק ההקצאה מונוטוני ב</a:t>
            </a:r>
            <a:r>
              <a:rPr lang="en-US" baseline="0" dirty="0" smtClean="0"/>
              <a:t>BNE</a:t>
            </a:r>
            <a:r>
              <a:rPr lang="he-IL" baseline="0" dirty="0" smtClean="0"/>
              <a:t> ושכל חוק הקצאה </a:t>
            </a:r>
            <a:r>
              <a:rPr lang="he-IL" baseline="0" dirty="0" err="1" smtClean="0"/>
              <a:t>מונוטיני</a:t>
            </a:r>
            <a:r>
              <a:rPr lang="he-IL" baseline="0" dirty="0" smtClean="0"/>
              <a:t> ניתן למימוש ב</a:t>
            </a:r>
            <a:r>
              <a:rPr lang="en-US" baseline="0" dirty="0" smtClean="0"/>
              <a:t>BNE</a:t>
            </a:r>
            <a:r>
              <a:rPr lang="he-IL" baseline="0" dirty="0" smtClean="0"/>
              <a:t> עם תשלום מתאים.</a:t>
            </a:r>
          </a:p>
          <a:p>
            <a:r>
              <a:rPr lang="he-IL" baseline="0" dirty="0" smtClean="0"/>
              <a:t>אך כמו שנראה בהמשך, גם בלי לכפות את אילוץ המונוטוניות על </a:t>
            </a:r>
            <a:r>
              <a:rPr lang="en-US" baseline="0" dirty="0" smtClean="0"/>
              <a:t>OPT</a:t>
            </a:r>
            <a:r>
              <a:rPr lang="he-IL" baseline="0" dirty="0" smtClean="0"/>
              <a:t> הוא יסתפק בכל מקרה.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5717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1F29-7509-40A1-B23C-0B4793B096D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212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875C5D2-157A-4A99-B199-35B05D743868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95B72FC-3E4A-4B2C-B8A5-B15832A4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C5D2-157A-4A99-B199-35B05D743868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72FC-3E4A-4B2C-B8A5-B15832A4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C5D2-157A-4A99-B199-35B05D743868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72FC-3E4A-4B2C-B8A5-B15832A4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C5D2-157A-4A99-B199-35B05D743868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72FC-3E4A-4B2C-B8A5-B15832A4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C5D2-157A-4A99-B199-35B05D743868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72FC-3E4A-4B2C-B8A5-B15832A4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C5D2-157A-4A99-B199-35B05D743868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72FC-3E4A-4B2C-B8A5-B15832A4B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C5D2-157A-4A99-B199-35B05D743868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72FC-3E4A-4B2C-B8A5-B15832A4B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C5D2-157A-4A99-B199-35B05D743868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72FC-3E4A-4B2C-B8A5-B15832A4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C5D2-157A-4A99-B199-35B05D743868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72FC-3E4A-4B2C-B8A5-B15832A4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875C5D2-157A-4A99-B199-35B05D743868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95B72FC-3E4A-4B2C-B8A5-B15832A4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875C5D2-157A-4A99-B199-35B05D743868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95B72FC-3E4A-4B2C-B8A5-B15832A4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875C5D2-157A-4A99-B199-35B05D743868}" type="datetimeFigureOut">
              <a:rPr lang="en-US" smtClean="0"/>
              <a:pPr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95B72FC-3E4A-4B2C-B8A5-B15832A4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30.png"/><Relationship Id="rId5" Type="http://schemas.openxmlformats.org/officeDocument/2006/relationships/image" Target="../media/image61.png"/><Relationship Id="rId4" Type="http://schemas.openxmlformats.org/officeDocument/2006/relationships/image" Target="../media/image5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5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68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5" Type="http://schemas.openxmlformats.org/officeDocument/2006/relationships/image" Target="../media/image68.png"/><Relationship Id="rId4" Type="http://schemas.openxmlformats.org/officeDocument/2006/relationships/image" Target="../media/image6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en-US" sz="7000" dirty="0" smtClean="0">
                <a:latin typeface="Imprint MT Shadow" pitchFamily="82" charset="0"/>
                <a:cs typeface="JasmineUPC" pitchFamily="18" charset="-34"/>
              </a:rPr>
              <a:t>Optimal Mechanism </a:t>
            </a:r>
            <a:r>
              <a:rPr lang="en-US" sz="7000" dirty="0" smtClean="0">
                <a:latin typeface="JasmineUPC" pitchFamily="18" charset="-34"/>
                <a:cs typeface="JasmineUPC" pitchFamily="18" charset="-34"/>
              </a:rPr>
              <a:t/>
            </a:r>
            <a:br>
              <a:rPr lang="en-US" sz="7000" dirty="0" smtClean="0">
                <a:latin typeface="JasmineUPC" pitchFamily="18" charset="-34"/>
                <a:cs typeface="JasmineUPC" pitchFamily="18" charset="-34"/>
              </a:rPr>
            </a:br>
            <a:r>
              <a:rPr lang="en-US" sz="5600" dirty="0" smtClean="0">
                <a:solidFill>
                  <a:srgbClr val="002060"/>
                </a:solidFill>
                <a:latin typeface="Script MT Bold" pitchFamily="66" charset="0"/>
                <a:cs typeface="JasmineUPC" pitchFamily="18" charset="-34"/>
              </a:rPr>
              <a:t>Seminar in Auction &amp; </a:t>
            </a:r>
            <a:br>
              <a:rPr lang="en-US" sz="5600" dirty="0" smtClean="0">
                <a:solidFill>
                  <a:srgbClr val="002060"/>
                </a:solidFill>
                <a:latin typeface="Script MT Bold" pitchFamily="66" charset="0"/>
                <a:cs typeface="JasmineUPC" pitchFamily="18" charset="-34"/>
              </a:rPr>
            </a:br>
            <a:r>
              <a:rPr lang="en-US" sz="5600" dirty="0" smtClean="0">
                <a:solidFill>
                  <a:srgbClr val="002060"/>
                </a:solidFill>
                <a:latin typeface="Script MT Bold" pitchFamily="66" charset="0"/>
                <a:cs typeface="JasmineUPC" pitchFamily="18" charset="-34"/>
              </a:rPr>
              <a:t>Mechanism Design</a:t>
            </a:r>
            <a:endParaRPr lang="en-US" sz="5600" dirty="0">
              <a:solidFill>
                <a:srgbClr val="002060"/>
              </a:solidFill>
              <a:latin typeface="Script MT Bold" pitchFamily="66" charset="0"/>
              <a:cs typeface="JasmineUPC" pitchFamily="18" charset="-34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11560" y="4149080"/>
            <a:ext cx="6400800" cy="1584176"/>
          </a:xfrm>
        </p:spPr>
        <p:txBody>
          <a:bodyPr>
            <a:normAutofit/>
          </a:bodyPr>
          <a:lstStyle/>
          <a:p>
            <a:pPr rtl="1"/>
            <a:r>
              <a:rPr lang="en-US" dirty="0" err="1" smtClean="0">
                <a:latin typeface="Aharoni" pitchFamily="2" charset="-79"/>
                <a:cs typeface="Aharoni" pitchFamily="2" charset="-79"/>
              </a:rPr>
              <a:t>Presentors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: Or Stern &amp;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Hadar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Miller</a:t>
            </a:r>
          </a:p>
          <a:p>
            <a:pPr rtl="1"/>
            <a:r>
              <a:rPr lang="en-US" dirty="0" smtClean="0">
                <a:latin typeface="Aharoni" pitchFamily="2" charset="-79"/>
                <a:cs typeface="Aharoni" pitchFamily="2" charset="-79"/>
              </a:rPr>
              <a:t>Based on J. Hartline’s book</a:t>
            </a:r>
            <a:endParaRPr lang="he-IL" dirty="0" smtClean="0">
              <a:latin typeface="Aharoni" pitchFamily="2" charset="-79"/>
              <a:cs typeface="Aharoni" pitchFamily="2" charset="-79"/>
            </a:endParaRPr>
          </a:p>
          <a:p>
            <a:pPr rtl="1"/>
            <a:r>
              <a:rPr lang="en-US" dirty="0">
                <a:latin typeface="Aharoni" pitchFamily="2" charset="-79"/>
                <a:cs typeface="Aharoni" pitchFamily="2" charset="-79"/>
              </a:rPr>
              <a:t>Approximation in Economic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35808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Social Surplus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51576" y="1974980"/>
                <a:ext cx="6188776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b="1" u="sng" dirty="0" smtClean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Lemma:</a:t>
                </a:r>
                <a:r>
                  <a:rPr lang="en-US" sz="2400" dirty="0" smtClean="0">
                    <a:solidFill>
                      <a:srgbClr val="9933FF"/>
                    </a:solidFill>
                    <a:latin typeface="Khmer UI" pitchFamily="34" charset="0"/>
                    <a:cs typeface="Khmer UI" pitchFamily="34" charset="0"/>
                  </a:rPr>
                  <a:t> </a:t>
                </a:r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For each agent </a:t>
                </a:r>
                <a:r>
                  <a:rPr lang="en-US" sz="2400" dirty="0" err="1">
                    <a:latin typeface="Khmer UI" pitchFamily="34" charset="0"/>
                    <a:cs typeface="Khmer UI" pitchFamily="34" charset="0"/>
                  </a:rPr>
                  <a:t>i</a:t>
                </a:r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 and all values of other agents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, </a:t>
                </a:r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the allocation rule of </a:t>
                </a:r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OPT for </a:t>
                </a:r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agent </a:t>
                </a:r>
                <a:r>
                  <a:rPr lang="en-US" sz="2400" dirty="0" err="1">
                    <a:latin typeface="Khmer UI" pitchFamily="34" charset="0"/>
                    <a:cs typeface="Khmer UI" pitchFamily="34" charset="0"/>
                  </a:rPr>
                  <a:t>i</a:t>
                </a:r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 is a step </a:t>
                </a:r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function</a:t>
                </a:r>
                <a:endParaRPr lang="he-IL" sz="2400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576" y="1974980"/>
                <a:ext cx="6188776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576" t="-4061" b="-106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51576" y="3573016"/>
                <a:ext cx="6188776" cy="107721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b="1" u="sng" dirty="0" smtClean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Proof:</a:t>
                </a:r>
                <a:r>
                  <a:rPr lang="en-US" sz="2400" dirty="0" smtClean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  </a:t>
                </a:r>
              </a:p>
              <a:p>
                <a:r>
                  <a:rPr lang="en-US" sz="2000" dirty="0" smtClean="0">
                    <a:latin typeface="Khmer UI" pitchFamily="34" charset="0"/>
                    <a:cs typeface="Khmer UI" pitchFamily="34" charset="0"/>
                  </a:rPr>
                  <a:t>Denote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Khmer UI" pitchFamily="34" charset="0"/>
                    <a:cs typeface="Khmer UI" pitchFamily="34" charset="0"/>
                  </a:rPr>
                  <a:t>as the </a:t>
                </a:r>
                <a:r>
                  <a:rPr lang="en-US" sz="2000" dirty="0">
                    <a:latin typeface="Khmer UI" pitchFamily="34" charset="0"/>
                    <a:cs typeface="Khmer UI" pitchFamily="34" charset="0"/>
                  </a:rPr>
                  <a:t>vector v with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 err="1" smtClean="0">
                    <a:latin typeface="Khmer UI" pitchFamily="34" charset="0"/>
                    <a:cs typeface="Khmer UI" pitchFamily="34" charset="0"/>
                  </a:rPr>
                  <a:t>th</a:t>
                </a:r>
                <a:r>
                  <a:rPr lang="en-US" sz="2000" dirty="0" smtClean="0">
                    <a:latin typeface="Khmer UI" pitchFamily="34" charset="0"/>
                    <a:cs typeface="Khmer UI" pitchFamily="34" charset="0"/>
                  </a:rPr>
                  <a:t> </a:t>
                </a:r>
                <a:r>
                  <a:rPr lang="en-US" sz="2000" dirty="0">
                    <a:latin typeface="Khmer UI" pitchFamily="34" charset="0"/>
                    <a:cs typeface="Khmer UI" pitchFamily="34" charset="0"/>
                  </a:rPr>
                  <a:t>coordinate replaced </a:t>
                </a:r>
                <a:r>
                  <a:rPr lang="en-US" sz="2000" dirty="0" smtClean="0">
                    <a:latin typeface="Khmer UI" pitchFamily="34" charset="0"/>
                    <a:cs typeface="Khmer UI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000" b="1" dirty="0" smtClean="0">
                    <a:latin typeface="Khmer UI" pitchFamily="34" charset="0"/>
                    <a:cs typeface="Khmer UI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576" y="3573016"/>
                <a:ext cx="6188776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576" t="-4520" r="-1970" b="-904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קבוצה 7"/>
          <p:cNvGrpSpPr/>
          <p:nvPr/>
        </p:nvGrpSpPr>
        <p:grpSpPr>
          <a:xfrm>
            <a:off x="1536419" y="5009191"/>
            <a:ext cx="6188776" cy="771392"/>
            <a:chOff x="1536419" y="5009191"/>
            <a:chExt cx="6188776" cy="7713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536419" y="5009191"/>
                  <a:ext cx="6188776" cy="76944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2200" b="1" dirty="0" smtClean="0">
                      <a:latin typeface="Khmer UI" pitchFamily="34" charset="0"/>
                      <a:cs typeface="Khmer UI" pitchFamily="34" charset="0"/>
                    </a:rPr>
                    <a:t>Two cases:  1.</a:t>
                  </a:r>
                  <a:r>
                    <a:rPr lang="en-US" sz="2200" dirty="0" smtClean="0">
                      <a:latin typeface="Khmer UI" pitchFamily="34" charset="0"/>
                      <a:cs typeface="Khmer UI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𝑖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/>
                          <a:ea typeface="Cambria Math"/>
                        </a:rPr>
                        <m:t>OPT</m:t>
                      </m:r>
                      <m:r>
                        <a:rPr lang="en-US" sz="2200" b="0" i="0" smtClean="0">
                          <a:latin typeface="Cambria Math"/>
                          <a:ea typeface="Cambria Math"/>
                        </a:rPr>
                        <m:t>                </m:t>
                      </m:r>
                    </m:oMath>
                  </a14:m>
                  <a:endParaRPr lang="en-US" sz="2200" b="0" dirty="0" smtClean="0">
                    <a:latin typeface="Khmer UI" pitchFamily="34" charset="0"/>
                    <a:ea typeface="Cambria Math"/>
                    <a:cs typeface="Khmer UI" pitchFamily="34" charset="0"/>
                  </a:endParaRPr>
                </a:p>
                <a:p>
                  <a:r>
                    <a:rPr lang="en-US" sz="2200" dirty="0" smtClean="0">
                      <a:latin typeface="Khmer UI" pitchFamily="34" charset="0"/>
                      <a:cs typeface="Khmer UI" pitchFamily="34" charset="0"/>
                    </a:rPr>
                    <a:t>	        </a:t>
                  </a:r>
                  <a:r>
                    <a:rPr lang="en-US" sz="2200" b="1" dirty="0" smtClean="0">
                      <a:latin typeface="Khmer UI" pitchFamily="34" charset="0"/>
                      <a:cs typeface="Khmer UI" pitchFamily="34" charset="0"/>
                    </a:rPr>
                    <a:t>2.</a:t>
                  </a:r>
                  <a:r>
                    <a:rPr lang="en-US" sz="2200" dirty="0" smtClean="0">
                      <a:latin typeface="Khmer UI" pitchFamily="34" charset="0"/>
                      <a:cs typeface="Khmer UI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𝑖</m:t>
                      </m:r>
                      <m:r>
                        <a:rPr lang="en-US" sz="22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200" i="0">
                          <a:latin typeface="Cambria Math"/>
                          <a:ea typeface="Cambria Math"/>
                        </a:rPr>
                        <m:t>OPT</m:t>
                      </m:r>
                      <m:r>
                        <a:rPr lang="en-US" sz="2200" i="0"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endParaRPr lang="en-US" sz="2200" dirty="0" smtClean="0">
                    <a:latin typeface="Khmer UI" pitchFamily="34" charset="0"/>
                    <a:cs typeface="Khmer UI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6419" y="5009191"/>
                  <a:ext cx="6188776" cy="76944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182" t="-3968" b="-1587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מחבר ישר 3"/>
            <p:cNvCxnSpPr/>
            <p:nvPr/>
          </p:nvCxnSpPr>
          <p:spPr>
            <a:xfrm flipH="1">
              <a:off x="3707904" y="5420543"/>
              <a:ext cx="72008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65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ציין מיקום תוכן 2"/>
              <p:cNvSpPr>
                <a:spLocks noGrp="1"/>
              </p:cNvSpPr>
              <p:nvPr/>
            </p:nvSpPr>
            <p:spPr>
              <a:xfrm>
                <a:off x="899593" y="1988840"/>
                <a:ext cx="7344816" cy="167038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4592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116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dirty="0" smtClean="0">
                    <a:latin typeface="Khmer UI" pitchFamily="34" charset="0"/>
                    <a:cs typeface="Khmer UI" pitchFamily="34" charset="0"/>
                  </a:rPr>
                  <a:t>1. </a:t>
                </a:r>
                <a:r>
                  <a:rPr lang="en-US" sz="2000" b="1" dirty="0" err="1" smtClean="0">
                    <a:latin typeface="Khmer UI" pitchFamily="34" charset="0"/>
                    <a:cs typeface="Khmer UI" pitchFamily="34" charset="0"/>
                  </a:rPr>
                  <a:t>i</a:t>
                </a:r>
                <a:r>
                  <a:rPr lang="en-US" sz="2000" b="1" dirty="0" smtClean="0">
                    <a:latin typeface="Khmer UI" pitchFamily="34" charset="0"/>
                    <a:cs typeface="Khmer UI" pitchFamily="34" charset="0"/>
                  </a:rPr>
                  <a:t> </a:t>
                </a:r>
                <a:r>
                  <a:rPr lang="en-US" sz="2000" b="1" dirty="0">
                    <a:latin typeface="Khmer UI" pitchFamily="34" charset="0"/>
                    <a:cs typeface="Khmer UI" pitchFamily="34" charset="0"/>
                  </a:rPr>
                  <a:t>∈ </a:t>
                </a:r>
                <a:r>
                  <a:rPr lang="en-US" sz="2000" b="1" dirty="0" smtClean="0">
                    <a:latin typeface="Khmer UI" pitchFamily="34" charset="0"/>
                    <a:cs typeface="Khmer UI" pitchFamily="34" charset="0"/>
                  </a:rPr>
                  <a:t>OPT:</a:t>
                </a:r>
              </a:p>
              <a:p>
                <a:pPr marL="0" indent="0">
                  <a:buNone/>
                </a:pPr>
                <a:endParaRPr lang="en-US" sz="2000" dirty="0" smtClean="0">
                  <a:latin typeface="Khmer UI" pitchFamily="34" charset="0"/>
                  <a:cs typeface="Khmer UI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/>
                            </a:rPr>
                            <m:t>max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/>
                        </a:rPr>
                        <m:t>surplus</m:t>
                      </m:r>
                      <m:r>
                        <a:rPr lang="en-US" sz="2000" b="0" i="1" dirty="0" smtClean="0">
                          <a:latin typeface="Cambria Math"/>
                        </a:rPr>
                        <m:t>(</m:t>
                      </m:r>
                      <m:r>
                        <a:rPr lang="en-US" sz="2000" b="0" i="1" dirty="0" smtClean="0">
                          <a:latin typeface="Cambria Math"/>
                        </a:rPr>
                        <m:t>𝑣</m:t>
                      </m:r>
                      <m:r>
                        <a:rPr lang="en-US" sz="2000" b="0" i="1" dirty="0" smtClean="0">
                          <a:latin typeface="Cambria Math"/>
                        </a:rPr>
                        <m:t>,</m:t>
                      </m:r>
                      <m:r>
                        <a:rPr lang="en-US" sz="2000" b="0" i="1" dirty="0" smtClean="0">
                          <a:latin typeface="Cambria Math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/>
                        </a:rPr>
                        <m:t>)= 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i="1" dirty="0">
                          <a:latin typeface="Cambria Math"/>
                        </a:rPr>
                        <m:t> +</m:t>
                      </m:r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/>
                            </a:rPr>
                            <m:t>max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/>
                        </a:rPr>
                        <m:t>s</m:t>
                      </m:r>
                      <m:r>
                        <m:rPr>
                          <m:sty m:val="p"/>
                        </m:rPr>
                        <a:rPr lang="fr-FR" sz="2000" i="0" dirty="0" smtClean="0">
                          <a:latin typeface="Cambria Math"/>
                        </a:rPr>
                        <m:t>urplus</m:t>
                      </m:r>
                      <m:r>
                        <a:rPr lang="fr-FR" sz="2000" i="1" dirty="0">
                          <a:latin typeface="Cambria Math"/>
                        </a:rPr>
                        <m:t>(</m:t>
                      </m:r>
                      <m:d>
                        <m:dPr>
                          <m:ctrlPr>
                            <a:rPr lang="fr-FR" sz="2000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000" i="1" dirty="0">
                              <a:latin typeface="Cambria Math"/>
                            </a:rPr>
                            <m:t>, </m:t>
                          </m:r>
                          <m:r>
                            <a:rPr lang="fr-FR" sz="2000" i="1" dirty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 </m:t>
                      </m:r>
                      <m:r>
                        <a:rPr lang="fr-FR" sz="2000" i="1" dirty="0">
                          <a:latin typeface="Cambria Math"/>
                        </a:rPr>
                        <m:t>, (</m:t>
                      </m:r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i="1" dirty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FR" sz="2000" i="1" dirty="0">
                          <a:latin typeface="Cambria Math"/>
                        </a:rPr>
                        <m:t>, </m:t>
                      </m:r>
                      <m:r>
                        <a:rPr lang="fr-FR" sz="2000" i="1" dirty="0">
                          <a:latin typeface="Cambria Math"/>
                        </a:rPr>
                        <m:t>1</m:t>
                      </m:r>
                      <m:r>
                        <a:rPr lang="fr-FR" sz="2000" i="1" dirty="0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fr-FR" sz="2000" dirty="0" smtClean="0">
                  <a:latin typeface="Khmer UI" pitchFamily="34" charset="0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11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1988840"/>
                <a:ext cx="7344816" cy="1670383"/>
              </a:xfrm>
              <a:prstGeom prst="rect">
                <a:avLst/>
              </a:prstGeom>
              <a:blipFill rotWithShape="1">
                <a:blip r:embed="rId3"/>
                <a:stretch>
                  <a:fillRect l="-914" t="-182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כותרת 1"/>
          <p:cNvSpPr>
            <a:spLocks noGrp="1"/>
          </p:cNvSpPr>
          <p:nvPr>
            <p:ph type="title"/>
          </p:nvPr>
        </p:nvSpPr>
        <p:spPr>
          <a:xfrm>
            <a:off x="1063139" y="692696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Social Surplus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2" name="סוגר מסולסל ימני 1"/>
          <p:cNvSpPr/>
          <p:nvPr/>
        </p:nvSpPr>
        <p:spPr>
          <a:xfrm rot="5400000">
            <a:off x="5310082" y="1754814"/>
            <a:ext cx="396044" cy="3600400"/>
          </a:xfrm>
          <a:prstGeom prst="rightBrace">
            <a:avLst>
              <a:gd name="adj1" fmla="val 8333"/>
              <a:gd name="adj2" fmla="val 49609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67944" y="3861048"/>
                <a:ext cx="2664296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OPT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𝑣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861048"/>
                <a:ext cx="2664296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59632" y="4664749"/>
                <a:ext cx="6696744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b="0" i="0" smtClean="0">
                          <a:latin typeface="Cambria Math"/>
                        </a:rPr>
                        <m:t>OPT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</a:rPr>
                            <m:t>OPT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(</m:t>
                      </m:r>
                      <m:r>
                        <a:rPr lang="en-US" sz="2600" b="0" i="1" smtClean="0">
                          <a:latin typeface="Cambria Math"/>
                        </a:rPr>
                        <m:t>𝑣</m:t>
                      </m:r>
                      <m:r>
                        <a:rPr lang="en-US" sz="2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664749"/>
                <a:ext cx="6696744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9632" y="5445224"/>
                <a:ext cx="604867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      </a:t>
                </a:r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Notice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OPT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 is not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Khmer UI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Khmer UI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Khmer UI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.</a:t>
                </a:r>
                <a:endParaRPr lang="he-IL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445224"/>
                <a:ext cx="604867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כוכב עם 5 פינות 6"/>
          <p:cNvSpPr/>
          <p:nvPr/>
        </p:nvSpPr>
        <p:spPr>
          <a:xfrm>
            <a:off x="1331640" y="5445224"/>
            <a:ext cx="216024" cy="1846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052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4" grpId="0"/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ציין מיקום תוכן 2"/>
              <p:cNvSpPr>
                <a:spLocks noGrp="1"/>
              </p:cNvSpPr>
              <p:nvPr/>
            </p:nvSpPr>
            <p:spPr>
              <a:xfrm>
                <a:off x="899593" y="1988840"/>
                <a:ext cx="7344816" cy="136815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4592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116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dirty="0" smtClean="0">
                    <a:latin typeface="Khmer UI" pitchFamily="34" charset="0"/>
                    <a:cs typeface="Khmer UI" pitchFamily="34" charset="0"/>
                  </a:rPr>
                  <a:t>2. </a:t>
                </a:r>
                <a:r>
                  <a:rPr lang="en-US" sz="2000" b="1" dirty="0" err="1" smtClean="0">
                    <a:latin typeface="Khmer UI" pitchFamily="34" charset="0"/>
                    <a:cs typeface="Khmer UI" pitchFamily="34" charset="0"/>
                  </a:rPr>
                  <a:t>i</a:t>
                </a:r>
                <a:r>
                  <a:rPr lang="en-US" sz="2000" b="1" dirty="0" smtClean="0">
                    <a:latin typeface="Khmer UI" pitchFamily="34" charset="0"/>
                    <a:cs typeface="Khmer UI" pitchFamily="34" charset="0"/>
                  </a:rPr>
                  <a:t> ∈ </a:t>
                </a:r>
                <a:r>
                  <a:rPr lang="en-US" sz="2000" b="1" dirty="0">
                    <a:latin typeface="Khmer UI" pitchFamily="34" charset="0"/>
                    <a:cs typeface="Khmer UI" pitchFamily="34" charset="0"/>
                  </a:rPr>
                  <a:t>OPT:</a:t>
                </a:r>
              </a:p>
              <a:p>
                <a:pPr marL="0" indent="0">
                  <a:buNone/>
                </a:pPr>
                <a:endParaRPr lang="en-US" sz="2000" dirty="0" smtClean="0">
                  <a:latin typeface="Khmer UI" pitchFamily="34" charset="0"/>
                  <a:cs typeface="Khmer UI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/>
                            </a:rPr>
                            <m:t>max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i="0" dirty="0">
                          <a:latin typeface="Cambria Math"/>
                        </a:rPr>
                        <m:t>surplus</m:t>
                      </m:r>
                      <m:d>
                        <m:d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/>
                            </a:rPr>
                            <m:t>𝑣</m:t>
                          </m:r>
                          <m:r>
                            <a:rPr lang="en-US" sz="2000" i="1" dirty="0">
                              <a:latin typeface="Cambria Math"/>
                            </a:rPr>
                            <m:t>,</m:t>
                          </m:r>
                          <m:r>
                            <a:rPr lang="en-US" sz="2000" i="1" dirty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/>
                            </a:rPr>
                            <m:t>max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𝑥</m:t>
                          </m:r>
                          <m:r>
                            <a:rPr lang="en-US" sz="2000" i="1" dirty="0">
                              <a:latin typeface="Cambria Math"/>
                            </a:rPr>
                            <m:t>−</m:t>
                          </m:r>
                          <m:r>
                            <a:rPr lang="en-US" sz="2000" i="1" dirty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/>
                        </a:rPr>
                        <m:t>s</m:t>
                      </m:r>
                      <m:r>
                        <m:rPr>
                          <m:sty m:val="p"/>
                        </m:rPr>
                        <a:rPr lang="fr-FR" sz="2000" i="0" dirty="0">
                          <a:latin typeface="Cambria Math"/>
                        </a:rPr>
                        <m:t>urplus</m:t>
                      </m:r>
                      <m:r>
                        <a:rPr lang="fr-FR" sz="2000" i="1" dirty="0">
                          <a:latin typeface="Cambria Math"/>
                        </a:rPr>
                        <m:t>(</m:t>
                      </m:r>
                      <m:d>
                        <m:dPr>
                          <m:ctrlPr>
                            <a:rPr lang="fr-FR" sz="2000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000" i="1" dirty="0">
                              <a:latin typeface="Cambria Math"/>
                            </a:rPr>
                            <m:t>, </m:t>
                          </m:r>
                          <m:r>
                            <a:rPr lang="fr-FR" sz="2000" i="1" dirty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  <m:r>
                        <a:rPr lang="fr-FR" sz="2000" i="1" dirty="0">
                          <a:latin typeface="Cambria Math"/>
                        </a:rPr>
                        <m:t>, (</m:t>
                      </m:r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−</m:t>
                          </m:r>
                          <m:r>
                            <a:rPr lang="en-US" sz="2000" i="1" dirty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FR" sz="2000" i="1" dirty="0">
                          <a:latin typeface="Cambria Math"/>
                        </a:rPr>
                        <m:t>, </m:t>
                      </m:r>
                      <m:r>
                        <a:rPr lang="en-US" sz="2000" b="0" i="1" dirty="0" smtClean="0">
                          <a:latin typeface="Cambria Math"/>
                        </a:rPr>
                        <m:t>0</m:t>
                      </m:r>
                      <m:r>
                        <a:rPr lang="fr-FR" sz="2000" i="1" dirty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fr-FR" sz="2000" dirty="0">
                  <a:latin typeface="Khmer UI" pitchFamily="34" charset="0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11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1988840"/>
                <a:ext cx="7344816" cy="1368152"/>
              </a:xfrm>
              <a:prstGeom prst="rect">
                <a:avLst/>
              </a:prstGeom>
              <a:blipFill rotWithShape="1">
                <a:blip r:embed="rId3"/>
                <a:stretch>
                  <a:fillRect l="-914" t="-2222" b="-48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כותרת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Social Surplus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cxnSp>
        <p:nvCxnSpPr>
          <p:cNvPr id="3" name="מחבר ישר 2"/>
          <p:cNvCxnSpPr/>
          <p:nvPr/>
        </p:nvCxnSpPr>
        <p:spPr>
          <a:xfrm flipH="1">
            <a:off x="1456341" y="2060848"/>
            <a:ext cx="144016" cy="2520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סוגר מסולסל ימני 4"/>
          <p:cNvSpPr/>
          <p:nvPr/>
        </p:nvSpPr>
        <p:spPr>
          <a:xfrm rot="5400000">
            <a:off x="5022050" y="1754814"/>
            <a:ext cx="396044" cy="3600400"/>
          </a:xfrm>
          <a:prstGeom prst="rightBrace">
            <a:avLst>
              <a:gd name="adj1" fmla="val 8333"/>
              <a:gd name="adj2" fmla="val 49609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51920" y="3861048"/>
                <a:ext cx="2664296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𝑂</m:t>
                      </m:r>
                      <m:r>
                        <a:rPr lang="en-US" sz="2000" b="0" i="1" smtClean="0">
                          <a:latin typeface="Cambria Math"/>
                        </a:rPr>
                        <m:t>𝑃𝑇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861048"/>
                <a:ext cx="2664296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9632" y="4509120"/>
                <a:ext cx="669674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OPT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>
                          <a:latin typeface="Cambria Math"/>
                        </a:rPr>
                        <m:t>OPT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509120"/>
                <a:ext cx="669674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14443" y="5445224"/>
                <a:ext cx="604867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      </a:t>
                </a:r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Notice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/>
                      </a:rPr>
                      <m:t>OPT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 is </a:t>
                </a:r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not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Khmer UI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Khmer UI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Khmer UI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.</a:t>
                </a:r>
                <a:endParaRPr lang="he-IL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43" y="5445224"/>
                <a:ext cx="6048672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כוכב עם 5 פינות 9"/>
          <p:cNvSpPr/>
          <p:nvPr/>
        </p:nvSpPr>
        <p:spPr>
          <a:xfrm>
            <a:off x="1386451" y="5476582"/>
            <a:ext cx="216024" cy="1846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516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6" grpId="0"/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תוכן 2"/>
          <p:cNvSpPr>
            <a:spLocks noGrp="1"/>
          </p:cNvSpPr>
          <p:nvPr/>
        </p:nvSpPr>
        <p:spPr>
          <a:xfrm>
            <a:off x="899593" y="1988840"/>
            <a:ext cx="7344816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Khmer UI" pitchFamily="34" charset="0"/>
                <a:cs typeface="Khmer UI" pitchFamily="34" charset="0"/>
              </a:rPr>
              <a:t>OPT 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allocates to </a:t>
            </a:r>
            <a:r>
              <a:rPr lang="en-US" sz="2000" dirty="0" err="1">
                <a:latin typeface="Khmer UI" pitchFamily="34" charset="0"/>
                <a:cs typeface="Khmer UI" pitchFamily="34" charset="0"/>
              </a:rPr>
              <a:t>i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 whenever the surplus </a:t>
            </a:r>
            <a:r>
              <a:rPr lang="en-US" sz="2000" dirty="0" smtClean="0">
                <a:latin typeface="Khmer UI" pitchFamily="34" charset="0"/>
                <a:cs typeface="Khmer UI" pitchFamily="34" charset="0"/>
              </a:rPr>
              <a:t>from </a:t>
            </a:r>
            <a:r>
              <a:rPr lang="en-US" sz="2000" b="1" dirty="0" smtClean="0">
                <a:latin typeface="Khmer UI" pitchFamily="34" charset="0"/>
                <a:cs typeface="Khmer UI" pitchFamily="34" charset="0"/>
              </a:rPr>
              <a:t>Case </a:t>
            </a:r>
            <a:r>
              <a:rPr lang="en-US" sz="2000" b="1" dirty="0">
                <a:latin typeface="Khmer UI" pitchFamily="34" charset="0"/>
                <a:cs typeface="Khmer UI" pitchFamily="34" charset="0"/>
              </a:rPr>
              <a:t>1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 is </a:t>
            </a:r>
            <a:r>
              <a:rPr lang="en-US" sz="2000" b="1" dirty="0">
                <a:latin typeface="Khmer UI" pitchFamily="34" charset="0"/>
                <a:cs typeface="Khmer UI" pitchFamily="34" charset="0"/>
              </a:rPr>
              <a:t>greater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 than the surplus from </a:t>
            </a:r>
            <a:r>
              <a:rPr lang="en-US" sz="2000" b="1" dirty="0">
                <a:latin typeface="Khmer UI" pitchFamily="34" charset="0"/>
                <a:cs typeface="Khmer UI" pitchFamily="34" charset="0"/>
              </a:rPr>
              <a:t>Case </a:t>
            </a:r>
            <a:r>
              <a:rPr lang="en-US" sz="2000" b="1" dirty="0" smtClean="0">
                <a:latin typeface="Khmer UI" pitchFamily="34" charset="0"/>
                <a:cs typeface="Khmer UI" pitchFamily="34" charset="0"/>
              </a:rPr>
              <a:t>2</a:t>
            </a:r>
            <a:r>
              <a:rPr lang="en-US" sz="2000" dirty="0" smtClean="0">
                <a:latin typeface="Khmer UI" pitchFamily="34" charset="0"/>
                <a:cs typeface="Khmer UI" pitchFamily="34" charset="0"/>
              </a:rPr>
              <a:t>, 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i</a:t>
            </a:r>
            <a:r>
              <a:rPr lang="en-US" sz="2000" dirty="0" smtClean="0">
                <a:latin typeface="Khmer UI" pitchFamily="34" charset="0"/>
                <a:cs typeface="Khmer UI" pitchFamily="34" charset="0"/>
              </a:rPr>
              <a:t>.e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., when</a:t>
            </a:r>
            <a:endParaRPr lang="fr-FR" sz="2000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12" name="כותרת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Social Surplus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2852936"/>
                <a:ext cx="6552728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𝑂𝑃𝑇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−</m:t>
                          </m:r>
                          <m:r>
                            <a:rPr lang="en-US" sz="2000" i="1" dirty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000" i="1" dirty="0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000" i="1" dirty="0">
                          <a:latin typeface="Cambria Math"/>
                        </a:rPr>
                        <m:t>𝑂𝑃𝑇</m:t>
                      </m:r>
                      <m:r>
                        <a:rPr lang="en-US" sz="2000" i="1" dirty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−</m:t>
                          </m:r>
                          <m:r>
                            <a:rPr lang="en-US" sz="2000" i="1" dirty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i="1" dirty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852936"/>
                <a:ext cx="6552728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00357" y="5229200"/>
                <a:ext cx="5923971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b="1" u="sng" dirty="0" smtClean="0">
                    <a:latin typeface="Khmer UI" pitchFamily="34" charset="0"/>
                    <a:cs typeface="Khmer UI" pitchFamily="34" charset="0"/>
                  </a:rPr>
                  <a:t>Critical </a:t>
                </a:r>
                <a:r>
                  <a:rPr lang="en-US" sz="2400" b="1" u="sng" dirty="0">
                    <a:latin typeface="Khmer UI" pitchFamily="34" charset="0"/>
                    <a:cs typeface="Khmer UI" pitchFamily="34" charset="0"/>
                  </a:rPr>
                  <a:t>value</a:t>
                </a:r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  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= </m:t>
                    </m:r>
                    <m:r>
                      <a:rPr lang="en-US" sz="2400" i="1" dirty="0">
                        <a:latin typeface="Cambria Math"/>
                      </a:rPr>
                      <m:t>𝑂𝑃𝑇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) − 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𝑂𝑃𝑇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𝑣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endParaRPr lang="he-IL" sz="2400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357" y="5229200"/>
                <a:ext cx="5923971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648" t="-10526" b="-28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1600" y="3429000"/>
                <a:ext cx="6912768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dirty="0">
                    <a:latin typeface="Khmer UI" pitchFamily="34" charset="0"/>
                    <a:cs typeface="Khmer UI" pitchFamily="34" charset="0"/>
                  </a:rPr>
                  <a:t>Solving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Khmer UI" pitchFamily="34" charset="0"/>
                    <a:cs typeface="Khmer UI" pitchFamily="34" charset="0"/>
                  </a:rPr>
                  <a:t> </a:t>
                </a:r>
                <a:r>
                  <a:rPr lang="en-US" sz="2000" dirty="0">
                    <a:latin typeface="Khmer UI" pitchFamily="34" charset="0"/>
                    <a:cs typeface="Khmer UI" pitchFamily="34" charset="0"/>
                  </a:rPr>
                  <a:t>we conclude that OPT allocates to </a:t>
                </a:r>
                <a:r>
                  <a:rPr lang="en-US" sz="2000" dirty="0" err="1">
                    <a:latin typeface="Khmer UI" pitchFamily="34" charset="0"/>
                    <a:cs typeface="Khmer UI" pitchFamily="34" charset="0"/>
                  </a:rPr>
                  <a:t>i</a:t>
                </a:r>
                <a:r>
                  <a:rPr lang="en-US" sz="2000" dirty="0">
                    <a:latin typeface="Khmer UI" pitchFamily="34" charset="0"/>
                    <a:cs typeface="Khmer UI" pitchFamily="34" charset="0"/>
                  </a:rPr>
                  <a:t> whenever</a:t>
                </a:r>
                <a:endParaRPr lang="he-IL" sz="2000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429000"/>
                <a:ext cx="6912768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882" t="-7692" b="-2615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45253" y="4005064"/>
                <a:ext cx="6552728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i="1" dirty="0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000" i="1" dirty="0"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 dirty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dirty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𝑂𝑃𝑇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−</m:t>
                          </m:r>
                          <m:r>
                            <a:rPr lang="en-US" sz="2000" i="1" dirty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53" y="4005064"/>
                <a:ext cx="6552728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99593" y="4653136"/>
            <a:ext cx="69127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Khmer UI" pitchFamily="34" charset="0"/>
                <a:cs typeface="Khmer UI" pitchFamily="34" charset="0"/>
              </a:rPr>
              <a:t>Therefore, the </a:t>
            </a:r>
            <a:r>
              <a:rPr lang="en-US" sz="2000" dirty="0" smtClean="0">
                <a:latin typeface="Khmer UI" pitchFamily="34" charset="0"/>
                <a:cs typeface="Khmer UI" pitchFamily="34" charset="0"/>
              </a:rPr>
              <a:t>allocation rule 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for </a:t>
            </a:r>
            <a:r>
              <a:rPr lang="en-US" sz="2000" dirty="0" err="1">
                <a:latin typeface="Khmer UI" pitchFamily="34" charset="0"/>
                <a:cs typeface="Khmer UI" pitchFamily="34" charset="0"/>
              </a:rPr>
              <a:t>i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 is a step function </a:t>
            </a:r>
            <a:r>
              <a:rPr lang="en-US" sz="2000" dirty="0" smtClean="0">
                <a:latin typeface="Khmer UI" pitchFamily="34" charset="0"/>
                <a:cs typeface="Khmer UI" pitchFamily="34" charset="0"/>
              </a:rPr>
              <a:t>with</a:t>
            </a:r>
            <a:endParaRPr lang="he-IL" sz="2000" dirty="0">
              <a:latin typeface="Khmer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9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2" grpId="0"/>
      <p:bldP spid="8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כותרת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Social Surplus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00357" y="5229200"/>
                <a:ext cx="5923971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b="1" u="sng" dirty="0" smtClean="0">
                    <a:latin typeface="Khmer UI" pitchFamily="34" charset="0"/>
                    <a:cs typeface="Khmer UI" pitchFamily="34" charset="0"/>
                  </a:rPr>
                  <a:t>Critical </a:t>
                </a:r>
                <a:r>
                  <a:rPr lang="en-US" sz="2400" b="1" u="sng" dirty="0">
                    <a:latin typeface="Khmer UI" pitchFamily="34" charset="0"/>
                    <a:cs typeface="Khmer UI" pitchFamily="34" charset="0"/>
                  </a:rPr>
                  <a:t>value</a:t>
                </a:r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  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= </m:t>
                    </m:r>
                    <m:r>
                      <a:rPr lang="en-US" sz="2400" i="1" dirty="0">
                        <a:latin typeface="Cambria Math"/>
                      </a:rPr>
                      <m:t>𝑂𝑃𝑇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) − 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𝑂𝑃𝑇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𝑣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endParaRPr lang="he-IL" sz="2400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357" y="5229200"/>
                <a:ext cx="5923971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648" t="-10526" b="-28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מחבר חץ ישר 3"/>
          <p:cNvCxnSpPr/>
          <p:nvPr/>
        </p:nvCxnSpPr>
        <p:spPr>
          <a:xfrm flipV="1">
            <a:off x="1600357" y="1988840"/>
            <a:ext cx="0" cy="25202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1619672" y="4509120"/>
            <a:ext cx="49685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1600357" y="4509120"/>
            <a:ext cx="2179555" cy="0"/>
          </a:xfrm>
          <a:prstGeom prst="line">
            <a:avLst/>
          </a:prstGeom>
          <a:ln w="28575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 flipV="1">
            <a:off x="3779912" y="3356992"/>
            <a:ext cx="0" cy="1152128"/>
          </a:xfrm>
          <a:prstGeom prst="line">
            <a:avLst/>
          </a:prstGeom>
          <a:ln w="15875">
            <a:solidFill>
              <a:srgbClr val="99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3779912" y="3356992"/>
            <a:ext cx="2179555" cy="0"/>
          </a:xfrm>
          <a:prstGeom prst="line">
            <a:avLst/>
          </a:prstGeom>
          <a:ln w="28575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88224" y="4653136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V</a:t>
            </a:r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1187624" y="1763524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X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1063161" y="4139788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3161" y="3068960"/>
            <a:ext cx="4320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63888" y="4581128"/>
                <a:ext cx="21602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/>
                            </a:rPr>
                            <m:t>  </m:t>
                          </m:r>
                          <m:r>
                            <a:rPr lang="en-US" sz="2000" i="1" dirty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000" i="1" dirty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581128"/>
                <a:ext cx="216024" cy="400110"/>
              </a:xfrm>
              <a:prstGeom prst="rect">
                <a:avLst/>
              </a:prstGeom>
              <a:blipFill rotWithShape="1">
                <a:blip r:embed="rId5"/>
                <a:stretch>
                  <a:fillRect r="-111429" b="-30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0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/>
          <p:cNvSpPr>
            <a:spLocks noGrp="1"/>
          </p:cNvSpPr>
          <p:nvPr>
            <p:ph type="title"/>
          </p:nvPr>
        </p:nvSpPr>
        <p:spPr>
          <a:xfrm>
            <a:off x="1043608" y="930371"/>
            <a:ext cx="6965245" cy="12024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Surplus maximization mechanism (SM)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2823319"/>
            <a:ext cx="50405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6600FF"/>
                </a:solidFill>
                <a:latin typeface="Khmer UI" pitchFamily="34" charset="0"/>
                <a:cs typeface="Khmer UI" pitchFamily="34" charset="0"/>
              </a:rPr>
              <a:t>1</a:t>
            </a:r>
            <a:r>
              <a:rPr lang="en-US" sz="2400" b="1" dirty="0" smtClean="0">
                <a:solidFill>
                  <a:srgbClr val="6600FF"/>
                </a:solidFill>
                <a:latin typeface="Khmer UI" pitchFamily="34" charset="0"/>
                <a:cs typeface="Khmer UI" pitchFamily="34" charset="0"/>
              </a:rPr>
              <a:t>.  </a:t>
            </a:r>
            <a:r>
              <a:rPr lang="en-US" sz="2400" dirty="0" smtClean="0">
                <a:latin typeface="Khmer UI" pitchFamily="34" charset="0"/>
                <a:cs typeface="Khmer UI" pitchFamily="34" charset="0"/>
              </a:rPr>
              <a:t>Solicit </a:t>
            </a:r>
            <a:r>
              <a:rPr lang="en-US" sz="2400" dirty="0">
                <a:latin typeface="Khmer UI" pitchFamily="34" charset="0"/>
                <a:cs typeface="Khmer UI" pitchFamily="34" charset="0"/>
              </a:rPr>
              <a:t>and accept sealed bids </a:t>
            </a:r>
            <a:r>
              <a:rPr lang="en-US" sz="2400" dirty="0" smtClean="0">
                <a:latin typeface="Khmer UI" pitchFamily="34" charset="0"/>
                <a:cs typeface="Khmer UI" pitchFamily="34" charset="0"/>
              </a:rPr>
              <a:t>b</a:t>
            </a:r>
            <a:endParaRPr lang="he-IL" sz="2400" dirty="0">
              <a:latin typeface="Khmer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687415"/>
            <a:ext cx="50405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6600FF"/>
                </a:solidFill>
                <a:latin typeface="Khmer UI" pitchFamily="34" charset="0"/>
                <a:cs typeface="Khmer UI" pitchFamily="34" charset="0"/>
              </a:rPr>
              <a:t>2</a:t>
            </a:r>
            <a:r>
              <a:rPr lang="en-US" sz="2400" b="1" dirty="0" smtClean="0">
                <a:solidFill>
                  <a:srgbClr val="6600FF"/>
                </a:solidFill>
                <a:latin typeface="Khmer UI" pitchFamily="34" charset="0"/>
                <a:cs typeface="Khmer UI" pitchFamily="34" charset="0"/>
              </a:rPr>
              <a:t>. </a:t>
            </a:r>
            <a:r>
              <a:rPr lang="en-US" sz="2400" dirty="0" smtClean="0">
                <a:solidFill>
                  <a:srgbClr val="6600FF"/>
                </a:solidFill>
                <a:latin typeface="Khmer UI" pitchFamily="34" charset="0"/>
                <a:cs typeface="Khmer UI" pitchFamily="34" charset="0"/>
              </a:rPr>
              <a:t> </a:t>
            </a:r>
            <a:r>
              <a:rPr lang="en-US" sz="2400" dirty="0">
                <a:latin typeface="Khmer UI" pitchFamily="34" charset="0"/>
                <a:cs typeface="Khmer UI" pitchFamily="34" charset="0"/>
              </a:rPr>
              <a:t>x ← OPT(b</a:t>
            </a:r>
            <a:r>
              <a:rPr lang="en-US" sz="2400" dirty="0" smtClean="0">
                <a:latin typeface="Khmer UI" pitchFamily="34" charset="0"/>
                <a:cs typeface="Khmer UI" pitchFamily="34" charset="0"/>
              </a:rPr>
              <a:t>)</a:t>
            </a:r>
            <a:endParaRPr lang="he-IL" sz="2400" dirty="0">
              <a:latin typeface="Khmer U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87624" y="4551511"/>
                <a:ext cx="59046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3.  </a:t>
                </a:r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For each </a:t>
                </a:r>
                <a:r>
                  <a:rPr lang="en-US" sz="2400" dirty="0" err="1" smtClean="0">
                    <a:latin typeface="Khmer UI" pitchFamily="34" charset="0"/>
                    <a:cs typeface="Khmer UI" pitchFamily="34" charset="0"/>
                  </a:rPr>
                  <a:t>i</a:t>
                </a:r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←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𝑂𝑃𝑇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−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𝑂𝑃𝑇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he-IL" sz="2400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551511"/>
                <a:ext cx="590465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653" t="-10667" b="-3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32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/>
          <p:cNvSpPr>
            <a:spLocks noGrp="1"/>
          </p:cNvSpPr>
          <p:nvPr>
            <p:ph type="title"/>
          </p:nvPr>
        </p:nvSpPr>
        <p:spPr>
          <a:xfrm>
            <a:off x="1043608" y="930371"/>
            <a:ext cx="6965245" cy="12024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VCG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2084655"/>
            <a:ext cx="662473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Khmer UI" pitchFamily="34" charset="0"/>
                <a:cs typeface="Khmer UI" pitchFamily="34" charset="0"/>
              </a:rPr>
              <a:t>The resulting surplus </a:t>
            </a:r>
            <a:r>
              <a:rPr lang="en-US" sz="2400" dirty="0" smtClean="0">
                <a:latin typeface="Khmer UI" pitchFamily="34" charset="0"/>
                <a:cs typeface="Khmer UI" pitchFamily="34" charset="0"/>
              </a:rPr>
              <a:t>maximization mechanism </a:t>
            </a:r>
            <a:r>
              <a:rPr lang="en-US" sz="2400" dirty="0">
                <a:latin typeface="Khmer UI" pitchFamily="34" charset="0"/>
                <a:cs typeface="Khmer UI" pitchFamily="34" charset="0"/>
              </a:rPr>
              <a:t>is often referred to as the </a:t>
            </a:r>
            <a:r>
              <a:rPr lang="en-US" sz="2400" dirty="0" err="1">
                <a:latin typeface="Khmer UI" pitchFamily="34" charset="0"/>
                <a:cs typeface="Khmer UI" pitchFamily="34" charset="0"/>
              </a:rPr>
              <a:t>Vickrey</a:t>
            </a:r>
            <a:r>
              <a:rPr lang="en-US" sz="2400" dirty="0">
                <a:latin typeface="Khmer UI" pitchFamily="34" charset="0"/>
                <a:cs typeface="Khmer UI" pitchFamily="34" charset="0"/>
              </a:rPr>
              <a:t>-Clarke-Groves (VCG) </a:t>
            </a:r>
            <a:r>
              <a:rPr lang="en-US" sz="2400" dirty="0" smtClean="0">
                <a:latin typeface="Khmer UI" pitchFamily="34" charset="0"/>
                <a:cs typeface="Khmer UI" pitchFamily="34" charset="0"/>
              </a:rPr>
              <a:t>mechanism.</a:t>
            </a:r>
            <a:endParaRPr lang="he-IL" sz="2400" dirty="0">
              <a:latin typeface="Khmer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3668831"/>
            <a:ext cx="705678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Khmer UI" pitchFamily="34" charset="0"/>
                <a:cs typeface="Khmer UI" pitchFamily="34" charset="0"/>
              </a:rPr>
              <a:t>The concept of VCG is that with </a:t>
            </a:r>
            <a:r>
              <a:rPr lang="en-US" sz="2400" dirty="0">
                <a:latin typeface="Khmer UI" pitchFamily="34" charset="0"/>
                <a:cs typeface="Khmer UI" pitchFamily="34" charset="0"/>
              </a:rPr>
              <a:t>the appropriate payments (i.e., the “critical values”) </a:t>
            </a:r>
            <a:r>
              <a:rPr lang="en-US" sz="2400" dirty="0" err="1" smtClean="0">
                <a:latin typeface="Khmer UI" pitchFamily="34" charset="0"/>
                <a:cs typeface="Khmer UI" pitchFamily="34" charset="0"/>
              </a:rPr>
              <a:t>truthtelling</a:t>
            </a:r>
            <a:r>
              <a:rPr lang="en-US" sz="2400" dirty="0" smtClean="0">
                <a:latin typeface="Khmer UI" pitchFamily="34" charset="0"/>
                <a:cs typeface="Khmer UI" pitchFamily="34" charset="0"/>
              </a:rPr>
              <a:t> is </a:t>
            </a:r>
            <a:r>
              <a:rPr lang="en-US" sz="2400" dirty="0">
                <a:latin typeface="Khmer UI" pitchFamily="34" charset="0"/>
                <a:cs typeface="Khmer UI" pitchFamily="34" charset="0"/>
              </a:rPr>
              <a:t>a dominant strategy equilibrium</a:t>
            </a:r>
            <a:endParaRPr lang="he-IL" sz="2400" dirty="0">
              <a:latin typeface="Khmer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5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/>
          <p:cNvSpPr>
            <a:spLocks noGrp="1"/>
          </p:cNvSpPr>
          <p:nvPr>
            <p:ph type="title"/>
          </p:nvPr>
        </p:nvSpPr>
        <p:spPr>
          <a:xfrm>
            <a:off x="1043608" y="930371"/>
            <a:ext cx="6965245" cy="12024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Example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2083495"/>
            <a:ext cx="69847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>
                <a:latin typeface="Khmer UI" pitchFamily="34" charset="0"/>
                <a:cs typeface="Khmer UI" pitchFamily="34" charset="0"/>
              </a:rPr>
              <a:t>S</a:t>
            </a:r>
            <a:r>
              <a:rPr lang="en-US" sz="2200" dirty="0" smtClean="0">
                <a:latin typeface="Khmer UI" pitchFamily="34" charset="0"/>
                <a:cs typeface="Khmer UI" pitchFamily="34" charset="0"/>
              </a:rPr>
              <a:t>uppose </a:t>
            </a:r>
            <a:r>
              <a:rPr lang="en-US" sz="2200" dirty="0">
                <a:latin typeface="Khmer UI" pitchFamily="34" charset="0"/>
                <a:cs typeface="Khmer UI" pitchFamily="34" charset="0"/>
              </a:rPr>
              <a:t>two apples are being auctioned among three </a:t>
            </a:r>
            <a:r>
              <a:rPr lang="en-US" sz="2200" dirty="0" smtClean="0">
                <a:latin typeface="Khmer UI" pitchFamily="34" charset="0"/>
                <a:cs typeface="Khmer UI" pitchFamily="34" charset="0"/>
              </a:rPr>
              <a:t>bidders:</a:t>
            </a:r>
          </a:p>
        </p:txBody>
      </p:sp>
      <p:pic>
        <p:nvPicPr>
          <p:cNvPr id="1027" name="Picture 3" descr="C:\Users\user\AppData\Local\Microsoft\Windows\Temporary Internet Files\Content.IE5\LFUSTLNG\MC90043904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584" y="919942"/>
            <a:ext cx="1121456" cy="107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5477162"/>
            <a:ext cx="69847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u="sng" dirty="0">
                <a:latin typeface="Khmer UI" pitchFamily="34" charset="0"/>
                <a:cs typeface="Khmer UI" pitchFamily="34" charset="0"/>
              </a:rPr>
              <a:t>maximizing bids:</a:t>
            </a:r>
            <a:r>
              <a:rPr lang="en-US" sz="2000" b="1" dirty="0">
                <a:latin typeface="Khmer UI" pitchFamily="34" charset="0"/>
                <a:cs typeface="Khmer UI" pitchFamily="34" charset="0"/>
              </a:rPr>
              <a:t> 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the apples go to bidder A and bidder B.</a:t>
            </a:r>
            <a:endParaRPr lang="he-IL" sz="2000" dirty="0">
              <a:latin typeface="Khmer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4357553"/>
            <a:ext cx="712879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000" dirty="0">
                <a:latin typeface="Khmer UI" pitchFamily="34" charset="0"/>
                <a:cs typeface="Khmer UI" pitchFamily="34" charset="0"/>
              </a:rPr>
              <a:t>Bidder C wants two apples and is willing to pay $6 to have both of them but is uninterested in buying only one without the other.</a:t>
            </a:r>
            <a:endParaRPr lang="he-IL" sz="2000" dirty="0">
              <a:latin typeface="Khmer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3676962"/>
            <a:ext cx="676875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000" dirty="0">
                <a:latin typeface="Khmer UI" pitchFamily="34" charset="0"/>
                <a:cs typeface="Khmer UI" pitchFamily="34" charset="0"/>
              </a:rPr>
              <a:t>Bidder B wants one apple and is willing to pay $2 for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3028890"/>
            <a:ext cx="69847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000" dirty="0">
                <a:latin typeface="Khmer UI" pitchFamily="34" charset="0"/>
                <a:cs typeface="Khmer UI" pitchFamily="34" charset="0"/>
              </a:rPr>
              <a:t>Bidder A wants one apple and bids $5 for that apple. </a:t>
            </a:r>
          </a:p>
        </p:txBody>
      </p:sp>
    </p:spTree>
    <p:extLst>
      <p:ext uri="{BB962C8B-B14F-4D97-AF65-F5344CB8AC3E}">
        <p14:creationId xmlns:p14="http://schemas.microsoft.com/office/powerpoint/2010/main" val="130123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/>
          <p:cNvSpPr>
            <a:spLocks noGrp="1"/>
          </p:cNvSpPr>
          <p:nvPr>
            <p:ph type="title"/>
          </p:nvPr>
        </p:nvSpPr>
        <p:spPr>
          <a:xfrm>
            <a:off x="1043608" y="930371"/>
            <a:ext cx="6965245" cy="12024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Example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134017"/>
            <a:ext cx="701141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>
                <a:latin typeface="Khmer UI" pitchFamily="34" charset="0"/>
                <a:cs typeface="Khmer UI" pitchFamily="34" charset="0"/>
              </a:rPr>
              <a:t>T</a:t>
            </a:r>
            <a:r>
              <a:rPr lang="en-US" sz="2200" dirty="0" smtClean="0">
                <a:latin typeface="Khmer UI" pitchFamily="34" charset="0"/>
                <a:cs typeface="Khmer UI" pitchFamily="34" charset="0"/>
              </a:rPr>
              <a:t>he </a:t>
            </a:r>
            <a:r>
              <a:rPr lang="en-US" sz="2200" dirty="0">
                <a:latin typeface="Khmer UI" pitchFamily="34" charset="0"/>
                <a:cs typeface="Khmer UI" pitchFamily="34" charset="0"/>
              </a:rPr>
              <a:t>formula for deciding payments gives</a:t>
            </a:r>
            <a:r>
              <a:rPr lang="en-US" sz="2200" dirty="0" smtClean="0">
                <a:latin typeface="Khmer UI" pitchFamily="34" charset="0"/>
                <a:cs typeface="Khmer UI" pitchFamily="34" charset="0"/>
              </a:rPr>
              <a:t>:</a:t>
            </a:r>
          </a:p>
        </p:txBody>
      </p:sp>
      <p:pic>
        <p:nvPicPr>
          <p:cNvPr id="2050" name="Picture 2" descr="C:\Users\user\AppData\Local\Microsoft\Windows\Temporary Internet Files\Content.IE5\LFUSTLNG\MC9004418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09" y="901333"/>
            <a:ext cx="1320031" cy="154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477162"/>
            <a:ext cx="701141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rgbClr val="6600FF"/>
                </a:solidFill>
                <a:latin typeface="Khmer UI" pitchFamily="34" charset="0"/>
                <a:cs typeface="Khmer UI" pitchFamily="34" charset="0"/>
              </a:rPr>
              <a:t>C: 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pays $0 (5 + 2) − (5 + 2) = $0.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4293096"/>
            <a:ext cx="70114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rgbClr val="6600FF"/>
                </a:solidFill>
                <a:latin typeface="Khmer UI" pitchFamily="34" charset="0"/>
                <a:cs typeface="Khmer UI" pitchFamily="34" charset="0"/>
              </a:rPr>
              <a:t>B: 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A and C have total utility $5 ($5 + $0) - if B were removed, the optimal allocation would give A and C total utility $(0 + 6). So B pays $1 ($6 − $5</a:t>
            </a:r>
            <a:r>
              <a:rPr lang="en-US" sz="2000" dirty="0" smtClean="0">
                <a:latin typeface="Khmer UI" pitchFamily="34" charset="0"/>
                <a:cs typeface="Khmer UI" pitchFamily="34" charset="0"/>
              </a:rPr>
              <a:t>).</a:t>
            </a:r>
            <a:endParaRPr lang="en-US" sz="2000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780928"/>
            <a:ext cx="701141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rgbClr val="6600FF"/>
                </a:solidFill>
                <a:latin typeface="Khmer UI" pitchFamily="34" charset="0"/>
                <a:cs typeface="Khmer UI" pitchFamily="34" charset="0"/>
              </a:rPr>
              <a:t>A: 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B and C have total utility $2 (the amount they pay together: $2 + $0) - if A were removed, the optimal allocation would give B and C total utility $6 ($0 + $6). So A pays $4 ($6 − $2</a:t>
            </a:r>
            <a:r>
              <a:rPr lang="en-US" sz="2000" dirty="0" smtClean="0">
                <a:latin typeface="Khmer UI" pitchFamily="34" charset="0"/>
                <a:cs typeface="Khmer UI" pitchFamily="34" charset="0"/>
              </a:rPr>
              <a:t>).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8856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1043608" y="858363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Reminder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2060848"/>
            <a:ext cx="66247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Khmer UI" pitchFamily="34" charset="0"/>
                <a:cs typeface="Khmer UI" pitchFamily="34" charset="0"/>
              </a:rPr>
              <a:t>A direct, deterministic mechanism M is DSIC if and only if for all </a:t>
            </a:r>
            <a:r>
              <a:rPr lang="en-US" sz="2400" dirty="0" smtClean="0">
                <a:latin typeface="Khmer UI" pitchFamily="34" charset="0"/>
                <a:cs typeface="Khmer UI" pitchFamily="34" charset="0"/>
              </a:rPr>
              <a:t>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71600" y="3122771"/>
                <a:ext cx="7416824" cy="8822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400" b="1" dirty="0" smtClean="0">
                    <a:latin typeface="Khmer UI" pitchFamily="34" charset="0"/>
                    <a:cs typeface="Khmer UI" pitchFamily="34" charset="0"/>
                  </a:rPr>
                  <a:t>(step-function</a:t>
                </a:r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  <a:ea typeface="Calibri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/>
                            <a:ea typeface="Calibri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1">
                            <a:latin typeface="Cambria Math"/>
                            <a:ea typeface="Calibri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i="1">
                            <a:latin typeface="Cambria Math"/>
                            <a:ea typeface="Calibri"/>
                          </a:rPr>
                          <m:t>M</m:t>
                        </m:r>
                      </m:sup>
                    </m:sSubSup>
                    <m:r>
                      <a:rPr lang="en-US" sz="2400">
                        <a:latin typeface="Cambria Math"/>
                        <a:ea typeface="Calibri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/>
                            <a:ea typeface="Calibri"/>
                          </a:rPr>
                          <m:t>v</m:t>
                        </m:r>
                      </m:e>
                      <m:sub>
                        <m:r>
                          <a:rPr lang="en-US" sz="2400">
                            <a:latin typeface="Cambria Math"/>
                            <a:ea typeface="Calibri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/>
                            <a:ea typeface="Calibri"/>
                          </a:rPr>
                          <m:t>i</m:t>
                        </m:r>
                      </m:sub>
                    </m:sSub>
                    <m:r>
                      <a:rPr lang="en-US" sz="2400">
                        <a:latin typeface="Cambria Math"/>
                        <a:ea typeface="Calibri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libr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/>
                            <a:ea typeface="Calibri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1">
                            <a:latin typeface="Cambria Math"/>
                            <a:ea typeface="Calibri"/>
                          </a:rPr>
                          <m:t>i</m:t>
                        </m:r>
                      </m:sub>
                    </m:sSub>
                    <m:r>
                      <a:rPr lang="en-US" sz="2400">
                        <a:latin typeface="Cambria Math"/>
                        <a:ea typeface="Calibri"/>
                      </a:rPr>
                      <m:t>)</m:t>
                    </m:r>
                  </m:oMath>
                </a14:m>
                <a:r>
                  <a:rPr lang="he-IL" sz="2400" dirty="0">
                    <a:latin typeface="Khmer UI" pitchFamily="34" charset="0"/>
                    <a:ea typeface="Calibri"/>
                  </a:rPr>
                  <a:t> </a:t>
                </a:r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steps from 0 to 1 </a:t>
                </a:r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at          </a:t>
                </a:r>
              </a:p>
              <a:p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>
                        <a:latin typeface="Cambria Math"/>
                        <a:ea typeface="Calibri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libri"/>
                      </a:rPr>
                      <m:t>inf</m:t>
                    </m:r>
                    <m:r>
                      <a:rPr lang="en-US" sz="2400">
                        <a:latin typeface="Cambria Math"/>
                        <a:ea typeface="Calibri"/>
                      </a:rPr>
                      <m:t>⁡{</m:t>
                    </m:r>
                    <m:r>
                      <m:rPr>
                        <m:sty m:val="p"/>
                      </m:rPr>
                      <a:rPr lang="en-US" sz="2400" i="1">
                        <a:latin typeface="Cambria Math"/>
                        <a:ea typeface="Calibri"/>
                      </a:rPr>
                      <m:t>z</m:t>
                    </m:r>
                    <m:r>
                      <a:rPr lang="en-US" sz="2400">
                        <a:latin typeface="Cambria Math"/>
                        <a:ea typeface="Calibri"/>
                      </a:rPr>
                      <m:t>|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  <a:ea typeface="Calibri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/>
                            <a:ea typeface="Calibri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1">
                            <a:latin typeface="Cambria Math"/>
                            <a:ea typeface="Calibri"/>
                          </a:rPr>
                          <m:t>i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i="1">
                            <a:latin typeface="Cambria Math"/>
                            <a:ea typeface="Calibri"/>
                          </a:rPr>
                          <m:t>M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latin typeface="Cambria Math"/>
                            <a:ea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libri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/>
                                <a:ea typeface="Calibri"/>
                              </a:rPr>
                              <m:t>v</m:t>
                            </m:r>
                          </m:e>
                          <m:sub>
                            <m:r>
                              <a:rPr lang="en-US" sz="2400">
                                <a:latin typeface="Cambria Math"/>
                                <a:ea typeface="Calibri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/>
                                <a:ea typeface="Calibri"/>
                              </a:rPr>
                              <m:t>i</m:t>
                            </m:r>
                          </m:sub>
                        </m:sSub>
                        <m:r>
                          <a:rPr lang="en-US" sz="240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1">
                            <a:latin typeface="Cambria Math"/>
                            <a:ea typeface="Calibri"/>
                          </a:rPr>
                          <m:t>z</m:t>
                        </m:r>
                      </m:e>
                    </m:d>
                    <m:r>
                      <a:rPr lang="en-US" sz="2400">
                        <a:latin typeface="Cambria Math"/>
                        <a:ea typeface="Calibri"/>
                      </a:rPr>
                      <m:t>=</m:t>
                    </m:r>
                    <m:r>
                      <a:rPr lang="en-US" sz="2400">
                        <a:latin typeface="Cambria Math"/>
                        <a:ea typeface="Calibri"/>
                      </a:rPr>
                      <m:t>1</m:t>
                    </m:r>
                    <m:r>
                      <a:rPr lang="en-US" sz="2400">
                        <a:latin typeface="Cambria Math"/>
                        <a:ea typeface="Calibri"/>
                      </a:rPr>
                      <m:t>}</m:t>
                    </m:r>
                  </m:oMath>
                </a14:m>
                <a:r>
                  <a:rPr lang="en-US" sz="2400" dirty="0">
                    <a:latin typeface="Khmer UI" pitchFamily="34" charset="0"/>
                    <a:ea typeface="Calibri"/>
                    <a:cs typeface="Khmer UI" pitchFamily="34" charset="0"/>
                  </a:rPr>
                  <a:t> </a:t>
                </a:r>
                <a:endParaRPr lang="he-IL" sz="2400" dirty="0">
                  <a:latin typeface="Khmer UI" pitchFamily="34" charset="0"/>
                  <a:ea typeface="Calibri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122771"/>
                <a:ext cx="7416824" cy="882293"/>
              </a:xfrm>
              <a:prstGeom prst="rect">
                <a:avLst/>
              </a:prstGeom>
              <a:blipFill rotWithShape="1">
                <a:blip r:embed="rId3"/>
                <a:stretch>
                  <a:fillRect l="-1068" t="-3448" r="-63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71600" y="4268672"/>
            <a:ext cx="74168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latin typeface="Khmer UI" pitchFamily="34" charset="0"/>
                <a:cs typeface="Khmer UI" pitchFamily="34" charset="0"/>
              </a:rPr>
              <a:t>2.  (critical value</a:t>
            </a:r>
            <a:r>
              <a:rPr lang="en-US" sz="2400" dirty="0" smtClean="0">
                <a:latin typeface="Khmer UI" pitchFamily="34" charset="0"/>
                <a:cs typeface="Khmer UI" pitchFamily="34" charset="0"/>
              </a:rPr>
              <a:t>) for</a:t>
            </a:r>
          </a:p>
        </p:txBody>
      </p:sp>
      <p:grpSp>
        <p:nvGrpSpPr>
          <p:cNvPr id="12" name="קבוצה 11"/>
          <p:cNvGrpSpPr/>
          <p:nvPr/>
        </p:nvGrpSpPr>
        <p:grpSpPr>
          <a:xfrm>
            <a:off x="1043608" y="4837292"/>
            <a:ext cx="7416824" cy="1224136"/>
            <a:chOff x="1043608" y="4837292"/>
            <a:chExt cx="7416824" cy="1224136"/>
          </a:xfrm>
        </p:grpSpPr>
        <p:sp>
          <p:nvSpPr>
            <p:cNvPr id="3" name="סוגר מסולסל שמאלי 2"/>
            <p:cNvSpPr/>
            <p:nvPr/>
          </p:nvSpPr>
          <p:spPr>
            <a:xfrm>
              <a:off x="3199610" y="4837292"/>
              <a:ext cx="432048" cy="1224136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631658" y="4837292"/>
                  <a:ext cx="2884558" cy="44948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sz="22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200" dirty="0" smtClean="0"/>
                    <a:t>     if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20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200">
                              <a:latin typeface="Cambria Math"/>
                            </a:rPr>
                            <m:t>𝑀</m:t>
                          </m:r>
                        </m:sup>
                      </m:sSubSup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2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20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200">
                          <a:latin typeface="Cambria Math"/>
                        </a:rPr>
                        <m:t>=</m:t>
                      </m:r>
                      <m:r>
                        <a:rPr lang="en-US" sz="2200">
                          <a:latin typeface="Cambria Math"/>
                        </a:rPr>
                        <m:t>1</m:t>
                      </m:r>
                    </m:oMath>
                  </a14:m>
                  <a:r>
                    <a:rPr lang="he-IL" sz="2200" dirty="0"/>
                    <a:t> 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1658" y="4837292"/>
                  <a:ext cx="2884558" cy="44948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4110" r="-2537" b="-2739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3635896" y="5471215"/>
              <a:ext cx="244827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200" dirty="0" smtClean="0">
                  <a:latin typeface="Khmer UI" pitchFamily="34" charset="0"/>
                  <a:cs typeface="Khmer UI" pitchFamily="34" charset="0"/>
                </a:rPr>
                <a:t>0     otherwise</a:t>
              </a:r>
              <a:endParaRPr lang="he-IL" sz="2200" dirty="0">
                <a:latin typeface="Khmer UI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588224" y="5157192"/>
                  <a:ext cx="1872208" cy="44948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2200" dirty="0" smtClean="0"/>
                    <a:t>+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20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20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200">
                              <a:latin typeface="Cambria Math"/>
                            </a:rPr>
                            <m:t>𝑀</m:t>
                          </m:r>
                        </m:sup>
                      </m:sSubSup>
                      <m:d>
                        <m:dPr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2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20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>
                              <a:latin typeface="Cambria Math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220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224" y="5157192"/>
                  <a:ext cx="1872208" cy="44948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235" t="-4054" b="-2567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043608" y="5157192"/>
                  <a:ext cx="2156002" cy="44948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200">
                                <a:latin typeface="Cambria Math"/>
                              </a:rPr>
                              <m:t>𝑀</m:t>
                            </m:r>
                          </m:sup>
                        </m:sSubSup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20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20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20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he-IL" sz="22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5157192"/>
                  <a:ext cx="2156002" cy="44948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45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388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כותרת 1"/>
          <p:cNvSpPr txBox="1">
            <a:spLocks/>
          </p:cNvSpPr>
          <p:nvPr/>
        </p:nvSpPr>
        <p:spPr>
          <a:xfrm>
            <a:off x="980245" y="980728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Subjects</a:t>
            </a:r>
            <a:endParaRPr lang="en-US" sz="6000" b="1" dirty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1463040" y="2273460"/>
            <a:ext cx="6196405" cy="723492"/>
          </a:xfrm>
        </p:spPr>
        <p:txBody>
          <a:bodyPr>
            <a:normAutofit/>
          </a:bodyPr>
          <a:lstStyle/>
          <a:p>
            <a:pPr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600" dirty="0" smtClean="0">
                <a:latin typeface="Khmer UI" pitchFamily="34" charset="0"/>
                <a:cs typeface="Khmer UI" pitchFamily="34" charset="0"/>
              </a:rPr>
              <a:t>Optimal Mechanism: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2996952"/>
            <a:ext cx="4608512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00100" lvl="2" indent="-342900"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Social Surplus</a:t>
            </a:r>
          </a:p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3729666"/>
            <a:ext cx="3456384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00100" lvl="1" indent="-342900"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Khmer UI" pitchFamily="34" charset="0"/>
                <a:cs typeface="Khmer UI" pitchFamily="34" charset="0"/>
              </a:rPr>
              <a:t>Profit</a:t>
            </a:r>
          </a:p>
          <a:p>
            <a:pPr lvl="1">
              <a:buClr>
                <a:srgbClr val="6600FF"/>
              </a:buClr>
            </a:pPr>
            <a:endParaRPr lang="en-US" sz="1200" dirty="0">
              <a:latin typeface="Khmer UI" pitchFamily="34" charset="0"/>
              <a:cs typeface="Khmer UI" pitchFamily="34" charset="0"/>
            </a:endParaRPr>
          </a:p>
          <a:p>
            <a:pPr marL="1200150" lvl="2" indent="-285750"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000" dirty="0" err="1">
                <a:latin typeface="Khmer UI" pitchFamily="34" charset="0"/>
                <a:cs typeface="Khmer UI" pitchFamily="34" charset="0"/>
              </a:rPr>
              <a:t>Quantile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 Space</a:t>
            </a:r>
          </a:p>
          <a:p>
            <a:pPr marL="1200150" lvl="2" indent="-285750"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000" dirty="0">
                <a:latin typeface="Khmer UI" pitchFamily="34" charset="0"/>
                <a:cs typeface="Khmer UI" pitchFamily="34" charset="0"/>
              </a:rPr>
              <a:t>Revenue Curves</a:t>
            </a:r>
          </a:p>
          <a:p>
            <a:pPr marL="1200150" lvl="2" indent="-285750"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000" dirty="0">
                <a:latin typeface="Khmer UI" pitchFamily="34" charset="0"/>
                <a:cs typeface="Khmer UI" pitchFamily="34" charset="0"/>
              </a:rPr>
              <a:t>Virtual Value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9641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1043608" y="858363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Social Surplus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2204864"/>
            <a:ext cx="68407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The surplus maximization mechanism is dominant strategy incentive </a:t>
            </a:r>
            <a:r>
              <a:rPr lang="en-US" sz="2400" dirty="0" smtClean="0">
                <a:latin typeface="Khmer UI" pitchFamily="34" charset="0"/>
                <a:cs typeface="Khmer UI" pitchFamily="34" charset="0"/>
              </a:rPr>
              <a:t>compatible</a:t>
            </a:r>
            <a:r>
              <a:rPr lang="en-US" sz="2400" dirty="0">
                <a:latin typeface="Khmer UI" pitchFamily="34" charset="0"/>
                <a:cs typeface="Khmer UI" pitchFamily="34" charset="0"/>
              </a:rPr>
              <a:t> </a:t>
            </a:r>
            <a:r>
              <a:rPr lang="en-US" sz="2400" dirty="0" smtClean="0">
                <a:latin typeface="Khmer UI" pitchFamily="34" charset="0"/>
              </a:rPr>
              <a:t>(DSIC)</a:t>
            </a:r>
            <a:endParaRPr lang="en-US" sz="2400" dirty="0" smtClean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501008"/>
            <a:ext cx="684076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The surplus maximization mechanism optimizes social surplus in </a:t>
            </a:r>
            <a:r>
              <a:rPr lang="en-US" sz="2400" dirty="0" smtClean="0">
                <a:latin typeface="Khmer UI" pitchFamily="34" charset="0"/>
                <a:cs typeface="Khmer UI" pitchFamily="34" charset="0"/>
              </a:rPr>
              <a:t>dominant strategy equilibrium (DSE)</a:t>
            </a:r>
            <a:endParaRPr lang="he-IL" sz="2400" dirty="0">
              <a:latin typeface="Khmer U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84" y="4506040"/>
            <a:ext cx="2266564" cy="166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6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1043608" y="858363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Profit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43608" y="4076583"/>
                <a:ext cx="7128792" cy="173387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200" dirty="0">
                    <a:latin typeface="Khmer UI" pitchFamily="34" charset="0"/>
                    <a:cs typeface="Khmer UI" pitchFamily="34" charset="0"/>
                  </a:rPr>
                  <a:t>The optimization problem of maximizing </a:t>
                </a:r>
                <a:r>
                  <a:rPr lang="en-US" sz="2200" dirty="0" smtClean="0">
                    <a:latin typeface="Khmer UI" pitchFamily="34" charset="0"/>
                    <a:cs typeface="Khmer UI" pitchFamily="34" charset="0"/>
                  </a:rPr>
                  <a:t>profit is </a:t>
                </a:r>
                <a:r>
                  <a:rPr lang="en-US" sz="2200" dirty="0">
                    <a:latin typeface="Khmer UI" pitchFamily="34" charset="0"/>
                    <a:cs typeface="Khmer UI" pitchFamily="34" charset="0"/>
                  </a:rPr>
                  <a:t>that of finding x to maximize:</a:t>
                </a:r>
              </a:p>
              <a:p>
                <a:endParaRPr lang="en-US" sz="2200" i="1" dirty="0" smtClean="0">
                  <a:latin typeface="Khmer UI" pitchFamily="34" charset="0"/>
                  <a:cs typeface="Khmer U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/>
                        </a:rPr>
                        <m:t>𝑃𝑟𝑜𝑓𝑖𝑡</m:t>
                      </m:r>
                      <m:r>
                        <a:rPr lang="en-US" sz="2200" i="1" dirty="0">
                          <a:latin typeface="Cambria Math"/>
                        </a:rPr>
                        <m:t>(</m:t>
                      </m:r>
                      <m:r>
                        <a:rPr lang="en-US" sz="2200" i="1" dirty="0">
                          <a:latin typeface="Cambria Math"/>
                        </a:rPr>
                        <m:t>𝑝</m:t>
                      </m:r>
                      <m:r>
                        <a:rPr lang="en-US" sz="2200" i="1" dirty="0">
                          <a:latin typeface="Cambria Math"/>
                        </a:rPr>
                        <m:t>, </m:t>
                      </m:r>
                      <m:r>
                        <a:rPr lang="en-US" sz="2200" i="1" dirty="0">
                          <a:latin typeface="Cambria Math"/>
                        </a:rPr>
                        <m:t>𝑥</m:t>
                      </m:r>
                      <m:r>
                        <a:rPr lang="en-US" sz="2200" i="1" dirty="0">
                          <a:latin typeface="Cambria Math"/>
                        </a:rPr>
                        <m:t>) =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200" i="1" dirty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200" i="1" dirty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2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200" i="1" dirty="0">
                          <a:latin typeface="Cambria Math"/>
                        </a:rPr>
                        <m:t> − </m:t>
                      </m:r>
                      <m:r>
                        <a:rPr lang="en-US" sz="2200" i="1" dirty="0">
                          <a:latin typeface="Cambria Math"/>
                        </a:rPr>
                        <m:t>𝑐</m:t>
                      </m:r>
                      <m:r>
                        <a:rPr lang="en-US" sz="2200" i="1" dirty="0">
                          <a:latin typeface="Cambria Math"/>
                        </a:rPr>
                        <m:t>(</m:t>
                      </m:r>
                      <m:r>
                        <a:rPr lang="en-US" sz="2200" i="1" dirty="0">
                          <a:latin typeface="Cambria Math"/>
                        </a:rPr>
                        <m:t>𝑥</m:t>
                      </m:r>
                      <m:r>
                        <a:rPr lang="en-US" sz="22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2200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076583"/>
                <a:ext cx="7128792" cy="1733873"/>
              </a:xfrm>
              <a:prstGeom prst="rect">
                <a:avLst/>
              </a:prstGeom>
              <a:blipFill rotWithShape="1">
                <a:blip r:embed="rId3"/>
                <a:stretch>
                  <a:fillRect l="-1026" t="-1761" r="-162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43608" y="1942381"/>
            <a:ext cx="7272808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200" dirty="0">
                <a:latin typeface="Khmer UI" pitchFamily="34" charset="0"/>
                <a:cs typeface="Khmer UI" pitchFamily="34" charset="0"/>
              </a:rPr>
              <a:t>P</a:t>
            </a:r>
            <a:r>
              <a:rPr lang="en-US" sz="2200" dirty="0" smtClean="0">
                <a:latin typeface="Khmer UI" pitchFamily="34" charset="0"/>
                <a:cs typeface="Khmer UI" pitchFamily="34" charset="0"/>
              </a:rPr>
              <a:t>rofit maximization </a:t>
            </a:r>
            <a:r>
              <a:rPr lang="en-US" sz="2200" b="1" dirty="0" smtClean="0">
                <a:latin typeface="Khmer UI" pitchFamily="34" charset="0"/>
                <a:cs typeface="Khmer UI" pitchFamily="34" charset="0"/>
              </a:rPr>
              <a:t>depends on the distribution</a:t>
            </a:r>
            <a:r>
              <a:rPr lang="en-US" sz="2200" dirty="0" smtClean="0">
                <a:latin typeface="Khmer UI" pitchFamily="34" charset="0"/>
                <a:cs typeface="Khmer UI" pitchFamily="34" charset="0"/>
              </a:rPr>
              <a:t>. When </a:t>
            </a:r>
            <a:r>
              <a:rPr lang="en-US" sz="2200" dirty="0">
                <a:latin typeface="Khmer UI" pitchFamily="34" charset="0"/>
                <a:cs typeface="Khmer UI" pitchFamily="34" charset="0"/>
              </a:rPr>
              <a:t>the distribution of agent values is </a:t>
            </a:r>
            <a:r>
              <a:rPr lang="en-US" sz="2200" dirty="0" smtClean="0">
                <a:latin typeface="Khmer UI" pitchFamily="34" charset="0"/>
                <a:cs typeface="Khmer UI" pitchFamily="34" charset="0"/>
              </a:rPr>
              <a:t>specified, </a:t>
            </a:r>
            <a:r>
              <a:rPr lang="en-US" sz="2200" dirty="0">
                <a:latin typeface="Khmer UI" pitchFamily="34" charset="0"/>
                <a:cs typeface="Khmer UI" pitchFamily="34" charset="0"/>
              </a:rPr>
              <a:t>and </a:t>
            </a:r>
            <a:r>
              <a:rPr lang="en-US" sz="2200" dirty="0" smtClean="0">
                <a:latin typeface="Khmer UI" pitchFamily="34" charset="0"/>
                <a:cs typeface="Khmer UI" pitchFamily="34" charset="0"/>
              </a:rPr>
              <a:t>the designer </a:t>
            </a:r>
            <a:r>
              <a:rPr lang="en-US" sz="2200" dirty="0">
                <a:latin typeface="Khmer UI" pitchFamily="34" charset="0"/>
                <a:cs typeface="Khmer UI" pitchFamily="34" charset="0"/>
              </a:rPr>
              <a:t>has knowledge of this </a:t>
            </a:r>
            <a:r>
              <a:rPr lang="en-US" sz="2200" dirty="0" smtClean="0">
                <a:latin typeface="Khmer UI" pitchFamily="34" charset="0"/>
                <a:cs typeface="Khmer UI" pitchFamily="34" charset="0"/>
              </a:rPr>
              <a:t>distribution, the profit can be optimized. The </a:t>
            </a:r>
            <a:r>
              <a:rPr lang="en-US" sz="2200" dirty="0">
                <a:latin typeface="Khmer UI" pitchFamily="34" charset="0"/>
                <a:cs typeface="Khmer UI" pitchFamily="34" charset="0"/>
              </a:rPr>
              <a:t>mechanism that results from such </a:t>
            </a:r>
            <a:r>
              <a:rPr lang="en-US" sz="2200" dirty="0" smtClean="0">
                <a:latin typeface="Khmer UI" pitchFamily="34" charset="0"/>
                <a:cs typeface="Khmer UI" pitchFamily="34" charset="0"/>
              </a:rPr>
              <a:t>an optimization </a:t>
            </a:r>
            <a:r>
              <a:rPr lang="en-US" sz="2200" dirty="0">
                <a:latin typeface="Khmer UI" pitchFamily="34" charset="0"/>
                <a:cs typeface="Khmer UI" pitchFamily="34" charset="0"/>
              </a:rPr>
              <a:t>is said to be </a:t>
            </a:r>
            <a:r>
              <a:rPr lang="en-US" sz="2200" b="1" dirty="0">
                <a:latin typeface="Khmer UI" pitchFamily="34" charset="0"/>
                <a:cs typeface="Khmer UI" pitchFamily="34" charset="0"/>
              </a:rPr>
              <a:t>Bayesian optimal</a:t>
            </a:r>
            <a:r>
              <a:rPr lang="en-US" sz="2200" dirty="0">
                <a:latin typeface="Khmer UI" pitchFamily="34" charset="0"/>
                <a:cs typeface="Khmer UI" pitchFamily="34" charset="0"/>
              </a:rPr>
              <a:t>.</a:t>
            </a:r>
            <a:endParaRPr lang="he-IL" sz="2200" dirty="0">
              <a:latin typeface="Khmer UI" pitchFamily="34" charset="0"/>
            </a:endParaRPr>
          </a:p>
        </p:txBody>
      </p:sp>
      <p:pic>
        <p:nvPicPr>
          <p:cNvPr id="2050" name="Picture 2" descr="C:\Users\user\AppData\Local\Microsoft\Windows\Temporary Internet Files\Content.IE5\LFUSTLNG\MC90029529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97" y="764704"/>
            <a:ext cx="1107946" cy="11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07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1043608" y="858363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 err="1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Quantile</a:t>
            </a:r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Space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179934" y="1988840"/>
                <a:ext cx="6196405" cy="1800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Definition:</a:t>
                </a:r>
                <a:r>
                  <a:rPr lang="en-US" dirty="0" smtClean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 </a:t>
                </a:r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The </a:t>
                </a:r>
                <a:r>
                  <a:rPr lang="en-US" dirty="0" err="1">
                    <a:latin typeface="Khmer UI" pitchFamily="34" charset="0"/>
                    <a:cs typeface="Khmer UI" pitchFamily="34" charset="0"/>
                  </a:rPr>
                  <a:t>quantile</a:t>
                </a:r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 q of an agent with value v ∼ F is the probability that the </a:t>
                </a:r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agent is </a:t>
                </a:r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weaker than a random draw from F. </a:t>
                </a:r>
                <a:endParaRPr lang="en-US" dirty="0" smtClean="0">
                  <a:latin typeface="Khmer UI" pitchFamily="34" charset="0"/>
                  <a:cs typeface="Khmer UI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cs typeface="Khmer UI" pitchFamily="34" charset="0"/>
                        </a:rPr>
                        <m:t>		</m:t>
                      </m:r>
                      <m:r>
                        <a:rPr lang="en-US" i="1" dirty="0" smtClean="0">
                          <a:latin typeface="Cambria Math"/>
                          <a:cs typeface="Khmer UI" pitchFamily="34" charset="0"/>
                        </a:rPr>
                        <m:t>𝑞</m:t>
                      </m:r>
                      <m:r>
                        <a:rPr lang="en-US" i="1" dirty="0" smtClean="0">
                          <a:latin typeface="Cambria Math"/>
                          <a:cs typeface="Khmer UI" pitchFamily="34" charset="0"/>
                        </a:rPr>
                        <m:t> </m:t>
                      </m:r>
                      <m:r>
                        <a:rPr lang="en-US" i="1" dirty="0">
                          <a:latin typeface="Cambria Math"/>
                          <a:cs typeface="Khmer UI" pitchFamily="34" charset="0"/>
                        </a:rPr>
                        <m:t>= </m:t>
                      </m:r>
                      <m:r>
                        <a:rPr lang="en-US" i="1" dirty="0">
                          <a:latin typeface="Cambria Math"/>
                          <a:cs typeface="Khmer UI" pitchFamily="34" charset="0"/>
                        </a:rPr>
                        <m:t>1</m:t>
                      </m:r>
                      <m:r>
                        <a:rPr lang="en-US" i="1" dirty="0">
                          <a:latin typeface="Cambria Math"/>
                          <a:cs typeface="Khmer UI" pitchFamily="34" charset="0"/>
                        </a:rPr>
                        <m:t> − </m:t>
                      </m:r>
                      <m:r>
                        <a:rPr lang="en-US" i="1" dirty="0">
                          <a:latin typeface="Cambria Math"/>
                          <a:cs typeface="Khmer UI" pitchFamily="34" charset="0"/>
                        </a:rPr>
                        <m:t>𝐹</m:t>
                      </m:r>
                      <m:r>
                        <a:rPr lang="en-US" i="1" dirty="0">
                          <a:latin typeface="Cambria Math"/>
                          <a:cs typeface="Khmer UI" pitchFamily="34" charset="0"/>
                        </a:rPr>
                        <m:t>(</m:t>
                      </m:r>
                      <m:r>
                        <a:rPr lang="en-US" i="1" dirty="0">
                          <a:latin typeface="Cambria Math"/>
                          <a:cs typeface="Khmer UI" pitchFamily="34" charset="0"/>
                        </a:rPr>
                        <m:t>𝑣</m:t>
                      </m:r>
                      <m:r>
                        <a:rPr lang="en-US" i="1" dirty="0" smtClean="0">
                          <a:latin typeface="Cambria Math"/>
                          <a:cs typeface="Khmer UI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Khmer UI" pitchFamily="34" charset="0"/>
                  <a:ea typeface="Calibri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3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9934" y="1988840"/>
                <a:ext cx="6196405" cy="1800200"/>
              </a:xfrm>
              <a:blipFill rotWithShape="1">
                <a:blip r:embed="rId3"/>
                <a:stretch>
                  <a:fillRect l="-1575" t="-27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4390" y="4077072"/>
                <a:ext cx="6200378" cy="16728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We will express v, x, p as a function of q:</a:t>
                </a:r>
                <a:endParaRPr lang="he-IL" sz="2400" dirty="0" smtClean="0">
                  <a:latin typeface="Khmer UI" pitchFamily="34" charset="0"/>
                </a:endParaRP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    </m:t>
                      </m:r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b="0" i="1" dirty="0" smtClean="0">
                  <a:latin typeface="Khmer UI" pitchFamily="34" charset="0"/>
                  <a:cs typeface="Khmer UI" pitchFamily="34" charset="0"/>
                </a:endParaRP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sz="2400" i="1" dirty="0" smtClean="0">
                          <a:latin typeface="Cambria Math"/>
                        </a:rPr>
                        <m:t>= </m:t>
                      </m:r>
                      <m:r>
                        <a:rPr lang="en-US" sz="2400" i="1" dirty="0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240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 dirty="0" smtClean="0">
                                  <a:latin typeface="Cambria Math"/>
                                </a:rPr>
                                <m:t>𝑞</m:t>
                              </m:r>
                            </m:e>
                          </m:d>
                        </m:e>
                      </m:d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i="1" dirty="0" smtClean="0">
                  <a:latin typeface="Khmer UI" pitchFamily="34" charset="0"/>
                  <a:cs typeface="Khmer UI" pitchFamily="34" charset="0"/>
                </a:endParaRP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𝑝</m:t>
                      </m:r>
                      <m:r>
                        <a:rPr lang="en-US" sz="2400" i="1" dirty="0" smtClean="0">
                          <a:latin typeface="Cambria Math"/>
                        </a:rPr>
                        <m:t>(</m:t>
                      </m:r>
                      <m:r>
                        <a:rPr lang="en-US" sz="2400" i="1" dirty="0" smtClean="0">
                          <a:latin typeface="Cambria Math"/>
                        </a:rPr>
                        <m:t>𝑞</m:t>
                      </m:r>
                      <m:r>
                        <a:rPr lang="en-US" sz="2400" i="1" dirty="0" smtClean="0">
                          <a:latin typeface="Cambria Math"/>
                        </a:rPr>
                        <m:t>) = </m:t>
                      </m:r>
                      <m:r>
                        <a:rPr lang="en-US" sz="2400" i="1" dirty="0" smtClean="0">
                          <a:latin typeface="Cambria Math"/>
                        </a:rPr>
                        <m:t>𝑝</m:t>
                      </m:r>
                      <m:r>
                        <a:rPr lang="en-US" sz="2400" i="1" dirty="0" smtClean="0">
                          <a:latin typeface="Cambria Math"/>
                        </a:rPr>
                        <m:t>(</m:t>
                      </m:r>
                      <m:r>
                        <a:rPr lang="en-US" sz="2400" i="1" dirty="0" smtClean="0">
                          <a:latin typeface="Cambria Math"/>
                        </a:rPr>
                        <m:t>𝑣</m:t>
                      </m:r>
                      <m:r>
                        <a:rPr lang="en-US" sz="2400" i="1" dirty="0" smtClean="0">
                          <a:latin typeface="Cambria Math"/>
                        </a:rPr>
                        <m:t>(</m:t>
                      </m:r>
                      <m:r>
                        <a:rPr lang="en-US" sz="2400" i="1" dirty="0" smtClean="0">
                          <a:latin typeface="Cambria Math"/>
                        </a:rPr>
                        <m:t>𝑞</m:t>
                      </m:r>
                      <m:r>
                        <a:rPr lang="en-US" sz="2400" i="1" dirty="0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he-IL" sz="2400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390" y="4077072"/>
                <a:ext cx="6200378" cy="1672894"/>
              </a:xfrm>
              <a:prstGeom prst="rect">
                <a:avLst/>
              </a:prstGeom>
              <a:blipFill rotWithShape="1">
                <a:blip r:embed="rId4"/>
                <a:stretch>
                  <a:fillRect l="-1573" t="-2920" b="-14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63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1043608" y="858363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 err="1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Quantile</a:t>
            </a:r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Space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grpSp>
        <p:nvGrpSpPr>
          <p:cNvPr id="78" name="קבוצה 77"/>
          <p:cNvGrpSpPr/>
          <p:nvPr/>
        </p:nvGrpSpPr>
        <p:grpSpPr>
          <a:xfrm>
            <a:off x="2339752" y="2045172"/>
            <a:ext cx="5616624" cy="4072246"/>
            <a:chOff x="2411760" y="2045172"/>
            <a:chExt cx="5616624" cy="4072246"/>
          </a:xfrm>
        </p:grpSpPr>
        <p:grpSp>
          <p:nvGrpSpPr>
            <p:cNvPr id="24" name="קבוצה 23"/>
            <p:cNvGrpSpPr/>
            <p:nvPr/>
          </p:nvGrpSpPr>
          <p:grpSpPr>
            <a:xfrm>
              <a:off x="2411760" y="2045172"/>
              <a:ext cx="3173568" cy="2057368"/>
              <a:chOff x="2832878" y="2234013"/>
              <a:chExt cx="1955145" cy="1685343"/>
            </a:xfrm>
          </p:grpSpPr>
          <p:cxnSp>
            <p:nvCxnSpPr>
              <p:cNvPr id="9" name="מחבר חץ ישר 8"/>
              <p:cNvCxnSpPr/>
              <p:nvPr/>
            </p:nvCxnSpPr>
            <p:spPr>
              <a:xfrm flipV="1">
                <a:off x="3131840" y="2380238"/>
                <a:ext cx="0" cy="122413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מחבר חץ ישר 9"/>
              <p:cNvCxnSpPr/>
              <p:nvPr/>
            </p:nvCxnSpPr>
            <p:spPr>
              <a:xfrm>
                <a:off x="3131840" y="3604374"/>
                <a:ext cx="144016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מחבר ישר 13"/>
              <p:cNvCxnSpPr/>
              <p:nvPr/>
            </p:nvCxnSpPr>
            <p:spPr>
              <a:xfrm flipV="1">
                <a:off x="3131840" y="2659764"/>
                <a:ext cx="1201251" cy="944610"/>
              </a:xfrm>
              <a:prstGeom prst="line">
                <a:avLst/>
              </a:prstGeom>
              <a:ln w="28575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571999" y="3611579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dirty="0" smtClean="0"/>
                  <a:t>v</a:t>
                </a:r>
                <a:endParaRPr lang="he-IL" sz="14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832878" y="2234013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dirty="0" smtClean="0"/>
                  <a:t>F(v)</a:t>
                </a:r>
                <a:endParaRPr lang="he-IL" sz="1400" dirty="0"/>
              </a:p>
            </p:txBody>
          </p:sp>
        </p:grpSp>
        <p:grpSp>
          <p:nvGrpSpPr>
            <p:cNvPr id="25" name="קבוצה 24"/>
            <p:cNvGrpSpPr/>
            <p:nvPr/>
          </p:nvGrpSpPr>
          <p:grpSpPr>
            <a:xfrm>
              <a:off x="2411760" y="4077072"/>
              <a:ext cx="3094653" cy="2040346"/>
              <a:chOff x="2946941" y="4054335"/>
              <a:chExt cx="1993188" cy="1759061"/>
            </a:xfrm>
          </p:grpSpPr>
          <p:cxnSp>
            <p:nvCxnSpPr>
              <p:cNvPr id="17" name="מחבר חץ ישר 16"/>
              <p:cNvCxnSpPr/>
              <p:nvPr/>
            </p:nvCxnSpPr>
            <p:spPr>
              <a:xfrm flipV="1">
                <a:off x="3239852" y="4281483"/>
                <a:ext cx="0" cy="122413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מחבר חץ ישר 17"/>
              <p:cNvCxnSpPr/>
              <p:nvPr/>
            </p:nvCxnSpPr>
            <p:spPr>
              <a:xfrm>
                <a:off x="3239852" y="5505619"/>
                <a:ext cx="152526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מחבר ישר 18"/>
              <p:cNvCxnSpPr/>
              <p:nvPr/>
            </p:nvCxnSpPr>
            <p:spPr>
              <a:xfrm>
                <a:off x="3259490" y="4488902"/>
                <a:ext cx="1255854" cy="1016717"/>
              </a:xfrm>
              <a:prstGeom prst="line">
                <a:avLst/>
              </a:prstGeom>
              <a:ln w="28575">
                <a:solidFill>
                  <a:srgbClr val="99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4724105" y="5505619"/>
                <a:ext cx="216024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dirty="0" smtClean="0"/>
                  <a:t>q</a:t>
                </a:r>
                <a:endParaRPr lang="he-IL" sz="14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946941" y="4054335"/>
                <a:ext cx="72008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dirty="0" smtClean="0"/>
                  <a:t>V(q)</a:t>
                </a:r>
                <a:endParaRPr lang="he-IL" sz="1400" dirty="0"/>
              </a:p>
            </p:txBody>
          </p:sp>
        </p:grpSp>
        <p:sp>
          <p:nvSpPr>
            <p:cNvPr id="27" name="אליפסה 26"/>
            <p:cNvSpPr/>
            <p:nvPr/>
          </p:nvSpPr>
          <p:spPr>
            <a:xfrm>
              <a:off x="4227948" y="2849630"/>
              <a:ext cx="85152" cy="75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211960" y="2880687"/>
                  <a:ext cx="566469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(</m:t>
                        </m:r>
                        <m:r>
                          <a:rPr lang="en-US" sz="10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1000" b="0" i="1" smtClean="0">
                            <a:latin typeface="Cambria Math"/>
                          </a:rPr>
                          <m:t>, </m:t>
                        </m:r>
                        <m:r>
                          <a:rPr lang="en-US" sz="1000" b="0" i="1" smtClean="0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en-US" sz="1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000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1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60" y="2880687"/>
                  <a:ext cx="566469" cy="24622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15054" b="-750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מחבר ישר 30"/>
            <p:cNvCxnSpPr/>
            <p:nvPr/>
          </p:nvCxnSpPr>
          <p:spPr>
            <a:xfrm flipH="1">
              <a:off x="2897031" y="2852936"/>
              <a:ext cx="1416069" cy="0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מחבר ישר 32"/>
            <p:cNvCxnSpPr/>
            <p:nvPr/>
          </p:nvCxnSpPr>
          <p:spPr>
            <a:xfrm flipH="1">
              <a:off x="2897031" y="2564904"/>
              <a:ext cx="1949857" cy="0"/>
            </a:xfrm>
            <a:prstGeom prst="line">
              <a:avLst/>
            </a:prstGeom>
            <a:ln w="15875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521709" y="2426404"/>
              <a:ext cx="270971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200" dirty="0" smtClean="0"/>
                <a:t>1</a:t>
              </a:r>
              <a:endParaRPr lang="he-IL" sz="12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62066" y="2583660"/>
              <a:ext cx="69890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1- F(v)</a:t>
              </a:r>
              <a:endParaRPr lang="he-IL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50" name="מחבר חץ ישר 49"/>
            <p:cNvCxnSpPr/>
            <p:nvPr/>
          </p:nvCxnSpPr>
          <p:spPr>
            <a:xfrm flipH="1">
              <a:off x="2881464" y="5341309"/>
              <a:ext cx="36496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מחבר ישר 56"/>
            <p:cNvCxnSpPr/>
            <p:nvPr/>
          </p:nvCxnSpPr>
          <p:spPr>
            <a:xfrm>
              <a:off x="2866540" y="4814766"/>
              <a:ext cx="421665" cy="0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מחבר ישר 60"/>
            <p:cNvCxnSpPr/>
            <p:nvPr/>
          </p:nvCxnSpPr>
          <p:spPr>
            <a:xfrm flipH="1" flipV="1">
              <a:off x="3246424" y="4869161"/>
              <a:ext cx="27130" cy="891263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אליפסה 65"/>
            <p:cNvSpPr/>
            <p:nvPr/>
          </p:nvSpPr>
          <p:spPr>
            <a:xfrm>
              <a:off x="3203848" y="4777108"/>
              <a:ext cx="85152" cy="75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3321830" y="4521870"/>
                  <a:ext cx="566469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/>
                          </a:rPr>
                          <m:t>(</m:t>
                        </m:r>
                        <m:r>
                          <a:rPr lang="en-US" sz="10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1000" b="0" i="1" smtClean="0">
                            <a:latin typeface="Cambria Math"/>
                          </a:rPr>
                          <m:t>,</m:t>
                        </m:r>
                        <m:r>
                          <a:rPr lang="en-US" sz="10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1000" b="0" i="1" smtClean="0">
                            <a:latin typeface="Cambria Math"/>
                          </a:rPr>
                          <m:t>(</m:t>
                        </m:r>
                        <m:r>
                          <a:rPr lang="en-US" sz="10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1000" b="0" i="1" smtClean="0">
                            <a:latin typeface="Cambria Math"/>
                          </a:rPr>
                          <m:t>))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1830" y="4521870"/>
                  <a:ext cx="566469" cy="24622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2903" b="-750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מחבר חץ ישר 71"/>
            <p:cNvCxnSpPr/>
            <p:nvPr/>
          </p:nvCxnSpPr>
          <p:spPr>
            <a:xfrm flipH="1" flipV="1">
              <a:off x="3419873" y="2583660"/>
              <a:ext cx="1" cy="265971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2915816" y="5050483"/>
              <a:ext cx="316620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q</a:t>
              </a:r>
              <a:endParaRPr lang="he-IL" sz="12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5940152" y="3759423"/>
                  <a:ext cx="2088232" cy="461665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𝐹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0152" y="3759423"/>
                  <a:ext cx="2088232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9481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494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1043608" y="858363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 err="1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Quantile</a:t>
            </a:r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 Space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1035918" y="4221088"/>
            <a:ext cx="6776442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u="sng" dirty="0" smtClean="0">
                <a:solidFill>
                  <a:srgbClr val="6600FF"/>
                </a:solidFill>
                <a:latin typeface="Khmer UI" pitchFamily="34" charset="0"/>
                <a:cs typeface="Khmer UI" pitchFamily="34" charset="0"/>
              </a:rPr>
              <a:t>Theorem:</a:t>
            </a:r>
            <a:r>
              <a:rPr lang="en-US" sz="2200" dirty="0" smtClean="0">
                <a:solidFill>
                  <a:srgbClr val="6600FF"/>
                </a:solidFill>
                <a:latin typeface="Khmer UI" pitchFamily="34" charset="0"/>
                <a:cs typeface="Khmer UI" pitchFamily="34" charset="0"/>
              </a:rPr>
              <a:t> </a:t>
            </a:r>
            <a:r>
              <a:rPr lang="en-US" sz="2200" dirty="0" smtClean="0">
                <a:latin typeface="Khmer UI" pitchFamily="34" charset="0"/>
                <a:cs typeface="Khmer UI" pitchFamily="34" charset="0"/>
              </a:rPr>
              <a:t>Allocation and payment rules x and p are in BIC if and only if for all </a:t>
            </a:r>
            <a:r>
              <a:rPr lang="en-US" sz="2200" dirty="0" err="1" smtClean="0">
                <a:latin typeface="Khmer UI" pitchFamily="34" charset="0"/>
                <a:cs typeface="Khmer UI" pitchFamily="34" charset="0"/>
              </a:rPr>
              <a:t>i</a:t>
            </a:r>
            <a:r>
              <a:rPr lang="en-US" sz="2200" dirty="0" smtClean="0">
                <a:latin typeface="Khmer UI" pitchFamily="34" charset="0"/>
                <a:cs typeface="Khmer UI" pitchFamily="34" charset="0"/>
              </a:rPr>
              <a:t>, </a:t>
            </a:r>
            <a:endParaRPr lang="en-US" sz="2000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043608" y="206084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u="sng" dirty="0" smtClean="0">
                <a:solidFill>
                  <a:srgbClr val="6600FF"/>
                </a:solidFill>
                <a:latin typeface="Khmer UI" pitchFamily="34" charset="0"/>
                <a:cs typeface="Khmer UI" pitchFamily="34" charset="0"/>
              </a:rPr>
              <a:t>Theorem (chapter 2):</a:t>
            </a:r>
            <a:r>
              <a:rPr lang="en-US" sz="2200" dirty="0" smtClean="0">
                <a:solidFill>
                  <a:srgbClr val="6600FF"/>
                </a:solidFill>
                <a:latin typeface="Khmer UI" pitchFamily="34" charset="0"/>
                <a:cs typeface="Khmer UI" pitchFamily="34" charset="0"/>
              </a:rPr>
              <a:t> </a:t>
            </a:r>
            <a:r>
              <a:rPr lang="en-US" sz="2000" dirty="0"/>
              <a:t>A direct mechanism M is BIC for distribution F if and only if for all </a:t>
            </a:r>
            <a:r>
              <a:rPr lang="en-US" sz="2000" dirty="0" err="1"/>
              <a:t>i</a:t>
            </a:r>
            <a:r>
              <a:rPr lang="en-US" sz="2000" dirty="0"/>
              <a:t>,</a:t>
            </a:r>
            <a:endParaRPr lang="en-US" sz="2200" dirty="0" smtClean="0">
              <a:latin typeface="Khmer UI" pitchFamily="34" charset="0"/>
              <a:cs typeface="Khmer U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43608" y="3429000"/>
                <a:ext cx="7128792" cy="4459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 smtClean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2.    </a:t>
                </a:r>
                <a:r>
                  <a:rPr lang="en-US" b="1" u="sng" dirty="0" smtClean="0">
                    <a:latin typeface="Khmer UI" pitchFamily="34" charset="0"/>
                    <a:cs typeface="Khmer UI" pitchFamily="34" charset="0"/>
                  </a:rPr>
                  <a:t>payment </a:t>
                </a:r>
                <a:r>
                  <a:rPr lang="en-US" b="1" u="sng" dirty="0">
                    <a:latin typeface="Khmer UI" pitchFamily="34" charset="0"/>
                    <a:cs typeface="Khmer UI" pitchFamily="34" charset="0"/>
                  </a:rPr>
                  <a:t>identity:</a:t>
                </a:r>
                <a:r>
                  <a:rPr lang="en-US" b="1" dirty="0">
                    <a:latin typeface="Khmer UI" pitchFamily="34" charset="0"/>
                    <a:cs typeface="Khmer UI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he-IL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he-I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he-IL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he-I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e-I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−</m:t>
                    </m:r>
                    <m:nary>
                      <m:naryPr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he-I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he-I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𝑑𝑧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latin typeface="Khmer UI" pitchFamily="34" charset="0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429000"/>
                <a:ext cx="7128792" cy="445956"/>
              </a:xfrm>
              <a:prstGeom prst="rect">
                <a:avLst/>
              </a:prstGeom>
              <a:blipFill rotWithShape="1">
                <a:blip r:embed="rId3"/>
                <a:stretch>
                  <a:fillRect l="-684" t="-115068" b="-17808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08088" y="2924944"/>
                <a:ext cx="712879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 smtClean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1.     </a:t>
                </a:r>
                <a:r>
                  <a:rPr lang="en-US" b="1" u="sng" dirty="0" smtClean="0">
                    <a:latin typeface="Khmer UI" pitchFamily="34" charset="0"/>
                    <a:cs typeface="Khmer UI" pitchFamily="34" charset="0"/>
                  </a:rPr>
                  <a:t>monotonicity</a:t>
                </a:r>
                <a:r>
                  <a:rPr lang="en-US" b="1" u="sng" dirty="0">
                    <a:latin typeface="Khmer UI" pitchFamily="34" charset="0"/>
                    <a:cs typeface="Khmer UI" pitchFamily="34" charset="0"/>
                  </a:rPr>
                  <a:t>:</a:t>
                </a:r>
                <a:r>
                  <a:rPr lang="en-US" b="1" dirty="0">
                    <a:latin typeface="Khmer UI" pitchFamily="34" charset="0"/>
                    <a:cs typeface="Khmer UI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he-IL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he-I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 is monotone </a:t>
                </a:r>
                <a:r>
                  <a:rPr lang="en-US" b="1" dirty="0">
                    <a:latin typeface="Khmer UI" pitchFamily="34" charset="0"/>
                    <a:cs typeface="Khmer UI" pitchFamily="34" charset="0"/>
                  </a:rPr>
                  <a:t>non-decreasing</a:t>
                </a:r>
                <a:endParaRPr lang="en-US" dirty="0">
                  <a:latin typeface="Khmer UI" pitchFamily="34" charset="0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88" y="2924944"/>
                <a:ext cx="712879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84" t="-6667" b="-2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8088" y="5517367"/>
                <a:ext cx="7128792" cy="5039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 smtClean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2.    </a:t>
                </a:r>
                <a:r>
                  <a:rPr lang="en-US" b="1" u="sng" dirty="0" smtClean="0">
                    <a:latin typeface="Khmer UI" pitchFamily="34" charset="0"/>
                    <a:cs typeface="Khmer UI" pitchFamily="34" charset="0"/>
                  </a:rPr>
                  <a:t>payment </a:t>
                </a:r>
                <a:r>
                  <a:rPr lang="en-US" b="1" u="sng" dirty="0">
                    <a:latin typeface="Khmer UI" pitchFamily="34" charset="0"/>
                    <a:cs typeface="Khmer UI" pitchFamily="34" charset="0"/>
                  </a:rPr>
                  <a:t>identity</a:t>
                </a:r>
                <a:r>
                  <a:rPr lang="he-I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he-IL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= −</m:t>
                    </m:r>
                    <m:nary>
                      <m:naryPr>
                        <m:ctrlPr>
                          <a:rPr lang="en-US" i="1" dirty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he-I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d>
                        <m:sSub>
                          <m:sSubPr>
                            <m:ctrlPr>
                              <a:rPr lang="he-IL" i="1">
                                <a:latin typeface="Cambria Math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𝑑𝑟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latin typeface="Khmer UI" pitchFamily="34" charset="0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88" y="5517367"/>
                <a:ext cx="7128792" cy="503921"/>
              </a:xfrm>
              <a:prstGeom prst="rect">
                <a:avLst/>
              </a:prstGeom>
              <a:blipFill rotWithShape="1">
                <a:blip r:embed="rId5"/>
                <a:stretch>
                  <a:fillRect l="-684" t="-97590" b="-1493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08088" y="5075892"/>
                <a:ext cx="712879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 smtClean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1.     </a:t>
                </a:r>
                <a:r>
                  <a:rPr lang="en-US" b="1" u="sng" dirty="0" smtClean="0">
                    <a:latin typeface="Khmer UI" pitchFamily="34" charset="0"/>
                    <a:cs typeface="Khmer UI" pitchFamily="34" charset="0"/>
                  </a:rPr>
                  <a:t>monotonicity</a:t>
                </a:r>
                <a:r>
                  <a:rPr lang="he-I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he-IL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 is monotone </a:t>
                </a:r>
                <a:r>
                  <a:rPr lang="en-US" b="1" dirty="0">
                    <a:latin typeface="Khmer UI" pitchFamily="34" charset="0"/>
                    <a:cs typeface="Khmer UI" pitchFamily="34" charset="0"/>
                  </a:rPr>
                  <a:t>non-increasing</a:t>
                </a:r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Khmer UI" pitchFamily="34" charset="0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88" y="5075892"/>
                <a:ext cx="7128792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684" t="-6667" b="-28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27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2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Revenue Curves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ציין מיקום תוכן 1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2119257"/>
                <a:ext cx="6196405" cy="332596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Definition:</a:t>
                </a:r>
                <a:r>
                  <a:rPr lang="en-US" b="1" dirty="0" smtClean="0">
                    <a:latin typeface="Khmer UI" pitchFamily="34" charset="0"/>
                    <a:cs typeface="Khmer UI" pitchFamily="34" charset="0"/>
                  </a:rPr>
                  <a:t> </a:t>
                </a:r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The revenue curve R(·) specifies the revenue as a function of </a:t>
                </a:r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the ex ante probability </a:t>
                </a:r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of sale.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Khmer UI" pitchFamily="34" charset="0"/>
                      </a:rPr>
                      <m:t>     </m:t>
                    </m:r>
                    <m:r>
                      <a:rPr lang="en-US" i="1" dirty="0" smtClean="0">
                        <a:latin typeface="Cambria Math"/>
                        <a:cs typeface="Khmer UI" pitchFamily="34" charset="0"/>
                      </a:rPr>
                      <m:t>𝑅</m:t>
                    </m:r>
                    <m:r>
                      <a:rPr lang="en-US" i="1" dirty="0" smtClean="0">
                        <a:latin typeface="Cambria Math"/>
                        <a:cs typeface="Khmer UI" pitchFamily="34" charset="0"/>
                      </a:rPr>
                      <m:t>(</m:t>
                    </m:r>
                    <m:r>
                      <a:rPr lang="en-US" i="1" dirty="0" smtClean="0">
                        <a:latin typeface="Cambria Math"/>
                        <a:cs typeface="Khmer UI" pitchFamily="34" charset="0"/>
                      </a:rPr>
                      <m:t>𝑞</m:t>
                    </m:r>
                    <m:r>
                      <a:rPr lang="en-US" i="1" dirty="0">
                        <a:latin typeface="Cambria Math"/>
                        <a:cs typeface="Khmer UI" pitchFamily="34" charset="0"/>
                      </a:rPr>
                      <m:t>) = </m:t>
                    </m:r>
                    <m:r>
                      <a:rPr lang="en-US" i="1" dirty="0">
                        <a:latin typeface="Cambria Math"/>
                        <a:cs typeface="Khmer UI" pitchFamily="34" charset="0"/>
                      </a:rPr>
                      <m:t>𝑣</m:t>
                    </m:r>
                    <m:r>
                      <a:rPr lang="en-US" i="1" dirty="0">
                        <a:latin typeface="Cambria Math"/>
                        <a:cs typeface="Khmer UI" pitchFamily="34" charset="0"/>
                      </a:rPr>
                      <m:t>(</m:t>
                    </m:r>
                    <m:r>
                      <a:rPr lang="en-US" i="1" dirty="0">
                        <a:latin typeface="Cambria Math"/>
                        <a:cs typeface="Khmer UI" pitchFamily="34" charset="0"/>
                      </a:rPr>
                      <m:t>𝑞</m:t>
                    </m:r>
                    <m:r>
                      <a:rPr lang="en-US" i="1" dirty="0">
                        <a:latin typeface="Cambria Math"/>
                        <a:cs typeface="Khmer UI" pitchFamily="34" charset="0"/>
                      </a:rPr>
                      <m:t>) · </m:t>
                    </m:r>
                    <m:r>
                      <a:rPr lang="en-US" i="1" dirty="0" smtClean="0">
                        <a:latin typeface="Cambria Math"/>
                        <a:cs typeface="Khmer UI" pitchFamily="34" charset="0"/>
                      </a:rPr>
                      <m:t>𝑞</m:t>
                    </m:r>
                  </m:oMath>
                </a14:m>
                <a:endParaRPr lang="en-US" dirty="0" smtClean="0">
                  <a:latin typeface="Khmer UI" pitchFamily="34" charset="0"/>
                  <a:cs typeface="Khmer UI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1800" dirty="0" smtClean="0">
                    <a:latin typeface="Khmer UI" pitchFamily="34" charset="0"/>
                    <a:cs typeface="Khmer UI" pitchFamily="34" charset="0"/>
                  </a:rPr>
                  <a:t>     (R(1) and R(0) are defined to be zero)</a:t>
                </a:r>
                <a:endParaRPr lang="he-IL" sz="1800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2" name="מציין מיקום תוכן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2119257"/>
                <a:ext cx="6196405" cy="3325967"/>
              </a:xfrm>
              <a:blipFill rotWithShape="1">
                <a:blip r:embed="rId3"/>
                <a:stretch>
                  <a:fillRect l="-1476" t="-146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95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Example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ציין מיקום תוכן 1"/>
              <p:cNvSpPr>
                <a:spLocks noGrp="1"/>
              </p:cNvSpPr>
              <p:nvPr>
                <p:ph idx="1"/>
              </p:nvPr>
            </p:nvSpPr>
            <p:spPr>
              <a:xfrm>
                <a:off x="1259632" y="1844824"/>
                <a:ext cx="7056784" cy="43924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 smtClean="0">
                    <a:latin typeface="Khmer UI" pitchFamily="34" charset="0"/>
                    <a:cs typeface="Khmer UI" pitchFamily="34" charset="0"/>
                  </a:rPr>
                  <a:t>We wish to sell to Alice with ex ante probability q. </a:t>
                </a:r>
              </a:p>
              <a:p>
                <a:pPr marL="0" indent="0">
                  <a:buNone/>
                </a:pPr>
                <a:endParaRPr lang="en-US" sz="2200" dirty="0" smtClean="0">
                  <a:latin typeface="Khmer UI" pitchFamily="34" charset="0"/>
                  <a:cs typeface="Khmer UI" pitchFamily="34" charset="0"/>
                </a:endParaRPr>
              </a:p>
              <a:p>
                <a:pPr marL="0" indent="0">
                  <a:buNone/>
                </a:pPr>
                <a:r>
                  <a:rPr lang="en-US" sz="2200" dirty="0" smtClean="0">
                    <a:latin typeface="Khmer UI" pitchFamily="34" charset="0"/>
                    <a:cs typeface="Khmer UI" pitchFamily="34" charset="0"/>
                  </a:rPr>
                  <a:t>We will post a price v(q)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  <a:cs typeface="Khmer UI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cs typeface="Khmer UI" pitchFamily="34" charset="0"/>
                          </a:rPr>
                          <m:t>𝑃𝑟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cs typeface="Khmer UI" pitchFamily="34" charset="0"/>
                          </a:rPr>
                          <m:t>𝑣</m:t>
                        </m:r>
                        <m:r>
                          <a:rPr lang="en-US" sz="2200" b="0" i="1" smtClean="0">
                            <a:latin typeface="Cambria Math"/>
                            <a:cs typeface="Khmer UI" pitchFamily="34" charset="0"/>
                          </a:rPr>
                          <m:t>~</m:t>
                        </m:r>
                        <m:r>
                          <a:rPr lang="en-US" sz="2200" b="0" i="1" smtClean="0">
                            <a:latin typeface="Cambria Math"/>
                            <a:cs typeface="Khmer UI" pitchFamily="34" charset="0"/>
                          </a:rPr>
                          <m:t>𝐹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200" b="0" i="1" smtClean="0">
                            <a:latin typeface="Cambria Math"/>
                            <a:cs typeface="Khmer UI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cs typeface="Khmer UI" pitchFamily="34" charset="0"/>
                          </a:rPr>
                          <m:t>𝑣</m:t>
                        </m:r>
                        <m:r>
                          <a:rPr lang="en-US" sz="2200" b="0" i="1" smtClean="0">
                            <a:latin typeface="Cambria Math"/>
                            <a:cs typeface="Khmer UI" pitchFamily="34" charset="0"/>
                          </a:rPr>
                          <m:t>&gt;</m:t>
                        </m:r>
                        <m:r>
                          <a:rPr lang="en-US" sz="2200" b="0" i="1" smtClean="0">
                            <a:latin typeface="Cambria Math"/>
                            <a:cs typeface="Khmer UI" pitchFamily="34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  <a:cs typeface="Khmer UI" pitchFamily="34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  <a:cs typeface="Khmer UI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200" b="0" i="1" smtClean="0">
                        <a:latin typeface="Cambria Math"/>
                        <a:cs typeface="Khmer UI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/>
                        <a:cs typeface="Khmer UI" pitchFamily="34" charset="0"/>
                      </a:rPr>
                      <m:t>𝑞</m:t>
                    </m:r>
                  </m:oMath>
                </a14:m>
                <a:endParaRPr lang="en-US" sz="2200" dirty="0" smtClean="0">
                  <a:latin typeface="Khmer UI" pitchFamily="34" charset="0"/>
                </a:endParaRPr>
              </a:p>
              <a:p>
                <a:pPr marL="0" indent="0">
                  <a:buNone/>
                </a:pPr>
                <a:endParaRPr lang="en-US" sz="2000" i="1" dirty="0" smtClean="0">
                  <a:latin typeface="Cambria Math"/>
                  <a:cs typeface="Khmer UI" pitchFamily="34" charset="0"/>
                </a:endParaRPr>
              </a:p>
              <a:p>
                <a:pPr marL="0" indent="0">
                  <a:buNone/>
                </a:pPr>
                <a:r>
                  <a:rPr lang="en-US" sz="2200" dirty="0" smtClean="0">
                    <a:latin typeface="Khmer UI" pitchFamily="34" charset="0"/>
                  </a:rPr>
                  <a:t>We wish to optimize revenue (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cs typeface="Khmer UI" pitchFamily="34" charset="0"/>
                      </a:rPr>
                      <m:t>𝑅</m:t>
                    </m:r>
                    <m:r>
                      <a:rPr lang="en-US" sz="2200" i="1" dirty="0">
                        <a:latin typeface="Cambria Math"/>
                        <a:cs typeface="Khmer UI" pitchFamily="34" charset="0"/>
                      </a:rPr>
                      <m:t>(</m:t>
                    </m:r>
                    <m:r>
                      <a:rPr lang="en-US" sz="2200" i="1" dirty="0">
                        <a:latin typeface="Cambria Math"/>
                        <a:cs typeface="Khmer UI" pitchFamily="34" charset="0"/>
                      </a:rPr>
                      <m:t>𝑞</m:t>
                    </m:r>
                    <m:r>
                      <a:rPr lang="en-US" sz="2200" i="1" dirty="0">
                        <a:latin typeface="Cambria Math"/>
                        <a:cs typeface="Khmer UI" pitchFamily="34" charset="0"/>
                      </a:rPr>
                      <m:t>) = </m:t>
                    </m:r>
                    <m:r>
                      <a:rPr lang="en-US" sz="2200" i="1" dirty="0">
                        <a:latin typeface="Cambria Math"/>
                        <a:cs typeface="Khmer UI" pitchFamily="34" charset="0"/>
                      </a:rPr>
                      <m:t>𝑣</m:t>
                    </m:r>
                    <m:r>
                      <a:rPr lang="en-US" sz="2200" i="1" dirty="0">
                        <a:latin typeface="Cambria Math"/>
                        <a:cs typeface="Khmer UI" pitchFamily="34" charset="0"/>
                      </a:rPr>
                      <m:t>(</m:t>
                    </m:r>
                    <m:r>
                      <a:rPr lang="en-US" sz="2200" i="1" dirty="0">
                        <a:latin typeface="Cambria Math"/>
                        <a:cs typeface="Khmer UI" pitchFamily="34" charset="0"/>
                      </a:rPr>
                      <m:t>𝑞</m:t>
                    </m:r>
                    <m:r>
                      <a:rPr lang="en-US" sz="2200" i="1" dirty="0">
                        <a:latin typeface="Cambria Math"/>
                        <a:cs typeface="Khmer UI" pitchFamily="34" charset="0"/>
                      </a:rPr>
                      <m:t>) · </m:t>
                    </m:r>
                    <m:r>
                      <a:rPr lang="en-US" sz="2200" i="1" dirty="0">
                        <a:latin typeface="Cambria Math"/>
                        <a:cs typeface="Khmer UI" pitchFamily="34" charset="0"/>
                      </a:rPr>
                      <m:t>𝑞</m:t>
                    </m:r>
                  </m:oMath>
                </a14:m>
                <a:r>
                  <a:rPr lang="en-US" sz="2200" dirty="0" smtClean="0">
                    <a:latin typeface="Khmer UI" pitchFamily="34" charset="0"/>
                  </a:rPr>
                  <a:t>) </a:t>
                </a:r>
                <a:r>
                  <a:rPr lang="en-US" sz="2200" dirty="0"/>
                  <a:t>by taking the derivative of the revenue curve and setting</a:t>
                </a:r>
              </a:p>
              <a:p>
                <a:pPr marL="0" indent="0">
                  <a:buNone/>
                </a:pPr>
                <a:r>
                  <a:rPr lang="en-US" sz="2200" dirty="0"/>
                  <a:t>it equal to </a:t>
                </a:r>
                <a:r>
                  <a:rPr lang="en-US" sz="2200" dirty="0" smtClean="0"/>
                  <a:t>zero.</a:t>
                </a:r>
                <a:endParaRPr lang="en-US" sz="2200" dirty="0" smtClean="0">
                  <a:latin typeface="Khmer UI" pitchFamily="34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Khmer UI" pitchFamily="34" charset="0"/>
                </a:endParaRPr>
              </a:p>
              <a:p>
                <a:pPr marL="0" indent="0">
                  <a:buNone/>
                </a:pPr>
                <a:endParaRPr lang="he-IL" sz="2200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2" name="מציין מיקום תוכן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9632" y="1844824"/>
                <a:ext cx="7056784" cy="4392488"/>
              </a:xfrm>
              <a:blipFill rotWithShape="1">
                <a:blip r:embed="rId3"/>
                <a:stretch>
                  <a:fillRect l="-1124" t="-6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09120"/>
            <a:ext cx="1570168" cy="16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16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Example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1259632" y="1844824"/>
            <a:ext cx="7056784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Khmer UI" pitchFamily="34" charset="0"/>
                <a:cs typeface="Khmer UI" pitchFamily="34" charset="0"/>
              </a:rPr>
              <a:t>Suppose F is the uniform distribution U[0,1], then:</a:t>
            </a:r>
          </a:p>
          <a:p>
            <a:pPr marL="0" indent="0">
              <a:buNone/>
            </a:pPr>
            <a:endParaRPr lang="en-US" sz="2200" dirty="0">
              <a:latin typeface="Khmer UI" pitchFamily="34" charset="0"/>
              <a:cs typeface="Khmer UI" pitchFamily="34" charset="0"/>
            </a:endParaRPr>
          </a:p>
          <a:p>
            <a:pPr marL="0" indent="0">
              <a:buNone/>
            </a:pPr>
            <a:endParaRPr lang="en-US" sz="2200" dirty="0">
              <a:latin typeface="Khmer UI" pitchFamily="34" charset="0"/>
            </a:endParaRPr>
          </a:p>
          <a:p>
            <a:pPr marL="0" indent="0">
              <a:buNone/>
            </a:pPr>
            <a:endParaRPr lang="he-IL" sz="2200" dirty="0">
              <a:latin typeface="Khmer U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7624" y="5157192"/>
                <a:ext cx="6840760" cy="7261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latin typeface="Cambria Math"/>
                          <a:cs typeface="Khmer UI" pitchFamily="34" charset="0"/>
                        </a:rPr>
                        <m:t>𝑴𝒂𝒙</m:t>
                      </m:r>
                      <m:r>
                        <a:rPr lang="en-US" sz="2200" b="1" i="1" dirty="0" smtClean="0">
                          <a:latin typeface="Cambria Math"/>
                          <a:cs typeface="Khmer UI" pitchFamily="34" charset="0"/>
                        </a:rPr>
                        <m:t>: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 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𝑞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 =</m:t>
                      </m:r>
                      <m:f>
                        <m:fPr>
                          <m:ctrlPr>
                            <a:rPr lang="en-US" sz="2200" i="1" dirty="0" smtClean="0">
                              <a:latin typeface="Cambria Math"/>
                              <a:cs typeface="Khmer UI" pitchFamily="34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latin typeface="Cambria Math"/>
                              <a:cs typeface="Khmer U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/>
                              <a:cs typeface="Khmer UI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 </m:t>
                      </m:r>
                      <m:r>
                        <a:rPr lang="en-US" sz="2200" b="0" i="1" dirty="0" smtClean="0">
                          <a:latin typeface="Cambria Math"/>
                          <a:cs typeface="Khmer UI" pitchFamily="34" charset="0"/>
                        </a:rPr>
                        <m:t>  </m:t>
                      </m:r>
                      <m:r>
                        <a:rPr lang="en-US" sz="2200" i="1" dirty="0" smtClean="0">
                          <a:latin typeface="Cambria Math"/>
                          <a:ea typeface="Cambria Math"/>
                          <a:cs typeface="Khmer UI" pitchFamily="34" charset="0"/>
                        </a:rPr>
                        <m:t>→</m:t>
                      </m:r>
                      <m:r>
                        <a:rPr lang="en-US" sz="2200" b="0" i="1" dirty="0" smtClean="0">
                          <a:latin typeface="Cambria Math"/>
                          <a:ea typeface="Cambria Math"/>
                          <a:cs typeface="Khmer UI" pitchFamily="34" charset="0"/>
                        </a:rPr>
                        <m:t>  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𝑅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(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𝑞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) = </m:t>
                      </m:r>
                      <m:f>
                        <m:fPr>
                          <m:ctrlPr>
                            <a:rPr lang="en-US" sz="2200" i="1" dirty="0" smtClean="0">
                              <a:latin typeface="Cambria Math"/>
                              <a:cs typeface="Khmer UI" pitchFamily="34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latin typeface="Cambria Math"/>
                              <a:cs typeface="Khmer UI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dirty="0" smtClean="0">
                              <a:latin typeface="Cambria Math"/>
                              <a:cs typeface="Khmer UI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157192"/>
                <a:ext cx="6840760" cy="7261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4582289"/>
                <a:ext cx="684076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𝑅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’(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𝑞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) = 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1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 – 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2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𝑞</m:t>
                      </m:r>
                    </m:oMath>
                  </m:oMathPara>
                </a14:m>
                <a:endParaRPr lang="en-US" sz="2200" dirty="0">
                  <a:latin typeface="Khmer UI" pitchFamily="34" charset="0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582289"/>
                <a:ext cx="6840760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87624" y="3933056"/>
                <a:ext cx="684076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𝑅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(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𝑞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) = 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𝑞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 – </m:t>
                      </m:r>
                      <m:sSup>
                        <m:sSupPr>
                          <m:ctrlPr>
                            <a:rPr lang="en-US" sz="2200" i="1" dirty="0" smtClean="0">
                              <a:latin typeface="Cambria Math"/>
                              <a:cs typeface="Khmer UI" pitchFamily="34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latin typeface="Cambria Math"/>
                              <a:cs typeface="Khmer UI" pitchFamily="34" charset="0"/>
                            </a:rPr>
                            <m:t>𝑞</m:t>
                          </m:r>
                        </m:e>
                        <m:sup>
                          <m:r>
                            <a:rPr lang="en-US" sz="2200" b="0" i="1" dirty="0" smtClean="0">
                              <a:latin typeface="Cambria Math"/>
                              <a:cs typeface="Khmer UI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>
                  <a:latin typeface="Khmer UI" pitchFamily="34" charset="0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933056"/>
                <a:ext cx="6840760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87624" y="3284984"/>
                <a:ext cx="684076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𝑣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(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𝑞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) = 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1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−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𝑞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 </m:t>
                      </m:r>
                    </m:oMath>
                  </m:oMathPara>
                </a14:m>
                <a:endParaRPr lang="en-US" sz="2200" dirty="0">
                  <a:latin typeface="Khmer UI" pitchFamily="34" charset="0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284984"/>
                <a:ext cx="6840760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87624" y="2708920"/>
                <a:ext cx="684076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𝐹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(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𝑧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) = </m:t>
                      </m:r>
                      <m:r>
                        <a:rPr lang="en-US" sz="2200" i="1" dirty="0" smtClean="0">
                          <a:latin typeface="Cambria Math"/>
                          <a:cs typeface="Khmer UI" pitchFamily="34" charset="0"/>
                        </a:rPr>
                        <m:t>𝑧</m:t>
                      </m:r>
                    </m:oMath>
                  </m:oMathPara>
                </a14:m>
                <a:endParaRPr lang="en-US" sz="2200" dirty="0">
                  <a:latin typeface="Khmer UI" pitchFamily="34" charset="0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708920"/>
                <a:ext cx="6840760" cy="430887"/>
              </a:xfrm>
              <a:prstGeom prst="rect">
                <a:avLst/>
              </a:prstGeom>
              <a:blipFill rotWithShape="1">
                <a:blip r:embed="rId7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20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Revenue Curves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grpSp>
        <p:nvGrpSpPr>
          <p:cNvPr id="19" name="קבוצה 18"/>
          <p:cNvGrpSpPr/>
          <p:nvPr/>
        </p:nvGrpSpPr>
        <p:grpSpPr>
          <a:xfrm>
            <a:off x="980750" y="1916832"/>
            <a:ext cx="6687594" cy="4317587"/>
            <a:chOff x="980750" y="2204864"/>
            <a:chExt cx="6471570" cy="4101563"/>
          </a:xfrm>
        </p:grpSpPr>
        <p:cxnSp>
          <p:nvCxnSpPr>
            <p:cNvPr id="6" name="מחבר חץ ישר 5"/>
            <p:cNvCxnSpPr/>
            <p:nvPr/>
          </p:nvCxnSpPr>
          <p:spPr>
            <a:xfrm flipV="1">
              <a:off x="2060870" y="2636912"/>
              <a:ext cx="0" cy="28803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מחבר חץ ישר 7"/>
            <p:cNvCxnSpPr/>
            <p:nvPr/>
          </p:nvCxnSpPr>
          <p:spPr>
            <a:xfrm>
              <a:off x="2060870" y="5517232"/>
              <a:ext cx="475252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צורה חופשית 8"/>
            <p:cNvSpPr/>
            <p:nvPr/>
          </p:nvSpPr>
          <p:spPr>
            <a:xfrm>
              <a:off x="2051720" y="3612930"/>
              <a:ext cx="4223657" cy="1915886"/>
            </a:xfrm>
            <a:custGeom>
              <a:avLst/>
              <a:gdLst>
                <a:gd name="connsiteX0" fmla="*/ 0 w 4223657"/>
                <a:gd name="connsiteY0" fmla="*/ 1915886 h 1915886"/>
                <a:gd name="connsiteX1" fmla="*/ 2148115 w 4223657"/>
                <a:gd name="connsiteY1" fmla="*/ 0 h 1915886"/>
                <a:gd name="connsiteX2" fmla="*/ 4223657 w 4223657"/>
                <a:gd name="connsiteY2" fmla="*/ 1915886 h 191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23657" h="1915886">
                  <a:moveTo>
                    <a:pt x="0" y="1915886"/>
                  </a:moveTo>
                  <a:cubicBezTo>
                    <a:pt x="722086" y="957943"/>
                    <a:pt x="1444172" y="0"/>
                    <a:pt x="2148115" y="0"/>
                  </a:cubicBezTo>
                  <a:cubicBezTo>
                    <a:pt x="2852058" y="0"/>
                    <a:pt x="3889829" y="1596572"/>
                    <a:pt x="4223657" y="1915886"/>
                  </a:cubicBezTo>
                </a:path>
              </a:pathLst>
            </a:custGeom>
            <a:noFill/>
            <a:ln w="38100">
              <a:solidFill>
                <a:srgbClr val="66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0" name="מחבר ישר 9"/>
            <p:cNvCxnSpPr/>
            <p:nvPr/>
          </p:nvCxnSpPr>
          <p:spPr>
            <a:xfrm>
              <a:off x="2060870" y="3212976"/>
              <a:ext cx="2727154" cy="2827994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80750" y="2204864"/>
              <a:ext cx="107097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Revenue</a:t>
              </a:r>
              <a:endParaRPr lang="he-IL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81350" y="5671638"/>
              <a:ext cx="107097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err="1" smtClean="0"/>
                <a:t>Quantile</a:t>
              </a:r>
              <a:endParaRPr lang="he-IL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47864" y="5085184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R’(q)</a:t>
              </a:r>
              <a:endParaRPr lang="he-IL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01230" y="3892406"/>
              <a:ext cx="648072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/>
                <a:t>R(q)</a:t>
              </a:r>
              <a:endParaRPr lang="he-IL" b="1" dirty="0"/>
            </a:p>
          </p:txBody>
        </p:sp>
        <p:cxnSp>
          <p:nvCxnSpPr>
            <p:cNvPr id="15" name="מחבר ישר 14"/>
            <p:cNvCxnSpPr>
              <a:stCxn id="9" idx="1"/>
            </p:cNvCxnSpPr>
            <p:nvPr/>
          </p:nvCxnSpPr>
          <p:spPr>
            <a:xfrm>
              <a:off x="4199835" y="3612930"/>
              <a:ext cx="59324" cy="190430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199835" y="5671638"/>
                  <a:ext cx="237299" cy="63478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e-IL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he-IL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9835" y="5671638"/>
                  <a:ext cx="237299" cy="63478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598397" y="3298267"/>
                  <a:ext cx="237299" cy="63478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e-IL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he-IL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397" y="3298267"/>
                  <a:ext cx="237299" cy="63478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מחבר ישר 16"/>
            <p:cNvCxnSpPr>
              <a:stCxn id="9" idx="1"/>
            </p:cNvCxnSpPr>
            <p:nvPr/>
          </p:nvCxnSpPr>
          <p:spPr>
            <a:xfrm flipH="1">
              <a:off x="2060870" y="3612930"/>
              <a:ext cx="213896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354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Expected Revenue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59632" y="3260308"/>
                <a:ext cx="5760640" cy="7447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𝑑𝑟𝑑𝑞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 smtClean="0">
                  <a:latin typeface="Khmer UI" pitchFamily="34" charset="0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260308"/>
                <a:ext cx="5760640" cy="7447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91680" y="4552103"/>
                <a:ext cx="6552728" cy="13971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nary>
                        <m:naryPr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p>
                        <m:e>
                          <m:nary>
                            <m:nary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sup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𝑑𝑞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𝑑𝑟</m:t>
                              </m:r>
                            </m:e>
                          </m:nary>
                        </m:e>
                      </m:nary>
                      <m:r>
                        <a:rPr lang="en-US" i="1">
                          <a:latin typeface="Cambria Math"/>
                        </a:rPr>
                        <m:t>=−</m:t>
                      </m:r>
                      <m:nary>
                        <m:naryPr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𝑟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𝑟𝑣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𝑑𝑟</m:t>
                          </m:r>
                          <m:r>
                            <a:rPr lang="en-US" i="1">
                              <a:latin typeface="Cambria Math"/>
                            </a:rPr>
                            <m:t>=−</m:t>
                          </m:r>
                          <m:nary>
                            <m:nary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𝑑𝑞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552103"/>
                <a:ext cx="6552728" cy="1397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5616" y="1944804"/>
                <a:ext cx="7128792" cy="105214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Suppose we are given the allocation rule as </a:t>
                </a:r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x(q</a:t>
                </a:r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). By the </a:t>
                </a:r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payment </a:t>
                </a:r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identity: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=−</m:t>
                    </m:r>
                    <m:nary>
                      <m:naryPr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𝑑𝑟</m:t>
                        </m:r>
                      </m:e>
                    </m:nary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b="0" dirty="0" smtClean="0">
                    <a:latin typeface="Khmer UI" pitchFamily="34" charset="0"/>
                    <a:cs typeface="Khmer UI" pitchFamily="34" charset="0"/>
                  </a:rPr>
                  <a:t> </a:t>
                </a:r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Since q </a:t>
                </a:r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is drawn from U[0, 1] we can calculate our expected revenue as </a:t>
                </a:r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follows:</a:t>
                </a:r>
                <a:endParaRPr lang="he-IL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44804"/>
                <a:ext cx="7128792" cy="1052148"/>
              </a:xfrm>
              <a:prstGeom prst="rect">
                <a:avLst/>
              </a:prstGeom>
              <a:blipFill rotWithShape="1">
                <a:blip r:embed="rId6"/>
                <a:stretch>
                  <a:fillRect l="-684" t="-20809" b="-456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15616" y="4067780"/>
            <a:ext cx="7200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latin typeface="Khmer UI" pitchFamily="34" charset="0"/>
                <a:cs typeface="Khmer UI" pitchFamily="34" charset="0"/>
              </a:rPr>
              <a:t>This equation can be simplified by swapping the order of </a:t>
            </a:r>
            <a:r>
              <a:rPr lang="en-US" dirty="0" smtClean="0">
                <a:latin typeface="Khmer UI" pitchFamily="34" charset="0"/>
                <a:cs typeface="Khmer UI" pitchFamily="34" charset="0"/>
              </a:rPr>
              <a:t>integration:</a:t>
            </a:r>
            <a:endParaRPr lang="he-IL" dirty="0">
              <a:latin typeface="Khmer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21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כותרת 1"/>
          <p:cNvSpPr txBox="1">
            <a:spLocks/>
          </p:cNvSpPr>
          <p:nvPr/>
        </p:nvSpPr>
        <p:spPr>
          <a:xfrm>
            <a:off x="1043608" y="786355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spcBef>
                <a:spcPct val="0"/>
              </a:spcBef>
              <a:buNone/>
              <a:defRPr sz="3400" b="1" u="sng">
                <a:latin typeface="Guttman Yad-Brush" pitchFamily="2" charset="-79"/>
                <a:ea typeface="+mj-ea"/>
                <a:cs typeface="Guttman Yad-Brush" pitchFamily="2" charset="-79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u="none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Goals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1600" y="2132856"/>
            <a:ext cx="619268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400" dirty="0" smtClean="0"/>
              <a:t>Social Surplus Maximization</a:t>
            </a:r>
          </a:p>
          <a:p>
            <a:pPr>
              <a:buClr>
                <a:srgbClr val="6600FF"/>
              </a:buClr>
            </a:pPr>
            <a:endParaRPr lang="en-US" sz="1200" dirty="0" smtClean="0"/>
          </a:p>
          <a:p>
            <a:pPr marL="800100" lvl="1" indent="-342900"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000" dirty="0" smtClean="0"/>
              <a:t>Single Optimal mechanism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3207167"/>
            <a:ext cx="6336704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1"/>
            <a:endParaRPr lang="en-US" sz="2000" dirty="0"/>
          </a:p>
          <a:p>
            <a:pPr marL="342900" indent="-342900"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400" dirty="0"/>
              <a:t>Profit </a:t>
            </a:r>
            <a:r>
              <a:rPr lang="en-US" sz="2400" dirty="0" smtClean="0"/>
              <a:t>Maximization</a:t>
            </a:r>
          </a:p>
          <a:p>
            <a:pPr>
              <a:buClr>
                <a:srgbClr val="6600FF"/>
              </a:buClr>
            </a:pPr>
            <a:endParaRPr lang="en-US" sz="1200" dirty="0"/>
          </a:p>
          <a:p>
            <a:pPr marL="800100" lvl="1" indent="-342900"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000" dirty="0"/>
              <a:t>Different mechanism for each </a:t>
            </a:r>
            <a:r>
              <a:rPr lang="en-US" sz="2000" dirty="0" smtClean="0"/>
              <a:t>distribution</a:t>
            </a:r>
          </a:p>
          <a:p>
            <a:pPr lvl="1">
              <a:buClr>
                <a:srgbClr val="6600FF"/>
              </a:buClr>
            </a:pPr>
            <a:endParaRPr lang="en-US" sz="600" dirty="0" smtClean="0"/>
          </a:p>
          <a:p>
            <a:pPr marL="800100" lvl="1" indent="-342900"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000" dirty="0" smtClean="0"/>
              <a:t>Reduction between mechanisms</a:t>
            </a:r>
            <a:endParaRPr lang="en-US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509120"/>
            <a:ext cx="2378307" cy="157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6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Expected Revenue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1835532"/>
            <a:ext cx="56886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latin typeface="Khmer UI" pitchFamily="34" charset="0"/>
                <a:cs typeface="Khmer UI" pitchFamily="34" charset="0"/>
              </a:rPr>
              <a:t>Now </a:t>
            </a:r>
            <a:r>
              <a:rPr lang="en-US" dirty="0">
                <a:latin typeface="Khmer UI" pitchFamily="34" charset="0"/>
                <a:cs typeface="Khmer UI" pitchFamily="34" charset="0"/>
              </a:rPr>
              <a:t>we integrate the above, by </a:t>
            </a:r>
            <a:r>
              <a:rPr lang="en-US" dirty="0" smtClean="0">
                <a:latin typeface="Khmer UI" pitchFamily="34" charset="0"/>
                <a:cs typeface="Khmer UI" pitchFamily="34" charset="0"/>
              </a:rPr>
              <a:t>parts:</a:t>
            </a:r>
            <a:endParaRPr lang="he-IL" dirty="0">
              <a:latin typeface="Khmer U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03648" y="3912625"/>
                <a:ext cx="6840760" cy="153259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u="sng" dirty="0" smtClean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Corollary:</a:t>
                </a:r>
                <a:r>
                  <a:rPr lang="en-US" dirty="0" smtClean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US" dirty="0" smtClean="0">
                  <a:latin typeface="Khmer UI" pitchFamily="34" charset="0"/>
                  <a:cs typeface="Khmer UI" pitchFamily="34" charset="0"/>
                </a:endParaRPr>
              </a:p>
              <a:p>
                <a:endParaRPr lang="en-US" dirty="0">
                  <a:latin typeface="Khmer UI" pitchFamily="34" charset="0"/>
                  <a:cs typeface="Khmer UI" pitchFamily="34" charset="0"/>
                </a:endParaRPr>
              </a:p>
              <a:p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If agents 1 and 2 with revenue curves satisfying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(q) 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(q) for all </a:t>
                </a:r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q are </a:t>
                </a:r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subject to the same </a:t>
                </a:r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allocation </a:t>
                </a:r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rule, i.e., satisfying </a:t>
                </a:r>
                <a:endParaRPr lang="en-US" i="1" dirty="0" smtClean="0">
                  <a:latin typeface="Khmer UI" pitchFamily="34" charset="0"/>
                  <a:cs typeface="Khmer UI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(q), </a:t>
                </a:r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he-IL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912625"/>
                <a:ext cx="6840760" cy="1532599"/>
              </a:xfrm>
              <a:prstGeom prst="rect">
                <a:avLst/>
              </a:prstGeom>
              <a:blipFill rotWithShape="1">
                <a:blip r:embed="rId4"/>
                <a:stretch>
                  <a:fillRect l="-713" t="-1992" b="-318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קבוצה 1"/>
          <p:cNvGrpSpPr/>
          <p:nvPr/>
        </p:nvGrpSpPr>
        <p:grpSpPr>
          <a:xfrm>
            <a:off x="1331640" y="2319855"/>
            <a:ext cx="6264696" cy="1397177"/>
            <a:chOff x="1331640" y="2319855"/>
            <a:chExt cx="6264696" cy="1397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331640" y="2319855"/>
                  <a:ext cx="6264696" cy="13971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e-I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 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𝑑𝑞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−[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]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  <m:sup/>
                            </m:sSubSup>
                          </m:e>
                        </m:nary>
                        <m:r>
                          <a:rPr lang="en-US" b="0" i="1" smtClean="0">
                            <a:latin typeface="Cambria Math"/>
                          </a:rPr>
                          <m:t>= 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𝑑𝑞</m:t>
                            </m:r>
                          </m:e>
                        </m:nary>
                      </m:oMath>
                    </m:oMathPara>
                  </a14:m>
                  <a:endParaRPr lang="he-IL" dirty="0">
                    <a:latin typeface="Khmer UI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1640" y="2319855"/>
                  <a:ext cx="6264696" cy="13971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6372200" y="2431921"/>
              <a:ext cx="216024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200" dirty="0" smtClean="0"/>
                <a:t>1</a:t>
              </a:r>
              <a:endParaRPr lang="he-IL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19674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2725300"/>
                <a:ext cx="6864355" cy="14957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u="sng" dirty="0" smtClean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Definition:</a:t>
                </a:r>
                <a:r>
                  <a:rPr lang="en-US" sz="2200" dirty="0" smtClean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 </a:t>
                </a:r>
                <a:r>
                  <a:rPr lang="en-US" sz="2200" dirty="0" smtClean="0">
                    <a:latin typeface="Khmer UI" pitchFamily="34" charset="0"/>
                    <a:cs typeface="Khmer UI" pitchFamily="34" charset="0"/>
                  </a:rPr>
                  <a:t>The </a:t>
                </a:r>
                <a:r>
                  <a:rPr lang="en-US" sz="2200" dirty="0">
                    <a:latin typeface="Khmer UI" pitchFamily="34" charset="0"/>
                    <a:cs typeface="Khmer UI" pitchFamily="34" charset="0"/>
                  </a:rPr>
                  <a:t>virtual value of an agent with </a:t>
                </a:r>
                <a:r>
                  <a:rPr lang="en-US" sz="2200" dirty="0" err="1">
                    <a:latin typeface="Khmer UI" pitchFamily="34" charset="0"/>
                    <a:cs typeface="Khmer UI" pitchFamily="34" charset="0"/>
                  </a:rPr>
                  <a:t>quantile</a:t>
                </a:r>
                <a:r>
                  <a:rPr lang="en-US" sz="2200" dirty="0">
                    <a:latin typeface="Khmer UI" pitchFamily="34" charset="0"/>
                    <a:cs typeface="Khmer UI" pitchFamily="34" charset="0"/>
                  </a:rPr>
                  <a:t> q and revenue curve R(·) </a:t>
                </a:r>
                <a:r>
                  <a:rPr lang="en-US" sz="2200" dirty="0" smtClean="0">
                    <a:latin typeface="Khmer UI" pitchFamily="34" charset="0"/>
                    <a:cs typeface="Khmer UI" pitchFamily="34" charset="0"/>
                  </a:rPr>
                  <a:t>is the marginal </a:t>
                </a:r>
                <a:r>
                  <a:rPr lang="en-US" sz="2200" dirty="0">
                    <a:latin typeface="Khmer UI" pitchFamily="34" charset="0"/>
                    <a:cs typeface="Khmer UI" pitchFamily="34" charset="0"/>
                  </a:rPr>
                  <a:t>revenue at </a:t>
                </a:r>
                <a:r>
                  <a:rPr lang="en-US" sz="2200" dirty="0" smtClean="0">
                    <a:latin typeface="Khmer UI" pitchFamily="34" charset="0"/>
                    <a:cs typeface="Khmer UI" pitchFamily="34" charset="0"/>
                  </a:rPr>
                  <a:t>q.</a:t>
                </a:r>
              </a:p>
              <a:p>
                <a:pPr marL="0" indent="0">
                  <a:buNone/>
                </a:pPr>
                <a:endParaRPr lang="en-US" sz="1200" i="1" dirty="0" smtClean="0">
                  <a:latin typeface="Khmer UI" pitchFamily="34" charset="0"/>
                  <a:ea typeface="Cambria Math"/>
                  <a:cs typeface="Khmer UI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2200" i="1" smtClean="0">
                          <a:latin typeface="Cambria Math"/>
                          <a:ea typeface="Cambria Math"/>
                        </a:rPr>
                        <m:t>∅</m:t>
                      </m:r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200" b="0" dirty="0" smtClean="0">
                  <a:latin typeface="Khmer UI" pitchFamily="34" charset="0"/>
                  <a:ea typeface="Cambria Math"/>
                  <a:cs typeface="Khmer UI" pitchFamily="34" charset="0"/>
                </a:endParaRPr>
              </a:p>
              <a:p>
                <a:pPr marL="0" indent="0">
                  <a:buNone/>
                </a:pPr>
                <a:endParaRPr lang="en-US" sz="2200" b="0" dirty="0" smtClean="0">
                  <a:latin typeface="Khmer UI" pitchFamily="34" charset="0"/>
                  <a:ea typeface="Cambria Math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2725300"/>
                <a:ext cx="6864355" cy="1495788"/>
              </a:xfrm>
              <a:blipFill rotWithShape="1">
                <a:blip r:embed="rId3"/>
                <a:stretch>
                  <a:fillRect l="-1066" t="-2041" r="-7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כותרת 1"/>
          <p:cNvSpPr>
            <a:spLocks noGrp="1"/>
          </p:cNvSpPr>
          <p:nvPr>
            <p:ph type="title"/>
          </p:nvPr>
        </p:nvSpPr>
        <p:spPr>
          <a:xfrm>
            <a:off x="1043608" y="930371"/>
            <a:ext cx="6965245" cy="12024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1"/>
            <a:r>
              <a:rPr lang="en-US" sz="6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Expected </a:t>
            </a:r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Revenue &amp; </a:t>
            </a:r>
            <a:b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Virtual Value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1081" y="4300741"/>
                <a:ext cx="6784132" cy="92845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en-US" sz="2400" b="1" u="sng" dirty="0" smtClean="0">
                  <a:latin typeface="Khmer UI" pitchFamily="34" charset="0"/>
                  <a:cs typeface="Khmer UI" pitchFamily="34" charset="0"/>
                </a:endParaRPr>
              </a:p>
              <a:p>
                <a:r>
                  <a:rPr lang="en-US" sz="2400" b="1" u="sng" dirty="0" smtClean="0">
                    <a:latin typeface="Khmer UI" pitchFamily="34" charset="0"/>
                    <a:cs typeface="Khmer UI" pitchFamily="34" charset="0"/>
                  </a:rPr>
                  <a:t>Virtual Value:</a:t>
                </a:r>
                <a:r>
                  <a:rPr lang="en-US" sz="2400" b="1" dirty="0" smtClean="0">
                    <a:latin typeface="Khmer UI" pitchFamily="34" charset="0"/>
                    <a:cs typeface="Khmer UI" pitchFamily="34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he-IL" sz="2400" i="1" smtClean="0">
                        <a:latin typeface="Cambria Math"/>
                        <a:ea typeface="Cambria Math"/>
                      </a:rPr>
                      <m:t>∅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− </m:t>
                    </m:r>
                    <m:box>
                      <m:box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</m:d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𝑣</m:t>
                                </m:r>
                              </m:e>
                            </m:d>
                          </m:den>
                        </m:f>
                      </m:e>
                    </m:box>
                  </m:oMath>
                </a14:m>
                <a:endParaRPr lang="en-US" sz="2400" b="0" dirty="0" smtClean="0">
                  <a:latin typeface="Khmer UI" pitchFamily="34" charset="0"/>
                  <a:ea typeface="Cambria Math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081" y="4300741"/>
                <a:ext cx="6784132" cy="928459"/>
              </a:xfrm>
              <a:prstGeom prst="rect">
                <a:avLst/>
              </a:prstGeom>
              <a:blipFill rotWithShape="1">
                <a:blip r:embed="rId4"/>
                <a:stretch>
                  <a:fillRect l="-1438" b="-52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17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"/>
          <p:cNvSpPr>
            <a:spLocks noGrp="1"/>
          </p:cNvSpPr>
          <p:nvPr>
            <p:ph type="title"/>
          </p:nvPr>
        </p:nvSpPr>
        <p:spPr>
          <a:xfrm>
            <a:off x="1043608" y="930371"/>
            <a:ext cx="6965245" cy="12024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1"/>
            <a:r>
              <a:rPr lang="en-US" sz="6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Expected </a:t>
            </a:r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Revenue &amp; </a:t>
            </a:r>
            <a:b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Virtual Value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15616" y="4077072"/>
                <a:ext cx="7056784" cy="163147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200" dirty="0" smtClean="0">
                    <a:latin typeface="Khmer UI" pitchFamily="34" charset="0"/>
                    <a:cs typeface="Khmer UI" pitchFamily="34" charset="0"/>
                  </a:rPr>
                  <a:t>The virtual surplus of outcome x and profile of agent </a:t>
                </a:r>
                <a:r>
                  <a:rPr lang="en-US" sz="2200" dirty="0" err="1" smtClean="0">
                    <a:latin typeface="Khmer UI" pitchFamily="34" charset="0"/>
                    <a:cs typeface="Khmer UI" pitchFamily="34" charset="0"/>
                  </a:rPr>
                  <a:t>quantile</a:t>
                </a:r>
                <a:r>
                  <a:rPr lang="en-US" sz="2200" dirty="0" smtClean="0">
                    <a:latin typeface="Khmer UI" pitchFamily="34" charset="0"/>
                    <a:cs typeface="Khmer UI" pitchFamily="34" charset="0"/>
                  </a:rPr>
                  <a:t> </a:t>
                </a:r>
                <a:r>
                  <a:rPr lang="en-US" sz="2200" dirty="0">
                    <a:latin typeface="Khmer UI" pitchFamily="34" charset="0"/>
                    <a:cs typeface="Khmer UI" pitchFamily="34" charset="0"/>
                  </a:rPr>
                  <a:t>q is:</a:t>
                </a:r>
              </a:p>
              <a:p>
                <a:r>
                  <a:rPr lang="en-US" sz="2200" dirty="0">
                    <a:latin typeface="Khmer UI" pitchFamily="34" charset="0"/>
                    <a:cs typeface="Khmer UI" pitchFamily="34" charset="0"/>
                  </a:rPr>
                  <a:t>	</a:t>
                </a:r>
                <a:r>
                  <a:rPr lang="en-US" sz="2200" dirty="0" smtClean="0">
                    <a:latin typeface="Khmer UI" pitchFamily="34" charset="0"/>
                    <a:cs typeface="Khmer UI" pitchFamily="34" charset="0"/>
                  </a:rPr>
                  <a:t>      Surplus</a:t>
                </a:r>
                <a:r>
                  <a:rPr lang="en-US" sz="2200" dirty="0">
                    <a:latin typeface="Khmer UI" pitchFamily="34" charset="0"/>
                    <a:cs typeface="Khmer UI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  <a:ea typeface="Cambria Math"/>
                      </a:rPr>
                      <m:t>∅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), </m:t>
                    </m:r>
                    <m:r>
                      <m:rPr>
                        <m:sty m:val="p"/>
                      </m:rPr>
                      <a:rPr lang="en-US" sz="220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sz="2200">
                        <a:latin typeface="Cambria Math"/>
                        <a:ea typeface="Cambria Math"/>
                      </a:rPr>
                      <m:t>)=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2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−</m:t>
                        </m:r>
                      </m:e>
                    </m:nary>
                    <m:r>
                      <m:rPr>
                        <m:sty m:val="p"/>
                      </m:rPr>
                      <a:rPr lang="en-US" sz="2200">
                        <a:latin typeface="Cambria Math"/>
                        <a:ea typeface="Cambria Math"/>
                      </a:rPr>
                      <m:t>c</m:t>
                    </m:r>
                    <m:d>
                      <m:d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2200" dirty="0" smtClean="0">
                  <a:latin typeface="Khmer UI" pitchFamily="34" charset="0"/>
                  <a:ea typeface="Cambria Math"/>
                  <a:cs typeface="Khmer UI" pitchFamily="34" charset="0"/>
                </a:endParaRPr>
              </a:p>
              <a:p>
                <a:endParaRPr lang="en-US" sz="1200" dirty="0">
                  <a:latin typeface="Khmer UI" pitchFamily="34" charset="0"/>
                  <a:ea typeface="Cambria Math"/>
                  <a:cs typeface="Khmer UI" pitchFamily="34" charset="0"/>
                </a:endParaRPr>
              </a:p>
              <a:p>
                <a:r>
                  <a:rPr lang="en-US" sz="2000" dirty="0">
                    <a:latin typeface="Khmer UI" pitchFamily="34" charset="0"/>
                    <a:cs typeface="Khmer UI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∅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=(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/>
                        <a:ea typeface="Cambria Math"/>
                      </a:rPr>
                      <m:t>, …,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∅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000" dirty="0">
                    <a:latin typeface="Khmer UI" pitchFamily="34" charset="0"/>
                    <a:cs typeface="Khmer UI" pitchFamily="34" charset="0"/>
                  </a:rPr>
                  <a:t>)</a:t>
                </a:r>
                <a:endParaRPr lang="he-IL" sz="2000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077072"/>
                <a:ext cx="7056784" cy="1631472"/>
              </a:xfrm>
              <a:prstGeom prst="rect">
                <a:avLst/>
              </a:prstGeom>
              <a:blipFill rotWithShape="1">
                <a:blip r:embed="rId3"/>
                <a:stretch>
                  <a:fillRect l="-1036" t="-1873" b="-1835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79746" y="2472082"/>
                <a:ext cx="7056784" cy="167699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200" dirty="0" smtClean="0">
                    <a:latin typeface="Khmer UI" pitchFamily="34" charset="0"/>
                    <a:ea typeface="Cambria Math"/>
                    <a:cs typeface="Khmer UI" pitchFamily="34" charset="0"/>
                  </a:rPr>
                  <a:t>Recall from Social Surplus section:</a:t>
                </a:r>
              </a:p>
              <a:p>
                <a:endParaRPr lang="en-US" sz="2200" dirty="0">
                  <a:latin typeface="Khmer UI" pitchFamily="34" charset="0"/>
                  <a:ea typeface="Cambria Math"/>
                  <a:cs typeface="Khmer U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Surplus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𝑣</m:t>
                          </m:r>
                          <m:r>
                            <a:rPr lang="en-US" sz="2000" i="1">
                              <a:latin typeface="Cambria Math"/>
                            </a:rPr>
                            <m:t>, </m:t>
                          </m:r>
                          <m:r>
                            <a:rPr lang="en-US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latin typeface="Cambria Math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c</m:t>
                      </m:r>
                      <m:r>
                        <a:rPr lang="en-US" sz="200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x</m:t>
                      </m:r>
                      <m:r>
                        <a:rPr lang="en-US" sz="20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2000" dirty="0">
                  <a:latin typeface="Khmer UI" pitchFamily="34" charset="0"/>
                </a:endParaRPr>
              </a:p>
              <a:p>
                <a:endParaRPr lang="en-US" sz="2200" dirty="0" smtClean="0">
                  <a:latin typeface="Khmer UI" pitchFamily="34" charset="0"/>
                  <a:ea typeface="Cambria Math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746" y="2472082"/>
                <a:ext cx="7056784" cy="1676998"/>
              </a:xfrm>
              <a:prstGeom prst="rect">
                <a:avLst/>
              </a:prstGeom>
              <a:blipFill rotWithShape="1">
                <a:blip r:embed="rId4"/>
                <a:stretch>
                  <a:fillRect l="-1036" t="-181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14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כותרת 1"/>
          <p:cNvSpPr>
            <a:spLocks noGrp="1"/>
          </p:cNvSpPr>
          <p:nvPr>
            <p:ph type="title"/>
          </p:nvPr>
        </p:nvSpPr>
        <p:spPr>
          <a:xfrm>
            <a:off x="1043608" y="930371"/>
            <a:ext cx="6965245" cy="12024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1"/>
            <a:r>
              <a:rPr lang="en-US" sz="6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Expected Revenue &amp; </a:t>
            </a:r>
            <a:br>
              <a:rPr lang="en-US" sz="6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en-US" sz="6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Virtual Value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79934" y="3789040"/>
                <a:ext cx="6784132" cy="22524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b="1" u="sng" dirty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Theorem</a:t>
                </a:r>
                <a:r>
                  <a:rPr lang="en-US" sz="2400" b="1" u="sng" dirty="0" smtClean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:</a:t>
                </a:r>
                <a:r>
                  <a:rPr lang="en-US" sz="2400" dirty="0" smtClean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 </a:t>
                </a:r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A </a:t>
                </a:r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mechanism’s expected revenue is equal to its expected virtual </a:t>
                </a:r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surplus:</a:t>
                </a:r>
              </a:p>
              <a:p>
                <a:endParaRPr lang="en-US" sz="2400" dirty="0">
                  <a:latin typeface="Khmer UI" pitchFamily="34" charset="0"/>
                  <a:cs typeface="Khmer U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[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q</m:t>
                          </m:r>
                        </m:e>
                      </m:d>
                      <m:r>
                        <a:rPr lang="en-US" sz="24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c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x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q</m:t>
                              </m:r>
                            </m:e>
                          </m:d>
                        </m:e>
                      </m:d>
                      <m:r>
                        <a:rPr lang="en-US" sz="240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400" dirty="0">
                  <a:latin typeface="Khmer UI" pitchFamily="34" charset="0"/>
                  <a:cs typeface="Khmer UI" pitchFamily="34" charset="0"/>
                </a:endParaRPr>
              </a:p>
              <a:p>
                <a:endParaRPr lang="he-IL" sz="2400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934" y="3789040"/>
                <a:ext cx="6784132" cy="2252411"/>
              </a:xfrm>
              <a:prstGeom prst="rect">
                <a:avLst/>
              </a:prstGeom>
              <a:blipFill rotWithShape="1">
                <a:blip r:embed="rId4"/>
                <a:stretch>
                  <a:fillRect l="-1439" t="-216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3608" y="2533501"/>
                <a:ext cx="7056784" cy="10395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dirty="0" smtClean="0">
                    <a:latin typeface="Khmer UI" pitchFamily="34" charset="0"/>
                    <a:cs typeface="Khmer UI" pitchFamily="34" charset="0"/>
                  </a:rPr>
                  <a:t>Surplus</a:t>
                </a:r>
                <a:r>
                  <a:rPr lang="en-US" sz="2000" dirty="0">
                    <a:latin typeface="Khmer UI" pitchFamily="34" charset="0"/>
                    <a:cs typeface="Khmer UI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∅(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), 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  <a:ea typeface="Cambria Math"/>
                      </a:rPr>
                      <m:t>x</m:t>
                    </m:r>
                    <m:r>
                      <a:rPr lang="en-US" sz="2000">
                        <a:latin typeface="Cambria Math"/>
                        <a:ea typeface="Cambria Math"/>
                      </a:rPr>
                      <m:t>)=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−</m:t>
                        </m:r>
                      </m:e>
                    </m:nary>
                    <m:r>
                      <m:rPr>
                        <m:sty m:val="p"/>
                      </m:rPr>
                      <a:rPr lang="en-US" sz="2000">
                        <a:latin typeface="Cambria Math"/>
                        <a:ea typeface="Cambria Math"/>
                      </a:rPr>
                      <m:t>c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  <m:r>
                      <a:rPr lang="en-US" sz="2000" b="0" i="0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−</m:t>
                        </m:r>
                      </m:e>
                    </m:nary>
                    <m:r>
                      <m:rPr>
                        <m:sty m:val="p"/>
                      </m:rPr>
                      <a:rPr lang="en-US" sz="2000">
                        <a:latin typeface="Cambria Math"/>
                        <a:ea typeface="Cambria Math"/>
                      </a:rPr>
                      <m:t>c</m:t>
                    </m:r>
                    <m:d>
                      <m: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Cambria Math"/>
                          </a:rPr>
                          <m:t>x</m:t>
                        </m:r>
                      </m:e>
                    </m:d>
                  </m:oMath>
                </a14:m>
                <a:endParaRPr lang="en-US" sz="2000" i="1" dirty="0" smtClean="0">
                  <a:latin typeface="Cambria Math"/>
                  <a:ea typeface="Cambria Math"/>
                </a:endParaRPr>
              </a:p>
              <a:p>
                <a:endParaRPr lang="en-US" sz="2000" b="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]</m:t>
                    </m:r>
                    <m:r>
                      <a:rPr lang="en-US" sz="2000" b="0" i="0" smtClean="0">
                        <a:latin typeface="Cambria Math"/>
                      </a:rPr>
                      <m:t> 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c</m:t>
                    </m:r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x</m:t>
                    </m:r>
                    <m:r>
                      <a:rPr lang="en-US" sz="2000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Khmer UI" pitchFamily="34" charset="0"/>
                    <a:cs typeface="Khmer UI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𝑞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c</m:t>
                    </m:r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x</m:t>
                    </m:r>
                    <m:r>
                      <a:rPr lang="en-US" sz="2000" b="0" i="0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latin typeface="Khmer UI" pitchFamily="34" charset="0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533501"/>
                <a:ext cx="7056784" cy="1039515"/>
              </a:xfrm>
              <a:prstGeom prst="rect">
                <a:avLst/>
              </a:prstGeom>
              <a:blipFill rotWithShape="1">
                <a:blip r:embed="rId5"/>
                <a:stretch>
                  <a:fillRect l="-864" t="-47059" b="-1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23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Virtual Surplus</a:t>
            </a:r>
            <a:endParaRPr lang="en-US" sz="6000" b="1" dirty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78046" y="1916832"/>
                <a:ext cx="6840760" cy="18830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The optimization </a:t>
                </a:r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problem of maximizing </a:t>
                </a:r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virtual surplus </a:t>
                </a:r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is that of finding </a:t>
                </a:r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x to maximize:</a:t>
                </a:r>
              </a:p>
              <a:p>
                <a:endParaRPr lang="en-US" sz="2400" b="0" i="0" dirty="0" smtClean="0">
                  <a:latin typeface="Khmer UI" pitchFamily="34" charset="0"/>
                  <a:cs typeface="Khmer U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Surplus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∅(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c</m:t>
                      </m:r>
                      <m:r>
                        <a:rPr lang="en-US" sz="2400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x</m:t>
                      </m:r>
                      <m:r>
                        <a:rPr lang="en-US" sz="24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2400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046" y="1916832"/>
                <a:ext cx="6840760" cy="1883080"/>
              </a:xfrm>
              <a:prstGeom prst="rect">
                <a:avLst/>
              </a:prstGeom>
              <a:blipFill rotWithShape="1">
                <a:blip r:embed="rId3"/>
                <a:stretch>
                  <a:fillRect l="-1337" t="-25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31640" y="4149080"/>
                <a:ext cx="6687166" cy="15696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Let OPT be again an optimal algorithm for solving this problem:</a:t>
                </a:r>
              </a:p>
              <a:p>
                <a:endParaRPr lang="en-US" sz="2400" dirty="0">
                  <a:latin typeface="Khmer UI" pitchFamily="34" charset="0"/>
                  <a:cs typeface="Khmer U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OPT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∅(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he-IL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max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surplus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∅(</m:t>
                      </m:r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</a:rPr>
                        <m:t>),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2400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149080"/>
                <a:ext cx="6687166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367" t="-3113" b="-54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7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"/>
          <p:cNvSpPr txBox="1">
            <a:spLocks/>
          </p:cNvSpPr>
          <p:nvPr/>
        </p:nvSpPr>
        <p:spPr>
          <a:xfrm>
            <a:off x="1043608" y="692696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Regular Distribution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ציין מיקום תוכן 1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2119257"/>
                <a:ext cx="6277312" cy="16697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Definition:</a:t>
                </a:r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 Distribution </a:t>
                </a:r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F is regular if its associated revenue curve R(q) is a </a:t>
                </a:r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concave function </a:t>
                </a:r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of </a:t>
                </a:r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q </a:t>
                </a:r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(equivalently: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(·) is monotone).</a:t>
                </a:r>
              </a:p>
              <a:p>
                <a:pPr marL="0" indent="0">
                  <a:buNone/>
                </a:pPr>
                <a:endParaRPr lang="en-US" b="1" u="sng" dirty="0" smtClean="0">
                  <a:latin typeface="Khmer UI" pitchFamily="34" charset="0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2" name="מציין מיקום תוכן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2119257"/>
                <a:ext cx="6277312" cy="1669783"/>
              </a:xfrm>
              <a:blipFill rotWithShape="1">
                <a:blip r:embed="rId3"/>
                <a:stretch>
                  <a:fillRect l="-1456" t="-2920" r="-58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331640" y="4077072"/>
            <a:ext cx="667721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u="sng" dirty="0">
                <a:latin typeface="Khmer UI" pitchFamily="34" charset="0"/>
                <a:cs typeface="Khmer UI" pitchFamily="34" charset="0"/>
              </a:rPr>
              <a:t>Example of Regular Distribution</a:t>
            </a:r>
            <a:r>
              <a:rPr lang="en-US" sz="2400" b="1" u="sng" dirty="0" smtClean="0">
                <a:latin typeface="Khmer UI" pitchFamily="34" charset="0"/>
                <a:cs typeface="Khmer UI" pitchFamily="34" charset="0"/>
              </a:rPr>
              <a:t>:</a:t>
            </a:r>
          </a:p>
          <a:p>
            <a:endParaRPr lang="en-US" sz="1200" b="1" u="sng" dirty="0">
              <a:latin typeface="Khmer UI" pitchFamily="34" charset="0"/>
              <a:cs typeface="Khmer UI" pitchFamily="34" charset="0"/>
            </a:endParaRPr>
          </a:p>
          <a:p>
            <a:pPr marL="342900" indent="-342900"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Uniform</a:t>
            </a:r>
          </a:p>
          <a:p>
            <a:pPr marL="342900" indent="-342900"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Normal</a:t>
            </a:r>
          </a:p>
          <a:p>
            <a:pPr marL="342900" indent="-342900"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Exponential</a:t>
            </a:r>
            <a:endParaRPr lang="he-IL" sz="2400" dirty="0">
              <a:latin typeface="Khmer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7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"/>
          <p:cNvSpPr txBox="1">
            <a:spLocks/>
          </p:cNvSpPr>
          <p:nvPr/>
        </p:nvSpPr>
        <p:spPr>
          <a:xfrm>
            <a:off x="1043608" y="692696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en-US" sz="6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Regular Distribution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ציין מיקום תוכן 1"/>
              <p:cNvSpPr>
                <a:spLocks noGrp="1"/>
              </p:cNvSpPr>
              <p:nvPr>
                <p:ph idx="1"/>
              </p:nvPr>
            </p:nvSpPr>
            <p:spPr>
              <a:xfrm>
                <a:off x="1463040" y="2119257"/>
                <a:ext cx="6196405" cy="16697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Lemma:</a:t>
                </a:r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 For </a:t>
                </a:r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each agent </a:t>
                </a:r>
                <a:r>
                  <a:rPr lang="en-US" dirty="0" err="1">
                    <a:latin typeface="Khmer UI" pitchFamily="34" charset="0"/>
                    <a:cs typeface="Khmer UI" pitchFamily="34" charset="0"/>
                  </a:rPr>
                  <a:t>i</a:t>
                </a:r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 and any values of other </a:t>
                </a:r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agents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, </a:t>
                </a:r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Khmer UI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Khmer UI" pitchFamily="34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Khmer UI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 </a:t>
                </a:r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is regular then </a:t>
                </a:r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i’s allocation </a:t>
                </a:r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rule from </a:t>
                </a:r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OPT(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(·)) </a:t>
                </a:r>
                <a:r>
                  <a:rPr lang="en-US" dirty="0">
                    <a:latin typeface="Khmer UI" pitchFamily="34" charset="0"/>
                    <a:cs typeface="Khmer UI" pitchFamily="34" charset="0"/>
                  </a:rPr>
                  <a:t>on virtual values is monotone in i’s </a:t>
                </a:r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Khmer UI" pitchFamily="34" charset="0"/>
                    <a:cs typeface="Khmer UI" pitchFamily="34" charset="0"/>
                  </a:rPr>
                  <a:t>.</a:t>
                </a:r>
                <a:endParaRPr lang="en-US" dirty="0">
                  <a:latin typeface="Khmer UI" pitchFamily="34" charset="0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2" name="מציין מיקום תוכן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0" y="2119257"/>
                <a:ext cx="6196405" cy="1669783"/>
              </a:xfrm>
              <a:blipFill rotWithShape="1">
                <a:blip r:embed="rId3"/>
                <a:stretch>
                  <a:fillRect l="-1476" t="-2920" b="-14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75656" y="3933056"/>
            <a:ext cx="626469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u="sng" dirty="0" smtClean="0">
                <a:solidFill>
                  <a:srgbClr val="6600FF"/>
                </a:solidFill>
                <a:latin typeface="Khmer UI" pitchFamily="34" charset="0"/>
                <a:cs typeface="Khmer UI" pitchFamily="34" charset="0"/>
              </a:rPr>
              <a:t>Proof:</a:t>
            </a:r>
          </a:p>
          <a:p>
            <a:endParaRPr lang="en-US" sz="1200" b="1" u="sng" dirty="0" smtClean="0">
              <a:latin typeface="Khmer UI" pitchFamily="34" charset="0"/>
              <a:cs typeface="Khmer UI" pitchFamily="34" charset="0"/>
            </a:endParaRPr>
          </a:p>
          <a:p>
            <a:r>
              <a:rPr lang="en-US" sz="2400" dirty="0" smtClean="0">
                <a:latin typeface="Khmer UI" pitchFamily="34" charset="0"/>
                <a:cs typeface="Khmer UI" pitchFamily="34" charset="0"/>
              </a:rPr>
              <a:t>Recall from </a:t>
            </a:r>
            <a:r>
              <a:rPr lang="en-US" sz="2400" dirty="0">
                <a:latin typeface="Khmer UI" pitchFamily="34" charset="0"/>
                <a:cs typeface="Khmer UI" pitchFamily="34" charset="0"/>
              </a:rPr>
              <a:t>Lemma </a:t>
            </a:r>
            <a:r>
              <a:rPr lang="en-US" sz="2400" dirty="0" smtClean="0">
                <a:latin typeface="Khmer UI" pitchFamily="34" charset="0"/>
                <a:cs typeface="Khmer UI" pitchFamily="34" charset="0"/>
              </a:rPr>
              <a:t>in the Social Surplus section, maximizing </a:t>
            </a:r>
            <a:r>
              <a:rPr lang="en-US" sz="2400" dirty="0">
                <a:latin typeface="Khmer UI" pitchFamily="34" charset="0"/>
                <a:cs typeface="Khmer UI" pitchFamily="34" charset="0"/>
              </a:rPr>
              <a:t>surplus is monotone.</a:t>
            </a:r>
            <a:r>
              <a:rPr lang="en-US" sz="2400" dirty="0" smtClean="0">
                <a:latin typeface="Khmer UI" pitchFamily="34" charset="0"/>
                <a:cs typeface="Khmer UI" pitchFamily="34" charset="0"/>
              </a:rPr>
              <a:t> </a:t>
            </a:r>
            <a:endParaRPr lang="he-IL" sz="2400" dirty="0">
              <a:latin typeface="Khmer UI" pitchFamily="34" charset="0"/>
            </a:endParaRPr>
          </a:p>
          <a:p>
            <a:endParaRPr lang="he-IL" sz="2400" dirty="0">
              <a:latin typeface="Khmer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6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"/>
          <p:cNvSpPr txBox="1">
            <a:spLocks/>
          </p:cNvSpPr>
          <p:nvPr/>
        </p:nvSpPr>
        <p:spPr>
          <a:xfrm>
            <a:off x="1043608" y="692696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en-US" sz="6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Regular Distribution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ציין מיקום תוכן 1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844824"/>
                <a:ext cx="7351068" cy="44564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2000" dirty="0" smtClean="0">
                    <a:latin typeface="Khmer UI" pitchFamily="34" charset="0"/>
                    <a:cs typeface="Khmer UI" pitchFamily="34" charset="0"/>
                  </a:rPr>
                  <a:t>if we find x to </a:t>
                </a:r>
                <a:r>
                  <a:rPr lang="en-US" sz="2000" dirty="0">
                    <a:latin typeface="Khmer UI" pitchFamily="34" charset="0"/>
                    <a:cs typeface="Khmer UI" pitchFamily="34" charset="0"/>
                  </a:rPr>
                  <a:t>maximize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/>
                      </a:rPr>
                      <m:t>Surplus</m:t>
                    </m:r>
                    <m:r>
                      <a:rPr lang="en-US" sz="2000" i="1" dirty="0" smtClean="0"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latin typeface="Cambria Math"/>
                      </a:rPr>
                      <m:t>𝑣</m:t>
                    </m:r>
                    <m:r>
                      <a:rPr lang="en-US" sz="2000" i="1" dirty="0" smtClean="0">
                        <a:latin typeface="Cambria Math"/>
                      </a:rPr>
                      <m:t>, </m:t>
                    </m:r>
                    <m:r>
                      <a:rPr lang="en-US" sz="2000" i="1" dirty="0" smtClean="0">
                        <a:latin typeface="Cambria Math"/>
                      </a:rPr>
                      <m:t>𝑥</m:t>
                    </m:r>
                    <m:r>
                      <a:rPr lang="en-US" sz="20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>
                    <a:latin typeface="Khmer UI" pitchFamily="34" charset="0"/>
                    <a:cs typeface="Khmer UI" pitchFamily="34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Khmer UI" pitchFamily="34" charset="0"/>
                    <a:cs typeface="Khmer UI" pitchFamily="34" charset="0"/>
                  </a:rPr>
                  <a:t>is </a:t>
                </a:r>
                <a:r>
                  <a:rPr lang="en-US" sz="2000" dirty="0">
                    <a:latin typeface="Khmer UI" pitchFamily="34" charset="0"/>
                    <a:cs typeface="Khmer UI" pitchFamily="34" charset="0"/>
                  </a:rPr>
                  <a:t>monotone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Khmer UI" pitchFamily="34" charset="0"/>
                    <a:cs typeface="Khmer UI" pitchFamily="34" charset="0"/>
                  </a:rPr>
                  <a:t>.</a:t>
                </a:r>
                <a:endParaRPr lang="en-US" sz="2000" dirty="0">
                  <a:latin typeface="Khmer UI" pitchFamily="34" charset="0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2" name="מציין מיקום תוכן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844824"/>
                <a:ext cx="7351068" cy="445647"/>
              </a:xfrm>
              <a:blipFill rotWithShape="1">
                <a:blip r:embed="rId3"/>
                <a:stretch>
                  <a:fillRect t="-6849" b="-8219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מציין מיקום תוכן 1"/>
              <p:cNvSpPr txBox="1">
                <a:spLocks/>
              </p:cNvSpPr>
              <p:nvPr/>
            </p:nvSpPr>
            <p:spPr>
              <a:xfrm>
                <a:off x="1331640" y="2945342"/>
                <a:ext cx="6749221" cy="4456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4592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116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  <m:r>
                          <a:rPr lang="en-US" sz="200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sz="200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Khmer UI" pitchFamily="34" charset="0"/>
                    <a:cs typeface="Khmer UI" pitchFamily="34" charset="0"/>
                  </a:rPr>
                  <a:t>is </a:t>
                </a:r>
                <a:r>
                  <a:rPr lang="en-US" sz="2000" dirty="0">
                    <a:latin typeface="Khmer UI" pitchFamily="34" charset="0"/>
                    <a:cs typeface="Khmer UI" pitchFamily="34" charset="0"/>
                  </a:rPr>
                  <a:t>monotone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Khmer UI" pitchFamily="34" charset="0"/>
                    <a:cs typeface="Khmer UI" pitchFamily="34" charset="0"/>
                  </a:rPr>
                  <a:t>.</a:t>
                </a:r>
                <a:endParaRPr lang="en-US" sz="2000" dirty="0">
                  <a:latin typeface="Khmer UI" pitchFamily="34" charset="0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5" name="מציין מיקום תוכן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945342"/>
                <a:ext cx="6749221" cy="445647"/>
              </a:xfrm>
              <a:prstGeom prst="rect">
                <a:avLst/>
              </a:prstGeom>
              <a:blipFill rotWithShape="1">
                <a:blip r:embed="rId4"/>
                <a:stretch>
                  <a:fillRect t="-6849" b="-136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מציין מיקום תוכן 1"/>
              <p:cNvSpPr txBox="1">
                <a:spLocks/>
              </p:cNvSpPr>
              <p:nvPr/>
            </p:nvSpPr>
            <p:spPr>
              <a:xfrm>
                <a:off x="1357423" y="3717032"/>
                <a:ext cx="6749221" cy="4456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4592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116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dirty="0" smtClean="0">
                    <a:latin typeface="Khmer UI" pitchFamily="34" charset="0"/>
                    <a:cs typeface="Khmer UI" pitchFamily="34" charset="0"/>
                  </a:rPr>
                  <a:t>Increasing </a:t>
                </a:r>
                <a:r>
                  <a:rPr lang="en-US" sz="2000" dirty="0">
                    <a:latin typeface="Khmer UI" pitchFamily="34" charset="0"/>
                    <a:cs typeface="Khmer U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Khmer UI" pitchFamily="34" charset="0"/>
                    <a:cs typeface="Khmer UI" pitchFamily="34" charset="0"/>
                  </a:rPr>
                  <a:t>  does not 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latin typeface="Khmer UI" pitchFamily="34" charset="0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6" name="מציין מיקום תוכן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423" y="3717032"/>
                <a:ext cx="6749221" cy="445647"/>
              </a:xfrm>
              <a:prstGeom prst="rect">
                <a:avLst/>
              </a:prstGeom>
              <a:blipFill rotWithShape="1">
                <a:blip r:embed="rId5"/>
                <a:stretch>
                  <a:fillRect t="-6849" b="-136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ציין מיקום תוכן 1"/>
              <p:cNvSpPr txBox="1">
                <a:spLocks/>
              </p:cNvSpPr>
              <p:nvPr/>
            </p:nvSpPr>
            <p:spPr>
              <a:xfrm>
                <a:off x="1115616" y="4437112"/>
                <a:ext cx="6965245" cy="44564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4592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116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dirty="0" smtClean="0">
                    <a:latin typeface="Khmer UI" pitchFamily="34" charset="0"/>
                    <a:cs typeface="Khmer UI" pitchFamily="34" charset="0"/>
                  </a:rPr>
                  <a:t>By the regularity assumption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Khmer UI" pitchFamily="34" charset="0"/>
                    <a:cs typeface="Khmer UI" pitchFamily="34" charset="0"/>
                  </a:rPr>
                  <a:t>  is monotone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latin typeface="Khmer UI" pitchFamily="34" charset="0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7" name="מציין מיקום תוכן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437112"/>
                <a:ext cx="6965245" cy="445647"/>
              </a:xfrm>
              <a:prstGeom prst="rect">
                <a:avLst/>
              </a:prstGeom>
              <a:blipFill rotWithShape="1">
                <a:blip r:embed="rId6"/>
                <a:stretch>
                  <a:fillRect l="-525" t="-6849" b="-136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מציין מיקום תוכן 1"/>
              <p:cNvSpPr txBox="1">
                <a:spLocks/>
              </p:cNvSpPr>
              <p:nvPr/>
            </p:nvSpPr>
            <p:spPr>
              <a:xfrm>
                <a:off x="1331640" y="5229200"/>
                <a:ext cx="6749221" cy="72008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7432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4592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116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0896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Brush Script MT" pitchFamily="66" charset="0"/>
                  <a:buChar char="O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000" dirty="0" smtClean="0">
                    <a:latin typeface="Khmer UI" pitchFamily="34" charset="0"/>
                    <a:cs typeface="Khmer UI" pitchFamily="34" charset="0"/>
                  </a:rPr>
                  <a:t>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Khmer UI" pitchFamily="34" charset="0"/>
                    <a:cs typeface="Khmer UI" pitchFamily="34" charset="0"/>
                  </a:rPr>
                  <a:t>  </a:t>
                </a:r>
                <a:r>
                  <a:rPr lang="en-US" sz="2000" dirty="0">
                    <a:latin typeface="Khmer UI" pitchFamily="34" charset="0"/>
                    <a:cs typeface="Khmer UI" pitchFamily="34" charset="0"/>
                  </a:rPr>
                  <a:t>cannot </a:t>
                </a:r>
                <a:r>
                  <a:rPr lang="en-US" sz="2000" dirty="0" smtClean="0">
                    <a:latin typeface="Khmer UI" pitchFamily="34" charset="0"/>
                    <a:cs typeface="Khmer UI" pitchFamily="34" charset="0"/>
                  </a:rPr>
                  <a:t>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Khmer UI" pitchFamily="34" charset="0"/>
                    <a:cs typeface="Khmer UI" pitchFamily="34" charset="0"/>
                  </a:rPr>
                  <a:t> </a:t>
                </a:r>
                <a:r>
                  <a:rPr lang="en-US" sz="2000" dirty="0">
                    <a:latin typeface="Khmer UI" pitchFamily="34" charset="0"/>
                    <a:cs typeface="Khmer UI" pitchFamily="34" charset="0"/>
                  </a:rPr>
                  <a:t>which </a:t>
                </a:r>
                <a:r>
                  <a:rPr lang="en-US" sz="2000" dirty="0" smtClean="0">
                    <a:latin typeface="Khmer UI" pitchFamily="34" charset="0"/>
                    <a:cs typeface="Khmer UI" pitchFamily="34" charset="0"/>
                  </a:rPr>
                  <a:t>cannot decrease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latin typeface="Khmer UI" pitchFamily="34" charset="0"/>
                    <a:cs typeface="Khmer U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מציין מיקום תוכן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229200"/>
                <a:ext cx="6749221" cy="720080"/>
              </a:xfrm>
              <a:prstGeom prst="rect">
                <a:avLst/>
              </a:prstGeom>
              <a:blipFill rotWithShape="1">
                <a:blip r:embed="rId7"/>
                <a:stretch>
                  <a:fillRect t="-4237" b="-127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חץ למטה 8"/>
          <p:cNvSpPr/>
          <p:nvPr/>
        </p:nvSpPr>
        <p:spPr>
          <a:xfrm>
            <a:off x="4355976" y="2578503"/>
            <a:ext cx="216024" cy="366839"/>
          </a:xfrm>
          <a:prstGeom prst="down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חץ למטה 11"/>
          <p:cNvSpPr/>
          <p:nvPr/>
        </p:nvSpPr>
        <p:spPr>
          <a:xfrm>
            <a:off x="4355976" y="3370591"/>
            <a:ext cx="216024" cy="366839"/>
          </a:xfrm>
          <a:prstGeom prst="down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חץ למטה 12"/>
          <p:cNvSpPr/>
          <p:nvPr/>
        </p:nvSpPr>
        <p:spPr>
          <a:xfrm>
            <a:off x="4355976" y="4862361"/>
            <a:ext cx="216024" cy="366839"/>
          </a:xfrm>
          <a:prstGeom prst="downArrow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581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  <p:bldP spid="7" grpId="0"/>
      <p:bldP spid="8" grpId="0"/>
      <p:bldP spid="9" grpId="0" animBg="1"/>
      <p:bldP spid="12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"/>
          <p:cNvSpPr txBox="1">
            <a:spLocks/>
          </p:cNvSpPr>
          <p:nvPr/>
        </p:nvSpPr>
        <p:spPr>
          <a:xfrm>
            <a:off x="1043608" y="858363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Virtual Surplus </a:t>
            </a:r>
            <a:r>
              <a:rPr lang="en-US" sz="6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maximization mechanism </a:t>
            </a:r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(VSM</a:t>
            </a:r>
            <a:r>
              <a:rPr lang="en-US" sz="6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)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1331640" y="2633500"/>
            <a:ext cx="6196405" cy="579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6600FF"/>
                </a:solidFill>
                <a:latin typeface="Khmer UI" pitchFamily="34" charset="0"/>
                <a:cs typeface="Khmer UI" pitchFamily="34" charset="0"/>
              </a:rPr>
              <a:t>1</a:t>
            </a:r>
            <a:r>
              <a:rPr lang="en-US" dirty="0">
                <a:solidFill>
                  <a:srgbClr val="6600FF"/>
                </a:solidFill>
                <a:latin typeface="Khmer UI" pitchFamily="34" charset="0"/>
                <a:cs typeface="Khmer UI" pitchFamily="34" charset="0"/>
              </a:rPr>
              <a:t>. </a:t>
            </a:r>
            <a:r>
              <a:rPr lang="en-US" dirty="0">
                <a:latin typeface="Khmer UI" pitchFamily="34" charset="0"/>
                <a:cs typeface="Khmer UI" pitchFamily="34" charset="0"/>
              </a:rPr>
              <a:t>Solicit and accept sealed bids b</a:t>
            </a:r>
            <a:r>
              <a:rPr lang="en-US" dirty="0" smtClean="0">
                <a:latin typeface="Khmer UI" pitchFamily="34" charset="0"/>
                <a:cs typeface="Khmer UI" pitchFamily="34" charset="0"/>
              </a:rPr>
              <a:t>,</a:t>
            </a:r>
            <a:endParaRPr lang="he-IL" dirty="0">
              <a:latin typeface="Khmer U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31640" y="4479503"/>
                <a:ext cx="5184576" cy="5025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3</a:t>
                </a:r>
                <a:r>
                  <a:rPr lang="en-US" sz="2400" dirty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. </a:t>
                </a:r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for each </a:t>
                </a:r>
                <a:r>
                  <a:rPr lang="en-US" sz="2400" dirty="0" err="1">
                    <a:latin typeface="Khmer UI" pitchFamily="34" charset="0"/>
                    <a:cs typeface="Khmer UI" pitchFamily="34" charset="0"/>
                  </a:rPr>
                  <a:t>i</a:t>
                </a:r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 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∅</m:t>
                            </m:r>
                          </m:e>
                          <m:sub/>
                          <m:sup>
                            <m:r>
                              <a:rPr lang="en-US" sz="2400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𝑝</m:t>
                        </m:r>
                        <m:r>
                          <a:rPr lang="en-US" sz="2400" i="1" dirty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).</a:t>
                </a:r>
                <a:endParaRPr lang="he-IL" sz="2400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479503"/>
                <a:ext cx="5184576" cy="502510"/>
              </a:xfrm>
              <a:prstGeom prst="rect">
                <a:avLst/>
              </a:prstGeom>
              <a:blipFill rotWithShape="1">
                <a:blip r:embed="rId3"/>
                <a:stretch>
                  <a:fillRect l="-1763" t="-9756" b="-2073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31640" y="3573016"/>
                <a:ext cx="61206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b="1" dirty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2</a:t>
                </a:r>
                <a:r>
                  <a:rPr lang="en-US" sz="2400" dirty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. </a:t>
                </a:r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(x, p′) ← SM(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(b)), and</a:t>
                </a:r>
                <a:endParaRPr lang="he-IL" sz="2400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573016"/>
                <a:ext cx="612068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494" t="-10526" b="-302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82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"/>
          <p:cNvSpPr txBox="1">
            <a:spLocks/>
          </p:cNvSpPr>
          <p:nvPr/>
        </p:nvSpPr>
        <p:spPr>
          <a:xfrm>
            <a:off x="1043608" y="692696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Optimal Mechanism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1259631" y="2119257"/>
            <a:ext cx="6533197" cy="1381751"/>
          </a:xfrm>
        </p:spPr>
        <p:txBody>
          <a:bodyPr>
            <a:normAutofit/>
          </a:bodyPr>
          <a:lstStyle/>
          <a:p>
            <a:pPr>
              <a:buClr>
                <a:srgbClr val="6600FF"/>
              </a:buClr>
              <a:buSzPct val="100000"/>
              <a:buFont typeface="Wingdings" pitchFamily="2" charset="2"/>
              <a:buChar char="v"/>
            </a:pPr>
            <a:r>
              <a:rPr lang="en-US" dirty="0" smtClean="0">
                <a:latin typeface="Khmer UI" pitchFamily="34" charset="0"/>
                <a:cs typeface="Khmer UI" pitchFamily="34" charset="0"/>
              </a:rPr>
              <a:t> For </a:t>
            </a:r>
            <a:r>
              <a:rPr lang="en-US" dirty="0">
                <a:latin typeface="Khmer UI" pitchFamily="34" charset="0"/>
                <a:cs typeface="Khmer UI" pitchFamily="34" charset="0"/>
              </a:rPr>
              <a:t>regular distributions, the virtual value  </a:t>
            </a:r>
            <a:r>
              <a:rPr lang="en-US" dirty="0" smtClean="0">
                <a:latin typeface="Khmer UI" pitchFamily="34" charset="0"/>
                <a:cs typeface="Khmer UI" pitchFamily="34" charset="0"/>
              </a:rPr>
              <a:t>         </a:t>
            </a:r>
          </a:p>
          <a:p>
            <a:pPr marL="365760" lvl="1" indent="0">
              <a:buClr>
                <a:srgbClr val="6600FF"/>
              </a:buClr>
              <a:buSzPct val="100000"/>
              <a:buNone/>
            </a:pPr>
            <a:r>
              <a:rPr lang="en-US" sz="2400" dirty="0" smtClean="0">
                <a:latin typeface="Khmer UI" pitchFamily="34" charset="0"/>
                <a:cs typeface="Khmer UI" pitchFamily="34" charset="0"/>
              </a:rPr>
              <a:t>maximization </a:t>
            </a:r>
            <a:r>
              <a:rPr lang="en-US" sz="2400" dirty="0">
                <a:latin typeface="Khmer UI" pitchFamily="34" charset="0"/>
                <a:cs typeface="Khmer UI" pitchFamily="34" charset="0"/>
              </a:rPr>
              <a:t>mechanism is </a:t>
            </a:r>
            <a:r>
              <a:rPr lang="en-US" sz="2400" dirty="0" smtClean="0">
                <a:latin typeface="Khmer UI" pitchFamily="34" charset="0"/>
                <a:cs typeface="Khmer UI" pitchFamily="34" charset="0"/>
              </a:rPr>
              <a:t>dominant strategy </a:t>
            </a:r>
            <a:r>
              <a:rPr lang="en-US" sz="2400" dirty="0">
                <a:latin typeface="Khmer UI" pitchFamily="34" charset="0"/>
                <a:cs typeface="Khmer UI" pitchFamily="34" charset="0"/>
              </a:rPr>
              <a:t>incentive </a:t>
            </a:r>
            <a:r>
              <a:rPr lang="en-US" sz="2400" dirty="0" smtClean="0">
                <a:latin typeface="Khmer UI" pitchFamily="34" charset="0"/>
                <a:cs typeface="Khmer UI" pitchFamily="34" charset="0"/>
              </a:rPr>
              <a:t>compatible (DSIC).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9631" y="3789040"/>
            <a:ext cx="653319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For regular distributions, the virtual </a:t>
            </a:r>
            <a:r>
              <a:rPr lang="en-US" sz="2400" dirty="0" smtClean="0">
                <a:latin typeface="Khmer UI" pitchFamily="34" charset="0"/>
                <a:cs typeface="Khmer UI" pitchFamily="34" charset="0"/>
              </a:rPr>
              <a:t>surplus   maximization </a:t>
            </a:r>
            <a:r>
              <a:rPr lang="en-US" sz="2400" dirty="0">
                <a:latin typeface="Khmer UI" pitchFamily="34" charset="0"/>
                <a:cs typeface="Khmer UI" pitchFamily="34" charset="0"/>
              </a:rPr>
              <a:t>mechanism </a:t>
            </a:r>
            <a:r>
              <a:rPr lang="en-US" sz="2400" dirty="0" smtClean="0">
                <a:latin typeface="Khmer UI" pitchFamily="34" charset="0"/>
                <a:cs typeface="Khmer UI" pitchFamily="34" charset="0"/>
              </a:rPr>
              <a:t>optimizes expected profit </a:t>
            </a:r>
            <a:r>
              <a:rPr lang="en-US" sz="2400" dirty="0">
                <a:latin typeface="Khmer UI" pitchFamily="34" charset="0"/>
                <a:cs typeface="Khmer UI" pitchFamily="34" charset="0"/>
              </a:rPr>
              <a:t>in dominant strategy </a:t>
            </a:r>
            <a:r>
              <a:rPr lang="en-US" sz="2400" dirty="0" smtClean="0">
                <a:latin typeface="Khmer UI" pitchFamily="34" charset="0"/>
                <a:cs typeface="Khmer UI" pitchFamily="34" charset="0"/>
              </a:rPr>
              <a:t>  equilibrium (DSE).</a:t>
            </a:r>
            <a:endParaRPr lang="he-IL" sz="2400" dirty="0">
              <a:latin typeface="Khmer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1095023" y="858363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Example</a:t>
            </a:r>
            <a:endParaRPr lang="en-US" sz="6000" b="1" dirty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03648" y="2204864"/>
                <a:ext cx="6912768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We consider </a:t>
                </a:r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two agents </a:t>
                </a:r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with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 </a:t>
                </a:r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drawn independently and </a:t>
                </a:r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identically </a:t>
                </a:r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from U[0, 1</a:t>
                </a:r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].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204864"/>
                <a:ext cx="6912768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323" t="-5882" r="-176" b="-161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75872" y="3501008"/>
                <a:ext cx="6408712" cy="17553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Let’s examine two cases:</a:t>
                </a:r>
              </a:p>
              <a:p>
                <a:endParaRPr lang="en-US" sz="2400" dirty="0">
                  <a:latin typeface="Khmer UI" pitchFamily="34" charset="0"/>
                  <a:cs typeface="Khmer UI" pitchFamily="34" charset="0"/>
                </a:endParaRPr>
              </a:p>
              <a:p>
                <a:r>
                  <a:rPr lang="en-US" sz="2400" b="1" dirty="0" smtClean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1.   </a:t>
                </a:r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Second-price auction without reserve</a:t>
                </a:r>
                <a:endParaRPr lang="he-IL" sz="2400" dirty="0">
                  <a:latin typeface="Khmer UI" pitchFamily="34" charset="0"/>
                </a:endParaRPr>
              </a:p>
              <a:p>
                <a:r>
                  <a:rPr lang="en-US" sz="2400" b="1" dirty="0" smtClean="0">
                    <a:solidFill>
                      <a:srgbClr val="6600FF"/>
                    </a:solidFill>
                    <a:latin typeface="Khmer UI" pitchFamily="34" charset="0"/>
                    <a:cs typeface="Khmer UI" pitchFamily="34" charset="0"/>
                  </a:rPr>
                  <a:t>2.   </a:t>
                </a:r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Second-price auction with reserve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he-IL" sz="2400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872" y="3501008"/>
                <a:ext cx="6408712" cy="1755352"/>
              </a:xfrm>
              <a:prstGeom prst="rect">
                <a:avLst/>
              </a:prstGeom>
              <a:blipFill rotWithShape="1">
                <a:blip r:embed="rId4"/>
                <a:stretch>
                  <a:fillRect l="-1522" t="-2778" b="-3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45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297263" cy="339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6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043608" y="692696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Exercise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1" y="2060848"/>
            <a:ext cx="667721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Khmer UI" pitchFamily="34" charset="0"/>
                <a:cs typeface="Khmer UI" pitchFamily="34" charset="0"/>
              </a:rPr>
              <a:t>Give a mechanism with first-price payment semantics that implements the social </a:t>
            </a:r>
            <a:r>
              <a:rPr lang="en-US" sz="2400" dirty="0" smtClean="0">
                <a:latin typeface="Khmer UI" pitchFamily="34" charset="0"/>
                <a:cs typeface="Khmer UI" pitchFamily="34" charset="0"/>
              </a:rPr>
              <a:t>surplus </a:t>
            </a:r>
            <a:r>
              <a:rPr lang="en-US" sz="2400" dirty="0">
                <a:latin typeface="Khmer UI" pitchFamily="34" charset="0"/>
                <a:cs typeface="Khmer UI" pitchFamily="34" charset="0"/>
              </a:rPr>
              <a:t>maximizing outcome in equilibrium for any single-dimensional agent </a:t>
            </a:r>
            <a:r>
              <a:rPr lang="en-US" sz="2400" dirty="0" smtClean="0">
                <a:latin typeface="Khmer UI" pitchFamily="34" charset="0"/>
                <a:cs typeface="Khmer UI" pitchFamily="34" charset="0"/>
              </a:rPr>
              <a:t>environment.</a:t>
            </a:r>
          </a:p>
          <a:p>
            <a:endParaRPr lang="en-US" sz="2400" dirty="0">
              <a:latin typeface="Khmer UI" pitchFamily="34" charset="0"/>
              <a:cs typeface="Khmer UI" pitchFamily="34" charset="0"/>
            </a:endParaRPr>
          </a:p>
          <a:p>
            <a:r>
              <a:rPr lang="en-US" sz="2400" dirty="0">
                <a:latin typeface="Khmer UI" pitchFamily="34" charset="0"/>
                <a:cs typeface="Khmer UI" pitchFamily="34" charset="0"/>
              </a:rPr>
              <a:t>Hint: your mechanism may be parameterized by the distribution.</a:t>
            </a:r>
            <a:endParaRPr lang="he-IL" sz="2400" dirty="0">
              <a:latin typeface="Khmer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1095023" y="858363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Example</a:t>
            </a:r>
            <a:endParaRPr lang="en-US" sz="6000" b="1" dirty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03648" y="2204864"/>
                <a:ext cx="6552728" cy="163378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Second-price auction without reserve:</a:t>
                </a:r>
              </a:p>
              <a:p>
                <a:endParaRPr lang="en-US" sz="2400" dirty="0">
                  <a:latin typeface="Khmer UI" pitchFamily="34" charset="0"/>
                  <a:cs typeface="Khmer UI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             </m:t>
                    </m:r>
                    <m:r>
                      <a:rPr lang="en-US" sz="24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box>
                      <m:boxPr>
                        <m:ctrlPr>
                          <a:rPr lang="en-US" sz="240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lang="en-US" sz="2400" b="0" i="1">
                        <a:latin typeface="Cambria Math"/>
                      </a:rPr>
                      <m:t>= </m:t>
                    </m:r>
                    <m:box>
                      <m:boxPr>
                        <m:ctrlPr>
                          <a:rPr lang="en-US" sz="24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endParaRPr lang="en-US" sz="2400" dirty="0" smtClean="0">
                  <a:latin typeface="Khmer UI" pitchFamily="34" charset="0"/>
                  <a:cs typeface="Khmer UI" pitchFamily="34" charset="0"/>
                </a:endParaRPr>
              </a:p>
              <a:p>
                <a:endParaRPr lang="en-US" sz="2400" dirty="0" smtClean="0">
                  <a:latin typeface="Khmer UI" pitchFamily="34" charset="0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204864"/>
                <a:ext cx="6552728" cy="1633781"/>
              </a:xfrm>
              <a:prstGeom prst="rect">
                <a:avLst/>
              </a:prstGeom>
              <a:blipFill rotWithShape="1">
                <a:blip r:embed="rId3"/>
                <a:stretch>
                  <a:fillRect l="-1395" t="-29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03648" y="4005064"/>
            <a:ext cx="59046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Khmer UI" pitchFamily="34" charset="0"/>
                <a:cs typeface="Khmer UI" pitchFamily="34" charset="0"/>
              </a:rPr>
              <a:t>In second-price auction, revenue equals to the expected second-highest value</a:t>
            </a:r>
            <a:endParaRPr lang="he-IL" dirty="0">
              <a:latin typeface="Khmer UI" pitchFamily="34" charset="0"/>
            </a:endParaRPr>
          </a:p>
        </p:txBody>
      </p:sp>
      <p:sp>
        <p:nvSpPr>
          <p:cNvPr id="5" name="אליפסה 4"/>
          <p:cNvSpPr/>
          <p:nvPr/>
        </p:nvSpPr>
        <p:spPr>
          <a:xfrm>
            <a:off x="5004048" y="2780928"/>
            <a:ext cx="1872208" cy="9361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220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1095023" y="858363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Example</a:t>
            </a:r>
            <a:endParaRPr lang="en-US" sz="6000" b="1" dirty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03648" y="2132857"/>
                <a:ext cx="5688632" cy="13525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Second-price auction with  reserve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:</a:t>
                </a:r>
              </a:p>
              <a:p>
                <a:endParaRPr lang="en-US" sz="2400" dirty="0">
                  <a:latin typeface="Khmer UI" pitchFamily="34" charset="0"/>
                  <a:cs typeface="Khmer UI" pitchFamily="34" charset="0"/>
                </a:endParaRPr>
              </a:p>
              <a:p>
                <a:endParaRPr lang="en-US" sz="2400" dirty="0" smtClean="0">
                  <a:latin typeface="Khmer UI" pitchFamily="34" charset="0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132857"/>
                <a:ext cx="5688632" cy="1352550"/>
              </a:xfrm>
              <a:prstGeom prst="rect">
                <a:avLst/>
              </a:prstGeom>
              <a:blipFill rotWithShape="1"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קבוצה 3"/>
          <p:cNvGrpSpPr/>
          <p:nvPr/>
        </p:nvGrpSpPr>
        <p:grpSpPr>
          <a:xfrm>
            <a:off x="1403648" y="3061361"/>
            <a:ext cx="1296144" cy="1714910"/>
            <a:chOff x="1403648" y="2924943"/>
            <a:chExt cx="1296144" cy="1714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403648" y="4005064"/>
                  <a:ext cx="1296144" cy="63478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e-IL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he-IL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f>
                          <m:fPr>
                            <m:ctrlPr>
                              <a:rPr lang="he-I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e-IL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he-IL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648" y="4005064"/>
                  <a:ext cx="1296144" cy="63478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1403648" y="2924943"/>
              <a:ext cx="1296144" cy="36933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   A         B </a:t>
              </a:r>
              <a:endParaRPr lang="he-IL" dirty="0"/>
            </a:p>
          </p:txBody>
        </p:sp>
        <p:cxnSp>
          <p:nvCxnSpPr>
            <p:cNvPr id="11" name="מחבר ישר 10"/>
            <p:cNvCxnSpPr/>
            <p:nvPr/>
          </p:nvCxnSpPr>
          <p:spPr>
            <a:xfrm>
              <a:off x="2051720" y="2924943"/>
              <a:ext cx="0" cy="3693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חץ ישר 19"/>
            <p:cNvCxnSpPr/>
            <p:nvPr/>
          </p:nvCxnSpPr>
          <p:spPr>
            <a:xfrm>
              <a:off x="2051720" y="3382172"/>
              <a:ext cx="0" cy="4788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קבוצה 4"/>
          <p:cNvGrpSpPr/>
          <p:nvPr/>
        </p:nvGrpSpPr>
        <p:grpSpPr>
          <a:xfrm>
            <a:off x="2915816" y="3061362"/>
            <a:ext cx="1305704" cy="1735790"/>
            <a:chOff x="2915816" y="2924944"/>
            <a:chExt cx="1305704" cy="1735790"/>
          </a:xfrm>
        </p:grpSpPr>
        <p:sp>
          <p:nvSpPr>
            <p:cNvPr id="13" name="TextBox 12"/>
            <p:cNvSpPr txBox="1"/>
            <p:nvPr/>
          </p:nvSpPr>
          <p:spPr>
            <a:xfrm>
              <a:off x="2915816" y="2924944"/>
              <a:ext cx="1296144" cy="36933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   B         A </a:t>
              </a:r>
              <a:endParaRPr lang="he-IL" dirty="0"/>
            </a:p>
          </p:txBody>
        </p:sp>
        <p:cxnSp>
          <p:nvCxnSpPr>
            <p:cNvPr id="14" name="מחבר ישר 13"/>
            <p:cNvCxnSpPr/>
            <p:nvPr/>
          </p:nvCxnSpPr>
          <p:spPr>
            <a:xfrm>
              <a:off x="3563888" y="2940832"/>
              <a:ext cx="0" cy="3693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925376" y="4025945"/>
                  <a:ext cx="1296144" cy="63478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e-IL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he-IL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f>
                          <m:fPr>
                            <m:ctrlPr>
                              <a:rPr lang="he-I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e-IL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he-IL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5376" y="4025945"/>
                  <a:ext cx="1296144" cy="63478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מחבר חץ ישר 22"/>
            <p:cNvCxnSpPr/>
            <p:nvPr/>
          </p:nvCxnSpPr>
          <p:spPr>
            <a:xfrm>
              <a:off x="3573448" y="3403053"/>
              <a:ext cx="0" cy="4788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קבוצה 6"/>
          <p:cNvGrpSpPr/>
          <p:nvPr/>
        </p:nvGrpSpPr>
        <p:grpSpPr>
          <a:xfrm>
            <a:off x="4323224" y="3061361"/>
            <a:ext cx="1296144" cy="1714910"/>
            <a:chOff x="4323224" y="2924943"/>
            <a:chExt cx="1296144" cy="1714910"/>
          </a:xfrm>
        </p:grpSpPr>
        <p:sp>
          <p:nvSpPr>
            <p:cNvPr id="15" name="TextBox 14"/>
            <p:cNvSpPr txBox="1"/>
            <p:nvPr/>
          </p:nvSpPr>
          <p:spPr>
            <a:xfrm>
              <a:off x="4323224" y="2924943"/>
              <a:ext cx="1296144" cy="36933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  A  B       </a:t>
              </a:r>
              <a:endParaRPr lang="he-IL" dirty="0"/>
            </a:p>
          </p:txBody>
        </p:sp>
        <p:cxnSp>
          <p:nvCxnSpPr>
            <p:cNvPr id="16" name="מחבר ישר 15"/>
            <p:cNvCxnSpPr/>
            <p:nvPr/>
          </p:nvCxnSpPr>
          <p:spPr>
            <a:xfrm>
              <a:off x="4971296" y="2924943"/>
              <a:ext cx="0" cy="3693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4323224" y="4005064"/>
                  <a:ext cx="1296144" cy="63478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e-IL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he-IL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he-IL" b="0" i="1" smtClean="0">
                            <a:latin typeface="Cambria Math"/>
                          </a:rPr>
                          <m:t> </m:t>
                        </m:r>
                        <m:r>
                          <a:rPr lang="he-IL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3224" y="4005064"/>
                  <a:ext cx="1296144" cy="63478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מחבר חץ ישר 24"/>
            <p:cNvCxnSpPr/>
            <p:nvPr/>
          </p:nvCxnSpPr>
          <p:spPr>
            <a:xfrm>
              <a:off x="4971296" y="3382172"/>
              <a:ext cx="0" cy="4788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קבוצה 7"/>
          <p:cNvGrpSpPr/>
          <p:nvPr/>
        </p:nvGrpSpPr>
        <p:grpSpPr>
          <a:xfrm>
            <a:off x="5724128" y="3061361"/>
            <a:ext cx="1616928" cy="1692853"/>
            <a:chOff x="5724128" y="2924943"/>
            <a:chExt cx="1616928" cy="1692853"/>
          </a:xfrm>
        </p:grpSpPr>
        <p:sp>
          <p:nvSpPr>
            <p:cNvPr id="17" name="TextBox 16"/>
            <p:cNvSpPr txBox="1"/>
            <p:nvPr/>
          </p:nvSpPr>
          <p:spPr>
            <a:xfrm>
              <a:off x="5828888" y="2924943"/>
              <a:ext cx="1296144" cy="36933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            A  B </a:t>
              </a:r>
              <a:endParaRPr lang="he-IL" dirty="0"/>
            </a:p>
          </p:txBody>
        </p:sp>
        <p:cxnSp>
          <p:nvCxnSpPr>
            <p:cNvPr id="18" name="מחבר ישר 17"/>
            <p:cNvCxnSpPr/>
            <p:nvPr/>
          </p:nvCxnSpPr>
          <p:spPr>
            <a:xfrm>
              <a:off x="6476960" y="2924943"/>
              <a:ext cx="0" cy="3693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724128" y="4005064"/>
                  <a:ext cx="1616928" cy="6127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he-IL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e-IL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he-IL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he-I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e-IL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he-IL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f>
                          <m:fPr>
                            <m:ctrlPr>
                              <a:rPr lang="he-I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e-IL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he-IL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he-I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e-IL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he-IL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4128" y="4005064"/>
                  <a:ext cx="1616928" cy="6127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מחבר חץ ישר 26"/>
            <p:cNvCxnSpPr/>
            <p:nvPr/>
          </p:nvCxnSpPr>
          <p:spPr>
            <a:xfrm>
              <a:off x="6476960" y="3382172"/>
              <a:ext cx="0" cy="4788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51720" y="5157192"/>
                <a:ext cx="4608512" cy="61991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Khmer UI" pitchFamily="34" charset="0"/>
                    <a:cs typeface="Khmer UI" pitchFamily="34" charset="0"/>
                  </a:rPr>
                  <a:t>Expected</a:t>
                </a:r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 </a:t>
                </a:r>
                <a:r>
                  <a:rPr lang="en-US" sz="2400" b="1" dirty="0" smtClean="0">
                    <a:latin typeface="Khmer UI" pitchFamily="34" charset="0"/>
                    <a:cs typeface="Khmer UI" pitchFamily="34" charset="0"/>
                  </a:rPr>
                  <a:t>Revenue:</a:t>
                </a:r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e-IL" sz="2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he-IL" sz="24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he-IL" sz="2400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157192"/>
                <a:ext cx="4608512" cy="619913"/>
              </a:xfrm>
              <a:prstGeom prst="rect">
                <a:avLst/>
              </a:prstGeom>
              <a:blipFill rotWithShape="1">
                <a:blip r:embed="rId8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87624" y="2809132"/>
            <a:ext cx="3600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smtClean="0"/>
              <a:t>0</a:t>
            </a:r>
            <a:endParaRPr lang="he-IL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871700" y="2688471"/>
                <a:ext cx="360040" cy="38048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e-IL" sz="1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e-IL" sz="1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he-IL" sz="10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e-IL" sz="1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700" y="2688471"/>
                <a:ext cx="360040" cy="38048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2492093" y="2809132"/>
            <a:ext cx="36004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smtClean="0"/>
              <a:t>1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29507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10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"/>
          <p:cNvSpPr>
            <a:spLocks noGrp="1"/>
          </p:cNvSpPr>
          <p:nvPr>
            <p:ph type="title"/>
          </p:nvPr>
        </p:nvSpPr>
        <p:spPr>
          <a:xfrm>
            <a:off x="1095023" y="786355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Reminder</a:t>
            </a:r>
            <a:endParaRPr lang="en-US" sz="6000" b="1" dirty="0">
              <a:solidFill>
                <a:srgbClr val="002060"/>
              </a:solidFill>
              <a:latin typeface="Guttman Yad-Brush" pitchFamily="2" charset="-79"/>
              <a:cs typeface="Guttman Yad-Brush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03648" y="2115278"/>
                <a:ext cx="547260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342900" indent="-342900">
                  <a:buClr>
                    <a:srgbClr val="6600FF"/>
                  </a:buClr>
                  <a:buFont typeface="Wingdings" pitchFamily="2" charset="2"/>
                  <a:buChar char="v"/>
                </a:pPr>
                <a:r>
                  <a:rPr lang="en-US" sz="2400" b="1" dirty="0" smtClean="0">
                    <a:latin typeface="Khmer UI" pitchFamily="34" charset="0"/>
                    <a:cs typeface="Khmer UI" pitchFamily="34" charset="0"/>
                  </a:rPr>
                  <a:t>Agent’s value: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  <a:ea typeface="Times New Roman"/>
                        <a:cs typeface="Arial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  <m:r>
                      <a:rPr lang="en-US" sz="2400" i="1"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Arial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Arial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Arial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 smtClean="0">
                  <a:latin typeface="Khmer UI" pitchFamily="34" charset="0"/>
                  <a:ea typeface="Times New Roman"/>
                  <a:cs typeface="Khmer UI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115278"/>
                <a:ext cx="547260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448" t="-10526" b="-28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03648" y="5013176"/>
                <a:ext cx="547260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342900" indent="-342900">
                  <a:buClr>
                    <a:srgbClr val="6600FF"/>
                  </a:buClr>
                  <a:buFont typeface="Wingdings" pitchFamily="2" charset="2"/>
                  <a:buChar char="v"/>
                </a:pPr>
                <a:r>
                  <a:rPr lang="en-US" sz="2400" b="1" dirty="0">
                    <a:latin typeface="Khmer UI" pitchFamily="34" charset="0"/>
                    <a:cs typeface="Khmer UI" pitchFamily="34" charset="0"/>
                  </a:rPr>
                  <a:t>Agent’s utility:</a:t>
                </a:r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Times New Roman"/>
                        <a:cs typeface="Arial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 </a:t>
                </a:r>
                <a:endParaRPr lang="he-IL" sz="2400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013176"/>
                <a:ext cx="547260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448" t="-10526" b="-289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03648" y="4077072"/>
                <a:ext cx="5472608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>
                  <a:buClr>
                    <a:srgbClr val="6600FF"/>
                  </a:buClr>
                  <a:buFont typeface="Wingdings" pitchFamily="2" charset="2"/>
                  <a:buChar char="v"/>
                </a:pPr>
                <a:r>
                  <a:rPr lang="en-US" sz="2400" b="1" dirty="0" smtClean="0">
                    <a:latin typeface="Khmer UI" pitchFamily="34" charset="0"/>
                    <a:cs typeface="Khmer UI" pitchFamily="34" charset="0"/>
                  </a:rPr>
                  <a:t> Payments:</a:t>
                </a:r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  <a:cs typeface="Arial"/>
                      </a:rPr>
                      <m:t>𝑝</m:t>
                    </m:r>
                    <m:r>
                      <a:rPr lang="en-US" sz="2400" i="1"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Arial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Arial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Arial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>
                        <a:latin typeface="Cambria Math"/>
                        <a:ea typeface="Times New Roman"/>
                        <a:cs typeface="Arial"/>
                      </a:rPr>
                      <m:t>, </m:t>
                    </m:r>
                  </m:oMath>
                </a14:m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Times New Roman"/>
                        <a:cs typeface="Arial"/>
                      </a:rPr>
                      <m:t> </m:t>
                    </m:r>
                  </m:oMath>
                </a14:m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is the payment made by agent </a:t>
                </a:r>
                <a:r>
                  <a:rPr lang="en-US" sz="2400" dirty="0" err="1" smtClean="0">
                    <a:latin typeface="Khmer UI" pitchFamily="34" charset="0"/>
                    <a:cs typeface="Khmer UI" pitchFamily="34" charset="0"/>
                  </a:rPr>
                  <a:t>i</a:t>
                </a:r>
                <a:endParaRPr lang="he-IL" sz="2400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077072"/>
                <a:ext cx="5472608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448" t="-5882" b="-1617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03648" y="2780928"/>
                <a:ext cx="5472608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342900" indent="-342900">
                  <a:buClr>
                    <a:srgbClr val="6600FF"/>
                  </a:buClr>
                  <a:buFont typeface="Wingdings" pitchFamily="2" charset="2"/>
                  <a:buChar char="v"/>
                </a:pPr>
                <a:r>
                  <a:rPr lang="en-US" sz="2400" b="1" dirty="0" smtClean="0">
                    <a:latin typeface="Khmer UI" pitchFamily="34" charset="0"/>
                    <a:cs typeface="Khmer UI" pitchFamily="34" charset="0"/>
                  </a:rPr>
                  <a:t>Allocation:</a:t>
                </a:r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Times New Roman"/>
                        <a:cs typeface="Arial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Aria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Arial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Arial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Times New Roman"/>
                                <a:cs typeface="Arial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>
                        <a:latin typeface="Cambria Math"/>
                        <a:ea typeface="Times New Roman"/>
                        <a:cs typeface="Arial"/>
                      </a:rPr>
                      <m:t>, </m:t>
                    </m:r>
                  </m:oMath>
                </a14:m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Times New Roman"/>
                            <a:cs typeface="Arial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Times New Roman"/>
                        <a:cs typeface="Arial"/>
                      </a:rPr>
                      <m:t> </m:t>
                    </m:r>
                  </m:oMath>
                </a14:m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is an indicator for whether agent </a:t>
                </a:r>
                <a:r>
                  <a:rPr lang="en-US" sz="2400" dirty="0" err="1">
                    <a:latin typeface="Khmer UI" pitchFamily="34" charset="0"/>
                    <a:cs typeface="Khmer UI" pitchFamily="34" charset="0"/>
                  </a:rPr>
                  <a:t>i</a:t>
                </a:r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 is served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780928"/>
                <a:ext cx="5472608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1448" t="-4061" r="-223" b="-106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user\AppData\Local\Microsoft\Windows\Temporary Internet Files\Content.IE5\BLJS6JOT\MC90044188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35" y="1052736"/>
            <a:ext cx="1279525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1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ציין מיקום תוכן 2"/>
          <p:cNvSpPr>
            <a:spLocks noGrp="1"/>
          </p:cNvSpPr>
          <p:nvPr/>
        </p:nvSpPr>
        <p:spPr>
          <a:xfrm>
            <a:off x="1763688" y="2060848"/>
            <a:ext cx="6196405" cy="7217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rtl="1">
              <a:buNone/>
            </a:pPr>
            <a:r>
              <a:rPr lang="he-IL" sz="2000" dirty="0" smtClean="0">
                <a:ea typeface="Calibri"/>
              </a:rPr>
              <a:t>   </a:t>
            </a:r>
            <a:endParaRPr lang="en-US" sz="2000" dirty="0"/>
          </a:p>
        </p:txBody>
      </p:sp>
      <p:sp>
        <p:nvSpPr>
          <p:cNvPr id="24" name="כותרת 1"/>
          <p:cNvSpPr>
            <a:spLocks noGrp="1"/>
          </p:cNvSpPr>
          <p:nvPr>
            <p:ph type="title"/>
          </p:nvPr>
        </p:nvSpPr>
        <p:spPr>
          <a:xfrm>
            <a:off x="1095023" y="930371"/>
            <a:ext cx="6965245" cy="12024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rtl="1"/>
            <a:r>
              <a:rPr lang="en-US" sz="6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Single-Dimensional</a:t>
            </a:r>
            <a:r>
              <a:rPr lang="en-US" sz="6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  <a:t/>
            </a:r>
            <a:br>
              <a:rPr lang="en-US" sz="6000" b="1" dirty="0" smtClean="0">
                <a:solidFill>
                  <a:srgbClr val="0070C0"/>
                </a:solidFill>
                <a:latin typeface="JasmineUPC" pitchFamily="18" charset="-34"/>
                <a:cs typeface="JasmineUPC" pitchFamily="18" charset="-34"/>
              </a:rPr>
            </a:br>
            <a:r>
              <a:rPr lang="en-US" sz="6000" b="1" dirty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Environments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7" y="2629361"/>
            <a:ext cx="655644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000" b="1" dirty="0" smtClean="0">
                <a:latin typeface="Khmer UI" pitchFamily="34" charset="0"/>
                <a:cs typeface="Khmer UI" pitchFamily="34" charset="0"/>
              </a:rPr>
              <a:t>General </a:t>
            </a:r>
            <a:r>
              <a:rPr lang="en-US" sz="2000" b="1" dirty="0">
                <a:latin typeface="Khmer UI" pitchFamily="34" charset="0"/>
                <a:cs typeface="Khmer UI" pitchFamily="34" charset="0"/>
              </a:rPr>
              <a:t>cost environment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 is one where the designer must pay a </a:t>
            </a:r>
            <a:r>
              <a:rPr lang="en-US" sz="2000" dirty="0" smtClean="0">
                <a:latin typeface="Khmer UI" pitchFamily="34" charset="0"/>
                <a:cs typeface="Khmer UI" pitchFamily="34" charset="0"/>
              </a:rPr>
              <a:t>service cost 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c(x) for the allocation x produced</a:t>
            </a:r>
            <a:r>
              <a:rPr lang="en-US" sz="2000" dirty="0" smtClean="0">
                <a:latin typeface="Khmer UI" pitchFamily="34" charset="0"/>
                <a:cs typeface="Khmer UI" pitchFamily="34" charset="0"/>
              </a:rPr>
              <a:t>.</a:t>
            </a:r>
            <a:endParaRPr lang="en-US" sz="2000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5077633"/>
            <a:ext cx="640871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000" b="1" dirty="0" smtClean="0">
                <a:latin typeface="Khmer UI" pitchFamily="34" charset="0"/>
                <a:cs typeface="Khmer UI" pitchFamily="34" charset="0"/>
              </a:rPr>
              <a:t>Downward-closed </a:t>
            </a:r>
            <a:r>
              <a:rPr lang="en-US" sz="2000" b="1" dirty="0">
                <a:latin typeface="Khmer UI" pitchFamily="34" charset="0"/>
                <a:cs typeface="Khmer UI" pitchFamily="34" charset="0"/>
              </a:rPr>
              <a:t>feasibility 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constraint is one where subsets of </a:t>
            </a:r>
            <a:r>
              <a:rPr lang="en-US" sz="2000" dirty="0" smtClean="0">
                <a:latin typeface="Khmer UI" pitchFamily="34" charset="0"/>
                <a:cs typeface="Khmer UI" pitchFamily="34" charset="0"/>
              </a:rPr>
              <a:t>feasible sets 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are feasible.</a:t>
            </a:r>
            <a:endParaRPr lang="he-IL" sz="2000" dirty="0">
              <a:latin typeface="Khmer UI" pitchFamily="34" charset="0"/>
            </a:endParaRPr>
          </a:p>
          <a:p>
            <a:endParaRPr lang="he-IL" sz="2000" dirty="0">
              <a:latin typeface="Khmer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853497"/>
            <a:ext cx="655644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Clr>
                <a:srgbClr val="6600FF"/>
              </a:buClr>
              <a:buFont typeface="Wingdings" pitchFamily="2" charset="2"/>
              <a:buChar char="v"/>
            </a:pPr>
            <a:r>
              <a:rPr lang="en-US" sz="2000" b="1" dirty="0" smtClean="0">
                <a:latin typeface="Khmer UI" pitchFamily="34" charset="0"/>
                <a:cs typeface="Khmer UI" pitchFamily="34" charset="0"/>
              </a:rPr>
              <a:t>General </a:t>
            </a:r>
            <a:r>
              <a:rPr lang="en-US" sz="2000" b="1" dirty="0">
                <a:latin typeface="Khmer UI" pitchFamily="34" charset="0"/>
                <a:cs typeface="Khmer UI" pitchFamily="34" charset="0"/>
              </a:rPr>
              <a:t>feasibility environment 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is one where there is a feasibility </a:t>
            </a:r>
            <a:r>
              <a:rPr lang="en-US" sz="2000" dirty="0" smtClean="0">
                <a:latin typeface="Khmer UI" pitchFamily="34" charset="0"/>
                <a:cs typeface="Khmer UI" pitchFamily="34" charset="0"/>
              </a:rPr>
              <a:t>constraint 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over the set of agents that can be </a:t>
            </a:r>
            <a:r>
              <a:rPr lang="en-US" sz="2000" dirty="0" smtClean="0">
                <a:latin typeface="Khmer UI" pitchFamily="34" charset="0"/>
                <a:cs typeface="Khmer UI" pitchFamily="34" charset="0"/>
              </a:rPr>
              <a:t>simultaneously </a:t>
            </a:r>
            <a:r>
              <a:rPr lang="en-US" sz="2000" dirty="0">
                <a:latin typeface="Khmer UI" pitchFamily="34" charset="0"/>
                <a:cs typeface="Khmer UI" pitchFamily="34" charset="0"/>
              </a:rPr>
              <a:t>served</a:t>
            </a:r>
            <a:r>
              <a:rPr lang="en-US" sz="2000" dirty="0" smtClean="0">
                <a:latin typeface="Khmer UI" pitchFamily="34" charset="0"/>
                <a:cs typeface="Khmer UI" pitchFamily="34" charset="0"/>
              </a:rPr>
              <a:t>.</a:t>
            </a:r>
            <a:endParaRPr lang="he-IL" dirty="0">
              <a:latin typeface="Khmer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12024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en-US" sz="6000" b="1" dirty="0" smtClean="0">
                <a:solidFill>
                  <a:schemeClr val="tx2"/>
                </a:solidFill>
                <a:latin typeface="JasmineUPC" pitchFamily="18" charset="-34"/>
                <a:cs typeface="JasmineUPC" pitchFamily="18" charset="-34"/>
              </a:rPr>
              <a:t>Social Surplus</a:t>
            </a:r>
            <a:endParaRPr lang="en-US" sz="6000" b="1" dirty="0">
              <a:solidFill>
                <a:schemeClr val="tx2"/>
              </a:solidFill>
              <a:latin typeface="JasmineUPC" pitchFamily="18" charset="-34"/>
              <a:cs typeface="JasmineUPC" pitchFamily="18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78046" y="1916832"/>
                <a:ext cx="6840760" cy="188308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The optimization </a:t>
                </a:r>
                <a:r>
                  <a:rPr lang="en-US" sz="2400" dirty="0">
                    <a:latin typeface="Khmer UI" pitchFamily="34" charset="0"/>
                    <a:cs typeface="Khmer UI" pitchFamily="34" charset="0"/>
                  </a:rPr>
                  <a:t>problem of maximizing surplus is that of finding </a:t>
                </a:r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x to maximize:</a:t>
                </a:r>
              </a:p>
              <a:p>
                <a:endParaRPr lang="en-US" sz="2400" b="0" i="0" dirty="0" smtClean="0">
                  <a:latin typeface="Khmer UI" pitchFamily="34" charset="0"/>
                  <a:cs typeface="Khmer U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Surplus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c</m:t>
                      </m:r>
                      <m:r>
                        <a:rPr lang="en-US" sz="2400" b="0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x</m:t>
                      </m:r>
                      <m:r>
                        <a:rPr lang="en-US" sz="24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2400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046" y="1916832"/>
                <a:ext cx="6840760" cy="1883080"/>
              </a:xfrm>
              <a:prstGeom prst="rect">
                <a:avLst/>
              </a:prstGeom>
              <a:blipFill rotWithShape="1">
                <a:blip r:embed="rId3"/>
                <a:stretch>
                  <a:fillRect l="-1337" t="-2589" r="-53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31640" y="4149080"/>
                <a:ext cx="6687166" cy="15696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Let OPT be an optimal algorithm for solving this</a:t>
                </a:r>
              </a:p>
              <a:p>
                <a:r>
                  <a:rPr lang="en-US" sz="2400" dirty="0" smtClean="0">
                    <a:latin typeface="Khmer UI" pitchFamily="34" charset="0"/>
                    <a:cs typeface="Khmer UI" pitchFamily="34" charset="0"/>
                  </a:rPr>
                  <a:t>Problem:</a:t>
                </a:r>
              </a:p>
              <a:p>
                <a:endParaRPr lang="en-US" sz="2400" dirty="0">
                  <a:latin typeface="Khmer UI" pitchFamily="34" charset="0"/>
                  <a:cs typeface="Khmer U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OPT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he-IL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max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Surplus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𝑣</m:t>
                      </m:r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he-IL" sz="2400" dirty="0">
                  <a:latin typeface="Khmer UI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149080"/>
                <a:ext cx="6687166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367" t="-3113" r="-729" b="-54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85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נעץ">
  <a:themeElements>
    <a:clrScheme name="נעץ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נעץ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נע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נעץ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ppt/theme/themeOverride2.xml><?xml version="1.0" encoding="utf-8"?>
<a:themeOverride xmlns:a="http://schemas.openxmlformats.org/drawingml/2006/main">
  <a:clrScheme name="נעץ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8316</TotalTime>
  <Words>4049</Words>
  <Application>Microsoft Office PowerPoint</Application>
  <PresentationFormat>On-screen Show (4:3)</PresentationFormat>
  <Paragraphs>371</Paragraphs>
  <Slides>41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נעץ</vt:lpstr>
      <vt:lpstr>Optimal Mechanism  Seminar in Auction &amp;  Mechanism Design</vt:lpstr>
      <vt:lpstr>PowerPoint Presentation</vt:lpstr>
      <vt:lpstr>PowerPoint Presentation</vt:lpstr>
      <vt:lpstr>Example</vt:lpstr>
      <vt:lpstr>Example</vt:lpstr>
      <vt:lpstr>Example</vt:lpstr>
      <vt:lpstr>Reminder</vt:lpstr>
      <vt:lpstr>Single-Dimensional Environments</vt:lpstr>
      <vt:lpstr>Social Surplus</vt:lpstr>
      <vt:lpstr>Social Surplus</vt:lpstr>
      <vt:lpstr>Social Surplus</vt:lpstr>
      <vt:lpstr>Social Surplus</vt:lpstr>
      <vt:lpstr>Social Surplus</vt:lpstr>
      <vt:lpstr>Social Surplus</vt:lpstr>
      <vt:lpstr>Surplus maximization mechanism (SM)</vt:lpstr>
      <vt:lpstr>VCG</vt:lpstr>
      <vt:lpstr>Example</vt:lpstr>
      <vt:lpstr>Example</vt:lpstr>
      <vt:lpstr>Reminder</vt:lpstr>
      <vt:lpstr>Social Surplus</vt:lpstr>
      <vt:lpstr>Profit</vt:lpstr>
      <vt:lpstr>Quantile Space</vt:lpstr>
      <vt:lpstr>Quantile Space</vt:lpstr>
      <vt:lpstr>Quantile Space</vt:lpstr>
      <vt:lpstr>Revenue Curves</vt:lpstr>
      <vt:lpstr>Example</vt:lpstr>
      <vt:lpstr>Example</vt:lpstr>
      <vt:lpstr>Revenue Curves</vt:lpstr>
      <vt:lpstr>Expected Revenue</vt:lpstr>
      <vt:lpstr>Expected Revenue</vt:lpstr>
      <vt:lpstr>Expected Revenue &amp;  Virtual Value</vt:lpstr>
      <vt:lpstr>Expected Revenue &amp;  Virtual Value</vt:lpstr>
      <vt:lpstr>Expected Revenue &amp;  Virtual Value</vt:lpstr>
      <vt:lpstr>Virtual Surplus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Yaron'S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סמינר במכירות פומביות שיווי משקל - Equilibrium</dc:title>
  <dc:creator>Or, Hadar</dc:creator>
  <cp:lastModifiedBy>Amos Fiat</cp:lastModifiedBy>
  <cp:revision>464</cp:revision>
  <cp:lastPrinted>2012-03-24T11:17:54Z</cp:lastPrinted>
  <dcterms:created xsi:type="dcterms:W3CDTF">2012-03-12T13:38:06Z</dcterms:created>
  <dcterms:modified xsi:type="dcterms:W3CDTF">2012-03-29T14:59:45Z</dcterms:modified>
</cp:coreProperties>
</file>