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400" r:id="rId2"/>
    <p:sldId id="405" r:id="rId3"/>
    <p:sldId id="397" r:id="rId4"/>
    <p:sldId id="406" r:id="rId5"/>
    <p:sldId id="407" r:id="rId6"/>
    <p:sldId id="404" r:id="rId7"/>
    <p:sldId id="401" r:id="rId8"/>
    <p:sldId id="417" r:id="rId9"/>
    <p:sldId id="402" r:id="rId10"/>
    <p:sldId id="408" r:id="rId11"/>
    <p:sldId id="409" r:id="rId12"/>
    <p:sldId id="410" r:id="rId13"/>
    <p:sldId id="411" r:id="rId14"/>
    <p:sldId id="412" r:id="rId15"/>
    <p:sldId id="415" r:id="rId16"/>
    <p:sldId id="416" r:id="rId17"/>
    <p:sldId id="418" r:id="rId18"/>
    <p:sldId id="413" r:id="rId19"/>
    <p:sldId id="414" r:id="rId20"/>
    <p:sldId id="399" r:id="rId21"/>
    <p:sldId id="419" r:id="rId22"/>
    <p:sldId id="420" r:id="rId23"/>
    <p:sldId id="421" r:id="rId24"/>
    <p:sldId id="422" r:id="rId25"/>
  </p:sldIdLst>
  <p:sldSz cx="9144000" cy="6858000" type="screen4x3"/>
  <p:notesSz cx="9928225" cy="6797675"/>
  <p:embeddedFontLst>
    <p:embeddedFont>
      <p:font typeface="Lucida Sans Unicode" panose="020B0602030504020204" pitchFamily="34" charset="0"/>
      <p:regular r:id="rId28"/>
    </p:embeddedFont>
    <p:embeddedFont>
      <p:font typeface="CMR10" panose="020B0500000000000000" pitchFamily="34" charset="0"/>
      <p:regular r:id="rId29"/>
    </p:embeddedFont>
    <p:embeddedFont>
      <p:font typeface="Wingdings 3" panose="05040102010807070707" pitchFamily="18" charset="2"/>
      <p:regular r:id="rId30"/>
    </p:embeddedFont>
    <p:embeddedFont>
      <p:font typeface="CMSY10ORIG" panose="020B0500000000000000" pitchFamily="34" charset="0"/>
      <p:regular r:id="rId31"/>
    </p:embeddedFont>
    <p:embeddedFont>
      <p:font typeface="cmsy10" panose="020B0500000000000000" pitchFamily="34" charset="0"/>
      <p:regular r:id="rId32"/>
    </p:embeddedFont>
    <p:embeddedFont>
      <p:font typeface="CMMI5" panose="020B0500000000000000" pitchFamily="34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CMSY7" panose="020B0500000000000000" pitchFamily="34" charset="0"/>
      <p:regular r:id="rId38"/>
    </p:embeddedFont>
    <p:embeddedFont>
      <p:font typeface="CMR7" panose="020B0500000000000000" pitchFamily="34" charset="0"/>
      <p:regular r:id="rId39"/>
    </p:embeddedFont>
    <p:embeddedFont>
      <p:font typeface="Wingdings 2" panose="05020102010507070707" pitchFamily="18" charset="2"/>
      <p:regular r:id="rId40"/>
    </p:embeddedFont>
    <p:embeddedFont>
      <p:font typeface="Comic Sans MS" panose="030F0702030302020204" pitchFamily="66" charset="0"/>
      <p:regular r:id="rId41"/>
      <p:bold r:id="rId42"/>
    </p:embeddedFon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CMMI7" panose="020B0500000000000000" pitchFamily="34" charset="0"/>
      <p:regular r:id="rId48"/>
    </p:embeddedFont>
    <p:embeddedFont>
      <p:font typeface="CMEX10" panose="020B0500000000000000" pitchFamily="34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MMI10" panose="020B0500000000000000" pitchFamily="34" charset="0"/>
      <p:regular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>
        <p:scale>
          <a:sx n="84" d="100"/>
          <a:sy n="84" d="100"/>
        </p:scale>
        <p:origin x="-239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3919E-CB10-4250-A862-0326E7303F4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8DA18-4622-466F-9499-D7719AC6A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2645F-6957-460C-86EE-9C354135D98C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8E3E-BAD5-4696-AB99-761E43774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8E3E-BAD5-4696-AB99-761E437744C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A097C4-46B0-4341-96C7-8C3A1BFC854E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307114-A1C7-46D8-B101-901DD66FFEA1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34FFF-8C77-47CE-9082-4509A3A9E8B0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7484-BA49-4E65-BED3-44FBBC90C6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B606F-04C1-4308-A96F-8FA428A304CB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79A30-9672-427C-AC47-CFFAF64DD70C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B7D4-8C3F-410E-9FEC-810628F49A2B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3FE398-5CDB-4A0D-8892-39A1C69B2273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64E12-5708-4DD3-8A59-C73E29A86D5C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EAE5C-8303-4B56-A152-7BB9119F3992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E9D3E4-BBFD-4276-9DB3-16C5A3BC90D6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8B90E0-E611-4057-BC05-32A6247CB443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B7F47F-2CED-44AB-8413-67731E8B1CEC}" type="datetime1">
              <a:rPr lang="en-US" smtClean="0"/>
              <a:pPr/>
              <a:t>3/11/2014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A90950-4D06-4BB9-A40E-0A6AEF4E7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omic Sans MS" pitchFamily="66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8.xml"/><Relationship Id="rId7" Type="http://schemas.openxmlformats.org/officeDocument/2006/relationships/image" Target="../media/image8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4.emf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Nash Implementation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E7484-BA49-4E65-BED3-44FBBC90C6CA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809464" cy="4216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 proof: Monotonic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 proof: Convex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24" y="3068960"/>
            <a:ext cx="5712188" cy="457200"/>
          </a:xfrm>
        </p:spPr>
      </p:pic>
      <p:sp>
        <p:nvSpPr>
          <p:cNvPr id="8" name="TextBox 7"/>
          <p:cNvSpPr txBox="1"/>
          <p:nvPr/>
        </p:nvSpPr>
        <p:spPr>
          <a:xfrm>
            <a:off x="898632" y="2420888"/>
            <a:ext cx="654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supremum</a:t>
            </a:r>
            <a:r>
              <a:rPr lang="en-US" dirty="0" smtClean="0"/>
              <a:t> of a family of convex functions is convex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2" y="1412776"/>
            <a:ext cx="6296102" cy="63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3920" y="3645024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Ergo,         is convex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78" y="3684156"/>
            <a:ext cx="609300" cy="33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8352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 1 proof: u’(v)=a(v), </a:t>
            </a:r>
            <a:br>
              <a:rPr lang="en-US" dirty="0" smtClean="0"/>
            </a:br>
            <a:r>
              <a:rPr lang="en-US" dirty="0" smtClean="0"/>
              <a:t>u(v) = </a:t>
            </a:r>
            <a:r>
              <a:rPr lang="en-US" dirty="0" err="1" smtClean="0"/>
              <a:t>int</a:t>
            </a:r>
            <a:r>
              <a:rPr lang="en-US" dirty="0" smtClean="0"/>
              <a:t>(a(z), z=0..v)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700808"/>
            <a:ext cx="7704856" cy="28343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1" y="4797152"/>
            <a:ext cx="8250938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1, end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552" y="1988840"/>
            <a:ext cx="2233000" cy="7870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7" y="3140968"/>
            <a:ext cx="5280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486" y="1556792"/>
            <a:ext cx="6923970" cy="42376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Characterization: Claim 2 proof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bidding truthfully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 for all 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) is a Bayes Nash equilibrium for auction A then A is said to be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Bayes Nash incentive compatible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 Nash Incentive Compatible Auctions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9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every auction A with a Bayes Nash equilibrium, there is another “equivalent” auction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A’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which is Bayes-Nash incentive compatible </a:t>
                </a:r>
                <a:r>
                  <a:rPr lang="en-US" dirty="0" smtClean="0"/>
                  <a:t>(in </a:t>
                </a:r>
                <a:r>
                  <a:rPr lang="en-US" dirty="0"/>
                  <a:t>which bidding truthfully is a Bayes-Nash equilibrium </a:t>
                </a:r>
                <a:r>
                  <a:rPr lang="en-US" dirty="0" smtClean="0"/>
                  <a:t>) </a:t>
                </a:r>
              </a:p>
              <a:p>
                <a:r>
                  <a:rPr lang="en-US" dirty="0" smtClean="0"/>
                  <a:t>A’ simply simulates A with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A’ for first price auctions when all agents are U[0,1] runs a first price auction with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r>
                  <a:rPr lang="en-US" dirty="0" smtClean="0"/>
                  <a:t>The Big? Lie: not all “auctions” have a single input.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Revelation Principle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5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Dominant strategy truthful: </a:t>
            </a:r>
            <a:r>
              <a:rPr lang="en-US" dirty="0"/>
              <a:t>Bidding truthfully </a:t>
            </a:r>
            <a:r>
              <a:rPr lang="en-US" dirty="0" smtClean="0"/>
              <a:t>maximizes </a:t>
            </a:r>
            <a:r>
              <a:rPr lang="en-US" dirty="0"/>
              <a:t>utility irrespective of what other bids are. Special case of Bayes Nash incentive compatible. 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Dominant strategy truthful equilibria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) is weakly increasing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- must hold for any distribution including the distribution that gives all mass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dirty="0" smtClean="0"/>
                  <a:t>The expected payment of bidder 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he-IL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𝑑𝑧</m:t>
                        </m:r>
                      </m:e>
                    </m:nary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Dominant strategy truthful auctions	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97152"/>
            <a:ext cx="52806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614731" y="4365104"/>
            <a:ext cx="463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over internal randomization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) is weakly increasing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- must take values 0,1 only</a:t>
                </a:r>
              </a:p>
              <a:p>
                <a:r>
                  <a:rPr lang="en-GB" dirty="0" smtClean="0"/>
                  <a:t>The expected payment of bidder 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he-IL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𝑑𝑧</m:t>
                        </m:r>
                      </m:e>
                    </m:nary>
                  </m:oMath>
                </a14:m>
                <a:endParaRPr lang="en-GB" dirty="0" smtClean="0"/>
              </a:p>
              <a:p>
                <a:pPr lvl="1"/>
                <a:r>
                  <a:rPr lang="en-US" dirty="0" smtClean="0"/>
                  <a:t>There is a threshold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such that the item is allocated to bidder 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but not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gets item then payment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he-IL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𝑑𝑧</m:t>
                        </m:r>
                      </m:e>
                    </m:nary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Deterministic dominant truthful auctions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5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r>
                  <a:rPr lang="en-US" sz="7000" i="1" dirty="0" smtClean="0"/>
                  <a:t>Complete information games </a:t>
                </a:r>
                <a:r>
                  <a:rPr lang="en-US" sz="7000" dirty="0" smtClean="0"/>
                  <a:t>(you know the type of every other agent, type = payoff)	</a:t>
                </a:r>
              </a:p>
              <a:p>
                <a:pPr lvl="1"/>
                <a:r>
                  <a:rPr lang="en-US" sz="4500" dirty="0" smtClean="0">
                    <a:solidFill>
                      <a:srgbClr val="FF0000"/>
                    </a:solidFill>
                  </a:rPr>
                  <a:t>Nash equilibria</a:t>
                </a:r>
                <a:r>
                  <a:rPr lang="en-US" sz="4500" dirty="0" smtClean="0"/>
                  <a:t>: each players strategy is best response to the other players strategies</a:t>
                </a:r>
              </a:p>
              <a:p>
                <a:r>
                  <a:rPr lang="en-US" sz="7000" i="1" dirty="0" smtClean="0"/>
                  <a:t>Incomplete information game </a:t>
                </a:r>
                <a:r>
                  <a:rPr lang="en-US" sz="7000" dirty="0" smtClean="0"/>
                  <a:t>(you don’t know the type of the other agents)</a:t>
                </a:r>
              </a:p>
              <a:p>
                <a:pPr lvl="1"/>
                <a:r>
                  <a:rPr lang="en-US" sz="4500" dirty="0" smtClean="0"/>
                  <a:t>Game G, common prior F, a strategy profile</a:t>
                </a:r>
              </a:p>
              <a:p>
                <a:pPr marL="393192" lvl="1" indent="0">
                  <a:buNone/>
                </a:pPr>
                <a:r>
                  <a:rPr lang="en-US" sz="4500" dirty="0"/>
                  <a:t> </a:t>
                </a:r>
                <a:r>
                  <a:rPr lang="en-US" sz="45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/>
                      </a:rPr>
                      <m:t>𝑠</m:t>
                    </m:r>
                    <m:r>
                      <a:rPr lang="en-US" sz="45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5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5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45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5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5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45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5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4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5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45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5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4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45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5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4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45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500" b="0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4500" b="0" i="0" smtClean="0">
                        <a:latin typeface="Cambria Math"/>
                      </a:rPr>
                      <m:t>actions</m:t>
                    </m:r>
                  </m:oMath>
                </a14:m>
                <a:r>
                  <a:rPr lang="en-GB" sz="4500" dirty="0" smtClean="0"/>
                  <a:t> </a:t>
                </a:r>
              </a:p>
              <a:p>
                <a:pPr marL="393192" lvl="1" indent="0">
                  <a:buNone/>
                </a:pPr>
                <a:r>
                  <a:rPr lang="en-US" sz="4500" dirty="0" smtClean="0"/>
                  <a:t>	actions – how to play game (what to bid, how to answer…)               </a:t>
                </a:r>
              </a:p>
              <a:p>
                <a:pPr lvl="1"/>
                <a:r>
                  <a:rPr lang="en-US" sz="4500" dirty="0" smtClean="0">
                    <a:solidFill>
                      <a:srgbClr val="FF0000"/>
                    </a:solidFill>
                  </a:rPr>
                  <a:t>Bayes Nash equilibrium </a:t>
                </a:r>
                <a:r>
                  <a:rPr lang="en-US" sz="4500" dirty="0" smtClean="0"/>
                  <a:t>for a game G and common prior F is a strategy profile s such that for all </a:t>
                </a:r>
                <a:r>
                  <a:rPr lang="en-US" sz="4500" dirty="0" err="1" smtClean="0"/>
                  <a:t>i</a:t>
                </a:r>
                <a:r>
                  <a:rPr lang="en-US" sz="4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45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5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4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45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5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GB" sz="4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45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5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5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5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5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4500" dirty="0" smtClean="0"/>
                  <a:t> is a best response when other agents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45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5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5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45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5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5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45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45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5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4500" b="0" i="1" smtClean="0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en-US" sz="45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sz="45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5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100" r="-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vs. Incomplete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 Expected Revenues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400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 smtClean="0"/>
              <a:t>Expected Revenue: </a:t>
            </a:r>
          </a:p>
          <a:p>
            <a:pPr lvl="1" eaLnBrk="1" hangingPunct="1"/>
            <a:r>
              <a:rPr lang="en-US" sz="2000" dirty="0" smtClean="0"/>
              <a:t>For </a:t>
            </a:r>
            <a:r>
              <a:rPr lang="en-US" sz="2000" b="1" dirty="0" smtClean="0"/>
              <a:t>first price</a:t>
            </a:r>
            <a:r>
              <a:rPr lang="en-US" sz="2000" dirty="0" smtClean="0"/>
              <a:t> auction: max(T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/2,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/2) where 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T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uniform in [0,1]</a:t>
            </a:r>
          </a:p>
          <a:p>
            <a:pPr lvl="1" eaLnBrk="1" hangingPunct="1"/>
            <a:r>
              <a:rPr lang="en-US" sz="2000" dirty="0" smtClean="0"/>
              <a:t>For </a:t>
            </a:r>
            <a:r>
              <a:rPr lang="en-US" sz="2000" b="1" dirty="0" smtClean="0"/>
              <a:t>second price</a:t>
            </a:r>
            <a:r>
              <a:rPr lang="en-US" sz="2000" dirty="0" smtClean="0"/>
              <a:t> auction min(T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 lvl="1" eaLnBrk="1" hangingPunct="1"/>
            <a:r>
              <a:rPr lang="en-US" sz="2000" dirty="0" smtClean="0"/>
              <a:t>Which is better? </a:t>
            </a:r>
          </a:p>
          <a:p>
            <a:pPr lvl="1" eaLnBrk="1" hangingPunct="1"/>
            <a:r>
              <a:rPr lang="en-US" sz="2000" dirty="0" smtClean="0"/>
              <a:t>Both are 1/3.</a:t>
            </a:r>
          </a:p>
          <a:p>
            <a:pPr lvl="1" eaLnBrk="1" hangingPunct="1"/>
            <a:r>
              <a:rPr lang="en-US" sz="2000" dirty="0" smtClean="0"/>
              <a:t>Coincidence?</a:t>
            </a:r>
            <a:endParaRPr lang="en-US" sz="2000" b="1" dirty="0" smtClean="0"/>
          </a:p>
          <a:p>
            <a:pPr eaLnBrk="1" hangingPunct="1">
              <a:buFontTx/>
              <a:buNone/>
            </a:pPr>
            <a:r>
              <a:rPr lang="en-US" sz="2000" b="1" dirty="0" smtClean="0"/>
              <a:t>Theorem [Revenue Equivalence]</a:t>
            </a:r>
            <a:r>
              <a:rPr lang="en-US" sz="2000" dirty="0" smtClean="0"/>
              <a:t>: under </a:t>
            </a:r>
            <a:r>
              <a:rPr lang="en-US" sz="2000" i="1" dirty="0" smtClean="0"/>
              <a:t>very general conditions</a:t>
            </a:r>
            <a:r>
              <a:rPr lang="en-US" sz="2000" dirty="0" smtClean="0"/>
              <a:t>, every </a:t>
            </a:r>
            <a:r>
              <a:rPr lang="en-US" sz="2000" b="1" dirty="0" smtClean="0"/>
              <a:t>two</a:t>
            </a:r>
            <a:r>
              <a:rPr lang="en-US" sz="2000" dirty="0" smtClean="0"/>
              <a:t> </a:t>
            </a:r>
            <a:r>
              <a:rPr lang="en-US" sz="2000" b="1" dirty="0" smtClean="0"/>
              <a:t>Bayesian Nash</a:t>
            </a:r>
            <a:r>
              <a:rPr lang="en-US" sz="2000" dirty="0" smtClean="0"/>
              <a:t> implementations of the </a:t>
            </a:r>
            <a:r>
              <a:rPr lang="en-US" sz="2000" b="1" dirty="0" smtClean="0"/>
              <a:t>same</a:t>
            </a:r>
            <a:r>
              <a:rPr lang="en-US" sz="2000" dirty="0" smtClean="0"/>
              <a:t> social choice function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 if for </a:t>
            </a:r>
            <a:r>
              <a:rPr lang="en-US" sz="2000" dirty="0" smtClean="0">
                <a:solidFill>
                  <a:srgbClr val="993300"/>
                </a:solidFill>
              </a:rPr>
              <a:t>some player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993300"/>
                </a:solidFill>
              </a:rPr>
              <a:t>some type</a:t>
            </a:r>
            <a:r>
              <a:rPr lang="en-US" sz="2000" dirty="0" smtClean="0"/>
              <a:t> they have the same expected payment then</a:t>
            </a:r>
          </a:p>
          <a:p>
            <a:pPr lvl="1" eaLnBrk="1" hangingPunct="1"/>
            <a:r>
              <a:rPr lang="en-US" sz="2000" dirty="0" smtClean="0">
                <a:solidFill>
                  <a:srgbClr val="993300"/>
                </a:solidFill>
              </a:rPr>
              <a:t>All types</a:t>
            </a:r>
            <a:r>
              <a:rPr lang="en-US" sz="2000" dirty="0" smtClean="0"/>
              <a:t> have the same expected payment to </a:t>
            </a:r>
            <a:r>
              <a:rPr lang="en-US" sz="2000" dirty="0" smtClean="0">
                <a:solidFill>
                  <a:srgbClr val="993300"/>
                </a:solidFill>
              </a:rPr>
              <a:t>the player</a:t>
            </a:r>
          </a:p>
          <a:p>
            <a:pPr lvl="1" eaLnBrk="1" hangingPunct="1"/>
            <a:r>
              <a:rPr lang="en-US" sz="2000" dirty="0" smtClean="0"/>
              <a:t>If all player have the same expected payment: the expected revenues are the same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027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A and A’ are two auctions with the same allocation rule in Bayes Nash equilibrium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dirty="0" smtClean="0"/>
                  <a:t>then for all bidders 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 and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we have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Equivalence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5231902" cy="6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 strictly increasing	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is a symmetric Bayes-Nash equilibrium and strictly increasing in [0,h] then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𝑑𝑤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|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≤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This is the revenue from the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price auction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213" r="-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IID distributions highest bidder wins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5280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nary>
                  </m:oMath>
                </a14:m>
                <a:r>
                  <a:rPr lang="en-US" dirty="0" smtClean="0"/>
                  <a:t>w</a:t>
                </a:r>
              </a:p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𝑑𝑤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≤</m:t>
                        </m:r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he-IL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he-I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≤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i="1">
                        <a:latin typeface="Cambria Math"/>
                      </a:rPr>
                      <m:t>|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≤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</a:rPr>
                      <m:t>]= </m:t>
                    </m:r>
                    <m:nary>
                      <m:naryPr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𝑑𝑤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price auctions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2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:r>
                  <a:rPr lang="en-US" dirty="0"/>
                  <a:t>n bidders U[0,1]</a:t>
                </a:r>
              </a:p>
              <a:p>
                <a:pPr marL="603504" lvl="2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𝑣𝑎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𝑣𝑎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𝑣𝑎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𝑑𝑧</m:t>
                            </m:r>
                          </m:e>
                        </m:nary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𝑑𝑧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603504" lvl="2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z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z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marL="603504" lvl="2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∫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 Bayes Nash Implementation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There is a distribution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  <a:r>
              <a:rPr lang="en-US" sz="2800" dirty="0" smtClean="0"/>
              <a:t> on the </a:t>
            </a:r>
            <a:r>
              <a:rPr lang="en-US" b="1" dirty="0" smtClean="0"/>
              <a:t>types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 </a:t>
            </a:r>
            <a:r>
              <a:rPr lang="en-US" dirty="0" smtClean="0"/>
              <a:t>of Player </a:t>
            </a:r>
            <a:r>
              <a:rPr lang="en-US" dirty="0" err="1" smtClean="0"/>
              <a:t>i</a:t>
            </a:r>
            <a:endParaRPr lang="en-US" dirty="0" smtClean="0"/>
          </a:p>
          <a:p>
            <a:pPr eaLnBrk="1" hangingPunct="1"/>
            <a:r>
              <a:rPr lang="en-US" dirty="0" smtClean="0"/>
              <a:t>It is known to everyone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actual type of agent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baseline="-25000" dirty="0" smtClean="0">
                <a:latin typeface="Comic Sans MS" pitchFamily="66" charset="0"/>
              </a:rPr>
              <a:t>D</a:t>
            </a:r>
            <a:r>
              <a:rPr lang="en-US" baseline="-46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/>
              <a:t> is the </a:t>
            </a:r>
            <a:r>
              <a:rPr lang="en-US" b="1" dirty="0" smtClean="0"/>
              <a:t>private information</a:t>
            </a:r>
            <a:r>
              <a:rPr lang="en-US" dirty="0" smtClean="0"/>
              <a:t>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knows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A profile of </a:t>
            </a:r>
            <a:r>
              <a:rPr lang="en-US" sz="2800" dirty="0" err="1" smtClean="0"/>
              <a:t>strategis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omic Sans MS" pitchFamily="66" charset="0"/>
              </a:rPr>
              <a:t>s</a:t>
            </a:r>
            <a:r>
              <a:rPr lang="en-US" sz="2800" baseline="-25000" dirty="0" err="1" smtClean="0">
                <a:latin typeface="Comic Sans MS" pitchFamily="66" charset="0"/>
              </a:rPr>
              <a:t>i</a:t>
            </a:r>
            <a:r>
              <a:rPr lang="en-US" sz="2800" dirty="0" smtClean="0"/>
              <a:t> is a </a:t>
            </a:r>
            <a:r>
              <a:rPr lang="en-US" dirty="0" smtClean="0"/>
              <a:t>Bayes Nash Equilibrium if for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all </a:t>
            </a:r>
            <a:r>
              <a:rPr lang="en-US" dirty="0" smtClean="0">
                <a:latin typeface="Comic Sans MS" pitchFamily="66" charset="0"/>
              </a:rPr>
              <a:t>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/>
              <a:t> and all </a:t>
            </a:r>
            <a:r>
              <a:rPr lang="en-US" dirty="0" err="1" smtClean="0">
                <a:latin typeface="Comic Sans MS" pitchFamily="66" charset="0"/>
              </a:rPr>
              <a:t>t’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baseline="-25000" dirty="0" smtClean="0">
                <a:latin typeface="Comic Sans MS" pitchFamily="66" charset="0"/>
              </a:rPr>
              <a:t>d</a:t>
            </a:r>
            <a:r>
              <a:rPr lang="en-US" baseline="-46000" dirty="0" smtClean="0">
                <a:latin typeface="Comic Sans MS" pitchFamily="66" charset="0"/>
              </a:rPr>
              <a:t>-</a:t>
            </a:r>
            <a:r>
              <a:rPr lang="en-US" baseline="-46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u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), s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 )] </a:t>
            </a:r>
            <a:r>
              <a:rPr lang="en-US" dirty="0" smtClean="0">
                <a:latin typeface="cmsy10" pitchFamily="34" charset="0"/>
              </a:rPr>
              <a:t>¸</a:t>
            </a:r>
            <a:r>
              <a:rPr lang="en-US" dirty="0" smtClean="0">
                <a:latin typeface="Comic Sans MS" pitchFamily="66" charset="0"/>
              </a:rPr>
              <a:t> E</a:t>
            </a:r>
            <a:r>
              <a:rPr lang="en-US" baseline="-25000" dirty="0" smtClean="0">
                <a:latin typeface="Comic Sans MS" pitchFamily="66" charset="0"/>
              </a:rPr>
              <a:t>d</a:t>
            </a:r>
            <a:r>
              <a:rPr lang="en-US" baseline="-46000" dirty="0" smtClean="0">
                <a:latin typeface="Comic Sans MS" pitchFamily="66" charset="0"/>
              </a:rPr>
              <a:t>-</a:t>
            </a:r>
            <a:r>
              <a:rPr lang="en-US" baseline="-46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u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/>
              <a:t>(</a:t>
            </a:r>
            <a:r>
              <a:rPr lang="en-US" dirty="0" err="1"/>
              <a:t>t’</a:t>
            </a:r>
            <a:r>
              <a:rPr lang="en-US" baseline="-25000" dirty="0" err="1"/>
              <a:t>i</a:t>
            </a:r>
            <a:r>
              <a:rPr lang="en-US" dirty="0" smtClean="0">
                <a:latin typeface="Comic Sans MS" pitchFamily="66" charset="0"/>
              </a:rPr>
              <a:t>, s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>
                <a:latin typeface="Comic Sans MS" pitchFamily="66" charset="0"/>
              </a:rPr>
              <a:t>-</a:t>
            </a:r>
            <a:r>
              <a:rPr lang="en-US" baseline="-25000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)) ]</a:t>
            </a:r>
          </a:p>
        </p:txBody>
      </p:sp>
    </p:spTree>
    <p:extLst>
      <p:ext uri="{BB962C8B-B14F-4D97-AF65-F5344CB8AC3E}">
        <p14:creationId xmlns:p14="http://schemas.microsoft.com/office/powerpoint/2010/main" val="19074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Bayes </a:t>
            </a:r>
            <a:r>
              <a:rPr lang="en-US" dirty="0" smtClean="0"/>
              <a:t>Nash: First Price Auction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First price auction for a single item with two players.</a:t>
            </a:r>
          </a:p>
          <a:p>
            <a:pPr eaLnBrk="1" hangingPunct="1"/>
            <a:r>
              <a:rPr lang="en-US" sz="2800" dirty="0" smtClean="0"/>
              <a:t>Private values (types)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2 </a:t>
            </a:r>
            <a:r>
              <a:rPr lang="en-US" sz="2800" dirty="0" smtClean="0"/>
              <a:t>in </a:t>
            </a:r>
            <a:r>
              <a:rPr lang="en-US" sz="2800" dirty="0" smtClean="0">
                <a:latin typeface="Comic Sans MS" pitchFamily="66" charset="0"/>
              </a:rPr>
              <a:t>T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=T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=[0,1]</a:t>
            </a:r>
          </a:p>
          <a:p>
            <a:pPr eaLnBrk="1" hangingPunct="1"/>
            <a:r>
              <a:rPr lang="en-US" sz="2800" dirty="0" smtClean="0"/>
              <a:t>Does not make sense to bid true value – utility </a:t>
            </a:r>
            <a:r>
              <a:rPr lang="en-US" sz="2800" dirty="0" smtClean="0">
                <a:latin typeface="Comic Sans MS" pitchFamily="66" charset="0"/>
              </a:rPr>
              <a:t>0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There are distributions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Looking for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/>
              <a:t>1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/>
              <a:t>2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that are </a:t>
            </a:r>
            <a:r>
              <a:rPr lang="en-US" b="1" dirty="0" smtClean="0"/>
              <a:t>best replies to each other</a:t>
            </a:r>
          </a:p>
          <a:p>
            <a:pPr eaLnBrk="1" hangingPunct="1"/>
            <a:r>
              <a:rPr lang="en-US" dirty="0" smtClean="0"/>
              <a:t>Suppose both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mic Sans MS" pitchFamily="66" charset="0"/>
              </a:rPr>
              <a:t>D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/>
              <a:t> </a:t>
            </a:r>
            <a:r>
              <a:rPr lang="en-US" dirty="0" smtClean="0"/>
              <a:t>are uniform.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Claim</a:t>
            </a:r>
            <a:r>
              <a:rPr lang="en-US" dirty="0" smtClean="0"/>
              <a:t>: The strategies </a:t>
            </a:r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(t</a:t>
            </a:r>
            <a:r>
              <a:rPr lang="en-US" baseline="-25000" dirty="0" smtClean="0"/>
              <a:t>1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= t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/2</a:t>
            </a:r>
            <a:r>
              <a:rPr lang="en-US" dirty="0" smtClean="0"/>
              <a:t> are in </a:t>
            </a:r>
            <a:r>
              <a:rPr lang="en-US" b="1" dirty="0" smtClean="0"/>
              <a:t>Bayes Nash Equilibrium</a:t>
            </a: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3048000" y="6324600"/>
            <a:ext cx="22860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4572000" y="6248400"/>
            <a:ext cx="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4343400" y="5715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993300"/>
                </a:solidFill>
              </a:rPr>
              <a:t>t</a:t>
            </a:r>
            <a:r>
              <a:rPr lang="en-US" sz="2400" baseline="-25000">
                <a:solidFill>
                  <a:srgbClr val="993300"/>
                </a:solidFill>
              </a:rPr>
              <a:t>1</a:t>
            </a:r>
          </a:p>
        </p:txBody>
      </p:sp>
      <p:sp>
        <p:nvSpPr>
          <p:cNvPr id="32775" name="AutoShape 12"/>
          <p:cNvSpPr>
            <a:spLocks/>
          </p:cNvSpPr>
          <p:nvPr/>
        </p:nvSpPr>
        <p:spPr bwMode="auto">
          <a:xfrm rot="5400000">
            <a:off x="4838700" y="62865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32776" name="AutoShape 13"/>
          <p:cNvSpPr>
            <a:spLocks noChangeArrowheads="1"/>
          </p:cNvSpPr>
          <p:nvPr/>
        </p:nvSpPr>
        <p:spPr bwMode="auto">
          <a:xfrm>
            <a:off x="6096000" y="6096000"/>
            <a:ext cx="1752600" cy="457200"/>
          </a:xfrm>
          <a:prstGeom prst="wedgeRoundRectCallout">
            <a:avLst>
              <a:gd name="adj1" fmla="val -104347"/>
              <a:gd name="adj2" fmla="val 763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 Narrow" pitchFamily="34" charset="0"/>
              </a:rPr>
              <a:t>Cannot win</a:t>
            </a:r>
          </a:p>
        </p:txBody>
      </p:sp>
      <p:sp>
        <p:nvSpPr>
          <p:cNvPr id="32777" name="AutoShape 14"/>
          <p:cNvSpPr>
            <a:spLocks noChangeArrowheads="1"/>
          </p:cNvSpPr>
          <p:nvPr/>
        </p:nvSpPr>
        <p:spPr bwMode="auto">
          <a:xfrm>
            <a:off x="762000" y="6096000"/>
            <a:ext cx="1752600" cy="457200"/>
          </a:xfrm>
          <a:prstGeom prst="wedgeRoundRectCallout">
            <a:avLst>
              <a:gd name="adj1" fmla="val 76088"/>
              <a:gd name="adj2" fmla="val 368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 Narrow" pitchFamily="34" charset="0"/>
              </a:rPr>
              <a:t>Win half the time</a:t>
            </a:r>
          </a:p>
        </p:txBody>
      </p:sp>
      <p:sp>
        <p:nvSpPr>
          <p:cNvPr id="32778" name="AutoShape 15"/>
          <p:cNvSpPr>
            <a:spLocks/>
          </p:cNvSpPr>
          <p:nvPr/>
        </p:nvSpPr>
        <p:spPr bwMode="auto">
          <a:xfrm rot="5400000">
            <a:off x="3695700" y="59055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4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</a:p>
              <a:p>
                <a:pPr lvl="1"/>
                <a:r>
                  <a:rPr lang="en-US" dirty="0" smtClean="0"/>
                  <a:t>Other agent bids half her value (uniform [0,1])</a:t>
                </a:r>
              </a:p>
              <a:p>
                <a:pPr lvl="1"/>
                <a:r>
                  <a:rPr lang="en-US" dirty="0" smtClean="0"/>
                  <a:t>I bid b and my value is v</a:t>
                </a:r>
              </a:p>
              <a:p>
                <a:r>
                  <a:rPr lang="en-US" dirty="0" smtClean="0"/>
                  <a:t>No point in bidding over max(1/2,v)</a:t>
                </a:r>
              </a:p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:r>
                  <a:rPr lang="en-US" dirty="0" smtClean="0"/>
                  <a:t>The </a:t>
                </a:r>
                <a:r>
                  <a:rPr lang="en-US" dirty="0"/>
                  <a:t>probability of my winning is </a:t>
                </a:r>
                <a:r>
                  <a:rPr lang="en-US" dirty="0" smtClean="0"/>
                  <a:t>2b</a:t>
                </a:r>
              </a:p>
              <a:p>
                <a:r>
                  <a:rPr lang="en-US" dirty="0" smtClean="0"/>
                  <a:t>My Utility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⋅(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t</m:t>
                    </m:r>
                  </m:oMath>
                </a14:m>
                <a:r>
                  <a:rPr lang="en-GB" dirty="0" smtClean="0"/>
                  <a:t>he derivative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b="0" dirty="0" smtClean="0"/>
                  <a:t> set to zero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This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 maximizes my utility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4"/>
                <a:ext cx="8229600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Price, 2 agents, Uniform [0,1]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2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dirty="0" smtClean="0"/>
              <a:t>Bayes Nash equilibria (assumes priors)</a:t>
            </a:r>
          </a:p>
          <a:p>
            <a:pPr lvl="1"/>
            <a:r>
              <a:rPr lang="en-US" dirty="0" smtClean="0"/>
              <a:t>Today: </a:t>
            </a:r>
            <a:r>
              <a:rPr lang="en-US" i="1" dirty="0" smtClean="0"/>
              <a:t>characterization</a:t>
            </a:r>
          </a:p>
          <a:p>
            <a:r>
              <a:rPr lang="en-US" dirty="0" smtClean="0"/>
              <a:t>Special case: Dominant strategy equilibria (VCG), problem: over </a:t>
            </a:r>
            <a:r>
              <a:rPr lang="en-US" i="1" dirty="0" smtClean="0"/>
              <a:t>“full domain” with 3 options in range (Arrow? GS? New: Roberts) – only affine maximizers (generalization of VCG) possible. </a:t>
            </a:r>
          </a:p>
          <a:p>
            <a:r>
              <a:rPr lang="en-US" dirty="0" smtClean="0"/>
              <a:t>Implementation in </a:t>
            </a:r>
            <a:r>
              <a:rPr lang="en-US" i="1" dirty="0" err="1" smtClean="0"/>
              <a:t>undominated</a:t>
            </a:r>
            <a:r>
              <a:rPr lang="en-US" i="1" dirty="0" smtClean="0"/>
              <a:t> strategies: Not Bayes Nash, not dominant strategy, but assumes that agents are not totally stupid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concepts for mechanisms and auctions (</a:t>
            </a:r>
            <a:r>
              <a:rPr lang="en-US" dirty="0" err="1" smtClean="0"/>
              <a:t>speical</a:t>
            </a:r>
            <a:r>
              <a:rPr lang="en-US" dirty="0" smtClean="0"/>
              <a:t> case of mechanisms) (?)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382" y="1628800"/>
            <a:ext cx="8315341" cy="36002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Equilibria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happens to the Bayes Nash equilibria characterization when one deals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arbitrary service conditions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 is the set of allowable characteristic vectors</a:t>
                </a:r>
              </a:p>
              <a:p>
                <a:pPr lvl="1"/>
                <a:r>
                  <a:rPr lang="en-US" dirty="0" smtClean="0"/>
                  <a:t>The auction can choose to service any subset of bidders for whom there exists a characteristic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GB" dirty="0" smtClean="0"/>
              </a:p>
              <a:p>
                <a:r>
                  <a:rPr lang="en-US" dirty="0" smtClean="0"/>
                  <a:t>Prove the characterization of dominant truthful equilibria. 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#1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7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950-4D06-4BB9-A40E-0A6AEF4E7D8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 of Equilibria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466" y="1412776"/>
            <a:ext cx="8800797" cy="52272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HUTTLE2D3@RU13ABKMVWWOHISP" val="517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or every $v$ and $w$: &#10;$$u(v) \geq u(w,v) \geq v a(w) - p(w) = \left( w a(w) - p(w) \right) + (v-w) a(w) = u(w) + (v-w) a(w) $$&#10;Or,&#10;$$\frac{u(v) - u(w)}{v-w} \geq a(w).$$&#10;&#10;If $v$ approaches $w$ from above, the left derivative $u'(w) \geq a(w)$. If $v$ approaches $w$ from below the right derivative $u'(w) \leq a(w)$. &#10;If $u$ is differentiable at $w$ then $$u'(w) = a(w).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9"/>
  <p:tag name="PICTUREFILESIZE" val="691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Since a convex function is the integral of it's right derivative we have that&#10;$$u(v) - u(0) = \int_0^v a(z) dz.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5"/>
  <p:tag name="PICTUREFILESIZE" val="148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u(v) = v a(v) - p(v)$$ &#10;$$p(v) = v a(v) - u(v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136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_i(v_i)=v_i a_i(v_i) - \int_0^{v_i} a_i(z) dz = \int_0^{v_i}za_i'(z) dz.$$ 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8"/>
  <p:tag name="PICTUREFILESIZE" val="192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rom (condition 3) &#10;&#10;$$p_i(v_i)=v_i a_i(v_i) - \int_0^{v_i} a_i(z) dz = \int_0^{v_i}za_i'(z) dz.$$&#10;&#10;it follows that &#10;&#10;$$u(v) = \int_0^v a(z) dz.$$&#10;$$u(w,v) = v a(w) - p(w) = (v-w) a(w) + \int_0^w a(z) dz.$$&#10;&#10;As $a_i$ is monotonic (condition 1) this implies that &#10;&#10;$$u(v) \geq u(w,v).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549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_i(v_i)=v_i a_i(v_i) - \int_0^{v_i} a_i(z) dz = \int_0^{v_i}za_i'(z) dz.$$ 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8"/>
  <p:tag name="PICTUREFILESIZE" val="192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_i(v_i)=v_i a_i(v_i) - \int_0^{v_i} a_i(z) dz = \int_0^{v_i}za_i'(z) dz.$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6"/>
  <p:tag name="PICTUREFILESIZE" val="1290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_i(v_i)=v_i a_i(v_i) - \int_0^{v_i} a_i(z) dz = \int_0^{v_i}za_i'(z) dz.$$ 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8"/>
  <p:tag name="PICTUREFILESIZE" val="19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itemize}&#10;\item Auction for selling single item. Auction for any service. &#10;\item Bidder $i$'s value $v_i$ (or $t_i$) drawn independently from distribution $F_i$, $$F_i(x) = \int_{z=0}^x f_i(x) dx.$$ &#10;\item Assume $F_i$ strictly increasing and continuous on $[0,h_i]$.&#10;\item $\beta_i:[0,h_i] \mapsto \Re$&#10;\item $a_i(v)$ - probability of allocation item to bidder $i$ when bidder $i$ bids $\beta_i(v)$, probability over choice of $v_j$, $j\neq i$.&#10;\end{itemiz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1036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laim1: If $(\beta_1, \beta_2, \ldots, \beta_n)$ is a Bayes-Nash equilibrium, (agent $i$ bids $\beta_i(v_i)$ when $v_i$ is her value), then, for all $i$:&#10;\begin{enumerate}&#10;\item The probability of allocation $a_i(v_i)$ is monotone increasing in $v_i$. &#10;\item The expected utility $u_i(v_i)$ (expected utility of agent $i$ when agents with value $v_j$ bid $b_j(v_j)$) is a convex function of $v_i$, $$u_i(v_i)=\int_0^{v_i} a_i(z)dz.$$&#10;\item The expected payment $$p_i(v_i)=v_i a_i(v_i) - \int_0^{v_i} a_i(z) dz = \int_0^{v_i}za_i'(z) dz.$$ &#10;\end{enumerate}&#10;Claim2: If  $(\beta_1, \beta_2, \ldots, \beta_n)$ are such that either (1) and (2) hold or (1) and (3) hold then  $(\beta_1, \beta_2, \ldots, \beta_n)$ are a Bayes-Nash equilibria. 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915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Let $u_i(w,v)$ be the (expected) utility of agent $i$ when she bids $\beta_i(w)$ and her value is $v$. Let $v_i$ be the true value of agent $i$. &#10;&#10;Choose some  $i$, fix all $\beta_j$, $j\neq i$, &#10; $u=u_i$, $v=v_i$, $a=a_i$. &#10;&#10;If $\beta_1, \ldots, \beta_n$ is a Bayes Nash Equilibrium then  &#10;$$u(v,v) = v a(v) - p(v) \geq v a(w) - p(w) = u(w,v).$$&#10;But, if the true value of agent $i$ was $w$ we also get that &#10;$$u(w,w) = w a(w) - p(w) \geq w a(v) - p(v) = u(v,w).$$&#10;Adding these two&#10;$$ (v-w) \left(a(v)-a(w)\right) \geq 0.$$&#10;&#10;If $v\geq w$ then $a(v)\geq a(w)$. I.e., $a_i$ is monotonic for all $i$.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7"/>
  <p:tag name="PICTUREFILESIZE" val="951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u(v) = u(v,v) = \sup_w u(w,v) = \sup_w \left\{ v a(w)-p(w)\right\}.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5"/>
  <p:tag name="PICTUREFILESIZE" val="146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$ convex: &#10;$$f(\alpha x + (1-\alpha)z) \leq \alpha f(x)+ (1-\alpha) f(z).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8"/>
  <p:tag name="PICTUREFILESIZE" val="135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_i(v)  template TPT1  env TPENV1  fore 0  back 16777215  eqnno 1"/>
  <p:tag name="FILENAME" val="TP_tmp"/>
  <p:tag name="ORIGWIDTH" val="24"/>
  <p:tag name="PICTUREFILESIZE" val="29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If $f:[a,b]\mapsto \Re$ is convex then it is the integral of it's (right) derivative&#10;$$f(t) = f(a) + \int_a^t f_+(x) dx.$$&#10;where $f_+(x)$ is the right derivative at $x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9"/>
  <p:tag name="PICTUREFILESIZE" val="235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5464</TotalTime>
  <Words>1423</Words>
  <Application>Microsoft Office PowerPoint</Application>
  <PresentationFormat>On-screen Show (4:3)</PresentationFormat>
  <Paragraphs>129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Lucida Sans Unicode</vt:lpstr>
      <vt:lpstr>CMR10</vt:lpstr>
      <vt:lpstr>Wingdings 3</vt:lpstr>
      <vt:lpstr>CMSY10ORIG</vt:lpstr>
      <vt:lpstr>cmsy10</vt:lpstr>
      <vt:lpstr>CMMI5</vt:lpstr>
      <vt:lpstr>Verdana</vt:lpstr>
      <vt:lpstr>CMSY7</vt:lpstr>
      <vt:lpstr>CMR7</vt:lpstr>
      <vt:lpstr>Wingdings 2</vt:lpstr>
      <vt:lpstr>Comic Sans MS</vt:lpstr>
      <vt:lpstr>Arial Narrow</vt:lpstr>
      <vt:lpstr>Cambria Math</vt:lpstr>
      <vt:lpstr>CMMI7</vt:lpstr>
      <vt:lpstr>CMEX10</vt:lpstr>
      <vt:lpstr>Calibri</vt:lpstr>
      <vt:lpstr>CMMI10</vt:lpstr>
      <vt:lpstr>Concourse</vt:lpstr>
      <vt:lpstr>Bayes Nash Implementation</vt:lpstr>
      <vt:lpstr>Complete vs. Incomplete </vt:lpstr>
      <vt:lpstr> Bayes Nash Implementation</vt:lpstr>
      <vt:lpstr> Bayes Nash: First Price Auction</vt:lpstr>
      <vt:lpstr>First Price, 2 agents, Uniform [0,1]</vt:lpstr>
      <vt:lpstr>Solution concepts for mechanisms and auctions (speical case of mechanisms) (?)</vt:lpstr>
      <vt:lpstr>Characterization of Equilibria </vt:lpstr>
      <vt:lpstr>Homework #1 </vt:lpstr>
      <vt:lpstr>Characterization of Equilibria </vt:lpstr>
      <vt:lpstr>Claim 1 proof: Monotonic </vt:lpstr>
      <vt:lpstr>Claim 1 proof: Convex </vt:lpstr>
      <vt:lpstr>Claim 1 proof: u’(v)=a(v),  u(v) = int(a(z), z=0..v) </vt:lpstr>
      <vt:lpstr>Claim 1, end</vt:lpstr>
      <vt:lpstr>Characterization: Claim 2 proof</vt:lpstr>
      <vt:lpstr>Bayes Nash Incentive Compatible Auctions</vt:lpstr>
      <vt:lpstr>The Revelation Principle</vt:lpstr>
      <vt:lpstr>Dominant strategy truthful equilibria</vt:lpstr>
      <vt:lpstr>Dominant strategy truthful auctions </vt:lpstr>
      <vt:lpstr>Deterministic dominant truthful auctions </vt:lpstr>
      <vt:lpstr> Expected Revenues</vt:lpstr>
      <vt:lpstr>Revenue Equivalence</vt:lpstr>
      <vt:lpstr>IID distributions highest bidder wins</vt:lpstr>
      <vt:lpstr>First price auctions</vt:lpstr>
      <vt:lpstr>PowerPoint Presentation</vt:lpstr>
    </vt:vector>
  </TitlesOfParts>
  <Company>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Game Theory</dc:title>
  <dc:creator>I039488</dc:creator>
  <cp:lastModifiedBy>fiat</cp:lastModifiedBy>
  <cp:revision>158</cp:revision>
  <cp:lastPrinted>2014-02-18T13:39:10Z</cp:lastPrinted>
  <dcterms:created xsi:type="dcterms:W3CDTF">2010-05-09T21:31:37Z</dcterms:created>
  <dcterms:modified xsi:type="dcterms:W3CDTF">2014-03-11T17:28:33Z</dcterms:modified>
</cp:coreProperties>
</file>